
<file path=[Content_Types].xml><?xml version="1.0" encoding="utf-8"?>
<Types xmlns="http://schemas.openxmlformats.org/package/2006/content-types">
  <Default Extension="gif" ContentType="image/gif"/>
  <Default Extension="jpeg" ContentType="image/jpeg"/>
  <Default Extension="m4v"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19_4C1F002B.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9"/>
  </p:notesMasterIdLst>
  <p:sldIdLst>
    <p:sldId id="281" r:id="rId2"/>
    <p:sldId id="294" r:id="rId3"/>
    <p:sldId id="352" r:id="rId4"/>
    <p:sldId id="353" r:id="rId5"/>
    <p:sldId id="354" r:id="rId6"/>
    <p:sldId id="356" r:id="rId7"/>
    <p:sldId id="345" r:id="rId8"/>
    <p:sldId id="322" r:id="rId9"/>
    <p:sldId id="341" r:id="rId10"/>
    <p:sldId id="267" r:id="rId11"/>
    <p:sldId id="355" r:id="rId12"/>
    <p:sldId id="351" r:id="rId13"/>
    <p:sldId id="321" r:id="rId14"/>
    <p:sldId id="287" r:id="rId15"/>
    <p:sldId id="305" r:id="rId16"/>
    <p:sldId id="298" r:id="rId17"/>
    <p:sldId id="299" r:id="rId18"/>
  </p:sldIdLst>
  <p:sldSz cx="12192000" cy="6858000"/>
  <p:notesSz cx="6858000" cy="9144000"/>
  <p:defaultTex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orient="horz" pos="1014" userDrawn="1">
          <p15:clr>
            <a:srgbClr val="A4A3A4"/>
          </p15:clr>
        </p15:guide>
        <p15:guide id="3"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5899D62-B4D8-BC52-7C97-04904F0C4012}" name="Wendy Francis" initials="WF" userId="S::wendy.francis@amphi.se::41db8d90-4008-41c8-8ede-a546e118a234" providerId="AD"/>
  <p188:author id="{AB9033DA-ECC7-A1FE-52B3-6A5C8A527BC3}" name="Helena Olsson" initials="HO" userId="S::helena.olsson@spfseniorerna.se::7eb14903-72ea-4a64-ba9b-b72986edb3e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AD46"/>
    <a:srgbClr val="AAD28F"/>
    <a:srgbClr val="A9D28E"/>
    <a:srgbClr val="CCE4DB"/>
    <a:srgbClr val="038ECF"/>
    <a:srgbClr val="014178"/>
    <a:srgbClr val="BDE4F7"/>
    <a:srgbClr val="E75113"/>
    <a:srgbClr val="008FCB"/>
    <a:srgbClr val="EB690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28"/>
    <p:restoredTop sz="45252"/>
  </p:normalViewPr>
  <p:slideViewPr>
    <p:cSldViewPr snapToGrid="0">
      <p:cViewPr varScale="1">
        <p:scale>
          <a:sx n="44" d="100"/>
          <a:sy n="44" d="100"/>
        </p:scale>
        <p:origin x="1752" y="28"/>
      </p:cViewPr>
      <p:guideLst>
        <p:guide orient="horz" pos="2160"/>
        <p:guide orient="horz" pos="1014"/>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138" d="100"/>
          <a:sy n="138" d="100"/>
        </p:scale>
        <p:origin x="5384"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omments/modernComment_119_4C1F002B.xml><?xml version="1.0" encoding="utf-8"?>
<p188:cmLst xmlns:a="http://schemas.openxmlformats.org/drawingml/2006/main" xmlns:r="http://schemas.openxmlformats.org/officeDocument/2006/relationships" xmlns:p188="http://schemas.microsoft.com/office/powerpoint/2018/8/main">
  <p188:cm id="{DBDAC3F3-C8E8-44FC-963E-71876206B37C}" authorId="{AB9033DA-ECC7-A1FE-52B3-6A5C8A527BC3}" created="2025-11-19T14:54:34.683">
    <pc:sldMkLst xmlns:pc="http://schemas.microsoft.com/office/powerpoint/2013/main/command">
      <pc:docMk/>
      <pc:sldMk cId="1277100075" sldId="281"/>
    </pc:sldMkLst>
    <p188:txBody>
      <a:bodyPr/>
      <a:lstStyle/>
      <a:p>
        <a:r>
          <a:rPr lang="sv-SE"/>
          <a:t>Tillägg till hållbart ätande … beskriver hur ditt val av mat påverkar klimatet och ger dig förslag på klimatsmarta recept</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52154E-6706-1242-B5E1-43A53DF99EE7}" type="datetimeFigureOut">
              <a:rPr lang="sv-SE" smtClean="0"/>
              <a:t>2025-11-19</a:t>
            </a:fld>
            <a:endParaRPr lang="sv-SE"/>
          </a:p>
        </p:txBody>
      </p:sp>
      <p:sp>
        <p:nvSpPr>
          <p:cNvPr id="4" name="Platshållare för bildobjekt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B0E164D-EE8D-B448-BE8E-A1520703B60E}" type="slidenum">
              <a:rPr lang="sv-SE" smtClean="0"/>
              <a:t>‹#›</a:t>
            </a:fld>
            <a:endParaRPr lang="sv-SE"/>
          </a:p>
        </p:txBody>
      </p:sp>
    </p:spTree>
    <p:extLst>
      <p:ext uri="{BB962C8B-B14F-4D97-AF65-F5344CB8AC3E}">
        <p14:creationId xmlns:p14="http://schemas.microsoft.com/office/powerpoint/2010/main" val="41355919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742B8-4EE9-A423-0D0F-3AA78A141F61}"/>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C48965C9-EC33-B5EF-7A58-A1D362778F82}"/>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6928C439-F32D-A6BB-022C-5C1078D927DD}"/>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v-SE" sz="1200" b="1" i="0" noProof="0" dirty="0">
                <a:latin typeface="Arial" panose="020B0604020202020204" pitchFamily="34" charset="0"/>
                <a:cs typeface="Arial" panose="020B0604020202020204" pitchFamily="34" charset="0"/>
              </a:rPr>
              <a:t>Instruktion till cirkelledaren:</a:t>
            </a:r>
            <a:endParaRPr lang="sv-SE" sz="1200" b="1" i="0" noProof="0" dirty="0">
              <a:effectLst/>
              <a:latin typeface="Arial" panose="020B0604020202020204" pitchFamily="34" charset="0"/>
              <a:ea typeface="Calibri" panose="020F0502020204030204" pitchFamily="34" charset="0"/>
              <a:cs typeface="Arial" panose="020B0604020202020204" pitchFamily="34" charset="0"/>
            </a:endParaRPr>
          </a:p>
          <a:p>
            <a:endParaRPr lang="sv-SE" sz="1200" i="0" noProof="0" dirty="0">
              <a:effectLst/>
              <a:latin typeface="Arial" panose="020B0604020202020204" pitchFamily="34" charset="0"/>
              <a:ea typeface="Calibri" panose="020F0502020204030204" pitchFamily="34" charset="0"/>
              <a:cs typeface="Arial" panose="020B0604020202020204" pitchFamily="34" charset="0"/>
            </a:endParaRPr>
          </a:p>
          <a:p>
            <a:pPr marL="228600" indent="-228600" eaLnBrk="1" hangingPunct="1">
              <a:spcBef>
                <a:spcPct val="0"/>
              </a:spcBef>
              <a:buFont typeface="+mj-lt"/>
              <a:buAutoNum type="arabicPeriod"/>
            </a:pPr>
            <a:r>
              <a:rPr lang="sv-SE" sz="1200" i="0" noProof="0" dirty="0">
                <a:latin typeface="Arial" panose="020B0604020202020204" pitchFamily="34" charset="0"/>
                <a:cs typeface="Arial" panose="020B0604020202020204" pitchFamily="34" charset="0"/>
              </a:rPr>
              <a:t>Inled med att välkomna deltagarna till studiecirkeln Hållbara seniorer. </a:t>
            </a:r>
          </a:p>
          <a:p>
            <a:pPr marL="228600" indent="-228600" eaLnBrk="1" hangingPunct="1">
              <a:spcBef>
                <a:spcPct val="0"/>
              </a:spcBef>
              <a:buFont typeface="+mj-lt"/>
              <a:buAutoNum type="arabicPeriod"/>
            </a:pPr>
            <a:r>
              <a:rPr lang="sv-SE" sz="1200" i="0" noProof="0" dirty="0">
                <a:latin typeface="Arial" panose="020B0604020202020204" pitchFamily="34" charset="0"/>
                <a:cs typeface="Arial" panose="020B0604020202020204" pitchFamily="34" charset="0"/>
              </a:rPr>
              <a:t>Gå igenom upplägget för dagen (exempelvis start- och sluttid samt säg ungefär när en fikapaus är planerad). </a:t>
            </a:r>
          </a:p>
          <a:p>
            <a:pPr marL="228600" indent="-228600" eaLnBrk="1" hangingPunct="1">
              <a:spcBef>
                <a:spcPct val="0"/>
              </a:spcBef>
              <a:buFont typeface="+mj-lt"/>
              <a:buAutoNum type="arabicPeriod"/>
            </a:pPr>
            <a:r>
              <a:rPr lang="sv-SE" sz="1200" i="0" noProof="0" dirty="0">
                <a:latin typeface="Arial" panose="020B0604020202020204" pitchFamily="34" charset="0"/>
                <a:cs typeface="Arial" panose="020B0604020202020204" pitchFamily="34" charset="0"/>
              </a:rPr>
              <a:t>Ge en översikt av hur träffen kommer att gå till (t.ex. att ni kommer att diskutera olika frågor, titta på filmmaterial, göra övningar).</a:t>
            </a:r>
          </a:p>
          <a:p>
            <a:pPr marL="228600" indent="-228600" eaLnBrk="1" hangingPunct="1">
              <a:spcBef>
                <a:spcPct val="0"/>
              </a:spcBef>
              <a:buFont typeface="+mj-lt"/>
              <a:buAutoNum type="arabicPeriod"/>
            </a:pPr>
            <a:r>
              <a:rPr lang="sv-SE" sz="1200" i="0" noProof="0" dirty="0">
                <a:latin typeface="Arial" panose="020B0604020202020204" pitchFamily="34" charset="0"/>
                <a:cs typeface="Arial" panose="020B0604020202020204" pitchFamily="34" charset="0"/>
              </a:rPr>
              <a:t>Informera deltagarna om att de även kommer att få presentationen efter träffen, så att deltagarna kan ta del av materialet i lugn och ro i efterhand.</a:t>
            </a:r>
          </a:p>
          <a:p>
            <a:pPr marL="228600" indent="-228600" eaLnBrk="1" hangingPunct="1">
              <a:spcBef>
                <a:spcPct val="0"/>
              </a:spcBef>
              <a:buFont typeface="+mj-lt"/>
              <a:buAutoNum type="arabicPeriod"/>
            </a:pPr>
            <a:r>
              <a:rPr lang="sv-SE" sz="1200" i="0" noProof="0" dirty="0">
                <a:latin typeface="Arial" panose="020B0604020202020204" pitchFamily="34" charset="0"/>
                <a:cs typeface="Arial" panose="020B0604020202020204" pitchFamily="34" charset="0"/>
              </a:rPr>
              <a:t>Uppmuntra gruppen att delta i samtalen. Påminn om att man inte behöver vara expert på ämnet – alla perspektiv är värdefulla och tillsammans skapar vi en givande diskussion. Allas bidrag är välkomna! </a:t>
            </a:r>
          </a:p>
          <a:p>
            <a:pPr marL="228600" indent="-228600" eaLnBrk="1" hangingPunct="1">
              <a:spcBef>
                <a:spcPct val="0"/>
              </a:spcBef>
              <a:buFont typeface="+mj-lt"/>
              <a:buAutoNum type="arabicPeriod"/>
            </a:pPr>
            <a:r>
              <a:rPr lang="sv-SE" sz="1200" i="0" noProof="0" dirty="0">
                <a:latin typeface="Arial" panose="020B0604020202020204" pitchFamily="34" charset="0"/>
                <a:cs typeface="Arial" panose="020B0604020202020204" pitchFamily="34" charset="0"/>
              </a:rPr>
              <a:t>Berätta sedan kort om studiecirkeln. </a:t>
            </a:r>
            <a:r>
              <a:rPr lang="sv-SE" b="0" noProof="0" dirty="0">
                <a:latin typeface="Arial" panose="020B0604020202020204" pitchFamily="34" charset="0"/>
                <a:cs typeface="Arial" panose="020B0604020202020204" pitchFamily="34" charset="0"/>
              </a:rPr>
              <a:t>Utgå från </a:t>
            </a:r>
            <a:r>
              <a:rPr lang="sv-SE" b="0" noProof="0" dirty="0" err="1">
                <a:latin typeface="Arial" panose="020B0604020202020204" pitchFamily="34" charset="0"/>
                <a:cs typeface="Arial" panose="020B0604020202020204" pitchFamily="34" charset="0"/>
              </a:rPr>
              <a:t>talpunkterna</a:t>
            </a:r>
            <a:r>
              <a:rPr lang="sv-SE" b="0" noProof="0" dirty="0">
                <a:latin typeface="Arial" panose="020B0604020202020204" pitchFamily="34" charset="0"/>
                <a:cs typeface="Arial" panose="020B0604020202020204" pitchFamily="34" charset="0"/>
              </a:rPr>
              <a:t> nedanför. </a:t>
            </a:r>
          </a:p>
          <a:p>
            <a:pPr marL="228600" indent="-228600" eaLnBrk="1" hangingPunct="1">
              <a:spcBef>
                <a:spcPct val="0"/>
              </a:spcBef>
              <a:buFont typeface="+mj-lt"/>
              <a:buAutoNum type="arabicPeriod"/>
            </a:pPr>
            <a:endParaRPr lang="sv-SE" b="0" noProof="0" dirty="0">
              <a:latin typeface="Arial" panose="020B0604020202020204" pitchFamily="34" charset="0"/>
              <a:cs typeface="Arial" panose="020B0604020202020204" pitchFamily="34" charset="0"/>
            </a:endParaRPr>
          </a:p>
          <a:p>
            <a:pPr marL="0" indent="0" eaLnBrk="1" hangingPunct="1">
              <a:spcBef>
                <a:spcPct val="0"/>
              </a:spcBef>
              <a:buFont typeface="Arial" panose="020B0604020202020204" pitchFamily="34" charset="0"/>
              <a:buNone/>
            </a:pPr>
            <a:r>
              <a:rPr lang="sv-SE" b="1" noProof="0" dirty="0" err="1">
                <a:latin typeface="Arial" panose="020B0604020202020204" pitchFamily="34" charset="0"/>
                <a:cs typeface="Arial" panose="020B0604020202020204" pitchFamily="34" charset="0"/>
              </a:rPr>
              <a:t>Talpunkter</a:t>
            </a:r>
            <a:r>
              <a:rPr lang="sv-SE" b="1" noProof="0" dirty="0">
                <a:latin typeface="Arial" panose="020B0604020202020204" pitchFamily="34" charset="0"/>
                <a:cs typeface="Arial" panose="020B0604020202020204" pitchFamily="34" charset="0"/>
              </a:rPr>
              <a:t>:</a:t>
            </a:r>
            <a:endParaRPr lang="sv-SE" b="0" noProof="0" dirty="0">
              <a:latin typeface="Arial" panose="020B0604020202020204" pitchFamily="34" charset="0"/>
              <a:cs typeface="Arial" panose="020B0604020202020204" pitchFamily="34" charset="0"/>
            </a:endParaRPr>
          </a:p>
          <a:p>
            <a:pPr marL="228600" indent="-228600" eaLnBrk="1" hangingPunct="1">
              <a:spcBef>
                <a:spcPct val="0"/>
              </a:spcBef>
              <a:buFont typeface="+mj-lt"/>
              <a:buAutoNum type="arabicPeriod"/>
            </a:pPr>
            <a:endParaRPr lang="sv-SE" b="0" noProof="0" dirty="0">
              <a:latin typeface="Arial" panose="020B0604020202020204" pitchFamily="34" charset="0"/>
              <a:cs typeface="Arial" panose="020B0604020202020204" pitchFamily="34" charset="0"/>
            </a:endParaRPr>
          </a:p>
          <a:p>
            <a:pPr marL="228600" indent="-228600" eaLnBrk="1" hangingPunct="1">
              <a:spcBef>
                <a:spcPct val="0"/>
              </a:spcBef>
              <a:buFont typeface="+mj-lt"/>
              <a:buAutoNum type="arabicPeriod"/>
            </a:pPr>
            <a:r>
              <a:rPr lang="sv-SE" sz="1200" b="0" i="0" u="none" strike="noStrike" kern="1200" noProof="0" dirty="0">
                <a:solidFill>
                  <a:schemeClr val="tx1"/>
                </a:solidFill>
                <a:effectLst/>
                <a:latin typeface="+mn-lt"/>
                <a:ea typeface="+mn-ea"/>
                <a:cs typeface="+mn-cs"/>
              </a:rPr>
              <a:t>Hållbara seniorer är ett treårigt arvsfondsprojekt som sätter fokus på hållbarhet och vad vi som enskilda medlemmar och föreningar kan göra för att vara med och bidra till en hållbar utveckling. </a:t>
            </a:r>
          </a:p>
          <a:p>
            <a:pPr marL="228600" indent="-228600" eaLnBrk="1" hangingPunct="1">
              <a:spcBef>
                <a:spcPct val="0"/>
              </a:spcBef>
              <a:buFont typeface="+mj-lt"/>
              <a:buAutoNum type="arabicPeriod"/>
            </a:pPr>
            <a:r>
              <a:rPr lang="sv-SE" sz="1200" i="0" noProof="0" dirty="0">
                <a:effectLst/>
                <a:latin typeface="Arial" panose="020B0604020202020204" pitchFamily="34" charset="0"/>
                <a:ea typeface="Calibri" panose="020F0502020204030204" pitchFamily="34" charset="0"/>
                <a:cs typeface="Arial" panose="020B0604020202020204" pitchFamily="34" charset="0"/>
              </a:rPr>
              <a:t>Hållbar utveckling är en utveckling som tillfredsställer dagens behov utan att äventyra kommande generationers möjligheter och villkor.</a:t>
            </a:r>
          </a:p>
          <a:p>
            <a:pPr marL="228600" indent="-228600" eaLnBrk="1" hangingPunct="1">
              <a:spcBef>
                <a:spcPct val="0"/>
              </a:spcBef>
              <a:buFont typeface="+mj-lt"/>
              <a:buAutoNum type="arabicPeriod"/>
            </a:pPr>
            <a:r>
              <a:rPr lang="sv-SE" sz="1200" i="0" noProof="0" dirty="0">
                <a:effectLst/>
                <a:latin typeface="Arial" panose="020B0604020202020204" pitchFamily="34" charset="0"/>
                <a:ea typeface="Calibri" panose="020F0502020204030204" pitchFamily="34" charset="0"/>
                <a:cs typeface="Arial" panose="020B0604020202020204" pitchFamily="34" charset="0"/>
              </a:rPr>
              <a:t>I den här studiecirkeln utgår vi från Agenda 2030 och de globala målen. Genom det här materialet kommer vi exempelvis ta reda på vilket avtryck vi gör på klimatet och även få veta hur vi på olika sätt kan minska vår klimatpåverkan.</a:t>
            </a:r>
          </a:p>
          <a:p>
            <a:pPr>
              <a:spcAft>
                <a:spcPts val="600"/>
              </a:spcAft>
            </a:pPr>
            <a:endParaRPr lang="sv-SE" sz="1200" i="0" noProof="0" dirty="0">
              <a:effectLst/>
              <a:latin typeface="Arial" panose="020B0604020202020204" pitchFamily="34" charset="0"/>
              <a:ea typeface="Calibri" panose="020F0502020204030204" pitchFamily="34" charset="0"/>
              <a:cs typeface="Arial" panose="020B0604020202020204" pitchFamily="34" charset="0"/>
            </a:endParaRPr>
          </a:p>
          <a:p>
            <a:pPr>
              <a:spcAft>
                <a:spcPts val="600"/>
              </a:spcAft>
            </a:pPr>
            <a:r>
              <a:rPr lang="sv-SE" sz="1200" i="0" u="sng" noProof="0" dirty="0">
                <a:effectLst/>
                <a:latin typeface="Arial" panose="020B0604020202020204" pitchFamily="34" charset="0"/>
                <a:ea typeface="Calibri" panose="020F0502020204030204" pitchFamily="34" charset="0"/>
                <a:cs typeface="Arial" panose="020B0604020202020204" pitchFamily="34" charset="0"/>
              </a:rPr>
              <a:t>Studiecirkeln har tio teman, inklusive den här introduktionen:</a:t>
            </a:r>
          </a:p>
          <a:p>
            <a:pPr>
              <a:spcAft>
                <a:spcPts val="600"/>
              </a:spcAft>
            </a:pPr>
            <a:endParaRPr lang="sv-SE" sz="1200" i="0" noProof="0" dirty="0">
              <a:effectLst/>
              <a:latin typeface="Arial" panose="020B0604020202020204" pitchFamily="34" charset="0"/>
              <a:ea typeface="Calibri" panose="020F0502020204030204" pitchFamily="34" charset="0"/>
              <a:cs typeface="Arial" panose="020B0604020202020204" pitchFamily="34" charset="0"/>
            </a:endParaRPr>
          </a:p>
          <a:p>
            <a:pPr marL="171450" lvl="0" indent="-171450">
              <a:spcAft>
                <a:spcPts val="600"/>
              </a:spcAft>
              <a:buFont typeface="Arial" panose="020B0604020202020204" pitchFamily="34" charset="0"/>
              <a:buChar char="•"/>
            </a:pPr>
            <a:r>
              <a:rPr lang="sv-SE" sz="1200" b="1" i="0" noProof="0" dirty="0">
                <a:effectLst/>
                <a:latin typeface="Arial" panose="020B0604020202020204" pitchFamily="34" charset="0"/>
                <a:ea typeface="Calibri" panose="020F0502020204030204" pitchFamily="34" charset="0"/>
                <a:cs typeface="Arial" panose="020B0604020202020204" pitchFamily="34" charset="0"/>
              </a:rPr>
              <a:t>Introduktion till Hållbara seniorer och biologisk mångfald</a:t>
            </a:r>
            <a:r>
              <a:rPr lang="sv-SE" sz="1200" i="0" noProof="0" dirty="0">
                <a:effectLst/>
                <a:latin typeface="Arial" panose="020B0604020202020204" pitchFamily="34" charset="0"/>
                <a:ea typeface="Calibri" panose="020F0502020204030204" pitchFamily="34" charset="0"/>
                <a:cs typeface="Arial" panose="020B0604020202020204" pitchFamily="34" charset="0"/>
              </a:rPr>
              <a:t> är den vi inleder materialet med, i syfte att få en övergripande genomgång av hur jordens utveckling varit och se på vilka sätt den biologiska mångfalden är central för allt liv på jorden och vårt klimat.</a:t>
            </a:r>
          </a:p>
          <a:p>
            <a:pPr marL="171450" lvl="0" indent="-171450">
              <a:spcAft>
                <a:spcPts val="600"/>
              </a:spcAft>
              <a:buFont typeface="Arial" panose="020B0604020202020204" pitchFamily="34" charset="0"/>
              <a:buChar char="•"/>
            </a:pPr>
            <a:r>
              <a:rPr lang="sv-SE" sz="1200" b="1" i="0" noProof="0" dirty="0">
                <a:effectLst/>
                <a:latin typeface="Arial" panose="020B0604020202020204" pitchFamily="34" charset="0"/>
                <a:ea typeface="Times New Roman" panose="02020603050405020304" pitchFamily="18" charset="0"/>
                <a:cs typeface="Arial" panose="020B0604020202020204" pitchFamily="34" charset="0"/>
              </a:rPr>
              <a:t>Hållbar hälsa</a:t>
            </a:r>
            <a:r>
              <a:rPr lang="sv-SE" sz="1200" i="0" noProof="0" dirty="0">
                <a:effectLst/>
                <a:latin typeface="Arial" panose="020B0604020202020204" pitchFamily="34" charset="0"/>
                <a:ea typeface="Times New Roman" panose="02020603050405020304" pitchFamily="18" charset="0"/>
                <a:cs typeface="Arial" panose="020B0604020202020204" pitchFamily="34" charset="0"/>
              </a:rPr>
              <a:t> fokuserar på vad som menas med hållbarhet kopplat till hälsa.</a:t>
            </a:r>
            <a:endParaRPr lang="sv-SE" sz="1200" i="0" noProof="0" dirty="0">
              <a:effectLst/>
              <a:latin typeface="Arial" panose="020B0604020202020204" pitchFamily="34" charset="0"/>
              <a:ea typeface="Calibri" panose="020F0502020204030204" pitchFamily="34" charset="0"/>
              <a:cs typeface="Arial" panose="020B0604020202020204" pitchFamily="34" charset="0"/>
            </a:endParaRPr>
          </a:p>
          <a:p>
            <a:pPr marL="171450" lvl="0" indent="-171450">
              <a:buFont typeface="Arial" panose="020B0604020202020204" pitchFamily="34" charset="0"/>
              <a:buChar char="•"/>
            </a:pPr>
            <a:r>
              <a:rPr lang="sv-SE" sz="1200" b="1" i="0" noProof="0" dirty="0">
                <a:effectLst/>
                <a:latin typeface="Arial" panose="020B0604020202020204" pitchFamily="34" charset="0"/>
                <a:ea typeface="Times New Roman" panose="02020603050405020304" pitchFamily="18" charset="0"/>
                <a:cs typeface="Arial" panose="020B0604020202020204" pitchFamily="34" charset="0"/>
              </a:rPr>
              <a:t>Hållbart ätande</a:t>
            </a:r>
            <a:r>
              <a:rPr lang="sv-SE" sz="1200" i="0" noProof="0" dirty="0">
                <a:effectLst/>
                <a:latin typeface="Arial" panose="020B0604020202020204" pitchFamily="34" charset="0"/>
                <a:ea typeface="Times New Roman" panose="02020603050405020304" pitchFamily="18" charset="0"/>
                <a:cs typeface="Arial" panose="020B0604020202020204" pitchFamily="34" charset="0"/>
              </a:rPr>
              <a:t> ger dig förslag på klimatsmarta recept.</a:t>
            </a:r>
            <a:endParaRPr lang="sv-SE" sz="1200" i="0" noProof="0" dirty="0">
              <a:effectLst/>
              <a:latin typeface="Arial" panose="020B0604020202020204" pitchFamily="34" charset="0"/>
              <a:ea typeface="Calibri" panose="020F0502020204030204" pitchFamily="34" charset="0"/>
              <a:cs typeface="Arial" panose="020B0604020202020204" pitchFamily="34" charset="0"/>
            </a:endParaRPr>
          </a:p>
          <a:p>
            <a:pPr marL="171450" lvl="0" indent="-171450">
              <a:buFont typeface="Arial" panose="020B0604020202020204" pitchFamily="34" charset="0"/>
              <a:buChar char="•"/>
            </a:pPr>
            <a:r>
              <a:rPr lang="sv-SE" sz="1200" b="1" i="0" noProof="0" dirty="0">
                <a:effectLst/>
                <a:latin typeface="Arial" panose="020B0604020202020204" pitchFamily="34" charset="0"/>
                <a:ea typeface="Times New Roman" panose="02020603050405020304" pitchFamily="18" charset="0"/>
                <a:cs typeface="Arial" panose="020B0604020202020204" pitchFamily="34" charset="0"/>
              </a:rPr>
              <a:t>Hållbar energi</a:t>
            </a:r>
            <a:r>
              <a:rPr lang="sv-SE" sz="1200" i="0" noProof="0" dirty="0">
                <a:effectLst/>
                <a:latin typeface="Arial" panose="020B0604020202020204" pitchFamily="34" charset="0"/>
                <a:ea typeface="Times New Roman" panose="02020603050405020304" pitchFamily="18" charset="0"/>
                <a:cs typeface="Arial" panose="020B0604020202020204" pitchFamily="34" charset="0"/>
              </a:rPr>
              <a:t> förklarar vilka de hållbara energikällorna är och hur du kan minska din energianvändning. </a:t>
            </a:r>
            <a:endParaRPr lang="sv-SE" sz="1200" i="0" noProof="0" dirty="0">
              <a:effectLst/>
              <a:latin typeface="Arial" panose="020B0604020202020204" pitchFamily="34" charset="0"/>
              <a:ea typeface="Calibri" panose="020F0502020204030204" pitchFamily="34" charset="0"/>
              <a:cs typeface="Arial" panose="020B0604020202020204" pitchFamily="34" charset="0"/>
            </a:endParaRPr>
          </a:p>
          <a:p>
            <a:pPr marL="171450" lvl="0" indent="-171450">
              <a:buFont typeface="Arial" panose="020B0604020202020204" pitchFamily="34" charset="0"/>
              <a:buChar char="•"/>
            </a:pPr>
            <a:r>
              <a:rPr lang="sv-SE" sz="1200" b="1" i="0" noProof="0" dirty="0">
                <a:effectLst/>
                <a:latin typeface="Arial" panose="020B0604020202020204" pitchFamily="34" charset="0"/>
                <a:ea typeface="Times New Roman" panose="02020603050405020304" pitchFamily="18" charset="0"/>
                <a:cs typeface="Arial" panose="020B0604020202020204" pitchFamily="34" charset="0"/>
              </a:rPr>
              <a:t>Hållbar städning</a:t>
            </a:r>
            <a:r>
              <a:rPr lang="sv-SE" sz="1200" i="0" noProof="0" dirty="0">
                <a:effectLst/>
                <a:latin typeface="Arial" panose="020B0604020202020204" pitchFamily="34" charset="0"/>
                <a:ea typeface="Times New Roman" panose="02020603050405020304" pitchFamily="18" charset="0"/>
                <a:cs typeface="Arial" panose="020B0604020202020204" pitchFamily="34" charset="0"/>
              </a:rPr>
              <a:t> ger dig förslag på alternativa rengöringsmedel och städtips som är bra för dig och bra för miljön. </a:t>
            </a:r>
            <a:endParaRPr lang="sv-SE" sz="1200" i="0" noProof="0" dirty="0">
              <a:effectLst/>
              <a:latin typeface="Arial" panose="020B0604020202020204" pitchFamily="34" charset="0"/>
              <a:ea typeface="Calibri" panose="020F0502020204030204" pitchFamily="34" charset="0"/>
              <a:cs typeface="Arial" panose="020B0604020202020204" pitchFamily="34" charset="0"/>
            </a:endParaRPr>
          </a:p>
          <a:p>
            <a:pPr marL="171450" lvl="0" indent="-171450">
              <a:buFont typeface="Arial" panose="020B0604020202020204" pitchFamily="34" charset="0"/>
              <a:buChar char="•"/>
            </a:pPr>
            <a:r>
              <a:rPr lang="sv-SE" sz="1200" b="1" i="0" noProof="0" dirty="0">
                <a:effectLst/>
                <a:latin typeface="Arial" panose="020B0604020202020204" pitchFamily="34" charset="0"/>
                <a:ea typeface="Times New Roman" panose="02020603050405020304" pitchFamily="18" charset="0"/>
                <a:cs typeface="Arial" panose="020B0604020202020204" pitchFamily="34" charset="0"/>
              </a:rPr>
              <a:t>Hållbart klimat</a:t>
            </a:r>
            <a:r>
              <a:rPr lang="sv-SE" sz="1200" i="0" noProof="0" dirty="0">
                <a:effectLst/>
                <a:latin typeface="Arial" panose="020B0604020202020204" pitchFamily="34" charset="0"/>
                <a:ea typeface="Times New Roman" panose="02020603050405020304" pitchFamily="18" charset="0"/>
                <a:cs typeface="Arial" panose="020B0604020202020204" pitchFamily="34" charset="0"/>
              </a:rPr>
              <a:t> beskriver hur ett hållbart klimat kan se ut. </a:t>
            </a:r>
            <a:endParaRPr lang="sv-SE" sz="1200" i="0" noProof="0" dirty="0">
              <a:effectLst/>
              <a:latin typeface="Arial" panose="020B0604020202020204" pitchFamily="34" charset="0"/>
              <a:ea typeface="Calibri" panose="020F0502020204030204" pitchFamily="34" charset="0"/>
              <a:cs typeface="Arial" panose="020B0604020202020204" pitchFamily="34" charset="0"/>
            </a:endParaRPr>
          </a:p>
          <a:p>
            <a:pPr marL="171450" lvl="0" indent="-171450">
              <a:buFont typeface="Arial" panose="020B0604020202020204" pitchFamily="34" charset="0"/>
              <a:buChar char="•"/>
            </a:pPr>
            <a:r>
              <a:rPr lang="sv-SE" sz="1200" b="1" i="0" noProof="0" dirty="0">
                <a:effectLst/>
                <a:latin typeface="Arial" panose="020B0604020202020204" pitchFamily="34" charset="0"/>
                <a:ea typeface="Times New Roman" panose="02020603050405020304" pitchFamily="18" charset="0"/>
                <a:cs typeface="Arial" panose="020B0604020202020204" pitchFamily="34" charset="0"/>
              </a:rPr>
              <a:t>Hållbara textilier</a:t>
            </a:r>
            <a:r>
              <a:rPr lang="sv-SE" sz="1200" i="0" noProof="0" dirty="0">
                <a:effectLst/>
                <a:latin typeface="Arial" panose="020B0604020202020204" pitchFamily="34" charset="0"/>
                <a:ea typeface="Times New Roman" panose="02020603050405020304" pitchFamily="18" charset="0"/>
                <a:cs typeface="Arial" panose="020B0604020202020204" pitchFamily="34" charset="0"/>
              </a:rPr>
              <a:t> och konsumtion lyfter hur textilproduktion och produktion av varor påverkar klimatet. </a:t>
            </a:r>
            <a:endParaRPr lang="sv-SE" sz="1200" i="0" noProof="0" dirty="0">
              <a:effectLst/>
              <a:latin typeface="Arial" panose="020B0604020202020204" pitchFamily="34" charset="0"/>
              <a:ea typeface="Calibri" panose="020F0502020204030204" pitchFamily="34" charset="0"/>
              <a:cs typeface="Arial" panose="020B0604020202020204" pitchFamily="34" charset="0"/>
            </a:endParaRPr>
          </a:p>
          <a:p>
            <a:pPr marL="171450" lvl="0" indent="-171450">
              <a:buFont typeface="Arial" panose="020B0604020202020204" pitchFamily="34" charset="0"/>
              <a:buChar char="•"/>
            </a:pPr>
            <a:r>
              <a:rPr lang="sv-SE" sz="1200" b="1" i="0" noProof="0" dirty="0">
                <a:effectLst/>
                <a:latin typeface="Arial" panose="020B0604020202020204" pitchFamily="34" charset="0"/>
                <a:ea typeface="Times New Roman" panose="02020603050405020304" pitchFamily="18" charset="0"/>
                <a:cs typeface="Arial" panose="020B0604020202020204" pitchFamily="34" charset="0"/>
              </a:rPr>
              <a:t>Hållbara</a:t>
            </a:r>
            <a:r>
              <a:rPr lang="sv-SE" sz="1200" i="0" noProof="0" dirty="0">
                <a:effectLst/>
                <a:latin typeface="Arial" panose="020B0604020202020204" pitchFamily="34" charset="0"/>
                <a:ea typeface="Times New Roman" panose="02020603050405020304" pitchFamily="18" charset="0"/>
                <a:cs typeface="Arial" panose="020B0604020202020204" pitchFamily="34" charset="0"/>
              </a:rPr>
              <a:t> </a:t>
            </a:r>
            <a:r>
              <a:rPr lang="sv-SE" sz="1200" b="1" i="0" noProof="0" dirty="0">
                <a:effectLst/>
                <a:latin typeface="Arial" panose="020B0604020202020204" pitchFamily="34" charset="0"/>
                <a:ea typeface="Times New Roman" panose="02020603050405020304" pitchFamily="18" charset="0"/>
                <a:cs typeface="Arial" panose="020B0604020202020204" pitchFamily="34" charset="0"/>
              </a:rPr>
              <a:t>transporter </a:t>
            </a:r>
            <a:r>
              <a:rPr lang="sv-SE" sz="1200" b="0" i="0" noProof="0" dirty="0">
                <a:effectLst/>
                <a:latin typeface="Arial" panose="020B0604020202020204" pitchFamily="34" charset="0"/>
                <a:ea typeface="Times New Roman" panose="02020603050405020304" pitchFamily="18" charset="0"/>
                <a:cs typeface="Arial" panose="020B0604020202020204" pitchFamily="34" charset="0"/>
              </a:rPr>
              <a:t>ger exempel på olika transportmedels klimatpåverkan och ger oss möjlighet att testa våra klimatavtryck. </a:t>
            </a:r>
            <a:endParaRPr lang="sv-SE" sz="1200" b="0" i="0" noProof="0" dirty="0">
              <a:effectLst/>
              <a:latin typeface="Arial" panose="020B0604020202020204" pitchFamily="34" charset="0"/>
              <a:ea typeface="Calibri" panose="020F0502020204030204" pitchFamily="34" charset="0"/>
              <a:cs typeface="Arial" panose="020B0604020202020204" pitchFamily="34" charset="0"/>
            </a:endParaRPr>
          </a:p>
          <a:p>
            <a:pPr marL="171450" lvl="0" indent="-171450">
              <a:buFont typeface="Arial" panose="020B0604020202020204" pitchFamily="34" charset="0"/>
              <a:buChar char="•"/>
            </a:pPr>
            <a:r>
              <a:rPr lang="sv-SE" sz="1200" b="1" i="0" noProof="0" dirty="0">
                <a:effectLst/>
                <a:latin typeface="Arial" panose="020B0604020202020204" pitchFamily="34" charset="0"/>
                <a:ea typeface="Times New Roman" panose="02020603050405020304" pitchFamily="18" charset="0"/>
                <a:cs typeface="Arial" panose="020B0604020202020204" pitchFamily="34" charset="0"/>
              </a:rPr>
              <a:t>Social hållbarhet </a:t>
            </a:r>
            <a:r>
              <a:rPr lang="sv-SE" sz="1200" b="0" i="0" noProof="0" dirty="0">
                <a:effectLst/>
                <a:latin typeface="Arial" panose="020B0604020202020204" pitchFamily="34" charset="0"/>
                <a:ea typeface="Times New Roman" panose="02020603050405020304" pitchFamily="18" charset="0"/>
                <a:cs typeface="Arial" panose="020B0604020202020204" pitchFamily="34" charset="0"/>
              </a:rPr>
              <a:t>ger en inblick i hur alla de 17 globala målen hänger ihop, samverkar och påverkar varandra, kopplat till hållbarhet för både människa, djur, natur och klimat. </a:t>
            </a:r>
            <a:endParaRPr lang="sv-SE" sz="1200" b="0" i="0" noProof="0" dirty="0">
              <a:effectLst/>
              <a:latin typeface="Arial" panose="020B0604020202020204" pitchFamily="34" charset="0"/>
              <a:ea typeface="Calibri" panose="020F0502020204030204" pitchFamily="34" charset="0"/>
              <a:cs typeface="Arial" panose="020B0604020202020204" pitchFamily="34" charset="0"/>
            </a:endParaRPr>
          </a:p>
          <a:p>
            <a:pPr marL="171450" lvl="0" indent="-171450">
              <a:buFont typeface="Arial" panose="020B0604020202020204" pitchFamily="34" charset="0"/>
              <a:buChar char="•"/>
            </a:pPr>
            <a:r>
              <a:rPr lang="sv-SE" sz="1200" b="1" i="0" noProof="0" dirty="0">
                <a:effectLst/>
                <a:latin typeface="Arial" panose="020B0604020202020204" pitchFamily="34" charset="0"/>
                <a:ea typeface="Times New Roman" panose="02020603050405020304" pitchFamily="18" charset="0"/>
                <a:cs typeface="Arial" panose="020B0604020202020204" pitchFamily="34" charset="0"/>
              </a:rPr>
              <a:t>Hållbart vatten </a:t>
            </a:r>
            <a:r>
              <a:rPr lang="sv-SE" sz="1200" b="0" i="0" noProof="0" dirty="0">
                <a:effectLst/>
                <a:latin typeface="Arial" panose="020B0604020202020204" pitchFamily="34" charset="0"/>
                <a:ea typeface="Times New Roman" panose="02020603050405020304" pitchFamily="18" charset="0"/>
                <a:cs typeface="Arial" panose="020B0604020202020204" pitchFamily="34" charset="0"/>
              </a:rPr>
              <a:t>handlar om på vilka sätt vårt vatten påverkas av klimatförändringarna och vad vi bör tänka på kring vårt dricksvatten. </a:t>
            </a:r>
            <a:endParaRPr lang="sv-SE" sz="1200" b="0" i="0" noProof="0" dirty="0">
              <a:effectLst/>
              <a:latin typeface="Arial" panose="020B0604020202020204" pitchFamily="34" charset="0"/>
              <a:ea typeface="Calibri" panose="020F0502020204030204" pitchFamily="34" charset="0"/>
              <a:cs typeface="Arial" panose="020B0604020202020204" pitchFamily="34" charset="0"/>
            </a:endParaRPr>
          </a:p>
          <a:p>
            <a:pPr marL="171450" lvl="0" indent="-171450">
              <a:buFont typeface="Arial" panose="020B0604020202020204" pitchFamily="34" charset="0"/>
              <a:buChar char="•"/>
            </a:pPr>
            <a:endParaRPr lang="sv-SE" sz="1200" b="0" i="0" noProof="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Platshållare för bildnummer 3">
            <a:extLst>
              <a:ext uri="{FF2B5EF4-FFF2-40B4-BE49-F238E27FC236}">
                <a16:creationId xmlns:a16="http://schemas.microsoft.com/office/drawing/2014/main" id="{AC05CC50-5D87-B83F-0478-16658EC4A9DD}"/>
              </a:ext>
            </a:extLst>
          </p:cNvPr>
          <p:cNvSpPr>
            <a:spLocks noGrp="1"/>
          </p:cNvSpPr>
          <p:nvPr>
            <p:ph type="sldNum" sz="quarter" idx="10"/>
          </p:nvPr>
        </p:nvSpPr>
        <p:spPr/>
        <p:txBody>
          <a:bodyPr/>
          <a:lstStyle/>
          <a:p>
            <a:fld id="{4B0E164D-EE8D-B448-BE8E-A1520703B60E}" type="slidenum">
              <a:rPr lang="sv-SE" smtClean="0"/>
              <a:t>1</a:t>
            </a:fld>
            <a:endParaRPr lang="sv-SE" dirty="0"/>
          </a:p>
        </p:txBody>
      </p:sp>
    </p:spTree>
    <p:extLst>
      <p:ext uri="{BB962C8B-B14F-4D97-AF65-F5344CB8AC3E}">
        <p14:creationId xmlns:p14="http://schemas.microsoft.com/office/powerpoint/2010/main" val="39008149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v-SE" sz="1200" b="1" dirty="0">
                <a:latin typeface="Arial" panose="020B0604020202020204" pitchFamily="34" charset="0"/>
                <a:cs typeface="Arial" panose="020B0604020202020204" pitchFamily="34" charset="0"/>
              </a:rPr>
              <a:t>Instruktion till cirkelledaren:</a:t>
            </a:r>
            <a:endParaRPr lang="sv-SE" sz="1200" dirty="0">
              <a:latin typeface="Arial" panose="020B0604020202020204" pitchFamily="34" charset="0"/>
              <a:cs typeface="Arial" panose="020B0604020202020204" pitchFamily="34" charset="0"/>
            </a:endParaRPr>
          </a:p>
          <a:p>
            <a:endParaRPr lang="sv-SE" sz="1200" dirty="0">
              <a:latin typeface="Arial" panose="020B0604020202020204" pitchFamily="34" charset="0"/>
              <a:cs typeface="Arial" panose="020B0604020202020204" pitchFamily="34" charset="0"/>
            </a:endParaRPr>
          </a:p>
          <a:p>
            <a:pPr marL="228600" indent="-228600">
              <a:buFont typeface="+mj-lt"/>
              <a:buAutoNum type="arabicPeriod"/>
            </a:pPr>
            <a:r>
              <a:rPr lang="sv-SE" sz="1200" dirty="0">
                <a:latin typeface="Arial" panose="020B0604020202020204" pitchFamily="34" charset="0"/>
                <a:cs typeface="Arial" panose="020B0604020202020204" pitchFamily="34" charset="0"/>
              </a:rPr>
              <a:t>Berätta för gruppen att ni ska titta på en informationsfilm om växthuseffekten. </a:t>
            </a:r>
          </a:p>
          <a:p>
            <a:pPr marL="228600" indent="-228600">
              <a:buFont typeface="+mj-lt"/>
              <a:buAutoNum type="arabicPeriod"/>
            </a:pPr>
            <a:r>
              <a:rPr lang="sv-SE" sz="1200" dirty="0">
                <a:latin typeface="Arial" panose="020B0604020202020204" pitchFamily="34" charset="0"/>
                <a:cs typeface="Arial" panose="020B0604020202020204" pitchFamily="34" charset="0"/>
              </a:rPr>
              <a:t>Filmen är cirka 3 minuter och har undertextning. </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sv-SE" sz="1200" dirty="0">
                <a:latin typeface="Arial" panose="020B0604020202020204" pitchFamily="34" charset="0"/>
                <a:cs typeface="Arial" panose="020B0604020202020204" pitchFamily="34" charset="0"/>
              </a:rPr>
              <a:t>Klicka på spel-knappen för att spela filmen. </a:t>
            </a:r>
            <a:r>
              <a:rPr lang="sv-SE" sz="1200" u="sng" dirty="0">
                <a:latin typeface="Arial" panose="020B0604020202020204" pitchFamily="34" charset="0"/>
                <a:cs typeface="Arial" panose="020B0604020202020204" pitchFamily="34" charset="0"/>
              </a:rPr>
              <a:t>Observera att det kan ta några sekunder innan filmen är redo att börja spela efter att du tryck på ”spela”.</a:t>
            </a:r>
          </a:p>
          <a:p>
            <a:endParaRPr lang="sv-SE" b="1" dirty="0">
              <a:latin typeface="Aptos" panose="020B0004020202020204" pitchFamily="34" charset="0"/>
            </a:endParaRPr>
          </a:p>
        </p:txBody>
      </p:sp>
      <p:sp>
        <p:nvSpPr>
          <p:cNvPr id="4" name="Platshållare för bildnummer 3"/>
          <p:cNvSpPr>
            <a:spLocks noGrp="1"/>
          </p:cNvSpPr>
          <p:nvPr>
            <p:ph type="sldNum" sz="quarter" idx="5"/>
          </p:nvPr>
        </p:nvSpPr>
        <p:spPr/>
        <p:txBody>
          <a:bodyPr/>
          <a:lstStyle/>
          <a:p>
            <a:fld id="{462EDFBF-B9AD-4273-A71F-CE105C3F9653}" type="slidenum">
              <a:rPr lang="sv-SE" smtClean="0"/>
              <a:t>10</a:t>
            </a:fld>
            <a:endParaRPr lang="sv-SE"/>
          </a:p>
        </p:txBody>
      </p:sp>
    </p:spTree>
    <p:extLst>
      <p:ext uri="{BB962C8B-B14F-4D97-AF65-F5344CB8AC3E}">
        <p14:creationId xmlns:p14="http://schemas.microsoft.com/office/powerpoint/2010/main" val="27563130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CA77C-A68F-7971-B991-826CA860C1B4}"/>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77A87946-9476-3CDB-9407-34C77BE9B248}"/>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98516E48-0199-643E-835E-E52C58E49959}"/>
              </a:ext>
            </a:extLst>
          </p:cNvPr>
          <p:cNvSpPr>
            <a:spLocks noGrp="1"/>
          </p:cNvSpPr>
          <p:nvPr>
            <p:ph type="body" idx="1"/>
          </p:nvPr>
        </p:nvSpPr>
        <p:spPr/>
        <p:txBody>
          <a:bodyPr/>
          <a:lstStyle/>
          <a:p>
            <a:pPr marL="450850" indent="-450850" eaLnBrk="1" hangingPunct="1">
              <a:spcBef>
                <a:spcPct val="0"/>
              </a:spcBef>
            </a:pPr>
            <a:r>
              <a:rPr lang="sv-SE" sz="1200" b="1" i="0" noProof="0" dirty="0">
                <a:latin typeface="Arial" panose="020B0604020202020204" pitchFamily="34" charset="0"/>
                <a:cs typeface="Arial" panose="020B0604020202020204" pitchFamily="34" charset="0"/>
              </a:rPr>
              <a:t>Instruktion till cirkelledaren:</a:t>
            </a:r>
          </a:p>
          <a:p>
            <a:pPr marL="450850" marR="0" lvl="0" indent="-4508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lang="sv-SE" sz="1200" b="0" i="0" noProof="0"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ct val="0"/>
              </a:spcBef>
              <a:spcAft>
                <a:spcPts val="0"/>
              </a:spcAft>
              <a:buClrTx/>
              <a:buSzTx/>
              <a:buFont typeface="+mj-lt"/>
              <a:buNone/>
              <a:tabLst/>
              <a:defRPr/>
            </a:pPr>
            <a:r>
              <a:rPr lang="sv-SE" sz="1200" b="0" i="0" noProof="0" dirty="0">
                <a:latin typeface="Arial" panose="020B0604020202020204" pitchFamily="34" charset="0"/>
                <a:cs typeface="Arial" panose="020B0604020202020204" pitchFamily="34" charset="0"/>
              </a:rPr>
              <a:t>Ta stöd av samtalsfrågorna i bild eller kom på egna.</a:t>
            </a:r>
          </a:p>
          <a:p>
            <a:pPr marL="450850" indent="-450850" eaLnBrk="1" hangingPunct="1">
              <a:spcBef>
                <a:spcPct val="0"/>
              </a:spcBef>
            </a:pPr>
            <a:endParaRPr lang="sv-SE" sz="1200" i="1" noProof="0" dirty="0">
              <a:latin typeface="Arial" panose="020B0604020202020204" pitchFamily="34" charset="0"/>
              <a:cs typeface="Arial" panose="020B0604020202020204" pitchFamily="34" charset="0"/>
            </a:endParaRPr>
          </a:p>
          <a:p>
            <a:r>
              <a:rPr lang="sv-SE" sz="1200" b="1" i="0" noProof="0" dirty="0">
                <a:latin typeface="Arial" panose="020B0604020202020204" pitchFamily="34" charset="0"/>
                <a:cs typeface="Arial" panose="020B0604020202020204" pitchFamily="34" charset="0"/>
              </a:rPr>
              <a:t>Förslag på samtalsfrågor:</a:t>
            </a:r>
          </a:p>
          <a:p>
            <a:pPr marL="171450" indent="-171450">
              <a:buFont typeface="Arial" panose="020B0604020202020204" pitchFamily="34" charset="0"/>
              <a:buChar char="•"/>
            </a:pPr>
            <a:endParaRPr lang="sv-SE" sz="1200" b="1" i="0" noProof="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sv-SE" b="0" i="0" u="none" strike="noStrike" dirty="0">
                <a:solidFill>
                  <a:srgbClr val="000000"/>
                </a:solidFill>
                <a:effectLst/>
                <a:latin typeface="Arial" panose="020B0604020202020204" pitchFamily="34" charset="0"/>
                <a:cs typeface="Arial" panose="020B0604020202020204" pitchFamily="34" charset="0"/>
              </a:rPr>
              <a:t>På vilket sätt tycker du att klimatförändringar märks i samhället, till exempel i ekonomi, hälsa eller infrastruktur?</a:t>
            </a:r>
          </a:p>
          <a:p>
            <a:pPr marL="171450" indent="-171450">
              <a:buFont typeface="Arial" panose="020B0604020202020204" pitchFamily="34" charset="0"/>
              <a:buChar char="•"/>
            </a:pPr>
            <a:r>
              <a:rPr lang="sv-SE" b="0" i="0" u="none" strike="noStrike" dirty="0">
                <a:solidFill>
                  <a:srgbClr val="000000"/>
                </a:solidFill>
                <a:effectLst/>
                <a:latin typeface="Arial" panose="020B0604020202020204" pitchFamily="34" charset="0"/>
                <a:cs typeface="Arial" panose="020B0604020202020204" pitchFamily="34" charset="0"/>
              </a:rPr>
              <a:t>Vilka förändringar i väder eller årstider har du själv lagt märke till under de senaste 10-15 åren?</a:t>
            </a:r>
          </a:p>
          <a:p>
            <a:pPr marL="171450" indent="-171450">
              <a:buFont typeface="Arial" panose="020B0604020202020204" pitchFamily="34" charset="0"/>
              <a:buChar char="•"/>
            </a:pPr>
            <a:r>
              <a:rPr lang="sv-SE" b="0" i="0" u="none" strike="noStrike" dirty="0">
                <a:solidFill>
                  <a:srgbClr val="000000"/>
                </a:solidFill>
                <a:effectLst/>
                <a:latin typeface="Arial" panose="020B0604020202020204" pitchFamily="34" charset="0"/>
                <a:cs typeface="Arial" panose="020B0604020202020204" pitchFamily="34" charset="0"/>
              </a:rPr>
              <a:t>Vilka förändringar tror ni skulle märkas först om växthusgasutsläppen minskade kraftigt?</a:t>
            </a:r>
          </a:p>
          <a:p>
            <a:pPr marL="171450" indent="-171450">
              <a:buFont typeface="Arial" panose="020B0604020202020204" pitchFamily="34" charset="0"/>
              <a:buChar char="•"/>
            </a:pPr>
            <a:endParaRPr lang="sv-SE" b="0" i="0" u="none" strike="noStrike" dirty="0">
              <a:solidFill>
                <a:srgbClr val="000000"/>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sv-SE" b="0" i="0" u="none" strike="noStrike" dirty="0">
              <a:solidFill>
                <a:srgbClr val="000000"/>
              </a:solidFill>
              <a:effectLst/>
              <a:latin typeface="-webkit-standard"/>
            </a:endParaRPr>
          </a:p>
          <a:p>
            <a:pPr marL="171450" indent="-171450">
              <a:buFont typeface="Arial" panose="020B0604020202020204" pitchFamily="34" charset="0"/>
              <a:buChar char="•"/>
            </a:pPr>
            <a:endParaRPr lang="sv-SE" b="0" i="0" u="none" strike="noStrike" dirty="0">
              <a:solidFill>
                <a:srgbClr val="000000"/>
              </a:solidFill>
              <a:effectLst/>
              <a:latin typeface="-webkit-standard"/>
            </a:endParaRPr>
          </a:p>
          <a:p>
            <a:pPr marL="171450" indent="-171450">
              <a:buFont typeface="Arial" panose="020B0604020202020204" pitchFamily="34" charset="0"/>
              <a:buChar char="•"/>
            </a:pPr>
            <a:endParaRPr lang="sv-SE" b="0" i="0" u="none" strike="noStrike" dirty="0">
              <a:solidFill>
                <a:srgbClr val="000000"/>
              </a:solidFill>
              <a:effectLst/>
              <a:latin typeface="-webkit-standard"/>
            </a:endParaRPr>
          </a:p>
        </p:txBody>
      </p:sp>
      <p:sp>
        <p:nvSpPr>
          <p:cNvPr id="4" name="Platshållare för bildnummer 3">
            <a:extLst>
              <a:ext uri="{FF2B5EF4-FFF2-40B4-BE49-F238E27FC236}">
                <a16:creationId xmlns:a16="http://schemas.microsoft.com/office/drawing/2014/main" id="{9D0516DF-89B2-DC3D-C132-0BA7911530CF}"/>
              </a:ext>
            </a:extLst>
          </p:cNvPr>
          <p:cNvSpPr>
            <a:spLocks noGrp="1"/>
          </p:cNvSpPr>
          <p:nvPr>
            <p:ph type="sldNum" sz="quarter" idx="10"/>
          </p:nvPr>
        </p:nvSpPr>
        <p:spPr/>
        <p:txBody>
          <a:bodyPr/>
          <a:lstStyle/>
          <a:p>
            <a:fld id="{4B0E164D-EE8D-B448-BE8E-A1520703B60E}" type="slidenum">
              <a:rPr lang="sv-SE" smtClean="0"/>
              <a:t>11</a:t>
            </a:fld>
            <a:endParaRPr lang="sv-SE"/>
          </a:p>
        </p:txBody>
      </p:sp>
    </p:spTree>
    <p:extLst>
      <p:ext uri="{BB962C8B-B14F-4D97-AF65-F5344CB8AC3E}">
        <p14:creationId xmlns:p14="http://schemas.microsoft.com/office/powerpoint/2010/main" val="16095036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B0324-2478-8303-5DB3-DDAE52A8F02F}"/>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4FB1A200-4C29-BBD2-C26C-463C2B326A75}"/>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10FD0EAB-9D16-3124-D28A-E8550744CDB4}"/>
              </a:ext>
            </a:extLst>
          </p:cNvPr>
          <p:cNvSpPr>
            <a:spLocks noGrp="1"/>
          </p:cNvSpPr>
          <p:nvPr>
            <p:ph type="body" idx="1"/>
          </p:nvPr>
        </p:nvSpPr>
        <p:spPr/>
        <p:txBody>
          <a:bodyPr/>
          <a:lstStyle/>
          <a:p>
            <a:pPr marL="450850" indent="-450850" eaLnBrk="1" hangingPunct="1">
              <a:spcBef>
                <a:spcPct val="0"/>
              </a:spcBef>
            </a:pPr>
            <a:r>
              <a:rPr lang="sv-SE" altLang="sv-SE" b="1" dirty="0">
                <a:latin typeface="Arial" panose="020B0604020202020204" pitchFamily="34" charset="0"/>
                <a:cs typeface="Arial" panose="020B0604020202020204" pitchFamily="34" charset="0"/>
              </a:rPr>
              <a:t>Instruktion till cirkelledaren:</a:t>
            </a:r>
            <a:endParaRPr lang="sv-SE" altLang="sv-SE" b="0" dirty="0">
              <a:latin typeface="Arial" panose="020B0604020202020204" pitchFamily="34" charset="0"/>
              <a:cs typeface="Arial" panose="020B0604020202020204" pitchFamily="34" charset="0"/>
            </a:endParaRPr>
          </a:p>
          <a:p>
            <a:pPr marL="450850" indent="-450850" eaLnBrk="1" hangingPunct="1">
              <a:spcBef>
                <a:spcPct val="0"/>
              </a:spcBef>
            </a:pPr>
            <a:endParaRPr lang="sv-SE" altLang="sv-SE" b="1" dirty="0">
              <a:latin typeface="Arial" panose="020B0604020202020204" pitchFamily="34" charset="0"/>
              <a:cs typeface="Arial" panose="020B0604020202020204" pitchFamily="34" charset="0"/>
            </a:endParaRP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sz="1200" dirty="0">
                <a:latin typeface="Arial" panose="020B0604020202020204" pitchFamily="34" charset="0"/>
                <a:cs typeface="Arial" panose="020B0604020202020204" pitchFamily="34" charset="0"/>
              </a:rPr>
              <a:t>Läs texten på </a:t>
            </a:r>
            <a:r>
              <a:rPr lang="sv-SE" sz="1200" dirty="0" err="1">
                <a:latin typeface="Arial" panose="020B0604020202020204" pitchFamily="34" charset="0"/>
                <a:cs typeface="Arial" panose="020B0604020202020204" pitchFamily="34" charset="0"/>
              </a:rPr>
              <a:t>slidebilden</a:t>
            </a:r>
            <a:r>
              <a:rPr lang="sv-SE" sz="1200" dirty="0">
                <a:latin typeface="Arial" panose="020B0604020202020204" pitchFamily="34" charset="0"/>
                <a:cs typeface="Arial" panose="020B0604020202020204" pitchFamily="34" charset="0"/>
              </a:rPr>
              <a:t> högt.</a:t>
            </a:r>
            <a:endParaRPr lang="sv-SE" sz="1200" dirty="0">
              <a:latin typeface="Arial" panose="020B0604020202020204" pitchFamily="34" charset="0"/>
              <a:ea typeface="Calibri"/>
              <a:cs typeface="Arial" panose="020B0604020202020204" pitchFamily="34" charset="0"/>
            </a:endParaRPr>
          </a:p>
          <a:p>
            <a:pPr marL="228600" indent="-228600" eaLnBrk="1" hangingPunct="1">
              <a:spcBef>
                <a:spcPct val="0"/>
              </a:spcBef>
              <a:buFont typeface="+mj-lt"/>
              <a:buAutoNum type="arabicPeriod"/>
            </a:pPr>
            <a:r>
              <a:rPr lang="sv-SE" altLang="sv-SE" b="0" dirty="0">
                <a:latin typeface="Arial" panose="020B0604020202020204" pitchFamily="34" charset="0"/>
                <a:cs typeface="Arial" panose="020B0604020202020204" pitchFamily="34" charset="0"/>
              </a:rPr>
              <a:t>Fortsätt sedan att beskriva vad som händer vid global uppvärmning. Utgå från talpunkterna nedanför. </a:t>
            </a:r>
          </a:p>
          <a:p>
            <a:pPr marL="450850" indent="-450850" eaLnBrk="1" hangingPunct="1">
              <a:spcBef>
                <a:spcPct val="0"/>
              </a:spcBef>
              <a:buAutoNum type="arabicPeriod"/>
            </a:pPr>
            <a:endParaRPr lang="sv-SE" altLang="sv-SE" b="0" dirty="0">
              <a:latin typeface="Arial" panose="020B0604020202020204" pitchFamily="34" charset="0"/>
              <a:cs typeface="Arial" panose="020B0604020202020204" pitchFamily="34" charset="0"/>
            </a:endParaRPr>
          </a:p>
          <a:p>
            <a:pPr marL="450850" indent="-450850" eaLnBrk="1" hangingPunct="1">
              <a:spcBef>
                <a:spcPct val="0"/>
              </a:spcBef>
            </a:pPr>
            <a:r>
              <a:rPr lang="sv-SE" altLang="sv-SE" b="1" dirty="0" err="1">
                <a:latin typeface="Arial" panose="020B0604020202020204" pitchFamily="34" charset="0"/>
                <a:cs typeface="Arial" panose="020B0604020202020204" pitchFamily="34" charset="0"/>
              </a:rPr>
              <a:t>Talpunkter</a:t>
            </a:r>
            <a:r>
              <a:rPr lang="sv-SE" altLang="sv-SE" b="1" dirty="0">
                <a:latin typeface="Arial" panose="020B0604020202020204" pitchFamily="34" charset="0"/>
                <a:cs typeface="Arial" panose="020B0604020202020204" pitchFamily="34" charset="0"/>
              </a:rPr>
              <a:t>:</a:t>
            </a:r>
            <a:endParaRPr lang="sv-SE" b="0" i="0" u="none" strike="noStrike" dirty="0">
              <a:solidFill>
                <a:srgbClr val="000000"/>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sv-SE" b="1" dirty="0">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1" dirty="0">
                <a:latin typeface="Arial" panose="020B0604020202020204" pitchFamily="34" charset="0"/>
                <a:cs typeface="Arial" panose="020B0604020202020204" pitchFamily="34" charset="0"/>
              </a:rPr>
              <a:t>1 graders höjning</a:t>
            </a:r>
            <a:r>
              <a:rPr lang="sv-SE" b="0" dirty="0">
                <a:latin typeface="Arial" panose="020B0604020202020204" pitchFamily="34" charset="0"/>
                <a:cs typeface="Arial" panose="020B0604020202020204" pitchFamily="34" charset="0"/>
              </a:rPr>
              <a:t>: Här är vi idag. </a:t>
            </a:r>
            <a:r>
              <a:rPr lang="sv-SE" sz="1200" b="0" i="0" u="none" strike="noStrike" kern="1200" dirty="0">
                <a:solidFill>
                  <a:schemeClr val="tx1"/>
                </a:solidFill>
                <a:effectLst/>
                <a:latin typeface="Arial" panose="020B0604020202020204" pitchFamily="34" charset="0"/>
                <a:ea typeface="+mn-ea"/>
                <a:cs typeface="Arial" panose="020B0604020202020204" pitchFamily="34" charset="0"/>
              </a:rPr>
              <a:t>Sedan förindustriell tid har den globala medeltemperaturen stigit med lite drygt 1 grad. Regn- och snömängden har ökat i Sverige med omkring 10 procent. Den genomsnittliga havsnivån har stigit med cirka 20 centimeter, sedan början av 1900-talet, så även i Sverige. Havet har blivit 26 procent surare. Det tillsammans med allt varmare hav gör att korallreven nu bleknar och dör i snabb takt.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1" i="0" u="none" strike="noStrike" kern="1200" dirty="0">
                <a:solidFill>
                  <a:schemeClr val="tx1"/>
                </a:solidFill>
                <a:effectLst/>
                <a:latin typeface="Arial" panose="020B0604020202020204" pitchFamily="34" charset="0"/>
                <a:ea typeface="+mn-ea"/>
                <a:cs typeface="Arial" panose="020B0604020202020204" pitchFamily="34" charset="0"/>
              </a:rPr>
              <a:t>1,5 graders höjning: </a:t>
            </a:r>
            <a:r>
              <a:rPr lang="sv-SE" sz="1200" b="0" i="0" u="none" strike="noStrike" kern="1200" dirty="0">
                <a:solidFill>
                  <a:schemeClr val="tx1"/>
                </a:solidFill>
                <a:effectLst/>
                <a:latin typeface="Arial" panose="020B0604020202020204" pitchFamily="34" charset="0"/>
                <a:ea typeface="+mn-ea"/>
                <a:cs typeface="Arial" panose="020B0604020202020204" pitchFamily="34" charset="0"/>
              </a:rPr>
              <a:t>Världens länder har kommit överens om att hålla temperaturökningen väl under 2 grader och sikta på att begränsa den till 1,5 graders höjning. Några exempel på konsekvenser av 1,5 graders uppvärmning är att ekosystemen har svårt att anpassa sig till den högre temperaturen. Forskare pekar på att gran- och tallskogar, som är vanligt i Sverige, är särskilt känslig för förändringarna. Utsatta människor drabbas hårdast när klimatet förändras. Redan idag tvingas cirka 15–20 miljoner människor varje år lämna sina hem på grund av extremväder. </a:t>
            </a:r>
          </a:p>
          <a:p>
            <a:pPr marL="171450" indent="-171450" rtl="0">
              <a:buFont typeface="Arial" panose="020B0604020202020204" pitchFamily="34" charset="0"/>
              <a:buChar char="•"/>
            </a:pPr>
            <a:r>
              <a:rPr lang="sv-SE" sz="1200" b="1" i="0" u="none" strike="noStrike" kern="1200" dirty="0">
                <a:solidFill>
                  <a:schemeClr val="tx1"/>
                </a:solidFill>
                <a:effectLst/>
                <a:latin typeface="Arial" panose="020B0604020202020204" pitchFamily="34" charset="0"/>
                <a:ea typeface="+mn-ea"/>
                <a:cs typeface="Arial" panose="020B0604020202020204" pitchFamily="34" charset="0"/>
              </a:rPr>
              <a:t>2 graders höjning</a:t>
            </a:r>
            <a:r>
              <a:rPr lang="sv-SE" sz="1200" b="0" i="0" u="none" strike="noStrike" kern="1200" dirty="0">
                <a:solidFill>
                  <a:schemeClr val="tx1"/>
                </a:solidFill>
                <a:effectLst/>
                <a:latin typeface="Arial" panose="020B0604020202020204" pitchFamily="34" charset="0"/>
                <a:ea typeface="+mn-ea"/>
                <a:cs typeface="Arial" panose="020B0604020202020204" pitchFamily="34" charset="0"/>
              </a:rPr>
              <a:t>: Är en farlig gräns som måste undvikas. Vid 2 grader kan Arktis smälta helt på sommaren. Det gör att jorden delvis förlorar sin förmåga att reflektera solljus, vilket förstärker uppvärmningen. När permafrosten tinar släpps stora mängder metan ut i atmosfären, vilket ökar uppvärmningen eftersom metan är en kraftfull växthusgas. </a:t>
            </a:r>
          </a:p>
          <a:p>
            <a:pPr marL="171450" indent="-171450" rtl="0">
              <a:buFont typeface="Arial" panose="020B0604020202020204" pitchFamily="34" charset="0"/>
              <a:buChar char="•"/>
            </a:pPr>
            <a:r>
              <a:rPr lang="sv-SE" sz="1200" b="1" i="0" u="none" strike="noStrike" kern="1200" dirty="0">
                <a:solidFill>
                  <a:schemeClr val="tx1"/>
                </a:solidFill>
                <a:effectLst/>
                <a:latin typeface="Arial" panose="020B0604020202020204" pitchFamily="34" charset="0"/>
                <a:ea typeface="+mn-ea"/>
                <a:cs typeface="Arial" panose="020B0604020202020204" pitchFamily="34" charset="0"/>
              </a:rPr>
              <a:t>3 graders höjning</a:t>
            </a:r>
            <a:r>
              <a:rPr lang="sv-SE" sz="1200" b="0" i="0" u="none" strike="noStrike" kern="1200" dirty="0">
                <a:solidFill>
                  <a:schemeClr val="tx1"/>
                </a:solidFill>
                <a:effectLst/>
                <a:latin typeface="Arial" panose="020B0604020202020204" pitchFamily="34" charset="0"/>
                <a:ea typeface="+mn-ea"/>
                <a:cs typeface="Arial" panose="020B0604020202020204" pitchFamily="34" charset="0"/>
              </a:rPr>
              <a:t>: Med nuvarande utsläpp och politik är vi på väg mot cirka 3 graders uppvärmning. En värld som är 3–4 grader varmare är så annorlunda från vad våra samhällen är vana vid att det är svårt att förutsäga konsekvenserna. Havsnivån stiger med upp till en meter till 2100, vilket påverkar hundratals miljoner människor längs världens kuster. </a:t>
            </a:r>
          </a:p>
          <a:p>
            <a:pPr marL="0" marR="0" lvl="0" indent="0" algn="l" defTabSz="457200" rtl="0" eaLnBrk="1" fontAlgn="auto" latinLnBrk="0" hangingPunct="1">
              <a:lnSpc>
                <a:spcPct val="100000"/>
              </a:lnSpc>
              <a:spcBef>
                <a:spcPts val="0"/>
              </a:spcBef>
              <a:spcAft>
                <a:spcPts val="0"/>
              </a:spcAft>
              <a:buClrTx/>
              <a:buSzTx/>
              <a:buFontTx/>
              <a:buNone/>
              <a:tabLst/>
              <a:defRPr/>
            </a:pPr>
            <a:br>
              <a:rPr lang="sv-SE" dirty="0">
                <a:latin typeface="Arial" panose="020B0604020202020204" pitchFamily="34" charset="0"/>
                <a:cs typeface="Arial" panose="020B0604020202020204" pitchFamily="34" charset="0"/>
              </a:rPr>
            </a:br>
            <a:r>
              <a:rPr lang="sv-SE" i="0" dirty="0">
                <a:latin typeface="Arial" panose="020B0604020202020204" pitchFamily="34" charset="0"/>
                <a:cs typeface="Arial" panose="020B0604020202020204" pitchFamily="34" charset="0"/>
              </a:rPr>
              <a:t>Om vi fortsätter att släppa ut växthusgaser i samma takt som nu, kommer temperaturen att fortsätta stiga. Men om temperaturökningen begränsas till 2 grader kan vi minska risken för klimatförändringarnas mest allvarliga effekter. Därför måste enskilda individer, politiker och företag tillsammans försöka minska utsläppen av koldioxid. </a:t>
            </a:r>
            <a:br>
              <a:rPr lang="sv-SE" dirty="0">
                <a:latin typeface="Arial" panose="020B0604020202020204" pitchFamily="34" charset="0"/>
                <a:cs typeface="Arial" panose="020B0604020202020204" pitchFamily="34" charset="0"/>
              </a:rPr>
            </a:br>
            <a:r>
              <a:rPr lang="sv-SE" sz="1200" b="0" i="0" u="none" strike="noStrike" kern="1200" dirty="0">
                <a:solidFill>
                  <a:schemeClr val="tx1"/>
                </a:solidFill>
                <a:effectLst/>
                <a:latin typeface="Arial" panose="020B0604020202020204" pitchFamily="34" charset="0"/>
                <a:ea typeface="+mn-ea"/>
                <a:cs typeface="Arial" panose="020B0604020202020204" pitchFamily="34" charset="0"/>
              </a:rPr>
              <a:t>Det är inte för sent att vända trenden men för att lyckas med det gäller det att utsläppen minskar kraftigt från och med nu. Det kan vi vara med och bidra till!</a:t>
            </a:r>
            <a:r>
              <a:rPr lang="sv-SE" sz="1200" b="1" i="0" u="none" strike="noStrike" kern="1200" dirty="0">
                <a:solidFill>
                  <a:schemeClr val="tx1"/>
                </a:solidFill>
                <a:effectLst/>
                <a:latin typeface="Arial" panose="020B0604020202020204" pitchFamily="34" charset="0"/>
                <a:ea typeface="+mn-ea"/>
                <a:cs typeface="Arial" panose="020B0604020202020204" pitchFamily="34" charset="0"/>
                <a:sym typeface="Wingdings" pitchFamily="2" charset="2"/>
              </a:rPr>
              <a:t> </a:t>
            </a:r>
            <a:r>
              <a:rPr lang="sv-SE" b="0" dirty="0">
                <a:latin typeface="Arial" panose="020B0604020202020204" pitchFamily="34" charset="0"/>
                <a:cs typeface="Arial" panose="020B0604020202020204" pitchFamily="34" charset="0"/>
                <a:sym typeface="Wingdings" pitchFamily="2" charset="2"/>
              </a:rPr>
              <a:t>Mer om temperaturökning och vad vi kan göra kommer vi att få lära oss om i modulen Hållbart klimat.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sv-SE" b="0" dirty="0">
              <a:latin typeface="Arial" panose="020B0604020202020204" pitchFamily="34" charset="0"/>
              <a:cs typeface="Arial" panose="020B0604020202020204" pitchFamily="34" charset="0"/>
              <a:sym typeface="Wingdings" pitchFamily="2" charset="2"/>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v-SE" b="1" dirty="0">
                <a:latin typeface="Arial" panose="020B0604020202020204" pitchFamily="34" charset="0"/>
                <a:cs typeface="Arial" panose="020B0604020202020204" pitchFamily="34" charset="0"/>
                <a:sym typeface="Wingdings" pitchFamily="2" charset="2"/>
              </a:rPr>
              <a:t>Bild: WWF </a:t>
            </a:r>
            <a:endParaRPr lang="sv-SE" b="1" dirty="0">
              <a:latin typeface="Arial" panose="020B0604020202020204" pitchFamily="34" charset="0"/>
              <a:cs typeface="Arial" panose="020B0604020202020204" pitchFamily="34" charset="0"/>
            </a:endParaRPr>
          </a:p>
          <a:p>
            <a:endParaRPr lang="sv-SE" sz="1200" b="0" i="0" u="none" strike="noStrike" kern="1200" dirty="0">
              <a:solidFill>
                <a:schemeClr val="tx1"/>
              </a:solidFill>
              <a:effectLst/>
              <a:latin typeface="+mn-lt"/>
              <a:ea typeface="+mn-ea"/>
              <a:cs typeface="+mn-cs"/>
            </a:endParaRPr>
          </a:p>
          <a:p>
            <a:br>
              <a:rPr lang="sv-SE" dirty="0"/>
            </a:br>
            <a:endParaRPr lang="sv-SE" sz="1200" b="0" i="0" u="none" strike="noStrike" kern="1200" dirty="0">
              <a:solidFill>
                <a:schemeClr val="tx1"/>
              </a:solidFill>
              <a:effectLst/>
              <a:latin typeface="+mn-lt"/>
              <a:ea typeface="+mn-ea"/>
              <a:cs typeface="+mn-cs"/>
            </a:endParaRPr>
          </a:p>
          <a:p>
            <a:br>
              <a:rPr lang="sv-SE" dirty="0"/>
            </a:br>
            <a:endParaRPr lang="sv-SE" sz="1200" b="0" i="0" u="none" strike="noStrike" kern="1200" dirty="0">
              <a:solidFill>
                <a:schemeClr val="tx1"/>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endParaRPr lang="sv-SE" b="0" dirty="0"/>
          </a:p>
          <a:p>
            <a:pPr marL="171450" indent="-171450">
              <a:buFont typeface="Arial" panose="020B0604020202020204" pitchFamily="34" charset="0"/>
              <a:buChar char="•"/>
            </a:pPr>
            <a:endParaRPr lang="sv-SE" dirty="0"/>
          </a:p>
        </p:txBody>
      </p:sp>
      <p:sp>
        <p:nvSpPr>
          <p:cNvPr id="4" name="Platshållare för bildnummer 3">
            <a:extLst>
              <a:ext uri="{FF2B5EF4-FFF2-40B4-BE49-F238E27FC236}">
                <a16:creationId xmlns:a16="http://schemas.microsoft.com/office/drawing/2014/main" id="{22298C04-43F4-E3BE-B8B6-3062B87CD8B0}"/>
              </a:ext>
            </a:extLst>
          </p:cNvPr>
          <p:cNvSpPr>
            <a:spLocks noGrp="1"/>
          </p:cNvSpPr>
          <p:nvPr>
            <p:ph type="sldNum" sz="quarter" idx="10"/>
          </p:nvPr>
        </p:nvSpPr>
        <p:spPr/>
        <p:txBody>
          <a:bodyPr/>
          <a:lstStyle/>
          <a:p>
            <a:fld id="{4B0E164D-EE8D-B448-BE8E-A1520703B60E}" type="slidenum">
              <a:rPr lang="sv-SE" smtClean="0"/>
              <a:t>12</a:t>
            </a:fld>
            <a:endParaRPr lang="sv-SE"/>
          </a:p>
        </p:txBody>
      </p:sp>
    </p:spTree>
    <p:extLst>
      <p:ext uri="{BB962C8B-B14F-4D97-AF65-F5344CB8AC3E}">
        <p14:creationId xmlns:p14="http://schemas.microsoft.com/office/powerpoint/2010/main" val="20398273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99F36-CD3F-DD16-3E66-9AA8513AA9DE}"/>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8ACD6517-5C06-6551-5FD9-F8E88F3687B1}"/>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9F700B5B-8543-1BF5-557F-CCE15065B18D}"/>
              </a:ext>
            </a:extLst>
          </p:cNvPr>
          <p:cNvSpPr>
            <a:spLocks noGrp="1"/>
          </p:cNvSpPr>
          <p:nvPr>
            <p:ph type="body" idx="1"/>
          </p:nvPr>
        </p:nvSpPr>
        <p:spPr/>
        <p:txBody>
          <a:bodyPr/>
          <a:lstStyle/>
          <a:p>
            <a:pPr marL="450850" indent="-450850" eaLnBrk="1" hangingPunct="1">
              <a:spcBef>
                <a:spcPct val="0"/>
              </a:spcBef>
            </a:pPr>
            <a:r>
              <a:rPr lang="sv-SE" sz="1200" b="1" i="0" noProof="0" dirty="0">
                <a:latin typeface="Arial" panose="020B0604020202020204" pitchFamily="34" charset="0"/>
                <a:cs typeface="Arial" panose="020B0604020202020204" pitchFamily="34" charset="0"/>
              </a:rPr>
              <a:t>Instruktion till cirkelledaren:</a:t>
            </a:r>
          </a:p>
          <a:p>
            <a:pPr marL="450850" marR="0" lvl="0" indent="-4508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lang="sv-SE" sz="1200" b="0" i="0" noProof="0" dirty="0">
              <a:latin typeface="Arial" panose="020B0604020202020204" pitchFamily="34" charset="0"/>
              <a:cs typeface="Arial" panose="020B0604020202020204" pitchFamily="34" charset="0"/>
            </a:endParaRP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sz="1200" b="0" i="0" noProof="0" dirty="0">
                <a:latin typeface="Arial" panose="020B0604020202020204" pitchFamily="34" charset="0"/>
                <a:cs typeface="Arial" panose="020B0604020202020204" pitchFamily="34" charset="0"/>
              </a:rPr>
              <a:t>Ta stöd av samtalsfrågan i bild eller kom på egna.</a:t>
            </a: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sz="1200" b="0" i="0" noProof="0" dirty="0">
                <a:latin typeface="Arial" panose="020B0604020202020204" pitchFamily="34" charset="0"/>
                <a:cs typeface="Arial" panose="020B0604020202020204" pitchFamily="34" charset="0"/>
              </a:rPr>
              <a:t>Låt deltagarna få fundera en stund för sig själva. Gör sedan en runda i gruppen där alla får berätta om en sak om sin drivkraft.</a:t>
            </a:r>
          </a:p>
          <a:p>
            <a:pPr marL="450850" indent="-450850" eaLnBrk="1" hangingPunct="1">
              <a:spcBef>
                <a:spcPct val="0"/>
              </a:spcBef>
            </a:pPr>
            <a:endParaRPr lang="sv-SE" sz="1200" i="1" noProof="0" dirty="0">
              <a:latin typeface="Arial" panose="020B0604020202020204" pitchFamily="34" charset="0"/>
              <a:cs typeface="Arial" panose="020B0604020202020204" pitchFamily="34" charset="0"/>
            </a:endParaRPr>
          </a:p>
          <a:p>
            <a:r>
              <a:rPr lang="sv-SE" sz="1200" b="1" i="0" noProof="0" dirty="0">
                <a:latin typeface="Arial" panose="020B0604020202020204" pitchFamily="34" charset="0"/>
                <a:cs typeface="Arial" panose="020B0604020202020204" pitchFamily="34" charset="0"/>
              </a:rPr>
              <a:t>Förslag på samtalsfråga:</a:t>
            </a:r>
          </a:p>
          <a:p>
            <a:endParaRPr lang="sv-SE" sz="1200" b="1" i="0" noProof="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sv-SE" sz="1200" i="0" noProof="0" dirty="0">
                <a:solidFill>
                  <a:srgbClr val="000000"/>
                </a:solidFill>
                <a:latin typeface="Arial" panose="020B0604020202020204" pitchFamily="34" charset="0"/>
                <a:cs typeface="Arial" panose="020B0604020202020204" pitchFamily="34" charset="0"/>
              </a:rPr>
              <a:t>Vad är din drivkraft för att bidra till ett hållbart klimat?</a:t>
            </a:r>
            <a:endParaRPr lang="sv-SE" b="0" i="0" u="none" strike="noStrike" noProof="0" dirty="0">
              <a:solidFill>
                <a:srgbClr val="000000"/>
              </a:solidFill>
              <a:effectLst/>
              <a:latin typeface="Arial" panose="020B0604020202020204" pitchFamily="34" charset="0"/>
              <a:cs typeface="Arial" panose="020B0604020202020204" pitchFamily="34" charset="0"/>
            </a:endParaRPr>
          </a:p>
          <a:p>
            <a:pPr marL="228600" indent="-228600">
              <a:buFont typeface="+mj-lt"/>
              <a:buAutoNum type="arabicPeriod"/>
            </a:pPr>
            <a:endParaRPr lang="sv-SE" b="0" i="0" u="none" strike="noStrike" dirty="0">
              <a:solidFill>
                <a:srgbClr val="000000"/>
              </a:solidFill>
              <a:effectLst/>
              <a:latin typeface="-webkit-standard"/>
            </a:endParaRPr>
          </a:p>
        </p:txBody>
      </p:sp>
      <p:sp>
        <p:nvSpPr>
          <p:cNvPr id="4" name="Platshållare för bildnummer 3">
            <a:extLst>
              <a:ext uri="{FF2B5EF4-FFF2-40B4-BE49-F238E27FC236}">
                <a16:creationId xmlns:a16="http://schemas.microsoft.com/office/drawing/2014/main" id="{D85CC58D-B1CC-8D03-DF8F-A1287500327C}"/>
              </a:ext>
            </a:extLst>
          </p:cNvPr>
          <p:cNvSpPr>
            <a:spLocks noGrp="1"/>
          </p:cNvSpPr>
          <p:nvPr>
            <p:ph type="sldNum" sz="quarter" idx="10"/>
          </p:nvPr>
        </p:nvSpPr>
        <p:spPr/>
        <p:txBody>
          <a:bodyPr/>
          <a:lstStyle/>
          <a:p>
            <a:fld id="{4B0E164D-EE8D-B448-BE8E-A1520703B60E}" type="slidenum">
              <a:rPr lang="sv-SE" smtClean="0"/>
              <a:t>13</a:t>
            </a:fld>
            <a:endParaRPr lang="sv-SE"/>
          </a:p>
        </p:txBody>
      </p:sp>
    </p:spTree>
    <p:extLst>
      <p:ext uri="{BB962C8B-B14F-4D97-AF65-F5344CB8AC3E}">
        <p14:creationId xmlns:p14="http://schemas.microsoft.com/office/powerpoint/2010/main" val="3725238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CEFE8-9582-39AD-F7B2-7E41B295018C}"/>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ED5ECEA0-CB47-83ED-178E-6EFBC0C81C49}"/>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633DB748-F56A-C881-7D77-DBABC711A10A}"/>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v-SE" altLang="sv-SE" sz="1200" b="1" i="0" dirty="0">
                <a:latin typeface="Arial" panose="020B0604020202020204" pitchFamily="34" charset="0"/>
                <a:cs typeface="Arial" panose="020B0604020202020204" pitchFamily="34" charset="0"/>
              </a:rPr>
              <a:t>Instruktion till cirkelledaren:</a:t>
            </a:r>
            <a:endParaRPr lang="sv-SE" altLang="sv-SE" sz="1200" b="0" i="0"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sv-SE" altLang="sv-SE" sz="1200" b="0" i="1"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v-SE" altLang="sv-SE" sz="1200" b="0" i="0" dirty="0">
                <a:latin typeface="Arial" panose="020B0604020202020204" pitchFamily="34" charset="0"/>
                <a:cs typeface="Arial" panose="020B0604020202020204" pitchFamily="34" charset="0"/>
              </a:rPr>
              <a:t>1. Återkoppla till att Hållbara seniorer utgår från Agenda 2030 och de globala målen. Du kan utgå från talpunkterna nedanför. </a:t>
            </a:r>
            <a:endParaRPr lang="sv-SE" altLang="sv-SE" sz="1200" b="1" i="0"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sv-SE" altLang="sv-SE" sz="1200" b="1" i="1"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v-SE" altLang="sv-SE" sz="1200" b="1" i="0" dirty="0">
                <a:latin typeface="Arial" panose="020B0604020202020204" pitchFamily="34" charset="0"/>
                <a:cs typeface="Arial" panose="020B0604020202020204" pitchFamily="34" charset="0"/>
              </a:rPr>
              <a:t>Talpunkter:</a:t>
            </a:r>
            <a:endParaRPr lang="sv-SE" sz="1200" b="1" i="0" dirty="0">
              <a:latin typeface="Arial" panose="020B0604020202020204" pitchFamily="34" charset="0"/>
              <a:cs typeface="Arial" panose="020B0604020202020204" pitchFamily="34" charset="0"/>
            </a:endParaRPr>
          </a:p>
          <a:p>
            <a:endParaRPr lang="sv-SE" sz="1200" b="1" i="1" dirty="0">
              <a:latin typeface="Arial" panose="020B0604020202020204" pitchFamily="34" charset="0"/>
              <a:ea typeface="Calibri"/>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i="0" dirty="0">
                <a:latin typeface="Arial" panose="020B0604020202020204" pitchFamily="34" charset="0"/>
                <a:cs typeface="Arial" panose="020B0604020202020204" pitchFamily="34" charset="0"/>
              </a:rPr>
              <a:t>Hållbara Seniorer är som sagt ett studiecirkelmaterial som utgår från Agenda 2030 och de globala målen.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i="0" dirty="0">
                <a:latin typeface="Arial" panose="020B0604020202020204" pitchFamily="34" charset="0"/>
                <a:cs typeface="Arial" panose="020B0604020202020204" pitchFamily="34" charset="0"/>
              </a:rPr>
              <a:t>Agenda 2030 är en global handlingsplan </a:t>
            </a:r>
            <a:r>
              <a:rPr lang="sv-SE" sz="1200" i="0" dirty="0">
                <a:latin typeface="Arial" panose="020B0604020202020204" pitchFamily="34" charset="0"/>
                <a:cs typeface="Arial" panose="020B0604020202020204" pitchFamily="34" charset="0"/>
              </a:rPr>
              <a:t>för hur vi tillsammans skapar en bättre och mer hållbar värld för alla.</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i="0" dirty="0">
                <a:latin typeface="Arial" panose="020B0604020202020204" pitchFamily="34" charset="0"/>
                <a:cs typeface="Arial" panose="020B0604020202020204" pitchFamily="34" charset="0"/>
              </a:rPr>
              <a:t>Den </a:t>
            </a:r>
            <a:r>
              <a:rPr lang="sv-SE" i="0" dirty="0">
                <a:latin typeface="Arial" panose="020B0604020202020204" pitchFamily="34" charset="0"/>
                <a:cs typeface="Arial" panose="020B0604020202020204" pitchFamily="34" charset="0"/>
              </a:rPr>
              <a:t>antogs av FN:s medlemsländer 2015 och syftar till att uppnå hållbar utveckling för alla människor och planeten till år 2030.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i="0" dirty="0">
                <a:latin typeface="Arial" panose="020B0604020202020204" pitchFamily="34" charset="0"/>
                <a:cs typeface="Arial" panose="020B0604020202020204" pitchFamily="34" charset="0"/>
              </a:rPr>
              <a:t>Planen innehåller 17 globala mål och 169 delmål som täcker tre dimensioner av hållbarhet: ekonomisk, social och miljömässig.</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i="0" dirty="0">
                <a:latin typeface="Arial" panose="020B0604020202020204" pitchFamily="34" charset="0"/>
                <a:cs typeface="Arial" panose="020B0604020202020204" pitchFamily="34" charset="0"/>
              </a:rPr>
              <a:t>Målen inkluderar att utrota fattigdom och hunger, minska ojämlikheter, främja fred och rättvisa, samt skydda miljön och bekämpa klimatförändringar.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i="0" dirty="0">
                <a:latin typeface="Arial" panose="020B0604020202020204" pitchFamily="34" charset="0"/>
                <a:cs typeface="Arial" panose="020B0604020202020204" pitchFamily="34" charset="0"/>
              </a:rPr>
              <a:t>Genom att arbeta tillsammans kan vi skapa en bättre och mer hållbar framtid för alla.</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i="0" dirty="0">
                <a:latin typeface="Arial" panose="020B0604020202020204" pitchFamily="34" charset="0"/>
                <a:cs typeface="Arial" panose="020B0604020202020204" pitchFamily="34" charset="0"/>
              </a:rPr>
              <a:t>I det här studiecirkelmaterialet kommer vi att prata om vad vi tillsammans som förening, och som enskilda individer, kan göra för att bidra till en mer hållbar väld.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sz="1200" i="0" dirty="0">
              <a:latin typeface="Arial" panose="020B0604020202020204" pitchFamily="34" charset="0"/>
              <a:cs typeface="Arial" panose="020B0604020202020204" pitchFamily="34" charset="0"/>
            </a:endParaRPr>
          </a:p>
          <a:p>
            <a:pPr marL="228600" marR="0" lvl="0" indent="-228600" algn="l" defTabSz="457200" rtl="0" eaLnBrk="1" fontAlgn="auto" latinLnBrk="0" hangingPunct="1">
              <a:lnSpc>
                <a:spcPct val="100000"/>
              </a:lnSpc>
              <a:spcBef>
                <a:spcPts val="0"/>
              </a:spcBef>
              <a:spcAft>
                <a:spcPts val="0"/>
              </a:spcAft>
              <a:buClrTx/>
              <a:buSzTx/>
              <a:buFont typeface="+mj-lt"/>
              <a:buAutoNum type="arabicPeriod" startAt="2"/>
              <a:tabLst/>
              <a:defRPr/>
            </a:pPr>
            <a:r>
              <a:rPr lang="sv-SE" sz="1200" i="0" dirty="0">
                <a:latin typeface="Arial" panose="020B0604020202020204" pitchFamily="34" charset="0"/>
                <a:cs typeface="Arial" panose="020B0604020202020204" pitchFamily="34" charset="0"/>
              </a:rPr>
              <a:t>Klicka på rubriken för att besöka hemsidan för en översikt av Agenda 2030 och de globala målen</a:t>
            </a:r>
          </a:p>
        </p:txBody>
      </p:sp>
      <p:sp>
        <p:nvSpPr>
          <p:cNvPr id="4" name="Platshållare för bildnummer 3">
            <a:extLst>
              <a:ext uri="{FF2B5EF4-FFF2-40B4-BE49-F238E27FC236}">
                <a16:creationId xmlns:a16="http://schemas.microsoft.com/office/drawing/2014/main" id="{4DDD3C87-8CEF-6EA0-FB5D-712B8676B601}"/>
              </a:ext>
            </a:extLst>
          </p:cNvPr>
          <p:cNvSpPr>
            <a:spLocks noGrp="1"/>
          </p:cNvSpPr>
          <p:nvPr>
            <p:ph type="sldNum" sz="quarter" idx="10"/>
          </p:nvPr>
        </p:nvSpPr>
        <p:spPr/>
        <p:txBody>
          <a:bodyPr/>
          <a:lstStyle/>
          <a:p>
            <a:fld id="{4B0E164D-EE8D-B448-BE8E-A1520703B60E}" type="slidenum">
              <a:rPr lang="sv-SE" smtClean="0"/>
              <a:t>14</a:t>
            </a:fld>
            <a:endParaRPr lang="sv-SE"/>
          </a:p>
        </p:txBody>
      </p:sp>
    </p:spTree>
    <p:extLst>
      <p:ext uri="{BB962C8B-B14F-4D97-AF65-F5344CB8AC3E}">
        <p14:creationId xmlns:p14="http://schemas.microsoft.com/office/powerpoint/2010/main" val="661466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7FECC-A8FD-CB6C-D5AF-E029EA7249C0}"/>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9EECCCA2-6E78-F145-708F-5890D2AC9D94}"/>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B2061798-AFD0-72FD-9EA7-11DAF46D424C}"/>
              </a:ext>
            </a:extLst>
          </p:cNvPr>
          <p:cNvSpPr>
            <a:spLocks noGrp="1"/>
          </p:cNvSpPr>
          <p:nvPr>
            <p:ph type="body" idx="1"/>
          </p:nvPr>
        </p:nvSpPr>
        <p:spPr/>
        <p:txBody>
          <a:bodyPr/>
          <a:lstStyle/>
          <a:p>
            <a:r>
              <a:rPr lang="sv-SE" sz="1200" b="1" noProof="0" dirty="0">
                <a:latin typeface="Arial" panose="020B0604020202020204" pitchFamily="34" charset="0"/>
                <a:cs typeface="Arial" panose="020B0604020202020204" pitchFamily="34" charset="0"/>
              </a:rPr>
              <a:t>Instruktion till cirkelledaren:</a:t>
            </a:r>
          </a:p>
          <a:p>
            <a:endParaRPr lang="sv-SE" sz="1200" b="1" noProof="0" dirty="0">
              <a:latin typeface="Arial" panose="020B0604020202020204" pitchFamily="34" charset="0"/>
              <a:ea typeface="Calibri"/>
              <a:cs typeface="Arial" panose="020B0604020202020204" pitchFamily="34" charset="0"/>
            </a:endParaRPr>
          </a:p>
          <a:p>
            <a:pPr marL="228600" indent="-228600">
              <a:spcBef>
                <a:spcPct val="0"/>
              </a:spcBef>
              <a:buFont typeface="+mj-lt"/>
              <a:buAutoNum type="arabicPeriod"/>
            </a:pPr>
            <a:r>
              <a:rPr lang="sv-SE" sz="1200" dirty="0">
                <a:latin typeface="Arial" panose="020B0604020202020204" pitchFamily="34" charset="0"/>
                <a:ea typeface="Calibri"/>
                <a:cs typeface="Arial" panose="020B0604020202020204" pitchFamily="34" charset="0"/>
              </a:rPr>
              <a:t>Sammanfatta modulen tillsammans med gruppen.</a:t>
            </a:r>
          </a:p>
          <a:p>
            <a:pPr marL="228600" indent="-228600">
              <a:spcBef>
                <a:spcPct val="0"/>
              </a:spcBef>
              <a:buFont typeface="+mj-lt"/>
              <a:buAutoNum type="arabicPeriod"/>
            </a:pPr>
            <a:r>
              <a:rPr lang="sv-SE" sz="1200" dirty="0">
                <a:latin typeface="Arial" panose="020B0604020202020204" pitchFamily="34" charset="0"/>
                <a:ea typeface="Calibri"/>
                <a:cs typeface="Arial" panose="020B0604020202020204" pitchFamily="34" charset="0"/>
              </a:rPr>
              <a:t>Om tid finns, ställ frågan vad deltagarna tyckte var </a:t>
            </a:r>
            <a:r>
              <a:rPr lang="sv-SE" sz="1200">
                <a:latin typeface="Arial" panose="020B0604020202020204" pitchFamily="34" charset="0"/>
                <a:ea typeface="Calibri"/>
                <a:cs typeface="Arial" panose="020B0604020202020204" pitchFamily="34" charset="0"/>
              </a:rPr>
              <a:t>särskilt intressant.</a:t>
            </a:r>
            <a:endParaRPr lang="sv-SE" sz="1200" noProof="0" dirty="0">
              <a:latin typeface="Arial" panose="020B0604020202020204" pitchFamily="34" charset="0"/>
              <a:cs typeface="Arial" panose="020B0604020202020204" pitchFamily="34" charset="0"/>
            </a:endParaRPr>
          </a:p>
          <a:p>
            <a:pPr marL="228600" indent="-228600">
              <a:buFont typeface="+mj-lt"/>
              <a:buAutoNum type="arabicPeriod"/>
            </a:pPr>
            <a:r>
              <a:rPr lang="sv-SE" sz="1200" noProof="0" dirty="0">
                <a:latin typeface="Arial" panose="020B0604020202020204" pitchFamily="34" charset="0"/>
                <a:cs typeface="Arial" panose="020B0604020202020204" pitchFamily="34" charset="0"/>
              </a:rPr>
              <a:t>Avsluta sedan introduktionen och modulen om biologisk mångfald. Utgå från </a:t>
            </a:r>
            <a:r>
              <a:rPr lang="sv-SE" sz="1200" noProof="0" dirty="0" err="1">
                <a:latin typeface="Arial" panose="020B0604020202020204" pitchFamily="34" charset="0"/>
                <a:cs typeface="Arial" panose="020B0604020202020204" pitchFamily="34" charset="0"/>
              </a:rPr>
              <a:t>talpunkterna</a:t>
            </a:r>
            <a:r>
              <a:rPr lang="sv-SE" sz="1200" noProof="0" dirty="0">
                <a:latin typeface="Arial" panose="020B0604020202020204" pitchFamily="34" charset="0"/>
                <a:cs typeface="Arial" panose="020B0604020202020204" pitchFamily="34" charset="0"/>
              </a:rPr>
              <a:t> nedan.</a:t>
            </a:r>
          </a:p>
          <a:p>
            <a:endParaRPr lang="sv-SE" sz="1200" b="1" noProof="0" dirty="0">
              <a:latin typeface="Arial" panose="020B0604020202020204" pitchFamily="34" charset="0"/>
              <a:ea typeface="Calibri"/>
              <a:cs typeface="Arial" panose="020B0604020202020204" pitchFamily="34" charset="0"/>
            </a:endParaRPr>
          </a:p>
          <a:p>
            <a:r>
              <a:rPr lang="sv-SE" sz="1200" b="1" noProof="0" dirty="0" err="1">
                <a:latin typeface="Arial" panose="020B0604020202020204" pitchFamily="34" charset="0"/>
                <a:ea typeface="Calibri"/>
                <a:cs typeface="Arial" panose="020B0604020202020204" pitchFamily="34" charset="0"/>
              </a:rPr>
              <a:t>Talpunkter</a:t>
            </a:r>
            <a:r>
              <a:rPr lang="sv-SE" sz="1200" b="1" noProof="0" dirty="0">
                <a:latin typeface="Arial" panose="020B0604020202020204" pitchFamily="34" charset="0"/>
                <a:ea typeface="Calibri"/>
                <a:cs typeface="Arial" panose="020B0604020202020204" pitchFamily="34" charset="0"/>
              </a:rPr>
              <a:t>:</a:t>
            </a:r>
          </a:p>
          <a:p>
            <a:endParaRPr lang="sv-SE" sz="1200" b="1" noProof="0" dirty="0">
              <a:latin typeface="Arial" panose="020B0604020202020204" pitchFamily="34" charset="0"/>
              <a:ea typeface="Calibri"/>
              <a:cs typeface="Arial" panose="020B0604020202020204" pitchFamily="34" charset="0"/>
            </a:endParaRPr>
          </a:p>
          <a:p>
            <a:pPr marL="171450" indent="-171450">
              <a:buFont typeface="Arial" panose="020B0604020202020204" pitchFamily="34" charset="0"/>
              <a:buChar char="•"/>
            </a:pPr>
            <a:r>
              <a:rPr lang="sv-SE" sz="1200" b="0" i="0" noProof="0" dirty="0">
                <a:latin typeface="Arial" panose="020B0604020202020204" pitchFamily="34" charset="0"/>
                <a:cs typeface="Arial" panose="020B0604020202020204" pitchFamily="34" charset="0"/>
              </a:rPr>
              <a:t>Genom studiecirkeln Hållbara seniorer kommer vi som sagt att lära oss om hållbarhet, öka vår kunskap om klimatet och få konkreta verktyg för hur vi som individer kan leva mer hållbart.</a:t>
            </a:r>
          </a:p>
          <a:p>
            <a:pPr marL="171450" indent="-171450">
              <a:buFont typeface="Arial" panose="020B0604020202020204" pitchFamily="34" charset="0"/>
              <a:buChar char="•"/>
            </a:pPr>
            <a:r>
              <a:rPr lang="sv-SE" sz="1200" b="0" i="0" noProof="0" dirty="0">
                <a:latin typeface="Arial" panose="020B0604020202020204" pitchFamily="34" charset="0"/>
                <a:cs typeface="Arial" panose="020B0604020202020204" pitchFamily="34" charset="0"/>
              </a:rPr>
              <a:t>Som jag nämnde tidigare är biologisk mångfald ett ämne som berör samtliga moduler i den här studiecirkeln. Ha gärna det i åtanke när vi går vidare till de andra modulerna.</a:t>
            </a:r>
          </a:p>
          <a:p>
            <a:pPr marL="171450" indent="-171450">
              <a:buFont typeface="Arial" panose="020B0604020202020204" pitchFamily="34" charset="0"/>
              <a:buChar char="•"/>
            </a:pPr>
            <a:r>
              <a:rPr lang="sv-SE" sz="1200" b="0" i="0" noProof="0" dirty="0">
                <a:latin typeface="Arial" panose="020B0604020202020204" pitchFamily="34" charset="0"/>
                <a:cs typeface="Arial" panose="020B0604020202020204" pitchFamily="34" charset="0"/>
              </a:rPr>
              <a:t>Genom att vara med på studiecirkeln är vi tillsammans med och bidrar till en hållbar värld och framtid för alla.</a:t>
            </a:r>
            <a:endParaRPr lang="sv-SE" sz="1200" b="0" i="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sv-SE" sz="1200" b="0" i="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sv-SE" sz="1200" b="1" i="0" dirty="0">
                <a:latin typeface="Arial" panose="020B0604020202020204" pitchFamily="34" charset="0"/>
                <a:cs typeface="Arial" panose="020B0604020202020204" pitchFamily="34" charset="0"/>
              </a:rPr>
              <a:t>Bild: </a:t>
            </a:r>
            <a:r>
              <a:rPr lang="sv-SE" sz="1200" b="1" i="0" dirty="0" err="1">
                <a:latin typeface="Arial" panose="020B0604020202020204" pitchFamily="34" charset="0"/>
                <a:cs typeface="Arial" panose="020B0604020202020204" pitchFamily="34" charset="0"/>
              </a:rPr>
              <a:t>Iskalo.com</a:t>
            </a:r>
            <a:endParaRPr lang="sv-SE" sz="1200" b="1" i="0" dirty="0">
              <a:latin typeface="Arial" panose="020B0604020202020204" pitchFamily="34" charset="0"/>
              <a:cs typeface="Arial" panose="020B0604020202020204" pitchFamily="34" charset="0"/>
            </a:endParaRPr>
          </a:p>
        </p:txBody>
      </p:sp>
      <p:sp>
        <p:nvSpPr>
          <p:cNvPr id="4" name="Platshållare för bildnummer 3">
            <a:extLst>
              <a:ext uri="{FF2B5EF4-FFF2-40B4-BE49-F238E27FC236}">
                <a16:creationId xmlns:a16="http://schemas.microsoft.com/office/drawing/2014/main" id="{C55F0482-0FD1-98DE-F235-89CBBEFEB771}"/>
              </a:ext>
            </a:extLst>
          </p:cNvPr>
          <p:cNvSpPr>
            <a:spLocks noGrp="1"/>
          </p:cNvSpPr>
          <p:nvPr>
            <p:ph type="sldNum" sz="quarter" idx="10"/>
          </p:nvPr>
        </p:nvSpPr>
        <p:spPr/>
        <p:txBody>
          <a:bodyPr/>
          <a:lstStyle/>
          <a:p>
            <a:fld id="{4B0E164D-EE8D-B448-BE8E-A1520703B60E}" type="slidenum">
              <a:rPr lang="sv-SE" smtClean="0"/>
              <a:t>15</a:t>
            </a:fld>
            <a:endParaRPr lang="sv-SE"/>
          </a:p>
        </p:txBody>
      </p:sp>
    </p:spTree>
    <p:extLst>
      <p:ext uri="{BB962C8B-B14F-4D97-AF65-F5344CB8AC3E}">
        <p14:creationId xmlns:p14="http://schemas.microsoft.com/office/powerpoint/2010/main" val="25541373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1D0B3-EDF7-2C92-2F34-FD975F0FD95E}"/>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48FE42AF-ACC4-D5DC-E9D3-849DFB7C9BB8}"/>
              </a:ext>
            </a:extLst>
          </p:cNvPr>
          <p:cNvSpPr>
            <a:spLocks noGrp="1" noRot="1" noChangeAspect="1"/>
          </p:cNvSpPr>
          <p:nvPr>
            <p:ph type="sldImg"/>
          </p:nvPr>
        </p:nvSpPr>
        <p:spPr>
          <a:xfrm>
            <a:off x="381000" y="685800"/>
            <a:ext cx="6096000" cy="3429000"/>
          </a:xfrm>
        </p:spPr>
        <p:txBody>
          <a:bodyPr/>
          <a:lstStyle/>
          <a:p>
            <a:endParaRPr lang="sv-SE"/>
          </a:p>
        </p:txBody>
      </p:sp>
      <p:sp>
        <p:nvSpPr>
          <p:cNvPr id="3" name="Platshållare för anteckningar 2">
            <a:extLst>
              <a:ext uri="{FF2B5EF4-FFF2-40B4-BE49-F238E27FC236}">
                <a16:creationId xmlns:a16="http://schemas.microsoft.com/office/drawing/2014/main" id="{0C9DD735-4F93-0947-6030-33EFDF1B8937}"/>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v-SE" b="1" dirty="0">
                <a:latin typeface="Arial" panose="020B0604020202020204" pitchFamily="34" charset="0"/>
                <a:cs typeface="Arial" panose="020B0604020202020204" pitchFamily="34" charset="0"/>
              </a:rPr>
              <a:t>Instruktion till cirkelledaren:</a:t>
            </a:r>
          </a:p>
          <a:p>
            <a:endParaRPr lang="sv-SE" dirty="0">
              <a:latin typeface="Arial" panose="020B0604020202020204" pitchFamily="34" charset="0"/>
              <a:cs typeface="Arial" panose="020B0604020202020204" pitchFamily="34" charset="0"/>
            </a:endParaRPr>
          </a:p>
          <a:p>
            <a:pPr marL="228600" indent="-228600">
              <a:buAutoNum type="arabicPeriod"/>
            </a:pPr>
            <a:r>
              <a:rPr lang="sv-SE" dirty="0">
                <a:latin typeface="Arial" panose="020B0604020202020204" pitchFamily="34" charset="0"/>
                <a:cs typeface="Arial" panose="020B0604020202020204" pitchFamily="34" charset="0"/>
              </a:rPr>
              <a:t>Om du vet vilken modul ni ska göra nästa gång kan du kort berätta om det temat. Se listan nedanför.</a:t>
            </a:r>
          </a:p>
          <a:p>
            <a:pPr marL="228600" indent="-228600">
              <a:buAutoNum type="arabicPeriod"/>
            </a:pPr>
            <a:endParaRPr lang="sv-SE" dirty="0">
              <a:latin typeface="Arial" panose="020B0604020202020204" pitchFamily="34" charset="0"/>
              <a:cs typeface="Arial" panose="020B0604020202020204" pitchFamily="34" charset="0"/>
            </a:endParaRPr>
          </a:p>
          <a:p>
            <a:pPr marL="0" indent="0">
              <a:buNone/>
            </a:pPr>
            <a:r>
              <a:rPr lang="sv-SE" b="1" dirty="0">
                <a:latin typeface="Arial" panose="020B0604020202020204" pitchFamily="34" charset="0"/>
                <a:cs typeface="Arial" panose="020B0604020202020204" pitchFamily="34" charset="0"/>
              </a:rPr>
              <a:t>Lista över övriga moduler:</a:t>
            </a:r>
          </a:p>
          <a:p>
            <a:pPr marL="0" indent="0">
              <a:buNone/>
            </a:pPr>
            <a:endParaRPr lang="sv-SE" b="1" dirty="0">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latin typeface="Arial" panose="020B0604020202020204" pitchFamily="34" charset="0"/>
                <a:cs typeface="Arial" panose="020B0604020202020204" pitchFamily="34" charset="0"/>
              </a:rPr>
              <a:t>Social hållbarhet</a:t>
            </a:r>
          </a:p>
          <a:p>
            <a:pPr marL="171450" indent="-171450">
              <a:buFont typeface="Arial" panose="020B0604020202020204" pitchFamily="34" charset="0"/>
              <a:buChar char="•"/>
            </a:pPr>
            <a:r>
              <a:rPr lang="sv-SE" dirty="0">
                <a:latin typeface="Arial" panose="020B0604020202020204" pitchFamily="34" charset="0"/>
                <a:cs typeface="Arial" panose="020B0604020202020204" pitchFamily="34" charset="0"/>
              </a:rPr>
              <a:t>Hållbar städning</a:t>
            </a:r>
          </a:p>
          <a:p>
            <a:pPr marL="171450" indent="-171450">
              <a:buFont typeface="Arial" panose="020B0604020202020204" pitchFamily="34" charset="0"/>
              <a:buChar char="•"/>
            </a:pPr>
            <a:r>
              <a:rPr lang="sv-SE" dirty="0">
                <a:latin typeface="Arial" panose="020B0604020202020204" pitchFamily="34" charset="0"/>
                <a:cs typeface="Arial" panose="020B0604020202020204" pitchFamily="34" charset="0"/>
              </a:rPr>
              <a:t>Hållbara textilier och konsumtion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latin typeface="Arial" panose="020B0604020202020204" pitchFamily="34" charset="0"/>
                <a:cs typeface="Arial" panose="020B0604020202020204" pitchFamily="34" charset="0"/>
              </a:rPr>
              <a:t>Hållbart hälsa</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latin typeface="Arial" panose="020B0604020202020204" pitchFamily="34" charset="0"/>
                <a:cs typeface="Arial" panose="020B0604020202020204" pitchFamily="34" charset="0"/>
              </a:rPr>
              <a:t>Hållbart vatten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latin typeface="Arial" panose="020B0604020202020204" pitchFamily="34" charset="0"/>
                <a:cs typeface="Arial" panose="020B0604020202020204" pitchFamily="34" charset="0"/>
              </a:rPr>
              <a:t>Hållbart klimat</a:t>
            </a:r>
          </a:p>
          <a:p>
            <a:pPr marL="171450" indent="-171450">
              <a:buFont typeface="Arial" panose="020B0604020202020204" pitchFamily="34" charset="0"/>
              <a:buChar char="•"/>
            </a:pPr>
            <a:r>
              <a:rPr lang="sv-SE" dirty="0">
                <a:latin typeface="Arial" panose="020B0604020202020204" pitchFamily="34" charset="0"/>
                <a:cs typeface="Arial" panose="020B0604020202020204" pitchFamily="34" charset="0"/>
              </a:rPr>
              <a:t>Hållbara transporter</a:t>
            </a:r>
          </a:p>
          <a:p>
            <a:pPr marL="171450" indent="-171450">
              <a:buFont typeface="Arial" panose="020B0604020202020204" pitchFamily="34" charset="0"/>
              <a:buChar char="•"/>
            </a:pPr>
            <a:r>
              <a:rPr lang="sv-SE" dirty="0">
                <a:latin typeface="Arial" panose="020B0604020202020204" pitchFamily="34" charset="0"/>
                <a:cs typeface="Arial" panose="020B0604020202020204" pitchFamily="34" charset="0"/>
              </a:rPr>
              <a:t>Hållbara energi</a:t>
            </a:r>
          </a:p>
          <a:p>
            <a:pPr marL="171450" indent="-171450">
              <a:buFont typeface="Arial" panose="020B0604020202020204" pitchFamily="34" charset="0"/>
              <a:buChar char="•"/>
            </a:pPr>
            <a:r>
              <a:rPr lang="sv-SE" dirty="0">
                <a:latin typeface="Arial" panose="020B0604020202020204" pitchFamily="34" charset="0"/>
                <a:cs typeface="Arial" panose="020B0604020202020204" pitchFamily="34" charset="0"/>
              </a:rPr>
              <a:t>Hållbart ätande</a:t>
            </a:r>
          </a:p>
          <a:p>
            <a:pPr marL="171450" indent="-171450">
              <a:buFont typeface="Arial" panose="020B0604020202020204" pitchFamily="34" charset="0"/>
              <a:buChar char="•"/>
            </a:pPr>
            <a:endParaRPr lang="sv-SE" dirty="0">
              <a:latin typeface="Arial" panose="020B0604020202020204" pitchFamily="34" charset="0"/>
              <a:cs typeface="Arial" panose="020B0604020202020204" pitchFamily="34" charset="0"/>
            </a:endParaRPr>
          </a:p>
          <a:p>
            <a:pPr marL="228600" marR="0" lvl="0" indent="-228600" algn="l" defTabSz="457200" rtl="0" eaLnBrk="1" fontAlgn="auto" latinLnBrk="0" hangingPunct="1">
              <a:lnSpc>
                <a:spcPct val="100000"/>
              </a:lnSpc>
              <a:spcBef>
                <a:spcPts val="0"/>
              </a:spcBef>
              <a:spcAft>
                <a:spcPts val="0"/>
              </a:spcAft>
              <a:buClrTx/>
              <a:buSzTx/>
              <a:buFont typeface="+mj-lt"/>
              <a:buAutoNum type="arabicPeriod" startAt="2"/>
              <a:tabLst/>
              <a:defRPr/>
            </a:pPr>
            <a:r>
              <a:rPr lang="sv-SE" b="1" dirty="0">
                <a:latin typeface="Arial" panose="020B0604020202020204" pitchFamily="34" charset="0"/>
                <a:cs typeface="Arial" panose="020B0604020202020204" pitchFamily="34" charset="0"/>
              </a:rPr>
              <a:t>Valbart</a:t>
            </a:r>
            <a:r>
              <a:rPr lang="sv-SE" dirty="0">
                <a:latin typeface="Arial" panose="020B0604020202020204" pitchFamily="34" charset="0"/>
                <a:cs typeface="Arial" panose="020B0604020202020204" pitchFamily="34" charset="0"/>
              </a:rPr>
              <a:t>: Säg att deltagarna inför nästa gång kan fundera på om </a:t>
            </a:r>
            <a:r>
              <a:rPr lang="sv-SE" dirty="0">
                <a:solidFill>
                  <a:srgbClr val="000000"/>
                </a:solidFill>
                <a:effectLst/>
                <a:latin typeface="Arial" panose="020B0604020202020204" pitchFamily="34" charset="0"/>
                <a:cs typeface="Arial" panose="020B0604020202020204" pitchFamily="34" charset="0"/>
              </a:rPr>
              <a:t>det finns något aktuellt gruppen kan prata om kopplat till nästa tema. Det kan till exempel vara något någon läst i tidningen, hört om på radio, diskuterat med en vän, funderat på eller upptäckt på annat sätt. </a:t>
            </a:r>
            <a:endParaRPr lang="sv-SE" dirty="0">
              <a:solidFill>
                <a:srgbClr val="000000"/>
              </a:solidFill>
              <a:effectLst/>
              <a:latin typeface="Arial" panose="020B0604020202020204" pitchFamily="34" charset="0"/>
              <a:cs typeface="Arial" panose="020B0604020202020204" pitchFamily="34" charset="0"/>
              <a:sym typeface="Wingdings" pitchFamily="2" charset="2"/>
            </a:endParaRPr>
          </a:p>
          <a:p>
            <a:pPr marL="0" indent="0">
              <a:buNone/>
            </a:pPr>
            <a:endParaRPr lang="sv-SE" dirty="0"/>
          </a:p>
        </p:txBody>
      </p:sp>
      <p:sp>
        <p:nvSpPr>
          <p:cNvPr id="4" name="Platshållare för bildnummer 3">
            <a:extLst>
              <a:ext uri="{FF2B5EF4-FFF2-40B4-BE49-F238E27FC236}">
                <a16:creationId xmlns:a16="http://schemas.microsoft.com/office/drawing/2014/main" id="{AEE4F092-6AE5-A1C0-42AD-E2BE529098FC}"/>
              </a:ext>
            </a:extLst>
          </p:cNvPr>
          <p:cNvSpPr>
            <a:spLocks noGrp="1"/>
          </p:cNvSpPr>
          <p:nvPr>
            <p:ph type="sldNum" sz="quarter" idx="10"/>
          </p:nvPr>
        </p:nvSpPr>
        <p:spPr/>
        <p:txBody>
          <a:bodyPr/>
          <a:lstStyle/>
          <a:p>
            <a:fld id="{4B0E164D-EE8D-B448-BE8E-A1520703B60E}" type="slidenum">
              <a:rPr lang="sv-SE" smtClean="0"/>
              <a:t>16</a:t>
            </a:fld>
            <a:endParaRPr lang="sv-SE"/>
          </a:p>
        </p:txBody>
      </p:sp>
    </p:spTree>
    <p:extLst>
      <p:ext uri="{BB962C8B-B14F-4D97-AF65-F5344CB8AC3E}">
        <p14:creationId xmlns:p14="http://schemas.microsoft.com/office/powerpoint/2010/main" val="42078904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C2F71-106D-70F0-247D-C1150A3F379A}"/>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A4C84017-459C-1CA3-D6F1-235AF1C67AF4}"/>
              </a:ext>
            </a:extLst>
          </p:cNvPr>
          <p:cNvSpPr>
            <a:spLocks noGrp="1" noRot="1" noChangeAspect="1"/>
          </p:cNvSpPr>
          <p:nvPr>
            <p:ph type="sldImg"/>
          </p:nvPr>
        </p:nvSpPr>
        <p:spPr>
          <a:xfrm>
            <a:off x="381000" y="685800"/>
            <a:ext cx="6096000" cy="3429000"/>
          </a:xfrm>
        </p:spPr>
        <p:txBody>
          <a:bodyPr/>
          <a:lstStyle/>
          <a:p>
            <a:endParaRPr lang="sv-SE"/>
          </a:p>
        </p:txBody>
      </p:sp>
      <p:sp>
        <p:nvSpPr>
          <p:cNvPr id="3" name="Platshållare för anteckningar 2">
            <a:extLst>
              <a:ext uri="{FF2B5EF4-FFF2-40B4-BE49-F238E27FC236}">
                <a16:creationId xmlns:a16="http://schemas.microsoft.com/office/drawing/2014/main" id="{01C90918-C687-1890-EF8B-81FB35213D94}"/>
              </a:ext>
            </a:extLst>
          </p:cNvPr>
          <p:cNvSpPr>
            <a:spLocks noGrp="1"/>
          </p:cNvSpPr>
          <p:nvPr>
            <p:ph type="body" idx="1"/>
          </p:nvPr>
        </p:nvSpPr>
        <p:spPr/>
        <p:txBody>
          <a:bodyPr/>
          <a:lstStyle/>
          <a:p>
            <a:pPr marL="450850" indent="-450850" eaLnBrk="1" hangingPunct="1">
              <a:spcBef>
                <a:spcPct val="0"/>
              </a:spcBef>
            </a:pPr>
            <a:r>
              <a:rPr lang="sv-SE" altLang="sv-SE" sz="1200" b="1" i="0" dirty="0">
                <a:latin typeface="Arial" panose="020B0604020202020204" pitchFamily="34" charset="0"/>
                <a:cs typeface="Arial" panose="020B0604020202020204" pitchFamily="34" charset="0"/>
              </a:rPr>
              <a:t>Instruktion till cirkelledaren:</a:t>
            </a:r>
          </a:p>
          <a:p>
            <a:pPr marL="450850" indent="-450850" eaLnBrk="1" hangingPunct="1">
              <a:spcBef>
                <a:spcPct val="0"/>
              </a:spcBef>
            </a:pPr>
            <a:endParaRPr lang="sv-SE" altLang="sv-SE" sz="1200" b="1" i="0" dirty="0">
              <a:latin typeface="Arial" panose="020B0604020202020204" pitchFamily="34" charset="0"/>
              <a:cs typeface="Arial" panose="020B0604020202020204" pitchFamily="34" charset="0"/>
            </a:endParaRP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altLang="sv-SE" sz="1200" b="0" i="0" dirty="0">
                <a:latin typeface="Arial" panose="020B0604020202020204" pitchFamily="34" charset="0"/>
                <a:cs typeface="Arial" panose="020B0604020202020204" pitchFamily="34" charset="0"/>
              </a:rPr>
              <a:t>Informera gruppen om fördjupningen på den här sidan. Utgå från talpunkterna nedanför. </a:t>
            </a:r>
          </a:p>
          <a:p>
            <a:pPr marL="450850" indent="-450850" eaLnBrk="1" hangingPunct="1">
              <a:spcBef>
                <a:spcPct val="0"/>
              </a:spcBef>
              <a:buAutoNum type="arabicPeriod"/>
            </a:pPr>
            <a:endParaRPr lang="sv-SE" altLang="sv-SE" sz="1200" b="0" i="0" dirty="0">
              <a:latin typeface="Arial" panose="020B0604020202020204" pitchFamily="34" charset="0"/>
              <a:cs typeface="Arial" panose="020B0604020202020204" pitchFamily="34" charset="0"/>
            </a:endParaRPr>
          </a:p>
          <a:p>
            <a:pPr marL="450850" indent="-450850" eaLnBrk="1" hangingPunct="1">
              <a:spcBef>
                <a:spcPct val="0"/>
              </a:spcBef>
            </a:pPr>
            <a:r>
              <a:rPr lang="sv-SE" altLang="sv-SE" sz="1200" b="1" i="0" dirty="0">
                <a:latin typeface="Arial" panose="020B0604020202020204" pitchFamily="34" charset="0"/>
                <a:cs typeface="Arial" panose="020B0604020202020204" pitchFamily="34" charset="0"/>
              </a:rPr>
              <a:t>Talpunkter:</a:t>
            </a:r>
          </a:p>
          <a:p>
            <a:endParaRPr lang="sv-SE" sz="1200" i="0" dirty="0">
              <a:latin typeface="Arial" panose="020B0604020202020204" pitchFamily="34" charset="0"/>
              <a:cs typeface="Arial" panose="020B0604020202020204" pitchFamily="34" charset="0"/>
            </a:endParaRPr>
          </a:p>
          <a:p>
            <a:pPr marL="228600" indent="-228600">
              <a:buFont typeface="+mj-lt"/>
              <a:buAutoNum type="arabicPeriod" startAt="2"/>
            </a:pPr>
            <a:r>
              <a:rPr lang="sv-SE" sz="1200" i="0" dirty="0">
                <a:latin typeface="Arial" panose="020B0604020202020204" pitchFamily="34" charset="0"/>
                <a:cs typeface="Arial" panose="020B0604020202020204" pitchFamily="34" charset="0"/>
              </a:rPr>
              <a:t>Som jag nämnde i början av träffen kommer ni få den här presentationen skickat till er, så att ni på egen hand kan lära er mer om det ni är intresserade av kring hållbarhet med fokus på jordens historia och biologisk mångfald.</a:t>
            </a:r>
          </a:p>
          <a:p>
            <a:pPr marL="228600" indent="-228600">
              <a:buFont typeface="+mj-lt"/>
              <a:buAutoNum type="arabicPeriod" startAt="2"/>
            </a:pPr>
            <a:r>
              <a:rPr lang="sv-SE" sz="1200" i="0" dirty="0">
                <a:latin typeface="Arial" panose="020B0604020202020204" pitchFamily="34" charset="0"/>
                <a:cs typeface="Arial" panose="020B0604020202020204" pitchFamily="34" charset="0"/>
              </a:rPr>
              <a:t>Här på den sista </a:t>
            </a:r>
            <a:r>
              <a:rPr lang="sv-SE" sz="1200" i="0" dirty="0" err="1">
                <a:latin typeface="Arial" panose="020B0604020202020204" pitchFamily="34" charset="0"/>
                <a:cs typeface="Arial" panose="020B0604020202020204" pitchFamily="34" charset="0"/>
              </a:rPr>
              <a:t>slidebilden</a:t>
            </a:r>
            <a:r>
              <a:rPr lang="sv-SE" sz="1200" i="0" dirty="0">
                <a:latin typeface="Arial" panose="020B0604020202020204" pitchFamily="34" charset="0"/>
                <a:cs typeface="Arial" panose="020B0604020202020204" pitchFamily="34" charset="0"/>
              </a:rPr>
              <a:t> i presentationen hittar ni länkar till hemsidor och annat kopplat till det vi pratat om. </a:t>
            </a:r>
          </a:p>
          <a:p>
            <a:pPr marL="228600" indent="-228600">
              <a:buFont typeface="+mj-lt"/>
              <a:buAutoNum type="arabicPeriod" startAt="2"/>
            </a:pPr>
            <a:r>
              <a:rPr lang="sv-SE" sz="1200" i="0" dirty="0">
                <a:latin typeface="Arial" panose="020B0604020202020204" pitchFamily="34" charset="0"/>
                <a:cs typeface="Arial" panose="020B0604020202020204" pitchFamily="34" charset="0"/>
              </a:rPr>
              <a:t>Ni klickar på länkarna på den här </a:t>
            </a:r>
            <a:r>
              <a:rPr lang="sv-SE" sz="1200" i="0" dirty="0" err="1">
                <a:latin typeface="Arial" panose="020B0604020202020204" pitchFamily="34" charset="0"/>
                <a:cs typeface="Arial" panose="020B0604020202020204" pitchFamily="34" charset="0"/>
              </a:rPr>
              <a:t>slidebilden</a:t>
            </a:r>
            <a:r>
              <a:rPr lang="sv-SE" sz="1200" i="0" dirty="0">
                <a:latin typeface="Arial" panose="020B0604020202020204" pitchFamily="34" charset="0"/>
                <a:cs typeface="Arial" panose="020B0604020202020204" pitchFamily="34" charset="0"/>
              </a:rPr>
              <a:t> för att ta del av mer om ämnet.</a:t>
            </a:r>
          </a:p>
          <a:p>
            <a:pPr marL="228600" indent="-228600">
              <a:buFont typeface="+mj-lt"/>
              <a:buAutoNum type="arabicPeriod" startAt="2"/>
            </a:pPr>
            <a:endParaRPr lang="sv-SE" sz="1200" i="0" dirty="0">
              <a:latin typeface="Arial" panose="020B0604020202020204" pitchFamily="34" charset="0"/>
              <a:cs typeface="Arial" panose="020B0604020202020204" pitchFamily="34" charset="0"/>
            </a:endParaRPr>
          </a:p>
          <a:p>
            <a:pPr marL="228600" indent="-228600">
              <a:buFont typeface="+mj-lt"/>
              <a:buAutoNum type="arabicPeriod" startAt="2"/>
            </a:pPr>
            <a:endParaRPr lang="sv-SE" sz="1200" i="0" dirty="0">
              <a:latin typeface="Arial" panose="020B0604020202020204" pitchFamily="34" charset="0"/>
              <a:cs typeface="Arial" panose="020B0604020202020204" pitchFamily="34" charset="0"/>
            </a:endParaRPr>
          </a:p>
        </p:txBody>
      </p:sp>
      <p:sp>
        <p:nvSpPr>
          <p:cNvPr id="4" name="Platshållare för bildnummer 3">
            <a:extLst>
              <a:ext uri="{FF2B5EF4-FFF2-40B4-BE49-F238E27FC236}">
                <a16:creationId xmlns:a16="http://schemas.microsoft.com/office/drawing/2014/main" id="{D49B3A6E-2D4B-4BC2-A995-07AEE57FD599}"/>
              </a:ext>
            </a:extLst>
          </p:cNvPr>
          <p:cNvSpPr>
            <a:spLocks noGrp="1"/>
          </p:cNvSpPr>
          <p:nvPr>
            <p:ph type="sldNum" sz="quarter" idx="10"/>
          </p:nvPr>
        </p:nvSpPr>
        <p:spPr/>
        <p:txBody>
          <a:bodyPr/>
          <a:lstStyle/>
          <a:p>
            <a:fld id="{4B0E164D-EE8D-B448-BE8E-A1520703B60E}" type="slidenum">
              <a:rPr lang="sv-SE" smtClean="0"/>
              <a:t>17</a:t>
            </a:fld>
            <a:endParaRPr lang="sv-SE"/>
          </a:p>
        </p:txBody>
      </p:sp>
    </p:spTree>
    <p:extLst>
      <p:ext uri="{BB962C8B-B14F-4D97-AF65-F5344CB8AC3E}">
        <p14:creationId xmlns:p14="http://schemas.microsoft.com/office/powerpoint/2010/main" val="1595299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B2AC0F-B4AA-02DA-7EFD-A86965E7F204}"/>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CF11AD75-2E0E-182A-2434-E67973B6F1B4}"/>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607EAF29-44E9-289D-6B3C-7604BDD1D430}"/>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v-SE" sz="1200" b="1" i="0" dirty="0">
                <a:latin typeface="Arial" panose="020B0604020202020204" pitchFamily="34" charset="0"/>
                <a:cs typeface="Arial" panose="020B0604020202020204" pitchFamily="34" charset="0"/>
              </a:rPr>
              <a:t>Instruktion till cirkelledaren:</a:t>
            </a:r>
            <a:endParaRPr lang="sv-SE" sz="1200" i="0" dirty="0">
              <a:latin typeface="Arial" panose="020B0604020202020204" pitchFamily="34" charset="0"/>
              <a:cs typeface="Arial" panose="020B0604020202020204" pitchFamily="34" charset="0"/>
            </a:endParaRPr>
          </a:p>
          <a:p>
            <a:endParaRPr lang="sv-SE" sz="1200" i="0" dirty="0">
              <a:latin typeface="Arial" panose="020B0604020202020204" pitchFamily="34" charset="0"/>
              <a:cs typeface="Arial" panose="020B0604020202020204" pitchFamily="34" charset="0"/>
            </a:endParaRPr>
          </a:p>
          <a:p>
            <a:pPr marL="228600" indent="-228600">
              <a:buFont typeface="+mj-lt"/>
              <a:buAutoNum type="arabicPeriod"/>
            </a:pPr>
            <a:r>
              <a:rPr lang="sv-SE" sz="1200" i="0" dirty="0">
                <a:latin typeface="Arial" panose="020B0604020202020204" pitchFamily="34" charset="0"/>
                <a:cs typeface="Arial" panose="020B0604020202020204" pitchFamily="34" charset="0"/>
              </a:rPr>
              <a:t>Berätta för gruppen att ni ska titta på en introduktionsfilm om jordens historia och utveckling. </a:t>
            </a:r>
          </a:p>
          <a:p>
            <a:pPr marL="228600" indent="-228600">
              <a:buFont typeface="+mj-lt"/>
              <a:buAutoNum type="arabicPeriod"/>
            </a:pPr>
            <a:r>
              <a:rPr lang="sv-SE" sz="1200" i="0" dirty="0">
                <a:latin typeface="Arial" panose="020B0604020202020204" pitchFamily="34" charset="0"/>
                <a:cs typeface="Arial" panose="020B0604020202020204" pitchFamily="34" charset="0"/>
              </a:rPr>
              <a:t>Filmen är cirka 3 minuter och har undertextning. </a:t>
            </a:r>
          </a:p>
          <a:p>
            <a:pPr marL="228600" indent="-228600">
              <a:buFont typeface="+mj-lt"/>
              <a:buAutoNum type="arabicPeriod"/>
            </a:pPr>
            <a:r>
              <a:rPr lang="sv-SE" sz="1200" i="0" dirty="0">
                <a:latin typeface="Arial" panose="020B0604020202020204" pitchFamily="34" charset="0"/>
                <a:cs typeface="Arial" panose="020B0604020202020204" pitchFamily="34" charset="0"/>
              </a:rPr>
              <a:t>Informera att efter filmen kommer gruppen få prata mer om människans påverkan på jorden. </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sv-SE" sz="1200" i="0" dirty="0">
                <a:latin typeface="Arial" panose="020B0604020202020204" pitchFamily="34" charset="0"/>
                <a:cs typeface="Arial" panose="020B0604020202020204" pitchFamily="34" charset="0"/>
              </a:rPr>
              <a:t>Klicka på spel-knappen för att spela filmen. </a:t>
            </a:r>
            <a:r>
              <a:rPr lang="sv-SE" sz="1200" i="0" u="sng" dirty="0">
                <a:latin typeface="Arial" panose="020B0604020202020204" pitchFamily="34" charset="0"/>
                <a:cs typeface="Arial" panose="020B0604020202020204" pitchFamily="34" charset="0"/>
              </a:rPr>
              <a:t>Observera att det kan ta några sekunder innan filmen är redo att börja spela efter att du tryck på ”spela”.</a:t>
            </a:r>
          </a:p>
        </p:txBody>
      </p:sp>
      <p:sp>
        <p:nvSpPr>
          <p:cNvPr id="4" name="Platshållare för bildnummer 3">
            <a:extLst>
              <a:ext uri="{FF2B5EF4-FFF2-40B4-BE49-F238E27FC236}">
                <a16:creationId xmlns:a16="http://schemas.microsoft.com/office/drawing/2014/main" id="{E93EF2E6-0BEC-D2AD-F8DA-C2685EDF6EE9}"/>
              </a:ext>
            </a:extLst>
          </p:cNvPr>
          <p:cNvSpPr>
            <a:spLocks noGrp="1"/>
          </p:cNvSpPr>
          <p:nvPr>
            <p:ph type="sldNum" sz="quarter" idx="5"/>
          </p:nvPr>
        </p:nvSpPr>
        <p:spPr/>
        <p:txBody>
          <a:bodyPr/>
          <a:lstStyle/>
          <a:p>
            <a:fld id="{4B0E164D-EE8D-B448-BE8E-A1520703B60E}" type="slidenum">
              <a:rPr lang="sv-SE" smtClean="0"/>
              <a:t>2</a:t>
            </a:fld>
            <a:endParaRPr lang="sv-SE"/>
          </a:p>
        </p:txBody>
      </p:sp>
    </p:spTree>
    <p:extLst>
      <p:ext uri="{BB962C8B-B14F-4D97-AF65-F5344CB8AC3E}">
        <p14:creationId xmlns:p14="http://schemas.microsoft.com/office/powerpoint/2010/main" val="518485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89F3C-7030-0231-3009-4E7A4298A7B6}"/>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A59AA368-DF1F-33B2-849B-C5E357968D9A}"/>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6094B5E3-4794-49CE-E646-EFB5F2133800}"/>
              </a:ext>
            </a:extLst>
          </p:cNvPr>
          <p:cNvSpPr>
            <a:spLocks noGrp="1"/>
          </p:cNvSpPr>
          <p:nvPr>
            <p:ph type="body" idx="1"/>
          </p:nvPr>
        </p:nvSpPr>
        <p:spPr/>
        <p:txBody>
          <a:bodyPr/>
          <a:lstStyle/>
          <a:p>
            <a:pPr marL="450850" indent="-450850" eaLnBrk="1" hangingPunct="1">
              <a:spcBef>
                <a:spcPct val="0"/>
              </a:spcBef>
            </a:pPr>
            <a:r>
              <a:rPr lang="sv-SE" sz="1200" b="1" i="0" noProof="0" dirty="0">
                <a:latin typeface="Arial" panose="020B0604020202020204" pitchFamily="34" charset="0"/>
                <a:cs typeface="Arial" panose="020B0604020202020204" pitchFamily="34" charset="0"/>
              </a:rPr>
              <a:t>Instruktion till cirkelledaren:</a:t>
            </a:r>
          </a:p>
          <a:p>
            <a:pPr marL="450850" marR="0" lvl="0" indent="-4508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lang="sv-SE" sz="1200" b="0" i="0" noProof="0"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ct val="0"/>
              </a:spcBef>
              <a:spcAft>
                <a:spcPts val="0"/>
              </a:spcAft>
              <a:buClrTx/>
              <a:buSzTx/>
              <a:buFont typeface="+mj-lt"/>
              <a:buNone/>
              <a:tabLst/>
              <a:defRPr/>
            </a:pPr>
            <a:r>
              <a:rPr lang="sv-SE" sz="1200" b="0" i="0" noProof="0" dirty="0">
                <a:latin typeface="Arial" panose="020B0604020202020204" pitchFamily="34" charset="0"/>
                <a:cs typeface="Arial" panose="020B0604020202020204" pitchFamily="34" charset="0"/>
              </a:rPr>
              <a:t>Ta stöd av samtalsfrågorna i bild eller kom på egna.</a:t>
            </a:r>
          </a:p>
          <a:p>
            <a:pPr marL="450850" indent="-450850" eaLnBrk="1" hangingPunct="1">
              <a:spcBef>
                <a:spcPct val="0"/>
              </a:spcBef>
            </a:pPr>
            <a:endParaRPr lang="sv-SE" sz="1200" i="1" noProof="0" dirty="0">
              <a:latin typeface="Arial" panose="020B0604020202020204" pitchFamily="34" charset="0"/>
              <a:cs typeface="Arial" panose="020B0604020202020204" pitchFamily="34" charset="0"/>
            </a:endParaRPr>
          </a:p>
          <a:p>
            <a:r>
              <a:rPr lang="sv-SE" sz="1200" b="1" i="0" noProof="0" dirty="0">
                <a:latin typeface="Arial" panose="020B0604020202020204" pitchFamily="34" charset="0"/>
                <a:cs typeface="Arial" panose="020B0604020202020204" pitchFamily="34" charset="0"/>
              </a:rPr>
              <a:t>Förslag på samtalsfrågor:</a:t>
            </a:r>
          </a:p>
          <a:p>
            <a:endParaRPr lang="sv-SE" sz="1200" b="1" i="0" noProof="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sv-SE" b="0" i="0" u="none" strike="noStrike" dirty="0">
                <a:solidFill>
                  <a:srgbClr val="000000"/>
                </a:solidFill>
                <a:effectLst/>
                <a:latin typeface="-webkit-standard"/>
              </a:rPr>
              <a:t>Vad tänker ni om att människan funnits så kort tid på jorden, men trots det hunnit påverka jorden, naturen och klimatet så mycket?</a:t>
            </a:r>
          </a:p>
          <a:p>
            <a:pPr marL="171450" indent="-171450">
              <a:buFont typeface="Arial" panose="020B0604020202020204" pitchFamily="34" charset="0"/>
              <a:buChar char="•"/>
            </a:pPr>
            <a:r>
              <a:rPr lang="sv-SE" b="0" i="0" u="none" strike="noStrike" dirty="0">
                <a:solidFill>
                  <a:srgbClr val="000000"/>
                </a:solidFill>
                <a:effectLst/>
                <a:latin typeface="-webkit-standard"/>
              </a:rPr>
              <a:t>Vad tror ni krävs för att fler ska känna engagemang för jorden och jordens fortsatta utveckling? </a:t>
            </a:r>
          </a:p>
          <a:p>
            <a:pPr marL="171450" indent="-171450">
              <a:buFont typeface="Arial" panose="020B0604020202020204" pitchFamily="34" charset="0"/>
              <a:buChar char="•"/>
            </a:pPr>
            <a:endParaRPr lang="sv-SE" b="0" i="0" u="none" strike="noStrike" dirty="0">
              <a:solidFill>
                <a:srgbClr val="000000"/>
              </a:solidFill>
              <a:effectLst/>
              <a:latin typeface="-webkit-standard"/>
            </a:endParaRPr>
          </a:p>
          <a:p>
            <a:pPr marL="171450" indent="-171450">
              <a:buFont typeface="Arial" panose="020B0604020202020204" pitchFamily="34" charset="0"/>
              <a:buChar char="•"/>
            </a:pPr>
            <a:endParaRPr lang="sv-SE" b="0" i="0" u="none" strike="noStrike" dirty="0">
              <a:solidFill>
                <a:srgbClr val="000000"/>
              </a:solidFill>
              <a:effectLst/>
              <a:latin typeface="-webkit-standard"/>
            </a:endParaRPr>
          </a:p>
        </p:txBody>
      </p:sp>
      <p:sp>
        <p:nvSpPr>
          <p:cNvPr id="4" name="Platshållare för bildnummer 3">
            <a:extLst>
              <a:ext uri="{FF2B5EF4-FFF2-40B4-BE49-F238E27FC236}">
                <a16:creationId xmlns:a16="http://schemas.microsoft.com/office/drawing/2014/main" id="{60D02252-4D8B-8CFD-10DD-ECFF3E04FDD3}"/>
              </a:ext>
            </a:extLst>
          </p:cNvPr>
          <p:cNvSpPr>
            <a:spLocks noGrp="1"/>
          </p:cNvSpPr>
          <p:nvPr>
            <p:ph type="sldNum" sz="quarter" idx="10"/>
          </p:nvPr>
        </p:nvSpPr>
        <p:spPr/>
        <p:txBody>
          <a:bodyPr/>
          <a:lstStyle/>
          <a:p>
            <a:fld id="{4B0E164D-EE8D-B448-BE8E-A1520703B60E}" type="slidenum">
              <a:rPr lang="sv-SE" smtClean="0"/>
              <a:t>3</a:t>
            </a:fld>
            <a:endParaRPr lang="sv-SE"/>
          </a:p>
        </p:txBody>
      </p:sp>
    </p:spTree>
    <p:extLst>
      <p:ext uri="{BB962C8B-B14F-4D97-AF65-F5344CB8AC3E}">
        <p14:creationId xmlns:p14="http://schemas.microsoft.com/office/powerpoint/2010/main" val="2048004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B2A88D-63C7-8CBD-60A7-43F3C7269EFD}"/>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502DA7F7-B852-457D-4818-8C862CF8B6ED}"/>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6EAA443A-DCB0-2C2D-9F79-3091C7C2FCD0}"/>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v-SE" sz="1200" b="1" i="0" dirty="0">
                <a:latin typeface="Arial" panose="020B0604020202020204" pitchFamily="34" charset="0"/>
                <a:cs typeface="Arial" panose="020B0604020202020204" pitchFamily="34" charset="0"/>
              </a:rPr>
              <a:t>Instruktion till cirkelledaren:</a:t>
            </a:r>
            <a:endParaRPr lang="sv-SE" sz="1200" i="0" dirty="0">
              <a:latin typeface="Arial" panose="020B0604020202020204" pitchFamily="34" charset="0"/>
              <a:cs typeface="Arial" panose="020B0604020202020204" pitchFamily="34" charset="0"/>
            </a:endParaRPr>
          </a:p>
          <a:p>
            <a:endParaRPr lang="sv-SE" sz="1200" i="0" dirty="0">
              <a:latin typeface="Arial" panose="020B0604020202020204" pitchFamily="34" charset="0"/>
              <a:cs typeface="Arial" panose="020B0604020202020204" pitchFamily="34" charset="0"/>
            </a:endParaRPr>
          </a:p>
          <a:p>
            <a:pPr marL="228600" indent="-228600">
              <a:buFont typeface="+mj-lt"/>
              <a:buAutoNum type="arabicPeriod"/>
            </a:pPr>
            <a:r>
              <a:rPr lang="sv-SE" sz="1200" i="0" dirty="0">
                <a:latin typeface="Arial" panose="020B0604020202020204" pitchFamily="34" charset="0"/>
                <a:cs typeface="Arial" panose="020B0604020202020204" pitchFamily="34" charset="0"/>
              </a:rPr>
              <a:t>Berätta för gruppen att ni ska titta på fortsättningen av introduktionsfilmen som ni precis tittade på. I den här delen av filmen är fokus på biologisk mångfald.</a:t>
            </a:r>
          </a:p>
          <a:p>
            <a:pPr marL="228600" indent="-228600">
              <a:buFont typeface="+mj-lt"/>
              <a:buAutoNum type="arabicPeriod"/>
            </a:pPr>
            <a:r>
              <a:rPr lang="sv-SE" sz="1200" i="0" dirty="0">
                <a:latin typeface="Arial" panose="020B0604020202020204" pitchFamily="34" charset="0"/>
                <a:cs typeface="Arial" panose="020B0604020202020204" pitchFamily="34" charset="0"/>
              </a:rPr>
              <a:t>Filmen är cirka 3 minuter och har undertextning. </a:t>
            </a:r>
          </a:p>
          <a:p>
            <a:pPr marL="228600" indent="-228600">
              <a:buFont typeface="+mj-lt"/>
              <a:buAutoNum type="arabicPeriod"/>
            </a:pPr>
            <a:r>
              <a:rPr lang="sv-SE" sz="1200" i="0" dirty="0">
                <a:latin typeface="Arial" panose="020B0604020202020204" pitchFamily="34" charset="0"/>
                <a:cs typeface="Arial" panose="020B0604020202020204" pitchFamily="34" charset="0"/>
              </a:rPr>
              <a:t>Informera att efter filmen kommer gruppen få prata mer om biologisk mångfald. </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sv-SE" sz="1200" i="0" dirty="0">
                <a:latin typeface="Arial" panose="020B0604020202020204" pitchFamily="34" charset="0"/>
                <a:cs typeface="Arial" panose="020B0604020202020204" pitchFamily="34" charset="0"/>
              </a:rPr>
              <a:t>Klicka på spel-knappen för att spela filmen. </a:t>
            </a:r>
            <a:r>
              <a:rPr lang="sv-SE" sz="1200" i="0" u="sng" dirty="0">
                <a:latin typeface="Arial" panose="020B0604020202020204" pitchFamily="34" charset="0"/>
                <a:cs typeface="Arial" panose="020B0604020202020204" pitchFamily="34" charset="0"/>
              </a:rPr>
              <a:t>Observera att det kan ta några sekunder innan filmen är redo att börja spela efter att du tryck på ”spela”.</a:t>
            </a:r>
          </a:p>
        </p:txBody>
      </p:sp>
      <p:sp>
        <p:nvSpPr>
          <p:cNvPr id="4" name="Platshållare för bildnummer 3">
            <a:extLst>
              <a:ext uri="{FF2B5EF4-FFF2-40B4-BE49-F238E27FC236}">
                <a16:creationId xmlns:a16="http://schemas.microsoft.com/office/drawing/2014/main" id="{F1D641F3-CD90-F507-6A42-41A0E0481F7A}"/>
              </a:ext>
            </a:extLst>
          </p:cNvPr>
          <p:cNvSpPr>
            <a:spLocks noGrp="1"/>
          </p:cNvSpPr>
          <p:nvPr>
            <p:ph type="sldNum" sz="quarter" idx="5"/>
          </p:nvPr>
        </p:nvSpPr>
        <p:spPr/>
        <p:txBody>
          <a:bodyPr/>
          <a:lstStyle/>
          <a:p>
            <a:fld id="{4B0E164D-EE8D-B448-BE8E-A1520703B60E}" type="slidenum">
              <a:rPr lang="sv-SE" smtClean="0"/>
              <a:t>4</a:t>
            </a:fld>
            <a:endParaRPr lang="sv-SE"/>
          </a:p>
        </p:txBody>
      </p:sp>
    </p:spTree>
    <p:extLst>
      <p:ext uri="{BB962C8B-B14F-4D97-AF65-F5344CB8AC3E}">
        <p14:creationId xmlns:p14="http://schemas.microsoft.com/office/powerpoint/2010/main" val="3047402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42CB77-96D2-2653-E9BD-A649ECEC7994}"/>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9FD394B-640F-A164-C477-6C3B4143B404}"/>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5C7541FB-56C6-5F50-7D8C-EEB6776221F0}"/>
              </a:ext>
            </a:extLst>
          </p:cNvPr>
          <p:cNvSpPr>
            <a:spLocks noGrp="1"/>
          </p:cNvSpPr>
          <p:nvPr>
            <p:ph type="body" idx="1"/>
          </p:nvPr>
        </p:nvSpPr>
        <p:spPr/>
        <p:txBody>
          <a:bodyPr/>
          <a:lstStyle/>
          <a:p>
            <a:pPr marL="450850" indent="-450850" eaLnBrk="1" hangingPunct="1">
              <a:spcBef>
                <a:spcPct val="0"/>
              </a:spcBef>
            </a:pPr>
            <a:r>
              <a:rPr lang="sv-SE" sz="1200" b="1" i="0" noProof="0" dirty="0">
                <a:latin typeface="Arial" panose="020B0604020202020204" pitchFamily="34" charset="0"/>
                <a:cs typeface="Arial" panose="020B0604020202020204" pitchFamily="34" charset="0"/>
              </a:rPr>
              <a:t>Instruktion till cirkelledaren:</a:t>
            </a:r>
          </a:p>
          <a:p>
            <a:pPr marL="450850" marR="0" lvl="0" indent="-4508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lang="sv-SE" sz="1200" b="0" i="0" noProof="0"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ct val="0"/>
              </a:spcBef>
              <a:spcAft>
                <a:spcPts val="0"/>
              </a:spcAft>
              <a:buClrTx/>
              <a:buSzTx/>
              <a:buFont typeface="+mj-lt"/>
              <a:buNone/>
              <a:tabLst/>
              <a:defRPr/>
            </a:pPr>
            <a:r>
              <a:rPr lang="sv-SE" sz="1200" b="0" i="0" noProof="0" dirty="0">
                <a:latin typeface="Arial" panose="020B0604020202020204" pitchFamily="34" charset="0"/>
                <a:cs typeface="Arial" panose="020B0604020202020204" pitchFamily="34" charset="0"/>
              </a:rPr>
              <a:t>Ta stöd av samtalsfrågorna i bild eller kom på egna.</a:t>
            </a:r>
          </a:p>
          <a:p>
            <a:pPr marL="450850" indent="-450850" eaLnBrk="1" hangingPunct="1">
              <a:spcBef>
                <a:spcPct val="0"/>
              </a:spcBef>
            </a:pPr>
            <a:endParaRPr lang="sv-SE" sz="1200" i="1" noProof="0" dirty="0">
              <a:latin typeface="Arial" panose="020B0604020202020204" pitchFamily="34" charset="0"/>
              <a:cs typeface="Arial" panose="020B0604020202020204" pitchFamily="34" charset="0"/>
            </a:endParaRPr>
          </a:p>
          <a:p>
            <a:r>
              <a:rPr lang="sv-SE" sz="1200" b="1" i="0" noProof="0" dirty="0">
                <a:latin typeface="Arial" panose="020B0604020202020204" pitchFamily="34" charset="0"/>
                <a:cs typeface="Arial" panose="020B0604020202020204" pitchFamily="34" charset="0"/>
              </a:rPr>
              <a:t>Förslag på samtalsfrågor:</a:t>
            </a:r>
          </a:p>
          <a:p>
            <a:pPr marL="171450" indent="-171450">
              <a:buFont typeface="Arial" panose="020B0604020202020204" pitchFamily="34" charset="0"/>
              <a:buChar char="•"/>
            </a:pPr>
            <a:endParaRPr lang="sv-SE" sz="1200" b="1" i="0" noProof="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sv-SE" b="0" i="0" u="none" strike="noStrike" dirty="0">
                <a:solidFill>
                  <a:srgbClr val="000000"/>
                </a:solidFill>
                <a:effectLst/>
                <a:latin typeface="Arial" panose="020B0604020202020204" pitchFamily="34" charset="0"/>
                <a:cs typeface="Arial" panose="020B0604020202020204" pitchFamily="34" charset="0"/>
              </a:rPr>
              <a:t>Har du märkt att något i naturen omkring dig har förändrats – till exempel färre insekter, fåglar eller blommor?</a:t>
            </a:r>
          </a:p>
          <a:p>
            <a:pPr marL="171450" indent="-171450">
              <a:buFont typeface="Arial" panose="020B0604020202020204" pitchFamily="34" charset="0"/>
              <a:buChar char="•"/>
            </a:pPr>
            <a:r>
              <a:rPr lang="sv-SE" b="0" i="0" u="none" strike="noStrike" dirty="0">
                <a:solidFill>
                  <a:srgbClr val="000000"/>
                </a:solidFill>
                <a:effectLst/>
                <a:latin typeface="Arial" panose="020B0604020202020204" pitchFamily="34" charset="0"/>
                <a:cs typeface="Arial" panose="020B0604020202020204" pitchFamily="34" charset="0"/>
              </a:rPr>
              <a:t>Hur har skogar, ängar eller stränder sett ut där du bott – och hur ser de ut nu?</a:t>
            </a:r>
          </a:p>
          <a:p>
            <a:pPr marL="171450" indent="-171450">
              <a:buFont typeface="Arial" panose="020B0604020202020204" pitchFamily="34" charset="0"/>
              <a:buChar char="•"/>
            </a:pPr>
            <a:r>
              <a:rPr lang="sv-SE" b="0" i="0" u="none" strike="noStrike" dirty="0">
                <a:solidFill>
                  <a:srgbClr val="000000"/>
                </a:solidFill>
                <a:effectLst/>
                <a:latin typeface="Arial" panose="020B0604020202020204" pitchFamily="34" charset="0"/>
                <a:cs typeface="Arial" panose="020B0604020202020204" pitchFamily="34" charset="0"/>
              </a:rPr>
              <a:t>Tycker du att din relation till naturen har förändrats över tid? – till exempel i jämförelse med när du var barn eller ung vuxen? Om det har ändrats, vad tror du att det beror på? </a:t>
            </a:r>
          </a:p>
          <a:p>
            <a:pPr marL="171450" indent="-171450">
              <a:buFont typeface="Arial" panose="020B0604020202020204" pitchFamily="34" charset="0"/>
              <a:buChar char="•"/>
            </a:pPr>
            <a:endParaRPr lang="sv-SE" b="0" i="0" u="none" strike="noStrike" dirty="0">
              <a:solidFill>
                <a:srgbClr val="000000"/>
              </a:solidFill>
              <a:effectLst/>
              <a:latin typeface="-webkit-standard"/>
            </a:endParaRPr>
          </a:p>
          <a:p>
            <a:pPr marL="171450" indent="-171450">
              <a:buFont typeface="Arial" panose="020B0604020202020204" pitchFamily="34" charset="0"/>
              <a:buChar char="•"/>
            </a:pPr>
            <a:endParaRPr lang="sv-SE" b="0" i="0" u="none" strike="noStrike" dirty="0">
              <a:solidFill>
                <a:srgbClr val="000000"/>
              </a:solidFill>
              <a:effectLst/>
              <a:latin typeface="-webkit-standard"/>
            </a:endParaRPr>
          </a:p>
          <a:p>
            <a:pPr marL="171450" indent="-171450">
              <a:buFont typeface="Arial" panose="020B0604020202020204" pitchFamily="34" charset="0"/>
              <a:buChar char="•"/>
            </a:pPr>
            <a:endParaRPr lang="sv-SE" b="0" i="0" u="none" strike="noStrike" dirty="0">
              <a:solidFill>
                <a:srgbClr val="000000"/>
              </a:solidFill>
              <a:effectLst/>
              <a:latin typeface="-webkit-standard"/>
            </a:endParaRPr>
          </a:p>
        </p:txBody>
      </p:sp>
      <p:sp>
        <p:nvSpPr>
          <p:cNvPr id="4" name="Platshållare för bildnummer 3">
            <a:extLst>
              <a:ext uri="{FF2B5EF4-FFF2-40B4-BE49-F238E27FC236}">
                <a16:creationId xmlns:a16="http://schemas.microsoft.com/office/drawing/2014/main" id="{6EEE4BE9-F853-5127-F788-F2124623862B}"/>
              </a:ext>
            </a:extLst>
          </p:cNvPr>
          <p:cNvSpPr>
            <a:spLocks noGrp="1"/>
          </p:cNvSpPr>
          <p:nvPr>
            <p:ph type="sldNum" sz="quarter" idx="10"/>
          </p:nvPr>
        </p:nvSpPr>
        <p:spPr/>
        <p:txBody>
          <a:bodyPr/>
          <a:lstStyle/>
          <a:p>
            <a:fld id="{4B0E164D-EE8D-B448-BE8E-A1520703B60E}" type="slidenum">
              <a:rPr lang="sv-SE" smtClean="0"/>
              <a:t>5</a:t>
            </a:fld>
            <a:endParaRPr lang="sv-SE"/>
          </a:p>
        </p:txBody>
      </p:sp>
    </p:spTree>
    <p:extLst>
      <p:ext uri="{BB962C8B-B14F-4D97-AF65-F5344CB8AC3E}">
        <p14:creationId xmlns:p14="http://schemas.microsoft.com/office/powerpoint/2010/main" val="3582279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v-SE" altLang="sv-SE" b="1" dirty="0">
                <a:latin typeface="Arial" panose="020B0604020202020204" pitchFamily="34" charset="0"/>
                <a:cs typeface="Arial" panose="020B0604020202020204" pitchFamily="34" charset="0"/>
              </a:rPr>
              <a:t>Instruktion till cirkelledaren:</a:t>
            </a:r>
            <a:endParaRPr lang="sv-SE" altLang="sv-SE" b="0" dirty="0">
              <a:latin typeface="Arial" panose="020B0604020202020204" pitchFamily="34" charset="0"/>
              <a:cs typeface="Arial" panose="020B0604020202020204" pitchFamily="34" charset="0"/>
            </a:endParaRPr>
          </a:p>
          <a:p>
            <a:endParaRPr lang="sv-SE" dirty="0">
              <a:latin typeface="Arial" panose="020B0604020202020204" pitchFamily="34" charset="0"/>
              <a:cs typeface="Arial" panose="020B0604020202020204" pitchFamily="34" charset="0"/>
            </a:endParaRPr>
          </a:p>
          <a:p>
            <a:pPr marL="228600" indent="-228600">
              <a:buFont typeface="+mj-lt"/>
              <a:buAutoNum type="arabicPeriod"/>
            </a:pPr>
            <a:r>
              <a:rPr lang="sv-SE" dirty="0">
                <a:latin typeface="Arial" panose="020B0604020202020204" pitchFamily="34" charset="0"/>
                <a:cs typeface="Arial" panose="020B0604020202020204" pitchFamily="34" charset="0"/>
              </a:rPr>
              <a:t>Berätta om att bevara biologisk mångfald i odlingslandskapet. Utgå från </a:t>
            </a:r>
            <a:r>
              <a:rPr lang="sv-SE" dirty="0" err="1">
                <a:latin typeface="Arial" panose="020B0604020202020204" pitchFamily="34" charset="0"/>
                <a:cs typeface="Arial" panose="020B0604020202020204" pitchFamily="34" charset="0"/>
              </a:rPr>
              <a:t>talpunkterna</a:t>
            </a:r>
            <a:r>
              <a:rPr lang="sv-SE" dirty="0">
                <a:latin typeface="Arial" panose="020B0604020202020204" pitchFamily="34" charset="0"/>
                <a:cs typeface="Arial" panose="020B0604020202020204" pitchFamily="34" charset="0"/>
              </a:rPr>
              <a:t> här nedan.</a:t>
            </a:r>
          </a:p>
          <a:p>
            <a:pPr marL="228600" indent="-228600">
              <a:buFont typeface="+mj-lt"/>
              <a:buAutoNum type="arabicPeriod"/>
            </a:pPr>
            <a:endParaRPr lang="sv-SE" dirty="0">
              <a:latin typeface="Arial" panose="020B0604020202020204" pitchFamily="34" charset="0"/>
              <a:cs typeface="Arial" panose="020B0604020202020204" pitchFamily="34" charset="0"/>
            </a:endParaRPr>
          </a:p>
          <a:p>
            <a:pPr marL="0" indent="0">
              <a:buFont typeface="+mj-lt"/>
              <a:buNone/>
            </a:pPr>
            <a:r>
              <a:rPr lang="sv-SE" b="1" dirty="0" err="1">
                <a:latin typeface="Arial" panose="020B0604020202020204" pitchFamily="34" charset="0"/>
                <a:cs typeface="Arial" panose="020B0604020202020204" pitchFamily="34" charset="0"/>
              </a:rPr>
              <a:t>Talpunkter</a:t>
            </a:r>
            <a:r>
              <a:rPr lang="sv-SE" b="1" dirty="0">
                <a:latin typeface="Arial" panose="020B0604020202020204" pitchFamily="34" charset="0"/>
                <a:cs typeface="Arial" panose="020B0604020202020204" pitchFamily="34" charset="0"/>
              </a:rPr>
              <a:t>:</a:t>
            </a:r>
          </a:p>
          <a:p>
            <a:pPr marL="0" indent="0">
              <a:buFont typeface="+mj-lt"/>
              <a:buNone/>
            </a:pPr>
            <a:endParaRPr lang="sv-SE" b="1"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sv-SE" dirty="0">
                <a:latin typeface="Arial" panose="020B0604020202020204" pitchFamily="34" charset="0"/>
                <a:cs typeface="Arial" panose="020B0604020202020204" pitchFamily="34" charset="0"/>
              </a:rPr>
              <a:t>Målet är att jordbruket ska bidra till ett rikt växt- och djurliv genom hållbart brukande, kunskap och goda förutsättningar för både natur och människor. Bilden visar fyra viktiga delar som bör samverka:</a:t>
            </a:r>
          </a:p>
          <a:p>
            <a:pPr marL="228600" indent="-228600">
              <a:buFont typeface="+mj-lt"/>
              <a:buAutoNum type="arabicPeriod"/>
            </a:pPr>
            <a:r>
              <a:rPr lang="sv-SE" b="1" dirty="0">
                <a:latin typeface="Arial" panose="020B0604020202020204" pitchFamily="34" charset="0"/>
                <a:cs typeface="Arial" panose="020B0604020202020204" pitchFamily="34" charset="0"/>
              </a:rPr>
              <a:t>Hållbart brukande av åkermark </a:t>
            </a:r>
            <a:r>
              <a:rPr lang="sv-SE" dirty="0">
                <a:latin typeface="Arial" panose="020B0604020202020204" pitchFamily="34" charset="0"/>
                <a:cs typeface="Arial" panose="020B0604020202020204" pitchFamily="34" charset="0"/>
                <a:sym typeface="Wingdings" pitchFamily="2" charset="2"/>
              </a:rPr>
              <a:t> </a:t>
            </a:r>
            <a:r>
              <a:rPr lang="sv-SE" dirty="0">
                <a:latin typeface="Arial" panose="020B0604020202020204" pitchFamily="34" charset="0"/>
                <a:cs typeface="Arial" panose="020B0604020202020204" pitchFamily="34" charset="0"/>
              </a:rPr>
              <a:t>Jordbruket behöver bedrivas på ett sätt som tar hänsyn till markens långsiktiga bördighet, minskar kemikalieanvändning och gynnar naturliga livsmiljöer.</a:t>
            </a:r>
          </a:p>
          <a:p>
            <a:pPr marL="228600" indent="-228600">
              <a:buFont typeface="+mj-lt"/>
              <a:buAutoNum type="arabicPeriod"/>
            </a:pPr>
            <a:r>
              <a:rPr lang="sv-SE" b="1" dirty="0">
                <a:latin typeface="Arial" panose="020B0604020202020204" pitchFamily="34" charset="0"/>
                <a:cs typeface="Arial" panose="020B0604020202020204" pitchFamily="34" charset="0"/>
              </a:rPr>
              <a:t>Bevara och utöka arealen biologiskt värdefulla områden </a:t>
            </a:r>
            <a:r>
              <a:rPr lang="sv-SE" dirty="0">
                <a:latin typeface="Arial" panose="020B0604020202020204" pitchFamily="34" charset="0"/>
                <a:cs typeface="Arial" panose="020B0604020202020204" pitchFamily="34" charset="0"/>
                <a:sym typeface="Wingdings" pitchFamily="2" charset="2"/>
              </a:rPr>
              <a:t> </a:t>
            </a:r>
            <a:r>
              <a:rPr lang="sv-SE" dirty="0">
                <a:latin typeface="Arial" panose="020B0604020202020204" pitchFamily="34" charset="0"/>
                <a:cs typeface="Arial" panose="020B0604020202020204" pitchFamily="34" charset="0"/>
              </a:rPr>
              <a:t>Betesmarker, ängar, våtmarker och småbiotoper är viktiga livsmiljöer. Genom att skydda och återskapa dessa områden stärks den biologiska mångfalden.</a:t>
            </a:r>
          </a:p>
          <a:p>
            <a:pPr marL="228600" indent="-228600">
              <a:buFont typeface="+mj-lt"/>
              <a:buAutoNum type="arabicPeriod"/>
            </a:pPr>
            <a:r>
              <a:rPr lang="sv-SE" b="1" dirty="0">
                <a:latin typeface="Arial" panose="020B0604020202020204" pitchFamily="34" charset="0"/>
                <a:cs typeface="Arial" panose="020B0604020202020204" pitchFamily="34" charset="0"/>
              </a:rPr>
              <a:t>Levande landsbygd och hållbara förutsättningar att bedriva jordbruk </a:t>
            </a:r>
            <a:r>
              <a:rPr lang="sv-SE" dirty="0">
                <a:latin typeface="Arial" panose="020B0604020202020204" pitchFamily="34" charset="0"/>
                <a:cs typeface="Arial" panose="020B0604020202020204" pitchFamily="34" charset="0"/>
                <a:sym typeface="Wingdings" pitchFamily="2" charset="2"/>
              </a:rPr>
              <a:t> </a:t>
            </a:r>
            <a:r>
              <a:rPr lang="sv-SE" dirty="0">
                <a:latin typeface="Arial" panose="020B0604020202020204" pitchFamily="34" charset="0"/>
                <a:cs typeface="Arial" panose="020B0604020202020204" pitchFamily="34" charset="0"/>
              </a:rPr>
              <a:t>Ett aktivt och livskraftigt jordbruk är nödvändigt för att sköta landskapet, hålla marker öppna och skapa ekonomiska och sociala förutsättningar för människor på landsbygden.</a:t>
            </a:r>
          </a:p>
          <a:p>
            <a:pPr marL="228600" indent="-228600">
              <a:buFont typeface="+mj-lt"/>
              <a:buAutoNum type="arabicPeriod"/>
            </a:pPr>
            <a:r>
              <a:rPr lang="sv-SE" b="1" dirty="0">
                <a:latin typeface="Arial" panose="020B0604020202020204" pitchFamily="34" charset="0"/>
                <a:cs typeface="Arial" panose="020B0604020202020204" pitchFamily="34" charset="0"/>
              </a:rPr>
              <a:t>Kunskap om skötselmetoder och dess effekter </a:t>
            </a:r>
            <a:r>
              <a:rPr lang="sv-SE" dirty="0">
                <a:latin typeface="Arial" panose="020B0604020202020204" pitchFamily="34" charset="0"/>
                <a:cs typeface="Arial" panose="020B0604020202020204" pitchFamily="34" charset="0"/>
                <a:sym typeface="Wingdings" pitchFamily="2" charset="2"/>
              </a:rPr>
              <a:t> </a:t>
            </a:r>
            <a:r>
              <a:rPr lang="sv-SE" dirty="0">
                <a:latin typeface="Arial" panose="020B0604020202020204" pitchFamily="34" charset="0"/>
                <a:cs typeface="Arial" panose="020B0604020202020204" pitchFamily="34" charset="0"/>
              </a:rPr>
              <a:t>Forskning och erfarenhetsutbyte behövs för att utveckla metoder som gynnar både produktion och biologisk mångfald, t.ex. varierad växtföljd, slåttertid och bete.</a:t>
            </a:r>
          </a:p>
          <a:p>
            <a:pPr marL="228600" indent="-228600">
              <a:buFont typeface="+mj-lt"/>
              <a:buAutoNum type="arabicPeriod"/>
            </a:pPr>
            <a:endParaRPr lang="sv-SE" dirty="0">
              <a:latin typeface="Arial" panose="020B0604020202020204" pitchFamily="34" charset="0"/>
              <a:cs typeface="Arial" panose="020B0604020202020204" pitchFamily="34" charset="0"/>
            </a:endParaRPr>
          </a:p>
          <a:p>
            <a:pPr marL="0" indent="0">
              <a:buFont typeface="+mj-lt"/>
              <a:buNone/>
            </a:pPr>
            <a:r>
              <a:rPr lang="sv-SE" b="1" dirty="0">
                <a:latin typeface="Arial" panose="020B0604020202020204" pitchFamily="34" charset="0"/>
                <a:cs typeface="Arial" panose="020B0604020202020204" pitchFamily="34" charset="0"/>
              </a:rPr>
              <a:t>Bild: SPF Seniorerna Vendelsö-Brandbergen</a:t>
            </a:r>
          </a:p>
        </p:txBody>
      </p:sp>
      <p:sp>
        <p:nvSpPr>
          <p:cNvPr id="4" name="Platshållare för bildnummer 3"/>
          <p:cNvSpPr>
            <a:spLocks noGrp="1"/>
          </p:cNvSpPr>
          <p:nvPr>
            <p:ph type="sldNum" sz="quarter" idx="5"/>
          </p:nvPr>
        </p:nvSpPr>
        <p:spPr/>
        <p:txBody>
          <a:bodyPr/>
          <a:lstStyle/>
          <a:p>
            <a:fld id="{4B0E164D-EE8D-B448-BE8E-A1520703B60E}" type="slidenum">
              <a:rPr lang="sv-SE" smtClean="0"/>
              <a:t>6</a:t>
            </a:fld>
            <a:endParaRPr lang="sv-SE"/>
          </a:p>
        </p:txBody>
      </p:sp>
    </p:spTree>
    <p:extLst>
      <p:ext uri="{BB962C8B-B14F-4D97-AF65-F5344CB8AC3E}">
        <p14:creationId xmlns:p14="http://schemas.microsoft.com/office/powerpoint/2010/main" val="13047633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v-SE" altLang="sv-SE" b="1" dirty="0">
                <a:latin typeface="Arial" panose="020B0604020202020204" pitchFamily="34" charset="0"/>
                <a:cs typeface="Arial" panose="020B0604020202020204" pitchFamily="34" charset="0"/>
              </a:rPr>
              <a:t>Instruktion till cirkelledaren:</a:t>
            </a:r>
            <a:endParaRPr lang="sv-SE" altLang="sv-SE" b="0" dirty="0">
              <a:latin typeface="Arial" panose="020B0604020202020204" pitchFamily="34" charset="0"/>
              <a:cs typeface="Arial" panose="020B0604020202020204" pitchFamily="34" charset="0"/>
            </a:endParaRPr>
          </a:p>
          <a:p>
            <a:endParaRPr lang="sv-SE" dirty="0">
              <a:latin typeface="Arial" panose="020B0604020202020204" pitchFamily="34" charset="0"/>
              <a:cs typeface="Arial" panose="020B0604020202020204" pitchFamily="34" charset="0"/>
            </a:endParaRP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sv-SE" dirty="0">
                <a:latin typeface="Arial" panose="020B0604020202020204" pitchFamily="34" charset="0"/>
                <a:cs typeface="Arial" panose="020B0604020202020204" pitchFamily="34" charset="0"/>
              </a:rPr>
              <a:t>Fortsätt att berätta om att bevara biologisk mångfald i odlingslandskapet. Utgå från </a:t>
            </a:r>
            <a:r>
              <a:rPr lang="sv-SE" dirty="0" err="1">
                <a:latin typeface="Arial" panose="020B0604020202020204" pitchFamily="34" charset="0"/>
                <a:cs typeface="Arial" panose="020B0604020202020204" pitchFamily="34" charset="0"/>
              </a:rPr>
              <a:t>talpunkterna</a:t>
            </a:r>
            <a:r>
              <a:rPr lang="sv-SE" dirty="0">
                <a:latin typeface="Arial" panose="020B0604020202020204" pitchFamily="34" charset="0"/>
                <a:cs typeface="Arial" panose="020B0604020202020204" pitchFamily="34" charset="0"/>
              </a:rPr>
              <a:t> här nedan.</a:t>
            </a:r>
          </a:p>
          <a:p>
            <a:endParaRPr lang="sv-SE"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v-SE" b="1" dirty="0" err="1">
                <a:latin typeface="Arial" panose="020B0604020202020204" pitchFamily="34" charset="0"/>
                <a:cs typeface="Arial" panose="020B0604020202020204" pitchFamily="34" charset="0"/>
              </a:rPr>
              <a:t>Talpunkter</a:t>
            </a:r>
            <a:r>
              <a:rPr lang="sv-SE" b="1" dirty="0">
                <a:latin typeface="Arial" panose="020B0604020202020204" pitchFamily="34" charset="0"/>
                <a:cs typeface="Arial" panose="020B0604020202020204" pitchFamily="34" charset="0"/>
              </a:rPr>
              <a:t>:</a:t>
            </a:r>
          </a:p>
          <a:p>
            <a:endParaRPr lang="sv-SE"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sv-SE" sz="1200" b="0" i="0" u="none" strike="noStrike" kern="1200" dirty="0">
                <a:solidFill>
                  <a:schemeClr val="tx1"/>
                </a:solidFill>
                <a:effectLst/>
                <a:latin typeface="Arial" panose="020B0604020202020204" pitchFamily="34" charset="0"/>
                <a:ea typeface="+mn-ea"/>
                <a:cs typeface="Arial" panose="020B0604020202020204" pitchFamily="34" charset="0"/>
              </a:rPr>
              <a:t>Ett hållbart brukande av jordbruksmark handlar om att ta hand om jorden på ett sätt som både möjliggör produktion och bevarar naturens värden. Genom att minska användningen av kemikalier, variera odlingen och skydda vattendrag kan man stärka markens bördighet och gynna insekter, fåglar och andra arter. Det är också viktigt att bevara och utöka biologiskt värdefulla områden som ängar, betesmarker och småbiotoper. Dessa miljöer ger livsutrymme åt många arter och bidrar till ett rikt och motståndskraftigt odlingslandskap.</a:t>
            </a:r>
          </a:p>
          <a:p>
            <a:pPr marL="171450" indent="-171450">
              <a:buFont typeface="Arial" panose="020B0604020202020204" pitchFamily="34" charset="0"/>
              <a:buChar char="•"/>
            </a:pPr>
            <a:r>
              <a:rPr lang="sv-SE" sz="1200" b="0" i="0" u="none" strike="noStrike" kern="1200" dirty="0">
                <a:solidFill>
                  <a:schemeClr val="tx1"/>
                </a:solidFill>
                <a:effectLst/>
                <a:latin typeface="Arial" panose="020B0604020202020204" pitchFamily="34" charset="0"/>
                <a:ea typeface="+mn-ea"/>
                <a:cs typeface="Arial" panose="020B0604020202020204" pitchFamily="34" charset="0"/>
              </a:rPr>
              <a:t>För att det ska fungera i praktiken krävs långsiktiga och hållbara förutsättningar för jordbruket. Ett levande jordbruk håller landskapet öppet och bidrar till landsbygdens utveckling, men det förutsätter kunskap och stöd för att kunna förena produktion med naturvård. Genom forskning, rådgivning och erfarenhetsutbyte kan man utveckla metoder som gynnar både jordbrukaren och den biologiska mångfalden – och på så sätt skapa ett odlingslandskap som bär både människor och natur.</a:t>
            </a:r>
            <a:endParaRPr lang="sv-SE" dirty="0"/>
          </a:p>
          <a:p>
            <a:pPr marL="171450" indent="-171450">
              <a:buFont typeface="Arial" panose="020B0604020202020204" pitchFamily="34" charset="0"/>
              <a:buChar char="•"/>
            </a:pPr>
            <a:endParaRPr lang="sv-SE" dirty="0"/>
          </a:p>
          <a:p>
            <a:pPr marL="0" indent="0">
              <a:buFont typeface="Arial" panose="020B0604020202020204" pitchFamily="34" charset="0"/>
              <a:buNone/>
            </a:pPr>
            <a:r>
              <a:rPr lang="sv-SE" b="1" dirty="0">
                <a:latin typeface="Arial" panose="020B0604020202020204" pitchFamily="34" charset="0"/>
                <a:cs typeface="Arial" panose="020B0604020202020204" pitchFamily="34" charset="0"/>
              </a:rPr>
              <a:t>Bild: </a:t>
            </a:r>
            <a:r>
              <a:rPr lang="sv-SE" b="1" dirty="0" err="1">
                <a:latin typeface="Arial" panose="020B0604020202020204" pitchFamily="34" charset="0"/>
                <a:cs typeface="Arial" panose="020B0604020202020204" pitchFamily="34" charset="0"/>
              </a:rPr>
              <a:t>Creazilla.com</a:t>
            </a:r>
            <a:endParaRPr lang="sv-SE" b="1" dirty="0">
              <a:latin typeface="Arial" panose="020B0604020202020204" pitchFamily="34" charset="0"/>
              <a:cs typeface="Arial" panose="020B0604020202020204" pitchFamily="34" charset="0"/>
            </a:endParaRPr>
          </a:p>
        </p:txBody>
      </p:sp>
      <p:sp>
        <p:nvSpPr>
          <p:cNvPr id="4" name="Platshållare för bildnummer 3"/>
          <p:cNvSpPr>
            <a:spLocks noGrp="1"/>
          </p:cNvSpPr>
          <p:nvPr>
            <p:ph type="sldNum" sz="quarter" idx="5"/>
          </p:nvPr>
        </p:nvSpPr>
        <p:spPr/>
        <p:txBody>
          <a:bodyPr/>
          <a:lstStyle/>
          <a:p>
            <a:fld id="{4B0E164D-EE8D-B448-BE8E-A1520703B60E}" type="slidenum">
              <a:rPr lang="sv-SE" smtClean="0"/>
              <a:t>7</a:t>
            </a:fld>
            <a:endParaRPr lang="sv-SE"/>
          </a:p>
        </p:txBody>
      </p:sp>
    </p:spTree>
    <p:extLst>
      <p:ext uri="{BB962C8B-B14F-4D97-AF65-F5344CB8AC3E}">
        <p14:creationId xmlns:p14="http://schemas.microsoft.com/office/powerpoint/2010/main" val="16016166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altLang="sv-SE" b="1" dirty="0">
                <a:latin typeface="Arial" panose="020B0604020202020204" pitchFamily="34" charset="0"/>
                <a:cs typeface="Arial" panose="020B0604020202020204" pitchFamily="34" charset="0"/>
              </a:rPr>
              <a:t>Instruktion till cirkelledaren:</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altLang="sv-SE" b="1" dirty="0">
              <a:latin typeface="Arial" panose="020B0604020202020204" pitchFamily="34" charset="0"/>
              <a:cs typeface="Arial" panose="020B0604020202020204" pitchFamily="34" charset="0"/>
            </a:endParaRP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sv-SE" dirty="0">
                <a:latin typeface="Arial" panose="020B0604020202020204" pitchFamily="34" charset="0"/>
                <a:cs typeface="Arial" panose="020B0604020202020204" pitchFamily="34" charset="0"/>
              </a:rPr>
              <a:t>Berätta kort om att arter och deras bidrag till ekosystemet. Utgå från </a:t>
            </a:r>
            <a:r>
              <a:rPr lang="sv-SE" dirty="0" err="1">
                <a:latin typeface="Arial" panose="020B0604020202020204" pitchFamily="34" charset="0"/>
                <a:cs typeface="Arial" panose="020B0604020202020204" pitchFamily="34" charset="0"/>
              </a:rPr>
              <a:t>talpunkterna</a:t>
            </a:r>
            <a:r>
              <a:rPr lang="sv-SE" dirty="0">
                <a:latin typeface="Arial" panose="020B0604020202020204" pitchFamily="34" charset="0"/>
                <a:cs typeface="Arial" panose="020B0604020202020204" pitchFamily="34" charset="0"/>
              </a:rPr>
              <a:t> här nedan.</a:t>
            </a:r>
            <a:endParaRPr lang="sv-SE"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sv-SE" sz="12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sv-SE" sz="1200" b="1" dirty="0" err="1">
                <a:latin typeface="Arial" panose="020B0604020202020204" pitchFamily="34" charset="0"/>
                <a:cs typeface="Arial" panose="020B0604020202020204" pitchFamily="34" charset="0"/>
              </a:rPr>
              <a:t>Talpunkter</a:t>
            </a:r>
            <a:r>
              <a:rPr lang="sv-SE" sz="1200" b="1" dirty="0">
                <a:latin typeface="Arial" panose="020B0604020202020204" pitchFamily="34" charset="0"/>
                <a:cs typeface="Arial" panose="020B0604020202020204" pitchFamily="34" charset="0"/>
              </a:rPr>
              <a:t>: </a:t>
            </a:r>
          </a:p>
          <a:p>
            <a:pPr marL="0" indent="0">
              <a:buFont typeface="Arial" panose="020B0604020202020204" pitchFamily="34" charset="0"/>
              <a:buNone/>
            </a:pPr>
            <a:endParaRPr lang="sv-SE" sz="1200"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sv-SE" sz="1200" dirty="0">
                <a:latin typeface="Arial" panose="020B0604020202020204" pitchFamily="34" charset="0"/>
                <a:cs typeface="Arial" panose="020B0604020202020204" pitchFamily="34" charset="0"/>
              </a:rPr>
              <a:t>Alla arter har ett egenvärde och därför en rätt att finnas till.</a:t>
            </a:r>
          </a:p>
          <a:p>
            <a:pPr marL="171450" indent="-171450">
              <a:buFont typeface="Arial" panose="020B0604020202020204" pitchFamily="34" charset="0"/>
              <a:buChar char="•"/>
            </a:pPr>
            <a:r>
              <a:rPr lang="sv-SE" sz="1200" dirty="0">
                <a:latin typeface="Arial" panose="020B0604020202020204" pitchFamily="34" charset="0"/>
                <a:cs typeface="Arial" panose="020B0604020202020204" pitchFamily="34" charset="0"/>
              </a:rPr>
              <a:t>Många arter har stor betydelse för människan, till exempel genom nyttor som pollinering av grödor och att de håller efter skadeinsekter. Dessa nyttor kallas ekosystemtjänster och är en förutsättning för att vi ska kunna producera mat.</a:t>
            </a:r>
          </a:p>
          <a:p>
            <a:pPr marL="171450" indent="-171450">
              <a:buFont typeface="Arial" panose="020B0604020202020204" pitchFamily="34" charset="0"/>
              <a:buChar char="•"/>
            </a:pPr>
            <a:r>
              <a:rPr lang="sv-SE" sz="1200" dirty="0">
                <a:latin typeface="Arial" panose="020B0604020202020204" pitchFamily="34" charset="0"/>
                <a:cs typeface="Arial" panose="020B0604020202020204" pitchFamily="34" charset="0"/>
              </a:rPr>
              <a:t>Människor uppskattar och mår bra i ett artrikt och varierat landskap.</a:t>
            </a:r>
          </a:p>
          <a:p>
            <a:pPr marL="171450" indent="-171450">
              <a:buFont typeface="Arial" panose="020B0604020202020204" pitchFamily="34" charset="0"/>
              <a:buChar char="•"/>
            </a:pPr>
            <a:r>
              <a:rPr lang="sv-SE" sz="1200" dirty="0">
                <a:latin typeface="Arial" panose="020B0604020202020204" pitchFamily="34" charset="0"/>
                <a:cs typeface="Arial" panose="020B0604020202020204" pitchFamily="34" charset="0"/>
              </a:rPr>
              <a:t>Biologisk mångfald är en försäkring inför framtida behov. Det är fortfarande mycket vi inte vet om vilken roll olika arter spelar i ekosystemen. Torråret 2018 visade till exempel att äldre växtsorter klarade torkan mycket bättre än moderna sorter.</a:t>
            </a:r>
          </a:p>
          <a:p>
            <a:pPr marL="171450" indent="-171450">
              <a:buFont typeface="Arial" panose="020B0604020202020204" pitchFamily="34" charset="0"/>
              <a:buChar char="•"/>
            </a:pPr>
            <a:endParaRPr lang="sv-SE" sz="12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sv-SE" sz="1200" b="1" dirty="0">
                <a:latin typeface="Arial" panose="020B0604020202020204" pitchFamily="34" charset="0"/>
                <a:cs typeface="Arial" panose="020B0604020202020204" pitchFamily="34" charset="0"/>
              </a:rPr>
              <a:t>Bild: SPF Seniorerna Vendelsö-Brandbergen </a:t>
            </a:r>
          </a:p>
        </p:txBody>
      </p:sp>
      <p:sp>
        <p:nvSpPr>
          <p:cNvPr id="4" name="Platshållare för bildnummer 3"/>
          <p:cNvSpPr>
            <a:spLocks noGrp="1"/>
          </p:cNvSpPr>
          <p:nvPr>
            <p:ph type="sldNum" sz="quarter" idx="5"/>
          </p:nvPr>
        </p:nvSpPr>
        <p:spPr/>
        <p:txBody>
          <a:bodyPr/>
          <a:lstStyle/>
          <a:p>
            <a:fld id="{4B0E164D-EE8D-B448-BE8E-A1520703B60E}" type="slidenum">
              <a:rPr lang="sv-SE" smtClean="0"/>
              <a:t>8</a:t>
            </a:fld>
            <a:endParaRPr lang="sv-SE"/>
          </a:p>
        </p:txBody>
      </p:sp>
    </p:spTree>
    <p:extLst>
      <p:ext uri="{BB962C8B-B14F-4D97-AF65-F5344CB8AC3E}">
        <p14:creationId xmlns:p14="http://schemas.microsoft.com/office/powerpoint/2010/main" val="26894282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v-SE" altLang="sv-SE" b="1" dirty="0">
                <a:latin typeface="Arial" panose="020B0604020202020204" pitchFamily="34" charset="0"/>
                <a:cs typeface="Arial" panose="020B0604020202020204" pitchFamily="34" charset="0"/>
              </a:rPr>
              <a:t>Instruktion till cirkelledaren:</a:t>
            </a:r>
            <a:endParaRPr lang="sv-SE" altLang="sv-SE" b="0" dirty="0">
              <a:latin typeface="Arial" panose="020B0604020202020204" pitchFamily="34" charset="0"/>
              <a:cs typeface="Arial" panose="020B0604020202020204" pitchFamily="34" charset="0"/>
            </a:endParaRPr>
          </a:p>
          <a:p>
            <a:endParaRPr lang="sv-SE" dirty="0"/>
          </a:p>
          <a:p>
            <a:pPr marL="228600" indent="-228600">
              <a:buFont typeface="+mj-lt"/>
              <a:buAutoNum type="arabicPeriod"/>
            </a:pPr>
            <a:r>
              <a:rPr lang="sv-SE" dirty="0">
                <a:latin typeface="Arial" panose="020B0604020202020204" pitchFamily="34" charset="0"/>
                <a:cs typeface="Arial" panose="020B0604020202020204" pitchFamily="34" charset="0"/>
              </a:rPr>
              <a:t>Berätta om miljögifter.. Utgå från </a:t>
            </a:r>
            <a:r>
              <a:rPr lang="sv-SE" dirty="0" err="1">
                <a:latin typeface="Arial" panose="020B0604020202020204" pitchFamily="34" charset="0"/>
                <a:cs typeface="Arial" panose="020B0604020202020204" pitchFamily="34" charset="0"/>
              </a:rPr>
              <a:t>talpunkterna</a:t>
            </a:r>
            <a:r>
              <a:rPr lang="sv-SE" dirty="0">
                <a:latin typeface="Arial" panose="020B0604020202020204" pitchFamily="34" charset="0"/>
                <a:cs typeface="Arial" panose="020B0604020202020204" pitchFamily="34" charset="0"/>
              </a:rPr>
              <a:t> här nedan.</a:t>
            </a:r>
          </a:p>
          <a:p>
            <a:pPr marL="228600" indent="-228600">
              <a:buFont typeface="+mj-lt"/>
              <a:buAutoNum type="arabicPeriod"/>
            </a:pPr>
            <a:endParaRPr lang="sv-SE" dirty="0">
              <a:latin typeface="Arial" panose="020B0604020202020204" pitchFamily="34" charset="0"/>
              <a:cs typeface="Arial" panose="020B0604020202020204" pitchFamily="34" charset="0"/>
            </a:endParaRPr>
          </a:p>
          <a:p>
            <a:pPr marL="0" indent="0">
              <a:buFont typeface="+mj-lt"/>
              <a:buNone/>
            </a:pPr>
            <a:r>
              <a:rPr lang="sv-SE" b="1" dirty="0" err="1">
                <a:latin typeface="Arial" panose="020B0604020202020204" pitchFamily="34" charset="0"/>
                <a:cs typeface="Arial" panose="020B0604020202020204" pitchFamily="34" charset="0"/>
              </a:rPr>
              <a:t>Talpunkter</a:t>
            </a:r>
            <a:r>
              <a:rPr lang="sv-SE" b="1" dirty="0">
                <a:latin typeface="Arial" panose="020B0604020202020204" pitchFamily="34" charset="0"/>
                <a:cs typeface="Arial" panose="020B0604020202020204" pitchFamily="34" charset="0"/>
              </a:rPr>
              <a:t>:</a:t>
            </a:r>
          </a:p>
          <a:p>
            <a:endParaRPr lang="sv-SE" dirty="0"/>
          </a:p>
          <a:p>
            <a:pPr marL="171450" indent="-171450">
              <a:buFont typeface="Arial" panose="020B0604020202020204" pitchFamily="34" charset="0"/>
              <a:buChar char="•"/>
            </a:pPr>
            <a:r>
              <a:rPr lang="sv-SE" sz="1200" b="1" dirty="0"/>
              <a:t>Giftverkan: </a:t>
            </a:r>
            <a:r>
              <a:rPr lang="sv-SE" sz="1200" dirty="0"/>
              <a:t>Den kroniska giftverkan är ofta ett större problem än den akuta giftigheten.</a:t>
            </a:r>
          </a:p>
          <a:p>
            <a:pPr marL="171450" indent="-171450">
              <a:buFont typeface="Arial" panose="020B0604020202020204" pitchFamily="34" charset="0"/>
              <a:buChar char="•"/>
            </a:pPr>
            <a:r>
              <a:rPr lang="sv-SE" sz="1200" b="1" dirty="0"/>
              <a:t>Stabilitet: </a:t>
            </a:r>
            <a:r>
              <a:rPr lang="sv-SE" sz="1200" dirty="0"/>
              <a:t>Ämnet är svårt att bryta ned vilket ger lång biologisk halveringstid.</a:t>
            </a:r>
          </a:p>
          <a:p>
            <a:pPr marL="171450" indent="-171450">
              <a:buFont typeface="Arial" panose="020B0604020202020204" pitchFamily="34" charset="0"/>
              <a:buChar char="•"/>
            </a:pPr>
            <a:r>
              <a:rPr lang="sv-SE" sz="1200" b="1" dirty="0"/>
              <a:t>Bioackumulering: </a:t>
            </a:r>
            <a:r>
              <a:rPr lang="sv-SE" sz="1200" dirty="0"/>
              <a:t>Ämnet tas upp och lagras i levande organismer så att halterna blir högre än i omgivningen.</a:t>
            </a:r>
          </a:p>
          <a:p>
            <a:pPr marL="171450" indent="-171450">
              <a:buFont typeface="Arial" panose="020B0604020202020204" pitchFamily="34" charset="0"/>
              <a:buChar char="•"/>
            </a:pPr>
            <a:r>
              <a:rPr lang="sv-SE" sz="1200" b="1" dirty="0" err="1"/>
              <a:t>Biomagnifikation</a:t>
            </a:r>
            <a:r>
              <a:rPr lang="sv-SE" sz="1200" b="1" dirty="0"/>
              <a:t>: </a:t>
            </a:r>
            <a:r>
              <a:rPr lang="sv-SE" sz="1200" dirty="0"/>
              <a:t>Halterna ökar högre upp i näringspyramiden genom att djuren får i sig mer gift än de kan göra sig av med.</a:t>
            </a:r>
          </a:p>
          <a:p>
            <a:pPr marL="171450" indent="-171450">
              <a:buFont typeface="Arial" panose="020B0604020202020204" pitchFamily="34" charset="0"/>
              <a:buChar char="•"/>
            </a:pPr>
            <a:endParaRPr lang="sv-SE" sz="1200" dirty="0"/>
          </a:p>
          <a:p>
            <a:pPr marL="0" indent="0">
              <a:buFont typeface="Arial" panose="020B0604020202020204" pitchFamily="34" charset="0"/>
              <a:buNone/>
            </a:pPr>
            <a:r>
              <a:rPr lang="sv-SE" sz="1200" b="1" dirty="0">
                <a:latin typeface="Arial" panose="020B0604020202020204" pitchFamily="34" charset="0"/>
                <a:cs typeface="Arial" panose="020B0604020202020204" pitchFamily="34" charset="0"/>
              </a:rPr>
              <a:t>Bild: </a:t>
            </a:r>
            <a:r>
              <a:rPr lang="sv-SE" sz="1200" b="1" dirty="0" err="1">
                <a:latin typeface="Arial" panose="020B0604020202020204" pitchFamily="34" charset="0"/>
                <a:cs typeface="Arial" panose="020B0604020202020204" pitchFamily="34" charset="0"/>
              </a:rPr>
              <a:t>Shutterstock</a:t>
            </a:r>
            <a:endParaRPr lang="sv-SE" sz="1200" b="1" dirty="0">
              <a:latin typeface="Arial" panose="020B0604020202020204" pitchFamily="34" charset="0"/>
              <a:cs typeface="Arial" panose="020B0604020202020204" pitchFamily="34" charset="0"/>
            </a:endParaRPr>
          </a:p>
          <a:p>
            <a:endParaRPr lang="sv-SE" dirty="0"/>
          </a:p>
        </p:txBody>
      </p:sp>
      <p:sp>
        <p:nvSpPr>
          <p:cNvPr id="4" name="Platshållare för bildnummer 3"/>
          <p:cNvSpPr>
            <a:spLocks noGrp="1"/>
          </p:cNvSpPr>
          <p:nvPr>
            <p:ph type="sldNum" sz="quarter" idx="5"/>
          </p:nvPr>
        </p:nvSpPr>
        <p:spPr/>
        <p:txBody>
          <a:bodyPr/>
          <a:lstStyle/>
          <a:p>
            <a:fld id="{4B0E164D-EE8D-B448-BE8E-A1520703B60E}" type="slidenum">
              <a:rPr lang="sv-SE" smtClean="0"/>
              <a:t>9</a:t>
            </a:fld>
            <a:endParaRPr lang="sv-SE"/>
          </a:p>
        </p:txBody>
      </p:sp>
    </p:spTree>
    <p:extLst>
      <p:ext uri="{BB962C8B-B14F-4D97-AF65-F5344CB8AC3E}">
        <p14:creationId xmlns:p14="http://schemas.microsoft.com/office/powerpoint/2010/main" val="33767299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tartbild">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p:txBody>
          <a:bodyPr/>
          <a:lstStyle/>
          <a:p>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a:xfrm>
            <a:off x="9039604" y="6364740"/>
            <a:ext cx="2844800" cy="365125"/>
          </a:xfrm>
          <a:prstGeom prst="rect">
            <a:avLst/>
          </a:prstGeom>
        </p:spPr>
        <p:txBody>
          <a:bodyPr/>
          <a:lstStyle/>
          <a:p>
            <a:fld id="{332063FA-F158-B145-A53C-EFD7E6C84CF7}" type="slidenum">
              <a:rPr lang="sv-SE" smtClean="0"/>
              <a:t>‹#›</a:t>
            </a:fld>
            <a:endParaRPr lang="sv-SE"/>
          </a:p>
        </p:txBody>
      </p:sp>
      <p:pic>
        <p:nvPicPr>
          <p:cNvPr id="11" name="Bildobjekt 10" descr="En bild som visar Teckensnitt, Grafik, grafisk design, logotyp&#10;&#10;AI-genererat innehåll kan vara felaktigt.">
            <a:extLst>
              <a:ext uri="{FF2B5EF4-FFF2-40B4-BE49-F238E27FC236}">
                <a16:creationId xmlns:a16="http://schemas.microsoft.com/office/drawing/2014/main" id="{06C64CA1-B1DC-6172-7F08-A744B2A8DD70}"/>
              </a:ext>
            </a:extLst>
          </p:cNvPr>
          <p:cNvPicPr>
            <a:picLocks noChangeAspect="1"/>
          </p:cNvPicPr>
          <p:nvPr userDrawn="1"/>
        </p:nvPicPr>
        <p:blipFill>
          <a:blip r:embed="rId2"/>
          <a:stretch>
            <a:fillRect/>
          </a:stretch>
        </p:blipFill>
        <p:spPr>
          <a:xfrm>
            <a:off x="3126143" y="2182062"/>
            <a:ext cx="5939713" cy="2493875"/>
          </a:xfrm>
          <a:prstGeom prst="rect">
            <a:avLst/>
          </a:prstGeom>
        </p:spPr>
      </p:pic>
    </p:spTree>
    <p:extLst>
      <p:ext uri="{BB962C8B-B14F-4D97-AF65-F5344CB8AC3E}">
        <p14:creationId xmlns:p14="http://schemas.microsoft.com/office/powerpoint/2010/main" val="3244373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ubrik och innehåll och stor bild">
    <p:spTree>
      <p:nvGrpSpPr>
        <p:cNvPr id="1" name=""/>
        <p:cNvGrpSpPr/>
        <p:nvPr/>
      </p:nvGrpSpPr>
      <p:grpSpPr>
        <a:xfrm>
          <a:off x="0" y="0"/>
          <a:ext cx="0" cy="0"/>
          <a:chOff x="0" y="0"/>
          <a:chExt cx="0" cy="0"/>
        </a:xfrm>
      </p:grpSpPr>
      <p:sp>
        <p:nvSpPr>
          <p:cNvPr id="13" name="Platshållare för innehåll 9"/>
          <p:cNvSpPr>
            <a:spLocks noGrp="1"/>
          </p:cNvSpPr>
          <p:nvPr>
            <p:ph sz="quarter" idx="13"/>
          </p:nvPr>
        </p:nvSpPr>
        <p:spPr>
          <a:xfrm>
            <a:off x="7241425" y="2505620"/>
            <a:ext cx="4431287" cy="335789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nn-NO"/>
          </a:p>
        </p:txBody>
      </p:sp>
      <p:sp>
        <p:nvSpPr>
          <p:cNvPr id="7" name="Platshållare för rubrik 1"/>
          <p:cNvSpPr>
            <a:spLocks noGrp="1"/>
          </p:cNvSpPr>
          <p:nvPr>
            <p:ph type="title"/>
          </p:nvPr>
        </p:nvSpPr>
        <p:spPr>
          <a:xfrm>
            <a:off x="7230135" y="1338890"/>
            <a:ext cx="4431287" cy="775136"/>
          </a:xfrm>
          <a:prstGeom prst="rect">
            <a:avLst/>
          </a:prstGeom>
        </p:spPr>
        <p:txBody>
          <a:bodyPr vert="horz" lIns="0" tIns="0" rIns="0" bIns="0" rtlCol="0" anchor="t" anchorCtr="0">
            <a:noAutofit/>
          </a:bodyPr>
          <a:lstStyle>
            <a:lvl1pPr>
              <a:lnSpc>
                <a:spcPct val="80000"/>
              </a:lnSpc>
              <a:spcBef>
                <a:spcPts val="672"/>
              </a:spcBef>
              <a:defRPr/>
            </a:lvl1pPr>
          </a:lstStyle>
          <a:p>
            <a:r>
              <a:rPr lang="sv-SE"/>
              <a:t>Klicka här för att ändra mall för rubrikformat</a:t>
            </a:r>
            <a:endParaRPr lang="nn-NO"/>
          </a:p>
        </p:txBody>
      </p:sp>
      <p:sp>
        <p:nvSpPr>
          <p:cNvPr id="3" name="Platshållare för bild 2"/>
          <p:cNvSpPr>
            <a:spLocks noGrp="1"/>
          </p:cNvSpPr>
          <p:nvPr>
            <p:ph type="pic" sz="quarter" idx="14"/>
          </p:nvPr>
        </p:nvSpPr>
        <p:spPr>
          <a:xfrm>
            <a:off x="0" y="-8466"/>
            <a:ext cx="6965951" cy="6866466"/>
          </a:xfrm>
          <a:custGeom>
            <a:avLst/>
            <a:gdLst>
              <a:gd name="connsiteX0" fmla="*/ 0 w 5224463"/>
              <a:gd name="connsiteY0" fmla="*/ 0 h 6858000"/>
              <a:gd name="connsiteX1" fmla="*/ 5224463 w 5224463"/>
              <a:gd name="connsiteY1" fmla="*/ 0 h 6858000"/>
              <a:gd name="connsiteX2" fmla="*/ 5224463 w 5224463"/>
              <a:gd name="connsiteY2" fmla="*/ 6858000 h 6858000"/>
              <a:gd name="connsiteX3" fmla="*/ 0 w 5224463"/>
              <a:gd name="connsiteY3" fmla="*/ 6858000 h 6858000"/>
              <a:gd name="connsiteX4" fmla="*/ 0 w 5224463"/>
              <a:gd name="connsiteY4" fmla="*/ 0 h 6858000"/>
              <a:gd name="connsiteX0" fmla="*/ 0 w 5224463"/>
              <a:gd name="connsiteY0" fmla="*/ 8466 h 6866466"/>
              <a:gd name="connsiteX1" fmla="*/ 4377796 w 5224463"/>
              <a:gd name="connsiteY1" fmla="*/ 0 h 6866466"/>
              <a:gd name="connsiteX2" fmla="*/ 5224463 w 5224463"/>
              <a:gd name="connsiteY2" fmla="*/ 6866466 h 6866466"/>
              <a:gd name="connsiteX3" fmla="*/ 0 w 5224463"/>
              <a:gd name="connsiteY3" fmla="*/ 6866466 h 6866466"/>
              <a:gd name="connsiteX4" fmla="*/ 0 w 5224463"/>
              <a:gd name="connsiteY4" fmla="*/ 8466 h 6866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4463" h="6866466">
                <a:moveTo>
                  <a:pt x="0" y="8466"/>
                </a:moveTo>
                <a:lnTo>
                  <a:pt x="4377796" y="0"/>
                </a:lnTo>
                <a:lnTo>
                  <a:pt x="5224463" y="6866466"/>
                </a:lnTo>
                <a:lnTo>
                  <a:pt x="0" y="6866466"/>
                </a:lnTo>
                <a:lnTo>
                  <a:pt x="0" y="8466"/>
                </a:lnTo>
                <a:close/>
              </a:path>
            </a:pathLst>
          </a:custGeom>
          <a:solidFill>
            <a:schemeClr val="bg2">
              <a:lumMod val="95000"/>
            </a:schemeClr>
          </a:solidFill>
        </p:spPr>
        <p:txBody>
          <a:bodyPr tIns="2124000"/>
          <a:lstStyle>
            <a:lvl1pPr marL="0" indent="0" algn="ctr">
              <a:buFontTx/>
              <a:buNone/>
              <a:defRPr sz="1600"/>
            </a:lvl1pPr>
          </a:lstStyle>
          <a:p>
            <a:r>
              <a:rPr lang="sv-SE"/>
              <a:t>Klicka på ikonen för att lägga till en bild</a:t>
            </a:r>
            <a:endParaRPr lang="nn-NO"/>
          </a:p>
        </p:txBody>
      </p:sp>
    </p:spTree>
    <p:extLst>
      <p:ext uri="{BB962C8B-B14F-4D97-AF65-F5344CB8AC3E}">
        <p14:creationId xmlns:p14="http://schemas.microsoft.com/office/powerpoint/2010/main" val="2842047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ubrik och innehåll och bild höger">
    <p:spTree>
      <p:nvGrpSpPr>
        <p:cNvPr id="1" name=""/>
        <p:cNvGrpSpPr/>
        <p:nvPr/>
      </p:nvGrpSpPr>
      <p:grpSpPr>
        <a:xfrm>
          <a:off x="0" y="0"/>
          <a:ext cx="0" cy="0"/>
          <a:chOff x="0" y="0"/>
          <a:chExt cx="0" cy="0"/>
        </a:xfrm>
      </p:grpSpPr>
      <p:pic>
        <p:nvPicPr>
          <p:cNvPr id="10" name="Bildobjekt 9" descr="bakgrunderE.jpg"/>
          <p:cNvPicPr>
            <a:picLocks noChangeAspect="1"/>
          </p:cNvPicPr>
          <p:nvPr userDrawn="1"/>
        </p:nvPicPr>
        <p:blipFill rotWithShape="1">
          <a:blip r:embed="rId2">
            <a:extLst>
              <a:ext uri="{28A0092B-C50C-407E-A947-70E740481C1C}">
                <a14:useLocalDpi xmlns:a14="http://schemas.microsoft.com/office/drawing/2010/main" val="0"/>
              </a:ext>
            </a:extLst>
          </a:blip>
          <a:srcRect t="59995" b="29299"/>
          <a:stretch/>
        </p:blipFill>
        <p:spPr>
          <a:xfrm>
            <a:off x="0" y="6123746"/>
            <a:ext cx="12192000" cy="734255"/>
          </a:xfrm>
          <a:prstGeom prst="rect">
            <a:avLst/>
          </a:prstGeom>
        </p:spPr>
      </p:pic>
      <p:sp>
        <p:nvSpPr>
          <p:cNvPr id="6" name="Platshållare för bildnummer 5"/>
          <p:cNvSpPr>
            <a:spLocks noGrp="1"/>
          </p:cNvSpPr>
          <p:nvPr>
            <p:ph type="sldNum" sz="quarter" idx="12"/>
          </p:nvPr>
        </p:nvSpPr>
        <p:spPr>
          <a:xfrm>
            <a:off x="9039604" y="6364740"/>
            <a:ext cx="2844800" cy="365125"/>
          </a:xfrm>
          <a:prstGeom prst="rect">
            <a:avLst/>
          </a:prstGeom>
        </p:spPr>
        <p:txBody>
          <a:bodyPr/>
          <a:lstStyle>
            <a:lvl1pPr>
              <a:defRPr>
                <a:solidFill>
                  <a:schemeClr val="tx1"/>
                </a:solidFill>
              </a:defRPr>
            </a:lvl1pPr>
          </a:lstStyle>
          <a:p>
            <a:fld id="{332063FA-F158-B145-A53C-EFD7E6C84CF7}" type="slidenum">
              <a:rPr lang="sv-SE" smtClean="0"/>
              <a:pPr/>
              <a:t>‹#›</a:t>
            </a:fld>
            <a:endParaRPr lang="sv-SE"/>
          </a:p>
        </p:txBody>
      </p:sp>
      <p:sp>
        <p:nvSpPr>
          <p:cNvPr id="7" name="Platshållare för rubrik 1"/>
          <p:cNvSpPr>
            <a:spLocks noGrp="1"/>
          </p:cNvSpPr>
          <p:nvPr>
            <p:ph type="title"/>
          </p:nvPr>
        </p:nvSpPr>
        <p:spPr>
          <a:xfrm>
            <a:off x="1721999" y="1253951"/>
            <a:ext cx="8914252" cy="885242"/>
          </a:xfrm>
          <a:prstGeom prst="rect">
            <a:avLst/>
          </a:prstGeom>
        </p:spPr>
        <p:txBody>
          <a:bodyPr vert="horz" lIns="0" tIns="0" rIns="0" bIns="0" rtlCol="0" anchor="t" anchorCtr="0">
            <a:noAutofit/>
          </a:bodyPr>
          <a:lstStyle/>
          <a:p>
            <a:r>
              <a:rPr lang="sv-SE"/>
              <a:t>Klicka här för att ändra mall för rubrikformat</a:t>
            </a:r>
            <a:endParaRPr lang="nn-NO"/>
          </a:p>
        </p:txBody>
      </p:sp>
      <p:sp>
        <p:nvSpPr>
          <p:cNvPr id="11" name="Platshållare för innehåll 9"/>
          <p:cNvSpPr>
            <a:spLocks noGrp="1"/>
          </p:cNvSpPr>
          <p:nvPr>
            <p:ph sz="quarter" idx="13"/>
          </p:nvPr>
        </p:nvSpPr>
        <p:spPr>
          <a:xfrm>
            <a:off x="1721999" y="2547955"/>
            <a:ext cx="5078676" cy="335789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nn-NO"/>
          </a:p>
        </p:txBody>
      </p:sp>
      <p:sp>
        <p:nvSpPr>
          <p:cNvPr id="12" name="Platshållare för bild 2"/>
          <p:cNvSpPr>
            <a:spLocks noGrp="1"/>
          </p:cNvSpPr>
          <p:nvPr>
            <p:ph type="pic" sz="quarter" idx="14"/>
          </p:nvPr>
        </p:nvSpPr>
        <p:spPr>
          <a:xfrm>
            <a:off x="7076018" y="2622550"/>
            <a:ext cx="3560233" cy="2430463"/>
          </a:xfrm>
        </p:spPr>
        <p:txBody>
          <a:bodyPr/>
          <a:lstStyle>
            <a:lvl1pPr marL="0" indent="0">
              <a:buFontTx/>
              <a:buNone/>
              <a:defRPr/>
            </a:lvl1pPr>
          </a:lstStyle>
          <a:p>
            <a:r>
              <a:rPr lang="sv-SE"/>
              <a:t>Klicka på ikonen för att lägga till en bild</a:t>
            </a:r>
            <a:endParaRPr lang="nn-NO"/>
          </a:p>
        </p:txBody>
      </p:sp>
    </p:spTree>
    <p:extLst>
      <p:ext uri="{BB962C8B-B14F-4D97-AF65-F5344CB8AC3E}">
        <p14:creationId xmlns:p14="http://schemas.microsoft.com/office/powerpoint/2010/main" val="7300385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ubrik och innehåll och bild vänster">
    <p:spTree>
      <p:nvGrpSpPr>
        <p:cNvPr id="1" name=""/>
        <p:cNvGrpSpPr/>
        <p:nvPr/>
      </p:nvGrpSpPr>
      <p:grpSpPr>
        <a:xfrm>
          <a:off x="0" y="0"/>
          <a:ext cx="0" cy="0"/>
          <a:chOff x="0" y="0"/>
          <a:chExt cx="0" cy="0"/>
        </a:xfrm>
      </p:grpSpPr>
      <p:sp>
        <p:nvSpPr>
          <p:cNvPr id="11" name="Platshållare för innehåll 9"/>
          <p:cNvSpPr>
            <a:spLocks noGrp="1"/>
          </p:cNvSpPr>
          <p:nvPr>
            <p:ph sz="quarter" idx="13"/>
          </p:nvPr>
        </p:nvSpPr>
        <p:spPr>
          <a:xfrm>
            <a:off x="5714170" y="2547955"/>
            <a:ext cx="5078676" cy="335789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nn-NO"/>
          </a:p>
        </p:txBody>
      </p:sp>
      <p:pic>
        <p:nvPicPr>
          <p:cNvPr id="10" name="Bildobjekt 9" descr="bakgrunderE.jpg"/>
          <p:cNvPicPr>
            <a:picLocks noChangeAspect="1"/>
          </p:cNvPicPr>
          <p:nvPr userDrawn="1"/>
        </p:nvPicPr>
        <p:blipFill rotWithShape="1">
          <a:blip r:embed="rId2">
            <a:extLst>
              <a:ext uri="{28A0092B-C50C-407E-A947-70E740481C1C}">
                <a14:useLocalDpi xmlns:a14="http://schemas.microsoft.com/office/drawing/2010/main" val="0"/>
              </a:ext>
            </a:extLst>
          </a:blip>
          <a:srcRect t="59995" b="29299"/>
          <a:stretch/>
        </p:blipFill>
        <p:spPr>
          <a:xfrm>
            <a:off x="0" y="6123746"/>
            <a:ext cx="12192000" cy="734255"/>
          </a:xfrm>
          <a:prstGeom prst="rect">
            <a:avLst/>
          </a:prstGeom>
        </p:spPr>
      </p:pic>
      <p:sp>
        <p:nvSpPr>
          <p:cNvPr id="6" name="Platshållare för bildnummer 5"/>
          <p:cNvSpPr>
            <a:spLocks noGrp="1"/>
          </p:cNvSpPr>
          <p:nvPr>
            <p:ph type="sldNum" sz="quarter" idx="12"/>
          </p:nvPr>
        </p:nvSpPr>
        <p:spPr>
          <a:xfrm>
            <a:off x="9039604" y="6364740"/>
            <a:ext cx="2844800" cy="365125"/>
          </a:xfrm>
          <a:prstGeom prst="rect">
            <a:avLst/>
          </a:prstGeom>
        </p:spPr>
        <p:txBody>
          <a:bodyPr/>
          <a:lstStyle>
            <a:lvl1pPr>
              <a:defRPr>
                <a:solidFill>
                  <a:schemeClr val="tx1"/>
                </a:solidFill>
              </a:defRPr>
            </a:lvl1pPr>
          </a:lstStyle>
          <a:p>
            <a:fld id="{332063FA-F158-B145-A53C-EFD7E6C84CF7}" type="slidenum">
              <a:rPr lang="sv-SE" smtClean="0"/>
              <a:pPr/>
              <a:t>‹#›</a:t>
            </a:fld>
            <a:endParaRPr lang="sv-SE"/>
          </a:p>
        </p:txBody>
      </p:sp>
      <p:sp>
        <p:nvSpPr>
          <p:cNvPr id="7" name="Platshållare för rubrik 1"/>
          <p:cNvSpPr>
            <a:spLocks noGrp="1"/>
          </p:cNvSpPr>
          <p:nvPr>
            <p:ph type="title"/>
          </p:nvPr>
        </p:nvSpPr>
        <p:spPr>
          <a:xfrm>
            <a:off x="1721999" y="1253951"/>
            <a:ext cx="8914252" cy="885242"/>
          </a:xfrm>
          <a:prstGeom prst="rect">
            <a:avLst/>
          </a:prstGeom>
        </p:spPr>
        <p:txBody>
          <a:bodyPr vert="horz" lIns="0" tIns="0" rIns="0" bIns="0" rtlCol="0" anchor="t" anchorCtr="0">
            <a:noAutofit/>
          </a:bodyPr>
          <a:lstStyle/>
          <a:p>
            <a:r>
              <a:rPr lang="sv-SE"/>
              <a:t>Klicka här för att ändra mall för rubrikformat</a:t>
            </a:r>
            <a:endParaRPr lang="nn-NO"/>
          </a:p>
        </p:txBody>
      </p:sp>
      <p:sp>
        <p:nvSpPr>
          <p:cNvPr id="12" name="Platshållare för bild 2"/>
          <p:cNvSpPr>
            <a:spLocks noGrp="1"/>
          </p:cNvSpPr>
          <p:nvPr>
            <p:ph type="pic" sz="quarter" idx="14"/>
          </p:nvPr>
        </p:nvSpPr>
        <p:spPr>
          <a:xfrm>
            <a:off x="1722000" y="2622550"/>
            <a:ext cx="3560233" cy="2430463"/>
          </a:xfrm>
        </p:spPr>
        <p:txBody>
          <a:bodyPr/>
          <a:lstStyle>
            <a:lvl1pPr marL="0" indent="0">
              <a:buFontTx/>
              <a:buNone/>
              <a:defRPr/>
            </a:lvl1pPr>
          </a:lstStyle>
          <a:p>
            <a:r>
              <a:rPr lang="sv-SE"/>
              <a:t>Klicka på ikonen för att lägga till en bild</a:t>
            </a:r>
            <a:endParaRPr lang="nn-NO"/>
          </a:p>
        </p:txBody>
      </p:sp>
    </p:spTree>
    <p:extLst>
      <p:ext uri="{BB962C8B-B14F-4D97-AF65-F5344CB8AC3E}">
        <p14:creationId xmlns:p14="http://schemas.microsoft.com/office/powerpoint/2010/main" val="7058434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F8D196F-7D27-9450-9525-04F066FA9FA0}"/>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418C5771-A251-832E-3F51-C54DF16C1970}"/>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F778BBAA-009D-CF17-16AE-E110E2EB2534}"/>
              </a:ext>
            </a:extLst>
          </p:cNvPr>
          <p:cNvSpPr>
            <a:spLocks noGrp="1"/>
          </p:cNvSpPr>
          <p:nvPr>
            <p:ph type="dt" sz="half" idx="10"/>
          </p:nvPr>
        </p:nvSpPr>
        <p:spPr/>
        <p:txBody>
          <a:bodyPr/>
          <a:lstStyle/>
          <a:p>
            <a:fld id="{2419ECE2-6DFA-4588-B275-B18FFF50D859}" type="datetimeFigureOut">
              <a:rPr lang="sv-SE" smtClean="0"/>
              <a:t>2025-11-19</a:t>
            </a:fld>
            <a:endParaRPr lang="sv-SE"/>
          </a:p>
        </p:txBody>
      </p:sp>
      <p:sp>
        <p:nvSpPr>
          <p:cNvPr id="5" name="Platshållare för sidfot 4">
            <a:extLst>
              <a:ext uri="{FF2B5EF4-FFF2-40B4-BE49-F238E27FC236}">
                <a16:creationId xmlns:a16="http://schemas.microsoft.com/office/drawing/2014/main" id="{9A836C74-27B7-FB2A-AE76-46BCB93DA3A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65B432C0-EE67-4ACB-15DA-E80885DB2EFB}"/>
              </a:ext>
            </a:extLst>
          </p:cNvPr>
          <p:cNvSpPr>
            <a:spLocks noGrp="1"/>
          </p:cNvSpPr>
          <p:nvPr>
            <p:ph type="sldNum" sz="quarter" idx="12"/>
          </p:nvPr>
        </p:nvSpPr>
        <p:spPr/>
        <p:txBody>
          <a:bodyPr/>
          <a:lstStyle/>
          <a:p>
            <a:fld id="{AA4ACAA7-2891-49A6-A8BC-322CEFF9BDEB}" type="slidenum">
              <a:rPr lang="sv-SE" smtClean="0"/>
              <a:t>‹#›</a:t>
            </a:fld>
            <a:endParaRPr lang="sv-SE"/>
          </a:p>
        </p:txBody>
      </p:sp>
    </p:spTree>
    <p:extLst>
      <p:ext uri="{BB962C8B-B14F-4D97-AF65-F5344CB8AC3E}">
        <p14:creationId xmlns:p14="http://schemas.microsoft.com/office/powerpoint/2010/main" val="1066958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tartbild 2">
    <p:spTree>
      <p:nvGrpSpPr>
        <p:cNvPr id="1" name=""/>
        <p:cNvGrpSpPr/>
        <p:nvPr/>
      </p:nvGrpSpPr>
      <p:grpSpPr>
        <a:xfrm>
          <a:off x="0" y="0"/>
          <a:ext cx="0" cy="0"/>
          <a:chOff x="0" y="0"/>
          <a:chExt cx="0" cy="0"/>
        </a:xfrm>
      </p:grpSpPr>
      <p:pic>
        <p:nvPicPr>
          <p:cNvPr id="8" name="Bildobjekt 7" descr="bakgrunderE.jpg"/>
          <p:cNvPicPr>
            <a:picLocks noChangeAspect="1"/>
          </p:cNvPicPr>
          <p:nvPr userDrawn="1"/>
        </p:nvPicPr>
        <p:blipFill rotWithShape="1">
          <a:blip r:embed="rId2">
            <a:extLst>
              <a:ext uri="{28A0092B-C50C-407E-A947-70E740481C1C}">
                <a14:useLocalDpi xmlns:a14="http://schemas.microsoft.com/office/drawing/2010/main" val="0"/>
              </a:ext>
            </a:extLst>
          </a:blip>
          <a:srcRect t="59995" b="29299"/>
          <a:stretch/>
        </p:blipFill>
        <p:spPr>
          <a:xfrm>
            <a:off x="0" y="6123746"/>
            <a:ext cx="12192000" cy="734255"/>
          </a:xfrm>
          <a:prstGeom prst="rect">
            <a:avLst/>
          </a:prstGeom>
        </p:spPr>
      </p:pic>
      <p:sp>
        <p:nvSpPr>
          <p:cNvPr id="10" name="Platshållare för bildnummer 5"/>
          <p:cNvSpPr>
            <a:spLocks noGrp="1"/>
          </p:cNvSpPr>
          <p:nvPr>
            <p:ph type="sldNum" sz="quarter" idx="12"/>
          </p:nvPr>
        </p:nvSpPr>
        <p:spPr>
          <a:xfrm>
            <a:off x="9630561" y="6451135"/>
            <a:ext cx="2253843" cy="186451"/>
          </a:xfrm>
          <a:prstGeom prst="rect">
            <a:avLst/>
          </a:prstGeom>
        </p:spPr>
        <p:txBody>
          <a:bodyPr/>
          <a:lstStyle>
            <a:lvl1pPr>
              <a:defRPr>
                <a:solidFill>
                  <a:schemeClr val="tx1"/>
                </a:solidFill>
              </a:defRPr>
            </a:lvl1pPr>
          </a:lstStyle>
          <a:p>
            <a:fld id="{332063FA-F158-B145-A53C-EFD7E6C84CF7}" type="slidenum">
              <a:rPr lang="sv-SE" smtClean="0"/>
              <a:pPr/>
              <a:t>‹#›</a:t>
            </a:fld>
            <a:endParaRPr lang="sv-SE"/>
          </a:p>
        </p:txBody>
      </p:sp>
      <p:pic>
        <p:nvPicPr>
          <p:cNvPr id="3" name="Bildobjekt 2" descr="En bild som visar Teckensnitt, Grafik, grafisk design, logotyp&#10;&#10;AI-genererat innehåll kan vara felaktigt.">
            <a:extLst>
              <a:ext uri="{FF2B5EF4-FFF2-40B4-BE49-F238E27FC236}">
                <a16:creationId xmlns:a16="http://schemas.microsoft.com/office/drawing/2014/main" id="{43EDB111-8D7C-277F-98C6-301223FF0D63}"/>
              </a:ext>
            </a:extLst>
          </p:cNvPr>
          <p:cNvPicPr>
            <a:picLocks noChangeAspect="1"/>
          </p:cNvPicPr>
          <p:nvPr userDrawn="1"/>
        </p:nvPicPr>
        <p:blipFill>
          <a:blip r:embed="rId3"/>
          <a:stretch>
            <a:fillRect/>
          </a:stretch>
        </p:blipFill>
        <p:spPr>
          <a:xfrm>
            <a:off x="3126143" y="2182062"/>
            <a:ext cx="5939713" cy="2493875"/>
          </a:xfrm>
          <a:prstGeom prst="rect">
            <a:avLst/>
          </a:prstGeom>
        </p:spPr>
      </p:pic>
    </p:spTree>
    <p:extLst>
      <p:ext uri="{BB962C8B-B14F-4D97-AF65-F5344CB8AC3E}">
        <p14:creationId xmlns:p14="http://schemas.microsoft.com/office/powerpoint/2010/main" val="384442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ellanbild">
    <p:spTree>
      <p:nvGrpSpPr>
        <p:cNvPr id="1" name=""/>
        <p:cNvGrpSpPr/>
        <p:nvPr/>
      </p:nvGrpSpPr>
      <p:grpSpPr>
        <a:xfrm>
          <a:off x="0" y="0"/>
          <a:ext cx="0" cy="0"/>
          <a:chOff x="0" y="0"/>
          <a:chExt cx="0" cy="0"/>
        </a:xfrm>
      </p:grpSpPr>
      <p:pic>
        <p:nvPicPr>
          <p:cNvPr id="7" name="Bildobjekt 6" descr="bakgrunderC.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ubrik 1"/>
          <p:cNvSpPr>
            <a:spLocks noGrp="1"/>
          </p:cNvSpPr>
          <p:nvPr>
            <p:ph type="ctrTitle"/>
          </p:nvPr>
        </p:nvSpPr>
        <p:spPr>
          <a:xfrm rot="21240000">
            <a:off x="2724684" y="1808744"/>
            <a:ext cx="8633389" cy="2781538"/>
          </a:xfrm>
          <a:prstGeom prst="rect">
            <a:avLst/>
          </a:prstGeom>
        </p:spPr>
        <p:txBody>
          <a:bodyPr anchor="t" anchorCtr="0"/>
          <a:lstStyle>
            <a:lvl1pPr>
              <a:lnSpc>
                <a:spcPct val="90000"/>
              </a:lnSpc>
              <a:defRPr sz="6000" b="0" cap="all" baseline="0">
                <a:latin typeface="Impact" panose="020B0806030902050204" pitchFamily="34" charset="0"/>
              </a:defRPr>
            </a:lvl1pPr>
          </a:lstStyle>
          <a:p>
            <a:r>
              <a:rPr lang="sv-SE"/>
              <a:t>Klicka här för att ändra mall för rubrikformat</a:t>
            </a:r>
          </a:p>
        </p:txBody>
      </p:sp>
      <p:pic>
        <p:nvPicPr>
          <p:cNvPr id="3" name="Bildobjekt 2" descr="En bild som visar Teckensnitt, Grafik, grafisk design, logotyp&#10;&#10;AI-genererat innehåll kan vara felaktigt.">
            <a:extLst>
              <a:ext uri="{FF2B5EF4-FFF2-40B4-BE49-F238E27FC236}">
                <a16:creationId xmlns:a16="http://schemas.microsoft.com/office/drawing/2014/main" id="{CCD72AF9-7300-A2F9-73BD-F574D3716621}"/>
              </a:ext>
            </a:extLst>
          </p:cNvPr>
          <p:cNvPicPr>
            <a:picLocks noChangeAspect="1"/>
          </p:cNvPicPr>
          <p:nvPr userDrawn="1"/>
        </p:nvPicPr>
        <p:blipFill>
          <a:blip r:embed="rId3"/>
          <a:stretch>
            <a:fillRect/>
          </a:stretch>
        </p:blipFill>
        <p:spPr>
          <a:xfrm>
            <a:off x="10762566" y="214265"/>
            <a:ext cx="1123559" cy="471742"/>
          </a:xfrm>
          <a:prstGeom prst="rect">
            <a:avLst/>
          </a:prstGeom>
        </p:spPr>
      </p:pic>
    </p:spTree>
    <p:extLst>
      <p:ext uri="{BB962C8B-B14F-4D97-AF65-F5344CB8AC3E}">
        <p14:creationId xmlns:p14="http://schemas.microsoft.com/office/powerpoint/2010/main" val="722347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apitelbild">
    <p:spTree>
      <p:nvGrpSpPr>
        <p:cNvPr id="1" name=""/>
        <p:cNvGrpSpPr/>
        <p:nvPr/>
      </p:nvGrpSpPr>
      <p:grpSpPr>
        <a:xfrm>
          <a:off x="0" y="0"/>
          <a:ext cx="0" cy="0"/>
          <a:chOff x="0" y="0"/>
          <a:chExt cx="0" cy="0"/>
        </a:xfrm>
      </p:grpSpPr>
      <p:pic>
        <p:nvPicPr>
          <p:cNvPr id="8" name="Bildobjekt 7" descr="bakgrunderD.jpg"/>
          <p:cNvPicPr>
            <a:picLocks noChangeAspect="1"/>
          </p:cNvPicPr>
          <p:nvPr userDrawn="1"/>
        </p:nvPicPr>
        <p:blipFill rotWithShape="1">
          <a:blip r:embed="rId2">
            <a:extLst>
              <a:ext uri="{28A0092B-C50C-407E-A947-70E740481C1C}">
                <a14:useLocalDpi xmlns:a14="http://schemas.microsoft.com/office/drawing/2010/main" val="0"/>
              </a:ext>
            </a:extLst>
          </a:blip>
          <a:srcRect t="63829" r="4337"/>
          <a:stretch/>
        </p:blipFill>
        <p:spPr>
          <a:xfrm flipH="1">
            <a:off x="-2" y="0"/>
            <a:ext cx="12192001" cy="2593042"/>
          </a:xfrm>
          <a:prstGeom prst="rect">
            <a:avLst/>
          </a:prstGeom>
          <a:effectLst/>
        </p:spPr>
      </p:pic>
      <p:pic>
        <p:nvPicPr>
          <p:cNvPr id="9" name="Bildobjekt 8" descr="bakgrunderD.jpg"/>
          <p:cNvPicPr>
            <a:picLocks noChangeAspect="1"/>
          </p:cNvPicPr>
          <p:nvPr userDrawn="1"/>
        </p:nvPicPr>
        <p:blipFill rotWithShape="1">
          <a:blip r:embed="rId2">
            <a:extLst>
              <a:ext uri="{28A0092B-C50C-407E-A947-70E740481C1C}">
                <a14:useLocalDpi xmlns:a14="http://schemas.microsoft.com/office/drawing/2010/main" val="0"/>
              </a:ext>
            </a:extLst>
          </a:blip>
          <a:srcRect t="77150"/>
          <a:stretch/>
        </p:blipFill>
        <p:spPr>
          <a:xfrm flipH="1">
            <a:off x="0" y="2480588"/>
            <a:ext cx="12192000" cy="4377412"/>
          </a:xfrm>
          <a:prstGeom prst="rect">
            <a:avLst/>
          </a:prstGeom>
        </p:spPr>
      </p:pic>
      <p:sp>
        <p:nvSpPr>
          <p:cNvPr id="2" name="Rubrik 1"/>
          <p:cNvSpPr>
            <a:spLocks noGrp="1"/>
          </p:cNvSpPr>
          <p:nvPr userDrawn="1">
            <p:ph type="ctrTitle"/>
          </p:nvPr>
        </p:nvSpPr>
        <p:spPr>
          <a:xfrm>
            <a:off x="1705221" y="3063290"/>
            <a:ext cx="8864908" cy="1030539"/>
          </a:xfrm>
          <a:prstGeom prst="rect">
            <a:avLst/>
          </a:prstGeom>
        </p:spPr>
        <p:txBody>
          <a:bodyPr/>
          <a:lstStyle>
            <a:lvl1pPr>
              <a:defRPr>
                <a:solidFill>
                  <a:schemeClr val="bg1"/>
                </a:solidFill>
              </a:defRPr>
            </a:lvl1pPr>
          </a:lstStyle>
          <a:p>
            <a:r>
              <a:rPr lang="sv-SE"/>
              <a:t>Klicka här för att ändra mall för rubrikformat</a:t>
            </a:r>
          </a:p>
        </p:txBody>
      </p:sp>
      <p:sp>
        <p:nvSpPr>
          <p:cNvPr id="11" name="Platshållare för bildnummer 5"/>
          <p:cNvSpPr>
            <a:spLocks noGrp="1"/>
          </p:cNvSpPr>
          <p:nvPr>
            <p:ph type="sldNum" sz="quarter" idx="12"/>
          </p:nvPr>
        </p:nvSpPr>
        <p:spPr>
          <a:xfrm>
            <a:off x="9039604" y="6364740"/>
            <a:ext cx="2844800" cy="365125"/>
          </a:xfrm>
          <a:prstGeom prst="rect">
            <a:avLst/>
          </a:prstGeom>
        </p:spPr>
        <p:txBody>
          <a:bodyPr/>
          <a:lstStyle>
            <a:lvl1pPr>
              <a:defRPr>
                <a:solidFill>
                  <a:schemeClr val="bg2"/>
                </a:solidFill>
              </a:defRPr>
            </a:lvl1pPr>
          </a:lstStyle>
          <a:p>
            <a:fld id="{332063FA-F158-B145-A53C-EFD7E6C84CF7}" type="slidenum">
              <a:rPr lang="sv-SE" smtClean="0"/>
              <a:pPr/>
              <a:t>‹#›</a:t>
            </a:fld>
            <a:endParaRPr lang="sv-SE"/>
          </a:p>
        </p:txBody>
      </p:sp>
      <p:pic>
        <p:nvPicPr>
          <p:cNvPr id="3" name="Bildobjekt 2" descr="En bild som visar Teckensnitt, Grafik, grafisk design, logotyp&#10;&#10;AI-genererat innehåll kan vara felaktigt.">
            <a:extLst>
              <a:ext uri="{FF2B5EF4-FFF2-40B4-BE49-F238E27FC236}">
                <a16:creationId xmlns:a16="http://schemas.microsoft.com/office/drawing/2014/main" id="{3D5BBD42-599B-E421-A4E9-4DC92373629F}"/>
              </a:ext>
            </a:extLst>
          </p:cNvPr>
          <p:cNvPicPr>
            <a:picLocks noChangeAspect="1"/>
          </p:cNvPicPr>
          <p:nvPr userDrawn="1"/>
        </p:nvPicPr>
        <p:blipFill>
          <a:blip r:embed="rId3"/>
          <a:stretch>
            <a:fillRect/>
          </a:stretch>
        </p:blipFill>
        <p:spPr>
          <a:xfrm>
            <a:off x="10762566" y="214265"/>
            <a:ext cx="1123559" cy="471742"/>
          </a:xfrm>
          <a:prstGeom prst="rect">
            <a:avLst/>
          </a:prstGeom>
        </p:spPr>
      </p:pic>
    </p:spTree>
    <p:extLst>
      <p:ext uri="{BB962C8B-B14F-4D97-AF65-F5344CB8AC3E}">
        <p14:creationId xmlns:p14="http://schemas.microsoft.com/office/powerpoint/2010/main" val="19557222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ubrik och punktlista">
    <p:spTree>
      <p:nvGrpSpPr>
        <p:cNvPr id="1" name=""/>
        <p:cNvGrpSpPr/>
        <p:nvPr/>
      </p:nvGrpSpPr>
      <p:grpSpPr>
        <a:xfrm>
          <a:off x="0" y="0"/>
          <a:ext cx="0" cy="0"/>
          <a:chOff x="0" y="0"/>
          <a:chExt cx="0" cy="0"/>
        </a:xfrm>
      </p:grpSpPr>
      <p:pic>
        <p:nvPicPr>
          <p:cNvPr id="8" name="Bildobjekt 7" descr="bakgrunderD.jpg"/>
          <p:cNvPicPr>
            <a:picLocks noChangeAspect="1"/>
          </p:cNvPicPr>
          <p:nvPr userDrawn="1"/>
        </p:nvPicPr>
        <p:blipFill rotWithShape="1">
          <a:blip r:embed="rId2">
            <a:extLst>
              <a:ext uri="{28A0092B-C50C-407E-A947-70E740481C1C}">
                <a14:useLocalDpi xmlns:a14="http://schemas.microsoft.com/office/drawing/2010/main" val="0"/>
              </a:ext>
            </a:extLst>
          </a:blip>
          <a:srcRect t="59802" b="29491"/>
          <a:stretch/>
        </p:blipFill>
        <p:spPr>
          <a:xfrm>
            <a:off x="0" y="6123746"/>
            <a:ext cx="12192000" cy="734255"/>
          </a:xfrm>
          <a:prstGeom prst="rect">
            <a:avLst/>
          </a:prstGeom>
        </p:spPr>
      </p:pic>
      <p:sp>
        <p:nvSpPr>
          <p:cNvPr id="6" name="Platshållare för bildnummer 5"/>
          <p:cNvSpPr>
            <a:spLocks noGrp="1"/>
          </p:cNvSpPr>
          <p:nvPr>
            <p:ph type="sldNum" sz="quarter" idx="12"/>
          </p:nvPr>
        </p:nvSpPr>
        <p:spPr>
          <a:xfrm>
            <a:off x="9039604" y="6364740"/>
            <a:ext cx="2844800" cy="365125"/>
          </a:xfrm>
          <a:prstGeom prst="rect">
            <a:avLst/>
          </a:prstGeom>
        </p:spPr>
        <p:txBody>
          <a:bodyPr/>
          <a:lstStyle>
            <a:lvl1pPr>
              <a:defRPr>
                <a:solidFill>
                  <a:schemeClr val="bg2"/>
                </a:solidFill>
              </a:defRPr>
            </a:lvl1pPr>
          </a:lstStyle>
          <a:p>
            <a:fld id="{332063FA-F158-B145-A53C-EFD7E6C84CF7}" type="slidenum">
              <a:rPr lang="sv-SE" smtClean="0"/>
              <a:pPr/>
              <a:t>‹#›</a:t>
            </a:fld>
            <a:endParaRPr lang="sv-SE"/>
          </a:p>
        </p:txBody>
      </p:sp>
      <p:sp>
        <p:nvSpPr>
          <p:cNvPr id="7" name="Platshållare för rubrik 1"/>
          <p:cNvSpPr>
            <a:spLocks noGrp="1"/>
          </p:cNvSpPr>
          <p:nvPr>
            <p:ph type="title"/>
          </p:nvPr>
        </p:nvSpPr>
        <p:spPr>
          <a:xfrm>
            <a:off x="1721999" y="1253951"/>
            <a:ext cx="9038280" cy="885242"/>
          </a:xfrm>
          <a:prstGeom prst="rect">
            <a:avLst/>
          </a:prstGeom>
        </p:spPr>
        <p:txBody>
          <a:bodyPr vert="horz" lIns="0" tIns="0" rIns="0" bIns="0" rtlCol="0" anchor="t" anchorCtr="0">
            <a:noAutofit/>
          </a:bodyPr>
          <a:lstStyle/>
          <a:p>
            <a:r>
              <a:rPr lang="sv-SE"/>
              <a:t>Klicka här för att ändra mall för rubrikformat</a:t>
            </a:r>
            <a:endParaRPr lang="nn-NO"/>
          </a:p>
        </p:txBody>
      </p:sp>
      <p:sp>
        <p:nvSpPr>
          <p:cNvPr id="11" name="Platshållare för innehåll 9"/>
          <p:cNvSpPr>
            <a:spLocks noGrp="1"/>
          </p:cNvSpPr>
          <p:nvPr>
            <p:ph sz="quarter" idx="13"/>
          </p:nvPr>
        </p:nvSpPr>
        <p:spPr>
          <a:xfrm>
            <a:off x="1721999" y="2547955"/>
            <a:ext cx="9038280" cy="335789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nn-NO"/>
          </a:p>
        </p:txBody>
      </p:sp>
    </p:spTree>
    <p:extLst>
      <p:ext uri="{BB962C8B-B14F-4D97-AF65-F5344CB8AC3E}">
        <p14:creationId xmlns:p14="http://schemas.microsoft.com/office/powerpoint/2010/main" val="1946481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ubrik och brödtext">
    <p:spTree>
      <p:nvGrpSpPr>
        <p:cNvPr id="1" name=""/>
        <p:cNvGrpSpPr/>
        <p:nvPr/>
      </p:nvGrpSpPr>
      <p:grpSpPr>
        <a:xfrm>
          <a:off x="0" y="0"/>
          <a:ext cx="0" cy="0"/>
          <a:chOff x="0" y="0"/>
          <a:chExt cx="0" cy="0"/>
        </a:xfrm>
      </p:grpSpPr>
      <p:pic>
        <p:nvPicPr>
          <p:cNvPr id="9" name="Bildobjekt 8" descr="bakgrunderD.jpg"/>
          <p:cNvPicPr>
            <a:picLocks noChangeAspect="1"/>
          </p:cNvPicPr>
          <p:nvPr userDrawn="1"/>
        </p:nvPicPr>
        <p:blipFill rotWithShape="1">
          <a:blip r:embed="rId2">
            <a:extLst>
              <a:ext uri="{28A0092B-C50C-407E-A947-70E740481C1C}">
                <a14:useLocalDpi xmlns:a14="http://schemas.microsoft.com/office/drawing/2010/main" val="0"/>
              </a:ext>
            </a:extLst>
          </a:blip>
          <a:srcRect t="59802" b="29491"/>
          <a:stretch/>
        </p:blipFill>
        <p:spPr>
          <a:xfrm>
            <a:off x="0" y="6123746"/>
            <a:ext cx="12192000" cy="734255"/>
          </a:xfrm>
          <a:prstGeom prst="rect">
            <a:avLst/>
          </a:prstGeom>
        </p:spPr>
      </p:pic>
      <p:sp>
        <p:nvSpPr>
          <p:cNvPr id="6" name="Platshållare för bildnummer 5"/>
          <p:cNvSpPr>
            <a:spLocks noGrp="1"/>
          </p:cNvSpPr>
          <p:nvPr>
            <p:ph type="sldNum" sz="quarter" idx="12"/>
          </p:nvPr>
        </p:nvSpPr>
        <p:spPr>
          <a:xfrm>
            <a:off x="9039604" y="6364740"/>
            <a:ext cx="2844800" cy="365125"/>
          </a:xfrm>
          <a:prstGeom prst="rect">
            <a:avLst/>
          </a:prstGeom>
        </p:spPr>
        <p:txBody>
          <a:bodyPr/>
          <a:lstStyle>
            <a:lvl1pPr>
              <a:defRPr>
                <a:solidFill>
                  <a:schemeClr val="bg1"/>
                </a:solidFill>
              </a:defRPr>
            </a:lvl1pPr>
          </a:lstStyle>
          <a:p>
            <a:fld id="{332063FA-F158-B145-A53C-EFD7E6C84CF7}" type="slidenum">
              <a:rPr lang="sv-SE" smtClean="0"/>
              <a:pPr/>
              <a:t>‹#›</a:t>
            </a:fld>
            <a:endParaRPr lang="sv-SE"/>
          </a:p>
        </p:txBody>
      </p:sp>
      <p:sp>
        <p:nvSpPr>
          <p:cNvPr id="7" name="Platshållare för rubrik 1"/>
          <p:cNvSpPr>
            <a:spLocks noGrp="1"/>
          </p:cNvSpPr>
          <p:nvPr>
            <p:ph type="title"/>
          </p:nvPr>
        </p:nvSpPr>
        <p:spPr>
          <a:xfrm>
            <a:off x="1721999" y="1337842"/>
            <a:ext cx="9038280" cy="725851"/>
          </a:xfrm>
          <a:prstGeom prst="rect">
            <a:avLst/>
          </a:prstGeom>
        </p:spPr>
        <p:txBody>
          <a:bodyPr vert="horz" lIns="0" tIns="0" rIns="0" bIns="0" rtlCol="0" anchor="t" anchorCtr="0">
            <a:noAutofit/>
          </a:bodyPr>
          <a:lstStyle>
            <a:lvl1pPr>
              <a:lnSpc>
                <a:spcPct val="80000"/>
              </a:lnSpc>
              <a:spcBef>
                <a:spcPts val="672"/>
              </a:spcBef>
              <a:defRPr/>
            </a:lvl1pPr>
          </a:lstStyle>
          <a:p>
            <a:r>
              <a:rPr lang="sv-SE"/>
              <a:t>Klicka här för att ändra mall för rubrikformat</a:t>
            </a:r>
            <a:endParaRPr lang="nn-NO"/>
          </a:p>
        </p:txBody>
      </p:sp>
      <p:sp>
        <p:nvSpPr>
          <p:cNvPr id="11" name="Platshållare för innehåll 9"/>
          <p:cNvSpPr>
            <a:spLocks noGrp="1"/>
          </p:cNvSpPr>
          <p:nvPr>
            <p:ph sz="quarter" idx="13"/>
          </p:nvPr>
        </p:nvSpPr>
        <p:spPr>
          <a:xfrm>
            <a:off x="1721999" y="2547955"/>
            <a:ext cx="9038280" cy="3357896"/>
          </a:xfrm>
        </p:spPr>
        <p:txBody>
          <a:bodyPr/>
          <a:lstStyle>
            <a:lvl1pPr marL="0" indent="0">
              <a:buFontTx/>
              <a:buNone/>
              <a:defRPr/>
            </a:lvl1pPr>
          </a:lstStyle>
          <a:p>
            <a:pPr lvl="0"/>
            <a:r>
              <a:rPr lang="sv-SE"/>
              <a:t>Klicka här för att ändra format på bakgrundstexten</a:t>
            </a:r>
          </a:p>
        </p:txBody>
      </p:sp>
    </p:spTree>
    <p:extLst>
      <p:ext uri="{BB962C8B-B14F-4D97-AF65-F5344CB8AC3E}">
        <p14:creationId xmlns:p14="http://schemas.microsoft.com/office/powerpoint/2010/main" val="2610583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ubrik och punktlista 2">
    <p:spTree>
      <p:nvGrpSpPr>
        <p:cNvPr id="1" name=""/>
        <p:cNvGrpSpPr/>
        <p:nvPr/>
      </p:nvGrpSpPr>
      <p:grpSpPr>
        <a:xfrm>
          <a:off x="0" y="0"/>
          <a:ext cx="0" cy="0"/>
          <a:chOff x="0" y="0"/>
          <a:chExt cx="0" cy="0"/>
        </a:xfrm>
      </p:grpSpPr>
      <p:pic>
        <p:nvPicPr>
          <p:cNvPr id="9" name="Bildobjekt 8" descr="bakgrunderE.jpg"/>
          <p:cNvPicPr>
            <a:picLocks noChangeAspect="1"/>
          </p:cNvPicPr>
          <p:nvPr userDrawn="1"/>
        </p:nvPicPr>
        <p:blipFill rotWithShape="1">
          <a:blip r:embed="rId2">
            <a:extLst>
              <a:ext uri="{28A0092B-C50C-407E-A947-70E740481C1C}">
                <a14:useLocalDpi xmlns:a14="http://schemas.microsoft.com/office/drawing/2010/main" val="0"/>
              </a:ext>
            </a:extLst>
          </a:blip>
          <a:srcRect t="59995" b="29299"/>
          <a:stretch/>
        </p:blipFill>
        <p:spPr>
          <a:xfrm>
            <a:off x="0" y="6123746"/>
            <a:ext cx="12192000" cy="734255"/>
          </a:xfrm>
          <a:prstGeom prst="rect">
            <a:avLst/>
          </a:prstGeom>
        </p:spPr>
      </p:pic>
      <p:sp>
        <p:nvSpPr>
          <p:cNvPr id="6" name="Platshållare för bildnummer 5"/>
          <p:cNvSpPr>
            <a:spLocks noGrp="1"/>
          </p:cNvSpPr>
          <p:nvPr>
            <p:ph type="sldNum" sz="quarter" idx="12"/>
          </p:nvPr>
        </p:nvSpPr>
        <p:spPr>
          <a:xfrm>
            <a:off x="9039604" y="6364740"/>
            <a:ext cx="2844800" cy="365125"/>
          </a:xfrm>
          <a:prstGeom prst="rect">
            <a:avLst/>
          </a:prstGeom>
        </p:spPr>
        <p:txBody>
          <a:bodyPr/>
          <a:lstStyle>
            <a:lvl1pPr>
              <a:defRPr>
                <a:solidFill>
                  <a:schemeClr val="tx1"/>
                </a:solidFill>
              </a:defRPr>
            </a:lvl1pPr>
          </a:lstStyle>
          <a:p>
            <a:fld id="{332063FA-F158-B145-A53C-EFD7E6C84CF7}" type="slidenum">
              <a:rPr lang="sv-SE" smtClean="0"/>
              <a:pPr/>
              <a:t>‹#›</a:t>
            </a:fld>
            <a:endParaRPr lang="sv-SE"/>
          </a:p>
        </p:txBody>
      </p:sp>
      <p:sp>
        <p:nvSpPr>
          <p:cNvPr id="7" name="Platshållare för rubrik 1"/>
          <p:cNvSpPr>
            <a:spLocks noGrp="1"/>
          </p:cNvSpPr>
          <p:nvPr>
            <p:ph type="title"/>
          </p:nvPr>
        </p:nvSpPr>
        <p:spPr>
          <a:xfrm>
            <a:off x="1721999" y="1253951"/>
            <a:ext cx="9038280" cy="818130"/>
          </a:xfrm>
          <a:prstGeom prst="rect">
            <a:avLst/>
          </a:prstGeom>
        </p:spPr>
        <p:txBody>
          <a:bodyPr vert="horz" lIns="0" tIns="0" rIns="0" bIns="0" rtlCol="0" anchor="t" anchorCtr="0">
            <a:noAutofit/>
          </a:bodyPr>
          <a:lstStyle/>
          <a:p>
            <a:r>
              <a:rPr lang="sv-SE"/>
              <a:t>Klicka här för att ändra mall för rubrikformat</a:t>
            </a:r>
            <a:endParaRPr lang="nn-NO"/>
          </a:p>
        </p:txBody>
      </p:sp>
      <p:sp>
        <p:nvSpPr>
          <p:cNvPr id="11" name="Platshållare för innehåll 9"/>
          <p:cNvSpPr>
            <a:spLocks noGrp="1"/>
          </p:cNvSpPr>
          <p:nvPr>
            <p:ph sz="quarter" idx="13"/>
          </p:nvPr>
        </p:nvSpPr>
        <p:spPr>
          <a:xfrm>
            <a:off x="1721999" y="2547955"/>
            <a:ext cx="9038280" cy="335789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nn-NO"/>
          </a:p>
        </p:txBody>
      </p:sp>
    </p:spTree>
    <p:extLst>
      <p:ext uri="{BB962C8B-B14F-4D97-AF65-F5344CB8AC3E}">
        <p14:creationId xmlns:p14="http://schemas.microsoft.com/office/powerpoint/2010/main" val="3044285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ubrik och brödtext 2">
    <p:spTree>
      <p:nvGrpSpPr>
        <p:cNvPr id="1" name=""/>
        <p:cNvGrpSpPr/>
        <p:nvPr/>
      </p:nvGrpSpPr>
      <p:grpSpPr>
        <a:xfrm>
          <a:off x="0" y="0"/>
          <a:ext cx="0" cy="0"/>
          <a:chOff x="0" y="0"/>
          <a:chExt cx="0" cy="0"/>
        </a:xfrm>
      </p:grpSpPr>
      <p:pic>
        <p:nvPicPr>
          <p:cNvPr id="8" name="Bildobjekt 7" descr="bakgrunderE.jpg"/>
          <p:cNvPicPr>
            <a:picLocks noChangeAspect="1"/>
          </p:cNvPicPr>
          <p:nvPr userDrawn="1"/>
        </p:nvPicPr>
        <p:blipFill rotWithShape="1">
          <a:blip r:embed="rId2">
            <a:extLst>
              <a:ext uri="{28A0092B-C50C-407E-A947-70E740481C1C}">
                <a14:useLocalDpi xmlns:a14="http://schemas.microsoft.com/office/drawing/2010/main" val="0"/>
              </a:ext>
            </a:extLst>
          </a:blip>
          <a:srcRect t="59995" b="29299"/>
          <a:stretch/>
        </p:blipFill>
        <p:spPr>
          <a:xfrm>
            <a:off x="0" y="6123746"/>
            <a:ext cx="12192000" cy="734255"/>
          </a:xfrm>
          <a:prstGeom prst="rect">
            <a:avLst/>
          </a:prstGeom>
        </p:spPr>
      </p:pic>
      <p:sp>
        <p:nvSpPr>
          <p:cNvPr id="6" name="Platshållare för bildnummer 5"/>
          <p:cNvSpPr>
            <a:spLocks noGrp="1"/>
          </p:cNvSpPr>
          <p:nvPr>
            <p:ph type="sldNum" sz="quarter" idx="12"/>
          </p:nvPr>
        </p:nvSpPr>
        <p:spPr>
          <a:xfrm>
            <a:off x="9039604" y="6364740"/>
            <a:ext cx="2844800" cy="365125"/>
          </a:xfrm>
          <a:prstGeom prst="rect">
            <a:avLst/>
          </a:prstGeom>
        </p:spPr>
        <p:txBody>
          <a:bodyPr/>
          <a:lstStyle>
            <a:lvl1pPr>
              <a:defRPr>
                <a:solidFill>
                  <a:schemeClr val="tx1"/>
                </a:solidFill>
              </a:defRPr>
            </a:lvl1pPr>
          </a:lstStyle>
          <a:p>
            <a:fld id="{332063FA-F158-B145-A53C-EFD7E6C84CF7}" type="slidenum">
              <a:rPr lang="sv-SE" smtClean="0"/>
              <a:pPr/>
              <a:t>‹#›</a:t>
            </a:fld>
            <a:endParaRPr lang="sv-SE"/>
          </a:p>
        </p:txBody>
      </p:sp>
      <p:sp>
        <p:nvSpPr>
          <p:cNvPr id="7" name="Platshållare för rubrik 1"/>
          <p:cNvSpPr>
            <a:spLocks noGrp="1"/>
          </p:cNvSpPr>
          <p:nvPr>
            <p:ph type="title"/>
          </p:nvPr>
        </p:nvSpPr>
        <p:spPr>
          <a:xfrm>
            <a:off x="1721999" y="1337842"/>
            <a:ext cx="9038280" cy="725851"/>
          </a:xfrm>
          <a:prstGeom prst="rect">
            <a:avLst/>
          </a:prstGeom>
        </p:spPr>
        <p:txBody>
          <a:bodyPr vert="horz" lIns="0" tIns="0" rIns="0" bIns="0" rtlCol="0" anchor="t" anchorCtr="0">
            <a:noAutofit/>
          </a:bodyPr>
          <a:lstStyle>
            <a:lvl1pPr>
              <a:lnSpc>
                <a:spcPct val="80000"/>
              </a:lnSpc>
              <a:spcBef>
                <a:spcPts val="672"/>
              </a:spcBef>
              <a:defRPr/>
            </a:lvl1pPr>
          </a:lstStyle>
          <a:p>
            <a:r>
              <a:rPr lang="sv-SE"/>
              <a:t>Klicka här för att ändra mall för rubrikformat</a:t>
            </a:r>
            <a:endParaRPr lang="nn-NO"/>
          </a:p>
        </p:txBody>
      </p:sp>
      <p:sp>
        <p:nvSpPr>
          <p:cNvPr id="11" name="Platshållare för innehåll 9"/>
          <p:cNvSpPr>
            <a:spLocks noGrp="1"/>
          </p:cNvSpPr>
          <p:nvPr>
            <p:ph sz="quarter" idx="13"/>
          </p:nvPr>
        </p:nvSpPr>
        <p:spPr>
          <a:xfrm>
            <a:off x="1721999" y="2547955"/>
            <a:ext cx="9038280" cy="3357896"/>
          </a:xfrm>
        </p:spPr>
        <p:txBody>
          <a:bodyPr/>
          <a:lstStyle>
            <a:lvl1pPr marL="0" indent="0">
              <a:buFontTx/>
              <a:buNone/>
              <a:defRPr/>
            </a:lvl1pPr>
          </a:lstStyle>
          <a:p>
            <a:pPr lvl="0"/>
            <a:r>
              <a:rPr lang="sv-SE"/>
              <a:t>Klicka här för att ändra format på bakgrundstexten</a:t>
            </a:r>
          </a:p>
        </p:txBody>
      </p:sp>
    </p:spTree>
    <p:extLst>
      <p:ext uri="{BB962C8B-B14F-4D97-AF65-F5344CB8AC3E}">
        <p14:creationId xmlns:p14="http://schemas.microsoft.com/office/powerpoint/2010/main" val="17824426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ubrik och stor bild">
    <p:spTree>
      <p:nvGrpSpPr>
        <p:cNvPr id="1" name=""/>
        <p:cNvGrpSpPr/>
        <p:nvPr/>
      </p:nvGrpSpPr>
      <p:grpSpPr>
        <a:xfrm>
          <a:off x="0" y="0"/>
          <a:ext cx="0" cy="0"/>
          <a:chOff x="0" y="0"/>
          <a:chExt cx="0" cy="0"/>
        </a:xfrm>
      </p:grpSpPr>
      <p:sp>
        <p:nvSpPr>
          <p:cNvPr id="3" name="Platshållare för bild 2"/>
          <p:cNvSpPr>
            <a:spLocks noGrp="1"/>
          </p:cNvSpPr>
          <p:nvPr>
            <p:ph type="pic" sz="quarter" idx="13"/>
          </p:nvPr>
        </p:nvSpPr>
        <p:spPr>
          <a:xfrm>
            <a:off x="0" y="-1"/>
            <a:ext cx="12193211" cy="6860111"/>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0" fmla="*/ 0 w 9144000"/>
              <a:gd name="connsiteY0" fmla="*/ 0 h 6858000"/>
              <a:gd name="connsiteX1" fmla="*/ 9144000 w 9144000"/>
              <a:gd name="connsiteY1" fmla="*/ 0 h 6858000"/>
              <a:gd name="connsiteX2" fmla="*/ 9144000 w 9144000"/>
              <a:gd name="connsiteY2" fmla="*/ 6110095 h 6858000"/>
              <a:gd name="connsiteX3" fmla="*/ 9144000 w 9144000"/>
              <a:gd name="connsiteY3" fmla="*/ 6858000 h 6858000"/>
              <a:gd name="connsiteX4" fmla="*/ 0 w 9144000"/>
              <a:gd name="connsiteY4" fmla="*/ 6858000 h 6858000"/>
              <a:gd name="connsiteX5" fmla="*/ 0 w 9144000"/>
              <a:gd name="connsiteY5" fmla="*/ 0 h 6858000"/>
              <a:gd name="connsiteX0" fmla="*/ 0 w 9144000"/>
              <a:gd name="connsiteY0" fmla="*/ 0 h 6858000"/>
              <a:gd name="connsiteX1" fmla="*/ 9144000 w 9144000"/>
              <a:gd name="connsiteY1" fmla="*/ 0 h 6858000"/>
              <a:gd name="connsiteX2" fmla="*/ 9144000 w 9144000"/>
              <a:gd name="connsiteY2" fmla="*/ 6221091 h 6858000"/>
              <a:gd name="connsiteX3" fmla="*/ 9144000 w 9144000"/>
              <a:gd name="connsiteY3" fmla="*/ 6858000 h 6858000"/>
              <a:gd name="connsiteX4" fmla="*/ 0 w 9144000"/>
              <a:gd name="connsiteY4" fmla="*/ 6858000 h 6858000"/>
              <a:gd name="connsiteX5" fmla="*/ 0 w 9144000"/>
              <a:gd name="connsiteY5" fmla="*/ 0 h 6858000"/>
              <a:gd name="connsiteX0" fmla="*/ 0 w 9144000"/>
              <a:gd name="connsiteY0" fmla="*/ 0 h 6858000"/>
              <a:gd name="connsiteX1" fmla="*/ 9144000 w 9144000"/>
              <a:gd name="connsiteY1" fmla="*/ 0 h 6858000"/>
              <a:gd name="connsiteX2" fmla="*/ 9144000 w 9144000"/>
              <a:gd name="connsiteY2" fmla="*/ 6221091 h 6858000"/>
              <a:gd name="connsiteX3" fmla="*/ 9144000 w 9144000"/>
              <a:gd name="connsiteY3" fmla="*/ 6858000 h 6858000"/>
              <a:gd name="connsiteX4" fmla="*/ 3499034 w 9144000"/>
              <a:gd name="connsiteY4" fmla="*/ 6855357 h 6858000"/>
              <a:gd name="connsiteX5" fmla="*/ 0 w 9144000"/>
              <a:gd name="connsiteY5" fmla="*/ 6858000 h 6858000"/>
              <a:gd name="connsiteX6" fmla="*/ 0 w 9144000"/>
              <a:gd name="connsiteY6" fmla="*/ 0 h 6858000"/>
              <a:gd name="connsiteX0" fmla="*/ 0 w 9144000"/>
              <a:gd name="connsiteY0" fmla="*/ 0 h 6858000"/>
              <a:gd name="connsiteX1" fmla="*/ 9144000 w 9144000"/>
              <a:gd name="connsiteY1" fmla="*/ 0 h 6858000"/>
              <a:gd name="connsiteX2" fmla="*/ 9144000 w 9144000"/>
              <a:gd name="connsiteY2" fmla="*/ 6221091 h 6858000"/>
              <a:gd name="connsiteX3" fmla="*/ 4883848 w 9144000"/>
              <a:gd name="connsiteY3" fmla="*/ 6773431 h 6858000"/>
              <a:gd name="connsiteX4" fmla="*/ 3499034 w 9144000"/>
              <a:gd name="connsiteY4" fmla="*/ 6855357 h 6858000"/>
              <a:gd name="connsiteX5" fmla="*/ 0 w 9144000"/>
              <a:gd name="connsiteY5" fmla="*/ 6858000 h 6858000"/>
              <a:gd name="connsiteX6" fmla="*/ 0 w 9144000"/>
              <a:gd name="connsiteY6" fmla="*/ 0 h 6858000"/>
              <a:gd name="connsiteX0" fmla="*/ 0 w 9144000"/>
              <a:gd name="connsiteY0" fmla="*/ 0 h 6858000"/>
              <a:gd name="connsiteX1" fmla="*/ 9144000 w 9144000"/>
              <a:gd name="connsiteY1" fmla="*/ 0 h 6858000"/>
              <a:gd name="connsiteX2" fmla="*/ 9144000 w 9144000"/>
              <a:gd name="connsiteY2" fmla="*/ 6221091 h 6858000"/>
              <a:gd name="connsiteX3" fmla="*/ 4883848 w 9144000"/>
              <a:gd name="connsiteY3" fmla="*/ 6773431 h 6858000"/>
              <a:gd name="connsiteX4" fmla="*/ 0 w 9144000"/>
              <a:gd name="connsiteY4" fmla="*/ 6858000 h 6858000"/>
              <a:gd name="connsiteX5" fmla="*/ 0 w 9144000"/>
              <a:gd name="connsiteY5" fmla="*/ 0 h 6858000"/>
              <a:gd name="connsiteX0" fmla="*/ 0 w 9144000"/>
              <a:gd name="connsiteY0" fmla="*/ 0 h 6858000"/>
              <a:gd name="connsiteX1" fmla="*/ 9144000 w 9144000"/>
              <a:gd name="connsiteY1" fmla="*/ 0 h 6858000"/>
              <a:gd name="connsiteX2" fmla="*/ 9144000 w 9144000"/>
              <a:gd name="connsiteY2" fmla="*/ 6221091 h 6858000"/>
              <a:gd name="connsiteX3" fmla="*/ 3372181 w 9144000"/>
              <a:gd name="connsiteY3" fmla="*/ 6535582 h 6858000"/>
              <a:gd name="connsiteX4" fmla="*/ 0 w 9144000"/>
              <a:gd name="connsiteY4" fmla="*/ 6858000 h 6858000"/>
              <a:gd name="connsiteX5" fmla="*/ 0 w 9144000"/>
              <a:gd name="connsiteY5" fmla="*/ 0 h 6858000"/>
              <a:gd name="connsiteX0" fmla="*/ 0 w 9144000"/>
              <a:gd name="connsiteY0" fmla="*/ 0 h 6926713"/>
              <a:gd name="connsiteX1" fmla="*/ 9144000 w 9144000"/>
              <a:gd name="connsiteY1" fmla="*/ 0 h 6926713"/>
              <a:gd name="connsiteX2" fmla="*/ 9144000 w 9144000"/>
              <a:gd name="connsiteY2" fmla="*/ 6221091 h 6926713"/>
              <a:gd name="connsiteX3" fmla="*/ 3472606 w 9144000"/>
              <a:gd name="connsiteY3" fmla="*/ 6926713 h 6926713"/>
              <a:gd name="connsiteX4" fmla="*/ 0 w 9144000"/>
              <a:gd name="connsiteY4" fmla="*/ 6858000 h 6926713"/>
              <a:gd name="connsiteX5" fmla="*/ 0 w 9144000"/>
              <a:gd name="connsiteY5" fmla="*/ 0 h 6926713"/>
              <a:gd name="connsiteX0" fmla="*/ 0 w 9144000"/>
              <a:gd name="connsiteY0" fmla="*/ 0 h 6863286"/>
              <a:gd name="connsiteX1" fmla="*/ 9144000 w 9144000"/>
              <a:gd name="connsiteY1" fmla="*/ 0 h 6863286"/>
              <a:gd name="connsiteX2" fmla="*/ 9144000 w 9144000"/>
              <a:gd name="connsiteY2" fmla="*/ 6221091 h 6863286"/>
              <a:gd name="connsiteX3" fmla="*/ 3499034 w 9144000"/>
              <a:gd name="connsiteY3" fmla="*/ 6863286 h 6863286"/>
              <a:gd name="connsiteX4" fmla="*/ 0 w 9144000"/>
              <a:gd name="connsiteY4" fmla="*/ 6858000 h 6863286"/>
              <a:gd name="connsiteX5" fmla="*/ 0 w 9144000"/>
              <a:gd name="connsiteY5" fmla="*/ 0 h 6863286"/>
              <a:gd name="connsiteX0" fmla="*/ 0 w 9154571"/>
              <a:gd name="connsiteY0" fmla="*/ 0 h 6863286"/>
              <a:gd name="connsiteX1" fmla="*/ 9144000 w 9154571"/>
              <a:gd name="connsiteY1" fmla="*/ 0 h 6863286"/>
              <a:gd name="connsiteX2" fmla="*/ 9154571 w 9154571"/>
              <a:gd name="connsiteY2" fmla="*/ 6221091 h 6863286"/>
              <a:gd name="connsiteX3" fmla="*/ 3499034 w 9154571"/>
              <a:gd name="connsiteY3" fmla="*/ 6863286 h 6863286"/>
              <a:gd name="connsiteX4" fmla="*/ 0 w 9154571"/>
              <a:gd name="connsiteY4" fmla="*/ 6858000 h 6863286"/>
              <a:gd name="connsiteX5" fmla="*/ 0 w 9154571"/>
              <a:gd name="connsiteY5" fmla="*/ 0 h 6863286"/>
              <a:gd name="connsiteX0" fmla="*/ 0 w 9149286"/>
              <a:gd name="connsiteY0" fmla="*/ 0 h 6863286"/>
              <a:gd name="connsiteX1" fmla="*/ 9144000 w 9149286"/>
              <a:gd name="connsiteY1" fmla="*/ 0 h 6863286"/>
              <a:gd name="connsiteX2" fmla="*/ 9149286 w 9149286"/>
              <a:gd name="connsiteY2" fmla="*/ 6210520 h 6863286"/>
              <a:gd name="connsiteX3" fmla="*/ 3499034 w 9149286"/>
              <a:gd name="connsiteY3" fmla="*/ 6863286 h 6863286"/>
              <a:gd name="connsiteX4" fmla="*/ 0 w 9149286"/>
              <a:gd name="connsiteY4" fmla="*/ 6858000 h 6863286"/>
              <a:gd name="connsiteX5" fmla="*/ 0 w 9149286"/>
              <a:gd name="connsiteY5" fmla="*/ 0 h 6863286"/>
              <a:gd name="connsiteX0" fmla="*/ 0 w 9144908"/>
              <a:gd name="connsiteY0" fmla="*/ 0 h 6863286"/>
              <a:gd name="connsiteX1" fmla="*/ 9144000 w 9144908"/>
              <a:gd name="connsiteY1" fmla="*/ 0 h 6863286"/>
              <a:gd name="connsiteX2" fmla="*/ 9142936 w 9144908"/>
              <a:gd name="connsiteY2" fmla="*/ 6194645 h 6863286"/>
              <a:gd name="connsiteX3" fmla="*/ 3499034 w 9144908"/>
              <a:gd name="connsiteY3" fmla="*/ 6863286 h 6863286"/>
              <a:gd name="connsiteX4" fmla="*/ 0 w 9144908"/>
              <a:gd name="connsiteY4" fmla="*/ 6858000 h 6863286"/>
              <a:gd name="connsiteX5" fmla="*/ 0 w 9144908"/>
              <a:gd name="connsiteY5" fmla="*/ 0 h 6863286"/>
              <a:gd name="connsiteX0" fmla="*/ 0 w 9144908"/>
              <a:gd name="connsiteY0" fmla="*/ 0 h 6860111"/>
              <a:gd name="connsiteX1" fmla="*/ 9144000 w 9144908"/>
              <a:gd name="connsiteY1" fmla="*/ 0 h 6860111"/>
              <a:gd name="connsiteX2" fmla="*/ 9142936 w 9144908"/>
              <a:gd name="connsiteY2" fmla="*/ 6194645 h 6860111"/>
              <a:gd name="connsiteX3" fmla="*/ 3470459 w 9144908"/>
              <a:gd name="connsiteY3" fmla="*/ 6860111 h 6860111"/>
              <a:gd name="connsiteX4" fmla="*/ 0 w 9144908"/>
              <a:gd name="connsiteY4" fmla="*/ 6858000 h 6860111"/>
              <a:gd name="connsiteX5" fmla="*/ 0 w 9144908"/>
              <a:gd name="connsiteY5" fmla="*/ 0 h 6860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908" h="6860111">
                <a:moveTo>
                  <a:pt x="0" y="0"/>
                </a:moveTo>
                <a:lnTo>
                  <a:pt x="9144000" y="0"/>
                </a:lnTo>
                <a:cubicBezTo>
                  <a:pt x="9147524" y="2073697"/>
                  <a:pt x="9139412" y="4120948"/>
                  <a:pt x="9142936" y="6194645"/>
                </a:cubicBezTo>
                <a:lnTo>
                  <a:pt x="3470459" y="6860111"/>
                </a:lnTo>
                <a:lnTo>
                  <a:pt x="0" y="6858000"/>
                </a:lnTo>
                <a:lnTo>
                  <a:pt x="0" y="0"/>
                </a:lnTo>
                <a:close/>
              </a:path>
            </a:pathLst>
          </a:custGeom>
          <a:solidFill>
            <a:schemeClr val="bg2">
              <a:lumMod val="95000"/>
            </a:schemeClr>
          </a:solidFill>
        </p:spPr>
        <p:txBody>
          <a:bodyPr/>
          <a:lstStyle>
            <a:lvl1pPr marL="0" indent="0" algn="ctr">
              <a:buFontTx/>
              <a:buNone/>
              <a:defRPr/>
            </a:lvl1pPr>
          </a:lstStyle>
          <a:p>
            <a:r>
              <a:rPr lang="sv-SE"/>
              <a:t>Klicka på ikonen för att lägga till en bild</a:t>
            </a:r>
            <a:endParaRPr lang="nn-NO"/>
          </a:p>
        </p:txBody>
      </p:sp>
      <p:sp>
        <p:nvSpPr>
          <p:cNvPr id="7" name="Platshållare för rubrik 1"/>
          <p:cNvSpPr>
            <a:spLocks noGrp="1"/>
          </p:cNvSpPr>
          <p:nvPr>
            <p:ph type="title"/>
          </p:nvPr>
        </p:nvSpPr>
        <p:spPr>
          <a:xfrm rot="21120000">
            <a:off x="4580332" y="1025464"/>
            <a:ext cx="6116936" cy="1453748"/>
          </a:xfrm>
          <a:prstGeom prst="rect">
            <a:avLst/>
          </a:prstGeom>
        </p:spPr>
        <p:txBody>
          <a:bodyPr vert="horz" lIns="0" tIns="0" rIns="0" bIns="0" rtlCol="0" anchor="t" anchorCtr="0">
            <a:noAutofit/>
          </a:bodyPr>
          <a:lstStyle>
            <a:lvl1pPr>
              <a:defRPr sz="3600" b="0">
                <a:latin typeface="Impact" panose="020B0806030902050204" pitchFamily="34" charset="0"/>
              </a:defRPr>
            </a:lvl1pPr>
          </a:lstStyle>
          <a:p>
            <a:r>
              <a:rPr lang="sv-SE"/>
              <a:t>Klicka här för att ändra mall för rubrikformat</a:t>
            </a:r>
            <a:endParaRPr lang="nn-NO"/>
          </a:p>
        </p:txBody>
      </p:sp>
      <p:sp>
        <p:nvSpPr>
          <p:cNvPr id="6" name="Platshållare för bildnummer 5"/>
          <p:cNvSpPr>
            <a:spLocks noGrp="1"/>
          </p:cNvSpPr>
          <p:nvPr>
            <p:ph type="sldNum" sz="quarter" idx="12"/>
          </p:nvPr>
        </p:nvSpPr>
        <p:spPr>
          <a:xfrm>
            <a:off x="9039604" y="6364740"/>
            <a:ext cx="2844800" cy="365125"/>
          </a:xfrm>
          <a:prstGeom prst="rect">
            <a:avLst/>
          </a:prstGeom>
        </p:spPr>
        <p:txBody>
          <a:bodyPr/>
          <a:lstStyle>
            <a:lvl1pPr>
              <a:defRPr>
                <a:solidFill>
                  <a:schemeClr val="tx1"/>
                </a:solidFill>
              </a:defRPr>
            </a:lvl1pPr>
          </a:lstStyle>
          <a:p>
            <a:fld id="{332063FA-F158-B145-A53C-EFD7E6C84CF7}" type="slidenum">
              <a:rPr lang="sv-SE" smtClean="0"/>
              <a:pPr/>
              <a:t>‹#›</a:t>
            </a:fld>
            <a:endParaRPr lang="sv-SE"/>
          </a:p>
        </p:txBody>
      </p:sp>
      <p:pic>
        <p:nvPicPr>
          <p:cNvPr id="2" name="Bildobjekt 1" descr="En bild som visar Teckensnitt, Grafik, grafisk design, logotyp&#10;&#10;AI-genererat innehåll kan vara felaktigt.">
            <a:extLst>
              <a:ext uri="{FF2B5EF4-FFF2-40B4-BE49-F238E27FC236}">
                <a16:creationId xmlns:a16="http://schemas.microsoft.com/office/drawing/2014/main" id="{91793DDF-93A3-0EB4-373B-916FEFDEF048}"/>
              </a:ext>
            </a:extLst>
          </p:cNvPr>
          <p:cNvPicPr>
            <a:picLocks noChangeAspect="1"/>
          </p:cNvPicPr>
          <p:nvPr userDrawn="1"/>
        </p:nvPicPr>
        <p:blipFill>
          <a:blip r:embed="rId2"/>
          <a:stretch>
            <a:fillRect/>
          </a:stretch>
        </p:blipFill>
        <p:spPr>
          <a:xfrm>
            <a:off x="10762566" y="214265"/>
            <a:ext cx="1123559" cy="471742"/>
          </a:xfrm>
          <a:prstGeom prst="rect">
            <a:avLst/>
          </a:prstGeom>
        </p:spPr>
      </p:pic>
    </p:spTree>
    <p:extLst>
      <p:ext uri="{BB962C8B-B14F-4D97-AF65-F5344CB8AC3E}">
        <p14:creationId xmlns:p14="http://schemas.microsoft.com/office/powerpoint/2010/main" val="3757361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Platshållare för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sv-SE"/>
          </a:p>
        </p:txBody>
      </p:sp>
      <p:sp>
        <p:nvSpPr>
          <p:cNvPr id="5" name="Platshållare för sidfo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2" name="Platshållare för rubrik 1"/>
          <p:cNvSpPr>
            <a:spLocks noGrp="1"/>
          </p:cNvSpPr>
          <p:nvPr>
            <p:ph type="title"/>
          </p:nvPr>
        </p:nvSpPr>
        <p:spPr>
          <a:xfrm>
            <a:off x="1721999" y="1253953"/>
            <a:ext cx="9038280" cy="918797"/>
          </a:xfrm>
          <a:prstGeom prst="rect">
            <a:avLst/>
          </a:prstGeom>
        </p:spPr>
        <p:txBody>
          <a:bodyPr vert="horz" lIns="0" tIns="0" rIns="0" bIns="0" rtlCol="0" anchor="t" anchorCtr="0">
            <a:noAutofit/>
          </a:bodyPr>
          <a:lstStyle/>
          <a:p>
            <a:r>
              <a:rPr lang="sv-SE"/>
              <a:t>Klicka här för att ändra format</a:t>
            </a:r>
            <a:endParaRPr lang="nn-NO"/>
          </a:p>
        </p:txBody>
      </p:sp>
      <p:sp>
        <p:nvSpPr>
          <p:cNvPr id="3" name="Platshållare för text 2"/>
          <p:cNvSpPr>
            <a:spLocks noGrp="1"/>
          </p:cNvSpPr>
          <p:nvPr>
            <p:ph type="body" idx="1"/>
          </p:nvPr>
        </p:nvSpPr>
        <p:spPr>
          <a:xfrm>
            <a:off x="1721999" y="2547955"/>
            <a:ext cx="9038280" cy="3357896"/>
          </a:xfrm>
          <a:prstGeom prst="rect">
            <a:avLst/>
          </a:prstGeom>
        </p:spPr>
        <p:txBody>
          <a:bodyPr vert="horz" lIns="0" tIns="0" rIns="0" bIns="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nn-NO"/>
          </a:p>
        </p:txBody>
      </p:sp>
      <p:sp>
        <p:nvSpPr>
          <p:cNvPr id="8" name="Platshållare för bildnummer 5"/>
          <p:cNvSpPr>
            <a:spLocks noGrp="1"/>
          </p:cNvSpPr>
          <p:nvPr>
            <p:ph type="sldNum" sz="quarter" idx="4"/>
          </p:nvPr>
        </p:nvSpPr>
        <p:spPr>
          <a:xfrm>
            <a:off x="10435903" y="6473797"/>
            <a:ext cx="1448500" cy="170284"/>
          </a:xfrm>
          <a:prstGeom prst="rect">
            <a:avLst/>
          </a:prstGeom>
        </p:spPr>
        <p:txBody>
          <a:bodyPr vert="horz" lIns="91440" tIns="45720" rIns="91440" bIns="45720" rtlCol="0" anchor="ctr"/>
          <a:lstStyle>
            <a:lvl1pPr algn="r">
              <a:defRPr sz="900">
                <a:solidFill>
                  <a:schemeClr val="tx1"/>
                </a:solidFill>
              </a:defRPr>
            </a:lvl1pPr>
          </a:lstStyle>
          <a:p>
            <a:fld id="{332063FA-F158-B145-A53C-EFD7E6C84CF7}" type="slidenum">
              <a:rPr lang="sv-SE" smtClean="0"/>
              <a:pPr/>
              <a:t>‹#›</a:t>
            </a:fld>
            <a:endParaRPr lang="sv-SE"/>
          </a:p>
        </p:txBody>
      </p:sp>
      <p:pic>
        <p:nvPicPr>
          <p:cNvPr id="7" name="Bildobjekt 6" descr="En bild som visar Teckensnitt, Grafik, grafisk design, logotyp&#10;&#10;AI-genererat innehåll kan vara felaktigt.">
            <a:extLst>
              <a:ext uri="{FF2B5EF4-FFF2-40B4-BE49-F238E27FC236}">
                <a16:creationId xmlns:a16="http://schemas.microsoft.com/office/drawing/2014/main" id="{BFFFBBA4-03BC-012C-2645-4277514C65C6}"/>
              </a:ext>
            </a:extLst>
          </p:cNvPr>
          <p:cNvPicPr>
            <a:picLocks noChangeAspect="1"/>
          </p:cNvPicPr>
          <p:nvPr userDrawn="1"/>
        </p:nvPicPr>
        <p:blipFill>
          <a:blip r:embed="rId15"/>
          <a:stretch>
            <a:fillRect/>
          </a:stretch>
        </p:blipFill>
        <p:spPr>
          <a:xfrm>
            <a:off x="10762566" y="214265"/>
            <a:ext cx="1123559" cy="471742"/>
          </a:xfrm>
          <a:prstGeom prst="rect">
            <a:avLst/>
          </a:prstGeom>
        </p:spPr>
      </p:pic>
    </p:spTree>
    <p:extLst>
      <p:ext uri="{BB962C8B-B14F-4D97-AF65-F5344CB8AC3E}">
        <p14:creationId xmlns:p14="http://schemas.microsoft.com/office/powerpoint/2010/main" val="2803947068"/>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1" r:id="rId3"/>
    <p:sldLayoutId id="2147483663" r:id="rId4"/>
    <p:sldLayoutId id="2147483650" r:id="rId5"/>
    <p:sldLayoutId id="2147483671" r:id="rId6"/>
    <p:sldLayoutId id="2147483665" r:id="rId7"/>
    <p:sldLayoutId id="2147483664" r:id="rId8"/>
    <p:sldLayoutId id="2147483667" r:id="rId9"/>
    <p:sldLayoutId id="2147483660" r:id="rId10"/>
    <p:sldLayoutId id="2147483669" r:id="rId11"/>
    <p:sldLayoutId id="2147483670" r:id="rId12"/>
    <p:sldLayoutId id="2147483674" r:id="rId13"/>
  </p:sldLayoutIdLst>
  <p:hf hdr="0" ftr="0" dt="0"/>
  <p:txStyles>
    <p:titleStyle>
      <a:lvl1pPr algn="l" defTabSz="457200" rtl="0" eaLnBrk="1" latinLnBrk="0" hangingPunct="1">
        <a:spcBef>
          <a:spcPct val="0"/>
        </a:spcBef>
        <a:buNone/>
        <a:defRPr sz="2800" b="1" kern="1200">
          <a:solidFill>
            <a:schemeClr val="accent1"/>
          </a:solidFill>
          <a:latin typeface="+mj-lt"/>
          <a:ea typeface="+mj-ea"/>
          <a:cs typeface="+mj-cs"/>
        </a:defRPr>
      </a:lvl1pPr>
    </p:titleStyle>
    <p:bodyStyle>
      <a:lvl1pPr marL="342900" indent="-342900" algn="l" defTabSz="457200" rtl="0" eaLnBrk="1" latinLnBrk="0" hangingPunct="1">
        <a:lnSpc>
          <a:spcPct val="120000"/>
        </a:lnSpc>
        <a:spcBef>
          <a:spcPct val="20000"/>
        </a:spcBef>
        <a:buClr>
          <a:schemeClr val="accent2"/>
        </a:buClr>
        <a:buFont typeface="Wingdings" panose="05000000000000000000" pitchFamily="2" charset="2"/>
        <a:buChar char="§"/>
        <a:defRPr sz="1800" kern="1200">
          <a:solidFill>
            <a:schemeClr val="tx1"/>
          </a:solidFill>
          <a:latin typeface="+mn-lt"/>
          <a:ea typeface="+mn-ea"/>
          <a:cs typeface="+mn-cs"/>
        </a:defRPr>
      </a:lvl1pPr>
      <a:lvl2pPr marL="742950" indent="-28575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2pPr>
      <a:lvl3pPr marL="11430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3pPr>
      <a:lvl4pPr marL="16002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4pPr>
      <a:lvl5pPr marL="20574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18/10/relationships/comments" Target="../comments/modernComment_119_4C1F002B.xml"/><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5.gi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4v"/><Relationship Id="rId1" Type="http://schemas.microsoft.com/office/2007/relationships/media" Target="../media/media1.m4v"/><Relationship Id="rId5" Type="http://schemas.openxmlformats.org/officeDocument/2006/relationships/image" Target="../media/image1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hyperlink" Target="https://globalamalen.s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hyperlink" Target="https://www.wwf.se/video/hur-kan-vi-vanda-uppvarmningen/" TargetMode="External"/><Relationship Id="rId7"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5.gif"/><Relationship Id="rId5" Type="http://schemas.openxmlformats.org/officeDocument/2006/relationships/hyperlink" Target="https://www.naturvardsverket.se/om-miljoarbetet/miljoarbete-i-eu/biologisk-mangfald" TargetMode="External"/><Relationship Id="rId4" Type="http://schemas.openxmlformats.org/officeDocument/2006/relationships/hyperlink" Target="https://jordbruksverket.se/vaxter/odling/biologisk-mangfald/vad-ar-biologisk-mangfald"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video" Target="https://player.vimeo.com/video/1136046705?h=e481cc0e53&amp;amp;app_id=122963" TargetMode="Externa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video" Target="https://player.vimeo.com/video/1136051935?h=d7eae2e20e&amp;amp;app_id=122963" TargetMode="External"/><Relationship Id="rId5" Type="http://schemas.openxmlformats.org/officeDocument/2006/relationships/image" Target="../media/image10.jpe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14178"/>
        </a:solidFill>
        <a:effectLst/>
      </p:bgPr>
    </p:bg>
    <p:spTree>
      <p:nvGrpSpPr>
        <p:cNvPr id="1" name="">
          <a:extLst>
            <a:ext uri="{FF2B5EF4-FFF2-40B4-BE49-F238E27FC236}">
              <a16:creationId xmlns:a16="http://schemas.microsoft.com/office/drawing/2014/main" id="{4E1B2098-7A1B-3DA3-4DB1-B429CE10E5F9}"/>
            </a:ext>
          </a:extLst>
        </p:cNvPr>
        <p:cNvGrpSpPr/>
        <p:nvPr/>
      </p:nvGrpSpPr>
      <p:grpSpPr>
        <a:xfrm>
          <a:off x="0" y="0"/>
          <a:ext cx="0" cy="0"/>
          <a:chOff x="0" y="0"/>
          <a:chExt cx="0" cy="0"/>
        </a:xfrm>
      </p:grpSpPr>
      <p:pic>
        <p:nvPicPr>
          <p:cNvPr id="3" name="Bildobjekt 2" descr="En bild som visar text, Teckensnitt, Grafik, logotyp&#10;&#10;AI-genererat innehåll kan vara felaktigt.">
            <a:extLst>
              <a:ext uri="{FF2B5EF4-FFF2-40B4-BE49-F238E27FC236}">
                <a16:creationId xmlns:a16="http://schemas.microsoft.com/office/drawing/2014/main" id="{3F8CC69F-91D3-5B33-15EA-8643826F4AD3}"/>
              </a:ext>
            </a:extLst>
          </p:cNvPr>
          <p:cNvPicPr>
            <a:picLocks noChangeAspect="1"/>
          </p:cNvPicPr>
          <p:nvPr/>
        </p:nvPicPr>
        <p:blipFill>
          <a:blip r:embed="rId4"/>
          <a:stretch>
            <a:fillRect/>
          </a:stretch>
        </p:blipFill>
        <p:spPr>
          <a:xfrm>
            <a:off x="10776755" y="216311"/>
            <a:ext cx="1097559" cy="460889"/>
          </a:xfrm>
          <a:prstGeom prst="rect">
            <a:avLst/>
          </a:prstGeom>
        </p:spPr>
      </p:pic>
      <p:sp>
        <p:nvSpPr>
          <p:cNvPr id="12" name="Rubrik 1">
            <a:extLst>
              <a:ext uri="{FF2B5EF4-FFF2-40B4-BE49-F238E27FC236}">
                <a16:creationId xmlns:a16="http://schemas.microsoft.com/office/drawing/2014/main" id="{06D8F22B-B409-4385-62C2-E78FBCF620AF}"/>
              </a:ext>
            </a:extLst>
          </p:cNvPr>
          <p:cNvSpPr txBox="1">
            <a:spLocks/>
          </p:cNvSpPr>
          <p:nvPr/>
        </p:nvSpPr>
        <p:spPr>
          <a:xfrm>
            <a:off x="2043113" y="1159235"/>
            <a:ext cx="7750592" cy="1108032"/>
          </a:xfrm>
          <a:prstGeom prst="rect">
            <a:avLst/>
          </a:prstGeom>
        </p:spPr>
        <p:txBody>
          <a:bodyPr vert="horz" lIns="0" tIns="0" rIns="0" bIns="0" rtlCol="0" anchor="t" anchorCtr="0">
            <a:noAutofit/>
          </a:bodyPr>
          <a:lstStyle>
            <a:lvl1pPr algn="l" defTabSz="457200" rtl="0" eaLnBrk="1" latinLnBrk="0" hangingPunct="1">
              <a:spcBef>
                <a:spcPct val="0"/>
              </a:spcBef>
              <a:buNone/>
              <a:defRPr sz="2800" b="1" kern="1200">
                <a:solidFill>
                  <a:schemeClr val="accent1"/>
                </a:solidFill>
                <a:latin typeface="+mj-lt"/>
                <a:ea typeface="+mj-ea"/>
                <a:cs typeface="+mj-cs"/>
              </a:defRPr>
            </a:lvl1pPr>
          </a:lstStyle>
          <a:p>
            <a:pPr>
              <a:spcBef>
                <a:spcPts val="0"/>
              </a:spcBef>
              <a:defRPr/>
            </a:pPr>
            <a:r>
              <a:rPr lang="sv-SE" sz="6000" dirty="0">
                <a:solidFill>
                  <a:schemeClr val="bg1"/>
                </a:solidFill>
                <a:cs typeface="Arial" panose="020B0604020202020204" pitchFamily="34" charset="0"/>
              </a:rPr>
              <a:t>Introduktion till Hållbara seniorer</a:t>
            </a:r>
            <a:endParaRPr lang="nn-NO" sz="6000" dirty="0">
              <a:solidFill>
                <a:schemeClr val="bg1"/>
              </a:solidFill>
            </a:endParaRPr>
          </a:p>
        </p:txBody>
      </p:sp>
      <p:sp>
        <p:nvSpPr>
          <p:cNvPr id="15" name="Platshållare för innehåll 2">
            <a:extLst>
              <a:ext uri="{FF2B5EF4-FFF2-40B4-BE49-F238E27FC236}">
                <a16:creationId xmlns:a16="http://schemas.microsoft.com/office/drawing/2014/main" id="{1F6B0348-7A36-A92F-902F-4001C019D026}"/>
              </a:ext>
            </a:extLst>
          </p:cNvPr>
          <p:cNvSpPr txBox="1">
            <a:spLocks/>
          </p:cNvSpPr>
          <p:nvPr/>
        </p:nvSpPr>
        <p:spPr>
          <a:xfrm>
            <a:off x="1870199" y="3229112"/>
            <a:ext cx="6778710" cy="3357896"/>
          </a:xfrm>
          <a:prstGeom prst="rect">
            <a:avLst/>
          </a:prstGeom>
        </p:spPr>
        <p:txBody>
          <a:bodyPr/>
          <a:lstStyle>
            <a:lvl1pPr marL="342900" indent="-342900" algn="l" defTabSz="457200" rtl="0" eaLnBrk="0" fontAlgn="base" hangingPunct="0">
              <a:lnSpc>
                <a:spcPct val="120000"/>
              </a:lnSpc>
              <a:spcBef>
                <a:spcPct val="20000"/>
              </a:spcBef>
              <a:spcAft>
                <a:spcPct val="0"/>
              </a:spcAft>
              <a:buClr>
                <a:schemeClr val="accent2"/>
              </a:buClr>
              <a:buFont typeface="Wingdings" pitchFamily="2" charset="2"/>
              <a:buChar char="§"/>
              <a:defRPr kern="1200">
                <a:solidFill>
                  <a:schemeClr val="tx1"/>
                </a:solidFill>
                <a:latin typeface="+mn-lt"/>
                <a:ea typeface="+mn-ea"/>
                <a:cs typeface="+mn-cs"/>
              </a:defRPr>
            </a:lvl1pPr>
            <a:lvl2pPr marL="742950" indent="-285750" algn="l" defTabSz="457200" rtl="0" eaLnBrk="0" fontAlgn="base" hangingPunct="0">
              <a:lnSpc>
                <a:spcPct val="120000"/>
              </a:lnSpc>
              <a:spcBef>
                <a:spcPct val="0"/>
              </a:spcBef>
              <a:spcAft>
                <a:spcPct val="0"/>
              </a:spcAft>
              <a:buFont typeface="Roboto Lt"/>
              <a:buChar char="­"/>
              <a:defRPr sz="1600" kern="1200">
                <a:solidFill>
                  <a:schemeClr val="tx1"/>
                </a:solidFill>
                <a:latin typeface="+mn-lt"/>
                <a:ea typeface="+mn-ea"/>
                <a:cs typeface="+mn-cs"/>
              </a:defRPr>
            </a:lvl2pPr>
            <a:lvl3pPr marL="1143000" indent="-228600" algn="l" defTabSz="457200" rtl="0" eaLnBrk="0" fontAlgn="base" hangingPunct="0">
              <a:lnSpc>
                <a:spcPct val="120000"/>
              </a:lnSpc>
              <a:spcBef>
                <a:spcPct val="0"/>
              </a:spcBef>
              <a:spcAft>
                <a:spcPct val="0"/>
              </a:spcAft>
              <a:buFont typeface="Roboto Lt"/>
              <a:buChar char="­"/>
              <a:defRPr sz="1600" kern="1200">
                <a:solidFill>
                  <a:schemeClr val="tx1"/>
                </a:solidFill>
                <a:latin typeface="+mn-lt"/>
                <a:ea typeface="+mn-ea"/>
                <a:cs typeface="+mn-cs"/>
              </a:defRPr>
            </a:lvl3pPr>
            <a:lvl4pPr marL="1600200" indent="-228600" algn="l" defTabSz="457200" rtl="0" eaLnBrk="0" fontAlgn="base" hangingPunct="0">
              <a:lnSpc>
                <a:spcPct val="120000"/>
              </a:lnSpc>
              <a:spcBef>
                <a:spcPct val="0"/>
              </a:spcBef>
              <a:spcAft>
                <a:spcPct val="0"/>
              </a:spcAft>
              <a:buFont typeface="Roboto Lt"/>
              <a:buChar char="­"/>
              <a:defRPr sz="1600" kern="1200">
                <a:solidFill>
                  <a:schemeClr val="tx1"/>
                </a:solidFill>
                <a:latin typeface="+mn-lt"/>
                <a:ea typeface="+mn-ea"/>
                <a:cs typeface="+mn-cs"/>
              </a:defRPr>
            </a:lvl4pPr>
            <a:lvl5pPr marL="2057400" indent="-228600" algn="l" defTabSz="457200" rtl="0" eaLnBrk="0" fontAlgn="base" hangingPunct="0">
              <a:lnSpc>
                <a:spcPct val="120000"/>
              </a:lnSpc>
              <a:spcBef>
                <a:spcPct val="0"/>
              </a:spcBef>
              <a:spcAft>
                <a:spcPct val="0"/>
              </a:spcAft>
              <a:buFont typeface="Roboto Lt"/>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v-SE" sz="2800" dirty="0">
                <a:solidFill>
                  <a:schemeClr val="bg1"/>
                </a:solidFill>
              </a:rPr>
              <a:t>Varför ser det ut som det gör?</a:t>
            </a:r>
          </a:p>
          <a:p>
            <a:r>
              <a:rPr lang="sv-SE" sz="2800" dirty="0">
                <a:solidFill>
                  <a:schemeClr val="bg1"/>
                </a:solidFill>
              </a:rPr>
              <a:t>Biologisk mångfald</a:t>
            </a:r>
          </a:p>
          <a:p>
            <a:r>
              <a:rPr lang="sv-SE" sz="2800" dirty="0">
                <a:solidFill>
                  <a:schemeClr val="bg1"/>
                </a:solidFill>
              </a:rPr>
              <a:t>Konkreta tips om vad du kan göra för en hållbarare framtid.</a:t>
            </a:r>
          </a:p>
        </p:txBody>
      </p:sp>
      <p:pic>
        <p:nvPicPr>
          <p:cNvPr id="6" name="Bildobjekt 5" descr="En bild som visar Teckensnitt, text, Grafik, grafisk design&#10;&#10;AI-genererat innehåll kan vara felaktigt.">
            <a:extLst>
              <a:ext uri="{FF2B5EF4-FFF2-40B4-BE49-F238E27FC236}">
                <a16:creationId xmlns:a16="http://schemas.microsoft.com/office/drawing/2014/main" id="{8DCECD1B-7127-196E-9529-0C49B187B25C}"/>
              </a:ext>
            </a:extLst>
          </p:cNvPr>
          <p:cNvPicPr>
            <a:picLocks noChangeAspect="1"/>
          </p:cNvPicPr>
          <p:nvPr/>
        </p:nvPicPr>
        <p:blipFill>
          <a:blip r:embed="rId5"/>
          <a:stretch>
            <a:fillRect/>
          </a:stretch>
        </p:blipFill>
        <p:spPr>
          <a:xfrm>
            <a:off x="370893" y="6078180"/>
            <a:ext cx="2110928" cy="508828"/>
          </a:xfrm>
          <a:prstGeom prst="rect">
            <a:avLst/>
          </a:prstGeom>
        </p:spPr>
      </p:pic>
    </p:spTree>
    <p:extLst>
      <p:ext uri="{BB962C8B-B14F-4D97-AF65-F5344CB8AC3E}">
        <p14:creationId xmlns:p14="http://schemas.microsoft.com/office/powerpoint/2010/main" val="1277100075"/>
      </p:ext>
    </p:extLst>
  </p:cSld>
  <p:clrMapOvr>
    <a:masterClrMapping/>
  </p:clrMapOvr>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Växthuseffekten-grafisk film.m4v">
            <a:hlinkClick r:id="" action="ppaction://media"/>
            <a:extLst>
              <a:ext uri="{FF2B5EF4-FFF2-40B4-BE49-F238E27FC236}">
                <a16:creationId xmlns:a16="http://schemas.microsoft.com/office/drawing/2014/main" id="{6FBC9494-680E-8EB7-7649-54BA52E546F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85526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7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4409F9D-8B87-588E-537A-CAD1D95559BA}"/>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BD31DDF0-AFAE-2E15-409F-4040958FB185}"/>
              </a:ext>
            </a:extLst>
          </p:cNvPr>
          <p:cNvSpPr>
            <a:spLocks noGrp="1"/>
          </p:cNvSpPr>
          <p:nvPr>
            <p:ph type="sldNum" sz="quarter" idx="12"/>
          </p:nvPr>
        </p:nvSpPr>
        <p:spPr/>
        <p:txBody>
          <a:bodyPr/>
          <a:lstStyle/>
          <a:p>
            <a:fld id="{332063FA-F158-B145-A53C-EFD7E6C84CF7}" type="slidenum">
              <a:rPr lang="sv-SE" smtClean="0"/>
              <a:pPr/>
              <a:t>11</a:t>
            </a:fld>
            <a:endParaRPr lang="sv-SE"/>
          </a:p>
        </p:txBody>
      </p:sp>
      <p:sp>
        <p:nvSpPr>
          <p:cNvPr id="2" name="Rubrik 1">
            <a:extLst>
              <a:ext uri="{FF2B5EF4-FFF2-40B4-BE49-F238E27FC236}">
                <a16:creationId xmlns:a16="http://schemas.microsoft.com/office/drawing/2014/main" id="{1358AF2E-C148-FE30-BEC7-FE3B02A7CE72}"/>
              </a:ext>
            </a:extLst>
          </p:cNvPr>
          <p:cNvSpPr>
            <a:spLocks noGrp="1"/>
          </p:cNvSpPr>
          <p:nvPr>
            <p:ph type="title"/>
          </p:nvPr>
        </p:nvSpPr>
        <p:spPr/>
        <p:txBody>
          <a:bodyPr/>
          <a:lstStyle/>
          <a:p>
            <a:r>
              <a:rPr lang="nn-NO" sz="3600" dirty="0" err="1"/>
              <a:t>Samtalsfrågor</a:t>
            </a:r>
            <a:endParaRPr lang="nn-NO" sz="3600" dirty="0"/>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8259379F-0114-A989-9469-EDB991024097}"/>
              </a:ext>
            </a:extLst>
          </p:cNvPr>
          <p:cNvPicPr>
            <a:picLocks noChangeAspect="1"/>
          </p:cNvPicPr>
          <p:nvPr/>
        </p:nvPicPr>
        <p:blipFill>
          <a:blip r:embed="rId3"/>
          <a:stretch>
            <a:fillRect/>
          </a:stretch>
        </p:blipFill>
        <p:spPr>
          <a:xfrm>
            <a:off x="10776608" y="216311"/>
            <a:ext cx="1097706" cy="460889"/>
          </a:xfrm>
          <a:prstGeom prst="rect">
            <a:avLst/>
          </a:prstGeom>
        </p:spPr>
      </p:pic>
      <p:sp>
        <p:nvSpPr>
          <p:cNvPr id="3" name="Platshållare för innehåll 3">
            <a:extLst>
              <a:ext uri="{FF2B5EF4-FFF2-40B4-BE49-F238E27FC236}">
                <a16:creationId xmlns:a16="http://schemas.microsoft.com/office/drawing/2014/main" id="{7B10F5B4-0492-1E2E-EB91-DA89DC0A23E1}"/>
              </a:ext>
            </a:extLst>
          </p:cNvPr>
          <p:cNvSpPr>
            <a:spLocks noGrp="1"/>
          </p:cNvSpPr>
          <p:nvPr>
            <p:ph sz="quarter" idx="13"/>
          </p:nvPr>
        </p:nvSpPr>
        <p:spPr>
          <a:xfrm>
            <a:off x="1721999" y="2246153"/>
            <a:ext cx="8841727" cy="3357896"/>
          </a:xfrm>
        </p:spPr>
        <p:txBody>
          <a:bodyPr/>
          <a:lstStyle/>
          <a:p>
            <a:r>
              <a:rPr lang="sv-SE" sz="2800" noProof="0" dirty="0">
                <a:solidFill>
                  <a:srgbClr val="000000"/>
                </a:solidFill>
                <a:latin typeface="Arial" panose="020B0604020202020204" pitchFamily="34" charset="0"/>
                <a:cs typeface="Arial" panose="020B0604020202020204" pitchFamily="34" charset="0"/>
              </a:rPr>
              <a:t>På vilket sätt tycker du att klimatförändringar märks i samhället, till exempel i ekonomi, hälsa eller infrastruktur?</a:t>
            </a:r>
          </a:p>
          <a:p>
            <a:r>
              <a:rPr lang="sv-SE" sz="2800" noProof="0" dirty="0">
                <a:solidFill>
                  <a:srgbClr val="000000"/>
                </a:solidFill>
                <a:latin typeface="Arial" panose="020B0604020202020204" pitchFamily="34" charset="0"/>
                <a:cs typeface="Arial" panose="020B0604020202020204" pitchFamily="34" charset="0"/>
              </a:rPr>
              <a:t>Vilka förändringar i väder eller årstider har du själv lagt märke till under de senaste 10-15 åren?</a:t>
            </a:r>
          </a:p>
          <a:p>
            <a:r>
              <a:rPr lang="sv-SE" sz="2800" noProof="0" dirty="0">
                <a:solidFill>
                  <a:srgbClr val="000000"/>
                </a:solidFill>
                <a:latin typeface="Arial" panose="020B0604020202020204" pitchFamily="34" charset="0"/>
                <a:cs typeface="Arial" panose="020B0604020202020204" pitchFamily="34" charset="0"/>
              </a:rPr>
              <a:t>Vilka förändringar tror </a:t>
            </a:r>
            <a:r>
              <a:rPr lang="sv-SE" sz="2800" dirty="0">
                <a:solidFill>
                  <a:srgbClr val="000000"/>
                </a:solidFill>
                <a:latin typeface="Arial" panose="020B0604020202020204" pitchFamily="34" charset="0"/>
                <a:cs typeface="Arial" panose="020B0604020202020204" pitchFamily="34" charset="0"/>
              </a:rPr>
              <a:t>ni </a:t>
            </a:r>
            <a:r>
              <a:rPr lang="sv-SE" sz="2800" noProof="0" dirty="0">
                <a:solidFill>
                  <a:srgbClr val="000000"/>
                </a:solidFill>
                <a:latin typeface="Arial" panose="020B0604020202020204" pitchFamily="34" charset="0"/>
                <a:cs typeface="Arial" panose="020B0604020202020204" pitchFamily="34" charset="0"/>
              </a:rPr>
              <a:t>skulle märkas först om växthusgasutsläppen minskade kraftigt?</a:t>
            </a:r>
          </a:p>
        </p:txBody>
      </p:sp>
    </p:spTree>
    <p:extLst>
      <p:ext uri="{BB962C8B-B14F-4D97-AF65-F5344CB8AC3E}">
        <p14:creationId xmlns:p14="http://schemas.microsoft.com/office/powerpoint/2010/main" val="8734134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4732573-65D1-254C-7E97-9EAEA995FDE0}"/>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4531C40E-6EEF-4878-F4D1-1723951CAE9B}"/>
              </a:ext>
            </a:extLst>
          </p:cNvPr>
          <p:cNvSpPr>
            <a:spLocks noGrp="1"/>
          </p:cNvSpPr>
          <p:nvPr>
            <p:ph type="sldNum" sz="quarter" idx="12"/>
          </p:nvPr>
        </p:nvSpPr>
        <p:spPr/>
        <p:txBody>
          <a:bodyPr/>
          <a:lstStyle/>
          <a:p>
            <a:fld id="{332063FA-F158-B145-A53C-EFD7E6C84CF7}" type="slidenum">
              <a:rPr lang="sv-SE" smtClean="0"/>
              <a:pPr/>
              <a:t>12</a:t>
            </a:fld>
            <a:endParaRPr lang="sv-SE"/>
          </a:p>
        </p:txBody>
      </p:sp>
      <p:sp>
        <p:nvSpPr>
          <p:cNvPr id="2" name="Rubrik 1">
            <a:extLst>
              <a:ext uri="{FF2B5EF4-FFF2-40B4-BE49-F238E27FC236}">
                <a16:creationId xmlns:a16="http://schemas.microsoft.com/office/drawing/2014/main" id="{70689142-3B0F-80FC-01B2-DE1F29E30489}"/>
              </a:ext>
            </a:extLst>
          </p:cNvPr>
          <p:cNvSpPr>
            <a:spLocks noGrp="1"/>
          </p:cNvSpPr>
          <p:nvPr>
            <p:ph type="title"/>
          </p:nvPr>
        </p:nvSpPr>
        <p:spPr/>
        <p:txBody>
          <a:bodyPr/>
          <a:lstStyle/>
          <a:p>
            <a:r>
              <a:rPr lang="nn-NO" sz="3600" dirty="0" err="1"/>
              <a:t>Varje</a:t>
            </a:r>
            <a:r>
              <a:rPr lang="nn-NO" sz="3600" dirty="0"/>
              <a:t> grad </a:t>
            </a:r>
            <a:r>
              <a:rPr lang="nn-NO" sz="3600" dirty="0" err="1"/>
              <a:t>gör</a:t>
            </a:r>
            <a:r>
              <a:rPr lang="nn-NO" sz="3600" dirty="0"/>
              <a:t> </a:t>
            </a:r>
            <a:r>
              <a:rPr lang="nn-NO" sz="3600" dirty="0" err="1"/>
              <a:t>skillnad</a:t>
            </a:r>
            <a:r>
              <a:rPr lang="nn-NO" sz="3600" dirty="0"/>
              <a:t>!</a:t>
            </a:r>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4BC13C28-730A-DC80-76E8-4FDCD3C6F01D}"/>
              </a:ext>
            </a:extLst>
          </p:cNvPr>
          <p:cNvPicPr>
            <a:picLocks noChangeAspect="1"/>
          </p:cNvPicPr>
          <p:nvPr/>
        </p:nvPicPr>
        <p:blipFill>
          <a:blip r:embed="rId3"/>
          <a:stretch>
            <a:fillRect/>
          </a:stretch>
        </p:blipFill>
        <p:spPr>
          <a:xfrm>
            <a:off x="10776608" y="216311"/>
            <a:ext cx="1097706" cy="460889"/>
          </a:xfrm>
          <a:prstGeom prst="rect">
            <a:avLst/>
          </a:prstGeom>
        </p:spPr>
      </p:pic>
      <p:sp>
        <p:nvSpPr>
          <p:cNvPr id="10" name="Platshållare för innehåll 3">
            <a:extLst>
              <a:ext uri="{FF2B5EF4-FFF2-40B4-BE49-F238E27FC236}">
                <a16:creationId xmlns:a16="http://schemas.microsoft.com/office/drawing/2014/main" id="{55B32B2B-CC3E-6E40-4FA3-AC5C0065AE7E}"/>
              </a:ext>
            </a:extLst>
          </p:cNvPr>
          <p:cNvSpPr>
            <a:spLocks noGrp="1"/>
          </p:cNvSpPr>
          <p:nvPr>
            <p:ph sz="quarter" idx="13"/>
          </p:nvPr>
        </p:nvSpPr>
        <p:spPr>
          <a:xfrm>
            <a:off x="1721998" y="2547955"/>
            <a:ext cx="7650601" cy="3357896"/>
          </a:xfrm>
        </p:spPr>
        <p:txBody>
          <a:bodyPr/>
          <a:lstStyle/>
          <a:p>
            <a:r>
              <a:rPr lang="sv-SE" sz="2400" dirty="0"/>
              <a:t>Varje tiondels grads uppvärmning som vi lyckas undvika genom minskade utsläpp och skydd av naturen spelar stor roll för hur samhällen och ekosystem drabbas.</a:t>
            </a:r>
          </a:p>
        </p:txBody>
      </p:sp>
      <p:pic>
        <p:nvPicPr>
          <p:cNvPr id="4" name="Bildobjekt 3" descr="En bild som visar text, Teckensnitt, skärmbild, vit&#10;&#10;AI-genererat innehåll kan vara felaktigt.">
            <a:extLst>
              <a:ext uri="{FF2B5EF4-FFF2-40B4-BE49-F238E27FC236}">
                <a16:creationId xmlns:a16="http://schemas.microsoft.com/office/drawing/2014/main" id="{80CF7CA1-0C21-1EAF-9CD6-80E821613E05}"/>
              </a:ext>
            </a:extLst>
          </p:cNvPr>
          <p:cNvPicPr>
            <a:picLocks noChangeAspect="1"/>
          </p:cNvPicPr>
          <p:nvPr/>
        </p:nvPicPr>
        <p:blipFill>
          <a:blip r:embed="rId4"/>
          <a:stretch>
            <a:fillRect/>
          </a:stretch>
        </p:blipFill>
        <p:spPr>
          <a:xfrm>
            <a:off x="4937504" y="4520789"/>
            <a:ext cx="6946900" cy="2120900"/>
          </a:xfrm>
          <a:prstGeom prst="rect">
            <a:avLst/>
          </a:prstGeom>
        </p:spPr>
      </p:pic>
    </p:spTree>
    <p:extLst>
      <p:ext uri="{BB962C8B-B14F-4D97-AF65-F5344CB8AC3E}">
        <p14:creationId xmlns:p14="http://schemas.microsoft.com/office/powerpoint/2010/main" val="32876897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E9B5DC1-598E-6F25-05B7-2C77CCD6C9B9}"/>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4B7DF1BF-F118-BEB7-4EDE-D568E1DD9746}"/>
              </a:ext>
            </a:extLst>
          </p:cNvPr>
          <p:cNvSpPr>
            <a:spLocks noGrp="1"/>
          </p:cNvSpPr>
          <p:nvPr>
            <p:ph type="sldNum" sz="quarter" idx="12"/>
          </p:nvPr>
        </p:nvSpPr>
        <p:spPr/>
        <p:txBody>
          <a:bodyPr/>
          <a:lstStyle/>
          <a:p>
            <a:fld id="{332063FA-F158-B145-A53C-EFD7E6C84CF7}" type="slidenum">
              <a:rPr lang="sv-SE" smtClean="0"/>
              <a:pPr/>
              <a:t>13</a:t>
            </a:fld>
            <a:endParaRPr lang="sv-SE"/>
          </a:p>
        </p:txBody>
      </p:sp>
      <p:sp>
        <p:nvSpPr>
          <p:cNvPr id="2" name="Rubrik 1">
            <a:extLst>
              <a:ext uri="{FF2B5EF4-FFF2-40B4-BE49-F238E27FC236}">
                <a16:creationId xmlns:a16="http://schemas.microsoft.com/office/drawing/2014/main" id="{66AAE036-897E-6724-F66E-779EBD2A0857}"/>
              </a:ext>
            </a:extLst>
          </p:cNvPr>
          <p:cNvSpPr>
            <a:spLocks noGrp="1"/>
          </p:cNvSpPr>
          <p:nvPr>
            <p:ph type="title"/>
          </p:nvPr>
        </p:nvSpPr>
        <p:spPr/>
        <p:txBody>
          <a:bodyPr/>
          <a:lstStyle/>
          <a:p>
            <a:r>
              <a:rPr lang="nn-NO" sz="3600" err="1"/>
              <a:t>Samtalsfråga</a:t>
            </a:r>
            <a:endParaRPr lang="nn-NO" sz="3600"/>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803DAAEC-E024-6AE9-2736-A12383F79CCA}"/>
              </a:ext>
            </a:extLst>
          </p:cNvPr>
          <p:cNvPicPr>
            <a:picLocks noChangeAspect="1"/>
          </p:cNvPicPr>
          <p:nvPr/>
        </p:nvPicPr>
        <p:blipFill>
          <a:blip r:embed="rId3"/>
          <a:stretch>
            <a:fillRect/>
          </a:stretch>
        </p:blipFill>
        <p:spPr>
          <a:xfrm>
            <a:off x="10776608" y="216311"/>
            <a:ext cx="1097706" cy="460889"/>
          </a:xfrm>
          <a:prstGeom prst="rect">
            <a:avLst/>
          </a:prstGeom>
        </p:spPr>
      </p:pic>
      <p:sp>
        <p:nvSpPr>
          <p:cNvPr id="3" name="Platshållare för innehåll 3">
            <a:extLst>
              <a:ext uri="{FF2B5EF4-FFF2-40B4-BE49-F238E27FC236}">
                <a16:creationId xmlns:a16="http://schemas.microsoft.com/office/drawing/2014/main" id="{223AB75B-AD3F-92FF-6D1E-1EA2A1971A15}"/>
              </a:ext>
            </a:extLst>
          </p:cNvPr>
          <p:cNvSpPr>
            <a:spLocks noGrp="1"/>
          </p:cNvSpPr>
          <p:nvPr>
            <p:ph sz="quarter" idx="13"/>
          </p:nvPr>
        </p:nvSpPr>
        <p:spPr>
          <a:xfrm>
            <a:off x="1721998" y="2547955"/>
            <a:ext cx="8841727" cy="3357896"/>
          </a:xfrm>
        </p:spPr>
        <p:txBody>
          <a:bodyPr/>
          <a:lstStyle/>
          <a:p>
            <a:r>
              <a:rPr lang="sv-SE" sz="3000" noProof="0" dirty="0">
                <a:solidFill>
                  <a:srgbClr val="000000"/>
                </a:solidFill>
                <a:latin typeface="Arial" panose="020B0604020202020204" pitchFamily="34" charset="0"/>
                <a:cs typeface="Arial" panose="020B0604020202020204" pitchFamily="34" charset="0"/>
              </a:rPr>
              <a:t>Vad är din drivkraft för att bidra till ett hållbart klimat?</a:t>
            </a:r>
            <a:endParaRPr lang="sv-SE" sz="3000" noProof="0" dirty="0">
              <a:solidFill>
                <a:srgbClr val="000000"/>
              </a:solidFill>
              <a:effectLst/>
              <a:latin typeface="Arial" panose="020B0604020202020204" pitchFamily="34" charset="0"/>
              <a:cs typeface="Arial" panose="020B0604020202020204" pitchFamily="34" charset="0"/>
            </a:endParaRPr>
          </a:p>
          <a:p>
            <a:endParaRPr lang="sv-SE" sz="2800" dirty="0"/>
          </a:p>
          <a:p>
            <a:pPr marL="0" indent="0">
              <a:buNone/>
            </a:pPr>
            <a:endParaRPr lang="sv-SE" sz="2800" dirty="0"/>
          </a:p>
        </p:txBody>
      </p:sp>
    </p:spTree>
    <p:extLst>
      <p:ext uri="{BB962C8B-B14F-4D97-AF65-F5344CB8AC3E}">
        <p14:creationId xmlns:p14="http://schemas.microsoft.com/office/powerpoint/2010/main" val="5643338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33C0D92-3B4A-6CC3-E6F0-72D33791E963}"/>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078A0B8A-2A02-3FB3-0463-854B0F2C9447}"/>
              </a:ext>
            </a:extLst>
          </p:cNvPr>
          <p:cNvSpPr>
            <a:spLocks noGrp="1"/>
          </p:cNvSpPr>
          <p:nvPr>
            <p:ph type="sldNum" sz="quarter" idx="12"/>
          </p:nvPr>
        </p:nvSpPr>
        <p:spPr/>
        <p:txBody>
          <a:bodyPr/>
          <a:lstStyle/>
          <a:p>
            <a:fld id="{332063FA-F158-B145-A53C-EFD7E6C84CF7}" type="slidenum">
              <a:rPr lang="sv-SE" smtClean="0"/>
              <a:pPr/>
              <a:t>14</a:t>
            </a:fld>
            <a:endParaRPr lang="sv-SE" dirty="0"/>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4943F7BB-5EFF-1699-F706-C3736E05A8EE}"/>
              </a:ext>
            </a:extLst>
          </p:cNvPr>
          <p:cNvPicPr>
            <a:picLocks noChangeAspect="1"/>
          </p:cNvPicPr>
          <p:nvPr/>
        </p:nvPicPr>
        <p:blipFill>
          <a:blip r:embed="rId3"/>
          <a:stretch>
            <a:fillRect/>
          </a:stretch>
        </p:blipFill>
        <p:spPr>
          <a:xfrm>
            <a:off x="10776608" y="216311"/>
            <a:ext cx="1097706" cy="460889"/>
          </a:xfrm>
          <a:prstGeom prst="rect">
            <a:avLst/>
          </a:prstGeom>
        </p:spPr>
      </p:pic>
      <p:sp>
        <p:nvSpPr>
          <p:cNvPr id="4" name="Rubrik 3">
            <a:extLst>
              <a:ext uri="{FF2B5EF4-FFF2-40B4-BE49-F238E27FC236}">
                <a16:creationId xmlns:a16="http://schemas.microsoft.com/office/drawing/2014/main" id="{A170AB78-EE91-9648-9789-F2CE5A4E2FA1}"/>
              </a:ext>
            </a:extLst>
          </p:cNvPr>
          <p:cNvSpPr>
            <a:spLocks noGrp="1"/>
          </p:cNvSpPr>
          <p:nvPr>
            <p:ph type="title"/>
          </p:nvPr>
        </p:nvSpPr>
        <p:spPr/>
        <p:txBody>
          <a:bodyPr/>
          <a:lstStyle/>
          <a:p>
            <a:r>
              <a:rPr lang="sv-SE" dirty="0">
                <a:hlinkClick r:id="rId4"/>
              </a:rPr>
              <a:t>De globala målen</a:t>
            </a:r>
            <a:endParaRPr lang="sv-SE" dirty="0"/>
          </a:p>
        </p:txBody>
      </p:sp>
      <p:pic>
        <p:nvPicPr>
          <p:cNvPr id="2" name="Platshållare för innehåll 6" descr="Markör med hel fyllning">
            <a:extLst>
              <a:ext uri="{FF2B5EF4-FFF2-40B4-BE49-F238E27FC236}">
                <a16:creationId xmlns:a16="http://schemas.microsoft.com/office/drawing/2014/main" id="{D40E2239-9D28-6D0F-1EF1-FB0BD0E5B06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567446" flipH="1" flipV="1">
            <a:off x="919045" y="765872"/>
            <a:ext cx="706285" cy="706285"/>
          </a:xfrm>
          <a:prstGeom prst="rect">
            <a:avLst/>
          </a:prstGeom>
          <a:effectLst>
            <a:outerShdw blurRad="50800" dist="38100" dir="13500000" algn="br" rotWithShape="0">
              <a:prstClr val="black">
                <a:alpha val="40000"/>
              </a:prstClr>
            </a:outerShdw>
          </a:effectLst>
        </p:spPr>
      </p:pic>
      <p:sp useBgFill="1">
        <p:nvSpPr>
          <p:cNvPr id="5" name="Platshållare för innehåll 2">
            <a:extLst>
              <a:ext uri="{FF2B5EF4-FFF2-40B4-BE49-F238E27FC236}">
                <a16:creationId xmlns:a16="http://schemas.microsoft.com/office/drawing/2014/main" id="{011D64DA-038E-4A37-E6E3-3469330788EA}"/>
              </a:ext>
            </a:extLst>
          </p:cNvPr>
          <p:cNvSpPr txBox="1">
            <a:spLocks/>
          </p:cNvSpPr>
          <p:nvPr/>
        </p:nvSpPr>
        <p:spPr>
          <a:xfrm>
            <a:off x="1721999" y="2547955"/>
            <a:ext cx="4705306" cy="3357896"/>
          </a:xfrm>
          <a:prstGeom prst="rect">
            <a:avLst/>
          </a:prstGeom>
        </p:spPr>
        <p:txBody>
          <a:bodyPr vert="horz" lIns="0" tIns="0" rIns="0" bIns="0" rtlCol="0">
            <a:noAutofit/>
          </a:bodyPr>
          <a:lstStyle>
            <a:lvl1pPr marL="342900" indent="-342900" algn="l" defTabSz="457200" rtl="0" eaLnBrk="1" latinLnBrk="0" hangingPunct="1">
              <a:lnSpc>
                <a:spcPct val="120000"/>
              </a:lnSpc>
              <a:spcBef>
                <a:spcPct val="20000"/>
              </a:spcBef>
              <a:buClr>
                <a:schemeClr val="accent2"/>
              </a:buClr>
              <a:buFont typeface="Wingdings" panose="05000000000000000000" pitchFamily="2" charset="2"/>
              <a:buChar char="§"/>
              <a:defRPr sz="1800" kern="1200">
                <a:solidFill>
                  <a:schemeClr val="tx1"/>
                </a:solidFill>
                <a:latin typeface="+mn-lt"/>
                <a:ea typeface="+mn-ea"/>
                <a:cs typeface="+mn-cs"/>
              </a:defRPr>
            </a:lvl1pPr>
            <a:lvl2pPr marL="742950" indent="-28575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2pPr>
            <a:lvl3pPr marL="11430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3pPr>
            <a:lvl4pPr marL="16002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4pPr>
            <a:lvl5pPr marL="20574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v-SE" sz="2800" dirty="0"/>
              <a:t>En global handlingsplan för en hållbar värld.</a:t>
            </a:r>
          </a:p>
          <a:p>
            <a:r>
              <a:rPr lang="sv-SE" sz="2800" dirty="0"/>
              <a:t>Totalt 17 globala mål.</a:t>
            </a:r>
          </a:p>
          <a:p>
            <a:r>
              <a:rPr lang="sv-SE" sz="2800" dirty="0"/>
              <a:t>Ett gemensamt löfte.</a:t>
            </a:r>
          </a:p>
        </p:txBody>
      </p:sp>
      <p:pic>
        <p:nvPicPr>
          <p:cNvPr id="3" name="Bildobjekt 2" descr="En bild som visar text, skärmbild, logotyp, Varumärke&#10;&#10;AI-genererat innehåll kan vara felaktigt.">
            <a:extLst>
              <a:ext uri="{FF2B5EF4-FFF2-40B4-BE49-F238E27FC236}">
                <a16:creationId xmlns:a16="http://schemas.microsoft.com/office/drawing/2014/main" id="{E9686F02-EEA6-5D18-E283-D52510BD35D3}"/>
              </a:ext>
            </a:extLst>
          </p:cNvPr>
          <p:cNvPicPr>
            <a:picLocks noChangeAspect="1"/>
          </p:cNvPicPr>
          <p:nvPr/>
        </p:nvPicPr>
        <p:blipFill>
          <a:blip r:embed="rId7"/>
          <a:stretch>
            <a:fillRect/>
          </a:stretch>
        </p:blipFill>
        <p:spPr>
          <a:xfrm>
            <a:off x="6096000" y="3429000"/>
            <a:ext cx="5409231" cy="273120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914431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3BDB72C-83B6-6198-D916-B0D11CE8F326}"/>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449AA2AA-38D5-BF5F-1F25-070739643214}"/>
              </a:ext>
            </a:extLst>
          </p:cNvPr>
          <p:cNvSpPr>
            <a:spLocks noGrp="1"/>
          </p:cNvSpPr>
          <p:nvPr>
            <p:ph type="sldNum" sz="quarter" idx="12"/>
          </p:nvPr>
        </p:nvSpPr>
        <p:spPr/>
        <p:txBody>
          <a:bodyPr/>
          <a:lstStyle/>
          <a:p>
            <a:fld id="{332063FA-F158-B145-A53C-EFD7E6C84CF7}" type="slidenum">
              <a:rPr lang="sv-SE" smtClean="0"/>
              <a:pPr/>
              <a:t>15</a:t>
            </a:fld>
            <a:endParaRPr lang="sv-SE"/>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3B00CA4A-66AA-F11D-AE2D-8E8C05DDCA84}"/>
              </a:ext>
            </a:extLst>
          </p:cNvPr>
          <p:cNvPicPr>
            <a:picLocks noChangeAspect="1"/>
          </p:cNvPicPr>
          <p:nvPr/>
        </p:nvPicPr>
        <p:blipFill>
          <a:blip r:embed="rId3"/>
          <a:stretch>
            <a:fillRect/>
          </a:stretch>
        </p:blipFill>
        <p:spPr>
          <a:xfrm>
            <a:off x="10776608" y="216311"/>
            <a:ext cx="1097706" cy="460889"/>
          </a:xfrm>
          <a:prstGeom prst="rect">
            <a:avLst/>
          </a:prstGeom>
        </p:spPr>
      </p:pic>
      <p:sp>
        <p:nvSpPr>
          <p:cNvPr id="4" name="Rubrik 3">
            <a:extLst>
              <a:ext uri="{FF2B5EF4-FFF2-40B4-BE49-F238E27FC236}">
                <a16:creationId xmlns:a16="http://schemas.microsoft.com/office/drawing/2014/main" id="{9D3C89A8-D512-D651-D14F-024B2CFE722E}"/>
              </a:ext>
            </a:extLst>
          </p:cNvPr>
          <p:cNvSpPr>
            <a:spLocks noGrp="1"/>
          </p:cNvSpPr>
          <p:nvPr>
            <p:ph type="title"/>
          </p:nvPr>
        </p:nvSpPr>
        <p:spPr/>
        <p:txBody>
          <a:bodyPr/>
          <a:lstStyle/>
          <a:p>
            <a:r>
              <a:rPr lang="sv-SE" sz="3600" dirty="0"/>
              <a:t>Sammanfattning</a:t>
            </a:r>
          </a:p>
        </p:txBody>
      </p:sp>
      <p:sp>
        <p:nvSpPr>
          <p:cNvPr id="11" name="Platshållare för innehåll 6">
            <a:extLst>
              <a:ext uri="{FF2B5EF4-FFF2-40B4-BE49-F238E27FC236}">
                <a16:creationId xmlns:a16="http://schemas.microsoft.com/office/drawing/2014/main" id="{BD5D39CD-8C72-3BA6-4F84-5EB9AFE2A89F}"/>
              </a:ext>
            </a:extLst>
          </p:cNvPr>
          <p:cNvSpPr>
            <a:spLocks noGrp="1"/>
          </p:cNvSpPr>
          <p:nvPr>
            <p:ph sz="quarter" idx="13"/>
          </p:nvPr>
        </p:nvSpPr>
        <p:spPr>
          <a:xfrm>
            <a:off x="1721999" y="2438408"/>
            <a:ext cx="6778710" cy="1981183"/>
          </a:xfrm>
        </p:spPr>
        <p:txBody>
          <a:bodyPr/>
          <a:lstStyle/>
          <a:p>
            <a:r>
              <a:rPr lang="sv-SE" sz="2800" dirty="0"/>
              <a:t>Kunskap om jordens historia</a:t>
            </a:r>
          </a:p>
          <a:p>
            <a:r>
              <a:rPr lang="sv-SE" sz="2800" dirty="0"/>
              <a:t>Biologisk mångfald</a:t>
            </a:r>
          </a:p>
          <a:p>
            <a:r>
              <a:rPr lang="sv-SE" sz="2800" dirty="0"/>
              <a:t>Global uppvärmning</a:t>
            </a:r>
          </a:p>
          <a:p>
            <a:endParaRPr lang="sv-SE" sz="2800" i="1" dirty="0"/>
          </a:p>
        </p:txBody>
      </p:sp>
      <p:pic>
        <p:nvPicPr>
          <p:cNvPr id="8" name="Bildobjekt 7">
            <a:extLst>
              <a:ext uri="{FF2B5EF4-FFF2-40B4-BE49-F238E27FC236}">
                <a16:creationId xmlns:a16="http://schemas.microsoft.com/office/drawing/2014/main" id="{33B608A7-EF72-CCDB-FE06-0B3D0505D2F7}"/>
              </a:ext>
            </a:extLst>
          </p:cNvPr>
          <p:cNvPicPr>
            <a:picLocks noChangeAspect="1"/>
          </p:cNvPicPr>
          <p:nvPr/>
        </p:nvPicPr>
        <p:blipFill>
          <a:blip r:embed="rId4"/>
          <a:stretch>
            <a:fillRect/>
          </a:stretch>
        </p:blipFill>
        <p:spPr>
          <a:xfrm>
            <a:off x="7811311" y="2028330"/>
            <a:ext cx="3862056" cy="3132127"/>
          </a:xfrm>
          <a:prstGeom prst="rect">
            <a:avLst/>
          </a:prstGeom>
        </p:spPr>
      </p:pic>
    </p:spTree>
    <p:extLst>
      <p:ext uri="{BB962C8B-B14F-4D97-AF65-F5344CB8AC3E}">
        <p14:creationId xmlns:p14="http://schemas.microsoft.com/office/powerpoint/2010/main" val="31200525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EC6C01B-C1A6-094E-FB1B-D5EA59555709}"/>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10F891A4-A446-9E14-164F-C35A00174FB2}"/>
              </a:ext>
            </a:extLst>
          </p:cNvPr>
          <p:cNvSpPr>
            <a:spLocks noGrp="1"/>
          </p:cNvSpPr>
          <p:nvPr>
            <p:ph type="sldNum" sz="quarter" idx="12"/>
          </p:nvPr>
        </p:nvSpPr>
        <p:spPr/>
        <p:txBody>
          <a:bodyPr/>
          <a:lstStyle/>
          <a:p>
            <a:fld id="{332063FA-F158-B145-A53C-EFD7E6C84CF7}" type="slidenum">
              <a:rPr lang="sv-SE" smtClean="0"/>
              <a:pPr/>
              <a:t>16</a:t>
            </a:fld>
            <a:endParaRPr lang="sv-SE"/>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5F837067-2FDF-A67B-DA1E-CCA82FE13D66}"/>
              </a:ext>
            </a:extLst>
          </p:cNvPr>
          <p:cNvPicPr>
            <a:picLocks noChangeAspect="1"/>
          </p:cNvPicPr>
          <p:nvPr/>
        </p:nvPicPr>
        <p:blipFill>
          <a:blip r:embed="rId3"/>
          <a:stretch>
            <a:fillRect/>
          </a:stretch>
        </p:blipFill>
        <p:spPr>
          <a:xfrm>
            <a:off x="10776608" y="216311"/>
            <a:ext cx="1097706" cy="460889"/>
          </a:xfrm>
          <a:prstGeom prst="rect">
            <a:avLst/>
          </a:prstGeom>
        </p:spPr>
      </p:pic>
      <p:sp>
        <p:nvSpPr>
          <p:cNvPr id="4" name="Rubrik 3">
            <a:extLst>
              <a:ext uri="{FF2B5EF4-FFF2-40B4-BE49-F238E27FC236}">
                <a16:creationId xmlns:a16="http://schemas.microsoft.com/office/drawing/2014/main" id="{1D8525F5-1CA2-5461-8D98-C14E6112B11A}"/>
              </a:ext>
            </a:extLst>
          </p:cNvPr>
          <p:cNvSpPr>
            <a:spLocks noGrp="1"/>
          </p:cNvSpPr>
          <p:nvPr>
            <p:ph type="title"/>
          </p:nvPr>
        </p:nvSpPr>
        <p:spPr/>
        <p:txBody>
          <a:bodyPr/>
          <a:lstStyle/>
          <a:p>
            <a:r>
              <a:rPr lang="sv-SE" sz="3600"/>
              <a:t>Nästa gång</a:t>
            </a:r>
          </a:p>
        </p:txBody>
      </p:sp>
      <p:sp useBgFill="1">
        <p:nvSpPr>
          <p:cNvPr id="5" name="Platshållare för innehåll 2">
            <a:extLst>
              <a:ext uri="{FF2B5EF4-FFF2-40B4-BE49-F238E27FC236}">
                <a16:creationId xmlns:a16="http://schemas.microsoft.com/office/drawing/2014/main" id="{C711C5B5-2E84-5990-8E60-ACB6F98D6288}"/>
              </a:ext>
            </a:extLst>
          </p:cNvPr>
          <p:cNvSpPr txBox="1">
            <a:spLocks/>
          </p:cNvSpPr>
          <p:nvPr/>
        </p:nvSpPr>
        <p:spPr>
          <a:xfrm>
            <a:off x="1721999" y="2547955"/>
            <a:ext cx="6778710" cy="3357896"/>
          </a:xfrm>
          <a:prstGeom prst="rect">
            <a:avLst/>
          </a:prstGeom>
        </p:spPr>
        <p:txBody>
          <a:bodyPr vert="horz" lIns="0" tIns="0" rIns="0" bIns="0" rtlCol="0">
            <a:noAutofit/>
          </a:bodyPr>
          <a:lstStyle>
            <a:lvl1pPr marL="342900" indent="-342900" algn="l" defTabSz="457200" rtl="0" eaLnBrk="1" latinLnBrk="0" hangingPunct="1">
              <a:lnSpc>
                <a:spcPct val="120000"/>
              </a:lnSpc>
              <a:spcBef>
                <a:spcPct val="20000"/>
              </a:spcBef>
              <a:buClr>
                <a:schemeClr val="accent2"/>
              </a:buClr>
              <a:buFont typeface="Wingdings" panose="05000000000000000000" pitchFamily="2" charset="2"/>
              <a:buChar char="§"/>
              <a:defRPr sz="1800" kern="1200">
                <a:solidFill>
                  <a:schemeClr val="tx1"/>
                </a:solidFill>
                <a:latin typeface="+mn-lt"/>
                <a:ea typeface="+mn-ea"/>
                <a:cs typeface="+mn-cs"/>
              </a:defRPr>
            </a:lvl1pPr>
            <a:lvl2pPr marL="742950" indent="-28575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2pPr>
            <a:lvl3pPr marL="11430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3pPr>
            <a:lvl4pPr marL="16002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4pPr>
            <a:lvl5pPr marL="20574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v-SE" sz="2800" dirty="0"/>
              <a:t>Tema </a:t>
            </a:r>
          </a:p>
          <a:p>
            <a:r>
              <a:rPr lang="sv-SE" sz="2800" dirty="0"/>
              <a:t>Frivillig förberedelse</a:t>
            </a:r>
          </a:p>
        </p:txBody>
      </p:sp>
      <p:pic>
        <p:nvPicPr>
          <p:cNvPr id="2" name="Bildobjekt 1" descr="En bild som visar text, skärmbild, logotyp, Varumärke&#10;&#10;AI-genererat innehåll kan vara felaktigt.">
            <a:extLst>
              <a:ext uri="{FF2B5EF4-FFF2-40B4-BE49-F238E27FC236}">
                <a16:creationId xmlns:a16="http://schemas.microsoft.com/office/drawing/2014/main" id="{8F824A8E-2987-D2DE-B189-7601959D94E6}"/>
              </a:ext>
            </a:extLst>
          </p:cNvPr>
          <p:cNvPicPr>
            <a:picLocks noChangeAspect="1"/>
          </p:cNvPicPr>
          <p:nvPr/>
        </p:nvPicPr>
        <p:blipFill>
          <a:blip r:embed="rId4"/>
          <a:stretch>
            <a:fillRect/>
          </a:stretch>
        </p:blipFill>
        <p:spPr>
          <a:xfrm>
            <a:off x="6096000" y="3429000"/>
            <a:ext cx="5409231" cy="273120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501182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014178"/>
        </a:solidFill>
        <a:effectLst/>
      </p:bgPr>
    </p:bg>
    <p:spTree>
      <p:nvGrpSpPr>
        <p:cNvPr id="1" name="">
          <a:extLst>
            <a:ext uri="{FF2B5EF4-FFF2-40B4-BE49-F238E27FC236}">
              <a16:creationId xmlns:a16="http://schemas.microsoft.com/office/drawing/2014/main" id="{87F596AE-14B3-1D65-D03D-2A833B5FE86F}"/>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86366FBA-0FA4-C415-7D9E-1518238C23BC}"/>
              </a:ext>
            </a:extLst>
          </p:cNvPr>
          <p:cNvSpPr>
            <a:spLocks noGrp="1"/>
          </p:cNvSpPr>
          <p:nvPr>
            <p:ph type="title"/>
          </p:nvPr>
        </p:nvSpPr>
        <p:spPr/>
        <p:txBody>
          <a:bodyPr/>
          <a:lstStyle/>
          <a:p>
            <a:r>
              <a:rPr lang="sv-SE" sz="3600" dirty="0">
                <a:solidFill>
                  <a:schemeClr val="bg1"/>
                </a:solidFill>
              </a:rPr>
              <a:t>För dig som vill lära dig mer!</a:t>
            </a:r>
          </a:p>
        </p:txBody>
      </p:sp>
      <p:sp useBgFill="1">
        <p:nvSpPr>
          <p:cNvPr id="5" name="Platshållare för innehåll 2">
            <a:extLst>
              <a:ext uri="{FF2B5EF4-FFF2-40B4-BE49-F238E27FC236}">
                <a16:creationId xmlns:a16="http://schemas.microsoft.com/office/drawing/2014/main" id="{0328397B-DB51-B629-70F1-C4D0C6229FF8}"/>
              </a:ext>
            </a:extLst>
          </p:cNvPr>
          <p:cNvSpPr txBox="1">
            <a:spLocks/>
          </p:cNvSpPr>
          <p:nvPr/>
        </p:nvSpPr>
        <p:spPr>
          <a:xfrm>
            <a:off x="1721999" y="2547955"/>
            <a:ext cx="6778710" cy="3357896"/>
          </a:xfrm>
          <a:prstGeom prst="rect">
            <a:avLst/>
          </a:prstGeom>
        </p:spPr>
        <p:txBody>
          <a:bodyPr vert="horz" lIns="0" tIns="0" rIns="0" bIns="0" rtlCol="0">
            <a:noAutofit/>
          </a:bodyPr>
          <a:lstStyle>
            <a:lvl1pPr marL="342900" indent="-342900" algn="l" defTabSz="457200" rtl="0" eaLnBrk="1" latinLnBrk="0" hangingPunct="1">
              <a:lnSpc>
                <a:spcPct val="120000"/>
              </a:lnSpc>
              <a:spcBef>
                <a:spcPct val="20000"/>
              </a:spcBef>
              <a:buClr>
                <a:schemeClr val="accent2"/>
              </a:buClr>
              <a:buFont typeface="Wingdings" panose="05000000000000000000" pitchFamily="2" charset="2"/>
              <a:buChar char="§"/>
              <a:defRPr sz="1800" kern="1200">
                <a:solidFill>
                  <a:schemeClr val="tx1"/>
                </a:solidFill>
                <a:latin typeface="+mn-lt"/>
                <a:ea typeface="+mn-ea"/>
                <a:cs typeface="+mn-cs"/>
              </a:defRPr>
            </a:lvl1pPr>
            <a:lvl2pPr marL="742950" indent="-28575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2pPr>
            <a:lvl3pPr marL="11430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3pPr>
            <a:lvl4pPr marL="16002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4pPr>
            <a:lvl5pPr marL="20574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sv-SE" sz="2800" b="1" dirty="0">
                <a:solidFill>
                  <a:schemeClr val="bg1"/>
                </a:solidFill>
              </a:rPr>
              <a:t>Klicka på länkarna nedanför:</a:t>
            </a:r>
            <a:endParaRPr lang="sv-SE" sz="2800" dirty="0">
              <a:solidFill>
                <a:schemeClr val="bg1"/>
              </a:solidFill>
            </a:endParaRPr>
          </a:p>
          <a:p>
            <a:r>
              <a:rPr lang="sv-SE" sz="2800" dirty="0">
                <a:solidFill>
                  <a:schemeClr val="bg1"/>
                </a:solidFill>
                <a:hlinkClick r:id="rId3">
                  <a:extLst>
                    <a:ext uri="{A12FA001-AC4F-418D-AE19-62706E023703}">
                      <ahyp:hlinkClr xmlns:ahyp="http://schemas.microsoft.com/office/drawing/2018/hyperlinkcolor" val="tx"/>
                    </a:ext>
                  </a:extLst>
                </a:hlinkClick>
              </a:rPr>
              <a:t>Film: Hur kan vi vända uppvärmningen?</a:t>
            </a:r>
            <a:endParaRPr lang="sv-SE" sz="2800" dirty="0">
              <a:solidFill>
                <a:schemeClr val="bg1"/>
              </a:solidFill>
              <a:hlinkClick r:id="rId4">
                <a:extLst>
                  <a:ext uri="{A12FA001-AC4F-418D-AE19-62706E023703}">
                    <ahyp:hlinkClr xmlns:ahyp="http://schemas.microsoft.com/office/drawing/2018/hyperlinkcolor" val="tx"/>
                  </a:ext>
                </a:extLst>
              </a:hlinkClick>
            </a:endParaRPr>
          </a:p>
          <a:p>
            <a:r>
              <a:rPr lang="sv-SE" sz="2800" dirty="0">
                <a:solidFill>
                  <a:schemeClr val="bg1"/>
                </a:solidFill>
                <a:hlinkClick r:id="rId4">
                  <a:extLst>
                    <a:ext uri="{A12FA001-AC4F-418D-AE19-62706E023703}">
                      <ahyp:hlinkClr xmlns:ahyp="http://schemas.microsoft.com/office/drawing/2018/hyperlinkcolor" val="tx"/>
                    </a:ext>
                  </a:extLst>
                </a:hlinkClick>
              </a:rPr>
              <a:t>Vad är biologisk mångfald?</a:t>
            </a:r>
            <a:endParaRPr lang="sv-SE" sz="2800" dirty="0">
              <a:solidFill>
                <a:schemeClr val="bg1"/>
              </a:solidFill>
            </a:endParaRPr>
          </a:p>
          <a:p>
            <a:r>
              <a:rPr lang="sv-SE" sz="2800" dirty="0">
                <a:solidFill>
                  <a:schemeClr val="bg1"/>
                </a:solidFill>
                <a:hlinkClick r:id="rId5">
                  <a:extLst>
                    <a:ext uri="{A12FA001-AC4F-418D-AE19-62706E023703}">
                      <ahyp:hlinkClr xmlns:ahyp="http://schemas.microsoft.com/office/drawing/2018/hyperlinkcolor" val="tx"/>
                    </a:ext>
                  </a:extLst>
                </a:hlinkClick>
              </a:rPr>
              <a:t>EU-strategi för biologisk mångfald</a:t>
            </a:r>
            <a:endParaRPr lang="sv-SE" sz="2800" dirty="0">
              <a:solidFill>
                <a:schemeClr val="bg1"/>
              </a:solidFill>
            </a:endParaRPr>
          </a:p>
        </p:txBody>
      </p:sp>
      <p:pic>
        <p:nvPicPr>
          <p:cNvPr id="7" name="Bildobjekt 6" descr="En bild som visar text, Teckensnitt, Grafik, logotyp&#10;&#10;AI-genererat innehåll kan vara felaktigt.">
            <a:extLst>
              <a:ext uri="{FF2B5EF4-FFF2-40B4-BE49-F238E27FC236}">
                <a16:creationId xmlns:a16="http://schemas.microsoft.com/office/drawing/2014/main" id="{30CA7991-056D-2EA2-34EB-3F16B87D2092}"/>
              </a:ext>
            </a:extLst>
          </p:cNvPr>
          <p:cNvPicPr>
            <a:picLocks noChangeAspect="1"/>
          </p:cNvPicPr>
          <p:nvPr/>
        </p:nvPicPr>
        <p:blipFill>
          <a:blip r:embed="rId6"/>
          <a:stretch>
            <a:fillRect/>
          </a:stretch>
        </p:blipFill>
        <p:spPr>
          <a:xfrm>
            <a:off x="10776755" y="216311"/>
            <a:ext cx="1097559" cy="460889"/>
          </a:xfrm>
          <a:prstGeom prst="rect">
            <a:avLst/>
          </a:prstGeom>
        </p:spPr>
      </p:pic>
      <p:pic>
        <p:nvPicPr>
          <p:cNvPr id="3" name="Platshållare för innehåll 6" descr="Markör med hel fyllning">
            <a:extLst>
              <a:ext uri="{FF2B5EF4-FFF2-40B4-BE49-F238E27FC236}">
                <a16:creationId xmlns:a16="http://schemas.microsoft.com/office/drawing/2014/main" id="{2AA1575A-FEB6-16D7-A683-5B66C61AEB9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5920181" flipH="1" flipV="1">
            <a:off x="8871543" y="2243285"/>
            <a:ext cx="1494366" cy="1494366"/>
          </a:xfrm>
          <a:prstGeom prst="rect">
            <a:avLst/>
          </a:prstGeom>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4006129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7CE6BC34-B0F4-FC85-204D-6229000DF960}"/>
            </a:ext>
          </a:extLst>
        </p:cNvPr>
        <p:cNvGrpSpPr/>
        <p:nvPr/>
      </p:nvGrpSpPr>
      <p:grpSpPr>
        <a:xfrm>
          <a:off x="0" y="0"/>
          <a:ext cx="0" cy="0"/>
          <a:chOff x="0" y="0"/>
          <a:chExt cx="0" cy="0"/>
        </a:xfrm>
      </p:grpSpPr>
      <p:pic>
        <p:nvPicPr>
          <p:cNvPr id="3" name="Bildobjekt 2">
            <a:extLst>
              <a:ext uri="{FF2B5EF4-FFF2-40B4-BE49-F238E27FC236}">
                <a16:creationId xmlns:a16="http://schemas.microsoft.com/office/drawing/2014/main" id="{D8A1F101-C37E-C6E7-6BC4-0EE9600C269C}"/>
              </a:ext>
            </a:extLst>
          </p:cNvPr>
          <p:cNvPicPr>
            <a:picLocks noChangeAspect="1"/>
          </p:cNvPicPr>
          <p:nvPr/>
        </p:nvPicPr>
        <p:blipFill>
          <a:blip r:embed="rId5"/>
          <a:stretch>
            <a:fillRect/>
          </a:stretch>
        </p:blipFill>
        <p:spPr>
          <a:xfrm>
            <a:off x="10721023" y="294967"/>
            <a:ext cx="1158802" cy="486697"/>
          </a:xfrm>
          <a:prstGeom prst="rect">
            <a:avLst/>
          </a:prstGeom>
        </p:spPr>
      </p:pic>
      <p:pic>
        <p:nvPicPr>
          <p:cNvPr id="9" name="Onlinemedia 8" descr="Välkommen till hållbara seniorer-Peter sikström_SPF">
            <a:hlinkClick r:id="" action="ppaction://media"/>
            <a:extLst>
              <a:ext uri="{FF2B5EF4-FFF2-40B4-BE49-F238E27FC236}">
                <a16:creationId xmlns:a16="http://schemas.microsoft.com/office/drawing/2014/main" id="{D60A4D2B-5F61-DF88-EDDB-478D1FB67FF3}"/>
              </a:ext>
            </a:extLst>
          </p:cNvPr>
          <p:cNvPicPr>
            <a:picLocks noRot="1" noChangeAspect="1"/>
          </p:cNvPicPr>
          <p:nvPr>
            <a:videoFile r:link="rId1"/>
          </p:nvPr>
        </p:nvPicPr>
        <p:blipFill>
          <a:blip r:embed="rId6"/>
          <a:stretch>
            <a:fillRect/>
          </a:stretch>
        </p:blipFill>
        <p:spPr>
          <a:xfrm>
            <a:off x="0" y="0"/>
            <a:ext cx="12192000" cy="6868732"/>
          </a:xfrm>
          <a:prstGeom prst="rect">
            <a:avLst/>
          </a:prstGeom>
        </p:spPr>
      </p:pic>
    </p:spTree>
    <p:extLst>
      <p:ext uri="{BB962C8B-B14F-4D97-AF65-F5344CB8AC3E}">
        <p14:creationId xmlns:p14="http://schemas.microsoft.com/office/powerpoint/2010/main" val="2352611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FAB92AA-E589-8BB2-3BC7-6F66E759C620}"/>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C5C5FDDA-5E8C-B226-7639-663C6015A517}"/>
              </a:ext>
            </a:extLst>
          </p:cNvPr>
          <p:cNvSpPr>
            <a:spLocks noGrp="1"/>
          </p:cNvSpPr>
          <p:nvPr>
            <p:ph type="sldNum" sz="quarter" idx="12"/>
          </p:nvPr>
        </p:nvSpPr>
        <p:spPr/>
        <p:txBody>
          <a:bodyPr/>
          <a:lstStyle/>
          <a:p>
            <a:fld id="{332063FA-F158-B145-A53C-EFD7E6C84CF7}" type="slidenum">
              <a:rPr lang="sv-SE" smtClean="0"/>
              <a:pPr/>
              <a:t>3</a:t>
            </a:fld>
            <a:endParaRPr lang="sv-SE"/>
          </a:p>
        </p:txBody>
      </p:sp>
      <p:sp>
        <p:nvSpPr>
          <p:cNvPr id="2" name="Rubrik 1">
            <a:extLst>
              <a:ext uri="{FF2B5EF4-FFF2-40B4-BE49-F238E27FC236}">
                <a16:creationId xmlns:a16="http://schemas.microsoft.com/office/drawing/2014/main" id="{6A29C623-E09C-BC38-BA7B-66BAEE31D140}"/>
              </a:ext>
            </a:extLst>
          </p:cNvPr>
          <p:cNvSpPr>
            <a:spLocks noGrp="1"/>
          </p:cNvSpPr>
          <p:nvPr>
            <p:ph type="title"/>
          </p:nvPr>
        </p:nvSpPr>
        <p:spPr/>
        <p:txBody>
          <a:bodyPr/>
          <a:lstStyle/>
          <a:p>
            <a:r>
              <a:rPr lang="nn-NO" sz="3600" dirty="0" err="1"/>
              <a:t>Samtalsfrågor</a:t>
            </a:r>
            <a:endParaRPr lang="nn-NO" sz="3600" dirty="0"/>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362D32E9-AF7B-9059-760B-21D88BFE1B2C}"/>
              </a:ext>
            </a:extLst>
          </p:cNvPr>
          <p:cNvPicPr>
            <a:picLocks noChangeAspect="1"/>
          </p:cNvPicPr>
          <p:nvPr/>
        </p:nvPicPr>
        <p:blipFill>
          <a:blip r:embed="rId3"/>
          <a:stretch>
            <a:fillRect/>
          </a:stretch>
        </p:blipFill>
        <p:spPr>
          <a:xfrm>
            <a:off x="10776608" y="216311"/>
            <a:ext cx="1097706" cy="460889"/>
          </a:xfrm>
          <a:prstGeom prst="rect">
            <a:avLst/>
          </a:prstGeom>
        </p:spPr>
      </p:pic>
      <p:sp>
        <p:nvSpPr>
          <p:cNvPr id="3" name="Platshållare för innehåll 3">
            <a:extLst>
              <a:ext uri="{FF2B5EF4-FFF2-40B4-BE49-F238E27FC236}">
                <a16:creationId xmlns:a16="http://schemas.microsoft.com/office/drawing/2014/main" id="{A544A4C2-65E6-E29B-D01D-F1BF87985CE8}"/>
              </a:ext>
            </a:extLst>
          </p:cNvPr>
          <p:cNvSpPr>
            <a:spLocks noGrp="1"/>
          </p:cNvSpPr>
          <p:nvPr>
            <p:ph sz="quarter" idx="13"/>
          </p:nvPr>
        </p:nvSpPr>
        <p:spPr>
          <a:xfrm>
            <a:off x="1721998" y="2547955"/>
            <a:ext cx="8841727" cy="3357896"/>
          </a:xfrm>
        </p:spPr>
        <p:txBody>
          <a:bodyPr/>
          <a:lstStyle/>
          <a:p>
            <a:r>
              <a:rPr lang="sv-SE" sz="3000" noProof="0" dirty="0">
                <a:solidFill>
                  <a:srgbClr val="000000"/>
                </a:solidFill>
                <a:effectLst/>
                <a:latin typeface="Arial" panose="020B0604020202020204" pitchFamily="34" charset="0"/>
                <a:cs typeface="Arial" panose="020B0604020202020204" pitchFamily="34" charset="0"/>
              </a:rPr>
              <a:t>Vad tänker ni om att människan funnits så kort tid på jorden, men ändå hunnit påverka jorden, naturen och klimatet så mycket? </a:t>
            </a:r>
          </a:p>
          <a:p>
            <a:r>
              <a:rPr lang="sv-SE" sz="3000" noProof="0" dirty="0">
                <a:solidFill>
                  <a:srgbClr val="000000"/>
                </a:solidFill>
                <a:effectLst/>
                <a:latin typeface="Arial" panose="020B0604020202020204" pitchFamily="34" charset="0"/>
                <a:cs typeface="Arial" panose="020B0604020202020204" pitchFamily="34" charset="0"/>
              </a:rPr>
              <a:t>Vad tror ni krävs för att fler ska känna engagemang för jorden och jordens fortsatta utveckling? </a:t>
            </a:r>
          </a:p>
          <a:p>
            <a:endParaRPr lang="sv-SE" sz="3000" noProof="0" dirty="0">
              <a:solidFill>
                <a:srgbClr val="000000"/>
              </a:solidFill>
              <a:effectLst/>
              <a:latin typeface="Arial" panose="020B0604020202020204" pitchFamily="34" charset="0"/>
              <a:cs typeface="Arial" panose="020B0604020202020204" pitchFamily="34" charset="0"/>
            </a:endParaRPr>
          </a:p>
          <a:p>
            <a:endParaRPr lang="sv-SE" sz="3000" noProof="0" dirty="0">
              <a:solidFill>
                <a:srgbClr val="000000"/>
              </a:solidFill>
              <a:effectLst/>
              <a:latin typeface="Arial" panose="020B0604020202020204" pitchFamily="34" charset="0"/>
              <a:cs typeface="Arial" panose="020B0604020202020204" pitchFamily="34" charset="0"/>
            </a:endParaRPr>
          </a:p>
          <a:p>
            <a:endParaRPr lang="sv-SE" sz="2800" dirty="0"/>
          </a:p>
          <a:p>
            <a:pPr marL="0" indent="0">
              <a:buNone/>
            </a:pPr>
            <a:endParaRPr lang="sv-SE" sz="2800" dirty="0"/>
          </a:p>
        </p:txBody>
      </p:sp>
    </p:spTree>
    <p:extLst>
      <p:ext uri="{BB962C8B-B14F-4D97-AF65-F5344CB8AC3E}">
        <p14:creationId xmlns:p14="http://schemas.microsoft.com/office/powerpoint/2010/main" val="12488684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F28CD-1EC0-8CCA-6E29-E5E6FDE708B8}"/>
            </a:ext>
          </a:extLst>
        </p:cNvPr>
        <p:cNvGrpSpPr/>
        <p:nvPr/>
      </p:nvGrpSpPr>
      <p:grpSpPr>
        <a:xfrm>
          <a:off x="0" y="0"/>
          <a:ext cx="0" cy="0"/>
          <a:chOff x="0" y="0"/>
          <a:chExt cx="0" cy="0"/>
        </a:xfrm>
      </p:grpSpPr>
      <p:pic>
        <p:nvPicPr>
          <p:cNvPr id="3" name="Bildobjekt 2">
            <a:extLst>
              <a:ext uri="{FF2B5EF4-FFF2-40B4-BE49-F238E27FC236}">
                <a16:creationId xmlns:a16="http://schemas.microsoft.com/office/drawing/2014/main" id="{9CCAE2E2-A067-8109-C95B-11CAEDB5793B}"/>
              </a:ext>
            </a:extLst>
          </p:cNvPr>
          <p:cNvPicPr>
            <a:picLocks noChangeAspect="1"/>
          </p:cNvPicPr>
          <p:nvPr/>
        </p:nvPicPr>
        <p:blipFill>
          <a:blip r:embed="rId4"/>
          <a:stretch>
            <a:fillRect/>
          </a:stretch>
        </p:blipFill>
        <p:spPr>
          <a:xfrm>
            <a:off x="10721023" y="294967"/>
            <a:ext cx="1158802" cy="486697"/>
          </a:xfrm>
          <a:prstGeom prst="rect">
            <a:avLst/>
          </a:prstGeom>
        </p:spPr>
      </p:pic>
      <p:pic>
        <p:nvPicPr>
          <p:cNvPr id="5" name="Onlinemedia 4" descr="Vikten av biologisk mångfald-Peter Sikström_SPF">
            <a:hlinkClick r:id="" action="ppaction://media"/>
            <a:extLst>
              <a:ext uri="{FF2B5EF4-FFF2-40B4-BE49-F238E27FC236}">
                <a16:creationId xmlns:a16="http://schemas.microsoft.com/office/drawing/2014/main" id="{B2EBC2B3-36F0-5F27-1520-C3634F3B9639}"/>
              </a:ext>
            </a:extLst>
          </p:cNvPr>
          <p:cNvPicPr>
            <a:picLocks noRot="1" noChangeAspect="1"/>
          </p:cNvPicPr>
          <p:nvPr>
            <a:videoFile r:link="rId1"/>
          </p:nvPr>
        </p:nvPicPr>
        <p:blipFill>
          <a:blip r:embed="rId5"/>
          <a:stretch>
            <a:fillRect/>
          </a:stretch>
        </p:blipFill>
        <p:spPr>
          <a:xfrm>
            <a:off x="0" y="0"/>
            <a:ext cx="12192000" cy="6868732"/>
          </a:xfrm>
          <a:prstGeom prst="rect">
            <a:avLst/>
          </a:prstGeom>
        </p:spPr>
      </p:pic>
    </p:spTree>
    <p:extLst>
      <p:ext uri="{BB962C8B-B14F-4D97-AF65-F5344CB8AC3E}">
        <p14:creationId xmlns:p14="http://schemas.microsoft.com/office/powerpoint/2010/main" val="1666818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4361740-D72C-D2AD-1547-4959601CBBFA}"/>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C84CF067-27AF-6503-0453-D7D934758B07}"/>
              </a:ext>
            </a:extLst>
          </p:cNvPr>
          <p:cNvSpPr>
            <a:spLocks noGrp="1"/>
          </p:cNvSpPr>
          <p:nvPr>
            <p:ph type="sldNum" sz="quarter" idx="12"/>
          </p:nvPr>
        </p:nvSpPr>
        <p:spPr/>
        <p:txBody>
          <a:bodyPr/>
          <a:lstStyle/>
          <a:p>
            <a:fld id="{332063FA-F158-B145-A53C-EFD7E6C84CF7}" type="slidenum">
              <a:rPr lang="sv-SE" smtClean="0"/>
              <a:pPr/>
              <a:t>5</a:t>
            </a:fld>
            <a:endParaRPr lang="sv-SE"/>
          </a:p>
        </p:txBody>
      </p:sp>
      <p:sp>
        <p:nvSpPr>
          <p:cNvPr id="2" name="Rubrik 1">
            <a:extLst>
              <a:ext uri="{FF2B5EF4-FFF2-40B4-BE49-F238E27FC236}">
                <a16:creationId xmlns:a16="http://schemas.microsoft.com/office/drawing/2014/main" id="{2BE8C96D-EF19-010D-D4F6-38FFE8426538}"/>
              </a:ext>
            </a:extLst>
          </p:cNvPr>
          <p:cNvSpPr>
            <a:spLocks noGrp="1"/>
          </p:cNvSpPr>
          <p:nvPr>
            <p:ph type="title"/>
          </p:nvPr>
        </p:nvSpPr>
        <p:spPr/>
        <p:txBody>
          <a:bodyPr/>
          <a:lstStyle/>
          <a:p>
            <a:r>
              <a:rPr lang="nn-NO" sz="3600" dirty="0" err="1"/>
              <a:t>Samtalsfrågor</a:t>
            </a:r>
            <a:endParaRPr lang="nn-NO" sz="3600" dirty="0"/>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A050B1EA-CFDF-687D-54EE-77469CD5FF69}"/>
              </a:ext>
            </a:extLst>
          </p:cNvPr>
          <p:cNvPicPr>
            <a:picLocks noChangeAspect="1"/>
          </p:cNvPicPr>
          <p:nvPr/>
        </p:nvPicPr>
        <p:blipFill>
          <a:blip r:embed="rId3"/>
          <a:stretch>
            <a:fillRect/>
          </a:stretch>
        </p:blipFill>
        <p:spPr>
          <a:xfrm>
            <a:off x="10776608" y="216311"/>
            <a:ext cx="1097706" cy="460889"/>
          </a:xfrm>
          <a:prstGeom prst="rect">
            <a:avLst/>
          </a:prstGeom>
        </p:spPr>
      </p:pic>
      <p:sp>
        <p:nvSpPr>
          <p:cNvPr id="3" name="Platshållare för innehåll 3">
            <a:extLst>
              <a:ext uri="{FF2B5EF4-FFF2-40B4-BE49-F238E27FC236}">
                <a16:creationId xmlns:a16="http://schemas.microsoft.com/office/drawing/2014/main" id="{9704CF8E-3A3A-6F12-E892-035826B73A77}"/>
              </a:ext>
            </a:extLst>
          </p:cNvPr>
          <p:cNvSpPr>
            <a:spLocks noGrp="1"/>
          </p:cNvSpPr>
          <p:nvPr>
            <p:ph sz="quarter" idx="13"/>
          </p:nvPr>
        </p:nvSpPr>
        <p:spPr>
          <a:xfrm>
            <a:off x="1721998" y="2547955"/>
            <a:ext cx="8841727" cy="3357896"/>
          </a:xfrm>
        </p:spPr>
        <p:txBody>
          <a:bodyPr/>
          <a:lstStyle/>
          <a:p>
            <a:r>
              <a:rPr lang="sv-SE" sz="2800" noProof="0" dirty="0">
                <a:solidFill>
                  <a:srgbClr val="000000"/>
                </a:solidFill>
                <a:latin typeface="Arial" panose="020B0604020202020204" pitchFamily="34" charset="0"/>
                <a:cs typeface="Arial" panose="020B0604020202020204" pitchFamily="34" charset="0"/>
              </a:rPr>
              <a:t>Har du märkt att något i naturen omkring dig har förändrats – till exempel färre insekter, fåglar eller blommor?</a:t>
            </a:r>
          </a:p>
          <a:p>
            <a:r>
              <a:rPr lang="sv-SE" sz="2800" noProof="0" dirty="0">
                <a:solidFill>
                  <a:srgbClr val="000000"/>
                </a:solidFill>
                <a:latin typeface="Arial" panose="020B0604020202020204" pitchFamily="34" charset="0"/>
                <a:cs typeface="Arial" panose="020B0604020202020204" pitchFamily="34" charset="0"/>
              </a:rPr>
              <a:t>Hur har skogar, ängar eller stränder sett ut där du bott – och hur ser de ut nu?</a:t>
            </a:r>
          </a:p>
          <a:p>
            <a:r>
              <a:rPr lang="sv-SE" sz="2800" noProof="0" dirty="0">
                <a:solidFill>
                  <a:srgbClr val="000000"/>
                </a:solidFill>
                <a:effectLst/>
                <a:latin typeface="Arial" panose="020B0604020202020204" pitchFamily="34" charset="0"/>
                <a:cs typeface="Arial" panose="020B0604020202020204" pitchFamily="34" charset="0"/>
              </a:rPr>
              <a:t>Tycker du att din relation till naturen har förändrats över tid?</a:t>
            </a:r>
          </a:p>
          <a:p>
            <a:endParaRPr lang="sv-SE" sz="2800" noProof="0" dirty="0">
              <a:solidFill>
                <a:srgbClr val="000000"/>
              </a:solidFill>
              <a:effectLst/>
              <a:latin typeface="Arial" panose="020B0604020202020204" pitchFamily="34" charset="0"/>
              <a:cs typeface="Arial" panose="020B0604020202020204" pitchFamily="34" charset="0"/>
            </a:endParaRPr>
          </a:p>
          <a:p>
            <a:endParaRPr lang="sv-SE" sz="3000" noProof="0" dirty="0">
              <a:solidFill>
                <a:srgbClr val="000000"/>
              </a:solidFill>
              <a:effectLst/>
              <a:latin typeface="Arial" panose="020B0604020202020204" pitchFamily="34" charset="0"/>
              <a:cs typeface="Arial" panose="020B0604020202020204" pitchFamily="34" charset="0"/>
            </a:endParaRPr>
          </a:p>
          <a:p>
            <a:endParaRPr lang="sv-SE" sz="2800" dirty="0"/>
          </a:p>
          <a:p>
            <a:pPr marL="0" indent="0">
              <a:buNone/>
            </a:pPr>
            <a:endParaRPr lang="sv-SE" sz="2800" dirty="0"/>
          </a:p>
        </p:txBody>
      </p:sp>
    </p:spTree>
    <p:extLst>
      <p:ext uri="{BB962C8B-B14F-4D97-AF65-F5344CB8AC3E}">
        <p14:creationId xmlns:p14="http://schemas.microsoft.com/office/powerpoint/2010/main" val="29535039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52F46B9B-EDF0-9AF0-67BF-C5B806C4AE62}"/>
              </a:ext>
            </a:extLst>
          </p:cNvPr>
          <p:cNvPicPr>
            <a:picLocks noChangeAspect="1"/>
          </p:cNvPicPr>
          <p:nvPr/>
        </p:nvPicPr>
        <p:blipFill>
          <a:blip r:embed="rId3"/>
          <a:stretch>
            <a:fillRect/>
          </a:stretch>
        </p:blipFill>
        <p:spPr>
          <a:xfrm>
            <a:off x="1134533" y="677200"/>
            <a:ext cx="9922934" cy="5779155"/>
          </a:xfrm>
          <a:prstGeom prst="rect">
            <a:avLst/>
          </a:prstGeom>
        </p:spPr>
      </p:pic>
      <p:pic>
        <p:nvPicPr>
          <p:cNvPr id="8" name="Bildobjekt 7" descr="En bild som visar Teckensnitt, Grafik, grafisk design, text&#10;&#10;AI-genererat innehåll kan vara felaktigt.">
            <a:extLst>
              <a:ext uri="{FF2B5EF4-FFF2-40B4-BE49-F238E27FC236}">
                <a16:creationId xmlns:a16="http://schemas.microsoft.com/office/drawing/2014/main" id="{9F890CCE-330D-C937-551C-8BC882D9A517}"/>
              </a:ext>
            </a:extLst>
          </p:cNvPr>
          <p:cNvPicPr>
            <a:picLocks noChangeAspect="1"/>
          </p:cNvPicPr>
          <p:nvPr/>
        </p:nvPicPr>
        <p:blipFill>
          <a:blip r:embed="rId4"/>
          <a:stretch>
            <a:fillRect/>
          </a:stretch>
        </p:blipFill>
        <p:spPr>
          <a:xfrm>
            <a:off x="10776608" y="216311"/>
            <a:ext cx="1097706" cy="460889"/>
          </a:xfrm>
          <a:prstGeom prst="rect">
            <a:avLst/>
          </a:prstGeom>
        </p:spPr>
      </p:pic>
      <p:sp>
        <p:nvSpPr>
          <p:cNvPr id="7" name="textruta 6">
            <a:extLst>
              <a:ext uri="{FF2B5EF4-FFF2-40B4-BE49-F238E27FC236}">
                <a16:creationId xmlns:a16="http://schemas.microsoft.com/office/drawing/2014/main" id="{9745C643-5722-BDA5-9094-52B542E834B6}"/>
              </a:ext>
            </a:extLst>
          </p:cNvPr>
          <p:cNvSpPr txBox="1"/>
          <p:nvPr/>
        </p:nvSpPr>
        <p:spPr>
          <a:xfrm>
            <a:off x="4383156" y="2964969"/>
            <a:ext cx="3399183" cy="1154162"/>
          </a:xfrm>
          <a:prstGeom prst="rect">
            <a:avLst/>
          </a:prstGeom>
          <a:solidFill>
            <a:srgbClr val="A9D28E"/>
          </a:solidFill>
          <a:effectLst>
            <a:softEdge rad="85902"/>
          </a:effectLst>
        </p:spPr>
        <p:txBody>
          <a:bodyPr wrap="square" rtlCol="0">
            <a:spAutoFit/>
          </a:bodyPr>
          <a:lstStyle/>
          <a:p>
            <a:pPr algn="ctr"/>
            <a:r>
              <a:rPr lang="sv-SE" sz="2300" dirty="0"/>
              <a:t>Bevarad biologisk mångfald i odlingslandskapet</a:t>
            </a:r>
          </a:p>
        </p:txBody>
      </p:sp>
      <p:sp>
        <p:nvSpPr>
          <p:cNvPr id="9" name="Höger 8">
            <a:extLst>
              <a:ext uri="{FF2B5EF4-FFF2-40B4-BE49-F238E27FC236}">
                <a16:creationId xmlns:a16="http://schemas.microsoft.com/office/drawing/2014/main" id="{9518B3ED-E668-9566-47BF-4058F42B7F66}"/>
              </a:ext>
            </a:extLst>
          </p:cNvPr>
          <p:cNvSpPr/>
          <p:nvPr/>
        </p:nvSpPr>
        <p:spPr>
          <a:xfrm rot="2425135">
            <a:off x="3694043" y="2390608"/>
            <a:ext cx="1404730" cy="428951"/>
          </a:xfrm>
          <a:prstGeom prst="rightArrow">
            <a:avLst>
              <a:gd name="adj1" fmla="val 56770"/>
              <a:gd name="adj2" fmla="val 50000"/>
            </a:avLst>
          </a:prstGeom>
          <a:solidFill>
            <a:srgbClr val="70AD46"/>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schemeClr val="tx1"/>
              </a:solidFill>
            </a:endParaRPr>
          </a:p>
        </p:txBody>
      </p:sp>
      <p:sp>
        <p:nvSpPr>
          <p:cNvPr id="2" name="textruta 1">
            <a:extLst>
              <a:ext uri="{FF2B5EF4-FFF2-40B4-BE49-F238E27FC236}">
                <a16:creationId xmlns:a16="http://schemas.microsoft.com/office/drawing/2014/main" id="{D15214D1-D551-AD50-A7F1-CDBBFBE1E357}"/>
              </a:ext>
            </a:extLst>
          </p:cNvPr>
          <p:cNvSpPr txBox="1"/>
          <p:nvPr/>
        </p:nvSpPr>
        <p:spPr>
          <a:xfrm>
            <a:off x="1415393" y="1369704"/>
            <a:ext cx="4386469" cy="1077218"/>
          </a:xfrm>
          <a:prstGeom prst="rect">
            <a:avLst/>
          </a:prstGeom>
          <a:solidFill>
            <a:srgbClr val="CCE4DB"/>
          </a:solidFill>
          <a:ln>
            <a:solidFill>
              <a:schemeClr val="accent1"/>
            </a:solidFill>
          </a:ln>
          <a:effectLst>
            <a:softEdge rad="41470"/>
          </a:effectLst>
        </p:spPr>
        <p:txBody>
          <a:bodyPr wrap="square" rtlCol="0">
            <a:spAutoFit/>
          </a:bodyPr>
          <a:lstStyle/>
          <a:p>
            <a:pPr algn="ctr"/>
            <a:endParaRPr lang="sv-SE" sz="800" b="1" dirty="0">
              <a:solidFill>
                <a:schemeClr val="bg1"/>
              </a:solidFill>
            </a:endParaRPr>
          </a:p>
          <a:p>
            <a:pPr algn="ctr"/>
            <a:r>
              <a:rPr lang="sv-SE" sz="2400" b="1" dirty="0"/>
              <a:t>Hållbart brukande av åkermark</a:t>
            </a:r>
          </a:p>
          <a:p>
            <a:pPr algn="ctr"/>
            <a:endParaRPr lang="sv-SE" sz="800" b="1" dirty="0">
              <a:solidFill>
                <a:schemeClr val="bg1"/>
              </a:solidFill>
            </a:endParaRPr>
          </a:p>
        </p:txBody>
      </p:sp>
      <p:sp>
        <p:nvSpPr>
          <p:cNvPr id="10" name="Höger 9">
            <a:extLst>
              <a:ext uri="{FF2B5EF4-FFF2-40B4-BE49-F238E27FC236}">
                <a16:creationId xmlns:a16="http://schemas.microsoft.com/office/drawing/2014/main" id="{C4B85011-C7F4-597D-32F7-5E2D95365220}"/>
              </a:ext>
            </a:extLst>
          </p:cNvPr>
          <p:cNvSpPr/>
          <p:nvPr/>
        </p:nvSpPr>
        <p:spPr>
          <a:xfrm rot="8164084">
            <a:off x="7079973" y="2480990"/>
            <a:ext cx="1404730" cy="428951"/>
          </a:xfrm>
          <a:prstGeom prst="rightArrow">
            <a:avLst>
              <a:gd name="adj1" fmla="val 56770"/>
              <a:gd name="adj2" fmla="val 50000"/>
            </a:avLst>
          </a:prstGeom>
          <a:solidFill>
            <a:srgbClr val="70AD46"/>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schemeClr val="tx1"/>
              </a:solidFill>
            </a:endParaRPr>
          </a:p>
        </p:txBody>
      </p:sp>
      <p:sp>
        <p:nvSpPr>
          <p:cNvPr id="11" name="Höger 10">
            <a:extLst>
              <a:ext uri="{FF2B5EF4-FFF2-40B4-BE49-F238E27FC236}">
                <a16:creationId xmlns:a16="http://schemas.microsoft.com/office/drawing/2014/main" id="{8FD1B167-24ED-DFE4-8CAB-DBDA42444CDD}"/>
              </a:ext>
            </a:extLst>
          </p:cNvPr>
          <p:cNvSpPr/>
          <p:nvPr/>
        </p:nvSpPr>
        <p:spPr>
          <a:xfrm rot="13418073">
            <a:off x="7079973" y="4291045"/>
            <a:ext cx="1404730" cy="428951"/>
          </a:xfrm>
          <a:prstGeom prst="rightArrow">
            <a:avLst>
              <a:gd name="adj1" fmla="val 56770"/>
              <a:gd name="adj2" fmla="val 50000"/>
            </a:avLst>
          </a:prstGeom>
          <a:solidFill>
            <a:srgbClr val="70AD46"/>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schemeClr val="tx1"/>
              </a:solidFill>
            </a:endParaRPr>
          </a:p>
        </p:txBody>
      </p:sp>
      <p:sp>
        <p:nvSpPr>
          <p:cNvPr id="12" name="Höger 11">
            <a:extLst>
              <a:ext uri="{FF2B5EF4-FFF2-40B4-BE49-F238E27FC236}">
                <a16:creationId xmlns:a16="http://schemas.microsoft.com/office/drawing/2014/main" id="{858DB744-1255-5E2B-5FBE-22D94419AD4F}"/>
              </a:ext>
            </a:extLst>
          </p:cNvPr>
          <p:cNvSpPr/>
          <p:nvPr/>
        </p:nvSpPr>
        <p:spPr>
          <a:xfrm rot="19024858">
            <a:off x="3707428" y="4305381"/>
            <a:ext cx="1404730" cy="428951"/>
          </a:xfrm>
          <a:prstGeom prst="rightArrow">
            <a:avLst>
              <a:gd name="adj1" fmla="val 56770"/>
              <a:gd name="adj2" fmla="val 50000"/>
            </a:avLst>
          </a:prstGeom>
          <a:solidFill>
            <a:srgbClr val="70AD46"/>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solidFill>
                <a:schemeClr val="tx1"/>
              </a:solidFill>
            </a:endParaRPr>
          </a:p>
        </p:txBody>
      </p:sp>
      <p:sp>
        <p:nvSpPr>
          <p:cNvPr id="5" name="textruta 4">
            <a:extLst>
              <a:ext uri="{FF2B5EF4-FFF2-40B4-BE49-F238E27FC236}">
                <a16:creationId xmlns:a16="http://schemas.microsoft.com/office/drawing/2014/main" id="{D87D72A7-F204-F6D6-ECB0-D5235945A6B4}"/>
              </a:ext>
            </a:extLst>
          </p:cNvPr>
          <p:cNvSpPr txBox="1"/>
          <p:nvPr/>
        </p:nvSpPr>
        <p:spPr>
          <a:xfrm>
            <a:off x="1415393" y="4672257"/>
            <a:ext cx="4386469" cy="1446550"/>
          </a:xfrm>
          <a:prstGeom prst="rect">
            <a:avLst/>
          </a:prstGeom>
          <a:solidFill>
            <a:srgbClr val="CCE4DB"/>
          </a:solidFill>
          <a:ln>
            <a:solidFill>
              <a:schemeClr val="accent1"/>
            </a:solidFill>
          </a:ln>
          <a:effectLst>
            <a:softEdge rad="41468"/>
          </a:effectLst>
        </p:spPr>
        <p:txBody>
          <a:bodyPr wrap="square" rtlCol="0">
            <a:spAutoFit/>
          </a:bodyPr>
          <a:lstStyle/>
          <a:p>
            <a:pPr algn="ctr"/>
            <a:endParaRPr lang="sv-SE" sz="800" b="1" dirty="0">
              <a:solidFill>
                <a:schemeClr val="bg1"/>
              </a:solidFill>
            </a:endParaRPr>
          </a:p>
          <a:p>
            <a:pPr algn="ctr"/>
            <a:r>
              <a:rPr lang="sv-SE" sz="2400" b="1" dirty="0"/>
              <a:t>Levande landsbygd och hållbara förutsättningar att bedriva jordbruk</a:t>
            </a:r>
          </a:p>
          <a:p>
            <a:pPr algn="ctr"/>
            <a:endParaRPr lang="sv-SE" sz="800" b="1" dirty="0">
              <a:solidFill>
                <a:schemeClr val="bg1"/>
              </a:solidFill>
            </a:endParaRPr>
          </a:p>
        </p:txBody>
      </p:sp>
      <p:sp>
        <p:nvSpPr>
          <p:cNvPr id="4" name="textruta 3">
            <a:extLst>
              <a:ext uri="{FF2B5EF4-FFF2-40B4-BE49-F238E27FC236}">
                <a16:creationId xmlns:a16="http://schemas.microsoft.com/office/drawing/2014/main" id="{0ED715F3-6F75-82E0-17BF-6CBD7BE33118}"/>
              </a:ext>
            </a:extLst>
          </p:cNvPr>
          <p:cNvSpPr txBox="1"/>
          <p:nvPr/>
        </p:nvSpPr>
        <p:spPr>
          <a:xfrm>
            <a:off x="6390139" y="4658138"/>
            <a:ext cx="4386469" cy="1077218"/>
          </a:xfrm>
          <a:prstGeom prst="rect">
            <a:avLst/>
          </a:prstGeom>
          <a:solidFill>
            <a:srgbClr val="CCE4DB"/>
          </a:solidFill>
          <a:ln>
            <a:solidFill>
              <a:schemeClr val="accent1"/>
            </a:solidFill>
          </a:ln>
          <a:effectLst>
            <a:softEdge rad="29620"/>
          </a:effectLst>
        </p:spPr>
        <p:txBody>
          <a:bodyPr wrap="square" rtlCol="0">
            <a:spAutoFit/>
          </a:bodyPr>
          <a:lstStyle/>
          <a:p>
            <a:pPr algn="ctr"/>
            <a:endParaRPr lang="sv-SE" sz="800" b="1" dirty="0">
              <a:solidFill>
                <a:schemeClr val="bg1"/>
              </a:solidFill>
            </a:endParaRPr>
          </a:p>
          <a:p>
            <a:pPr algn="ctr"/>
            <a:r>
              <a:rPr lang="sv-SE" sz="2400" b="1" dirty="0"/>
              <a:t>Kunskap om skötselmetoder och dess effekter</a:t>
            </a:r>
          </a:p>
          <a:p>
            <a:pPr algn="ctr"/>
            <a:endParaRPr lang="sv-SE" sz="800" b="1" dirty="0">
              <a:solidFill>
                <a:schemeClr val="bg1"/>
              </a:solidFill>
            </a:endParaRPr>
          </a:p>
        </p:txBody>
      </p:sp>
      <p:sp>
        <p:nvSpPr>
          <p:cNvPr id="3" name="textruta 2">
            <a:extLst>
              <a:ext uri="{FF2B5EF4-FFF2-40B4-BE49-F238E27FC236}">
                <a16:creationId xmlns:a16="http://schemas.microsoft.com/office/drawing/2014/main" id="{5B8A2E36-AD1D-125D-B643-FEF4F5E0ECAD}"/>
              </a:ext>
            </a:extLst>
          </p:cNvPr>
          <p:cNvSpPr txBox="1"/>
          <p:nvPr/>
        </p:nvSpPr>
        <p:spPr>
          <a:xfrm>
            <a:off x="6390139" y="1132030"/>
            <a:ext cx="4386469" cy="1446550"/>
          </a:xfrm>
          <a:prstGeom prst="rect">
            <a:avLst/>
          </a:prstGeom>
          <a:solidFill>
            <a:srgbClr val="CCE4DB"/>
          </a:solidFill>
          <a:ln>
            <a:solidFill>
              <a:schemeClr val="accent1"/>
            </a:solidFill>
          </a:ln>
          <a:effectLst>
            <a:softEdge rad="88863"/>
          </a:effectLst>
        </p:spPr>
        <p:txBody>
          <a:bodyPr wrap="square" rtlCol="0">
            <a:spAutoFit/>
          </a:bodyPr>
          <a:lstStyle/>
          <a:p>
            <a:pPr algn="ctr"/>
            <a:endParaRPr lang="sv-SE" sz="800" b="1" dirty="0">
              <a:solidFill>
                <a:schemeClr val="bg1"/>
              </a:solidFill>
            </a:endParaRPr>
          </a:p>
          <a:p>
            <a:pPr algn="ctr"/>
            <a:r>
              <a:rPr lang="sv-SE" sz="2400" b="1" dirty="0"/>
              <a:t>Bevara och utöka arealen biologiskt värdefulla områden</a:t>
            </a:r>
          </a:p>
          <a:p>
            <a:pPr algn="ctr"/>
            <a:endParaRPr lang="sv-SE" sz="800" b="1" dirty="0">
              <a:solidFill>
                <a:schemeClr val="bg1"/>
              </a:solidFill>
            </a:endParaRPr>
          </a:p>
        </p:txBody>
      </p:sp>
    </p:spTree>
    <p:extLst>
      <p:ext uri="{BB962C8B-B14F-4D97-AF65-F5344CB8AC3E}">
        <p14:creationId xmlns:p14="http://schemas.microsoft.com/office/powerpoint/2010/main" val="603926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Platshållare för innehåll 5">
            <a:extLst>
              <a:ext uri="{FF2B5EF4-FFF2-40B4-BE49-F238E27FC236}">
                <a16:creationId xmlns:a16="http://schemas.microsoft.com/office/drawing/2014/main" id="{CA779584-75B4-1E7A-7A6A-B4B796FE9754}"/>
              </a:ext>
            </a:extLst>
          </p:cNvPr>
          <p:cNvSpPr>
            <a:spLocks noGrp="1"/>
          </p:cNvSpPr>
          <p:nvPr>
            <p:ph idx="1"/>
          </p:nvPr>
        </p:nvSpPr>
        <p:spPr>
          <a:xfrm>
            <a:off x="1721999" y="2631097"/>
            <a:ext cx="7304014" cy="3357896"/>
          </a:xfrm>
        </p:spPr>
        <p:txBody>
          <a:bodyPr/>
          <a:lstStyle/>
          <a:p>
            <a:r>
              <a:rPr lang="sv-SE" sz="2800" dirty="0"/>
              <a:t>Hållbart brukande av jordbruksmark.</a:t>
            </a:r>
          </a:p>
          <a:p>
            <a:r>
              <a:rPr lang="sv-SE" sz="2800" dirty="0"/>
              <a:t>Bevara och utöka arealen biologiskt värdefulla områden.</a:t>
            </a:r>
          </a:p>
          <a:p>
            <a:r>
              <a:rPr lang="sv-SE" sz="2800" dirty="0"/>
              <a:t>Hållbara förutsättningar att driva jordbruk.</a:t>
            </a:r>
          </a:p>
          <a:p>
            <a:r>
              <a:rPr lang="sv-SE" sz="2800" dirty="0"/>
              <a:t>Kunskap om skötselmetoder och dess effekter.</a:t>
            </a:r>
          </a:p>
          <a:p>
            <a:endParaRPr lang="sv-SE" dirty="0"/>
          </a:p>
        </p:txBody>
      </p:sp>
      <p:pic>
        <p:nvPicPr>
          <p:cNvPr id="11" name="Bildobjekt 10" descr="En bild som visar text, leksak&#10;&#10;Automatiskt genererad beskrivning">
            <a:extLst>
              <a:ext uri="{FF2B5EF4-FFF2-40B4-BE49-F238E27FC236}">
                <a16:creationId xmlns:a16="http://schemas.microsoft.com/office/drawing/2014/main" id="{2D22B287-A7B4-B0B8-6D98-71CC1EAF17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5503" y="4568718"/>
            <a:ext cx="4141316" cy="2070658"/>
          </a:xfrm>
          <a:prstGeom prst="rect">
            <a:avLst/>
          </a:prstGeom>
        </p:spPr>
      </p:pic>
      <p:sp>
        <p:nvSpPr>
          <p:cNvPr id="7" name="Rubrik 6">
            <a:extLst>
              <a:ext uri="{FF2B5EF4-FFF2-40B4-BE49-F238E27FC236}">
                <a16:creationId xmlns:a16="http://schemas.microsoft.com/office/drawing/2014/main" id="{4C6CC8B4-0409-9ADF-FE28-AE8D7EDDE912}"/>
              </a:ext>
            </a:extLst>
          </p:cNvPr>
          <p:cNvSpPr>
            <a:spLocks noGrp="1"/>
          </p:cNvSpPr>
          <p:nvPr>
            <p:ph type="title"/>
          </p:nvPr>
        </p:nvSpPr>
        <p:spPr/>
        <p:txBody>
          <a:bodyPr/>
          <a:lstStyle/>
          <a:p>
            <a:r>
              <a:rPr lang="sv-SE" sz="3600" dirty="0"/>
              <a:t>Bevara biologisk mångfald i odlingslandskapet</a:t>
            </a:r>
          </a:p>
        </p:txBody>
      </p:sp>
      <p:pic>
        <p:nvPicPr>
          <p:cNvPr id="8" name="Bildobjekt 7" descr="En bild som visar Teckensnitt, Grafik, grafisk design, text&#10;&#10;AI-genererat innehåll kan vara felaktigt.">
            <a:extLst>
              <a:ext uri="{FF2B5EF4-FFF2-40B4-BE49-F238E27FC236}">
                <a16:creationId xmlns:a16="http://schemas.microsoft.com/office/drawing/2014/main" id="{1D241CE3-61FB-EEB4-5A91-A751342E0C66}"/>
              </a:ext>
            </a:extLst>
          </p:cNvPr>
          <p:cNvPicPr>
            <a:picLocks noChangeAspect="1"/>
          </p:cNvPicPr>
          <p:nvPr/>
        </p:nvPicPr>
        <p:blipFill>
          <a:blip r:embed="rId4"/>
          <a:stretch>
            <a:fillRect/>
          </a:stretch>
        </p:blipFill>
        <p:spPr>
          <a:xfrm>
            <a:off x="10776608" y="216311"/>
            <a:ext cx="1097706" cy="460889"/>
          </a:xfrm>
          <a:prstGeom prst="rect">
            <a:avLst/>
          </a:prstGeom>
        </p:spPr>
      </p:pic>
    </p:spTree>
    <p:extLst>
      <p:ext uri="{BB962C8B-B14F-4D97-AF65-F5344CB8AC3E}">
        <p14:creationId xmlns:p14="http://schemas.microsoft.com/office/powerpoint/2010/main" val="4595166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Platshållare för innehåll 8">
            <a:extLst>
              <a:ext uri="{FF2B5EF4-FFF2-40B4-BE49-F238E27FC236}">
                <a16:creationId xmlns:a16="http://schemas.microsoft.com/office/drawing/2014/main" id="{D8141A09-1528-1968-21DB-016B4A779601}"/>
              </a:ext>
            </a:extLst>
          </p:cNvPr>
          <p:cNvSpPr>
            <a:spLocks noGrp="1"/>
          </p:cNvSpPr>
          <p:nvPr>
            <p:ph idx="1"/>
          </p:nvPr>
        </p:nvSpPr>
        <p:spPr>
          <a:xfrm>
            <a:off x="1721999" y="2290351"/>
            <a:ext cx="6965983" cy="4351338"/>
          </a:xfrm>
        </p:spPr>
        <p:txBody>
          <a:bodyPr>
            <a:noAutofit/>
          </a:bodyPr>
          <a:lstStyle/>
          <a:p>
            <a:r>
              <a:rPr lang="sv-SE" sz="2400" dirty="0"/>
              <a:t>Många arter bidrar med viktiga ekosystemtjänster som pollinering och naturlig skadedjurskontroll.</a:t>
            </a:r>
          </a:p>
          <a:p>
            <a:r>
              <a:rPr lang="sv-SE" sz="2400" dirty="0"/>
              <a:t>Ett artrikt och varierat landskap gör att människor trivs och mår bra.</a:t>
            </a:r>
          </a:p>
          <a:p>
            <a:r>
              <a:rPr lang="sv-SE" sz="2400" dirty="0"/>
              <a:t>Biologisk mångfald är en försäkring för framtiden – äldre växtsorter och arter kan visa sig viktiga vid förändrat klimat.</a:t>
            </a:r>
          </a:p>
        </p:txBody>
      </p:sp>
      <p:sp>
        <p:nvSpPr>
          <p:cNvPr id="6" name="Rubrik 5">
            <a:extLst>
              <a:ext uri="{FF2B5EF4-FFF2-40B4-BE49-F238E27FC236}">
                <a16:creationId xmlns:a16="http://schemas.microsoft.com/office/drawing/2014/main" id="{E448D9F0-D5F0-FE37-3DB2-8ACF94063B30}"/>
              </a:ext>
            </a:extLst>
          </p:cNvPr>
          <p:cNvSpPr>
            <a:spLocks noGrp="1"/>
          </p:cNvSpPr>
          <p:nvPr>
            <p:ph type="title"/>
          </p:nvPr>
        </p:nvSpPr>
        <p:spPr/>
        <p:txBody>
          <a:bodyPr/>
          <a:lstStyle/>
          <a:p>
            <a:r>
              <a:rPr lang="sv-SE" sz="3600" dirty="0"/>
              <a:t>Arter och biologisk mångfald</a:t>
            </a:r>
          </a:p>
        </p:txBody>
      </p:sp>
      <p:pic>
        <p:nvPicPr>
          <p:cNvPr id="7" name="Bildobjekt 6" descr="En bild som visar Teckensnitt, Grafik, grafisk design, text&#10;&#10;AI-genererat innehåll kan vara felaktigt.">
            <a:extLst>
              <a:ext uri="{FF2B5EF4-FFF2-40B4-BE49-F238E27FC236}">
                <a16:creationId xmlns:a16="http://schemas.microsoft.com/office/drawing/2014/main" id="{7E2A9E96-36D9-F1D7-DCE0-6B7D6E7AC8F2}"/>
              </a:ext>
            </a:extLst>
          </p:cNvPr>
          <p:cNvPicPr>
            <a:picLocks noChangeAspect="1"/>
          </p:cNvPicPr>
          <p:nvPr/>
        </p:nvPicPr>
        <p:blipFill>
          <a:blip r:embed="rId3"/>
          <a:stretch>
            <a:fillRect/>
          </a:stretch>
        </p:blipFill>
        <p:spPr>
          <a:xfrm>
            <a:off x="10776608" y="216311"/>
            <a:ext cx="1097706" cy="460889"/>
          </a:xfrm>
          <a:prstGeom prst="rect">
            <a:avLst/>
          </a:prstGeom>
        </p:spPr>
      </p:pic>
      <p:pic>
        <p:nvPicPr>
          <p:cNvPr id="8" name="Picture 2" descr="Biologisk mångfald ger motståndskraft - PBL kunskapsbanken - Boverket">
            <a:extLst>
              <a:ext uri="{FF2B5EF4-FFF2-40B4-BE49-F238E27FC236}">
                <a16:creationId xmlns:a16="http://schemas.microsoft.com/office/drawing/2014/main" id="{382EAFEE-51C1-CEDE-8DF3-3B24B97295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7982" y="2172750"/>
            <a:ext cx="3186332" cy="3113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82430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A2E11A62-95D2-F25C-31A7-91C19DEB723A}"/>
              </a:ext>
            </a:extLst>
          </p:cNvPr>
          <p:cNvPicPr>
            <a:picLocks noChangeAspect="1"/>
          </p:cNvPicPr>
          <p:nvPr/>
        </p:nvPicPr>
        <p:blipFill>
          <a:blip r:embed="rId3"/>
          <a:srcRect l="6352" t="11242" r="6689" b="10684"/>
          <a:stretch>
            <a:fillRect/>
          </a:stretch>
        </p:blipFill>
        <p:spPr>
          <a:xfrm>
            <a:off x="8852452" y="3829878"/>
            <a:ext cx="3101009" cy="2784160"/>
          </a:xfrm>
          <a:prstGeom prst="rect">
            <a:avLst/>
          </a:prstGeom>
        </p:spPr>
      </p:pic>
      <p:sp>
        <p:nvSpPr>
          <p:cNvPr id="6" name="Platshållare för innehåll 5">
            <a:extLst>
              <a:ext uri="{FF2B5EF4-FFF2-40B4-BE49-F238E27FC236}">
                <a16:creationId xmlns:a16="http://schemas.microsoft.com/office/drawing/2014/main" id="{CA779584-75B4-1E7A-7A6A-B4B796FE9754}"/>
              </a:ext>
            </a:extLst>
          </p:cNvPr>
          <p:cNvSpPr>
            <a:spLocks noGrp="1"/>
          </p:cNvSpPr>
          <p:nvPr>
            <p:ph idx="1"/>
          </p:nvPr>
        </p:nvSpPr>
        <p:spPr>
          <a:xfrm>
            <a:off x="1721999" y="2262700"/>
            <a:ext cx="6985516" cy="4351338"/>
          </a:xfrm>
        </p:spPr>
        <p:txBody>
          <a:bodyPr>
            <a:normAutofit/>
          </a:bodyPr>
          <a:lstStyle/>
          <a:p>
            <a:r>
              <a:rPr lang="sv-SE" sz="2600" b="1" dirty="0"/>
              <a:t>Giftverkan: </a:t>
            </a:r>
            <a:r>
              <a:rPr lang="sv-SE" sz="2600" dirty="0"/>
              <a:t>Den långsiktiga (kroniska) påverkan är ofta allvarligare än den akuta.</a:t>
            </a:r>
          </a:p>
          <a:p>
            <a:r>
              <a:rPr lang="sv-SE" sz="2600" b="1" dirty="0"/>
              <a:t>Stabilitet: </a:t>
            </a:r>
            <a:r>
              <a:rPr lang="sv-SE" sz="2600" dirty="0"/>
              <a:t>Ämnet bryts ned långsamt och stannar länge i naturen.</a:t>
            </a:r>
          </a:p>
          <a:p>
            <a:r>
              <a:rPr lang="sv-SE" sz="2600" b="1" dirty="0"/>
              <a:t>Bioackumulering: </a:t>
            </a:r>
            <a:r>
              <a:rPr lang="sv-SE" sz="2600" dirty="0"/>
              <a:t>Ämnet lagras i levande organismer och halterna ökar över tid.</a:t>
            </a:r>
          </a:p>
          <a:p>
            <a:r>
              <a:rPr lang="sv-SE" sz="2600" b="1" dirty="0" err="1"/>
              <a:t>Biomagnifikation</a:t>
            </a:r>
            <a:r>
              <a:rPr lang="sv-SE" sz="2600" b="1" dirty="0"/>
              <a:t>: </a:t>
            </a:r>
            <a:r>
              <a:rPr lang="sv-SE" sz="2600" dirty="0"/>
              <a:t>Gifterna koncentreras uppåt i näringskedjan.</a:t>
            </a:r>
            <a:endParaRPr lang="sv-SE" dirty="0"/>
          </a:p>
          <a:p>
            <a:pPr marL="0" indent="0">
              <a:buNone/>
            </a:pPr>
            <a:endParaRPr lang="sv-SE" dirty="0"/>
          </a:p>
        </p:txBody>
      </p:sp>
      <p:sp>
        <p:nvSpPr>
          <p:cNvPr id="7" name="Rubrik 6">
            <a:extLst>
              <a:ext uri="{FF2B5EF4-FFF2-40B4-BE49-F238E27FC236}">
                <a16:creationId xmlns:a16="http://schemas.microsoft.com/office/drawing/2014/main" id="{3A3C3DB9-99E2-C90D-411A-00FC6310DCE5}"/>
              </a:ext>
            </a:extLst>
          </p:cNvPr>
          <p:cNvSpPr>
            <a:spLocks noGrp="1"/>
          </p:cNvSpPr>
          <p:nvPr>
            <p:ph type="title"/>
          </p:nvPr>
        </p:nvSpPr>
        <p:spPr/>
        <p:txBody>
          <a:bodyPr/>
          <a:lstStyle/>
          <a:p>
            <a:r>
              <a:rPr lang="sv-SE" sz="3600" dirty="0"/>
              <a:t>Miljögifter</a:t>
            </a:r>
          </a:p>
        </p:txBody>
      </p:sp>
    </p:spTree>
    <p:extLst>
      <p:ext uri="{BB962C8B-B14F-4D97-AF65-F5344CB8AC3E}">
        <p14:creationId xmlns:p14="http://schemas.microsoft.com/office/powerpoint/2010/main" val="883999816"/>
      </p:ext>
    </p:extLst>
  </p:cSld>
  <p:clrMapOvr>
    <a:masterClrMapping/>
  </p:clrMapOvr>
</p:sld>
</file>

<file path=ppt/theme/theme1.xml><?xml version="1.0" encoding="utf-8"?>
<a:theme xmlns:a="http://schemas.openxmlformats.org/drawingml/2006/main" name="SPF_mallpres_20141216_REN">
  <a:themeElements>
    <a:clrScheme name="SPF">
      <a:dk1>
        <a:sysClr val="windowText" lastClr="000000"/>
      </a:dk1>
      <a:lt1>
        <a:sysClr val="window" lastClr="FFFFFF"/>
      </a:lt1>
      <a:dk2>
        <a:srgbClr val="000000"/>
      </a:dk2>
      <a:lt2>
        <a:srgbClr val="FFFFFF"/>
      </a:lt2>
      <a:accent1>
        <a:srgbClr val="008FCB"/>
      </a:accent1>
      <a:accent2>
        <a:srgbClr val="E75113"/>
      </a:accent2>
      <a:accent3>
        <a:srgbClr val="004178"/>
      </a:accent3>
      <a:accent4>
        <a:srgbClr val="87C3E7"/>
      </a:accent4>
      <a:accent5>
        <a:srgbClr val="BDE4F7"/>
      </a:accent5>
      <a:accent6>
        <a:srgbClr val="EBF6FC"/>
      </a:accent6>
      <a:hlink>
        <a:srgbClr val="008FCB"/>
      </a:hlink>
      <a:folHlink>
        <a:srgbClr val="E75113"/>
      </a:folHlink>
    </a:clrScheme>
    <a:fontScheme name="SPF">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effectLst/>
      </a:spPr>
      <a:bodyPr rtlCol="0" anchor="ctr"/>
      <a:lstStyle>
        <a:defPPr algn="ctr">
          <a:defRPr smtClean="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ln w="12700">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mtClean="0"/>
        </a:defPPr>
      </a:lstStyle>
    </a:tx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Presentation1</Template>
  <TotalTime>5398</TotalTime>
  <Words>2978</Words>
  <Application>Microsoft Office PowerPoint</Application>
  <PresentationFormat>Bredbild</PresentationFormat>
  <Paragraphs>287</Paragraphs>
  <Slides>17</Slides>
  <Notes>17</Notes>
  <HiddenSlides>0</HiddenSlides>
  <MMClips>3</MMClips>
  <ScaleCrop>false</ScaleCrop>
  <HeadingPairs>
    <vt:vector size="6" baseType="variant">
      <vt:variant>
        <vt:lpstr>Använt teckensnitt</vt:lpstr>
      </vt:variant>
      <vt:variant>
        <vt:i4>7</vt:i4>
      </vt:variant>
      <vt:variant>
        <vt:lpstr>Tema</vt:lpstr>
      </vt:variant>
      <vt:variant>
        <vt:i4>1</vt:i4>
      </vt:variant>
      <vt:variant>
        <vt:lpstr>Bildrubriker</vt:lpstr>
      </vt:variant>
      <vt:variant>
        <vt:i4>17</vt:i4>
      </vt:variant>
    </vt:vector>
  </HeadingPairs>
  <TitlesOfParts>
    <vt:vector size="25" baseType="lpstr">
      <vt:lpstr>Aptos</vt:lpstr>
      <vt:lpstr>Arial</vt:lpstr>
      <vt:lpstr>Calibri</vt:lpstr>
      <vt:lpstr>Impact</vt:lpstr>
      <vt:lpstr>Roboto Lt</vt:lpstr>
      <vt:lpstr>-webkit-standard</vt:lpstr>
      <vt:lpstr>Wingdings</vt:lpstr>
      <vt:lpstr>SPF_mallpres_20141216_REN</vt:lpstr>
      <vt:lpstr>PowerPoint-presentation</vt:lpstr>
      <vt:lpstr>PowerPoint-presentation</vt:lpstr>
      <vt:lpstr>Samtalsfrågor</vt:lpstr>
      <vt:lpstr>PowerPoint-presentation</vt:lpstr>
      <vt:lpstr>Samtalsfrågor</vt:lpstr>
      <vt:lpstr>PowerPoint-presentation</vt:lpstr>
      <vt:lpstr>Bevara biologisk mångfald i odlingslandskapet</vt:lpstr>
      <vt:lpstr>Arter och biologisk mångfald</vt:lpstr>
      <vt:lpstr>Miljögifter</vt:lpstr>
      <vt:lpstr>PowerPoint-presentation</vt:lpstr>
      <vt:lpstr>Samtalsfrågor</vt:lpstr>
      <vt:lpstr>Varje grad gör skillnad!</vt:lpstr>
      <vt:lpstr>Samtalsfråga</vt:lpstr>
      <vt:lpstr>De globala målen</vt:lpstr>
      <vt:lpstr>Sammanfattning</vt:lpstr>
      <vt:lpstr>Nästa gång</vt:lpstr>
      <vt:lpstr>För dig som vill lära dig mer!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Veronica Sjölin</dc:creator>
  <cp:lastModifiedBy>Helena Olsson</cp:lastModifiedBy>
  <cp:revision>140</cp:revision>
  <cp:lastPrinted>2025-06-10T12:32:33Z</cp:lastPrinted>
  <dcterms:created xsi:type="dcterms:W3CDTF">2025-02-13T09:49:49Z</dcterms:created>
  <dcterms:modified xsi:type="dcterms:W3CDTF">2025-11-19T14:54:43Z</dcterms:modified>
</cp:coreProperties>
</file>