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81" r:id="rId2"/>
    <p:sldId id="287" r:id="rId3"/>
    <p:sldId id="340" r:id="rId4"/>
    <p:sldId id="354" r:id="rId5"/>
    <p:sldId id="335" r:id="rId6"/>
    <p:sldId id="358" r:id="rId7"/>
    <p:sldId id="346" r:id="rId8"/>
    <p:sldId id="357" r:id="rId9"/>
    <p:sldId id="276" r:id="rId10"/>
    <p:sldId id="356" r:id="rId11"/>
    <p:sldId id="347" r:id="rId12"/>
    <p:sldId id="342" r:id="rId13"/>
    <p:sldId id="359" r:id="rId14"/>
    <p:sldId id="336" r:id="rId15"/>
    <p:sldId id="350" r:id="rId16"/>
    <p:sldId id="318" r:id="rId17"/>
    <p:sldId id="321" r:id="rId18"/>
    <p:sldId id="282" r:id="rId19"/>
    <p:sldId id="351" r:id="rId20"/>
    <p:sldId id="352" r:id="rId21"/>
    <p:sldId id="353" r:id="rId22"/>
    <p:sldId id="339" r:id="rId23"/>
    <p:sldId id="329" r:id="rId24"/>
    <p:sldId id="298" r:id="rId25"/>
    <p:sldId id="299" r:id="rId26"/>
  </p:sldIdLst>
  <p:sldSz cx="12192000" cy="6858000"/>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14"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4DD145-6453-0504-BAC6-1BE3BEAB49D6}" name="Anders Dahlin" initials="AD" userId="421fdd654b8fb84f" providerId="Windows Live"/>
  <p188:author id="{F5899D62-B4D8-BC52-7C97-04904F0C4012}" name="Wendy Francis" initials="WF" userId="S::wendy.francis@amphi.se::41db8d90-4008-41c8-8ede-a546e118a2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D4F4"/>
    <a:srgbClr val="0B4E3F"/>
    <a:srgbClr val="014178"/>
    <a:srgbClr val="006E73"/>
    <a:srgbClr val="ADDDEC"/>
    <a:srgbClr val="CCE4DB"/>
    <a:srgbClr val="038ECF"/>
    <a:srgbClr val="BDE4F7"/>
    <a:srgbClr val="E75113"/>
    <a:srgbClr val="008F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C94BD-81EA-CE45-987B-DB71976D83BB}" v="25" dt="2025-05-12T15:44:40.7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3"/>
    <p:restoredTop sz="88317" autoAdjust="0"/>
  </p:normalViewPr>
  <p:slideViewPr>
    <p:cSldViewPr snapToGrid="0">
      <p:cViewPr varScale="1">
        <p:scale>
          <a:sx n="75" d="100"/>
          <a:sy n="75" d="100"/>
        </p:scale>
        <p:origin x="408" y="168"/>
      </p:cViewPr>
      <p:guideLst>
        <p:guide orient="horz" pos="2160"/>
        <p:guide orient="horz" pos="1014"/>
        <p:guide pos="384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80" d="100"/>
        <a:sy n="80" d="100"/>
      </p:scale>
      <p:origin x="0" y="0"/>
    </p:cViewPr>
  </p:sorterViewPr>
  <p:notesViewPr>
    <p:cSldViewPr snapToGrid="0">
      <p:cViewPr varScale="1">
        <p:scale>
          <a:sx n="138" d="100"/>
          <a:sy n="138" d="100"/>
        </p:scale>
        <p:origin x="53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solidFill>
                  <a:srgbClr val="0070C0"/>
                </a:solidFill>
              </a:rPr>
              <a:t> </a:t>
            </a:r>
          </a:p>
        </c:rich>
      </c:tx>
      <c:layout>
        <c:manualLayout>
          <c:xMode val="edge"/>
          <c:yMode val="edge"/>
          <c:x val="0.2079309085991296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9.8866355364709418E-2"/>
          <c:y val="0.18613935413370591"/>
          <c:w val="0.84478596431124786"/>
          <c:h val="0.65386587165870325"/>
        </c:manualLayout>
      </c:layout>
      <c:scatterChart>
        <c:scatterStyle val="smoothMarker"/>
        <c:varyColors val="0"/>
        <c:ser>
          <c:idx val="0"/>
          <c:order val="0"/>
          <c:tx>
            <c:strRef>
              <c:f>Blad1!$E$2</c:f>
              <c:strCache>
                <c:ptCount val="1"/>
                <c:pt idx="0">
                  <c:v>CO2e/person</c:v>
                </c:pt>
              </c:strCache>
            </c:strRef>
          </c:tx>
          <c:spPr>
            <a:ln w="28575" cap="rnd">
              <a:solidFill>
                <a:schemeClr val="accent1"/>
              </a:solidFill>
              <a:round/>
            </a:ln>
            <a:effectLst/>
          </c:spPr>
          <c:marker>
            <c:symbol val="none"/>
          </c:marker>
          <c:dLbls>
            <c:dLbl>
              <c:idx val="0"/>
              <c:layout>
                <c:manualLayout>
                  <c:x val="3.1629989250077789E-2"/>
                  <c:y val="0.123742841051222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50-4938-9B8B-C8A32D4AFB4B}"/>
                </c:ext>
              </c:extLst>
            </c:dLbl>
            <c:dLbl>
              <c:idx val="1"/>
              <c:layout>
                <c:manualLayout>
                  <c:x val="-2.2449214948644877E-2"/>
                  <c:y val="-0.164996753228282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50-4938-9B8B-C8A32D4AFB4B}"/>
                </c:ext>
              </c:extLst>
            </c:dLbl>
            <c:dLbl>
              <c:idx val="2"/>
              <c:layout>
                <c:manualLayout>
                  <c:x val="-1.9741835148860732E-2"/>
                  <c:y val="-9.75993582290612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50-4938-9B8B-C8A32D4AFB4B}"/>
                </c:ext>
              </c:extLst>
            </c:dLbl>
            <c:dLbl>
              <c:idx val="3"/>
              <c:layout>
                <c:manualLayout>
                  <c:x val="-3.9483670297721464E-2"/>
                  <c:y val="-9.130262544008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50-4938-9B8B-C8A32D4AFB4B}"/>
                </c:ext>
              </c:extLst>
            </c:dLbl>
            <c:numFmt formatCode="#,##0.0" sourceLinked="0"/>
            <c:spPr>
              <a:noFill/>
              <a:ln w="12700">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Blad1!$D$3:$D$6</c:f>
              <c:numCache>
                <c:formatCode>General</c:formatCode>
                <c:ptCount val="4"/>
                <c:pt idx="0">
                  <c:v>1990</c:v>
                </c:pt>
                <c:pt idx="1">
                  <c:v>2030</c:v>
                </c:pt>
                <c:pt idx="2">
                  <c:v>2040</c:v>
                </c:pt>
                <c:pt idx="3">
                  <c:v>2050</c:v>
                </c:pt>
              </c:numCache>
            </c:numRef>
          </c:xVal>
          <c:yVal>
            <c:numRef>
              <c:f>Blad1!$E$3:$E$6</c:f>
              <c:numCache>
                <c:formatCode>General</c:formatCode>
                <c:ptCount val="4"/>
                <c:pt idx="0">
                  <c:v>9</c:v>
                </c:pt>
                <c:pt idx="1">
                  <c:v>4.5</c:v>
                </c:pt>
                <c:pt idx="2">
                  <c:v>1</c:v>
                </c:pt>
                <c:pt idx="3">
                  <c:v>0</c:v>
                </c:pt>
              </c:numCache>
            </c:numRef>
          </c:yVal>
          <c:smooth val="1"/>
          <c:extLst>
            <c:ext xmlns:c16="http://schemas.microsoft.com/office/drawing/2014/chart" uri="{C3380CC4-5D6E-409C-BE32-E72D297353CC}">
              <c16:uniqueId val="{00000004-E950-4938-9B8B-C8A32D4AFB4B}"/>
            </c:ext>
          </c:extLst>
        </c:ser>
        <c:dLbls>
          <c:showLegendKey val="0"/>
          <c:showVal val="0"/>
          <c:showCatName val="0"/>
          <c:showSerName val="0"/>
          <c:showPercent val="0"/>
          <c:showBubbleSize val="0"/>
        </c:dLbls>
        <c:axId val="1427927776"/>
        <c:axId val="1427924896"/>
      </c:scatterChart>
      <c:valAx>
        <c:axId val="1427927776"/>
        <c:scaling>
          <c:orientation val="minMax"/>
          <c:max val="2050"/>
          <c:min val="1990"/>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2400" b="1" i="0" u="none" strike="noStrike" kern="1200" baseline="0">
                <a:ln>
                  <a:noFill/>
                </a:ln>
                <a:solidFill>
                  <a:srgbClr val="0070C0"/>
                </a:solidFill>
                <a:latin typeface="+mn-lt"/>
                <a:ea typeface="+mn-ea"/>
                <a:cs typeface="+mn-cs"/>
              </a:defRPr>
            </a:pPr>
            <a:endParaRPr lang="sv-SE"/>
          </a:p>
        </c:txPr>
        <c:crossAx val="1427924896"/>
        <c:crosses val="autoZero"/>
        <c:crossBetween val="midCat"/>
      </c:valAx>
      <c:valAx>
        <c:axId val="1427924896"/>
        <c:scaling>
          <c:orientation val="minMax"/>
          <c:max val="10"/>
          <c:min val="-0.1"/>
        </c:scaling>
        <c:delete val="0"/>
        <c:axPos val="l"/>
        <c:majorGridlines>
          <c:spPr>
            <a:ln w="9525" cap="flat" cmpd="sng" algn="ctr">
              <a:solidFill>
                <a:srgbClr val="FF0000"/>
              </a:solid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400" b="1" i="0" u="none" strike="noStrike" kern="1200" baseline="0">
                <a:solidFill>
                  <a:srgbClr val="0070C0"/>
                </a:solidFill>
                <a:latin typeface="+mn-lt"/>
                <a:ea typeface="+mn-ea"/>
                <a:cs typeface="+mn-cs"/>
              </a:defRPr>
            </a:pPr>
            <a:endParaRPr lang="sv-SE"/>
          </a:p>
        </c:txPr>
        <c:crossAx val="1427927776"/>
        <c:crosses val="autoZero"/>
        <c:crossBetween val="midCat"/>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52154E-6706-1242-B5E1-43A53DF99EE7}" type="datetimeFigureOut">
              <a:rPr lang="sv-SE" smtClean="0"/>
              <a:t>2026-01-23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742B8-4EE9-A423-0D0F-3AA78A141F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48965C9-EC33-B5EF-7A58-A1D362778F82}"/>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928C439-F32D-A6BB-022C-5C1078D927DD}"/>
              </a:ext>
            </a:extLst>
          </p:cNvPr>
          <p:cNvSpPr>
            <a:spLocks noGrp="1"/>
          </p:cNvSpPr>
          <p:nvPr>
            <p:ph type="body" idx="1"/>
          </p:nvPr>
        </p:nvSpPr>
        <p:spPr/>
        <p:txBody>
          <a:bodyPr/>
          <a:lstStyle/>
          <a:p>
            <a:r>
              <a:rPr lang="sv-SE" sz="1200" b="1" i="0" dirty="0">
                <a:latin typeface="Arial" panose="020B0604020202020204" pitchFamily="34" charset="0"/>
                <a:cs typeface="Arial" panose="020B0604020202020204" pitchFamily="34" charset="0"/>
              </a:rPr>
              <a:t>Instruktion till cirkelledaren:</a:t>
            </a:r>
          </a:p>
          <a:p>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Inled med att välkomna deltagarna till dagens studiecirkelträff om hållbart klimat.</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Berätta att syfte med dagens studiecirkel bland annat är att lära oss mer om hållbart klimat, hur våra dagliga val påverkar klimatet (det kan handla om maten vi äter, hur vi reser, och vår energiförbrukning hemma) samt hur klimatförändringar redan påverkar naturen och samhället i Sverige och globalt. Vi kommer också prata om på vilka sätt du kan minska din klimatpåverkan. </a:t>
            </a:r>
          </a:p>
          <a:p>
            <a:pPr marL="228600" indent="-228600" eaLnBrk="1" hangingPunct="1">
              <a:spcBef>
                <a:spcPct val="0"/>
              </a:spcBef>
              <a:buFont typeface="+mj-lt"/>
              <a:buAutoNum type="arabicPeriod"/>
            </a:pPr>
            <a:r>
              <a:rPr lang="sv-SE" altLang="sv-SE" sz="1200" i="0" dirty="0">
                <a:latin typeface="Arial" panose="020B0604020202020204" pitchFamily="34" charset="0"/>
                <a:cs typeface="Arial" panose="020B0604020202020204" pitchFamily="34" charset="0"/>
              </a:rPr>
              <a:t>Gå igenom upplägget för dagen (exempelvis start- och sluttid samt säg ungefär när en fikapaus är planerad). </a:t>
            </a:r>
          </a:p>
          <a:p>
            <a:pPr marL="228600" indent="-228600" eaLnBrk="1" hangingPunct="1">
              <a:spcBef>
                <a:spcPct val="0"/>
              </a:spcBef>
              <a:buFont typeface="+mj-lt"/>
              <a:buAutoNum type="arabicPeriod"/>
            </a:pPr>
            <a:r>
              <a:rPr lang="sv-SE" sz="1200" b="0" i="0" u="none" strike="noStrike" dirty="0">
                <a:solidFill>
                  <a:srgbClr val="000000"/>
                </a:solidFill>
                <a:effectLst/>
                <a:latin typeface="Arial" panose="020B0604020202020204" pitchFamily="34" charset="0"/>
                <a:cs typeface="Arial" panose="020B0604020202020204" pitchFamily="34" charset="0"/>
              </a:rPr>
              <a:t>Ge en översikt av hur träffen kommer att gå till (t.ex. att ni kommer att diskutera olika frågor, titta på filmmaterial, göra övningar).</a:t>
            </a:r>
            <a:endParaRPr lang="sv-SE" altLang="sv-SE" sz="1200"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Informera deltagarna om att de även kommer att få en länk till presentationen skickad till sig efter träffen, så att deltagarna kan ta del av materialet i lugn och ro i efterhand.</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i="0" dirty="0">
                <a:latin typeface="Arial" panose="020B0604020202020204" pitchFamily="34" charset="0"/>
                <a:cs typeface="Arial" panose="020B0604020202020204" pitchFamily="34" charset="0"/>
              </a:rPr>
              <a:t>Uppmuntra gruppen att delta i samtalen. </a:t>
            </a:r>
            <a:r>
              <a:rPr lang="sv-SE" sz="1200" b="0" i="0" u="none" strike="noStrike" dirty="0">
                <a:solidFill>
                  <a:srgbClr val="000000"/>
                </a:solidFill>
                <a:effectLst/>
                <a:latin typeface="Arial" panose="020B0604020202020204" pitchFamily="34" charset="0"/>
                <a:cs typeface="Arial" panose="020B0604020202020204" pitchFamily="34" charset="0"/>
              </a:rPr>
              <a:t>Påminn om att man inte behöver vara expert på ämnet – alla perspektiv är värdefulla och tillsammans skapar vi en givande diskussion. </a:t>
            </a:r>
            <a:r>
              <a:rPr lang="sv-SE" altLang="sv-SE" sz="1200" i="0" dirty="0">
                <a:latin typeface="Arial" panose="020B0604020202020204" pitchFamily="34" charset="0"/>
                <a:cs typeface="Arial" panose="020B0604020202020204" pitchFamily="34" charset="0"/>
              </a:rPr>
              <a:t>Allas bidrag är välkomna! </a:t>
            </a:r>
          </a:p>
          <a:p>
            <a:pPr marL="228600" indent="-228600" eaLnBrk="1" hangingPunct="1">
              <a:spcBef>
                <a:spcPct val="0"/>
              </a:spcBef>
              <a:buFont typeface="+mj-lt"/>
              <a:buAutoNum type="arabicPeriod"/>
            </a:pPr>
            <a:r>
              <a:rPr lang="sv-SE" sz="1200" b="1" i="0" u="none" strike="noStrike" dirty="0">
                <a:solidFill>
                  <a:srgbClr val="000000"/>
                </a:solidFill>
                <a:effectLst/>
                <a:latin typeface="Arial" panose="020B0604020202020204" pitchFamily="34" charset="0"/>
                <a:cs typeface="Arial" panose="020B0604020202020204" pitchFamily="34" charset="0"/>
              </a:rPr>
              <a:t>Om detta inte är första träffen</a:t>
            </a:r>
            <a:r>
              <a:rPr lang="sv-SE" sz="1200" b="0" i="0" u="none" strike="noStrike" dirty="0">
                <a:solidFill>
                  <a:srgbClr val="000000"/>
                </a:solidFill>
                <a:effectLst/>
                <a:latin typeface="Arial" panose="020B0604020202020204" pitchFamily="34" charset="0"/>
                <a:cs typeface="Arial" panose="020B0604020202020204" pitchFamily="34" charset="0"/>
              </a:rPr>
              <a:t>: Fråga om det är något från föregående studiecirkelträff som deltagarna funderat över, vill följa upp, eller som behöver redas ut innan dagens ämne tar vid. </a:t>
            </a:r>
            <a:r>
              <a:rPr lang="sv-SE" altLang="sv-SE" sz="1200" i="0" dirty="0">
                <a:latin typeface="Arial" panose="020B0604020202020204" pitchFamily="34" charset="0"/>
                <a:cs typeface="Arial" panose="020B0604020202020204" pitchFamily="34" charset="0"/>
              </a:rPr>
              <a:t>Försök i så fall gemensamt svara eller reflektera kring det som eventuellt kommit upp.</a:t>
            </a:r>
          </a:p>
          <a:p>
            <a:pPr marL="228600" indent="-228600" eaLnBrk="1" hangingPunct="1">
              <a:spcBef>
                <a:spcPct val="0"/>
              </a:spcBef>
              <a:buFont typeface="+mj-lt"/>
              <a:buAutoNum type="arabicPeriod"/>
            </a:pPr>
            <a:endParaRPr lang="sv-SE" altLang="sv-SE" sz="1200" i="0"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endParaRPr lang="sv-SE" alt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AC05CC50-5D87-B83F-0478-16658EC4A9DD}"/>
              </a:ext>
            </a:extLst>
          </p:cNvPr>
          <p:cNvSpPr>
            <a:spLocks noGrp="1"/>
          </p:cNvSpPr>
          <p:nvPr>
            <p:ph type="sldNum" sz="quarter" idx="10"/>
          </p:nvPr>
        </p:nvSpPr>
        <p:spPr/>
        <p:txBody>
          <a:bodyPr/>
          <a:lstStyle/>
          <a:p>
            <a:fld id="{4B0E164D-EE8D-B448-BE8E-A1520703B60E}" type="slidenum">
              <a:rPr lang="sv-SE" smtClean="0"/>
              <a:t>1</a:t>
            </a:fld>
            <a:endParaRPr lang="sv-SE" dirty="0"/>
          </a:p>
        </p:txBody>
      </p:sp>
    </p:spTree>
    <p:extLst>
      <p:ext uri="{BB962C8B-B14F-4D97-AF65-F5344CB8AC3E}">
        <p14:creationId xmlns:p14="http://schemas.microsoft.com/office/powerpoint/2010/main" val="390081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2A0F4-6B6F-9B04-7DFD-981B2A1A84F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16728CB-FE4F-F61C-60C8-D18A3DD2F52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46BFA93C-3FC4-9169-7575-F00CD215AD49}"/>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Berätta om grafen. </a:t>
            </a:r>
            <a:r>
              <a:rPr lang="sv-SE" altLang="sv-SE" sz="1200" b="0" i="0" u="sng" dirty="0">
                <a:latin typeface="Arial" panose="020B0604020202020204" pitchFamily="34" charset="0"/>
                <a:cs typeface="Arial" panose="020B0604020202020204" pitchFamily="34" charset="0"/>
              </a:rPr>
              <a:t>Klicka på bilden </a:t>
            </a:r>
            <a:r>
              <a:rPr lang="sv-SE" altLang="sv-SE" sz="1200" b="0" i="0" dirty="0">
                <a:latin typeface="Arial" panose="020B0604020202020204" pitchFamily="34" charset="0"/>
                <a:cs typeface="Arial" panose="020B0604020202020204" pitchFamily="34" charset="0"/>
              </a:rPr>
              <a:t>för att komma direkt till Naturvårdsverkets hemsida med uppdaterad statistik. Utgå från </a:t>
            </a:r>
            <a:r>
              <a:rPr lang="sv-SE" altLang="sv-SE" sz="1200" b="0" i="0" dirty="0" err="1">
                <a:latin typeface="Arial" panose="020B0604020202020204" pitchFamily="34" charset="0"/>
                <a:cs typeface="Arial" panose="020B0604020202020204" pitchFamily="34" charset="0"/>
              </a:rPr>
              <a:t>talpunkterna</a:t>
            </a:r>
            <a:r>
              <a:rPr lang="sv-SE" altLang="sv-SE" sz="1200" b="0" i="0" dirty="0">
                <a:latin typeface="Arial" panose="020B0604020202020204" pitchFamily="34" charset="0"/>
                <a:cs typeface="Arial" panose="020B0604020202020204" pitchFamily="34" charset="0"/>
              </a:rPr>
              <a:t> nedanför: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r>
              <a:rPr lang="sv-SE" b="1" dirty="0" err="1">
                <a:latin typeface="Arial" panose="020B0604020202020204" pitchFamily="34" charset="0"/>
                <a:cs typeface="Arial" panose="020B0604020202020204" pitchFamily="34" charset="0"/>
              </a:rPr>
              <a:t>Talpunkter</a:t>
            </a:r>
            <a:r>
              <a:rPr lang="sv-SE" b="1" dirty="0">
                <a:latin typeface="Arial" panose="020B0604020202020204" pitchFamily="34" charset="0"/>
                <a:cs typeface="Arial" panose="020B0604020202020204" pitchFamily="34" charset="0"/>
              </a:rPr>
              <a:t>:</a:t>
            </a:r>
          </a:p>
          <a:p>
            <a:endParaRPr 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Här ser vi en graf som visar nettoutsläpp och nettoupptag av växthusgaser från markanvändning och skogsbruk, det som internationellt kallas </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LULUCF</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LULUCF står för </a:t>
            </a:r>
            <a:r>
              <a:rPr lang="sv-SE" sz="1200" b="0" i="1" u="none" strike="noStrike" kern="1200" dirty="0">
                <a:solidFill>
                  <a:schemeClr val="tx1"/>
                </a:solidFill>
                <a:effectLst/>
                <a:latin typeface="Arial" panose="020B0604020202020204" pitchFamily="34" charset="0"/>
                <a:ea typeface="+mn-ea"/>
                <a:cs typeface="Arial" panose="020B0604020202020204" pitchFamily="34" charset="0"/>
              </a:rPr>
              <a:t>Land </a:t>
            </a:r>
            <a:r>
              <a:rPr lang="sv-SE" sz="1200" b="0" i="1" u="none" strike="noStrike" kern="1200" dirty="0" err="1">
                <a:solidFill>
                  <a:schemeClr val="tx1"/>
                </a:solidFill>
                <a:effectLst/>
                <a:latin typeface="Arial" panose="020B0604020202020204" pitchFamily="34" charset="0"/>
                <a:ea typeface="+mn-ea"/>
                <a:cs typeface="Arial" panose="020B0604020202020204" pitchFamily="34" charset="0"/>
              </a:rPr>
              <a:t>Use</a:t>
            </a:r>
            <a:r>
              <a:rPr lang="sv-SE" sz="1200" b="0" i="1" u="none" strike="noStrike" kern="1200" dirty="0">
                <a:solidFill>
                  <a:schemeClr val="tx1"/>
                </a:solidFill>
                <a:effectLst/>
                <a:latin typeface="Arial" panose="020B0604020202020204" pitchFamily="34" charset="0"/>
                <a:ea typeface="+mn-ea"/>
                <a:cs typeface="Arial" panose="020B0604020202020204" pitchFamily="34" charset="0"/>
              </a:rPr>
              <a:t>, Land-</a:t>
            </a:r>
            <a:r>
              <a:rPr lang="sv-SE" sz="1200" b="0" i="1" u="none" strike="noStrike" kern="1200" dirty="0" err="1">
                <a:solidFill>
                  <a:schemeClr val="tx1"/>
                </a:solidFill>
                <a:effectLst/>
                <a:latin typeface="Arial" panose="020B0604020202020204" pitchFamily="34" charset="0"/>
                <a:ea typeface="+mn-ea"/>
                <a:cs typeface="Arial" panose="020B0604020202020204" pitchFamily="34" charset="0"/>
              </a:rPr>
              <a:t>Use</a:t>
            </a:r>
            <a:r>
              <a:rPr lang="sv-SE" sz="1200" b="0" i="1" u="none" strike="noStrike" kern="1200" dirty="0">
                <a:solidFill>
                  <a:schemeClr val="tx1"/>
                </a:solidFill>
                <a:effectLst/>
                <a:latin typeface="Arial" panose="020B0604020202020204" pitchFamily="34" charset="0"/>
                <a:ea typeface="+mn-ea"/>
                <a:cs typeface="Arial" panose="020B0604020202020204" pitchFamily="34" charset="0"/>
              </a:rPr>
              <a:t> Change and </a:t>
            </a:r>
            <a:r>
              <a:rPr lang="sv-SE" sz="1200" b="0" i="1" u="none" strike="noStrike" kern="1200" dirty="0" err="1">
                <a:solidFill>
                  <a:schemeClr val="tx1"/>
                </a:solidFill>
                <a:effectLst/>
                <a:latin typeface="Arial" panose="020B0604020202020204" pitchFamily="34" charset="0"/>
                <a:ea typeface="+mn-ea"/>
                <a:cs typeface="Arial" panose="020B0604020202020204" pitchFamily="34" charset="0"/>
              </a:rPr>
              <a:t>Forestry</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Det här är ett samlingsbegrepp för hur vi använder mark, hur markanvändningen förändras över tid och hur vi sköter våra skogar. Alla de här delarna påverkar klimatet — ibland positivt, ibland negativt.</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Vi kan tänka på LULUCF som tre delar:</a:t>
            </a:r>
          </a:p>
          <a:p>
            <a:pPr marL="228600" indent="-228600">
              <a:buFont typeface="+mj-lt"/>
              <a:buAutoNum type="arabicPeriod"/>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Markanvändning</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 till exempel jordbruk, skogsbruk, betesmark och hur vi bygger städer.</a:t>
            </a:r>
          </a:p>
          <a:p>
            <a:pPr marL="228600" indent="-228600">
              <a:buFont typeface="+mj-lt"/>
              <a:buAutoNum type="arabicPeriod"/>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Förändrad markanvändning</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 alltså när vi ändrar hur marken används. Ett exempel är när skog görs om till jordbruksmark, eller tvärtom.</a:t>
            </a:r>
          </a:p>
          <a:p>
            <a:pPr marL="228600" indent="-228600">
              <a:buFont typeface="+mj-lt"/>
              <a:buAutoNum type="arabicPeriod"/>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Skogsbruk</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 hur vi använder och sköter våra skogar: avverkning, återplantering, gallring och hur mycket biomassa som lämnas kvar i skogen.</a:t>
            </a:r>
          </a:p>
          <a:p>
            <a:pPr marL="228600" indent="-228600">
              <a:buFont typeface="+mj-lt"/>
              <a:buAutoNum type="arabicPeriod"/>
            </a:pP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Det här är viktigt eftersom mark och skogar både kan </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släppa ut</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och </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ta upp</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koldioxid.</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Om vi avverkar mycket, dränerar marker eller förändrar markanvändningen kan stora mängder kol frigöras till atmosfären. Men skogar som växer och marker som sköts hållbart kan fungera som kolsänkor, alltså områden som binder koldioxid istället för att släppa ut den.</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 mörkaste staplarna visar skogens upptag av koldioxid, som genom åren har varit betydande. De övre färgade delarna visar utsläpp från olika typer av markanvändning. Den prickade linjen visar nettot — alltså skillnaden mellan upptag och utsläpp.</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Under större delen av perioden fungerar Sveriges skogar som en stor kolsänka, vilket drar ned nettoutsläppen kraftigt. Men vi ser också vissa år där upptaget minskar, till exempel efter stormar, insektsangrepp eller efter perioder med hög avverkning.</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Hur vi brukar vår mark och våra skogar spelar en avgörande roll för klimatet. LULUCF-sektorn kan antingen hjälpa oss att minska mängden koldioxid i atmosfären — eller bidra till ökade utsläpp om den hanteras fel.</a:t>
            </a:r>
          </a:p>
          <a:p>
            <a:pPr marL="171450" indent="-171450">
              <a:buFont typeface="Arial" panose="020B0604020202020204" pitchFamily="34" charset="0"/>
              <a:buChar char="•"/>
            </a:pP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Källa: Naturvårdsverket</a:t>
            </a:r>
            <a:endParaRPr lang="sv-SE" b="1"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endParaRPr lang="sv-SE" sz="1200" b="0" i="1"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2289729A-7E08-9F9D-AF53-58BA39994D19}"/>
              </a:ext>
            </a:extLst>
          </p:cNvPr>
          <p:cNvSpPr>
            <a:spLocks noGrp="1"/>
          </p:cNvSpPr>
          <p:nvPr>
            <p:ph type="sldNum" sz="quarter" idx="10"/>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396194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53EA4-3111-0595-94DE-22D0C10A03D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DDDA7EC-28CE-2BA5-0323-408A2D74369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C219D094-A508-F311-30B6-CA140D7FF22D}"/>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sz="1200" b="0" dirty="0">
                <a:latin typeface="Arial" panose="020B0604020202020204" pitchFamily="34" charset="0"/>
                <a:cs typeface="Arial" panose="020B0604020202020204" pitchFamily="34" charset="0"/>
              </a:rPr>
              <a:t>Berätta om tabellen. Utgå från </a:t>
            </a:r>
            <a:r>
              <a:rPr lang="sv-SE" altLang="sv-SE" sz="1200" b="0" dirty="0" err="1">
                <a:latin typeface="Arial" panose="020B0604020202020204" pitchFamily="34" charset="0"/>
                <a:cs typeface="Arial" panose="020B0604020202020204" pitchFamily="34" charset="0"/>
              </a:rPr>
              <a:t>talpunkterna</a:t>
            </a:r>
            <a:r>
              <a:rPr lang="sv-SE" altLang="sv-SE" sz="1200" b="0" dirty="0">
                <a:latin typeface="Arial" panose="020B0604020202020204" pitchFamily="34" charset="0"/>
                <a:cs typeface="Arial" panose="020B0604020202020204" pitchFamily="34" charset="0"/>
              </a:rPr>
              <a:t> nedanför.</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endParaRPr lang="sv-SE" sz="1200" b="1" dirty="0">
              <a:latin typeface="Arial" panose="020B0604020202020204" pitchFamily="34" charset="0"/>
              <a:cs typeface="Arial" panose="020B0604020202020204" pitchFamily="34" charset="0"/>
            </a:endParaRPr>
          </a:p>
          <a:p>
            <a:endParaRPr lang="sv-SE" sz="1200" b="1"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Sveriges utmaningar</a:t>
            </a:r>
          </a:p>
          <a:p>
            <a:endParaRPr lang="sv-S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dirty="0">
                <a:latin typeface="Arial" panose="020B0604020202020204" pitchFamily="34" charset="0"/>
                <a:cs typeface="Arial" panose="020B0604020202020204" pitchFamily="34" charset="0"/>
              </a:rPr>
              <a:t>I Sverige kommer de största utsläppen från industrin, transporter och uppvärmning.</a:t>
            </a:r>
          </a:p>
          <a:p>
            <a:pPr marL="171450" indent="-171450">
              <a:buFont typeface="Arial" panose="020B0604020202020204" pitchFamily="34" charset="0"/>
              <a:buChar char="•"/>
            </a:pPr>
            <a:r>
              <a:rPr lang="sv-SE" sz="1200" b="0" dirty="0">
                <a:latin typeface="Arial" panose="020B0604020202020204" pitchFamily="34" charset="0"/>
                <a:cs typeface="Arial" panose="020B0604020202020204" pitchFamily="34" charset="0"/>
              </a:rPr>
              <a:t>Fossil energi är ansvarig för tre fjärdedelar av de svenska växthusgasutsläppen.</a:t>
            </a:r>
          </a:p>
          <a:p>
            <a:pPr marL="171450" indent="-171450">
              <a:buFont typeface="Arial" panose="020B0604020202020204" pitchFamily="34" charset="0"/>
              <a:buChar char="•"/>
            </a:pPr>
            <a:r>
              <a:rPr lang="sv-SE" sz="1200" b="0" dirty="0">
                <a:latin typeface="Arial" panose="020B0604020202020204" pitchFamily="34" charset="0"/>
                <a:cs typeface="Arial" panose="020B0604020202020204" pitchFamily="34" charset="0"/>
              </a:rPr>
              <a:t>En fjärdedel av utsläppen kommer från avskogning, jordbruk och djurhållning.</a:t>
            </a: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sv-SE" sz="1200" kern="1200" dirty="0">
              <a:solidFill>
                <a:schemeClr val="tx1"/>
              </a:solidFill>
              <a:effectLst/>
              <a:latin typeface="Arial" panose="020B0604020202020204" pitchFamily="34" charset="0"/>
              <a:ea typeface="+mn-ea"/>
              <a:cs typeface="Arial" panose="020B0604020202020204" pitchFamily="34" charset="0"/>
            </a:endParaRPr>
          </a:p>
          <a:p>
            <a:r>
              <a:rPr lang="sv-SE" sz="1200" b="1" dirty="0">
                <a:latin typeface="Arial" panose="020B0604020202020204" pitchFamily="34" charset="0"/>
                <a:cs typeface="Arial" panose="020B0604020202020204" pitchFamily="34" charset="0"/>
              </a:rPr>
              <a:t>Cirkeldiagram: WWF</a:t>
            </a:r>
          </a:p>
        </p:txBody>
      </p:sp>
      <p:sp>
        <p:nvSpPr>
          <p:cNvPr id="4" name="Platshållare för bildnummer 3">
            <a:extLst>
              <a:ext uri="{FF2B5EF4-FFF2-40B4-BE49-F238E27FC236}">
                <a16:creationId xmlns:a16="http://schemas.microsoft.com/office/drawing/2014/main" id="{5091A153-00E5-4CF3-C27D-C4C1A08FAF19}"/>
              </a:ext>
            </a:extLst>
          </p:cNvPr>
          <p:cNvSpPr>
            <a:spLocks noGrp="1"/>
          </p:cNvSpPr>
          <p:nvPr>
            <p:ph type="sldNum" sz="quarter" idx="10"/>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1556384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CE46-C37E-D0E9-1DF8-315DD1E787A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75FDC2C-76B3-9982-788F-0192593AE5B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3F8E39C-2401-DD5B-B3FF-EEA6A63E07DF}"/>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pPr marL="171450" indent="-171450">
              <a:buFont typeface="Arial" panose="020B0604020202020204" pitchFamily="34" charset="0"/>
              <a:buChar char="•"/>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Vad överraskar dig mest i fördelningen av utsläppen?</a:t>
            </a: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Stämmer utsläppen överens med hur det ser ut hos oss, eller ser det annorlunda ut?</a:t>
            </a: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Vilken del kan vi påverka för att minska utsläppen – och hur?</a:t>
            </a:r>
          </a:p>
        </p:txBody>
      </p:sp>
      <p:sp>
        <p:nvSpPr>
          <p:cNvPr id="4" name="Platshållare för bildnummer 3">
            <a:extLst>
              <a:ext uri="{FF2B5EF4-FFF2-40B4-BE49-F238E27FC236}">
                <a16:creationId xmlns:a16="http://schemas.microsoft.com/office/drawing/2014/main" id="{A9FCB743-EC3E-4D5B-1E7A-8A905D9AF60A}"/>
              </a:ext>
            </a:extLst>
          </p:cNvPr>
          <p:cNvSpPr>
            <a:spLocks noGrp="1"/>
          </p:cNvSpPr>
          <p:nvPr>
            <p:ph type="sldNum" sz="quarter" idx="10"/>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2144049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19932-4D96-90AB-6A15-881A588BBAA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9F3EC9B-93A5-D8BE-B71A-F419A369308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3B4E4EB8-F9C7-B971-8EB8-20BFA9400FFC}"/>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om tabellen. 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b="1" dirty="0">
              <a:latin typeface="Arial" panose="020B0604020202020204" pitchFamily="34" charset="0"/>
              <a:cs typeface="Arial" panose="020B0604020202020204" pitchFamily="34" charset="0"/>
            </a:endParaRPr>
          </a:p>
          <a:p>
            <a:endParaRPr lang="sv-SE" b="1"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Sveriges och EU:s utmaningar: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dirty="0"/>
              <a:t>EU:s mål är uttryckta i </a:t>
            </a:r>
            <a:r>
              <a:rPr lang="sv-SE" b="1" dirty="0"/>
              <a:t>nettotermer, </a:t>
            </a:r>
            <a:r>
              <a:rPr lang="sv-SE" b="0" dirty="0"/>
              <a:t>vilket innebär att </a:t>
            </a:r>
            <a:r>
              <a:rPr lang="sv-SE" b="1" u="none" dirty="0"/>
              <a:t>upptag</a:t>
            </a:r>
            <a:r>
              <a:rPr lang="sv-SE" b="0" dirty="0"/>
              <a:t> av växthusgaser (t.ex. genom skog) räknas av från CO2e-utsläppen. </a:t>
            </a:r>
            <a:endParaRPr 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Diagrammet visar den målsatta minskningen av koldioxidutsläpp per person och år från 1990 till 2050, det vill säga den minskning som </a:t>
            </a:r>
            <a:r>
              <a:rPr lang="sv-SE" b="1" dirty="0">
                <a:latin typeface="Arial" panose="020B0604020202020204" pitchFamily="34" charset="0"/>
                <a:cs typeface="Arial" panose="020B0604020202020204" pitchFamily="34" charset="0"/>
              </a:rPr>
              <a:t>krävs</a:t>
            </a:r>
            <a:r>
              <a:rPr lang="sv-SE" b="0" dirty="0">
                <a:latin typeface="Arial" panose="020B0604020202020204" pitchFamily="34" charset="0"/>
                <a:cs typeface="Arial" panose="020B0604020202020204" pitchFamily="34" charset="0"/>
              </a:rPr>
              <a:t> för att Sverige ska uppnå sina klimatpolitiska mål. </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Y-axeln visar mängden koldioxidekvivalenter (CO2e) i ton, och sträcker sig från 0 till 5.</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X-axeln representerar åren 1990, 2030, 2040 och 2050.</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Detta diagram är relevant då det illustrerar den förväntade minskningen av koldioxidutsläpp över tid, vilket är avgörande för att förstå och hantera klimatförändringar.</a:t>
            </a:r>
          </a:p>
          <a:p>
            <a:pPr>
              <a:buFont typeface="Arial" panose="020B0604020202020204" pitchFamily="34" charset="0"/>
              <a:buChar char="•"/>
            </a:pPr>
            <a:endParaRPr lang="sv-SE" dirty="0">
              <a:latin typeface="Arial" panose="020B0604020202020204" pitchFamily="34" charset="0"/>
              <a:cs typeface="Arial" panose="020B0604020202020204" pitchFamily="34" charset="0"/>
            </a:endParaRPr>
          </a:p>
          <a:p>
            <a:r>
              <a:rPr lang="sv-SE" b="1" i="0" dirty="0">
                <a:latin typeface="Arial" panose="020B0604020202020204" pitchFamily="34" charset="0"/>
                <a:cs typeface="Arial" panose="020B0604020202020204" pitchFamily="34" charset="0"/>
              </a:rPr>
              <a:t>2. Valfri förtydligande vid behov: </a:t>
            </a:r>
          </a:p>
          <a:p>
            <a:endParaRPr lang="sv-SE" b="1" i="0" dirty="0">
              <a:latin typeface="Arial" panose="020B0604020202020204" pitchFamily="34" charset="0"/>
              <a:cs typeface="Arial" panose="020B0604020202020204" pitchFamily="34" charset="0"/>
            </a:endParaRPr>
          </a:p>
          <a:p>
            <a:r>
              <a:rPr lang="sv-SE" b="0" dirty="0"/>
              <a:t>Målen är uttryckta i </a:t>
            </a:r>
            <a:r>
              <a:rPr lang="sv-SE" b="1" dirty="0"/>
              <a:t>nettotermer, </a:t>
            </a:r>
            <a:r>
              <a:rPr lang="sv-SE" b="0" dirty="0"/>
              <a:t>vilket innebär att </a:t>
            </a:r>
            <a:r>
              <a:rPr lang="sv-SE" b="1" u="none" dirty="0"/>
              <a:t>upptag</a:t>
            </a:r>
            <a:r>
              <a:rPr lang="sv-SE" b="0" dirty="0"/>
              <a:t> av växthusgaser (t.ex. genom skog) räknas av från CO2e-utsläppen. </a:t>
            </a:r>
            <a:endParaRPr lang="sv-SE" b="0" i="0" dirty="0">
              <a:latin typeface="Arial" panose="020B0604020202020204" pitchFamily="34" charset="0"/>
              <a:cs typeface="Arial" panose="020B0604020202020204" pitchFamily="34" charset="0"/>
            </a:endParaRPr>
          </a:p>
          <a:p>
            <a:r>
              <a:rPr lang="sv-SE" b="0" i="0" dirty="0">
                <a:latin typeface="Arial" panose="020B0604020202020204" pitchFamily="34" charset="0"/>
                <a:cs typeface="Arial" panose="020B0604020202020204" pitchFamily="34" charset="0"/>
              </a:rPr>
              <a:t>Huvudpunkterna i diagrammet är alltså: </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År 1990 är CO2e per person cirka 9 ton.</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År 2030 förväntas det minska till 4,5 ton.</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År 2040 förväntas det ytterligare minska till 1,0 ton.</a:t>
            </a:r>
          </a:p>
          <a:p>
            <a:pPr marL="171450" indent="-171450">
              <a:buFont typeface="Arial" panose="020B0604020202020204" pitchFamily="34" charset="0"/>
              <a:buChar char="•"/>
            </a:pPr>
            <a:r>
              <a:rPr lang="sv-SE" i="0" dirty="0">
                <a:latin typeface="Arial" panose="020B0604020202020204" pitchFamily="34" charset="0"/>
                <a:cs typeface="Arial" panose="020B0604020202020204" pitchFamily="34" charset="0"/>
              </a:rPr>
              <a:t>År 2050 förväntas det vara 0,0 ton.</a:t>
            </a:r>
          </a:p>
          <a:p>
            <a:pPr marL="171450" indent="-171450">
              <a:buFont typeface="Arial" panose="020B0604020202020204" pitchFamily="34" charset="0"/>
              <a:buChar char="•"/>
            </a:pPr>
            <a:endParaRPr lang="sv-SE" i="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1" i="0" dirty="0">
                <a:latin typeface="Arial" panose="020B0604020202020204" pitchFamily="34" charset="0"/>
                <a:cs typeface="Arial" panose="020B0604020202020204" pitchFamily="34" charset="0"/>
              </a:rPr>
              <a:t>Graf: Framtagen för SPF Seniorerna</a:t>
            </a:r>
          </a:p>
        </p:txBody>
      </p:sp>
      <p:sp>
        <p:nvSpPr>
          <p:cNvPr id="4" name="Platshållare för bildnummer 3">
            <a:extLst>
              <a:ext uri="{FF2B5EF4-FFF2-40B4-BE49-F238E27FC236}">
                <a16:creationId xmlns:a16="http://schemas.microsoft.com/office/drawing/2014/main" id="{2BD25FD9-48F7-C900-09AD-8C1D094027C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0E164D-EE8D-B448-BE8E-A1520703B60E}"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1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A7DA0-8FD2-9FC1-3600-D8D895DDBF5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597A9CA-EAA7-7BA8-9C1E-14762BE5CF6D}"/>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DF4FF7B6-3C86-B450-033E-D869202054D1}"/>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endParaRPr lang="sv-SE" sz="1200" b="0" i="0" dirty="0">
              <a:latin typeface="Arial" panose="020B0604020202020204" pitchFamily="34" charset="0"/>
              <a:cs typeface="Arial" panose="020B0604020202020204" pitchFamily="34" charset="0"/>
            </a:endParaRPr>
          </a:p>
          <a:p>
            <a:pPr marL="228600" indent="-228600">
              <a:buFont typeface="+mj-lt"/>
              <a:buAutoNum type="arabicPeriod"/>
            </a:pPr>
            <a:r>
              <a:rPr lang="sv-SE" sz="1200" b="0" i="0" dirty="0">
                <a:latin typeface="Arial" panose="020B0604020202020204" pitchFamily="34" charset="0"/>
                <a:cs typeface="Arial" panose="020B0604020202020204" pitchFamily="34" charset="0"/>
              </a:rPr>
              <a:t>Vad har vi för tankar i gruppen när vi ser hur mycket utsläppen ska minska fram till år 2030?</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t>Hur kan vi vara med och bidra till att nå målen 2050?</a:t>
            </a:r>
            <a:endParaRPr lang="sv-SE" sz="1200" b="0" i="0" dirty="0">
              <a:latin typeface="Arial" panose="020B0604020202020204" pitchFamily="34" charset="0"/>
              <a:cs typeface="Arial" panose="020B0604020202020204" pitchFamily="34" charset="0"/>
            </a:endParaRPr>
          </a:p>
          <a:p>
            <a:endParaRPr lang="sv-SE" sz="1200" b="0" i="1"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b="1" i="0" u="none" strike="noStrike" dirty="0">
                <a:solidFill>
                  <a:srgbClr val="000000"/>
                </a:solidFill>
                <a:effectLst/>
                <a:latin typeface="Arial" panose="020B0604020202020204" pitchFamily="34" charset="0"/>
                <a:cs typeface="Arial" panose="020B0604020202020204" pitchFamily="34" charset="0"/>
              </a:rPr>
              <a:t>Valbart: </a:t>
            </a:r>
            <a:r>
              <a:rPr lang="sv-SE" sz="1200" b="0" i="0" u="none" strike="noStrike" dirty="0">
                <a:solidFill>
                  <a:srgbClr val="000000"/>
                </a:solidFill>
                <a:effectLst/>
                <a:latin typeface="Arial" panose="020B0604020202020204" pitchFamily="34" charset="0"/>
                <a:cs typeface="Arial" panose="020B0604020202020204" pitchFamily="34" charset="0"/>
              </a:rPr>
              <a:t>På följande tre powerpoint-bild fördjupande information om </a:t>
            </a:r>
            <a:r>
              <a:rPr lang="sv-SE" altLang="sv-SE" b="0" dirty="0">
                <a:latin typeface="Arial" panose="020B0604020202020204" pitchFamily="34" charset="0"/>
                <a:cs typeface="Arial" panose="020B0604020202020204" pitchFamily="34" charset="0"/>
              </a:rPr>
              <a:t>CCS – infångning och lagring av koldioxid</a:t>
            </a:r>
            <a:r>
              <a:rPr lang="sv-SE" sz="1200" b="0" i="0" u="none" strike="noStrike" dirty="0">
                <a:solidFill>
                  <a:srgbClr val="000000"/>
                </a:solidFill>
                <a:effectLst/>
                <a:latin typeface="Arial" panose="020B0604020202020204" pitchFamily="34" charset="0"/>
                <a:cs typeface="Arial" panose="020B0604020202020204" pitchFamily="34" charset="0"/>
              </a:rPr>
              <a:t>. Gå vidare till den powerpoint-bilden om gruppen vill fördjupa sig i ämnet. Om inte, klicka vidare till övningen. </a:t>
            </a:r>
          </a:p>
          <a:p>
            <a:pPr marL="171450" indent="-171450">
              <a:buFont typeface="Arial" panose="020B0604020202020204" pitchFamily="34" charset="0"/>
              <a:buChar char="•"/>
            </a:pPr>
            <a:endParaRPr lang="sv-SE" sz="1200" b="1"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96DB998B-1E59-D978-1C88-0AE7EC25B80C}"/>
              </a:ext>
            </a:extLst>
          </p:cNvPr>
          <p:cNvSpPr>
            <a:spLocks noGrp="1"/>
          </p:cNvSpPr>
          <p:nvPr>
            <p:ph type="sldNum" sz="quarter" idx="10"/>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3639278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0A061-6B46-B449-0B9B-7BCEDA870DE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892D92E-24A9-5EBA-94B3-62CAE3D2363C}"/>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17B3C78-0E24-7DCF-295A-0ABCAC14A0CD}"/>
              </a:ext>
            </a:extLst>
          </p:cNvPr>
          <p:cNvSpPr>
            <a:spLocks noGrp="1"/>
          </p:cNvSpPr>
          <p:nvPr>
            <p:ph type="body" idx="1"/>
          </p:nvPr>
        </p:nvSpPr>
        <p:spPr/>
        <p:txBody>
          <a:bodyPr/>
          <a:lstStyle/>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1" dirty="0">
                <a:latin typeface="Arial" panose="020B0604020202020204" pitchFamily="34" charset="0"/>
                <a:cs typeface="Arial" panose="020B0604020202020204" pitchFamily="34" charset="0"/>
              </a:rPr>
              <a:t>Observera: Valbar powerpoint-bild!</a:t>
            </a: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om CCS – infångning och lagring av koldioxid.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b="1" dirty="0"/>
          </a:p>
          <a:p>
            <a:pPr marL="171450" indent="-171450">
              <a:buFont typeface="Arial" panose="020B0604020202020204" pitchFamily="34" charset="0"/>
              <a:buChar char="•"/>
            </a:pPr>
            <a:r>
              <a:rPr lang="sv-SE" b="0" dirty="0" err="1"/>
              <a:t>Carbon</a:t>
            </a:r>
            <a:r>
              <a:rPr lang="sv-SE" b="0" dirty="0"/>
              <a:t> </a:t>
            </a:r>
            <a:r>
              <a:rPr lang="sv-SE" b="0" dirty="0" err="1"/>
              <a:t>Capture</a:t>
            </a:r>
            <a:r>
              <a:rPr lang="sv-SE" b="0" dirty="0"/>
              <a:t> and </a:t>
            </a:r>
            <a:r>
              <a:rPr lang="sv-SE" b="0" dirty="0" err="1"/>
              <a:t>Storage</a:t>
            </a:r>
            <a:r>
              <a:rPr lang="sv-SE" b="0" dirty="0"/>
              <a:t>, CCS, är ett samlingsnamn för olika tekniker för att fånga in och lagra koldioxid.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Att avskilja koldioxid (CO2) från rökgaser är en viktig process för att minska utsläppen av växthusgaser och minska klimatförändringarnas påverkan. Här är några av de vanligaste metoderna:</a:t>
            </a:r>
            <a:endParaRPr lang="sv-SE" b="0" dirty="0"/>
          </a:p>
          <a:p>
            <a:pPr marL="228600" indent="-228600">
              <a:buFont typeface="+mj-lt"/>
              <a:buAutoNum type="arabicPeriod"/>
            </a:pPr>
            <a:endParaRPr lang="sv-SE" b="0" dirty="0"/>
          </a:p>
          <a:p>
            <a:pPr marL="228600" indent="-228600">
              <a:buFont typeface="+mj-lt"/>
              <a:buAutoNum type="arabicPeriod"/>
            </a:pPr>
            <a:r>
              <a:rPr lang="sv-SE" b="1" dirty="0"/>
              <a:t>Absorptionsmetoden</a:t>
            </a:r>
            <a:r>
              <a:rPr lang="sv-SE" b="0" dirty="0"/>
              <a:t>: Här använder man en speciell vätska som fungerar som en slags "koldioxidmagnet" som drar till sig CO2 från rökgaserna. När vätskan är full av koldioxid värms den upp för att släppa ut gasen i ren form, så att vätskan kan användas igen.</a:t>
            </a:r>
          </a:p>
          <a:p>
            <a:pPr marL="228600" indent="-228600">
              <a:buFont typeface="+mj-lt"/>
              <a:buAutoNum type="arabicPeriod"/>
            </a:pPr>
            <a:r>
              <a:rPr lang="sv-SE" b="1" dirty="0"/>
              <a:t>Adsorptionsmetoden</a:t>
            </a:r>
            <a:r>
              <a:rPr lang="sv-SE" b="0" dirty="0"/>
              <a:t>: Den här metoden liknar absorption men använder ett fast material istället för en vätska. Materialet fungerar som en svamp som fångar upp CO2. Man kan sedan antingen värma upp eller ändra trycket för att pressa ut koldioxiden ur materialet.</a:t>
            </a:r>
          </a:p>
          <a:p>
            <a:pPr marL="228600" indent="-228600">
              <a:buFont typeface="+mj-lt"/>
              <a:buAutoNum type="arabicPeriod"/>
            </a:pPr>
            <a:r>
              <a:rPr lang="sv-SE" b="1" dirty="0"/>
              <a:t>Membranmetoden: </a:t>
            </a:r>
            <a:r>
              <a:rPr lang="sv-SE" b="0" dirty="0"/>
              <a:t>Denna teknik använder ett mycket tunt membran som fungerar som ett filter. Endast koldioxiden släpps igenom, medan de andra gaserna stannar kvar. På så sätt får man en koncentrerad ström av CO2.</a:t>
            </a:r>
          </a:p>
          <a:p>
            <a:pPr marL="228600" indent="-228600">
              <a:buFont typeface="+mj-lt"/>
              <a:buAutoNum type="arabicPeriod"/>
            </a:pPr>
            <a:r>
              <a:rPr lang="sv-SE" b="1" dirty="0"/>
              <a:t>Kryogen separering: </a:t>
            </a:r>
            <a:r>
              <a:rPr lang="sv-SE" b="0" dirty="0"/>
              <a:t>Här handlar det om att kyla ner gaserna till extremt låga temperaturer. Koldioxiden blir då flytande och kan enkelt separeras från de andra gaserna.</a:t>
            </a:r>
          </a:p>
          <a:p>
            <a:pPr marL="228600" indent="-228600">
              <a:buFont typeface="+mj-lt"/>
              <a:buAutoNum type="arabicPeriod"/>
            </a:pPr>
            <a:r>
              <a:rPr lang="sv-SE" b="1" dirty="0"/>
              <a:t>Kemisk looping: </a:t>
            </a:r>
            <a:r>
              <a:rPr lang="sv-SE" b="0" dirty="0"/>
              <a:t>Det här är en metod som använder metaller för att fånga CO2. Metallen reagerar med gaserna och binder koldioxiden. När man sedan värmer upp metallen släpps koldioxiden ut, och metallen kan användas på nytt.</a:t>
            </a:r>
          </a:p>
          <a:p>
            <a:pPr marL="228600" indent="-228600">
              <a:buFont typeface="+mj-lt"/>
              <a:buAutoNum type="arabicPeriod"/>
            </a:pPr>
            <a:endParaRPr lang="sv-SE" b="0" dirty="0"/>
          </a:p>
          <a:p>
            <a:pPr marL="228600" indent="-228600">
              <a:buFont typeface="Arial" panose="020B0604020202020204" pitchFamily="34" charset="0"/>
              <a:buChar char="•"/>
            </a:pPr>
            <a:r>
              <a:rPr lang="sv-SE" b="0" dirty="0"/>
              <a:t>Alla dessa metoder kan användas var för sig eller kombineras för att fånga in koldioxid från till exempel industrier.</a:t>
            </a:r>
          </a:p>
          <a:p>
            <a:pPr marL="171450" indent="-171450">
              <a:buFont typeface="Arial" panose="020B0604020202020204" pitchFamily="34" charset="0"/>
              <a:buChar char="•"/>
            </a:pPr>
            <a:endParaRPr lang="sv-SE" sz="1200" b="0" i="0" u="none" strike="noStrike" kern="1200" dirty="0">
              <a:solidFill>
                <a:schemeClr val="tx1"/>
              </a:solidFill>
              <a:effectLst/>
              <a:latin typeface="+mn-lt"/>
              <a:ea typeface="+mn-ea"/>
              <a:cs typeface="+mn-cs"/>
            </a:endParaRPr>
          </a:p>
        </p:txBody>
      </p:sp>
      <p:sp>
        <p:nvSpPr>
          <p:cNvPr id="4" name="Platshållare för bildnummer 3">
            <a:extLst>
              <a:ext uri="{FF2B5EF4-FFF2-40B4-BE49-F238E27FC236}">
                <a16:creationId xmlns:a16="http://schemas.microsoft.com/office/drawing/2014/main" id="{0FB734BE-CA66-ADDA-70DE-758854A155ED}"/>
              </a:ext>
            </a:extLst>
          </p:cNvPr>
          <p:cNvSpPr>
            <a:spLocks noGrp="1"/>
          </p:cNvSpPr>
          <p:nvPr>
            <p:ph type="sldNum" sz="quarter" idx="10"/>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1283662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03931-B51A-5742-422D-F5012F89E1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5C548D1-658A-AFAE-EAC6-EA638531D14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AA532555-824E-568F-EEC9-ED8561D78F80}"/>
              </a:ext>
            </a:extLst>
          </p:cNvPr>
          <p:cNvSpPr>
            <a:spLocks noGrp="1"/>
          </p:cNvSpPr>
          <p:nvPr>
            <p:ph type="body" idx="1"/>
          </p:nvPr>
        </p:nvSpPr>
        <p:spPr/>
        <p:txBody>
          <a:bodyPr/>
          <a:lstStyle/>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1" dirty="0">
                <a:latin typeface="Arial" panose="020B0604020202020204" pitchFamily="34" charset="0"/>
                <a:cs typeface="Arial" panose="020B0604020202020204" pitchFamily="34" charset="0"/>
              </a:rPr>
              <a:t>Observera: Valbar powerpoint-bild!</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Ge exempel på för- och nackdelar med CCS-tekniken. Utgå från talpunkterna nedanför. </a:t>
            </a:r>
          </a:p>
          <a:p>
            <a:pPr marL="450850" indent="-450850" eaLnBrk="1" hangingPunct="1">
              <a:spcBef>
                <a:spcPct val="0"/>
              </a:spcBef>
              <a:buAutoNum type="arabicPeriod"/>
            </a:pPr>
            <a:endParaRPr lang="sv-SE" altLang="sv-SE" sz="1200"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Talpunkter:</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sz="1200" b="1" dirty="0">
                <a:latin typeface="Arial" panose="020B0604020202020204" pitchFamily="34" charset="0"/>
                <a:cs typeface="Arial" panose="020B0604020202020204" pitchFamily="34" charset="0"/>
              </a:rPr>
              <a:t>Fördelar med CCS-tekniken är till exempel:</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Eftersom världen fortfarande är väldigt beroende av fossila bränslen, kan CCS-tekniken fånga in utsläpp från gamla kraftverk och industrier. Detta ses som ett sätt att minska utsläppen utan att behöva bygga helt nya anläggningar med förnybar energi direkt.</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CCS skulle kunna användas för att fånga upp utsläpp från industrier som cementfabriker. Här släpps koldioxid ut som en del av själva tillverkningsprocessen, och för dessa typer av utsläpp finns det ännu inga andra enkla lösningar.</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När tekniken används på bioeldade kraftverk (kallat BECCS) kan det leda till att man minskar koldioxidhalten i atmosfären. Detta beror på att växterna som används som bränsle redan har tagit upp koldioxid från luften.</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lang="sv-SE" altLang="sv-SE" sz="12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sz="1200" b="1" dirty="0">
                <a:latin typeface="Arial" panose="020B0604020202020204" pitchFamily="34" charset="0"/>
                <a:cs typeface="Arial" panose="020B0604020202020204" pitchFamily="34" charset="0"/>
              </a:rPr>
              <a:t>Nackdelar med CCS-tekniken är till exempel:</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CCS-tekniken finns inte i stor, kommersiell skala ännu. De projekt som finns är mestadels experiment, och tekniken är väldigt dyr – mer än dubbelt så dyr som ny vindkraft.</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En stor risk är att hoppet om att kunna fånga in utsläpp i framtiden gör att man fortsätter använda fossila bränslen. Det kan leda till att viljan att satsa på helt förnybar och utsläppsfri energi minskar.</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Det finns en risk att giftiga kemikalier bildas vid infångningen och att det uppstår läckage under transporten av koldioxiden. Den största osäkerheten är om lagringsplatserna, till exempel gamla oljekällor, verkligen är helt täta i längden.</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Om CCS-tekniken som använder biobränslen (BECCS) ska användas i stor skala, skulle det kräva enorma landytor för att odla bränsle. Detta kan leda till konflikter med behovet att odla mat för en växande befolkning.</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Dessutom varnar FN:s klimatpanel för att man inte ska förlita sig för mycket på tekniska lösningar som inte har testats i stor skala och där den långsiktiga lagringsförmågan är osäker.</a:t>
            </a: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endParaRPr lang="sv-SE" sz="1200" b="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B0D9F72A-008D-0D30-5E3A-EB8614F1ECFE}"/>
              </a:ext>
            </a:extLst>
          </p:cNvPr>
          <p:cNvSpPr>
            <a:spLocks noGrp="1"/>
          </p:cNvSpPr>
          <p:nvPr>
            <p:ph type="sldNum" sz="quarter" idx="10"/>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1953341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9F36-CD3F-DD16-3E66-9AA8513AA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ACD6517-5C06-6551-5FD9-F8E88F3687B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700B5B-8543-1BF5-557F-CCE15065B18D}"/>
              </a:ext>
            </a:extLst>
          </p:cNvPr>
          <p:cNvSpPr>
            <a:spLocks noGrp="1"/>
          </p:cNvSpPr>
          <p:nvPr>
            <p:ph type="body" idx="1"/>
          </p:nvPr>
        </p:nvSpPr>
        <p:spPr/>
        <p:txBody>
          <a:bodyPr/>
          <a:lstStyle/>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1" dirty="0">
                <a:latin typeface="Arial" panose="020B0604020202020204" pitchFamily="34" charset="0"/>
                <a:cs typeface="Arial" panose="020B0604020202020204" pitchFamily="34" charset="0"/>
              </a:rPr>
              <a:t>Observera: Valbar powerpoint-bild!</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samtalsfrågan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samtalsfråga: </a:t>
            </a:r>
          </a:p>
          <a:p>
            <a:pPr marL="171450" indent="-171450">
              <a:buFont typeface="Arial" panose="020B0604020202020204" pitchFamily="34" charset="0"/>
              <a:buChar char="•"/>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Tekniken för att fånga in koldioxid, CCS, har både fördelar och nackdelar. Samtidigt kan den göra att vi blir sämre på att satsa på ny, förnybar energi. Vad har vi för tankar i gruppen om det?</a:t>
            </a:r>
          </a:p>
          <a:p>
            <a:pPr marL="171450" indent="-171450">
              <a:buFont typeface="Arial" panose="020B0604020202020204" pitchFamily="34" charset="0"/>
              <a:buChar char="•"/>
            </a:pPr>
            <a:endParaRPr lang="sv-SE"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85CC58D-B1CC-8D03-DF8F-A1287500327C}"/>
              </a:ext>
            </a:extLst>
          </p:cNvPr>
          <p:cNvSpPr>
            <a:spLocks noGrp="1"/>
          </p:cNvSpPr>
          <p:nvPr>
            <p:ph type="sldNum" sz="quarter" idx="10"/>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37252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E4007-57E9-9EC2-033C-A140C2A8D5E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BDB7CC3-2F04-E216-E928-15873FBF7A0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5D7CD52F-7141-F73F-4EE3-5702A02BB67E}"/>
              </a:ext>
            </a:extLst>
          </p:cNvPr>
          <p:cNvSpPr>
            <a:spLocks noGrp="1"/>
          </p:cNvSpPr>
          <p:nvPr>
            <p:ph type="body" idx="1"/>
          </p:nvPr>
        </p:nvSpPr>
        <p:spPr/>
        <p:txBody>
          <a:bodyPr/>
          <a:lstStyle/>
          <a:p>
            <a:pPr marL="450850" indent="-450850" eaLnBrk="1" hangingPunct="1">
              <a:spcBef>
                <a:spcPct val="0"/>
              </a:spcBef>
            </a:pPr>
            <a:r>
              <a:rPr lang="sv-SE" altLang="sv-SE" sz="1200" b="1"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dirty="0">
                <a:latin typeface="Arial" panose="020B0604020202020204" pitchFamily="34" charset="0"/>
                <a:cs typeface="Arial" panose="020B0604020202020204" pitchFamily="34" charset="0"/>
              </a:rPr>
              <a:t>Börja med att berätta kort om klimatkalkylatorn som nämndes i introduktionsdelen samt </a:t>
            </a:r>
            <a:r>
              <a:rPr lang="sv-SE" altLang="sv-SE" sz="1200" b="0" dirty="0" err="1">
                <a:latin typeface="Arial" panose="020B0604020202020204" pitchFamily="34" charset="0"/>
                <a:cs typeface="Arial" panose="020B0604020202020204" pitchFamily="34" charset="0"/>
              </a:rPr>
              <a:t>Klimatkontot.se</a:t>
            </a:r>
            <a:r>
              <a:rPr lang="sv-SE" altLang="sv-SE" sz="1200" b="0" dirty="0">
                <a:latin typeface="Arial" panose="020B0604020202020204" pitchFamily="34" charset="0"/>
                <a:cs typeface="Arial" panose="020B0604020202020204" pitchFamily="34" charset="0"/>
              </a:rPr>
              <a:t>. Utgå från talpunkterna nedanför. </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dirty="0" err="1">
                <a:latin typeface="Arial" panose="020B0604020202020204" pitchFamily="34" charset="0"/>
                <a:cs typeface="Arial" panose="020B0604020202020204" pitchFamily="34" charset="0"/>
              </a:rPr>
              <a:t>Talpunkter</a:t>
            </a:r>
            <a:r>
              <a:rPr lang="sv-SE" altLang="sv-SE" sz="1200" b="1" dirty="0">
                <a:latin typeface="Arial" panose="020B0604020202020204" pitchFamily="34" charset="0"/>
                <a:cs typeface="Arial" panose="020B0604020202020204" pitchFamily="34" charset="0"/>
              </a:rPr>
              <a:t>:</a:t>
            </a:r>
          </a:p>
          <a:p>
            <a:pPr marL="450850" indent="-450850" eaLnBrk="1" hangingPunct="1">
              <a:spcBef>
                <a:spcPct val="0"/>
              </a:spcBef>
            </a:pPr>
            <a:endParaRPr lang="sv-SE" altLang="sv-SE" sz="12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dirty="0">
                <a:latin typeface="Arial" panose="020B0604020202020204" pitchFamily="34" charset="0"/>
                <a:cs typeface="Arial" panose="020B0604020202020204" pitchFamily="34" charset="0"/>
              </a:rPr>
              <a:t>Ett steg på vägen till att leva mer hållbart är att ta reda på din klimatpåverkan. </a:t>
            </a:r>
          </a:p>
          <a:p>
            <a:pPr marL="171450" indent="-171450" eaLnBrk="1" hangingPunct="1">
              <a:spcBef>
                <a:spcPct val="0"/>
              </a:spcBef>
              <a:buFont typeface="Arial" panose="020B0604020202020204" pitchFamily="34" charset="0"/>
              <a:buChar char="•"/>
            </a:pPr>
            <a:r>
              <a:rPr lang="sv-SE" altLang="sv-SE" sz="1200" b="0" dirty="0">
                <a:latin typeface="Arial" panose="020B0604020202020204" pitchFamily="34" charset="0"/>
                <a:cs typeface="Arial" panose="020B0604020202020204" pitchFamily="34" charset="0"/>
              </a:rPr>
              <a:t>WWF:s </a:t>
            </a:r>
            <a:r>
              <a:rPr lang="sv-SE" altLang="sv-SE" sz="1200" b="1" dirty="0">
                <a:latin typeface="Arial" panose="020B0604020202020204" pitchFamily="34" charset="0"/>
                <a:cs typeface="Arial" panose="020B0604020202020204" pitchFamily="34" charset="0"/>
              </a:rPr>
              <a:t>Klimatkalkylatorn</a:t>
            </a:r>
            <a:r>
              <a:rPr lang="sv-SE" altLang="sv-SE" sz="1200" b="0" dirty="0">
                <a:latin typeface="Arial" panose="020B0604020202020204" pitchFamily="34" charset="0"/>
                <a:cs typeface="Arial" panose="020B0604020202020204" pitchFamily="34" charset="0"/>
              </a:rPr>
              <a:t> och </a:t>
            </a:r>
            <a:r>
              <a:rPr lang="sv-SE" altLang="sv-SE" sz="1200" b="1" dirty="0" err="1">
                <a:latin typeface="Arial" panose="020B0604020202020204" pitchFamily="34" charset="0"/>
                <a:cs typeface="Arial" panose="020B0604020202020204" pitchFamily="34" charset="0"/>
              </a:rPr>
              <a:t>Klimatkontot.se</a:t>
            </a:r>
            <a:r>
              <a:rPr lang="sv-SE" altLang="sv-SE" sz="1200" b="1" dirty="0">
                <a:latin typeface="Arial" panose="020B0604020202020204" pitchFamily="34" charset="0"/>
                <a:cs typeface="Arial" panose="020B0604020202020204" pitchFamily="34" charset="0"/>
              </a:rPr>
              <a:t> </a:t>
            </a:r>
            <a:r>
              <a:rPr lang="sv-SE" altLang="sv-SE" sz="1200" b="0" dirty="0">
                <a:latin typeface="Arial" panose="020B0604020202020204" pitchFamily="34" charset="0"/>
                <a:cs typeface="Arial" panose="020B0604020202020204" pitchFamily="34" charset="0"/>
              </a:rPr>
              <a:t>är övningar där du får fördjupa dig i olika sätt att mäta klimatpåverkan: dels genom ekologiskt fotavtryck, dels genom klimatavtryck.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dirty="0">
                <a:latin typeface="Arial" panose="020B0604020202020204" pitchFamily="34" charset="0"/>
                <a:cs typeface="Arial" panose="020B0604020202020204" pitchFamily="34" charset="0"/>
              </a:rPr>
              <a:t>Testa </a:t>
            </a:r>
            <a:r>
              <a:rPr lang="sv-SE" altLang="sv-SE">
                <a:latin typeface="Arial" panose="020B0604020202020204" pitchFamily="34" charset="0"/>
                <a:cs typeface="Arial" panose="020B0604020202020204" pitchFamily="34" charset="0"/>
              </a:rPr>
              <a:t>båda verktygen </a:t>
            </a:r>
            <a:r>
              <a:rPr lang="sv-SE" altLang="sv-SE" dirty="0">
                <a:latin typeface="Arial" panose="020B0604020202020204" pitchFamily="34" charset="0"/>
                <a:cs typeface="Arial" panose="020B0604020202020204" pitchFamily="34" charset="0"/>
              </a:rPr>
              <a:t>hemma. Räkna ut dina utsläpp och få tips på vilka förändringar du kan göra. </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v-SE" altLang="sv-SE" dirty="0">
                <a:latin typeface="Arial" panose="020B0604020202020204" pitchFamily="34" charset="0"/>
                <a:cs typeface="Arial" panose="020B0604020202020204" pitchFamily="34" charset="0"/>
              </a:rPr>
              <a:t>Uppmuntra gärna vänner, grannar eller andra och jämför era resultat!</a:t>
            </a:r>
          </a:p>
          <a:p>
            <a:pPr marL="171450" marR="0" lvl="0" indent="-1714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sv-SE" altLang="sv-SE" b="1" dirty="0">
                <a:latin typeface="Arial" panose="020B0604020202020204" pitchFamily="34" charset="0"/>
                <a:cs typeface="Arial" panose="020B0604020202020204" pitchFamily="34" charset="0"/>
              </a:rPr>
              <a:t>Bild: WWF, </a:t>
            </a:r>
            <a:r>
              <a:rPr lang="sv-SE" altLang="sv-SE" b="1" dirty="0" err="1">
                <a:latin typeface="Arial" panose="020B0604020202020204" pitchFamily="34" charset="0"/>
                <a:cs typeface="Arial" panose="020B0604020202020204" pitchFamily="34" charset="0"/>
              </a:rPr>
              <a:t>Klimatkontot.se</a:t>
            </a:r>
            <a:r>
              <a:rPr lang="sv-SE" altLang="sv-SE" b="1" dirty="0">
                <a:latin typeface="Arial" panose="020B0604020202020204" pitchFamily="34" charset="0"/>
                <a:cs typeface="Arial" panose="020B0604020202020204" pitchFamily="34" charset="0"/>
              </a:rPr>
              <a:t> </a:t>
            </a:r>
          </a:p>
        </p:txBody>
      </p:sp>
      <p:sp>
        <p:nvSpPr>
          <p:cNvPr id="4" name="Platshållare för bildnummer 3">
            <a:extLst>
              <a:ext uri="{FF2B5EF4-FFF2-40B4-BE49-F238E27FC236}">
                <a16:creationId xmlns:a16="http://schemas.microsoft.com/office/drawing/2014/main" id="{C4E1D27C-590C-4DAD-5280-D7733D0707A7}"/>
              </a:ext>
            </a:extLst>
          </p:cNvPr>
          <p:cNvSpPr>
            <a:spLocks noGrp="1"/>
          </p:cNvSpPr>
          <p:nvPr>
            <p:ph type="sldNum" sz="quarter" idx="10"/>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2616188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353C6-0213-ADFD-3A5B-F8AE0245EE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FCDCECD-1FCE-CA14-67DD-60D4ABEC996A}"/>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F14D3A4E-15EF-35B2-742F-CA459DD67EAF}"/>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om vad forskare varnar för kan hände vid </a:t>
            </a:r>
            <a:r>
              <a:rPr lang="sv-SE" altLang="sv-SE" b="1" dirty="0">
                <a:latin typeface="Arial" panose="020B0604020202020204" pitchFamily="34" charset="0"/>
                <a:cs typeface="Arial" panose="020B0604020202020204" pitchFamily="34" charset="0"/>
              </a:rPr>
              <a:t>1,5</a:t>
            </a:r>
            <a:r>
              <a:rPr lang="sv-SE" altLang="sv-SE" b="0" dirty="0">
                <a:latin typeface="Arial" panose="020B0604020202020204" pitchFamily="34" charset="0"/>
                <a:cs typeface="Arial" panose="020B0604020202020204" pitchFamily="34" charset="0"/>
              </a:rPr>
              <a:t> graders temperaturökning.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sv-SE" b="0" i="0" dirty="0">
                <a:latin typeface="Arial" panose="020B0604020202020204" pitchFamily="34" charset="0"/>
                <a:cs typeface="Arial" panose="020B0604020202020204" pitchFamily="34" charset="0"/>
              </a:rPr>
              <a:t>Vid 1,5 graders temperaturökning</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Värmeböljor</a:t>
            </a:r>
            <a:r>
              <a:rPr lang="sv-SE" i="0" dirty="0">
                <a:latin typeface="Arial" panose="020B0604020202020204" pitchFamily="34" charset="0"/>
                <a:cs typeface="Arial" panose="020B0604020202020204" pitchFamily="34" charset="0"/>
              </a:rPr>
              <a:t>: Omkring 14 procent av världens befolkning kommer att uppleva extrema värmeböljor minst en gång vart femte år.</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Havsnivåhöjning</a:t>
            </a:r>
            <a:r>
              <a:rPr lang="sv-SE" i="0" dirty="0">
                <a:latin typeface="Arial" panose="020B0604020202020204" pitchFamily="34" charset="0"/>
                <a:cs typeface="Arial" panose="020B0604020202020204" pitchFamily="34" charset="0"/>
              </a:rPr>
              <a:t>: Havsytan beräknas stiga med cirka 40 centimeter till år 2100, vilket kan resultera i översvämningar i låglänta områden som Bangladesh.</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Korallrev</a:t>
            </a:r>
            <a:r>
              <a:rPr lang="sv-SE" i="0" dirty="0">
                <a:latin typeface="Arial" panose="020B0604020202020204" pitchFamily="34" charset="0"/>
                <a:cs typeface="Arial" panose="020B0604020202020204" pitchFamily="34" charset="0"/>
              </a:rPr>
              <a:t>: Cirka 90 procent av världens korallrev riskerar att försvinna.</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Minskade skördar</a:t>
            </a:r>
            <a:r>
              <a:rPr lang="sv-SE" i="0" dirty="0">
                <a:latin typeface="Arial" panose="020B0604020202020204" pitchFamily="34" charset="0"/>
                <a:cs typeface="Arial" panose="020B0604020202020204" pitchFamily="34" charset="0"/>
              </a:rPr>
              <a:t>: Torka och vattenbrist kan leda till minskade jordbruksskördar, särskilt i tropiska områden.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i="0" dirty="0">
                <a:latin typeface="Arial" panose="020B0604020202020204" pitchFamily="34" charset="0"/>
                <a:cs typeface="Arial" panose="020B0604020202020204" pitchFamily="34" charset="0"/>
              </a:rPr>
              <a:t>Förändrade ekosystem</a:t>
            </a:r>
            <a:r>
              <a:rPr lang="sv-SE" i="0" dirty="0">
                <a:latin typeface="Arial" panose="020B0604020202020204" pitchFamily="34" charset="0"/>
                <a:cs typeface="Arial" panose="020B0604020202020204" pitchFamily="34" charset="0"/>
              </a:rPr>
              <a:t>: </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Fyra femtedelar av alla ekologiska system på jorden påverkas redan i någon mån av klimatförändringar och kommer </a:t>
            </a:r>
            <a:r>
              <a:rPr lang="sv-SE" i="0" dirty="0">
                <a:latin typeface="Arial" panose="020B0604020202020204" pitchFamily="34" charset="0"/>
                <a:cs typeface="Arial" panose="020B0604020202020204" pitchFamily="34" charset="0"/>
              </a:rPr>
              <a:t>att ha svårt att anpassa sig till de snabba klimatförändringarna.</a:t>
            </a:r>
          </a:p>
          <a:p>
            <a:endParaRPr lang="sv-SE"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Bild: WWF</a:t>
            </a:r>
          </a:p>
          <a:p>
            <a:endParaRPr lang="sv-SE" dirty="0"/>
          </a:p>
        </p:txBody>
      </p:sp>
      <p:sp>
        <p:nvSpPr>
          <p:cNvPr id="4" name="Platshållare för bildnummer 3">
            <a:extLst>
              <a:ext uri="{FF2B5EF4-FFF2-40B4-BE49-F238E27FC236}">
                <a16:creationId xmlns:a16="http://schemas.microsoft.com/office/drawing/2014/main" id="{45F8DCB2-6608-1660-7336-B422504A9DAB}"/>
              </a:ext>
            </a:extLst>
          </p:cNvPr>
          <p:cNvSpPr>
            <a:spLocks noGrp="1"/>
          </p:cNvSpPr>
          <p:nvPr>
            <p:ph type="sldNum" sz="quarter" idx="10"/>
          </p:nvPr>
        </p:nvSpPr>
        <p:spPr/>
        <p:txBody>
          <a:bodyPr/>
          <a:lstStyle/>
          <a:p>
            <a:fld id="{4B0E164D-EE8D-B448-BE8E-A1520703B60E}" type="slidenum">
              <a:rPr lang="sv-SE" smtClean="0"/>
              <a:t>19</a:t>
            </a:fld>
            <a:endParaRPr lang="sv-SE"/>
          </a:p>
        </p:txBody>
      </p:sp>
    </p:spTree>
    <p:extLst>
      <p:ext uri="{BB962C8B-B14F-4D97-AF65-F5344CB8AC3E}">
        <p14:creationId xmlns:p14="http://schemas.microsoft.com/office/powerpoint/2010/main" val="234863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EFE8-9582-39AD-F7B2-7E41B295018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D5ECEA0-CB47-83ED-178E-6EFBC0C81C4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633DB748-F56A-C881-7D77-DBABC711A10A}"/>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Vid behov </a:t>
            </a:r>
            <a:r>
              <a:rPr lang="sv-SE" altLang="sv-SE" sz="1200" b="0" i="0" dirty="0">
                <a:latin typeface="Arial" panose="020B0604020202020204" pitchFamily="34" charset="0"/>
                <a:cs typeface="Arial" panose="020B0604020202020204" pitchFamily="34" charset="0"/>
              </a:rPr>
              <a:t>(t.ex. om det var ett tag sedan sist gruppen hade cirkelträff om hållbarhet.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1. Påminn gruppen kort om Agenda 2030 och de globala målen. Du kan utgå från talpunkterna nedanför. </a:t>
            </a: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Talpunkter:</a:t>
            </a:r>
            <a:endParaRPr lang="sv-SE" sz="1200" b="1" i="0" dirty="0">
              <a:latin typeface="Arial" panose="020B0604020202020204" pitchFamily="34" charset="0"/>
              <a:cs typeface="Arial" panose="020B0604020202020204" pitchFamily="34" charset="0"/>
            </a:endParaRPr>
          </a:p>
          <a:p>
            <a:endParaRPr lang="sv-SE" sz="1200" b="1" i="0" dirty="0">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Hållbara Seniorer är ett studiecirkelmaterial som utgår från Agenda 2030 och de globala målen.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De globala målen utgör världens länders gemensamma plan för hur vi tillsammans skapar en bättre och mer hållbar värld för alla.</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i="0" dirty="0">
                <a:latin typeface="Arial" panose="020B0604020202020204" pitchFamily="34" charset="0"/>
                <a:cs typeface="Arial" panose="020B0604020202020204" pitchFamily="34" charset="0"/>
              </a:rPr>
              <a:t>Här är en bild som ger en översikt över alla 17 mål. Flera av målen diskuteras genom studiecirkelmaterialet.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sv-SE" sz="1200" kern="1200" dirty="0">
                <a:solidFill>
                  <a:schemeClr val="tx1"/>
                </a:solidFill>
                <a:effectLst/>
                <a:latin typeface="Arial" panose="020B0604020202020204" pitchFamily="34" charset="0"/>
                <a:ea typeface="+mn-ea"/>
                <a:cs typeface="Arial" panose="020B0604020202020204" pitchFamily="34" charset="0"/>
              </a:rPr>
              <a:t>Hållbart klimat är en av de mest centrala frågorna i Agenda 2030, och flera mål är direkt eller indirekt kopplade till klimatfrågan. </a:t>
            </a:r>
            <a:r>
              <a:rPr lang="sv-SE" sz="1200" i="0" dirty="0">
                <a:latin typeface="Arial" panose="020B0604020202020204" pitchFamily="34" charset="0"/>
                <a:cs typeface="Arial" panose="020B0604020202020204" pitchFamily="34" charset="0"/>
              </a:rPr>
              <a:t>Idag kommer vi fokusera på mål 13: Bekämpa klimatförändringarna. </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sv-SE" sz="1200"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i="0" dirty="0">
                <a:latin typeface="Arial" panose="020B0604020202020204" pitchFamily="34" charset="0"/>
                <a:cs typeface="Arial" panose="020B0604020202020204" pitchFamily="34" charset="0"/>
              </a:rPr>
              <a:t>Bild: </a:t>
            </a:r>
            <a:r>
              <a:rPr lang="sv-SE" sz="1200" b="1" i="0" dirty="0" err="1">
                <a:latin typeface="Arial" panose="020B0604020202020204" pitchFamily="34" charset="0"/>
                <a:cs typeface="Arial" panose="020B0604020202020204" pitchFamily="34" charset="0"/>
              </a:rPr>
              <a:t>Globalamalen.se</a:t>
            </a:r>
            <a:endParaRPr lang="sv-SE" sz="1200" b="1" i="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4DDD3C87-8CEF-6EA0-FB5D-712B8676B601}"/>
              </a:ext>
            </a:extLst>
          </p:cNvPr>
          <p:cNvSpPr>
            <a:spLocks noGrp="1"/>
          </p:cNvSpPr>
          <p:nvPr>
            <p:ph type="sldNum" sz="quarter" idx="10"/>
          </p:nvPr>
        </p:nvSpPr>
        <p:spPr/>
        <p:txBody>
          <a:bodyPr/>
          <a:lstStyle/>
          <a:p>
            <a:fld id="{4B0E164D-EE8D-B448-BE8E-A1520703B60E}" type="slidenum">
              <a:rPr lang="sv-SE" smtClean="0"/>
              <a:t>2</a:t>
            </a:fld>
            <a:endParaRPr lang="sv-SE"/>
          </a:p>
        </p:txBody>
      </p:sp>
    </p:spTree>
    <p:extLst>
      <p:ext uri="{BB962C8B-B14F-4D97-AF65-F5344CB8AC3E}">
        <p14:creationId xmlns:p14="http://schemas.microsoft.com/office/powerpoint/2010/main" val="66146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BFF44-3FA0-7AA0-0365-361DDD3BBBF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4CAD52B-426E-D655-0944-B309053B5A29}"/>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233BDDBC-6BC4-3345-4726-CDD211662289}"/>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om vad forskare varnar för kan hände vid 2 graders temperaturökning. 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a:t>
            </a: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b="1" dirty="0">
              <a:latin typeface="Arial" panose="020B0604020202020204" pitchFamily="34" charset="0"/>
              <a:cs typeface="Arial" panose="020B0604020202020204" pitchFamily="34" charset="0"/>
            </a:endParaRPr>
          </a:p>
          <a:p>
            <a:r>
              <a:rPr lang="sv-SE" b="0" i="0" dirty="0">
                <a:latin typeface="Arial" panose="020B0604020202020204" pitchFamily="34" charset="0"/>
                <a:cs typeface="Arial" panose="020B0604020202020204" pitchFamily="34" charset="0"/>
              </a:rPr>
              <a:t>Vid 2-2,5 graders temperaturökning:</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Värmeböljor och extremväder</a:t>
            </a:r>
            <a:r>
              <a:rPr lang="sv-SE" i="0" dirty="0">
                <a:latin typeface="Arial" panose="020B0604020202020204" pitchFamily="34" charset="0"/>
                <a:cs typeface="Arial" panose="020B0604020202020204" pitchFamily="34" charset="0"/>
              </a:rPr>
              <a:t>: Antalet och intensiteten av värmeböljor, torka, och översvämningar kommer att öka betydligt.</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Havsnivåhöjning</a:t>
            </a:r>
            <a:r>
              <a:rPr lang="sv-SE" i="0" dirty="0">
                <a:latin typeface="Arial" panose="020B0604020202020204" pitchFamily="34" charset="0"/>
                <a:cs typeface="Arial" panose="020B0604020202020204" pitchFamily="34" charset="0"/>
              </a:rPr>
              <a:t>: Havsytan kan stiga ännu mer, vilket hotar kustområden och små ö-nationer.</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Försämrade ekosystem</a:t>
            </a:r>
            <a:r>
              <a:rPr lang="sv-SE" i="0" dirty="0">
                <a:latin typeface="Arial" panose="020B0604020202020204" pitchFamily="34" charset="0"/>
                <a:cs typeface="Arial" panose="020B0604020202020204" pitchFamily="34" charset="0"/>
              </a:rPr>
              <a:t>: Ekosystem som Amazonas regnskog och boreala skogar kommer att påverkas kraftigt, med förlust av biologisk mångfald.</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Jordbruk</a:t>
            </a:r>
            <a:r>
              <a:rPr lang="sv-SE" i="0" dirty="0">
                <a:latin typeface="Arial" panose="020B0604020202020204" pitchFamily="34" charset="0"/>
                <a:cs typeface="Arial" panose="020B0604020202020204" pitchFamily="34" charset="0"/>
              </a:rPr>
              <a:t>: Stora delar av jordens odlingsbara mark kan bli obrukbar, vilket påverkar den globala livsmedelsproduktionen och orsakar matbrist.</a:t>
            </a:r>
          </a:p>
          <a:p>
            <a:endParaRPr lang="sv-SE"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Bild: WWF</a:t>
            </a:r>
          </a:p>
        </p:txBody>
      </p:sp>
      <p:sp>
        <p:nvSpPr>
          <p:cNvPr id="4" name="Platshållare för bildnummer 3">
            <a:extLst>
              <a:ext uri="{FF2B5EF4-FFF2-40B4-BE49-F238E27FC236}">
                <a16:creationId xmlns:a16="http://schemas.microsoft.com/office/drawing/2014/main" id="{0AE69CF8-AD90-D074-3A5D-412E3C1E52E8}"/>
              </a:ext>
            </a:extLst>
          </p:cNvPr>
          <p:cNvSpPr>
            <a:spLocks noGrp="1"/>
          </p:cNvSpPr>
          <p:nvPr>
            <p:ph type="sldNum" sz="quarter" idx="10"/>
          </p:nvPr>
        </p:nvSpPr>
        <p:spPr/>
        <p:txBody>
          <a:bodyPr/>
          <a:lstStyle/>
          <a:p>
            <a:fld id="{4B0E164D-EE8D-B448-BE8E-A1520703B60E}" type="slidenum">
              <a:rPr lang="sv-SE" smtClean="0"/>
              <a:t>20</a:t>
            </a:fld>
            <a:endParaRPr lang="sv-SE"/>
          </a:p>
        </p:txBody>
      </p:sp>
    </p:spTree>
    <p:extLst>
      <p:ext uri="{BB962C8B-B14F-4D97-AF65-F5344CB8AC3E}">
        <p14:creationId xmlns:p14="http://schemas.microsoft.com/office/powerpoint/2010/main" val="151293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A42E5-ED2F-A762-D77E-B5FCA5FDC2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27637CB-6BF0-BD27-7CD2-3492544211D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395F2CE-9D41-564C-52CD-A4B41CE04579}"/>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om vad forskare varnar för kan hände vid 4 graders temperaturökning. Utgå från </a:t>
            </a:r>
            <a:r>
              <a:rPr lang="sv-SE" altLang="sv-SE" b="0" dirty="0" err="1">
                <a:latin typeface="Arial" panose="020B0604020202020204" pitchFamily="34" charset="0"/>
                <a:cs typeface="Arial" panose="020B0604020202020204" pitchFamily="34" charset="0"/>
              </a:rPr>
              <a:t>talpunkterna</a:t>
            </a:r>
            <a:r>
              <a:rPr lang="sv-SE" altLang="sv-SE" b="0" dirty="0">
                <a:latin typeface="Arial" panose="020B0604020202020204" pitchFamily="34" charset="0"/>
                <a:cs typeface="Arial" panose="020B0604020202020204" pitchFamily="34" charset="0"/>
              </a:rPr>
              <a:t> nedanför.</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b="1" dirty="0">
              <a:latin typeface="Arial" panose="020B0604020202020204" pitchFamily="34" charset="0"/>
              <a:cs typeface="Arial" panose="020B0604020202020204" pitchFamily="34" charset="0"/>
            </a:endParaRPr>
          </a:p>
          <a:p>
            <a:r>
              <a:rPr lang="sv-SE" b="0" i="0" dirty="0">
                <a:latin typeface="Arial" panose="020B0604020202020204" pitchFamily="34" charset="0"/>
                <a:cs typeface="Arial" panose="020B0604020202020204" pitchFamily="34" charset="0"/>
              </a:rPr>
              <a:t>Vid 4 graders temperaturökning:</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Katastrofala förändringar</a:t>
            </a:r>
            <a:r>
              <a:rPr lang="sv-SE" i="0" dirty="0">
                <a:latin typeface="Arial" panose="020B0604020202020204" pitchFamily="34" charset="0"/>
                <a:cs typeface="Arial" panose="020B0604020202020204" pitchFamily="34" charset="0"/>
              </a:rPr>
              <a:t>: Denna nivå av uppvärmning skulle orsaka mycket allvarliga och oåterkalleliga förändringar.</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Havsnivåhöjning</a:t>
            </a:r>
            <a:r>
              <a:rPr lang="sv-SE" i="0" dirty="0">
                <a:latin typeface="Arial" panose="020B0604020202020204" pitchFamily="34" charset="0"/>
                <a:cs typeface="Arial" panose="020B0604020202020204" pitchFamily="34" charset="0"/>
              </a:rPr>
              <a:t>: Havsytan kan stiga med flera meter, vilket leder till omfattande översvämningar och förflyttning av miljontals människor.</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Förlust av korallrev</a:t>
            </a:r>
            <a:r>
              <a:rPr lang="sv-SE" i="0" dirty="0">
                <a:latin typeface="Arial" panose="020B0604020202020204" pitchFamily="34" charset="0"/>
                <a:cs typeface="Arial" panose="020B0604020202020204" pitchFamily="34" charset="0"/>
              </a:rPr>
              <a:t>: Praktiskt taget alla korallrev skulle försvinna, vilket påverkar marina ekosystem och de samhällen som är beroende av dem.</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Extremväder</a:t>
            </a:r>
            <a:r>
              <a:rPr lang="sv-SE" i="0" dirty="0">
                <a:latin typeface="Arial" panose="020B0604020202020204" pitchFamily="34" charset="0"/>
                <a:cs typeface="Arial" panose="020B0604020202020204" pitchFamily="34" charset="0"/>
              </a:rPr>
              <a:t>: Mycket frekventa och intensiva värmeböljor, stormar och andra extrema väderhändelser.</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Jordbrukskollaps</a:t>
            </a:r>
            <a:r>
              <a:rPr lang="sv-SE" i="0" dirty="0">
                <a:latin typeface="Arial" panose="020B0604020202020204" pitchFamily="34" charset="0"/>
                <a:cs typeface="Arial" panose="020B0604020202020204" pitchFamily="34" charset="0"/>
              </a:rPr>
              <a:t>: Jordbruket skulle drabbas hårt, med stora förluster av grödor och betesmarker, vilket leder till svält och global matosäkerhet.</a:t>
            </a:r>
          </a:p>
          <a:p>
            <a:pPr marL="171450" indent="-171450">
              <a:buFont typeface="Arial" panose="020B0604020202020204" pitchFamily="34" charset="0"/>
              <a:buChar char="•"/>
            </a:pPr>
            <a:r>
              <a:rPr lang="sv-SE" b="1" i="0" dirty="0">
                <a:latin typeface="Arial" panose="020B0604020202020204" pitchFamily="34" charset="0"/>
                <a:cs typeface="Arial" panose="020B0604020202020204" pitchFamily="34" charset="0"/>
              </a:rPr>
              <a:t>Klimatflykt</a:t>
            </a:r>
            <a:r>
              <a:rPr lang="sv-SE" i="0" dirty="0">
                <a:latin typeface="Arial" panose="020B0604020202020204" pitchFamily="34" charset="0"/>
                <a:cs typeface="Arial" panose="020B0604020202020204" pitchFamily="34" charset="0"/>
              </a:rPr>
              <a:t>: På grund av klimatförändringar som stigande havsnivåer och extremt väder kan hundratals miljoner människor tvingas fly från sina hem.</a:t>
            </a:r>
          </a:p>
          <a:p>
            <a:pPr marL="171450" indent="-171450">
              <a:buFont typeface="Arial" panose="020B0604020202020204" pitchFamily="34" charset="0"/>
              <a:buChar char="•"/>
            </a:pPr>
            <a:endParaRPr lang="sv-SE" i="0" dirty="0">
              <a:latin typeface="Arial" panose="020B0604020202020204" pitchFamily="34" charset="0"/>
              <a:cs typeface="Arial" panose="020B0604020202020204" pitchFamily="34" charset="0"/>
            </a:endParaRPr>
          </a:p>
          <a:p>
            <a:pPr marL="228600" indent="-228600">
              <a:buFont typeface="+mj-lt"/>
              <a:buAutoNum type="arabicPeriod" startAt="2"/>
            </a:pPr>
            <a:r>
              <a:rPr lang="sv-SE" i="0" dirty="0">
                <a:latin typeface="Arial" panose="020B0604020202020204" pitchFamily="34" charset="0"/>
                <a:cs typeface="Arial" panose="020B0604020202020204" pitchFamily="34" charset="0"/>
              </a:rPr>
              <a:t>Denna skala av temperaturökning understryker vikten av att vidta omedelbara och omfattande åtgärder för att begränsa den globala uppvärmningen och minska utsläppen av växthusgaser. Varje tiondels grad vi lyckas undvika genom minskade utsläpp är avgörande för planetens framtid.</a:t>
            </a:r>
          </a:p>
        </p:txBody>
      </p:sp>
      <p:sp>
        <p:nvSpPr>
          <p:cNvPr id="4" name="Platshållare för bildnummer 3">
            <a:extLst>
              <a:ext uri="{FF2B5EF4-FFF2-40B4-BE49-F238E27FC236}">
                <a16:creationId xmlns:a16="http://schemas.microsoft.com/office/drawing/2014/main" id="{1A490FB4-6FAF-949C-80BD-4C1DD0333572}"/>
              </a:ext>
            </a:extLst>
          </p:cNvPr>
          <p:cNvSpPr>
            <a:spLocks noGrp="1"/>
          </p:cNvSpPr>
          <p:nvPr>
            <p:ph type="sldNum" sz="quarter" idx="10"/>
          </p:nvPr>
        </p:nvSpPr>
        <p:spPr/>
        <p:txBody>
          <a:bodyPr/>
          <a:lstStyle/>
          <a:p>
            <a:fld id="{4B0E164D-EE8D-B448-BE8E-A1520703B60E}" type="slidenum">
              <a:rPr lang="sv-SE" smtClean="0"/>
              <a:t>21</a:t>
            </a:fld>
            <a:endParaRPr lang="sv-SE"/>
          </a:p>
        </p:txBody>
      </p:sp>
    </p:spTree>
    <p:extLst>
      <p:ext uri="{BB962C8B-B14F-4D97-AF65-F5344CB8AC3E}">
        <p14:creationId xmlns:p14="http://schemas.microsoft.com/office/powerpoint/2010/main" val="828750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E6CCF-262B-3260-A6C2-F66FB9E4B71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00FC00-0765-653D-5C10-71968435F7AA}"/>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226F81EA-3D33-1EBE-AED6-603EC85B7008}"/>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endParaRPr lang="sv-SE" sz="1200" b="0" i="0" dirty="0">
              <a:latin typeface="Arial" panose="020B0604020202020204" pitchFamily="34" charset="0"/>
              <a:cs typeface="Arial" panose="020B0604020202020204" pitchFamily="34" charset="0"/>
            </a:endParaRPr>
          </a:p>
          <a:p>
            <a:endParaRPr lang="sv-SE" sz="1200"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dirty="0">
                <a:latin typeface="Arial" panose="020B0604020202020204" pitchFamily="34" charset="0"/>
                <a:cs typeface="Arial" panose="020B0604020202020204" pitchFamily="34" charset="0"/>
              </a:rPr>
              <a:t>Vilka små saker i vardagen kan vi själva bidra med för att lösa klimatkrisen? </a:t>
            </a:r>
          </a:p>
          <a:p>
            <a:pPr marL="171450" indent="-171450">
              <a:buFont typeface="Arial" panose="020B0604020202020204" pitchFamily="34" charset="0"/>
              <a:buChar char="•"/>
            </a:pPr>
            <a:r>
              <a:rPr lang="sv-SE" sz="1200" b="0" i="0" dirty="0">
                <a:latin typeface="Arial" panose="020B0604020202020204" pitchFamily="34" charset="0"/>
                <a:cs typeface="Arial" panose="020B0604020202020204" pitchFamily="34" charset="0"/>
              </a:rPr>
              <a:t>Vilka förändringar tänker du gör störst skillnad om många gör dem tillsammans?</a:t>
            </a:r>
          </a:p>
          <a:p>
            <a:pPr marL="171450" indent="-171450">
              <a:buFont typeface="Arial" panose="020B0604020202020204" pitchFamily="34" charset="0"/>
              <a:buChar char="•"/>
            </a:pPr>
            <a:r>
              <a:rPr lang="sv-SE" sz="1200" b="0" i="0" dirty="0">
                <a:latin typeface="Arial" panose="020B0604020202020204" pitchFamily="34" charset="0"/>
                <a:cs typeface="Arial" panose="020B0604020202020204" pitchFamily="34" charset="0"/>
              </a:rPr>
              <a:t>Vad tycker vi i gruppen att beslutsfattare borde prioritera för att bromsa temperaturhöjningen?</a:t>
            </a:r>
          </a:p>
          <a:p>
            <a:pPr marL="171450" indent="-171450">
              <a:buFont typeface="Arial" panose="020B0604020202020204" pitchFamily="34" charset="0"/>
              <a:buChar char="•"/>
            </a:pPr>
            <a:endParaRPr lang="sv-SE" sz="1200" b="0"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sv-SE" sz="1200" b="0" i="1" dirty="0">
              <a:latin typeface="Arial" panose="020B0604020202020204" pitchFamily="34" charset="0"/>
              <a:cs typeface="Arial" panose="020B0604020202020204" pitchFamily="34" charset="0"/>
            </a:endParaRPr>
          </a:p>
          <a:p>
            <a:pPr marL="228600" indent="-228600">
              <a:buFont typeface="+mj-lt"/>
              <a:buAutoNum type="arabicPeriod"/>
            </a:pPr>
            <a:endParaRPr lang="sv-SE" b="0" i="0" u="none" strike="noStrike" dirty="0">
              <a:solidFill>
                <a:srgbClr val="000000"/>
              </a:solidFill>
              <a:effectLst/>
              <a:latin typeface="-webkit-standard"/>
            </a:endParaRPr>
          </a:p>
        </p:txBody>
      </p:sp>
      <p:sp>
        <p:nvSpPr>
          <p:cNvPr id="4" name="Platshållare för bildnummer 3">
            <a:extLst>
              <a:ext uri="{FF2B5EF4-FFF2-40B4-BE49-F238E27FC236}">
                <a16:creationId xmlns:a16="http://schemas.microsoft.com/office/drawing/2014/main" id="{2AE2BBEC-AAFB-A674-B743-73D02651FB0D}"/>
              </a:ext>
            </a:extLst>
          </p:cNvPr>
          <p:cNvSpPr>
            <a:spLocks noGrp="1"/>
          </p:cNvSpPr>
          <p:nvPr>
            <p:ph type="sldNum" sz="quarter" idx="10"/>
          </p:nvPr>
        </p:nvSpPr>
        <p:spPr/>
        <p:txBody>
          <a:bodyPr/>
          <a:lstStyle/>
          <a:p>
            <a:fld id="{4B0E164D-EE8D-B448-BE8E-A1520703B60E}" type="slidenum">
              <a:rPr lang="sv-SE" smtClean="0"/>
              <a:t>22</a:t>
            </a:fld>
            <a:endParaRPr lang="sv-SE"/>
          </a:p>
        </p:txBody>
      </p:sp>
    </p:spTree>
    <p:extLst>
      <p:ext uri="{BB962C8B-B14F-4D97-AF65-F5344CB8AC3E}">
        <p14:creationId xmlns:p14="http://schemas.microsoft.com/office/powerpoint/2010/main" val="3766995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3974-8BDF-D592-B481-69F598498A8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944793-E311-3D2D-DE07-7BBF93018A60}"/>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3E55CAB9-04BA-134E-8746-56F20E402044}"/>
              </a:ext>
            </a:extLst>
          </p:cNvPr>
          <p:cNvSpPr>
            <a:spLocks noGrp="1"/>
          </p:cNvSpPr>
          <p:nvPr>
            <p:ph type="body" idx="1"/>
          </p:nvPr>
        </p:nvSpPr>
        <p:spPr/>
        <p:txBody>
          <a:bodyPr/>
          <a:lstStyle/>
          <a:p>
            <a:pPr marL="450850" indent="-450850" eaLnBrk="1" hangingPunct="1">
              <a:spcBef>
                <a:spcPct val="0"/>
              </a:spcBef>
            </a:pPr>
            <a:r>
              <a:rPr lang="sv-SE" sz="1200" b="1" i="0" dirty="0">
                <a:latin typeface="Arial" panose="020B0604020202020204" pitchFamily="34" charset="0"/>
                <a:cs typeface="Arial" panose="020B0604020202020204" pitchFamily="34" charset="0"/>
              </a:rPr>
              <a:t>Instruktion till cirkelledaren:</a:t>
            </a:r>
          </a:p>
          <a:p>
            <a:pPr marL="228600" indent="-228600" eaLnBrk="1" hangingPunct="1">
              <a:spcBef>
                <a:spcPct val="0"/>
              </a:spcBef>
              <a:buFont typeface="+mj-lt"/>
              <a:buAutoNum type="arabicPeriod"/>
            </a:pPr>
            <a:endParaRPr lang="en-US" sz="1200" i="0" dirty="0">
              <a:latin typeface="Arial" panose="020B0604020202020204" pitchFamily="34" charset="0"/>
              <a:cs typeface="Arial" panose="020B0604020202020204" pitchFamily="34" charset="0"/>
            </a:endParaRPr>
          </a:p>
          <a:p>
            <a:pPr marL="228600" indent="-228600">
              <a:spcBef>
                <a:spcPct val="0"/>
              </a:spcBef>
              <a:buFont typeface="+mj-lt"/>
              <a:buAutoNum type="arabicPeriod"/>
            </a:pPr>
            <a:r>
              <a:rPr lang="sv-SE" sz="1200" i="0" dirty="0">
                <a:latin typeface="Arial" panose="020B0604020202020204" pitchFamily="34" charset="0"/>
                <a:ea typeface="Calibri"/>
                <a:cs typeface="Arial" panose="020B0604020202020204" pitchFamily="34" charset="0"/>
              </a:rPr>
              <a:t>Sammanfatta modulen tillsammans med gruppen.</a:t>
            </a:r>
          </a:p>
          <a:p>
            <a:pPr marL="228600" indent="-228600">
              <a:spcBef>
                <a:spcPct val="0"/>
              </a:spcBef>
              <a:buFont typeface="+mj-lt"/>
              <a:buAutoNum type="arabicPeriod"/>
            </a:pPr>
            <a:r>
              <a:rPr lang="sv-SE" sz="1200" i="0" dirty="0">
                <a:latin typeface="Arial" panose="020B0604020202020204" pitchFamily="34" charset="0"/>
                <a:ea typeface="Calibri"/>
                <a:cs typeface="Arial" panose="020B0604020202020204" pitchFamily="34" charset="0"/>
              </a:rPr>
              <a:t>Om tid finns, ställ frågan vad deltagarna tyckte var särskilt intressant.</a:t>
            </a:r>
          </a:p>
          <a:p>
            <a:endParaRPr lang="sv-SE" dirty="0"/>
          </a:p>
        </p:txBody>
      </p:sp>
      <p:sp>
        <p:nvSpPr>
          <p:cNvPr id="4" name="Platshållare för bildnummer 3">
            <a:extLst>
              <a:ext uri="{FF2B5EF4-FFF2-40B4-BE49-F238E27FC236}">
                <a16:creationId xmlns:a16="http://schemas.microsoft.com/office/drawing/2014/main" id="{FA03D316-79B1-8536-9007-855567FBAB47}"/>
              </a:ext>
            </a:extLst>
          </p:cNvPr>
          <p:cNvSpPr>
            <a:spLocks noGrp="1"/>
          </p:cNvSpPr>
          <p:nvPr>
            <p:ph type="sldNum" sz="quarter" idx="10"/>
          </p:nvPr>
        </p:nvSpPr>
        <p:spPr/>
        <p:txBody>
          <a:bodyPr/>
          <a:lstStyle/>
          <a:p>
            <a:fld id="{4B0E164D-EE8D-B448-BE8E-A1520703B60E}" type="slidenum">
              <a:rPr lang="sv-SE" smtClean="0"/>
              <a:t>23</a:t>
            </a:fld>
            <a:endParaRPr lang="sv-SE"/>
          </a:p>
        </p:txBody>
      </p:sp>
    </p:spTree>
    <p:extLst>
      <p:ext uri="{BB962C8B-B14F-4D97-AF65-F5344CB8AC3E}">
        <p14:creationId xmlns:p14="http://schemas.microsoft.com/office/powerpoint/2010/main" val="249422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1D0B3-EDF7-2C92-2F34-FD975F0FD9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8FE42AF-ACC4-D5DC-E9D3-849DFB7C9BB8}"/>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C9DD735-4F93-0947-6030-33EFDF1B893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latin typeface="Arial" panose="020B0604020202020204" pitchFamily="34" charset="0"/>
                <a:cs typeface="Arial" panose="020B0604020202020204" pitchFamily="34" charset="0"/>
              </a:rPr>
              <a:t>Instruktion till cirkelledaren:</a:t>
            </a:r>
          </a:p>
          <a:p>
            <a:endParaRPr lang="sv-SE" dirty="0">
              <a:latin typeface="Arial" panose="020B0604020202020204" pitchFamily="34" charset="0"/>
              <a:cs typeface="Arial" panose="020B0604020202020204" pitchFamily="34" charset="0"/>
            </a:endParaRPr>
          </a:p>
          <a:p>
            <a:pPr marL="228600" indent="-228600">
              <a:buAutoNum type="arabicPeriod"/>
            </a:pPr>
            <a:r>
              <a:rPr lang="sv-SE" dirty="0">
                <a:latin typeface="Arial" panose="020B0604020202020204" pitchFamily="34" charset="0"/>
                <a:cs typeface="Arial" panose="020B0604020202020204" pitchFamily="34" charset="0"/>
              </a:rPr>
              <a:t>Om du vet vilken modul ni ska göra nästa gång kan du kort berätta om det temat. Se listan nedanför.</a:t>
            </a:r>
          </a:p>
          <a:p>
            <a:pPr marL="228600" indent="-228600">
              <a:buAutoNum type="arabicPeriod"/>
            </a:pPr>
            <a:endParaRPr lang="sv-SE" dirty="0">
              <a:latin typeface="Arial" panose="020B0604020202020204" pitchFamily="34" charset="0"/>
              <a:cs typeface="Arial" panose="020B0604020202020204" pitchFamily="34" charset="0"/>
            </a:endParaRPr>
          </a:p>
          <a:p>
            <a:pPr marL="0" indent="0">
              <a:buNone/>
            </a:pPr>
            <a:r>
              <a:rPr lang="sv-SE" b="1" dirty="0">
                <a:latin typeface="Arial" panose="020B0604020202020204" pitchFamily="34" charset="0"/>
                <a:cs typeface="Arial" panose="020B0604020202020204" pitchFamily="34" charset="0"/>
              </a:rPr>
              <a:t>Lista över övriga moduler:</a:t>
            </a:r>
          </a:p>
          <a:p>
            <a:pPr marL="0" indent="0">
              <a:buNone/>
            </a:pPr>
            <a:endParaRPr lang="sv-SE"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Social hållbarhet</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 städning</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 hälsa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ätande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Hållbart vatten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latin typeface="Arial" panose="020B0604020202020204" pitchFamily="34" charset="0"/>
                <a:cs typeface="Arial" panose="020B0604020202020204" pitchFamily="34" charset="0"/>
              </a:rPr>
              <a:t>Hållbar energi</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transporter</a:t>
            </a:r>
          </a:p>
          <a:p>
            <a:pPr marL="171450" indent="-171450">
              <a:buFont typeface="Arial" panose="020B0604020202020204" pitchFamily="34" charset="0"/>
              <a:buChar char="•"/>
            </a:pPr>
            <a:r>
              <a:rPr lang="sv-SE" dirty="0">
                <a:latin typeface="Arial" panose="020B0604020202020204" pitchFamily="34" charset="0"/>
                <a:cs typeface="Arial" panose="020B0604020202020204" pitchFamily="34" charset="0"/>
              </a:rPr>
              <a:t>Hållbara textilier och konsumtion</a:t>
            </a:r>
          </a:p>
          <a:p>
            <a:pPr marL="228600" indent="-228600">
              <a:buAutoNum type="arabicPeriod"/>
            </a:pPr>
            <a:endParaRPr lang="sv-SE"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r>
              <a:rPr lang="sv-SE" b="1" dirty="0">
                <a:latin typeface="Arial" panose="020B0604020202020204" pitchFamily="34" charset="0"/>
                <a:cs typeface="Arial" panose="020B0604020202020204" pitchFamily="34" charset="0"/>
              </a:rPr>
              <a:t>Valfritt</a:t>
            </a:r>
            <a:r>
              <a:rPr lang="sv-SE" dirty="0">
                <a:latin typeface="Arial" panose="020B0604020202020204" pitchFamily="34" charset="0"/>
                <a:cs typeface="Arial" panose="020B0604020202020204" pitchFamily="34" charset="0"/>
              </a:rPr>
              <a:t>: Säg att deltagarna inför nästa gång kan fundera på om </a:t>
            </a:r>
            <a:r>
              <a:rPr lang="sv-SE" dirty="0">
                <a:solidFill>
                  <a:srgbClr val="000000"/>
                </a:solidFill>
                <a:effectLst/>
                <a:latin typeface="Arial" panose="020B0604020202020204" pitchFamily="34" charset="0"/>
                <a:cs typeface="Arial" panose="020B0604020202020204" pitchFamily="34" charset="0"/>
              </a:rPr>
              <a:t>det finns något aktuellt gruppen kan prata om kopplat till nästa tema. Det kan till exempel vara något någon läst i tidningen, hört om på radio, diskuterat med en vän, funderat på eller upptäckt på annat sätt.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2"/>
              <a:tabLst/>
              <a:defRPr/>
            </a:pPr>
            <a:endParaRPr lang="sv-SE" dirty="0">
              <a:solidFill>
                <a:srgbClr val="000000"/>
              </a:solidFill>
              <a:effectLst/>
              <a:latin typeface="Arial" panose="020B0604020202020204" pitchFamily="34" charset="0"/>
              <a:cs typeface="Arial" panose="020B0604020202020204" pitchFamily="34" charset="0"/>
              <a:sym typeface="Wingdings" pitchFamily="2" charset="2"/>
            </a:endParaRPr>
          </a:p>
          <a:p>
            <a:pPr marL="0" indent="0">
              <a:buNone/>
            </a:pPr>
            <a:endParaRPr lang="sv-SE" dirty="0"/>
          </a:p>
        </p:txBody>
      </p:sp>
      <p:sp>
        <p:nvSpPr>
          <p:cNvPr id="4" name="Platshållare för bildnummer 3">
            <a:extLst>
              <a:ext uri="{FF2B5EF4-FFF2-40B4-BE49-F238E27FC236}">
                <a16:creationId xmlns:a16="http://schemas.microsoft.com/office/drawing/2014/main" id="{AEE4F092-6AE5-A1C0-42AD-E2BE529098FC}"/>
              </a:ext>
            </a:extLst>
          </p:cNvPr>
          <p:cNvSpPr>
            <a:spLocks noGrp="1"/>
          </p:cNvSpPr>
          <p:nvPr>
            <p:ph type="sldNum" sz="quarter" idx="10"/>
          </p:nvPr>
        </p:nvSpPr>
        <p:spPr/>
        <p:txBody>
          <a:bodyPr/>
          <a:lstStyle/>
          <a:p>
            <a:fld id="{4B0E164D-EE8D-B448-BE8E-A1520703B60E}" type="slidenum">
              <a:rPr lang="sv-SE" smtClean="0"/>
              <a:t>24</a:t>
            </a:fld>
            <a:endParaRPr lang="sv-SE"/>
          </a:p>
        </p:txBody>
      </p:sp>
    </p:spTree>
    <p:extLst>
      <p:ext uri="{BB962C8B-B14F-4D97-AF65-F5344CB8AC3E}">
        <p14:creationId xmlns:p14="http://schemas.microsoft.com/office/powerpoint/2010/main" val="420789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C2F71-106D-70F0-247D-C1150A3F379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C84017-459C-1CA3-D6F1-235AF1C67AF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1C90918-C687-1890-EF8B-81FB35213D94}"/>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indent="-450850" eaLnBrk="1" hangingPunct="1">
              <a:spcBef>
                <a:spcPct val="0"/>
              </a:spcBef>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ct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Informera gruppen om fördjupningen på den här sidan. Utgå från talpunkterna nedanför. </a:t>
            </a:r>
          </a:p>
          <a:p>
            <a:pPr marL="450850" indent="-450850" eaLnBrk="1" hangingPunct="1">
              <a:spcBef>
                <a:spcPct val="0"/>
              </a:spcBef>
              <a:buAutoNum type="arabicPeriod"/>
            </a:pPr>
            <a:endParaRPr lang="sv-SE" altLang="sv-SE" sz="1200" b="0" i="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Talpunkter:</a:t>
            </a:r>
          </a:p>
          <a:p>
            <a:endParaRPr lang="sv-SE" sz="1200" i="0" dirty="0">
              <a:latin typeface="Arial" panose="020B0604020202020204" pitchFamily="34" charset="0"/>
              <a:cs typeface="Arial" panose="020B0604020202020204" pitchFamily="34" charset="0"/>
            </a:endParaRP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Som jag nämnde i början av träffen kommer ni få den här presentationen skickad till er, så att ni på egen hand kan lära er mer om det ni är intresserade av kring hållbart klimat.</a:t>
            </a: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Här på den sista powerpoint-bilden i presentationen hittar ni länkar till hemsidor och annat kopplat till det vi pratat om idag. </a:t>
            </a:r>
          </a:p>
          <a:p>
            <a:pPr marL="228600" indent="-228600">
              <a:buFont typeface="+mj-lt"/>
              <a:buAutoNum type="arabicPeriod" startAt="2"/>
            </a:pPr>
            <a:r>
              <a:rPr lang="sv-SE" sz="1200" i="0" dirty="0">
                <a:latin typeface="Arial" panose="020B0604020202020204" pitchFamily="34" charset="0"/>
                <a:cs typeface="Arial" panose="020B0604020202020204" pitchFamily="34" charset="0"/>
              </a:rPr>
              <a:t>Ni klickar på länkarna på den här powerpoint-bilden, men ni kan gärna också klicka på de länkar som finns med i de övriga powerpoint-bilderna, för att ta del av mer om ämnet.</a:t>
            </a:r>
          </a:p>
          <a:p>
            <a:pPr marL="228600" indent="-228600">
              <a:buFont typeface="+mj-lt"/>
              <a:buAutoNum type="arabicPeriod" startAt="2"/>
            </a:pPr>
            <a:endParaRPr lang="sv-SE" sz="1200" i="0" dirty="0">
              <a:latin typeface="Arial" panose="020B0604020202020204" pitchFamily="34" charset="0"/>
              <a:cs typeface="Arial" panose="020B0604020202020204" pitchFamily="34" charset="0"/>
            </a:endParaRPr>
          </a:p>
          <a:p>
            <a:pPr marL="228600" indent="-228600">
              <a:buFont typeface="+mj-lt"/>
              <a:buAutoNum type="arabicPeriod" startAt="2"/>
            </a:pPr>
            <a:endParaRPr lang="sv-SE" sz="1200" i="1" dirty="0">
              <a:latin typeface="Arial" panose="020B0604020202020204" pitchFamily="34" charset="0"/>
              <a:cs typeface="Arial" panose="020B0604020202020204" pitchFamily="34" charset="0"/>
            </a:endParaRPr>
          </a:p>
          <a:p>
            <a:pPr marL="0" indent="0">
              <a:buFont typeface="+mj-lt"/>
              <a:buNone/>
            </a:pPr>
            <a:endParaRPr lang="sv-SE" sz="1200" i="1"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D49B3A6E-2D4B-4BC2-A995-07AEE57FD599}"/>
              </a:ext>
            </a:extLst>
          </p:cNvPr>
          <p:cNvSpPr>
            <a:spLocks noGrp="1"/>
          </p:cNvSpPr>
          <p:nvPr>
            <p:ph type="sldNum" sz="quarter" idx="10"/>
          </p:nvPr>
        </p:nvSpPr>
        <p:spPr/>
        <p:txBody>
          <a:bodyPr/>
          <a:lstStyle/>
          <a:p>
            <a:fld id="{4B0E164D-EE8D-B448-BE8E-A1520703B60E}" type="slidenum">
              <a:rPr lang="sv-SE" smtClean="0"/>
              <a:t>25</a:t>
            </a:fld>
            <a:endParaRPr lang="sv-SE"/>
          </a:p>
        </p:txBody>
      </p:sp>
    </p:spTree>
    <p:extLst>
      <p:ext uri="{BB962C8B-B14F-4D97-AF65-F5344CB8AC3E}">
        <p14:creationId xmlns:p14="http://schemas.microsoft.com/office/powerpoint/2010/main" val="15952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C-A8FD-CB6C-D5AF-E029EA724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ECCCA2-6E78-F145-708F-5890D2AC9D94}"/>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B2061798-AFD0-72FD-9EA7-11DAF46D424C}"/>
              </a:ext>
            </a:extLst>
          </p:cNvPr>
          <p:cNvSpPr>
            <a:spLocks noGrp="1"/>
          </p:cNvSpPr>
          <p:nvPr>
            <p:ph type="body" idx="1"/>
          </p:nvPr>
        </p:nvSpPr>
        <p:spPr/>
        <p:txBody>
          <a:bodyPr/>
          <a:lstStyle/>
          <a:p>
            <a:r>
              <a:rPr lang="sv-SE" sz="1200" b="1" dirty="0">
                <a:latin typeface="Arial" panose="020B0604020202020204" pitchFamily="34" charset="0"/>
                <a:cs typeface="Arial" panose="020B0604020202020204" pitchFamily="34" charset="0"/>
              </a:rPr>
              <a:t>Instruktion till cirkelledaren:</a:t>
            </a:r>
          </a:p>
          <a:p>
            <a:endParaRPr lang="sv-SE" sz="1200" b="1"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Läs texten på powerpoint-bilden högt.</a:t>
            </a:r>
            <a:endParaRPr lang="sv-SE" sz="1200" dirty="0">
              <a:latin typeface="Arial" panose="020B0604020202020204" pitchFamily="34" charset="0"/>
              <a:ea typeface="Calibri"/>
              <a:cs typeface="Arial" panose="020B0604020202020204" pitchFamily="34" charset="0"/>
            </a:endParaRPr>
          </a:p>
          <a:p>
            <a:pPr marL="228600" indent="-228600">
              <a:buAutoNum type="arabicPeriod"/>
            </a:pPr>
            <a:r>
              <a:rPr lang="sv-SE" sz="1200" i="0" dirty="0">
                <a:latin typeface="Arial" panose="020B0604020202020204" pitchFamily="34" charset="0"/>
                <a:cs typeface="Arial" panose="020B0604020202020204" pitchFamily="34" charset="0"/>
              </a:rPr>
              <a:t>Läs detta som tillägg: "Klimatet förändras och det är ett riktigt hot mot hela mänskligheten. Utsläppen av växthusgaser i miljön ökar. Risken för att temperaturen på jorden ökar mer än två grader är stor. Det kan bli mycket farligt för alla våra system i naturen, vattnet i havet, produktionen av mat, tillgången till vatten, hälsan och säkerheten för människor. Det kan också leda till fler naturkatastrofer."</a:t>
            </a:r>
            <a:endParaRPr lang="sv-SE" sz="1200" i="0" dirty="0">
              <a:latin typeface="Arial" panose="020B0604020202020204" pitchFamily="34" charset="0"/>
              <a:ea typeface="Calibri"/>
              <a:cs typeface="Arial" panose="020B0604020202020204" pitchFamily="34" charset="0"/>
            </a:endParaRPr>
          </a:p>
          <a:p>
            <a:pPr marL="228600" indent="-228600">
              <a:buAutoNum type="arabicPeriod"/>
            </a:pPr>
            <a:r>
              <a:rPr lang="sv-SE" sz="1200" dirty="0">
                <a:latin typeface="Arial" panose="020B0604020202020204" pitchFamily="34" charset="0"/>
                <a:ea typeface="Calibri"/>
                <a:cs typeface="Arial" panose="020B0604020202020204" pitchFamily="34" charset="0"/>
              </a:rPr>
              <a:t>Valbart: Om gruppen vill veta mer om </a:t>
            </a:r>
            <a:r>
              <a:rPr lang="sv-SE" sz="1200" b="0" dirty="0">
                <a:latin typeface="Arial" panose="020B0604020202020204" pitchFamily="34" charset="0"/>
                <a:ea typeface="Calibri"/>
                <a:cs typeface="Arial" panose="020B0604020202020204" pitchFamily="34" charset="0"/>
              </a:rPr>
              <a:t>mål 13 i de globala målen, Agenda 2030</a:t>
            </a:r>
            <a:r>
              <a:rPr lang="sv-SE" sz="1200" dirty="0">
                <a:latin typeface="Arial" panose="020B0604020202020204" pitchFamily="34" charset="0"/>
                <a:ea typeface="Calibri"/>
                <a:cs typeface="Arial" panose="020B0604020202020204" pitchFamily="34" charset="0"/>
              </a:rPr>
              <a:t>, klicka på länken "Mer om mål 13”.</a:t>
            </a:r>
            <a:endParaRPr lang="sv-SE" sz="1200" dirty="0">
              <a:latin typeface="Arial" panose="020B0604020202020204" pitchFamily="34" charset="0"/>
              <a:cs typeface="Arial" panose="020B0604020202020204" pitchFamily="34" charset="0"/>
            </a:endParaRPr>
          </a:p>
          <a:p>
            <a:pPr marL="228600" indent="-228600">
              <a:buAutoNum type="arabicPeriod"/>
            </a:pPr>
            <a:r>
              <a:rPr lang="sv-SE" sz="1200" dirty="0">
                <a:latin typeface="Arial" panose="020B0604020202020204" pitchFamily="34" charset="0"/>
                <a:ea typeface="Calibri"/>
                <a:cs typeface="Arial" panose="020B0604020202020204" pitchFamily="34" charset="0"/>
              </a:rPr>
              <a:t>Valbart: Ta stöd av en eller flera samtalsfrågor här nedanför eller kom på egna.</a:t>
            </a:r>
          </a:p>
          <a:p>
            <a:endParaRPr lang="sv-SE" sz="1200" b="1" dirty="0">
              <a:latin typeface="Arial" panose="020B0604020202020204" pitchFamily="34" charset="0"/>
              <a:ea typeface="Calibri"/>
              <a:cs typeface="Arial" panose="020B0604020202020204" pitchFamily="34" charset="0"/>
            </a:endParaRPr>
          </a:p>
          <a:p>
            <a:r>
              <a:rPr lang="sv-SE" sz="1200" b="1" dirty="0">
                <a:latin typeface="Arial" panose="020B0604020202020204" pitchFamily="34" charset="0"/>
                <a:ea typeface="Calibri"/>
                <a:cs typeface="Arial" panose="020B0604020202020204" pitchFamily="34" charset="0"/>
              </a:rPr>
              <a:t>Förslag samtalsfrågor:</a:t>
            </a:r>
          </a:p>
          <a:p>
            <a:endParaRPr lang="sv-SE" sz="1200" b="1" dirty="0">
              <a:latin typeface="Arial" panose="020B0604020202020204" pitchFamily="34" charset="0"/>
              <a:ea typeface="Calibri"/>
              <a:cs typeface="Arial" panose="020B0604020202020204" pitchFamily="34" charset="0"/>
            </a:endParaRPr>
          </a:p>
          <a:p>
            <a:pPr marL="171450" indent="-171450">
              <a:buFont typeface="Arial" panose="020B0604020202020204" pitchFamily="34" charset="0"/>
              <a:buChar char="•"/>
            </a:pPr>
            <a:r>
              <a:rPr lang="sv-SE" sz="1200" dirty="0">
                <a:latin typeface="Arial" panose="020B0604020202020204" pitchFamily="34" charset="0"/>
                <a:ea typeface="Calibri"/>
                <a:cs typeface="Arial" panose="020B0604020202020204" pitchFamily="34" charset="0"/>
              </a:rPr>
              <a:t>Vad vet vi i gruppen om klimatfrågor? </a:t>
            </a:r>
          </a:p>
          <a:p>
            <a:pPr marL="171450" indent="-171450">
              <a:buFont typeface="Arial" panose="020B0604020202020204" pitchFamily="34" charset="0"/>
              <a:buChar char="•"/>
            </a:pPr>
            <a:r>
              <a:rPr lang="sv-SE" sz="1200" dirty="0">
                <a:latin typeface="Arial" panose="020B0604020202020204" pitchFamily="34" charset="0"/>
                <a:ea typeface="Calibri"/>
                <a:cs typeface="Arial" panose="020B0604020202020204" pitchFamily="34" charset="0"/>
              </a:rPr>
              <a:t>Vad är vi i gruppen intresserade av att veta mer om kring hållbart klimat?</a:t>
            </a:r>
            <a:endParaRPr lang="sv-SE" sz="1200" dirty="0">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C55F0482-0FD1-98DE-F235-89CBBEFEB771}"/>
              </a:ext>
            </a:extLst>
          </p:cNvPr>
          <p:cNvSpPr>
            <a:spLocks noGrp="1"/>
          </p:cNvSpPr>
          <p:nvPr>
            <p:ph type="sldNum" sz="quarter" idx="10"/>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2554137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2AC0F-B4AA-02DA-7EFD-A86965E7F20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F11AD75-2E0E-182A-2434-E67973B6F1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7EAF29-44E9-289D-6B3C-7604BDD1D43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1" dirty="0">
                <a:latin typeface="Arial" panose="020B0604020202020204" pitchFamily="34" charset="0"/>
                <a:cs typeface="Arial" panose="020B0604020202020204" pitchFamily="34" charset="0"/>
              </a:rPr>
              <a:t>Instruktion till cirkelledaren:</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Berätta för gruppen att ni ska titta på en informationsfilm om klimat.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Filmen är cirka 3 minuter och har undertextning </a:t>
            </a:r>
            <a:r>
              <a:rPr lang="sv-SE" sz="1200" u="sng" kern="1200" dirty="0">
                <a:solidFill>
                  <a:schemeClr val="tx1"/>
                </a:solidFill>
                <a:effectLst/>
                <a:latin typeface="+mn-lt"/>
                <a:ea typeface="+mn-ea"/>
                <a:cs typeface="+mn-cs"/>
              </a:rPr>
              <a:t>som du slår på genom att trycka på ”cc” i filmens menyrad.</a:t>
            </a:r>
            <a:endParaRPr lang="sv-SE" sz="120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sz="1200" dirty="0">
                <a:latin typeface="Arial" panose="020B0604020202020204" pitchFamily="34" charset="0"/>
                <a:cs typeface="Arial" panose="020B0604020202020204" pitchFamily="34" charset="0"/>
              </a:rPr>
              <a:t>Klicka på spel-knappen för att spela filmen. </a:t>
            </a:r>
            <a:r>
              <a:rPr lang="sv-SE" sz="1200" u="sng" dirty="0">
                <a:latin typeface="Arial" panose="020B0604020202020204" pitchFamily="34" charset="0"/>
                <a:cs typeface="Arial" panose="020B0604020202020204" pitchFamily="34" charset="0"/>
              </a:rPr>
              <a:t>Observera att det kan ta några sekunder innan filmen är redo att börja spela efter att du tryck på ”spela”.</a:t>
            </a:r>
          </a:p>
        </p:txBody>
      </p:sp>
      <p:sp>
        <p:nvSpPr>
          <p:cNvPr id="4" name="Platshållare för bildnummer 3">
            <a:extLst>
              <a:ext uri="{FF2B5EF4-FFF2-40B4-BE49-F238E27FC236}">
                <a16:creationId xmlns:a16="http://schemas.microsoft.com/office/drawing/2014/main" id="{E93EF2E6-0BEC-D2AD-F8DA-C2685EDF6EE9}"/>
              </a:ext>
            </a:extLst>
          </p:cNvPr>
          <p:cNvSpPr>
            <a:spLocks noGrp="1"/>
          </p:cNvSpPr>
          <p:nvPr>
            <p:ph type="sldNum" sz="quarter" idx="5"/>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51848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4E9DB-437D-BD8C-2B7C-5E1EFAFEAA5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C40F969-6CFB-F05A-9973-E45AD11FEF02}"/>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2449791D-78B9-FAEF-B491-739BFF9922A2}"/>
              </a:ext>
            </a:extLst>
          </p:cNvPr>
          <p:cNvSpPr>
            <a:spLocks noGrp="1"/>
          </p:cNvSpPr>
          <p:nvPr>
            <p:ph type="body" idx="1"/>
          </p:nvPr>
        </p:nvSpPr>
        <p:spPr/>
        <p:txBody>
          <a:bodyPr/>
          <a:lstStyle/>
          <a:p>
            <a:pPr marL="450850" indent="-450850" eaLnBrk="1" hangingPunct="1">
              <a:spcBef>
                <a:spcPct val="0"/>
              </a:spcBef>
            </a:pPr>
            <a:r>
              <a:rPr lang="sv-SE" altLang="sv-SE" sz="1200" b="1" i="0" dirty="0">
                <a:latin typeface="Arial" panose="020B0604020202020204" pitchFamily="34" charset="0"/>
                <a:cs typeface="Arial" panose="020B0604020202020204" pitchFamily="34" charset="0"/>
              </a:rPr>
              <a:t>Instruktion till cirkelledaren:</a:t>
            </a:r>
          </a:p>
          <a:p>
            <a:pPr marL="450850" marR="0" lvl="0" indent="-4508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sv-SE" altLang="sv-SE" sz="1200" b="0" i="0" dirty="0">
              <a:latin typeface="Arial" panose="020B0604020202020204" pitchFamily="34" charset="0"/>
              <a:cs typeface="Arial" panose="020B0604020202020204" pitchFamily="34" charset="0"/>
            </a:endParaRPr>
          </a:p>
          <a:p>
            <a:pPr marL="450850" marR="0" lvl="0" indent="-450850" algn="l" defTabSz="457200" rtl="0" eaLnBrk="1" fontAlgn="auto" latinLnBrk="0" hangingPunct="1">
              <a:lnSpc>
                <a:spcPct val="100000"/>
              </a:lnSpc>
              <a:spcBef>
                <a:spcPct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Ta stöd av samtalsfrågorna i bild eller kom på egna. </a:t>
            </a:r>
            <a:endParaRPr lang="sv-SE" sz="1200" b="0" i="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sz="1200" i="0" dirty="0">
              <a:latin typeface="Arial" panose="020B0604020202020204" pitchFamily="34" charset="0"/>
              <a:cs typeface="Arial" panose="020B0604020202020204" pitchFamily="34" charset="0"/>
            </a:endParaRPr>
          </a:p>
          <a:p>
            <a:r>
              <a:rPr lang="sv-SE" sz="1200" b="1" i="0" dirty="0">
                <a:latin typeface="Arial" panose="020B0604020202020204" pitchFamily="34" charset="0"/>
                <a:cs typeface="Arial" panose="020B0604020202020204" pitchFamily="34" charset="0"/>
              </a:rPr>
              <a:t>Förslag på samtalsfrågor: </a:t>
            </a:r>
          </a:p>
          <a:p>
            <a:pPr marL="171450" indent="-171450">
              <a:buFont typeface="Arial" panose="020B0604020202020204" pitchFamily="34" charset="0"/>
              <a:buChar char="•"/>
            </a:pPr>
            <a:endParaRPr lang="sv-SE" sz="1200" b="1" i="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Var det något i filmen som var nytt för er?</a:t>
            </a:r>
          </a:p>
          <a:p>
            <a:pPr marL="171450" indent="-171450">
              <a:buFont typeface="Arial" panose="020B0604020202020204" pitchFamily="34" charset="0"/>
              <a:buChar char="•"/>
            </a:pPr>
            <a:r>
              <a:rPr lang="sv-SE" sz="1200" b="0" i="0" u="none" strike="noStrike" dirty="0">
                <a:solidFill>
                  <a:srgbClr val="000000"/>
                </a:solidFill>
                <a:effectLst/>
                <a:latin typeface="Arial" panose="020B0604020202020204" pitchFamily="34" charset="0"/>
                <a:cs typeface="Arial" panose="020B0604020202020204" pitchFamily="34" charset="0"/>
              </a:rPr>
              <a:t>Var det något som saknades i filmen</a:t>
            </a:r>
          </a:p>
          <a:p>
            <a:pPr marL="228600" indent="-228600">
              <a:buFont typeface="Arial" panose="020B0604020202020204" pitchFamily="34" charset="0"/>
              <a:buChar char="•"/>
            </a:pPr>
            <a:endParaRPr lang="sv-SE" sz="1200" b="0" i="1"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F870CEAF-36EB-7354-309F-CCA23602A9EF}"/>
              </a:ext>
            </a:extLst>
          </p:cNvPr>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263810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20626-9CF3-4C1D-9E4E-644466DA887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2CCAB27-10E0-B7EC-6290-A9A14EE2F8E1}"/>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368DED8E-A583-66E3-6F86-A0820D1997D2}"/>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Berätta om växthuseffekten. Utgå från </a:t>
            </a:r>
            <a:r>
              <a:rPr lang="sv-SE" altLang="sv-SE" sz="1200" b="0" i="0" dirty="0" err="1">
                <a:latin typeface="Arial" panose="020B0604020202020204" pitchFamily="34" charset="0"/>
                <a:cs typeface="Arial" panose="020B0604020202020204" pitchFamily="34" charset="0"/>
              </a:rPr>
              <a:t>talpunkterna</a:t>
            </a:r>
            <a:r>
              <a:rPr lang="sv-SE" altLang="sv-SE" sz="1200" b="0" i="0" dirty="0">
                <a:latin typeface="Arial" panose="020B0604020202020204" pitchFamily="34" charset="0"/>
                <a:cs typeface="Arial" panose="020B0604020202020204" pitchFamily="34" charset="0"/>
              </a:rPr>
              <a:t> nedanför: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r>
              <a:rPr lang="sv-SE" b="1" dirty="0" err="1">
                <a:latin typeface="Arial" panose="020B0604020202020204" pitchFamily="34" charset="0"/>
                <a:cs typeface="Arial" panose="020B0604020202020204" pitchFamily="34" charset="0"/>
              </a:rPr>
              <a:t>Talpunkter</a:t>
            </a:r>
            <a:r>
              <a:rPr lang="sv-SE" b="1" dirty="0">
                <a:latin typeface="Arial" panose="020B0604020202020204" pitchFamily="34" charset="0"/>
                <a:cs typeface="Arial" panose="020B0604020202020204" pitchFamily="34" charset="0"/>
              </a:rPr>
              <a:t>:</a:t>
            </a:r>
          </a:p>
          <a:p>
            <a:endParaRPr 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Växthuseffekten var något som lyftes i introduktionsmodulen. Här ser vi en illustration visar två saker: den naturliga växthuseffekten till vänster och den förstärkta växthuseffekten till höger.</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Den naturliga växthuseffekten är som sagt helt nödvändig för livet på jorden.</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Solen skickar energi till jorden i form av solstrålning. En del av värmen absorberas av jordytan och värmer upp planeten. Resten strålar tillbaka ut mot atmosfären som värmestrålning. I atmosfären finns naturliga växthusgaser – som koldioxid och metan – och de fångar upp en del av den här värmen och håller kvar den. Det gör att jorden inte blir en frusen öken, utan en plats där liv kan finnas.</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Problemet är den högra bilden – den förstärkta växthuseffekten.</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När vi människor släpper ut mer växthusgaser än tidigare, framför allt genom att bränna fossila bränslen och genom avskogning, blir det tjockare lager av växthusgaser i atmosfären. Det betyder att mer värme stängs inne och mindre försvinner ut i rymden.</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Mer värme blir kvar i den lägre atmosfären – och resultatet blir att jordens medeltemperatur stiger. Det är det vi kallar global uppvärmning.</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Så den naturliga växthuseffekten är livsviktig, men när den förstärks av mänskliga utsläpp får vi klimatförändringar med allt mer extrema väderhändelser, stigande havsnivåer och förändrade livsvillkor över hela planeten.</a:t>
            </a:r>
          </a:p>
          <a:p>
            <a:pPr marL="171450" indent="-171450">
              <a:buFont typeface="Arial" panose="020B0604020202020204" pitchFamily="34" charset="0"/>
              <a:buChar char="•"/>
            </a:pP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Bild: </a:t>
            </a:r>
            <a:r>
              <a:rPr lang="sv-SE" sz="1200" b="1" i="0" u="none" strike="noStrike" kern="1200" dirty="0" err="1">
                <a:solidFill>
                  <a:schemeClr val="tx1"/>
                </a:solidFill>
                <a:effectLst/>
                <a:latin typeface="Arial" panose="020B0604020202020204" pitchFamily="34" charset="0"/>
                <a:ea typeface="+mn-ea"/>
                <a:cs typeface="Arial" panose="020B0604020202020204" pitchFamily="34" charset="0"/>
              </a:rPr>
              <a:t>regenerativtjordbruk.nu</a:t>
            </a:r>
            <a:endParaRPr lang="sv-SE" sz="1200" b="1" i="1"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8FF7C7D3-A6FE-1FF2-C08A-98CD641129EA}"/>
              </a:ext>
            </a:extLst>
          </p:cNvPr>
          <p:cNvSpPr>
            <a:spLocks noGrp="1"/>
          </p:cNvSpPr>
          <p:nvPr>
            <p:ph type="sldNum" sz="quarter" idx="10"/>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293687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199D-3BA0-73DB-A13A-1DE144C2500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C98E4CE-5199-A1F5-CD5B-5F3940DEDBE6}"/>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DD5ED4A2-B449-D069-8E15-F818202E4B6A}"/>
              </a:ext>
            </a:extLst>
          </p:cNvPr>
          <p:cNvSpPr>
            <a:spLocks noGrp="1"/>
          </p:cNvSpPr>
          <p:nvPr>
            <p:ph type="body" idx="1"/>
          </p:nvPr>
        </p:nvSpPr>
        <p:spPr/>
        <p:txBody>
          <a:bodyPr/>
          <a:lstStyle/>
          <a:p>
            <a:pPr marL="450850" indent="-450850" eaLnBrk="1" hangingPunct="1">
              <a:spcBef>
                <a:spcPct val="0"/>
              </a:spcBef>
            </a:pPr>
            <a:r>
              <a:rPr lang="sv-SE" altLang="sv-SE" b="1" dirty="0">
                <a:latin typeface="Arial" panose="020B0604020202020204" pitchFamily="34" charset="0"/>
                <a:cs typeface="Arial" panose="020B0604020202020204" pitchFamily="34" charset="0"/>
              </a:rPr>
              <a:t>Instruktion till cirkelledaren:</a:t>
            </a: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endParaRPr lang="sv-SE" altLang="sv-SE" b="1" dirty="0">
              <a:latin typeface="Arial" panose="020B0604020202020204" pitchFamily="34" charset="0"/>
              <a:cs typeface="Arial" panose="020B0604020202020204" pitchFamily="34" charset="0"/>
            </a:endParaRPr>
          </a:p>
          <a:p>
            <a:pPr marL="228600" indent="-228600" eaLnBrk="1" hangingPunct="1">
              <a:spcBef>
                <a:spcPct val="0"/>
              </a:spcBef>
              <a:buFont typeface="+mj-lt"/>
              <a:buAutoNum type="arabicPeriod"/>
            </a:pPr>
            <a:r>
              <a:rPr lang="sv-SE" altLang="sv-SE" b="0" dirty="0">
                <a:latin typeface="Arial" panose="020B0604020202020204" pitchFamily="34" charset="0"/>
                <a:cs typeface="Arial" panose="020B0604020202020204" pitchFamily="34" charset="0"/>
              </a:rPr>
              <a:t>Berätta om människans påverkan på klimatet. Utgå från talpunkterna nedanför. </a:t>
            </a:r>
          </a:p>
          <a:p>
            <a:pPr marL="450850" indent="-450850" eaLnBrk="1" hangingPunct="1">
              <a:spcBef>
                <a:spcPct val="0"/>
              </a:spcBef>
              <a:buAutoNum type="arabicPeriod"/>
            </a:pPr>
            <a:endParaRPr lang="sv-SE" altLang="sv-SE" b="0" dirty="0">
              <a:latin typeface="Arial" panose="020B0604020202020204" pitchFamily="34" charset="0"/>
              <a:cs typeface="Arial" panose="020B0604020202020204" pitchFamily="34" charset="0"/>
            </a:endParaRPr>
          </a:p>
          <a:p>
            <a:pPr marL="450850" indent="-450850" eaLnBrk="1" hangingPunct="1">
              <a:spcBef>
                <a:spcPct val="0"/>
              </a:spcBef>
            </a:pPr>
            <a:r>
              <a:rPr lang="sv-SE" altLang="sv-SE" b="1" dirty="0" err="1">
                <a:latin typeface="Arial" panose="020B0604020202020204" pitchFamily="34" charset="0"/>
                <a:cs typeface="Arial" panose="020B0604020202020204" pitchFamily="34" charset="0"/>
              </a:rPr>
              <a:t>Talpunkter</a:t>
            </a:r>
            <a:r>
              <a:rPr lang="sv-SE" altLang="sv-SE" b="1" dirty="0">
                <a:latin typeface="Arial" panose="020B0604020202020204" pitchFamily="34" charset="0"/>
                <a:cs typeface="Arial" panose="020B0604020202020204" pitchFamily="34" charset="0"/>
              </a:rPr>
              <a:t>:</a:t>
            </a:r>
            <a:endParaRPr lang="sv-SE" b="0" i="0" u="none" strike="noStrike" dirty="0">
              <a:solidFill>
                <a:srgbClr val="000000"/>
              </a:solidFill>
              <a:effectLst/>
              <a:latin typeface="Arial" panose="020B0604020202020204" pitchFamily="34" charset="0"/>
              <a:cs typeface="Arial" panose="020B0604020202020204" pitchFamily="34" charset="0"/>
            </a:endParaRPr>
          </a:p>
          <a:p>
            <a:endParaRPr lang="sv-SE" b="1"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Globala utmaningar</a:t>
            </a:r>
          </a:p>
          <a:p>
            <a:endParaRPr 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De största utsläppen av växthusgaser globalt orsakas av att vi bränner fossila bränslen som kol och olja. Även jordbruk och skogsskövling bidrar.</a:t>
            </a:r>
          </a:p>
          <a:p>
            <a:pPr marL="171450" indent="-171450">
              <a:buFont typeface="Arial" panose="020B0604020202020204" pitchFamily="34" charset="0"/>
              <a:buChar char="•"/>
            </a:pPr>
            <a:r>
              <a:rPr lang="sv-SE" b="1" dirty="0">
                <a:latin typeface="Arial" panose="020B0604020202020204" pitchFamily="34" charset="0"/>
                <a:cs typeface="Arial" panose="020B0604020202020204" pitchFamily="34" charset="0"/>
              </a:rPr>
              <a:t>Koldioxid</a:t>
            </a:r>
            <a:r>
              <a:rPr lang="sv-SE" b="0" dirty="0">
                <a:latin typeface="Arial" panose="020B0604020202020204" pitchFamily="34" charset="0"/>
                <a:cs typeface="Arial" panose="020B0604020202020204" pitchFamily="34" charset="0"/>
              </a:rPr>
              <a:t> står för ungefär 60 procent av den förstärkta växthuseffekten, och </a:t>
            </a:r>
            <a:r>
              <a:rPr lang="sv-SE" b="1" dirty="0">
                <a:latin typeface="Arial" panose="020B0604020202020204" pitchFamily="34" charset="0"/>
                <a:cs typeface="Arial" panose="020B0604020202020204" pitchFamily="34" charset="0"/>
              </a:rPr>
              <a:t>metangas</a:t>
            </a:r>
            <a:r>
              <a:rPr lang="sv-SE" b="0" dirty="0">
                <a:latin typeface="Arial" panose="020B0604020202020204" pitchFamily="34" charset="0"/>
                <a:cs typeface="Arial" panose="020B0604020202020204" pitchFamily="34" charset="0"/>
              </a:rPr>
              <a:t> står för cirka 30 procent. </a:t>
            </a:r>
            <a:r>
              <a:rPr lang="sv-SE" b="0" u="sng" dirty="0">
                <a:latin typeface="Arial" panose="020B0604020202020204" pitchFamily="34" charset="0"/>
                <a:cs typeface="Arial" panose="020B0604020202020204" pitchFamily="34" charset="0"/>
              </a:rPr>
              <a:t>En stor del av världens energi kommer från fossila bränslen, vilket skapar majoriteten av koldioxidutsläppen</a:t>
            </a:r>
            <a:r>
              <a:rPr lang="sv-SE" b="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Den rika delen av världen står för de flesta utsläppen. G8-länderna har historiskt orsakat nästan hälften av de globala utsläppen, och har fortfarande höga utsläpp per person.</a:t>
            </a:r>
            <a:endParaRPr lang="sv-SE" b="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Klimatkrisen är allvarlig eftersom den leder till stora problem som smältande isar, höjda havsnivåer och extremväder. FN:s klimatpanel varnar för att en uppvärmning på 2 grader skulle kunna skada många ekosystem för alltid.</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Forskare säger att vi måste begränsa uppvärmningen till 1,5 grader för att undvika de allvarligaste konsekvenserna. Varje liten minskning av utsläpp gör skillnad.</a:t>
            </a:r>
          </a:p>
          <a:p>
            <a:pPr marL="171450" indent="-171450">
              <a:buFont typeface="Arial" panose="020B0604020202020204" pitchFamily="34" charset="0"/>
              <a:buChar char="•"/>
            </a:pPr>
            <a:endParaRPr lang="sv-SE" sz="1200" b="0" i="0" u="none" strike="noStrike" kern="1200" dirty="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sv-SE" sz="1200" kern="1200" dirty="0">
              <a:solidFill>
                <a:schemeClr val="tx1"/>
              </a:solidFill>
              <a:effectLst/>
              <a:latin typeface="Arial" panose="020B0604020202020204" pitchFamily="34" charset="0"/>
              <a:ea typeface="+mn-ea"/>
              <a:cs typeface="Arial" panose="020B0604020202020204" pitchFamily="34" charset="0"/>
            </a:endParaRPr>
          </a:p>
          <a:p>
            <a:endParaRPr lang="sv-SE" dirty="0"/>
          </a:p>
        </p:txBody>
      </p:sp>
      <p:sp>
        <p:nvSpPr>
          <p:cNvPr id="4" name="Platshållare för bildnummer 3">
            <a:extLst>
              <a:ext uri="{FF2B5EF4-FFF2-40B4-BE49-F238E27FC236}">
                <a16:creationId xmlns:a16="http://schemas.microsoft.com/office/drawing/2014/main" id="{66FF3A08-F3DC-0D2C-6007-10662D7427FE}"/>
              </a:ext>
            </a:extLst>
          </p:cNvPr>
          <p:cNvSpPr>
            <a:spLocks noGrp="1"/>
          </p:cNvSpPr>
          <p:nvPr>
            <p:ph type="sldNum" sz="quarter" idx="10"/>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322804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8D2FE-3D9A-09D0-2024-0ED74ED75F7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CE248C0-0137-2FA0-736A-6CDC56EC5153}"/>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9FE829FB-EDD9-D3E9-C3E4-0827C03A0867}"/>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sv-SE" altLang="sv-SE" sz="1200" b="0" i="0" dirty="0">
                <a:latin typeface="Arial" panose="020B0604020202020204" pitchFamily="34" charset="0"/>
                <a:cs typeface="Arial" panose="020B0604020202020204" pitchFamily="34" charset="0"/>
              </a:rPr>
              <a:t>Berätta om grafen. Utgå från </a:t>
            </a:r>
            <a:r>
              <a:rPr lang="sv-SE" altLang="sv-SE" sz="1200" b="0" i="0" dirty="0" err="1">
                <a:latin typeface="Arial" panose="020B0604020202020204" pitchFamily="34" charset="0"/>
                <a:cs typeface="Arial" panose="020B0604020202020204" pitchFamily="34" charset="0"/>
              </a:rPr>
              <a:t>talpunkterna</a:t>
            </a:r>
            <a:r>
              <a:rPr lang="sv-SE" altLang="sv-SE" sz="1200" b="0" i="0" dirty="0">
                <a:latin typeface="Arial" panose="020B0604020202020204" pitchFamily="34" charset="0"/>
                <a:cs typeface="Arial" panose="020B0604020202020204" pitchFamily="34" charset="0"/>
              </a:rPr>
              <a:t> nedanför: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r>
              <a:rPr lang="sv-SE" b="1" dirty="0" err="1">
                <a:latin typeface="Arial" panose="020B0604020202020204" pitchFamily="34" charset="0"/>
                <a:cs typeface="Arial" panose="020B0604020202020204" pitchFamily="34" charset="0"/>
              </a:rPr>
              <a:t>Talpunkter</a:t>
            </a:r>
            <a:r>
              <a:rPr lang="sv-SE" b="1" dirty="0">
                <a:latin typeface="Arial" panose="020B0604020202020204" pitchFamily="34" charset="0"/>
                <a:cs typeface="Arial" panose="020B0604020202020204" pitchFamily="34" charset="0"/>
              </a:rPr>
              <a:t>:</a:t>
            </a:r>
          </a:p>
          <a:p>
            <a:endParaRPr 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Här ser vi en graf som visar hur koldioxidhalten i atmosfären har förändrats under drygt tusen år.</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Till vänster i grafen, från år 1000 och fram till mitten av 1800-talet, ligger koldioxidhalten mycket stabil – runt 280 ppm (vilken är ”</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parts per million”</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eller </a:t>
            </a:r>
            <a:r>
              <a:rPr lang="sv-SE" sz="1200" b="1" i="0" u="none" strike="noStrike" kern="1200" dirty="0">
                <a:solidFill>
                  <a:schemeClr val="tx1"/>
                </a:solidFill>
                <a:effectLst/>
                <a:latin typeface="Arial" panose="020B0604020202020204" pitchFamily="34" charset="0"/>
                <a:ea typeface="+mn-ea"/>
                <a:cs typeface="Arial" panose="020B0604020202020204" pitchFamily="34" charset="0"/>
              </a:rPr>
              <a:t>”miljondelar”</a:t>
            </a:r>
            <a:r>
              <a:rPr lang="sv-SE" sz="1200" b="0" i="0" u="none" strike="noStrike" kern="1200" dirty="0">
                <a:solidFill>
                  <a:schemeClr val="tx1"/>
                </a:solidFill>
                <a:effectLst/>
                <a:latin typeface="Arial" panose="020B0604020202020204" pitchFamily="34" charset="0"/>
                <a:ea typeface="+mn-ea"/>
                <a:cs typeface="Arial" panose="020B0604020202020204" pitchFamily="34" charset="0"/>
              </a:rPr>
              <a:t> på svenska</a:t>
            </a:r>
            <a:r>
              <a:rPr lang="sv-SE" sz="1200" b="0" i="0" u="none" strike="noStrike" kern="1200" dirty="0">
                <a:solidFill>
                  <a:schemeClr val="tx1"/>
                </a:solidFill>
                <a:effectLst/>
                <a:latin typeface="+mn-lt"/>
                <a:ea typeface="+mn-ea"/>
                <a:cs typeface="+mn-cs"/>
              </a:rPr>
              <a:t>)</a:t>
            </a:r>
            <a:r>
              <a:rPr lang="sv-SE" b="0" dirty="0">
                <a:latin typeface="Arial" panose="020B0604020202020204" pitchFamily="34" charset="0"/>
                <a:cs typeface="Arial" panose="020B0604020202020204" pitchFamily="34" charset="0"/>
              </a:rPr>
              <a:t>. De värdena kommer från analyser av luftbubblor som finns bevarade i inlandsis. Under hela den perioden är variationerna små och långsamma.</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Men runt slutet av 1800-talet händer något. Kurvan börjar stiga – först långsamt, sedan allt snabbare. Det sammanfaller med den industriella revolutionen, när vi började använda stora mängder kol, olja och gas.</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Under 1900-talet ökar takten ytterligare, och efter år 1950 stiger kurvan brant. De senaste åren har koldioxidhalten passerat 420 ppm, vilket är den högsta nivån på flera miljoner år.</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De täta mätpunkterna längst till höger är direkta atmosfärmätningar, och de visar tydligt att ökningen fortsätter. Grafen visar alltså två mycket olika epoker:</a:t>
            </a:r>
          </a:p>
          <a:p>
            <a:pPr marL="228600" indent="-228600">
              <a:buFont typeface="+mj-lt"/>
              <a:buAutoNum type="arabicPeriod"/>
            </a:pPr>
            <a:r>
              <a:rPr lang="sv-SE" b="0" dirty="0">
                <a:latin typeface="Arial" panose="020B0604020202020204" pitchFamily="34" charset="0"/>
                <a:cs typeface="Arial" panose="020B0604020202020204" pitchFamily="34" charset="0"/>
              </a:rPr>
              <a:t>Tusen år av stabilitet, där koldioxidhalten är nästan oförändrad.</a:t>
            </a:r>
          </a:p>
          <a:p>
            <a:pPr marL="228600" indent="-228600">
              <a:buFont typeface="+mj-lt"/>
              <a:buAutoNum type="arabicPeriod"/>
            </a:pPr>
            <a:r>
              <a:rPr lang="sv-SE" b="0" dirty="0">
                <a:latin typeface="Arial" panose="020B0604020202020204" pitchFamily="34" charset="0"/>
                <a:cs typeface="Arial" panose="020B0604020202020204" pitchFamily="34" charset="0"/>
              </a:rPr>
              <a:t>Drygt hundra år av snabb och dramatisk ökning, orsakad av människans utsläpp.</a:t>
            </a:r>
          </a:p>
          <a:p>
            <a:pPr marL="171450" indent="-171450">
              <a:buFont typeface="Arial" panose="020B0604020202020204" pitchFamily="34" charset="0"/>
              <a:buChar char="•"/>
            </a:pPr>
            <a:r>
              <a:rPr lang="sv-SE" b="0" dirty="0">
                <a:latin typeface="Arial" panose="020B0604020202020204" pitchFamily="34" charset="0"/>
                <a:cs typeface="Arial" panose="020B0604020202020204" pitchFamily="34" charset="0"/>
              </a:rPr>
              <a:t>Det här är ett av de tydligaste bevisen på att dagens klimatförändring inte är naturlig – den är driven av oss människor.</a:t>
            </a:r>
          </a:p>
          <a:p>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1" i="0" dirty="0">
                <a:solidFill>
                  <a:srgbClr val="2A2A2D"/>
                </a:solidFill>
                <a:effectLst/>
                <a:latin typeface="Tiempos Text"/>
              </a:rPr>
              <a:t>Källa: Naturvårdsverkets “En varmare värld”</a:t>
            </a:r>
            <a:endParaRPr lang="sv-SE" b="1" dirty="0"/>
          </a:p>
          <a:p>
            <a:pPr marL="228600" indent="-228600">
              <a:buFont typeface="Arial" panose="020B0604020202020204" pitchFamily="34" charset="0"/>
              <a:buChar char="•"/>
            </a:pPr>
            <a:endParaRPr lang="sv-SE" sz="1200" b="0" i="1" u="none" strike="noStrike" dirty="0">
              <a:solidFill>
                <a:srgbClr val="000000"/>
              </a:solidFill>
              <a:effectLst/>
              <a:latin typeface="Arial" panose="020B0604020202020204" pitchFamily="34" charset="0"/>
              <a:cs typeface="Arial" panose="020B0604020202020204" pitchFamily="34" charset="0"/>
            </a:endParaRPr>
          </a:p>
        </p:txBody>
      </p:sp>
      <p:sp>
        <p:nvSpPr>
          <p:cNvPr id="4" name="Platshållare för bildnummer 3">
            <a:extLst>
              <a:ext uri="{FF2B5EF4-FFF2-40B4-BE49-F238E27FC236}">
                <a16:creationId xmlns:a16="http://schemas.microsoft.com/office/drawing/2014/main" id="{2405643F-0D75-2E2D-CF9E-9A59CD53FC77}"/>
              </a:ext>
            </a:extLst>
          </p:cNvPr>
          <p:cNvSpPr>
            <a:spLocks noGrp="1"/>
          </p:cNvSpPr>
          <p:nvPr>
            <p:ph type="sldNum" sz="quarter" idx="10"/>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680690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114550" y="257175"/>
            <a:ext cx="2373313" cy="1335088"/>
          </a:xfrm>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1" i="0" dirty="0">
                <a:latin typeface="Arial" panose="020B0604020202020204" pitchFamily="34" charset="0"/>
                <a:cs typeface="Arial" panose="020B0604020202020204" pitchFamily="34" charset="0"/>
              </a:rPr>
              <a:t>Instruktion till cirkelledaren: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sz="1200" b="0" i="0" dirty="0">
                <a:latin typeface="Arial" panose="020B0604020202020204" pitchFamily="34" charset="0"/>
                <a:cs typeface="Arial" panose="020B0604020202020204" pitchFamily="34" charset="0"/>
              </a:rPr>
              <a:t>Berätta om grafen. Utgå från </a:t>
            </a:r>
            <a:r>
              <a:rPr lang="sv-SE" altLang="sv-SE" sz="1200" b="0" i="0" dirty="0" err="1">
                <a:latin typeface="Arial" panose="020B0604020202020204" pitchFamily="34" charset="0"/>
                <a:cs typeface="Arial" panose="020B0604020202020204" pitchFamily="34" charset="0"/>
              </a:rPr>
              <a:t>talpunkterna</a:t>
            </a:r>
            <a:r>
              <a:rPr lang="sv-SE" altLang="sv-SE" sz="1200" b="0" i="0" dirty="0">
                <a:latin typeface="Arial" panose="020B0604020202020204" pitchFamily="34" charset="0"/>
                <a:cs typeface="Arial" panose="020B0604020202020204" pitchFamily="34" charset="0"/>
              </a:rPr>
              <a:t> nedanför: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sz="1200" b="1" i="0" dirty="0">
              <a:latin typeface="Arial" panose="020B0604020202020204" pitchFamily="34" charset="0"/>
              <a:cs typeface="Arial" panose="020B0604020202020204" pitchFamily="34" charset="0"/>
            </a:endParaRPr>
          </a:p>
          <a:p>
            <a:r>
              <a:rPr lang="sv-SE" b="1" dirty="0" err="1">
                <a:latin typeface="Arial" panose="020B0604020202020204" pitchFamily="34" charset="0"/>
                <a:cs typeface="Arial" panose="020B0604020202020204" pitchFamily="34" charset="0"/>
              </a:rPr>
              <a:t>Talpunkter</a:t>
            </a:r>
            <a:r>
              <a:rPr lang="sv-SE" b="1" dirty="0">
                <a:latin typeface="Arial" panose="020B0604020202020204" pitchFamily="34" charset="0"/>
                <a:cs typeface="Arial" panose="020B0604020202020204" pitchFamily="34" charset="0"/>
              </a:rPr>
              <a:t>:</a:t>
            </a:r>
          </a:p>
          <a:p>
            <a:endParaRPr lang="sv-SE"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sv-SE" dirty="0"/>
              <a:t>Här ser vi hur den globala årsmedeltemperaturen har förändrats sedan mitten av 1800-talet. Grafen visar avvikelsen från medeltemperaturen under perioden 1850–1900, alltså tiden före den stora industrialiseringen.</a:t>
            </a:r>
          </a:p>
          <a:p>
            <a:pPr marL="171450" indent="-171450">
              <a:buFont typeface="Arial" panose="020B0604020202020204" pitchFamily="34" charset="0"/>
              <a:buChar char="•"/>
            </a:pPr>
            <a:r>
              <a:rPr lang="sv-SE" dirty="0"/>
              <a:t>Till vänster, från 1850 fram till ungefär 1900, ligger temperaturen ganska stabil. Variationen går lite upp och lite ned, men i genomsnitt är världen ungefär lika varm som utgångsnivån.</a:t>
            </a:r>
          </a:p>
          <a:p>
            <a:pPr marL="171450" indent="-171450">
              <a:buFont typeface="Arial" panose="020B0604020202020204" pitchFamily="34" charset="0"/>
              <a:buChar char="•"/>
            </a:pPr>
            <a:r>
              <a:rPr lang="sv-SE" dirty="0"/>
              <a:t>Under 1900-talets första hälft börjar temperaturen stiga långsamt. Vi ser också en liten dipp runt 1950, men efter det händer något mycket tydligt:</a:t>
            </a:r>
          </a:p>
          <a:p>
            <a:pPr marL="171450" indent="-171450">
              <a:buFont typeface="Arial" panose="020B0604020202020204" pitchFamily="34" charset="0"/>
              <a:buChar char="•"/>
            </a:pPr>
            <a:r>
              <a:rPr lang="sv-SE" dirty="0"/>
              <a:t>Från cirka 1970 ökar temperaturen snabbt och kraftigt.</a:t>
            </a:r>
          </a:p>
          <a:p>
            <a:pPr marL="171450" indent="-171450">
              <a:buFont typeface="Arial" panose="020B0604020202020204" pitchFamily="34" charset="0"/>
              <a:buChar char="•"/>
            </a:pPr>
            <a:r>
              <a:rPr lang="sv-SE" dirty="0"/>
              <a:t>De orange staplarna, som visar år med varmare medeltemperatur än referensperioden, blir fler och allt högre. De blå staplarna – alltså kallare år – försvinner nästan helt. Den grå linjen visar ett utjämnat medelvärde, och den pekar brant uppåt de senaste femtio åren.</a:t>
            </a:r>
          </a:p>
          <a:p>
            <a:pPr marL="171450" indent="-171450">
              <a:buFont typeface="Arial" panose="020B0604020202020204" pitchFamily="34" charset="0"/>
              <a:buChar char="•"/>
            </a:pPr>
            <a:r>
              <a:rPr lang="sv-SE" dirty="0"/>
              <a:t>År 2023–2024 ligger temperaturavvikelsen över 1,4 grader, vilket är den högsta nivå som någonsin uppmätts.</a:t>
            </a:r>
          </a:p>
          <a:p>
            <a:pPr marL="171450" indent="-171450">
              <a:buFont typeface="Arial" panose="020B0604020202020204" pitchFamily="34" charset="0"/>
              <a:buChar char="•"/>
            </a:pPr>
            <a:r>
              <a:rPr lang="sv-SE" dirty="0"/>
              <a:t>Grafen visar alltså en tydlig och accelererande global uppvärmning – och den följer samma mönster som ökningen av koldioxid i atmosfären.</a:t>
            </a:r>
          </a:p>
          <a:p>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1" i="0" dirty="0">
                <a:solidFill>
                  <a:srgbClr val="2A2A2D"/>
                </a:solidFill>
                <a:effectLst/>
                <a:latin typeface="Tiempos Text"/>
              </a:rPr>
              <a:t>Källa: Naturvårdsverkets “En varmare värld”</a:t>
            </a:r>
            <a:endParaRPr lang="sv-SE" b="1" dirty="0"/>
          </a:p>
          <a:p>
            <a:endParaRPr lang="sv-SE" dirty="0"/>
          </a:p>
        </p:txBody>
      </p:sp>
      <p:sp>
        <p:nvSpPr>
          <p:cNvPr id="4" name="Platshållare för bildnummer 3"/>
          <p:cNvSpPr>
            <a:spLocks noGrp="1"/>
          </p:cNvSpPr>
          <p:nvPr>
            <p:ph type="sldNum" sz="quarter" idx="5"/>
          </p:nvPr>
        </p:nvSpPr>
        <p:spPr/>
        <p:txBody>
          <a:bodyPr/>
          <a:lstStyle/>
          <a:p>
            <a:fld id="{462EDFBF-B9AD-4273-A71F-CE105C3F9653}" type="slidenum">
              <a:rPr lang="sv-SE" smtClean="0"/>
              <a:t>9</a:t>
            </a:fld>
            <a:endParaRPr lang="sv-SE"/>
          </a:p>
        </p:txBody>
      </p:sp>
    </p:spTree>
    <p:extLst>
      <p:ext uri="{BB962C8B-B14F-4D97-AF65-F5344CB8AC3E}">
        <p14:creationId xmlns:p14="http://schemas.microsoft.com/office/powerpoint/2010/main" val="2368626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p>
            <a:fld id="{332063FA-F158-B145-A53C-EFD7E6C84CF7}" type="slidenum">
              <a:rPr lang="sv-SE" smtClean="0"/>
              <a:t>‹#›</a:t>
            </a:fld>
            <a:endParaRPr lang="sv-SE"/>
          </a:p>
        </p:txBody>
      </p:sp>
      <p:pic>
        <p:nvPicPr>
          <p:cNvPr id="11" name="Bildobjekt 10" descr="En bild som visar Teckensnitt, Grafik, grafisk design, logotyp&#10;&#10;AI-genererat innehåll kan vara felaktigt.">
            <a:extLst>
              <a:ext uri="{FF2B5EF4-FFF2-40B4-BE49-F238E27FC236}">
                <a16:creationId xmlns:a16="http://schemas.microsoft.com/office/drawing/2014/main" id="{06C64CA1-B1DC-6172-7F08-A744B2A8DD70}"/>
              </a:ext>
            </a:extLst>
          </p:cNvPr>
          <p:cNvPicPr>
            <a:picLocks noChangeAspect="1"/>
          </p:cNvPicPr>
          <p:nvPr userDrawn="1"/>
        </p:nvPicPr>
        <p:blipFill>
          <a:blip r:embed="rId2"/>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7241425" y="2505620"/>
            <a:ext cx="4431287"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7230135" y="1338890"/>
            <a:ext cx="4431287"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3" name="Platshållare för bild 2"/>
          <p:cNvSpPr>
            <a:spLocks noGrp="1"/>
          </p:cNvSpPr>
          <p:nvPr>
            <p:ph type="pic" sz="quarter" idx="14"/>
          </p:nvPr>
        </p:nvSpPr>
        <p:spPr>
          <a:xfrm>
            <a:off x="0" y="-8466"/>
            <a:ext cx="6965951"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dirty="0"/>
              <a:t>Klicka på ikonen för att lägga till en bild</a:t>
            </a:r>
            <a:endParaRPr lang="nn-NO" dirty="0"/>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7076018"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5714170" y="2547955"/>
            <a:ext cx="5078676"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8914252"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2" name="Platshållare för bild 2"/>
          <p:cNvSpPr>
            <a:spLocks noGrp="1"/>
          </p:cNvSpPr>
          <p:nvPr>
            <p:ph type="pic" sz="quarter" idx="14"/>
          </p:nvPr>
        </p:nvSpPr>
        <p:spPr>
          <a:xfrm>
            <a:off x="1722000" y="2622550"/>
            <a:ext cx="3560233"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EF5709-DFFB-C3E7-FB75-7C3040EA274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54A45DE9-C32A-57BA-D3F6-499BEC5EA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BB396FF-1142-6DC5-A8F0-3ECE4E8B770A}"/>
              </a:ext>
            </a:extLst>
          </p:cNvPr>
          <p:cNvSpPr>
            <a:spLocks noGrp="1"/>
          </p:cNvSpPr>
          <p:nvPr>
            <p:ph type="dt" sz="half" idx="10"/>
          </p:nvPr>
        </p:nvSpPr>
        <p:spPr/>
        <p:txBody>
          <a:bodyPr/>
          <a:lstStyle/>
          <a:p>
            <a:fld id="{2419ECE2-6DFA-4588-B275-B18FFF50D859}" type="datetimeFigureOut">
              <a:rPr lang="sv-SE" smtClean="0"/>
              <a:t>2026-01-23</a:t>
            </a:fld>
            <a:endParaRPr lang="sv-SE"/>
          </a:p>
        </p:txBody>
      </p:sp>
      <p:sp>
        <p:nvSpPr>
          <p:cNvPr id="5" name="Platshållare för sidfot 4">
            <a:extLst>
              <a:ext uri="{FF2B5EF4-FFF2-40B4-BE49-F238E27FC236}">
                <a16:creationId xmlns:a16="http://schemas.microsoft.com/office/drawing/2014/main" id="{695813D7-8CA4-7FA0-1308-92BC2473A1D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54558C-D229-5AA8-5F4B-2696AD47BF83}"/>
              </a:ext>
            </a:extLst>
          </p:cNvPr>
          <p:cNvSpPr>
            <a:spLocks noGrp="1"/>
          </p:cNvSpPr>
          <p:nvPr>
            <p:ph type="sldNum" sz="quarter" idx="12"/>
          </p:nvPr>
        </p:nvSpPr>
        <p:spPr/>
        <p:txBody>
          <a:bodyPr/>
          <a:lstStyle/>
          <a:p>
            <a:fld id="{AA4ACAA7-2891-49A6-A8BC-322CEFF9BDEB}" type="slidenum">
              <a:rPr lang="sv-SE" smtClean="0"/>
              <a:t>‹#›</a:t>
            </a:fld>
            <a:endParaRPr lang="sv-SE"/>
          </a:p>
        </p:txBody>
      </p:sp>
    </p:spTree>
    <p:extLst>
      <p:ext uri="{BB962C8B-B14F-4D97-AF65-F5344CB8AC3E}">
        <p14:creationId xmlns:p14="http://schemas.microsoft.com/office/powerpoint/2010/main" val="140033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10" name="Platshållare för bildnummer 5"/>
          <p:cNvSpPr>
            <a:spLocks noGrp="1"/>
          </p:cNvSpPr>
          <p:nvPr>
            <p:ph type="sldNum" sz="quarter" idx="12"/>
          </p:nvPr>
        </p:nvSpPr>
        <p:spPr>
          <a:xfrm>
            <a:off x="9630561" y="6451135"/>
            <a:ext cx="2253843"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43EDB111-8D7C-277F-98C6-301223FF0D63}"/>
              </a:ext>
            </a:extLst>
          </p:cNvPr>
          <p:cNvPicPr>
            <a:picLocks noChangeAspect="1"/>
          </p:cNvPicPr>
          <p:nvPr userDrawn="1"/>
        </p:nvPicPr>
        <p:blipFill>
          <a:blip r:embed="rId3"/>
          <a:stretch>
            <a:fillRect/>
          </a:stretch>
        </p:blipFill>
        <p:spPr>
          <a:xfrm>
            <a:off x="3126143" y="2182062"/>
            <a:ext cx="5939713" cy="2493875"/>
          </a:xfrm>
          <a:prstGeom prst="rect">
            <a:avLst/>
          </a:prstGeom>
        </p:spPr>
      </p:pic>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ctrTitle"/>
          </p:nvPr>
        </p:nvSpPr>
        <p:spPr>
          <a:xfrm rot="21240000">
            <a:off x="2724684" y="1808744"/>
            <a:ext cx="8633389"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mall för rubrikformat</a:t>
            </a:r>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CCD72AF9-7300-A2F9-73BD-F574D3716621}"/>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12192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12192000" cy="4377412"/>
          </a:xfrm>
          <a:prstGeom prst="rect">
            <a:avLst/>
          </a:prstGeom>
        </p:spPr>
      </p:pic>
      <p:sp>
        <p:nvSpPr>
          <p:cNvPr id="2" name="Rubrik 1"/>
          <p:cNvSpPr>
            <a:spLocks noGrp="1"/>
          </p:cNvSpPr>
          <p:nvPr userDrawn="1">
            <p:ph type="ctrTitle"/>
          </p:nvPr>
        </p:nvSpPr>
        <p:spPr>
          <a:xfrm>
            <a:off x="1705221" y="3063290"/>
            <a:ext cx="8864908" cy="1030539"/>
          </a:xfrm>
          <a:prstGeom prst="rect">
            <a:avLst/>
          </a:prstGeom>
        </p:spPr>
        <p:txBody>
          <a:bodyPr/>
          <a:lstStyle>
            <a:lvl1pPr>
              <a:defRPr>
                <a:solidFill>
                  <a:schemeClr val="bg1"/>
                </a:solidFill>
              </a:defRPr>
            </a:lvl1pPr>
          </a:lstStyle>
          <a:p>
            <a:r>
              <a:rPr lang="sv-SE"/>
              <a:t>Klicka här för att ändra mall för rubrikformat</a:t>
            </a:r>
          </a:p>
        </p:txBody>
      </p:sp>
      <p:sp>
        <p:nvSpPr>
          <p:cNvPr id="11"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3" name="Bildobjekt 2" descr="En bild som visar Teckensnitt, Grafik, grafisk design, logotyp&#10;&#10;AI-genererat innehåll kan vara felaktigt.">
            <a:extLst>
              <a:ext uri="{FF2B5EF4-FFF2-40B4-BE49-F238E27FC236}">
                <a16:creationId xmlns:a16="http://schemas.microsoft.com/office/drawing/2014/main" id="{3D5BBD42-599B-E421-A4E9-4DC92373629F}"/>
              </a:ext>
            </a:extLst>
          </p:cNvPr>
          <p:cNvPicPr>
            <a:picLocks noChangeAspect="1"/>
          </p:cNvPicPr>
          <p:nvPr userDrawn="1"/>
        </p:nvPicPr>
        <p:blipFill>
          <a:blip r:embed="rId3"/>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85242"/>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253951"/>
            <a:ext cx="9038280" cy="818130"/>
          </a:xfrm>
          <a:prstGeom prst="rect">
            <a:avLst/>
          </a:prstGeom>
        </p:spPr>
        <p:txBody>
          <a:bodyPr vert="horz" lIns="0" tIns="0" rIns="0" bIns="0" rtlCol="0" anchor="t" anchorCtr="0">
            <a:noAutofit/>
          </a:body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6"/>
            <a:ext cx="12192000" cy="734255"/>
          </a:xfrm>
          <a:prstGeom prst="rect">
            <a:avLst/>
          </a:prstGeom>
        </p:spPr>
      </p:pic>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721999" y="1337842"/>
            <a:ext cx="903828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mall för rubrikformat</a:t>
            </a:r>
            <a:endParaRPr lang="nn-NO"/>
          </a:p>
        </p:txBody>
      </p:sp>
      <p:sp>
        <p:nvSpPr>
          <p:cNvPr id="11" name="Platshållare för innehåll 9"/>
          <p:cNvSpPr>
            <a:spLocks noGrp="1"/>
          </p:cNvSpPr>
          <p:nvPr>
            <p:ph sz="quarter" idx="13"/>
          </p:nvPr>
        </p:nvSpPr>
        <p:spPr>
          <a:xfrm>
            <a:off x="1721999" y="2547955"/>
            <a:ext cx="9038280" cy="3357896"/>
          </a:xfrm>
        </p:spPr>
        <p:txBody>
          <a:bodyPr/>
          <a:lstStyle>
            <a:lvl1pPr marL="0" indent="0">
              <a:buFontTx/>
              <a:buNone/>
              <a:defRPr/>
            </a:lvl1pPr>
          </a:lstStyle>
          <a:p>
            <a:pPr lvl="0"/>
            <a:r>
              <a:rPr lang="sv-SE"/>
              <a:t>Klicka här för att ändra format på bakgrundstexten</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12193211"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dirty="0"/>
              <a:t>Klicka på ikonen för att lägga till en bild</a:t>
            </a:r>
            <a:endParaRPr lang="nn-NO" dirty="0"/>
          </a:p>
        </p:txBody>
      </p:sp>
      <p:sp>
        <p:nvSpPr>
          <p:cNvPr id="7" name="Platshållare för rubrik 1"/>
          <p:cNvSpPr>
            <a:spLocks noGrp="1"/>
          </p:cNvSpPr>
          <p:nvPr>
            <p:ph type="title"/>
          </p:nvPr>
        </p:nvSpPr>
        <p:spPr>
          <a:xfrm rot="21120000">
            <a:off x="4580332" y="1025464"/>
            <a:ext cx="6116936"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mall för rubrikformat</a:t>
            </a:r>
            <a:endParaRPr lang="nn-NO"/>
          </a:p>
        </p:txBody>
      </p:sp>
      <p:sp>
        <p:nvSpPr>
          <p:cNvPr id="6" name="Platshållare för bildnummer 5"/>
          <p:cNvSpPr>
            <a:spLocks noGrp="1"/>
          </p:cNvSpPr>
          <p:nvPr>
            <p:ph type="sldNum" sz="quarter" idx="12"/>
          </p:nvPr>
        </p:nvSpPr>
        <p:spPr>
          <a:xfrm>
            <a:off x="9039604" y="6364740"/>
            <a:ext cx="28448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pic>
        <p:nvPicPr>
          <p:cNvPr id="2" name="Bildobjekt 1" descr="En bild som visar Teckensnitt, Grafik, grafisk design, logotyp&#10;&#10;AI-genererat innehåll kan vara felaktigt.">
            <a:extLst>
              <a:ext uri="{FF2B5EF4-FFF2-40B4-BE49-F238E27FC236}">
                <a16:creationId xmlns:a16="http://schemas.microsoft.com/office/drawing/2014/main" id="{91793DDF-93A3-0EB4-373B-916FEFDEF048}"/>
              </a:ext>
            </a:extLst>
          </p:cNvPr>
          <p:cNvPicPr>
            <a:picLocks noChangeAspect="1"/>
          </p:cNvPicPr>
          <p:nvPr userDrawn="1"/>
        </p:nvPicPr>
        <p:blipFill>
          <a:blip r:embed="rId2"/>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721999" y="1253953"/>
            <a:ext cx="903828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721999" y="2547955"/>
            <a:ext cx="903828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10435903" y="6473797"/>
            <a:ext cx="1448500"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7" name="Bildobjekt 6" descr="En bild som visar Teckensnitt, Grafik, grafisk design, logotyp&#10;&#10;AI-genererat innehåll kan vara felaktigt.">
            <a:extLst>
              <a:ext uri="{FF2B5EF4-FFF2-40B4-BE49-F238E27FC236}">
                <a16:creationId xmlns:a16="http://schemas.microsoft.com/office/drawing/2014/main" id="{BFFFBBA4-03BC-012C-2645-4277514C65C6}"/>
              </a:ext>
            </a:extLst>
          </p:cNvPr>
          <p:cNvPicPr>
            <a:picLocks noChangeAspect="1"/>
          </p:cNvPicPr>
          <p:nvPr userDrawn="1"/>
        </p:nvPicPr>
        <p:blipFill>
          <a:blip r:embed="rId15"/>
          <a:stretch>
            <a:fillRect/>
          </a:stretch>
        </p:blipFill>
        <p:spPr>
          <a:xfrm>
            <a:off x="10762566" y="214265"/>
            <a:ext cx="1123559" cy="471742"/>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 id="214748367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naturvardsverket.se/data-och-statistik/klimat/vaxthusgaser-nettoutslapp-och-nettoupptag-fran-markanvand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hyperlink" Target="https://www.klimatkalkylatorn.s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png"/><Relationship Id="rId10" Type="http://schemas.openxmlformats.org/officeDocument/2006/relationships/hyperlink" Target="https://www.klimatkontot.se/" TargetMode="External"/><Relationship Id="rId4" Type="http://schemas.openxmlformats.org/officeDocument/2006/relationships/image" Target="../media/image19.png"/><Relationship Id="rId9"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hyperlink" Target="https://www.naturvardsverket.se/4ac289/globalassets/media/publikationer-pdf/1300/978-91-620-1300-4.pdf" TargetMode="External"/><Relationship Id="rId7" Type="http://schemas.openxmlformats.org/officeDocument/2006/relationships/hyperlink" Target="https://www.kortspeletklimatkoll.se/"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s://www.naturvardsverket.se/amnesomraden/klimatomstallningen/#E1742730863" TargetMode="External"/><Relationship Id="rId5" Type="http://schemas.openxmlformats.org/officeDocument/2006/relationships/hyperlink" Target="https://www.naturskyddsforeningen.se/faktablad/ccs-infangning-och-lagring-av-koldioxid/" TargetMode="External"/><Relationship Id="rId10" Type="http://schemas.openxmlformats.org/officeDocument/2006/relationships/image" Target="../media/image27.svg"/><Relationship Id="rId4" Type="http://schemas.openxmlformats.org/officeDocument/2006/relationships/hyperlink" Target="https://www.svt.se/special/fa-koll-pa-klimatet/" TargetMode="Externa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globalamalen.se/om-globala-malen/mal-13-bekampa-klimatforandringarn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player.vimeo.com/video/1157545608?h=76ff5ccfe0&amp;amp;app_id=122963"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4E1B2098-7A1B-3DA3-4DB1-B429CE10E5F9}"/>
            </a:ext>
          </a:extLst>
        </p:cNvPr>
        <p:cNvGrpSpPr/>
        <p:nvPr/>
      </p:nvGrpSpPr>
      <p:grpSpPr>
        <a:xfrm>
          <a:off x="0" y="0"/>
          <a:ext cx="0" cy="0"/>
          <a:chOff x="0" y="0"/>
          <a:chExt cx="0" cy="0"/>
        </a:xfrm>
      </p:grpSpPr>
      <p:pic>
        <p:nvPicPr>
          <p:cNvPr id="3" name="Bildobjekt 2" descr="En bild som visar text, Teckensnitt, Grafik, logotyp&#10;&#10;AI-genererat innehåll kan vara felaktigt.">
            <a:extLst>
              <a:ext uri="{FF2B5EF4-FFF2-40B4-BE49-F238E27FC236}">
                <a16:creationId xmlns:a16="http://schemas.microsoft.com/office/drawing/2014/main" id="{3F8CC69F-91D3-5B33-15EA-8643826F4AD3}"/>
              </a:ext>
            </a:extLst>
          </p:cNvPr>
          <p:cNvPicPr>
            <a:picLocks noChangeAspect="1"/>
          </p:cNvPicPr>
          <p:nvPr/>
        </p:nvPicPr>
        <p:blipFill>
          <a:blip r:embed="rId3"/>
          <a:stretch>
            <a:fillRect/>
          </a:stretch>
        </p:blipFill>
        <p:spPr>
          <a:xfrm>
            <a:off x="10776755" y="216311"/>
            <a:ext cx="1097559" cy="460889"/>
          </a:xfrm>
          <a:prstGeom prst="rect">
            <a:avLst/>
          </a:prstGeom>
        </p:spPr>
      </p:pic>
      <p:sp>
        <p:nvSpPr>
          <p:cNvPr id="12" name="Rubrik 1">
            <a:extLst>
              <a:ext uri="{FF2B5EF4-FFF2-40B4-BE49-F238E27FC236}">
                <a16:creationId xmlns:a16="http://schemas.microsoft.com/office/drawing/2014/main" id="{06D8F22B-B409-4385-62C2-E78FBCF620AF}"/>
              </a:ext>
            </a:extLst>
          </p:cNvPr>
          <p:cNvSpPr txBox="1">
            <a:spLocks/>
          </p:cNvSpPr>
          <p:nvPr/>
        </p:nvSpPr>
        <p:spPr>
          <a:xfrm>
            <a:off x="2043113" y="1159235"/>
            <a:ext cx="7750592" cy="110803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pPr>
              <a:spcBef>
                <a:spcPts val="0"/>
              </a:spcBef>
              <a:defRPr/>
            </a:pPr>
            <a:r>
              <a:rPr lang="sv-SE" sz="6000" dirty="0">
                <a:solidFill>
                  <a:schemeClr val="bg1"/>
                </a:solidFill>
                <a:cs typeface="Arial" panose="020B0604020202020204" pitchFamily="34" charset="0"/>
              </a:rPr>
              <a:t>HÅLLBART KLIMAT</a:t>
            </a:r>
            <a:br>
              <a:rPr lang="sv-SE" sz="6000" dirty="0">
                <a:solidFill>
                  <a:schemeClr val="bg1"/>
                </a:solidFill>
                <a:latin typeface="Impact"/>
                <a:cs typeface="Impact"/>
              </a:rPr>
            </a:br>
            <a:endParaRPr lang="nn-NO" sz="6000" dirty="0">
              <a:solidFill>
                <a:schemeClr val="bg1"/>
              </a:solidFill>
            </a:endParaRPr>
          </a:p>
        </p:txBody>
      </p:sp>
      <p:sp>
        <p:nvSpPr>
          <p:cNvPr id="15" name="Platshållare för innehåll 2">
            <a:extLst>
              <a:ext uri="{FF2B5EF4-FFF2-40B4-BE49-F238E27FC236}">
                <a16:creationId xmlns:a16="http://schemas.microsoft.com/office/drawing/2014/main" id="{1F6B0348-7A36-A92F-902F-4001C019D026}"/>
              </a:ext>
            </a:extLst>
          </p:cNvPr>
          <p:cNvSpPr txBox="1">
            <a:spLocks/>
          </p:cNvSpPr>
          <p:nvPr/>
        </p:nvSpPr>
        <p:spPr>
          <a:xfrm>
            <a:off x="1891464" y="2974698"/>
            <a:ext cx="6778710" cy="3357896"/>
          </a:xfrm>
          <a:prstGeom prst="rect">
            <a:avLst/>
          </a:prstGeom>
        </p:spPr>
        <p:txBody>
          <a:bodyPr/>
          <a:lstStyle>
            <a:lvl1pPr marL="342900" indent="-342900" algn="l" defTabSz="457200" rtl="0" eaLnBrk="0" fontAlgn="base" hangingPunct="0">
              <a:lnSpc>
                <a:spcPct val="120000"/>
              </a:lnSpc>
              <a:spcBef>
                <a:spcPct val="20000"/>
              </a:spcBef>
              <a:spcAft>
                <a:spcPct val="0"/>
              </a:spcAft>
              <a:buClr>
                <a:schemeClr val="accent2"/>
              </a:buClr>
              <a:buFont typeface="Wingdings" pitchFamily="2" charset="2"/>
              <a:buChar char="§"/>
              <a:defRPr kern="1200">
                <a:solidFill>
                  <a:schemeClr val="tx1"/>
                </a:solidFill>
                <a:latin typeface="+mn-lt"/>
                <a:ea typeface="+mn-ea"/>
                <a:cs typeface="+mn-cs"/>
              </a:defRPr>
            </a:lvl1pPr>
            <a:lvl2pPr marL="742950" indent="-28575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2pPr>
            <a:lvl3pPr marL="11430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3pPr>
            <a:lvl4pPr marL="16002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4pPr>
            <a:lvl5pPr marL="2057400" indent="-228600" algn="l" defTabSz="457200" rtl="0" eaLnBrk="0" fontAlgn="base" hangingPunct="0">
              <a:lnSpc>
                <a:spcPct val="120000"/>
              </a:lnSpc>
              <a:spcBef>
                <a:spcPct val="0"/>
              </a:spcBef>
              <a:spcAft>
                <a:spcPct val="0"/>
              </a:spcAft>
              <a:buFont typeface="Roboto Lt"/>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solidFill>
                  <a:schemeClr val="bg1"/>
                </a:solidFill>
              </a:rPr>
              <a:t>Hållbart klimat och vardagslivets påverkan.</a:t>
            </a:r>
          </a:p>
          <a:p>
            <a:r>
              <a:rPr lang="sv-SE" sz="2800" dirty="0">
                <a:solidFill>
                  <a:schemeClr val="bg1"/>
                </a:solidFill>
              </a:rPr>
              <a:t>Minska din klimatpåverkan.</a:t>
            </a:r>
          </a:p>
          <a:p>
            <a:r>
              <a:rPr lang="sv-SE" sz="2800" dirty="0">
                <a:solidFill>
                  <a:schemeClr val="bg1"/>
                </a:solidFill>
              </a:rPr>
              <a:t>Frågor eller tankar sedan sist? </a:t>
            </a:r>
          </a:p>
        </p:txBody>
      </p:sp>
      <p:pic>
        <p:nvPicPr>
          <p:cNvPr id="6" name="Bildobjekt 5" descr="En bild som visar Teckensnitt, text, Grafik, grafisk design&#10;&#10;AI-genererat innehåll kan vara felaktigt.">
            <a:extLst>
              <a:ext uri="{FF2B5EF4-FFF2-40B4-BE49-F238E27FC236}">
                <a16:creationId xmlns:a16="http://schemas.microsoft.com/office/drawing/2014/main" id="{8DCECD1B-7127-196E-9529-0C49B187B25C}"/>
              </a:ext>
            </a:extLst>
          </p:cNvPr>
          <p:cNvPicPr>
            <a:picLocks noChangeAspect="1"/>
          </p:cNvPicPr>
          <p:nvPr/>
        </p:nvPicPr>
        <p:blipFill>
          <a:blip r:embed="rId4"/>
          <a:stretch>
            <a:fillRect/>
          </a:stretch>
        </p:blipFill>
        <p:spPr>
          <a:xfrm>
            <a:off x="370893" y="6078180"/>
            <a:ext cx="2110928" cy="508828"/>
          </a:xfrm>
          <a:prstGeom prst="rect">
            <a:avLst/>
          </a:prstGeom>
        </p:spPr>
      </p:pic>
    </p:spTree>
    <p:extLst>
      <p:ext uri="{BB962C8B-B14F-4D97-AF65-F5344CB8AC3E}">
        <p14:creationId xmlns:p14="http://schemas.microsoft.com/office/powerpoint/2010/main" val="127710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4441442-CA2F-D1B3-3509-87E9407C472C}"/>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E229FFB2-C855-ABEC-2BD0-419C88F7CBEE}"/>
              </a:ext>
            </a:extLst>
          </p:cNvPr>
          <p:cNvSpPr>
            <a:spLocks noGrp="1"/>
          </p:cNvSpPr>
          <p:nvPr>
            <p:ph type="sldNum" sz="quarter" idx="12"/>
          </p:nvPr>
        </p:nvSpPr>
        <p:spPr/>
        <p:txBody>
          <a:bodyPr/>
          <a:lstStyle/>
          <a:p>
            <a:fld id="{332063FA-F158-B145-A53C-EFD7E6C84CF7}" type="slidenum">
              <a:rPr lang="sv-SE" smtClean="0"/>
              <a:pPr/>
              <a:t>10</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F027B885-7963-5CE1-4A4E-04AB213E7502}"/>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9" name="Bildobjekt 8">
            <a:hlinkClick r:id="rId4"/>
            <a:extLst>
              <a:ext uri="{FF2B5EF4-FFF2-40B4-BE49-F238E27FC236}">
                <a16:creationId xmlns:a16="http://schemas.microsoft.com/office/drawing/2014/main" id="{FEC50B37-53AD-9A84-21F7-512819C86E6D}"/>
              </a:ext>
            </a:extLst>
          </p:cNvPr>
          <p:cNvPicPr>
            <a:picLocks noChangeAspect="1"/>
          </p:cNvPicPr>
          <p:nvPr/>
        </p:nvPicPr>
        <p:blipFill>
          <a:blip r:embed="rId5"/>
          <a:srcRect t="8123"/>
          <a:stretch>
            <a:fillRect/>
          </a:stretch>
        </p:blipFill>
        <p:spPr>
          <a:xfrm>
            <a:off x="1721999" y="1499192"/>
            <a:ext cx="8748002" cy="4781288"/>
          </a:xfrm>
          <a:prstGeom prst="rect">
            <a:avLst/>
          </a:prstGeom>
        </p:spPr>
      </p:pic>
    </p:spTree>
    <p:extLst>
      <p:ext uri="{BB962C8B-B14F-4D97-AF65-F5344CB8AC3E}">
        <p14:creationId xmlns:p14="http://schemas.microsoft.com/office/powerpoint/2010/main" val="3024089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8C50E6-3E1A-DCED-E848-8E84A7DFAA95}"/>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96CF868-6A5A-68E7-2C60-285E45D90DE8}"/>
              </a:ext>
            </a:extLst>
          </p:cNvPr>
          <p:cNvSpPr>
            <a:spLocks noGrp="1"/>
          </p:cNvSpPr>
          <p:nvPr>
            <p:ph type="sldNum" sz="quarter" idx="12"/>
          </p:nvPr>
        </p:nvSpPr>
        <p:spPr/>
        <p:txBody>
          <a:bodyPr/>
          <a:lstStyle/>
          <a:p>
            <a:fld id="{332063FA-F158-B145-A53C-EFD7E6C84CF7}" type="slidenum">
              <a:rPr lang="sv-SE" smtClean="0"/>
              <a:pPr/>
              <a:t>11</a:t>
            </a:fld>
            <a:endParaRPr lang="sv-SE"/>
          </a:p>
        </p:txBody>
      </p:sp>
      <p:sp>
        <p:nvSpPr>
          <p:cNvPr id="2" name="Rubrik 1">
            <a:extLst>
              <a:ext uri="{FF2B5EF4-FFF2-40B4-BE49-F238E27FC236}">
                <a16:creationId xmlns:a16="http://schemas.microsoft.com/office/drawing/2014/main" id="{19993836-A8D0-B776-3004-1A26CCE6D620}"/>
              </a:ext>
            </a:extLst>
          </p:cNvPr>
          <p:cNvSpPr>
            <a:spLocks noGrp="1"/>
          </p:cNvSpPr>
          <p:nvPr>
            <p:ph type="title"/>
          </p:nvPr>
        </p:nvSpPr>
        <p:spPr/>
        <p:txBody>
          <a:bodyPr/>
          <a:lstStyle/>
          <a:p>
            <a:r>
              <a:rPr lang="nn-NO" sz="3600" dirty="0" err="1"/>
              <a:t>Utsläpp</a:t>
            </a:r>
            <a:r>
              <a:rPr lang="nn-NO" sz="3600" dirty="0"/>
              <a:t> av </a:t>
            </a:r>
            <a:r>
              <a:rPr lang="nn-NO" sz="3600" dirty="0" err="1"/>
              <a:t>växthusgaser</a:t>
            </a:r>
            <a:br>
              <a:rPr lang="nn-NO" sz="3600" dirty="0"/>
            </a:br>
            <a:r>
              <a:rPr lang="nn-NO" sz="3600" dirty="0"/>
              <a:t>i Sverige</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208ABCA-7D3B-7B17-64DE-B5539D95CECC}"/>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7" name="Platshållare för innehåll 6">
            <a:extLst>
              <a:ext uri="{FF2B5EF4-FFF2-40B4-BE49-F238E27FC236}">
                <a16:creationId xmlns:a16="http://schemas.microsoft.com/office/drawing/2014/main" id="{1758ECE8-3445-FFA7-0813-0BE9BF63D344}"/>
              </a:ext>
            </a:extLst>
          </p:cNvPr>
          <p:cNvSpPr>
            <a:spLocks noGrp="1"/>
          </p:cNvSpPr>
          <p:nvPr>
            <p:ph sz="quarter" idx="13"/>
          </p:nvPr>
        </p:nvSpPr>
        <p:spPr>
          <a:xfrm>
            <a:off x="1721999" y="2547955"/>
            <a:ext cx="4503521" cy="3357896"/>
          </a:xfrm>
        </p:spPr>
        <p:txBody>
          <a:bodyPr/>
          <a:lstStyle/>
          <a:p>
            <a:r>
              <a:rPr lang="sv-SE" sz="2400" dirty="0"/>
              <a:t>Den största delen av dagens utsläpp av växthusgaser kommer från industrin, byggnader, transporter samt produktion av el och värme.</a:t>
            </a:r>
          </a:p>
          <a:p>
            <a:endParaRPr lang="sv-SE" dirty="0"/>
          </a:p>
        </p:txBody>
      </p:sp>
      <p:grpSp>
        <p:nvGrpSpPr>
          <p:cNvPr id="15" name="Grupp 14">
            <a:extLst>
              <a:ext uri="{FF2B5EF4-FFF2-40B4-BE49-F238E27FC236}">
                <a16:creationId xmlns:a16="http://schemas.microsoft.com/office/drawing/2014/main" id="{2253623B-EA9D-AA2A-C599-78B78B8356A2}"/>
              </a:ext>
            </a:extLst>
          </p:cNvPr>
          <p:cNvGrpSpPr/>
          <p:nvPr/>
        </p:nvGrpSpPr>
        <p:grpSpPr>
          <a:xfrm>
            <a:off x="1919909" y="6314613"/>
            <a:ext cx="5194854" cy="307777"/>
            <a:chOff x="1325216" y="4665627"/>
            <a:chExt cx="5194854" cy="307777"/>
          </a:xfrm>
        </p:grpSpPr>
        <p:sp>
          <p:nvSpPr>
            <p:cNvPr id="8" name="Rektangel 7">
              <a:extLst>
                <a:ext uri="{FF2B5EF4-FFF2-40B4-BE49-F238E27FC236}">
                  <a16:creationId xmlns:a16="http://schemas.microsoft.com/office/drawing/2014/main" id="{D81EDC3B-03C9-C84A-5F12-E6896926E3F8}"/>
                </a:ext>
              </a:extLst>
            </p:cNvPr>
            <p:cNvSpPr/>
            <p:nvPr/>
          </p:nvSpPr>
          <p:spPr>
            <a:xfrm>
              <a:off x="1325216" y="4691423"/>
              <a:ext cx="556591" cy="256187"/>
            </a:xfrm>
            <a:prstGeom prst="rect">
              <a:avLst/>
            </a:prstGeom>
            <a:solidFill>
              <a:srgbClr val="9DD4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sp>
          <p:nvSpPr>
            <p:cNvPr id="11" name="textruta 10">
              <a:extLst>
                <a:ext uri="{FF2B5EF4-FFF2-40B4-BE49-F238E27FC236}">
                  <a16:creationId xmlns:a16="http://schemas.microsoft.com/office/drawing/2014/main" id="{36558810-FD67-FE44-4BB9-8FA50C4E6F01}"/>
                </a:ext>
              </a:extLst>
            </p:cNvPr>
            <p:cNvSpPr txBox="1"/>
            <p:nvPr/>
          </p:nvSpPr>
          <p:spPr>
            <a:xfrm>
              <a:off x="1977888" y="4665627"/>
              <a:ext cx="4542182" cy="307777"/>
            </a:xfrm>
            <a:prstGeom prst="rect">
              <a:avLst/>
            </a:prstGeom>
            <a:noFill/>
          </p:spPr>
          <p:txBody>
            <a:bodyPr wrap="square" rtlCol="0">
              <a:spAutoFit/>
            </a:bodyPr>
            <a:lstStyle/>
            <a:p>
              <a:r>
                <a:rPr lang="sv-SE" sz="1400" b="1" dirty="0"/>
                <a:t>Avskogning, jordbruk och djurhållning. </a:t>
              </a:r>
            </a:p>
          </p:txBody>
        </p:sp>
      </p:grpSp>
      <p:grpSp>
        <p:nvGrpSpPr>
          <p:cNvPr id="16" name="Grupp 15">
            <a:extLst>
              <a:ext uri="{FF2B5EF4-FFF2-40B4-BE49-F238E27FC236}">
                <a16:creationId xmlns:a16="http://schemas.microsoft.com/office/drawing/2014/main" id="{5B5BF5D4-156F-1FB4-A3CD-2FE1287080D1}"/>
              </a:ext>
            </a:extLst>
          </p:cNvPr>
          <p:cNvGrpSpPr/>
          <p:nvPr/>
        </p:nvGrpSpPr>
        <p:grpSpPr>
          <a:xfrm>
            <a:off x="1923221" y="5815352"/>
            <a:ext cx="5194853" cy="307777"/>
            <a:chOff x="1325217" y="5546936"/>
            <a:chExt cx="5194853" cy="307777"/>
          </a:xfrm>
        </p:grpSpPr>
        <p:sp>
          <p:nvSpPr>
            <p:cNvPr id="12" name="textruta 11">
              <a:extLst>
                <a:ext uri="{FF2B5EF4-FFF2-40B4-BE49-F238E27FC236}">
                  <a16:creationId xmlns:a16="http://schemas.microsoft.com/office/drawing/2014/main" id="{D1468958-2C9C-0D56-81D6-10FBEF54AF48}"/>
                </a:ext>
              </a:extLst>
            </p:cNvPr>
            <p:cNvSpPr txBox="1"/>
            <p:nvPr/>
          </p:nvSpPr>
          <p:spPr>
            <a:xfrm>
              <a:off x="1977888" y="5546936"/>
              <a:ext cx="4542182" cy="307777"/>
            </a:xfrm>
            <a:prstGeom prst="rect">
              <a:avLst/>
            </a:prstGeom>
            <a:noFill/>
          </p:spPr>
          <p:txBody>
            <a:bodyPr wrap="square" rtlCol="0">
              <a:spAutoFit/>
            </a:bodyPr>
            <a:lstStyle/>
            <a:p>
              <a:r>
                <a:rPr lang="sv-SE" sz="1400" b="1" dirty="0"/>
                <a:t>Fossila bränslen</a:t>
              </a:r>
            </a:p>
          </p:txBody>
        </p:sp>
        <p:sp>
          <p:nvSpPr>
            <p:cNvPr id="13" name="Rektangel 12">
              <a:extLst>
                <a:ext uri="{FF2B5EF4-FFF2-40B4-BE49-F238E27FC236}">
                  <a16:creationId xmlns:a16="http://schemas.microsoft.com/office/drawing/2014/main" id="{2341C3CF-CAAB-B976-9CFA-FD1FC7D50D44}"/>
                </a:ext>
              </a:extLst>
            </p:cNvPr>
            <p:cNvSpPr/>
            <p:nvPr/>
          </p:nvSpPr>
          <p:spPr>
            <a:xfrm>
              <a:off x="1325217" y="5574150"/>
              <a:ext cx="556591" cy="256187"/>
            </a:xfrm>
            <a:prstGeom prst="rect">
              <a:avLst/>
            </a:prstGeom>
            <a:solidFill>
              <a:srgbClr val="0B4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chemeClr val="tx1"/>
                </a:solidFill>
              </a:endParaRPr>
            </a:p>
          </p:txBody>
        </p:sp>
      </p:grpSp>
      <p:grpSp>
        <p:nvGrpSpPr>
          <p:cNvPr id="27" name="Grupp 26">
            <a:extLst>
              <a:ext uri="{FF2B5EF4-FFF2-40B4-BE49-F238E27FC236}">
                <a16:creationId xmlns:a16="http://schemas.microsoft.com/office/drawing/2014/main" id="{36AF55F4-3752-D26F-0A56-84442B97E9EC}"/>
              </a:ext>
            </a:extLst>
          </p:cNvPr>
          <p:cNvGrpSpPr/>
          <p:nvPr/>
        </p:nvGrpSpPr>
        <p:grpSpPr>
          <a:xfrm>
            <a:off x="6096000" y="2331318"/>
            <a:ext cx="5908311" cy="3887553"/>
            <a:chOff x="6240688" y="2970447"/>
            <a:chExt cx="5908311" cy="3887553"/>
          </a:xfrm>
        </p:grpSpPr>
        <p:grpSp>
          <p:nvGrpSpPr>
            <p:cNvPr id="26" name="Grupp 25">
              <a:extLst>
                <a:ext uri="{FF2B5EF4-FFF2-40B4-BE49-F238E27FC236}">
                  <a16:creationId xmlns:a16="http://schemas.microsoft.com/office/drawing/2014/main" id="{098FEFB5-62EA-B28E-D4FE-8F23B64B1A55}"/>
                </a:ext>
              </a:extLst>
            </p:cNvPr>
            <p:cNvGrpSpPr/>
            <p:nvPr/>
          </p:nvGrpSpPr>
          <p:grpSpPr>
            <a:xfrm>
              <a:off x="6549620" y="2970447"/>
              <a:ext cx="5599379" cy="3887553"/>
              <a:chOff x="6549620" y="2970447"/>
              <a:chExt cx="5599379" cy="3887553"/>
            </a:xfrm>
          </p:grpSpPr>
          <p:pic>
            <p:nvPicPr>
              <p:cNvPr id="4" name="Bildobjekt 3" descr="En bild som visar diagram, cirkel, skärmbild, linje&#10;&#10;AI-genererat innehåll kan vara felaktigt.">
                <a:extLst>
                  <a:ext uri="{FF2B5EF4-FFF2-40B4-BE49-F238E27FC236}">
                    <a16:creationId xmlns:a16="http://schemas.microsoft.com/office/drawing/2014/main" id="{EEAD7BCA-87F1-3298-64DC-BE89346BBDC3}"/>
                  </a:ext>
                </a:extLst>
              </p:cNvPr>
              <p:cNvPicPr>
                <a:picLocks noChangeAspect="1"/>
              </p:cNvPicPr>
              <p:nvPr/>
            </p:nvPicPr>
            <p:blipFill>
              <a:blip r:embed="rId4"/>
              <a:stretch>
                <a:fillRect/>
              </a:stretch>
            </p:blipFill>
            <p:spPr>
              <a:xfrm>
                <a:off x="6549620" y="3041780"/>
                <a:ext cx="5334784" cy="3816220"/>
              </a:xfrm>
              <a:prstGeom prst="rect">
                <a:avLst/>
              </a:prstGeom>
            </p:spPr>
          </p:pic>
          <p:sp>
            <p:nvSpPr>
              <p:cNvPr id="5" name="textruta 4">
                <a:extLst>
                  <a:ext uri="{FF2B5EF4-FFF2-40B4-BE49-F238E27FC236}">
                    <a16:creationId xmlns:a16="http://schemas.microsoft.com/office/drawing/2014/main" id="{45677104-95C7-86DB-3D4F-69CAFE315F53}"/>
                  </a:ext>
                </a:extLst>
              </p:cNvPr>
              <p:cNvSpPr txBox="1"/>
              <p:nvPr/>
            </p:nvSpPr>
            <p:spPr>
              <a:xfrm>
                <a:off x="8922372" y="3774831"/>
                <a:ext cx="878119" cy="338554"/>
              </a:xfrm>
              <a:prstGeom prst="rect">
                <a:avLst/>
              </a:prstGeom>
              <a:solidFill>
                <a:srgbClr val="0B4E3F"/>
              </a:solidFill>
            </p:spPr>
            <p:txBody>
              <a:bodyPr wrap="square" rtlCol="0">
                <a:spAutoFit/>
              </a:bodyPr>
              <a:lstStyle/>
              <a:p>
                <a:r>
                  <a:rPr lang="sv-SE" sz="1600" dirty="0">
                    <a:solidFill>
                      <a:schemeClr val="bg1"/>
                    </a:solidFill>
                  </a:rPr>
                  <a:t>ca 21%</a:t>
                </a:r>
              </a:p>
            </p:txBody>
          </p:sp>
          <p:sp>
            <p:nvSpPr>
              <p:cNvPr id="9" name="textruta 8">
                <a:extLst>
                  <a:ext uri="{FF2B5EF4-FFF2-40B4-BE49-F238E27FC236}">
                    <a16:creationId xmlns:a16="http://schemas.microsoft.com/office/drawing/2014/main" id="{09689DF6-E352-8E39-6CB2-261EE2754313}"/>
                  </a:ext>
                </a:extLst>
              </p:cNvPr>
              <p:cNvSpPr txBox="1"/>
              <p:nvPr/>
            </p:nvSpPr>
            <p:spPr>
              <a:xfrm>
                <a:off x="9898489" y="4319107"/>
                <a:ext cx="878119" cy="338554"/>
              </a:xfrm>
              <a:prstGeom prst="rect">
                <a:avLst/>
              </a:prstGeom>
              <a:solidFill>
                <a:srgbClr val="0B4E3F"/>
              </a:solidFill>
            </p:spPr>
            <p:txBody>
              <a:bodyPr wrap="square" rtlCol="0">
                <a:spAutoFit/>
              </a:bodyPr>
              <a:lstStyle/>
              <a:p>
                <a:r>
                  <a:rPr lang="sv-SE" sz="1600" dirty="0">
                    <a:solidFill>
                      <a:schemeClr val="bg1"/>
                    </a:solidFill>
                  </a:rPr>
                  <a:t>ca 14%</a:t>
                </a:r>
              </a:p>
            </p:txBody>
          </p:sp>
          <p:sp>
            <p:nvSpPr>
              <p:cNvPr id="10" name="textruta 9">
                <a:extLst>
                  <a:ext uri="{FF2B5EF4-FFF2-40B4-BE49-F238E27FC236}">
                    <a16:creationId xmlns:a16="http://schemas.microsoft.com/office/drawing/2014/main" id="{705E2F9B-0CC9-5D7D-A516-2D0564D7E7A6}"/>
                  </a:ext>
                </a:extLst>
              </p:cNvPr>
              <p:cNvSpPr txBox="1"/>
              <p:nvPr/>
            </p:nvSpPr>
            <p:spPr>
              <a:xfrm>
                <a:off x="9583885" y="5536519"/>
                <a:ext cx="878119" cy="338554"/>
              </a:xfrm>
              <a:prstGeom prst="rect">
                <a:avLst/>
              </a:prstGeom>
              <a:solidFill>
                <a:srgbClr val="0B4E3F"/>
              </a:solidFill>
            </p:spPr>
            <p:txBody>
              <a:bodyPr wrap="square" rtlCol="0">
                <a:spAutoFit/>
              </a:bodyPr>
              <a:lstStyle/>
              <a:p>
                <a:r>
                  <a:rPr lang="sv-SE" sz="1600" dirty="0">
                    <a:solidFill>
                      <a:schemeClr val="bg1"/>
                    </a:solidFill>
                  </a:rPr>
                  <a:t>ca 25%</a:t>
                </a:r>
              </a:p>
            </p:txBody>
          </p:sp>
          <p:sp>
            <p:nvSpPr>
              <p:cNvPr id="17" name="textruta 16">
                <a:extLst>
                  <a:ext uri="{FF2B5EF4-FFF2-40B4-BE49-F238E27FC236}">
                    <a16:creationId xmlns:a16="http://schemas.microsoft.com/office/drawing/2014/main" id="{BC7F0A0E-FD78-D1C4-5177-E709DFDEFB03}"/>
                  </a:ext>
                </a:extLst>
              </p:cNvPr>
              <p:cNvSpPr txBox="1"/>
              <p:nvPr/>
            </p:nvSpPr>
            <p:spPr>
              <a:xfrm>
                <a:off x="7831681" y="4171428"/>
                <a:ext cx="878119" cy="307777"/>
              </a:xfrm>
              <a:prstGeom prst="rect">
                <a:avLst/>
              </a:prstGeom>
              <a:solidFill>
                <a:srgbClr val="0B4E3F"/>
              </a:solidFill>
            </p:spPr>
            <p:txBody>
              <a:bodyPr wrap="square" rtlCol="0">
                <a:spAutoFit/>
              </a:bodyPr>
              <a:lstStyle/>
              <a:p>
                <a:r>
                  <a:rPr lang="sv-SE" sz="1400" dirty="0">
                    <a:solidFill>
                      <a:schemeClr val="bg1"/>
                    </a:solidFill>
                  </a:rPr>
                  <a:t>ca 9.6%</a:t>
                </a:r>
              </a:p>
            </p:txBody>
          </p:sp>
          <p:sp>
            <p:nvSpPr>
              <p:cNvPr id="18" name="textruta 17">
                <a:extLst>
                  <a:ext uri="{FF2B5EF4-FFF2-40B4-BE49-F238E27FC236}">
                    <a16:creationId xmlns:a16="http://schemas.microsoft.com/office/drawing/2014/main" id="{312CB8AE-BB1B-31F4-1F33-32324F90BD2A}"/>
                  </a:ext>
                </a:extLst>
              </p:cNvPr>
              <p:cNvSpPr txBox="1"/>
              <p:nvPr/>
            </p:nvSpPr>
            <p:spPr>
              <a:xfrm>
                <a:off x="7648569" y="4689755"/>
                <a:ext cx="878119" cy="307777"/>
              </a:xfrm>
              <a:prstGeom prst="rect">
                <a:avLst/>
              </a:prstGeom>
              <a:solidFill>
                <a:srgbClr val="0B4E3F"/>
              </a:solidFill>
            </p:spPr>
            <p:txBody>
              <a:bodyPr wrap="square" rtlCol="0">
                <a:spAutoFit/>
              </a:bodyPr>
              <a:lstStyle/>
              <a:p>
                <a:pPr algn="r"/>
                <a:r>
                  <a:rPr lang="sv-SE" sz="1400" dirty="0">
                    <a:solidFill>
                      <a:schemeClr val="bg1"/>
                    </a:solidFill>
                  </a:rPr>
                  <a:t>ca 6.4%</a:t>
                </a:r>
              </a:p>
            </p:txBody>
          </p:sp>
          <p:sp>
            <p:nvSpPr>
              <p:cNvPr id="19" name="textruta 18">
                <a:extLst>
                  <a:ext uri="{FF2B5EF4-FFF2-40B4-BE49-F238E27FC236}">
                    <a16:creationId xmlns:a16="http://schemas.microsoft.com/office/drawing/2014/main" id="{426581B5-9E04-3134-C4B0-15810E5156A7}"/>
                  </a:ext>
                </a:extLst>
              </p:cNvPr>
              <p:cNvSpPr txBox="1"/>
              <p:nvPr/>
            </p:nvSpPr>
            <p:spPr>
              <a:xfrm>
                <a:off x="8161485" y="5540118"/>
                <a:ext cx="994238" cy="338554"/>
              </a:xfrm>
              <a:prstGeom prst="rect">
                <a:avLst/>
              </a:prstGeom>
              <a:solidFill>
                <a:srgbClr val="9DD4F4"/>
              </a:solidFill>
            </p:spPr>
            <p:txBody>
              <a:bodyPr wrap="square" rtlCol="0">
                <a:spAutoFit/>
              </a:bodyPr>
              <a:lstStyle/>
              <a:p>
                <a:pPr algn="ctr"/>
                <a:r>
                  <a:rPr lang="sv-SE" sz="1600" dirty="0">
                    <a:solidFill>
                      <a:schemeClr val="bg1"/>
                    </a:solidFill>
                  </a:rPr>
                  <a:t>ca 24%</a:t>
                </a:r>
              </a:p>
            </p:txBody>
          </p:sp>
          <p:sp>
            <p:nvSpPr>
              <p:cNvPr id="21" name="textruta 20">
                <a:extLst>
                  <a:ext uri="{FF2B5EF4-FFF2-40B4-BE49-F238E27FC236}">
                    <a16:creationId xmlns:a16="http://schemas.microsoft.com/office/drawing/2014/main" id="{3A1995E2-2EE4-142E-FBBE-32D151CBEE44}"/>
                  </a:ext>
                </a:extLst>
              </p:cNvPr>
              <p:cNvSpPr txBox="1"/>
              <p:nvPr/>
            </p:nvSpPr>
            <p:spPr>
              <a:xfrm>
                <a:off x="7067561" y="3612543"/>
                <a:ext cx="1100965" cy="369332"/>
              </a:xfrm>
              <a:prstGeom prst="rect">
                <a:avLst/>
              </a:prstGeom>
              <a:solidFill>
                <a:schemeClr val="bg1"/>
              </a:solidFill>
              <a:ln>
                <a:solidFill>
                  <a:srgbClr val="0B4E3F"/>
                </a:solidFill>
              </a:ln>
            </p:spPr>
            <p:txBody>
              <a:bodyPr wrap="square" rtlCol="0">
                <a:spAutoFit/>
              </a:bodyPr>
              <a:lstStyle/>
              <a:p>
                <a:pPr algn="ctr"/>
                <a:r>
                  <a:rPr lang="sv-SE" b="1" dirty="0"/>
                  <a:t>Övrigt</a:t>
                </a:r>
              </a:p>
            </p:txBody>
          </p:sp>
          <p:sp>
            <p:nvSpPr>
              <p:cNvPr id="22" name="textruta 21">
                <a:extLst>
                  <a:ext uri="{FF2B5EF4-FFF2-40B4-BE49-F238E27FC236}">
                    <a16:creationId xmlns:a16="http://schemas.microsoft.com/office/drawing/2014/main" id="{43AF4955-DD5D-A068-FA70-2226A75B1C6A}"/>
                  </a:ext>
                </a:extLst>
              </p:cNvPr>
              <p:cNvSpPr txBox="1"/>
              <p:nvPr/>
            </p:nvSpPr>
            <p:spPr>
              <a:xfrm>
                <a:off x="9039604" y="2970447"/>
                <a:ext cx="1100965" cy="369332"/>
              </a:xfrm>
              <a:prstGeom prst="rect">
                <a:avLst/>
              </a:prstGeom>
              <a:solidFill>
                <a:schemeClr val="bg1"/>
              </a:solidFill>
              <a:ln>
                <a:solidFill>
                  <a:srgbClr val="0B4E3F"/>
                </a:solidFill>
              </a:ln>
            </p:spPr>
            <p:txBody>
              <a:bodyPr wrap="square" rtlCol="0">
                <a:spAutoFit/>
              </a:bodyPr>
              <a:lstStyle/>
              <a:p>
                <a:pPr algn="ctr"/>
                <a:r>
                  <a:rPr lang="sv-SE" b="1" dirty="0"/>
                  <a:t>Industri</a:t>
                </a:r>
              </a:p>
            </p:txBody>
          </p:sp>
          <p:sp>
            <p:nvSpPr>
              <p:cNvPr id="23" name="textruta 22">
                <a:extLst>
                  <a:ext uri="{FF2B5EF4-FFF2-40B4-BE49-F238E27FC236}">
                    <a16:creationId xmlns:a16="http://schemas.microsoft.com/office/drawing/2014/main" id="{383E42B1-A157-E22D-B928-77EA984D6264}"/>
                  </a:ext>
                </a:extLst>
              </p:cNvPr>
              <p:cNvSpPr txBox="1"/>
              <p:nvPr/>
            </p:nvSpPr>
            <p:spPr>
              <a:xfrm>
                <a:off x="10636722" y="4042237"/>
                <a:ext cx="1512277" cy="369332"/>
              </a:xfrm>
              <a:prstGeom prst="rect">
                <a:avLst/>
              </a:prstGeom>
              <a:solidFill>
                <a:schemeClr val="bg1"/>
              </a:solidFill>
              <a:ln>
                <a:solidFill>
                  <a:srgbClr val="0B4E3F"/>
                </a:solidFill>
              </a:ln>
            </p:spPr>
            <p:txBody>
              <a:bodyPr wrap="square" rtlCol="0">
                <a:spAutoFit/>
              </a:bodyPr>
              <a:lstStyle/>
              <a:p>
                <a:pPr algn="ctr"/>
                <a:r>
                  <a:rPr lang="sv-SE" b="1" dirty="0"/>
                  <a:t>Transport</a:t>
                </a:r>
              </a:p>
            </p:txBody>
          </p:sp>
          <p:sp>
            <p:nvSpPr>
              <p:cNvPr id="24" name="textruta 23">
                <a:extLst>
                  <a:ext uri="{FF2B5EF4-FFF2-40B4-BE49-F238E27FC236}">
                    <a16:creationId xmlns:a16="http://schemas.microsoft.com/office/drawing/2014/main" id="{D3F53D88-F055-F9B3-540E-B48683B6C4AF}"/>
                  </a:ext>
                </a:extLst>
              </p:cNvPr>
              <p:cNvSpPr txBox="1"/>
              <p:nvPr/>
            </p:nvSpPr>
            <p:spPr>
              <a:xfrm>
                <a:off x="10236710" y="5971077"/>
                <a:ext cx="1801815" cy="369332"/>
              </a:xfrm>
              <a:prstGeom prst="rect">
                <a:avLst/>
              </a:prstGeom>
              <a:solidFill>
                <a:schemeClr val="bg1"/>
              </a:solidFill>
              <a:ln>
                <a:solidFill>
                  <a:srgbClr val="0B4E3F"/>
                </a:solidFill>
              </a:ln>
            </p:spPr>
            <p:txBody>
              <a:bodyPr wrap="square" rtlCol="0">
                <a:spAutoFit/>
              </a:bodyPr>
              <a:lstStyle/>
              <a:p>
                <a:pPr algn="ctr"/>
                <a:r>
                  <a:rPr lang="sv-SE" b="1" dirty="0"/>
                  <a:t>El- och värme</a:t>
                </a:r>
              </a:p>
            </p:txBody>
          </p:sp>
          <p:sp>
            <p:nvSpPr>
              <p:cNvPr id="25" name="textruta 24">
                <a:extLst>
                  <a:ext uri="{FF2B5EF4-FFF2-40B4-BE49-F238E27FC236}">
                    <a16:creationId xmlns:a16="http://schemas.microsoft.com/office/drawing/2014/main" id="{3C0E2BC0-E7A7-726C-6386-E4A8E79E4E96}"/>
                  </a:ext>
                </a:extLst>
              </p:cNvPr>
              <p:cNvSpPr txBox="1"/>
              <p:nvPr/>
            </p:nvSpPr>
            <p:spPr>
              <a:xfrm>
                <a:off x="6577908" y="6099169"/>
                <a:ext cx="2489984" cy="369332"/>
              </a:xfrm>
              <a:prstGeom prst="rect">
                <a:avLst/>
              </a:prstGeom>
              <a:solidFill>
                <a:schemeClr val="bg1"/>
              </a:solidFill>
              <a:ln>
                <a:solidFill>
                  <a:srgbClr val="9DD4F4"/>
                </a:solidFill>
              </a:ln>
            </p:spPr>
            <p:txBody>
              <a:bodyPr wrap="square" rtlCol="0">
                <a:spAutoFit/>
              </a:bodyPr>
              <a:lstStyle/>
              <a:p>
                <a:pPr algn="ctr"/>
                <a:r>
                  <a:rPr lang="sv-SE" b="1" dirty="0"/>
                  <a:t>Jord- och skogsbruk</a:t>
                </a:r>
              </a:p>
            </p:txBody>
          </p:sp>
        </p:grpSp>
        <p:sp>
          <p:nvSpPr>
            <p:cNvPr id="20" name="textruta 19">
              <a:extLst>
                <a:ext uri="{FF2B5EF4-FFF2-40B4-BE49-F238E27FC236}">
                  <a16:creationId xmlns:a16="http://schemas.microsoft.com/office/drawing/2014/main" id="{635D890D-B044-2681-80D4-017B8DED6E81}"/>
                </a:ext>
              </a:extLst>
            </p:cNvPr>
            <p:cNvSpPr txBox="1"/>
            <p:nvPr/>
          </p:nvSpPr>
          <p:spPr>
            <a:xfrm>
              <a:off x="6240688" y="4567962"/>
              <a:ext cx="1512277" cy="369332"/>
            </a:xfrm>
            <a:prstGeom prst="rect">
              <a:avLst/>
            </a:prstGeom>
            <a:solidFill>
              <a:schemeClr val="bg1"/>
            </a:solidFill>
            <a:ln>
              <a:solidFill>
                <a:srgbClr val="0B4E3F"/>
              </a:solidFill>
            </a:ln>
          </p:spPr>
          <p:txBody>
            <a:bodyPr wrap="square" rtlCol="0">
              <a:spAutoFit/>
            </a:bodyPr>
            <a:lstStyle/>
            <a:p>
              <a:pPr algn="ctr"/>
              <a:r>
                <a:rPr lang="sv-SE" b="1" dirty="0"/>
                <a:t>Byggnader</a:t>
              </a:r>
            </a:p>
          </p:txBody>
        </p:sp>
      </p:grpSp>
    </p:spTree>
    <p:extLst>
      <p:ext uri="{BB962C8B-B14F-4D97-AF65-F5344CB8AC3E}">
        <p14:creationId xmlns:p14="http://schemas.microsoft.com/office/powerpoint/2010/main" val="428936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54BF8ED-63A5-1514-AFA8-92CBABA24674}"/>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E2391579-1C99-2C1F-DE15-966F312B7CEE}"/>
              </a:ext>
            </a:extLst>
          </p:cNvPr>
          <p:cNvSpPr>
            <a:spLocks noGrp="1"/>
          </p:cNvSpPr>
          <p:nvPr>
            <p:ph type="sldNum" sz="quarter" idx="12"/>
          </p:nvPr>
        </p:nvSpPr>
        <p:spPr/>
        <p:txBody>
          <a:bodyPr/>
          <a:lstStyle/>
          <a:p>
            <a:fld id="{332063FA-F158-B145-A53C-EFD7E6C84CF7}" type="slidenum">
              <a:rPr lang="sv-SE" smtClean="0"/>
              <a:pPr/>
              <a:t>12</a:t>
            </a:fld>
            <a:endParaRPr lang="sv-SE"/>
          </a:p>
        </p:txBody>
      </p:sp>
      <p:sp>
        <p:nvSpPr>
          <p:cNvPr id="2" name="Rubrik 1">
            <a:extLst>
              <a:ext uri="{FF2B5EF4-FFF2-40B4-BE49-F238E27FC236}">
                <a16:creationId xmlns:a16="http://schemas.microsoft.com/office/drawing/2014/main" id="{95DC679A-AC0A-E456-5446-C01D23250B70}"/>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D9DEB391-F9B8-AA93-0C5E-FD20A8160601}"/>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E7BFCF92-DB07-5A1F-9347-BB449B52A178}"/>
              </a:ext>
            </a:extLst>
          </p:cNvPr>
          <p:cNvSpPr>
            <a:spLocks noGrp="1"/>
          </p:cNvSpPr>
          <p:nvPr>
            <p:ph sz="quarter" idx="13"/>
          </p:nvPr>
        </p:nvSpPr>
        <p:spPr>
          <a:xfrm>
            <a:off x="1721998" y="2547955"/>
            <a:ext cx="8841727" cy="3357896"/>
          </a:xfrm>
        </p:spPr>
        <p:txBody>
          <a:bodyPr/>
          <a:lstStyle/>
          <a:p>
            <a:r>
              <a:rPr lang="sv-SE" sz="2800" dirty="0"/>
              <a:t>Vad överraskar dig mest i fördelningen av utsläppen?</a:t>
            </a:r>
          </a:p>
          <a:p>
            <a:r>
              <a:rPr lang="sv-SE" sz="2800" dirty="0"/>
              <a:t>Stämmer utsläppen överens med hur det ser ut hos oss, eller ser det annorlunda ut?</a:t>
            </a:r>
          </a:p>
          <a:p>
            <a:r>
              <a:rPr lang="sv-SE" sz="2800" dirty="0"/>
              <a:t>Vilken del kan vi påverka för att minska utsläppen – och hur?</a:t>
            </a:r>
          </a:p>
          <a:p>
            <a:endParaRPr lang="sv-SE" sz="2800" dirty="0"/>
          </a:p>
          <a:p>
            <a:pPr marL="0" indent="0">
              <a:buNone/>
            </a:pPr>
            <a:endParaRPr lang="sv-SE" sz="2800" dirty="0"/>
          </a:p>
        </p:txBody>
      </p:sp>
    </p:spTree>
    <p:extLst>
      <p:ext uri="{BB962C8B-B14F-4D97-AF65-F5344CB8AC3E}">
        <p14:creationId xmlns:p14="http://schemas.microsoft.com/office/powerpoint/2010/main" val="1519091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0E7146F-4EF0-6576-3BDE-50AB75FBEB56}"/>
            </a:ext>
          </a:extLst>
        </p:cNvPr>
        <p:cNvGrpSpPr/>
        <p:nvPr/>
      </p:nvGrpSpPr>
      <p:grpSpPr>
        <a:xfrm>
          <a:off x="0" y="0"/>
          <a:ext cx="0" cy="0"/>
          <a:chOff x="0" y="0"/>
          <a:chExt cx="0" cy="0"/>
        </a:xfrm>
      </p:grpSpPr>
      <p:pic>
        <p:nvPicPr>
          <p:cNvPr id="14" name="Bildobjekt 13" descr="En bild som visar Teckensnitt, Grafik, grafisk design, text&#10;&#10;AI-genererat innehåll kan vara felaktigt.">
            <a:extLst>
              <a:ext uri="{FF2B5EF4-FFF2-40B4-BE49-F238E27FC236}">
                <a16:creationId xmlns:a16="http://schemas.microsoft.com/office/drawing/2014/main" id="{B8C4BC97-5AA6-711F-1C94-1884B23BEFB9}"/>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A769A0B8-6B9D-46B4-DE94-18CA3A805AE7}"/>
              </a:ext>
            </a:extLst>
          </p:cNvPr>
          <p:cNvSpPr>
            <a:spLocks noGrp="1"/>
          </p:cNvSpPr>
          <p:nvPr>
            <p:ph type="title"/>
          </p:nvPr>
        </p:nvSpPr>
        <p:spPr>
          <a:xfrm>
            <a:off x="1226634" y="1187044"/>
            <a:ext cx="9790771" cy="574849"/>
          </a:xfrm>
        </p:spPr>
        <p:txBody>
          <a:bodyPr/>
          <a:lstStyle/>
          <a:p>
            <a:r>
              <a:rPr lang="sv-SE" sz="3600" dirty="0"/>
              <a:t>EU:s mål för ton CO2e per innevånare och år</a:t>
            </a:r>
            <a:br>
              <a:rPr lang="sv-SE" dirty="0"/>
            </a:br>
            <a:br>
              <a:rPr lang="sv-SE" dirty="0"/>
            </a:br>
            <a:br>
              <a:rPr lang="sv-SE" dirty="0"/>
            </a:br>
            <a:endParaRPr lang="sv-SE" dirty="0"/>
          </a:p>
        </p:txBody>
      </p:sp>
      <p:graphicFrame>
        <p:nvGraphicFramePr>
          <p:cNvPr id="2" name="Diagram 1">
            <a:extLst>
              <a:ext uri="{FF2B5EF4-FFF2-40B4-BE49-F238E27FC236}">
                <a16:creationId xmlns:a16="http://schemas.microsoft.com/office/drawing/2014/main" id="{4EB56106-81D0-1229-9F58-EC63F8E4B635}"/>
              </a:ext>
            </a:extLst>
          </p:cNvPr>
          <p:cNvGraphicFramePr>
            <a:graphicFrameLocks/>
          </p:cNvGraphicFramePr>
          <p:nvPr/>
        </p:nvGraphicFramePr>
        <p:xfrm>
          <a:off x="267628" y="1412081"/>
          <a:ext cx="11530361" cy="4921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4358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E4B60BE-9FB9-F82A-47A5-76E75803F27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F8932EF-0A80-7259-34C8-44C6E4974AF3}"/>
              </a:ext>
            </a:extLst>
          </p:cNvPr>
          <p:cNvSpPr>
            <a:spLocks noGrp="1"/>
          </p:cNvSpPr>
          <p:nvPr>
            <p:ph type="sldNum" sz="quarter" idx="12"/>
          </p:nvPr>
        </p:nvSpPr>
        <p:spPr/>
        <p:txBody>
          <a:bodyPr/>
          <a:lstStyle/>
          <a:p>
            <a:fld id="{332063FA-F158-B145-A53C-EFD7E6C84CF7}" type="slidenum">
              <a:rPr lang="sv-SE" smtClean="0"/>
              <a:pPr/>
              <a:t>14</a:t>
            </a:fld>
            <a:endParaRPr lang="sv-SE"/>
          </a:p>
        </p:txBody>
      </p:sp>
      <p:sp>
        <p:nvSpPr>
          <p:cNvPr id="2" name="Rubrik 1">
            <a:extLst>
              <a:ext uri="{FF2B5EF4-FFF2-40B4-BE49-F238E27FC236}">
                <a16:creationId xmlns:a16="http://schemas.microsoft.com/office/drawing/2014/main" id="{4C8AECFA-A409-A426-2618-99B0E1117861}"/>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DDF4123-3818-7BA2-927B-4096A0E693ED}"/>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D79DEF18-0E3E-644C-50CA-919DBC02BAB8}"/>
              </a:ext>
            </a:extLst>
          </p:cNvPr>
          <p:cNvSpPr>
            <a:spLocks noGrp="1"/>
          </p:cNvSpPr>
          <p:nvPr>
            <p:ph sz="quarter" idx="13"/>
          </p:nvPr>
        </p:nvSpPr>
        <p:spPr>
          <a:xfrm>
            <a:off x="1721998" y="2547955"/>
            <a:ext cx="8841727" cy="3357896"/>
          </a:xfrm>
        </p:spPr>
        <p:txBody>
          <a:bodyPr/>
          <a:lstStyle/>
          <a:p>
            <a:r>
              <a:rPr lang="sv-SE" sz="2800" dirty="0"/>
              <a:t>Vad har vi för tankar i gruppen när vi ser hur mycket utsläppen ska minska fram till år 2030?</a:t>
            </a:r>
          </a:p>
          <a:p>
            <a:r>
              <a:rPr lang="sv-SE" sz="2800" dirty="0"/>
              <a:t>Hur kan vi vara med och bidra till att nå målen 2050?</a:t>
            </a:r>
          </a:p>
          <a:p>
            <a:endParaRPr lang="sv-SE" sz="2800" dirty="0"/>
          </a:p>
          <a:p>
            <a:pPr marL="0" indent="0">
              <a:buNone/>
            </a:pPr>
            <a:endParaRPr lang="sv-SE" sz="2800" dirty="0"/>
          </a:p>
        </p:txBody>
      </p:sp>
    </p:spTree>
    <p:extLst>
      <p:ext uri="{BB962C8B-B14F-4D97-AF65-F5344CB8AC3E}">
        <p14:creationId xmlns:p14="http://schemas.microsoft.com/office/powerpoint/2010/main" val="47892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0F862E-878C-1430-9FC5-960B4DC4CEA1}"/>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5EF501B-CE5D-42C3-947A-CA98AB2B6F54}"/>
              </a:ext>
            </a:extLst>
          </p:cNvPr>
          <p:cNvSpPr>
            <a:spLocks noGrp="1"/>
          </p:cNvSpPr>
          <p:nvPr>
            <p:ph type="sldNum" sz="quarter" idx="12"/>
          </p:nvPr>
        </p:nvSpPr>
        <p:spPr/>
        <p:txBody>
          <a:bodyPr/>
          <a:lstStyle/>
          <a:p>
            <a:fld id="{332063FA-F158-B145-A53C-EFD7E6C84CF7}" type="slidenum">
              <a:rPr lang="sv-SE" smtClean="0"/>
              <a:pPr/>
              <a:t>15</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B19ABA80-C487-2971-5D3C-A33396FE7FE0}"/>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3" name="Bildobjekt 2" descr="En bild som visar text, skärmbild, diagram, design&#10;&#10;AI-genererat innehåll kan vara felaktigt.">
            <a:extLst>
              <a:ext uri="{FF2B5EF4-FFF2-40B4-BE49-F238E27FC236}">
                <a16:creationId xmlns:a16="http://schemas.microsoft.com/office/drawing/2014/main" id="{186C38A8-305C-325E-474B-0AD509CE3BC3}"/>
              </a:ext>
            </a:extLst>
          </p:cNvPr>
          <p:cNvPicPr>
            <a:picLocks noChangeAspect="1"/>
          </p:cNvPicPr>
          <p:nvPr/>
        </p:nvPicPr>
        <p:blipFill>
          <a:blip r:embed="rId4"/>
          <a:stretch>
            <a:fillRect/>
          </a:stretch>
        </p:blipFill>
        <p:spPr>
          <a:xfrm>
            <a:off x="1594338" y="483338"/>
            <a:ext cx="9003323" cy="6083326"/>
          </a:xfrm>
          <a:prstGeom prst="rect">
            <a:avLst/>
          </a:prstGeom>
        </p:spPr>
      </p:pic>
    </p:spTree>
    <p:extLst>
      <p:ext uri="{BB962C8B-B14F-4D97-AF65-F5344CB8AC3E}">
        <p14:creationId xmlns:p14="http://schemas.microsoft.com/office/powerpoint/2010/main" val="155520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FD07978-9705-EBCD-E7F3-0B21F0296E4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D7F67A9-7112-93B0-8599-2B01CB6A0ADA}"/>
              </a:ext>
            </a:extLst>
          </p:cNvPr>
          <p:cNvSpPr>
            <a:spLocks noGrp="1"/>
          </p:cNvSpPr>
          <p:nvPr>
            <p:ph type="title"/>
          </p:nvPr>
        </p:nvSpPr>
        <p:spPr>
          <a:xfrm>
            <a:off x="1721999" y="1253951"/>
            <a:ext cx="2840476" cy="885242"/>
          </a:xfrm>
        </p:spPr>
        <p:txBody>
          <a:bodyPr/>
          <a:lstStyle/>
          <a:p>
            <a:r>
              <a:rPr lang="nn-NO" sz="3600" dirty="0" err="1"/>
              <a:t>Fördelar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140BF5B-80D2-33E7-C373-0FA3B939C1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8882AD96-B2D9-C03E-C157-B843C8A0A3EF}"/>
              </a:ext>
            </a:extLst>
          </p:cNvPr>
          <p:cNvSpPr>
            <a:spLocks noGrp="1"/>
          </p:cNvSpPr>
          <p:nvPr>
            <p:ph sz="quarter" idx="13"/>
          </p:nvPr>
        </p:nvSpPr>
        <p:spPr>
          <a:xfrm>
            <a:off x="1721999" y="2547955"/>
            <a:ext cx="4621652" cy="3357896"/>
          </a:xfrm>
        </p:spPr>
        <p:txBody>
          <a:bodyPr/>
          <a:lstStyle/>
          <a:p>
            <a:r>
              <a:rPr lang="sv-SE" sz="2800" dirty="0"/>
              <a:t>Kan minska utsläpp från befintliga anläggningar.</a:t>
            </a:r>
          </a:p>
          <a:p>
            <a:r>
              <a:rPr lang="sv-SE" sz="2800" dirty="0"/>
              <a:t>Möjlig lösning för svåra utsläpp.</a:t>
            </a:r>
          </a:p>
          <a:p>
            <a:r>
              <a:rPr lang="sv-SE" sz="2800" dirty="0"/>
              <a:t>Kan leda till "negativa utsläpp”.</a:t>
            </a:r>
          </a:p>
        </p:txBody>
      </p:sp>
      <p:sp>
        <p:nvSpPr>
          <p:cNvPr id="9" name="Platshållare för innehåll 3">
            <a:extLst>
              <a:ext uri="{FF2B5EF4-FFF2-40B4-BE49-F238E27FC236}">
                <a16:creationId xmlns:a16="http://schemas.microsoft.com/office/drawing/2014/main" id="{4EFE6B84-5719-3D5B-B31F-96B92E137AB0}"/>
              </a:ext>
            </a:extLst>
          </p:cNvPr>
          <p:cNvSpPr txBox="1">
            <a:spLocks/>
          </p:cNvSpPr>
          <p:nvPr/>
        </p:nvSpPr>
        <p:spPr>
          <a:xfrm>
            <a:off x="7252662" y="2433655"/>
            <a:ext cx="4621652"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Tekniken är dyr.</a:t>
            </a:r>
          </a:p>
          <a:p>
            <a:r>
              <a:rPr lang="sv-SE" sz="2800" dirty="0"/>
              <a:t>Kan minska viljan att ställa om.</a:t>
            </a:r>
          </a:p>
          <a:p>
            <a:r>
              <a:rPr lang="sv-SE" sz="2800" dirty="0"/>
              <a:t>Risker med lagring och transport.</a:t>
            </a:r>
          </a:p>
          <a:p>
            <a:r>
              <a:rPr lang="sv-SE" sz="2800" dirty="0"/>
              <a:t>Kan konkurrera om mark.</a:t>
            </a:r>
          </a:p>
          <a:p>
            <a:endParaRPr lang="sv-SE" sz="2400" dirty="0"/>
          </a:p>
        </p:txBody>
      </p:sp>
      <p:sp>
        <p:nvSpPr>
          <p:cNvPr id="10" name="Rubrik 1">
            <a:extLst>
              <a:ext uri="{FF2B5EF4-FFF2-40B4-BE49-F238E27FC236}">
                <a16:creationId xmlns:a16="http://schemas.microsoft.com/office/drawing/2014/main" id="{4B5DF976-BB8B-C35D-1D1E-8A361484256B}"/>
              </a:ext>
            </a:extLst>
          </p:cNvPr>
          <p:cNvSpPr txBox="1">
            <a:spLocks/>
          </p:cNvSpPr>
          <p:nvPr/>
        </p:nvSpPr>
        <p:spPr>
          <a:xfrm>
            <a:off x="7119007" y="1253951"/>
            <a:ext cx="3196568" cy="885242"/>
          </a:xfrm>
          <a:prstGeom prst="rect">
            <a:avLst/>
          </a:prstGeom>
        </p:spPr>
        <p:txBody>
          <a:bodyPr vert="horz" lIns="0" tIns="0" rIns="0" bIns="0" rtlCol="0" anchor="t" anchorCtr="0">
            <a:noAutofit/>
          </a:bodyPr>
          <a:lstStyle>
            <a:lvl1pPr algn="l" defTabSz="457200" rtl="0" eaLnBrk="1" latinLnBrk="0" hangingPunct="1">
              <a:spcBef>
                <a:spcPct val="0"/>
              </a:spcBef>
              <a:buNone/>
              <a:defRPr sz="2800" b="1" kern="1200">
                <a:solidFill>
                  <a:schemeClr val="accent1"/>
                </a:solidFill>
                <a:latin typeface="+mj-lt"/>
                <a:ea typeface="+mj-ea"/>
                <a:cs typeface="+mj-cs"/>
              </a:defRPr>
            </a:lvl1pPr>
          </a:lstStyle>
          <a:p>
            <a:r>
              <a:rPr lang="nn-NO" sz="3600" dirty="0" err="1"/>
              <a:t>Nackdelar</a:t>
            </a:r>
            <a:r>
              <a:rPr lang="nn-NO" sz="3600" dirty="0"/>
              <a:t>:</a:t>
            </a:r>
          </a:p>
        </p:txBody>
      </p:sp>
    </p:spTree>
    <p:extLst>
      <p:ext uri="{BB962C8B-B14F-4D97-AF65-F5344CB8AC3E}">
        <p14:creationId xmlns:p14="http://schemas.microsoft.com/office/powerpoint/2010/main" val="3403176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E9B5DC1-598E-6F25-05B7-2C77CCD6C9B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B7DF1BF-F118-BEB7-4EDE-D568E1DD9746}"/>
              </a:ext>
            </a:extLst>
          </p:cNvPr>
          <p:cNvSpPr>
            <a:spLocks noGrp="1"/>
          </p:cNvSpPr>
          <p:nvPr>
            <p:ph type="sldNum" sz="quarter" idx="12"/>
          </p:nvPr>
        </p:nvSpPr>
        <p:spPr/>
        <p:txBody>
          <a:bodyPr/>
          <a:lstStyle/>
          <a:p>
            <a:fld id="{332063FA-F158-B145-A53C-EFD7E6C84CF7}" type="slidenum">
              <a:rPr lang="sv-SE" smtClean="0"/>
              <a:pPr/>
              <a:t>17</a:t>
            </a:fld>
            <a:endParaRPr lang="sv-SE"/>
          </a:p>
        </p:txBody>
      </p:sp>
      <p:sp>
        <p:nvSpPr>
          <p:cNvPr id="2" name="Rubrik 1">
            <a:extLst>
              <a:ext uri="{FF2B5EF4-FFF2-40B4-BE49-F238E27FC236}">
                <a16:creationId xmlns:a16="http://schemas.microsoft.com/office/drawing/2014/main" id="{66AAE036-897E-6724-F66E-779EBD2A0857}"/>
              </a:ext>
            </a:extLst>
          </p:cNvPr>
          <p:cNvSpPr>
            <a:spLocks noGrp="1"/>
          </p:cNvSpPr>
          <p:nvPr>
            <p:ph type="title"/>
          </p:nvPr>
        </p:nvSpPr>
        <p:spPr/>
        <p:txBody>
          <a:bodyPr/>
          <a:lstStyle/>
          <a:p>
            <a:r>
              <a:rPr lang="nn-NO" sz="3600" dirty="0" err="1"/>
              <a:t>Samtalsfråga</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03DAAEC-E024-6AE9-2736-A12383F79CC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223AB75B-AD3F-92FF-6D1E-1EA2A1971A15}"/>
              </a:ext>
            </a:extLst>
          </p:cNvPr>
          <p:cNvSpPr>
            <a:spLocks noGrp="1"/>
          </p:cNvSpPr>
          <p:nvPr>
            <p:ph sz="quarter" idx="13"/>
          </p:nvPr>
        </p:nvSpPr>
        <p:spPr>
          <a:xfrm>
            <a:off x="1721998" y="2547955"/>
            <a:ext cx="8841727" cy="3357896"/>
          </a:xfrm>
        </p:spPr>
        <p:txBody>
          <a:bodyPr/>
          <a:lstStyle/>
          <a:p>
            <a:r>
              <a:rPr lang="sv-SE" sz="2800" dirty="0"/>
              <a:t>Tekniken för att fånga in koldioxid, CCS, har både fördelar och nackdelar. Samtidigt kan den göra att vi blir sämre på att satsa på ny, förnybar energi. Vad har vi för tankar i gruppen om det?</a:t>
            </a:r>
          </a:p>
        </p:txBody>
      </p:sp>
    </p:spTree>
    <p:extLst>
      <p:ext uri="{BB962C8B-B14F-4D97-AF65-F5344CB8AC3E}">
        <p14:creationId xmlns:p14="http://schemas.microsoft.com/office/powerpoint/2010/main" val="564333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ED140D-196F-6368-AC1C-4C2AFC210F01}"/>
            </a:ext>
          </a:extLst>
        </p:cNvPr>
        <p:cNvGrpSpPr/>
        <p:nvPr/>
      </p:nvGrpSpPr>
      <p:grpSpPr>
        <a:xfrm>
          <a:off x="0" y="0"/>
          <a:ext cx="0" cy="0"/>
          <a:chOff x="0" y="0"/>
          <a:chExt cx="0" cy="0"/>
        </a:xfrm>
      </p:grpSpPr>
      <p:sp>
        <p:nvSpPr>
          <p:cNvPr id="9" name="Rektangel med rundade hörn 8">
            <a:extLst>
              <a:ext uri="{FF2B5EF4-FFF2-40B4-BE49-F238E27FC236}">
                <a16:creationId xmlns:a16="http://schemas.microsoft.com/office/drawing/2014/main" id="{66BED5E6-4608-017E-4C9A-65B1B7FE989D}"/>
              </a:ext>
            </a:extLst>
          </p:cNvPr>
          <p:cNvSpPr/>
          <p:nvPr/>
        </p:nvSpPr>
        <p:spPr>
          <a:xfrm>
            <a:off x="8775304" y="1964246"/>
            <a:ext cx="2767661"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4" name="Rektangel med rundade hörn 3">
            <a:extLst>
              <a:ext uri="{FF2B5EF4-FFF2-40B4-BE49-F238E27FC236}">
                <a16:creationId xmlns:a16="http://schemas.microsoft.com/office/drawing/2014/main" id="{239FB9CC-A478-8240-271C-F224CF9419A0}"/>
              </a:ext>
            </a:extLst>
          </p:cNvPr>
          <p:cNvSpPr/>
          <p:nvPr/>
        </p:nvSpPr>
        <p:spPr>
          <a:xfrm>
            <a:off x="852032" y="5622324"/>
            <a:ext cx="3547228"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6" name="Platshållare för bildnummer 5">
            <a:extLst>
              <a:ext uri="{FF2B5EF4-FFF2-40B4-BE49-F238E27FC236}">
                <a16:creationId xmlns:a16="http://schemas.microsoft.com/office/drawing/2014/main" id="{79A08739-3CB3-FA14-A23F-9C496171660C}"/>
              </a:ext>
            </a:extLst>
          </p:cNvPr>
          <p:cNvSpPr>
            <a:spLocks noGrp="1"/>
          </p:cNvSpPr>
          <p:nvPr>
            <p:ph type="sldNum" sz="quarter" idx="12"/>
          </p:nvPr>
        </p:nvSpPr>
        <p:spPr/>
        <p:txBody>
          <a:bodyPr/>
          <a:lstStyle/>
          <a:p>
            <a:fld id="{332063FA-F158-B145-A53C-EFD7E6C84CF7}" type="slidenum">
              <a:rPr lang="sv-SE" smtClean="0"/>
              <a:pPr/>
              <a:t>18</a:t>
            </a:fld>
            <a:endParaRPr lang="sv-SE"/>
          </a:p>
        </p:txBody>
      </p:sp>
      <p:sp>
        <p:nvSpPr>
          <p:cNvPr id="2" name="Rubrik 1">
            <a:extLst>
              <a:ext uri="{FF2B5EF4-FFF2-40B4-BE49-F238E27FC236}">
                <a16:creationId xmlns:a16="http://schemas.microsoft.com/office/drawing/2014/main" id="{E67E6E9D-385C-71C8-57B2-D13CE2591A31}"/>
              </a:ext>
            </a:extLst>
          </p:cNvPr>
          <p:cNvSpPr>
            <a:spLocks noGrp="1"/>
          </p:cNvSpPr>
          <p:nvPr>
            <p:ph type="title"/>
          </p:nvPr>
        </p:nvSpPr>
        <p:spPr>
          <a:xfrm>
            <a:off x="905819" y="580347"/>
            <a:ext cx="9038280" cy="885242"/>
          </a:xfrm>
        </p:spPr>
        <p:txBody>
          <a:bodyPr/>
          <a:lstStyle/>
          <a:p>
            <a:r>
              <a:rPr lang="nn-NO" sz="3600" dirty="0" err="1"/>
              <a:t>Övningar</a:t>
            </a:r>
            <a:r>
              <a:rPr lang="nn-NO" sz="3600" dirty="0"/>
              <a:t>: </a:t>
            </a:r>
            <a:r>
              <a:rPr lang="nn-NO" sz="3600" dirty="0" err="1"/>
              <a:t>Räkna</a:t>
            </a:r>
            <a:r>
              <a:rPr lang="nn-NO" sz="3600" dirty="0"/>
              <a:t> ut din </a:t>
            </a:r>
            <a:r>
              <a:rPr lang="nn-NO" sz="3600" dirty="0" err="1"/>
              <a:t>klimatpåverkan</a:t>
            </a:r>
            <a:r>
              <a:rPr lang="nn-NO" sz="3600" dirty="0"/>
              <a:t> </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683D9999-AFD1-002A-528B-2832AD1FFF5E}"/>
              </a:ext>
            </a:extLst>
          </p:cNvPr>
          <p:cNvPicPr>
            <a:picLocks noChangeAspect="1"/>
          </p:cNvPicPr>
          <p:nvPr/>
        </p:nvPicPr>
        <p:blipFill>
          <a:blip r:embed="rId3"/>
          <a:stretch>
            <a:fillRect/>
          </a:stretch>
        </p:blipFill>
        <p:spPr>
          <a:xfrm>
            <a:off x="10776608" y="216311"/>
            <a:ext cx="1097706" cy="460889"/>
          </a:xfrm>
          <a:prstGeom prst="rect">
            <a:avLst/>
          </a:prstGeom>
        </p:spPr>
      </p:pic>
      <p:grpSp>
        <p:nvGrpSpPr>
          <p:cNvPr id="18" name="Grupp 17">
            <a:extLst>
              <a:ext uri="{FF2B5EF4-FFF2-40B4-BE49-F238E27FC236}">
                <a16:creationId xmlns:a16="http://schemas.microsoft.com/office/drawing/2014/main" id="{C45E2933-1EAD-CAE2-AC19-F3652580955D}"/>
              </a:ext>
            </a:extLst>
          </p:cNvPr>
          <p:cNvGrpSpPr/>
          <p:nvPr/>
        </p:nvGrpSpPr>
        <p:grpSpPr>
          <a:xfrm>
            <a:off x="4733365" y="1861712"/>
            <a:ext cx="7007604" cy="4685590"/>
            <a:chOff x="210152" y="1696572"/>
            <a:chExt cx="7655870" cy="4955239"/>
          </a:xfrm>
        </p:grpSpPr>
        <p:pic>
          <p:nvPicPr>
            <p:cNvPr id="13" name="Bildobjekt 12" descr="En bild som visar text, programvara, Webbplats, Webbsida&#10;&#10;AI-genererat innehåll kan vara felaktigt.">
              <a:extLst>
                <a:ext uri="{FF2B5EF4-FFF2-40B4-BE49-F238E27FC236}">
                  <a16:creationId xmlns:a16="http://schemas.microsoft.com/office/drawing/2014/main" id="{3B8C7244-710D-4102-AD3A-DE0E073BA772}"/>
                </a:ext>
              </a:extLst>
            </p:cNvPr>
            <p:cNvPicPr>
              <a:picLocks noChangeAspect="1"/>
            </p:cNvPicPr>
            <p:nvPr/>
          </p:nvPicPr>
          <p:blipFill>
            <a:blip r:embed="rId4"/>
            <a:stretch>
              <a:fillRect/>
            </a:stretch>
          </p:blipFill>
          <p:spPr>
            <a:xfrm>
              <a:off x="466932" y="2769205"/>
              <a:ext cx="7399090" cy="3882606"/>
            </a:xfrm>
            <a:prstGeom prst="rect">
              <a:avLst/>
            </a:prstGeom>
            <a:effectLst>
              <a:outerShdw blurRad="50800" dist="38100" dir="2700000" algn="tl" rotWithShape="0">
                <a:prstClr val="black">
                  <a:alpha val="40000"/>
                </a:prstClr>
              </a:outerShdw>
            </a:effectLst>
          </p:spPr>
        </p:pic>
        <p:pic>
          <p:nvPicPr>
            <p:cNvPr id="7" name="Bildobjekt 6" descr="En bild som visar text, Teckensnitt, Electric blue, skärmbild&#10;&#10;AI-genererat innehåll kan vara felaktigt.">
              <a:extLst>
                <a:ext uri="{FF2B5EF4-FFF2-40B4-BE49-F238E27FC236}">
                  <a16:creationId xmlns:a16="http://schemas.microsoft.com/office/drawing/2014/main" id="{D81DC3CE-8372-A98B-E262-D268FC77517F}"/>
                </a:ext>
              </a:extLst>
            </p:cNvPr>
            <p:cNvPicPr>
              <a:picLocks noChangeAspect="1"/>
            </p:cNvPicPr>
            <p:nvPr/>
          </p:nvPicPr>
          <p:blipFill>
            <a:blip r:embed="rId5"/>
            <a:stretch>
              <a:fillRect/>
            </a:stretch>
          </p:blipFill>
          <p:spPr>
            <a:xfrm>
              <a:off x="210152" y="1696572"/>
              <a:ext cx="3023694" cy="2226538"/>
            </a:xfrm>
            <a:prstGeom prst="rect">
              <a:avLst/>
            </a:prstGeom>
          </p:spPr>
        </p:pic>
      </p:grpSp>
      <p:pic>
        <p:nvPicPr>
          <p:cNvPr id="17" name="Bildobjekt 16" descr="En bild som visar text, skärmbild, Mobiltelefon, pryl&#10;&#10;AI-genererat innehåll kan vara felaktigt.">
            <a:extLst>
              <a:ext uri="{FF2B5EF4-FFF2-40B4-BE49-F238E27FC236}">
                <a16:creationId xmlns:a16="http://schemas.microsoft.com/office/drawing/2014/main" id="{4C53409E-2342-ED4E-A731-3B89805C8094}"/>
              </a:ext>
            </a:extLst>
          </p:cNvPr>
          <p:cNvPicPr>
            <a:picLocks noChangeAspect="1"/>
          </p:cNvPicPr>
          <p:nvPr/>
        </p:nvPicPr>
        <p:blipFill>
          <a:blip r:embed="rId6"/>
          <a:stretch>
            <a:fillRect/>
          </a:stretch>
        </p:blipFill>
        <p:spPr>
          <a:xfrm>
            <a:off x="307596" y="1465589"/>
            <a:ext cx="3829523" cy="3882606"/>
          </a:xfrm>
          <a:prstGeom prst="rect">
            <a:avLst/>
          </a:prstGeom>
          <a:effectLst>
            <a:outerShdw blurRad="50800" dist="38100" dir="2700000" algn="tl" rotWithShape="0">
              <a:prstClr val="black">
                <a:alpha val="40000"/>
              </a:prstClr>
            </a:outerShdw>
          </a:effectLst>
        </p:spPr>
      </p:pic>
      <p:grpSp>
        <p:nvGrpSpPr>
          <p:cNvPr id="24" name="Grupp 23">
            <a:extLst>
              <a:ext uri="{FF2B5EF4-FFF2-40B4-BE49-F238E27FC236}">
                <a16:creationId xmlns:a16="http://schemas.microsoft.com/office/drawing/2014/main" id="{37CFA545-6CE8-9FBB-FD7B-10B3C5FB4DB1}"/>
              </a:ext>
            </a:extLst>
          </p:cNvPr>
          <p:cNvGrpSpPr/>
          <p:nvPr/>
        </p:nvGrpSpPr>
        <p:grpSpPr>
          <a:xfrm>
            <a:off x="185450" y="5513068"/>
            <a:ext cx="4367311" cy="667752"/>
            <a:chOff x="185450" y="5513068"/>
            <a:chExt cx="4367311" cy="667752"/>
          </a:xfrm>
        </p:grpSpPr>
        <p:sp>
          <p:nvSpPr>
            <p:cNvPr id="19" name="textruta 18">
              <a:extLst>
                <a:ext uri="{FF2B5EF4-FFF2-40B4-BE49-F238E27FC236}">
                  <a16:creationId xmlns:a16="http://schemas.microsoft.com/office/drawing/2014/main" id="{FB784A2E-96E0-9489-EAAE-E3E85CC294F1}"/>
                </a:ext>
              </a:extLst>
            </p:cNvPr>
            <p:cNvSpPr txBox="1"/>
            <p:nvPr/>
          </p:nvSpPr>
          <p:spPr>
            <a:xfrm>
              <a:off x="1005533" y="5719155"/>
              <a:ext cx="3547228" cy="461665"/>
            </a:xfrm>
            <a:prstGeom prst="rect">
              <a:avLst/>
            </a:prstGeom>
            <a:noFill/>
          </p:spPr>
          <p:txBody>
            <a:bodyPr wrap="square" rtlCol="0">
              <a:spAutoFit/>
            </a:bodyPr>
            <a:lstStyle/>
            <a:p>
              <a:r>
                <a:rPr lang="sv-SE" sz="2400" b="1" dirty="0">
                  <a:solidFill>
                    <a:schemeClr val="bg1"/>
                  </a:solidFill>
                  <a:hlinkClick r:id="rId7">
                    <a:extLst>
                      <a:ext uri="{A12FA001-AC4F-418D-AE19-62706E023703}">
                        <ahyp:hlinkClr xmlns:ahyp="http://schemas.microsoft.com/office/drawing/2018/hyperlinkcolor" val="tx"/>
                      </a:ext>
                    </a:extLst>
                  </a:hlinkClick>
                </a:rPr>
                <a:t>Till Klimatkalkylatorn</a:t>
              </a:r>
              <a:endParaRPr lang="sv-SE" sz="2400" b="1" dirty="0">
                <a:solidFill>
                  <a:schemeClr val="bg1"/>
                </a:solidFill>
              </a:endParaRPr>
            </a:p>
          </p:txBody>
        </p:sp>
        <p:pic>
          <p:nvPicPr>
            <p:cNvPr id="20" name="Platshållare för innehåll 6" descr="Markör med hel fyllning">
              <a:extLst>
                <a:ext uri="{FF2B5EF4-FFF2-40B4-BE49-F238E27FC236}">
                  <a16:creationId xmlns:a16="http://schemas.microsoft.com/office/drawing/2014/main" id="{9DABD3C9-2E91-F535-C8B6-31B7E9DC34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04718" flipH="1" flipV="1">
              <a:off x="185450" y="5513068"/>
              <a:ext cx="660740" cy="660740"/>
            </a:xfrm>
            <a:prstGeom prst="rect">
              <a:avLst/>
            </a:prstGeom>
            <a:effectLst>
              <a:outerShdw blurRad="50800" dist="38100" dir="18900000" algn="bl" rotWithShape="0">
                <a:prstClr val="black">
                  <a:alpha val="40000"/>
                </a:prstClr>
              </a:outerShdw>
            </a:effectLst>
          </p:spPr>
        </p:pic>
      </p:grpSp>
      <p:grpSp>
        <p:nvGrpSpPr>
          <p:cNvPr id="23" name="Grupp 22">
            <a:extLst>
              <a:ext uri="{FF2B5EF4-FFF2-40B4-BE49-F238E27FC236}">
                <a16:creationId xmlns:a16="http://schemas.microsoft.com/office/drawing/2014/main" id="{0C7E0593-F360-F5C4-5E09-1DF39C0395E6}"/>
              </a:ext>
            </a:extLst>
          </p:cNvPr>
          <p:cNvGrpSpPr/>
          <p:nvPr/>
        </p:nvGrpSpPr>
        <p:grpSpPr>
          <a:xfrm>
            <a:off x="8097272" y="1861712"/>
            <a:ext cx="4267597" cy="660740"/>
            <a:chOff x="7796485" y="1969131"/>
            <a:chExt cx="4267597" cy="660740"/>
          </a:xfrm>
        </p:grpSpPr>
        <p:sp>
          <p:nvSpPr>
            <p:cNvPr id="21" name="textruta 20">
              <a:extLst>
                <a:ext uri="{FF2B5EF4-FFF2-40B4-BE49-F238E27FC236}">
                  <a16:creationId xmlns:a16="http://schemas.microsoft.com/office/drawing/2014/main" id="{F619887B-47EB-5555-660F-FC23EAE53591}"/>
                </a:ext>
              </a:extLst>
            </p:cNvPr>
            <p:cNvSpPr txBox="1"/>
            <p:nvPr/>
          </p:nvSpPr>
          <p:spPr>
            <a:xfrm>
              <a:off x="8516854" y="2138140"/>
              <a:ext cx="3547228" cy="461665"/>
            </a:xfrm>
            <a:prstGeom prst="rect">
              <a:avLst/>
            </a:prstGeom>
            <a:noFill/>
          </p:spPr>
          <p:txBody>
            <a:bodyPr wrap="square" rtlCol="0">
              <a:spAutoFit/>
            </a:bodyPr>
            <a:lstStyle/>
            <a:p>
              <a:r>
                <a:rPr lang="sv-SE" sz="2400" b="1" dirty="0">
                  <a:solidFill>
                    <a:schemeClr val="bg1"/>
                  </a:solidFill>
                  <a:hlinkClick r:id="rId10">
                    <a:extLst>
                      <a:ext uri="{A12FA001-AC4F-418D-AE19-62706E023703}">
                        <ahyp:hlinkClr xmlns:ahyp="http://schemas.microsoft.com/office/drawing/2018/hyperlinkcolor" val="tx"/>
                      </a:ext>
                    </a:extLst>
                  </a:hlinkClick>
                </a:rPr>
                <a:t>Till Klimatkontot</a:t>
              </a:r>
              <a:endParaRPr lang="sv-SE" sz="2400" b="1" dirty="0">
                <a:solidFill>
                  <a:schemeClr val="bg1"/>
                </a:solidFill>
              </a:endParaRPr>
            </a:p>
          </p:txBody>
        </p:sp>
        <p:pic>
          <p:nvPicPr>
            <p:cNvPr id="22" name="Platshållare för innehåll 6" descr="Markör med hel fyllning">
              <a:extLst>
                <a:ext uri="{FF2B5EF4-FFF2-40B4-BE49-F238E27FC236}">
                  <a16:creationId xmlns:a16="http://schemas.microsoft.com/office/drawing/2014/main" id="{09617B33-9AAA-887D-08BC-3C5A835AEA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904718" flipH="1" flipV="1">
              <a:off x="7796485" y="1969131"/>
              <a:ext cx="660740" cy="660740"/>
            </a:xfrm>
            <a:prstGeom prst="rect">
              <a:avLst/>
            </a:prstGeom>
            <a:effectLst>
              <a:outerShdw blurRad="50800" dist="38100" dir="18900000" algn="bl" rotWithShape="0">
                <a:prstClr val="black">
                  <a:alpha val="40000"/>
                </a:prstClr>
              </a:outerShdw>
            </a:effectLst>
          </p:spPr>
        </p:pic>
      </p:grpSp>
    </p:spTree>
    <p:extLst>
      <p:ext uri="{BB962C8B-B14F-4D97-AF65-F5344CB8AC3E}">
        <p14:creationId xmlns:p14="http://schemas.microsoft.com/office/powerpoint/2010/main" val="970655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CD47A0-982C-7F35-9905-45DE999D8102}"/>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A184B4C-D5C6-56BB-E9B3-5C90682B8655}"/>
              </a:ext>
            </a:extLst>
          </p:cNvPr>
          <p:cNvSpPr>
            <a:spLocks noGrp="1"/>
          </p:cNvSpPr>
          <p:nvPr>
            <p:ph type="sldNum" sz="quarter" idx="12"/>
          </p:nvPr>
        </p:nvSpPr>
        <p:spPr/>
        <p:txBody>
          <a:bodyPr/>
          <a:lstStyle/>
          <a:p>
            <a:fld id="{332063FA-F158-B145-A53C-EFD7E6C84CF7}" type="slidenum">
              <a:rPr lang="sv-SE" smtClean="0"/>
              <a:pPr/>
              <a:t>19</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0675F086-64B7-30BA-43EC-3F8648BB081C}"/>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5" name="Bildobjekt 4">
            <a:extLst>
              <a:ext uri="{FF2B5EF4-FFF2-40B4-BE49-F238E27FC236}">
                <a16:creationId xmlns:a16="http://schemas.microsoft.com/office/drawing/2014/main" id="{62847A4F-BEA5-4202-95C9-95D4212BFC84}"/>
              </a:ext>
            </a:extLst>
          </p:cNvPr>
          <p:cNvPicPr>
            <a:picLocks noChangeAspect="1"/>
          </p:cNvPicPr>
          <p:nvPr/>
        </p:nvPicPr>
        <p:blipFill>
          <a:blip r:embed="rId4"/>
          <a:stretch>
            <a:fillRect/>
          </a:stretch>
        </p:blipFill>
        <p:spPr>
          <a:xfrm>
            <a:off x="1935285" y="499856"/>
            <a:ext cx="8321430" cy="5858287"/>
          </a:xfrm>
          <a:prstGeom prst="rect">
            <a:avLst/>
          </a:prstGeom>
        </p:spPr>
      </p:pic>
    </p:spTree>
    <p:extLst>
      <p:ext uri="{BB962C8B-B14F-4D97-AF65-F5344CB8AC3E}">
        <p14:creationId xmlns:p14="http://schemas.microsoft.com/office/powerpoint/2010/main" val="2386298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33C0D92-3B4A-6CC3-E6F0-72D33791E963}"/>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78A0B8A-2A02-3FB3-0463-854B0F2C9447}"/>
              </a:ext>
            </a:extLst>
          </p:cNvPr>
          <p:cNvSpPr>
            <a:spLocks noGrp="1"/>
          </p:cNvSpPr>
          <p:nvPr>
            <p:ph type="sldNum" sz="quarter" idx="12"/>
          </p:nvPr>
        </p:nvSpPr>
        <p:spPr/>
        <p:txBody>
          <a:bodyPr/>
          <a:lstStyle/>
          <a:p>
            <a:fld id="{332063FA-F158-B145-A53C-EFD7E6C84CF7}" type="slidenum">
              <a:rPr lang="sv-SE" smtClean="0"/>
              <a:pPr/>
              <a:t>2</a:t>
            </a:fld>
            <a:endParaRPr lang="sv-SE"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4943F7BB-5EFF-1699-F706-C3736E05A8EE}"/>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A170AB78-EE91-9648-9789-F2CE5A4E2FA1}"/>
              </a:ext>
            </a:extLst>
          </p:cNvPr>
          <p:cNvSpPr>
            <a:spLocks noGrp="1"/>
          </p:cNvSpPr>
          <p:nvPr>
            <p:ph type="title"/>
          </p:nvPr>
        </p:nvSpPr>
        <p:spPr/>
        <p:txBody>
          <a:bodyPr/>
          <a:lstStyle/>
          <a:p>
            <a:r>
              <a:rPr lang="sv-SE" sz="3600" dirty="0"/>
              <a:t>De globala målen</a:t>
            </a:r>
          </a:p>
        </p:txBody>
      </p:sp>
      <p:pic>
        <p:nvPicPr>
          <p:cNvPr id="79" name="Bildobjekt 78" descr="En bild som visar text, skärmbild, logotyp, Varumärke&#10;&#10;AI-genererat innehåll kan vara felaktigt.">
            <a:extLst>
              <a:ext uri="{FF2B5EF4-FFF2-40B4-BE49-F238E27FC236}">
                <a16:creationId xmlns:a16="http://schemas.microsoft.com/office/drawing/2014/main" id="{82D827D8-17A2-F402-0610-589F362A4AB2}"/>
              </a:ext>
            </a:extLst>
          </p:cNvPr>
          <p:cNvPicPr>
            <a:picLocks noChangeAspect="1"/>
          </p:cNvPicPr>
          <p:nvPr/>
        </p:nvPicPr>
        <p:blipFill>
          <a:blip r:embed="rId4"/>
          <a:stretch>
            <a:fillRect/>
          </a:stretch>
        </p:blipFill>
        <p:spPr>
          <a:xfrm>
            <a:off x="1714002" y="1947741"/>
            <a:ext cx="8748002" cy="44169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9144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484B1A-D63D-6692-4EE1-EF240345A38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7A196359-443F-7121-1A31-D679C6D3E0CA}"/>
              </a:ext>
            </a:extLst>
          </p:cNvPr>
          <p:cNvSpPr>
            <a:spLocks noGrp="1"/>
          </p:cNvSpPr>
          <p:nvPr>
            <p:ph type="sldNum" sz="quarter" idx="12"/>
          </p:nvPr>
        </p:nvSpPr>
        <p:spPr/>
        <p:txBody>
          <a:bodyPr/>
          <a:lstStyle/>
          <a:p>
            <a:fld id="{332063FA-F158-B145-A53C-EFD7E6C84CF7}" type="slidenum">
              <a:rPr lang="sv-SE" smtClean="0"/>
              <a:pPr/>
              <a:t>20</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2A524E9A-0132-100B-C5D6-F4978BEB96CB}"/>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3" name="Bildobjekt 2">
            <a:extLst>
              <a:ext uri="{FF2B5EF4-FFF2-40B4-BE49-F238E27FC236}">
                <a16:creationId xmlns:a16="http://schemas.microsoft.com/office/drawing/2014/main" id="{26A56410-6E4E-192B-AA84-86F52AC73722}"/>
              </a:ext>
            </a:extLst>
          </p:cNvPr>
          <p:cNvPicPr>
            <a:picLocks noChangeAspect="1"/>
          </p:cNvPicPr>
          <p:nvPr/>
        </p:nvPicPr>
        <p:blipFill>
          <a:blip r:embed="rId4"/>
          <a:stretch>
            <a:fillRect/>
          </a:stretch>
        </p:blipFill>
        <p:spPr>
          <a:xfrm>
            <a:off x="1935480" y="559294"/>
            <a:ext cx="8321040" cy="5739412"/>
          </a:xfrm>
          <a:prstGeom prst="rect">
            <a:avLst/>
          </a:prstGeom>
        </p:spPr>
      </p:pic>
    </p:spTree>
    <p:extLst>
      <p:ext uri="{BB962C8B-B14F-4D97-AF65-F5344CB8AC3E}">
        <p14:creationId xmlns:p14="http://schemas.microsoft.com/office/powerpoint/2010/main" val="2709518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524B0B-1CEA-C8DF-1E22-103BEB0C3F45}"/>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C2199A7A-9A53-DEE8-4ACA-0F1014ECB9DB}"/>
              </a:ext>
            </a:extLst>
          </p:cNvPr>
          <p:cNvSpPr>
            <a:spLocks noGrp="1"/>
          </p:cNvSpPr>
          <p:nvPr>
            <p:ph type="sldNum" sz="quarter" idx="12"/>
          </p:nvPr>
        </p:nvSpPr>
        <p:spPr/>
        <p:txBody>
          <a:bodyPr/>
          <a:lstStyle/>
          <a:p>
            <a:fld id="{332063FA-F158-B145-A53C-EFD7E6C84CF7}" type="slidenum">
              <a:rPr lang="sv-SE" smtClean="0"/>
              <a:pPr/>
              <a:t>21</a:t>
            </a:fld>
            <a:endParaRPr lang="sv-SE"/>
          </a:p>
        </p:txBody>
      </p:sp>
      <p:sp>
        <p:nvSpPr>
          <p:cNvPr id="2" name="Rubrik 1">
            <a:extLst>
              <a:ext uri="{FF2B5EF4-FFF2-40B4-BE49-F238E27FC236}">
                <a16:creationId xmlns:a16="http://schemas.microsoft.com/office/drawing/2014/main" id="{57B6AF17-FA3F-7086-607B-458BDA65437A}"/>
              </a:ext>
            </a:extLst>
          </p:cNvPr>
          <p:cNvSpPr>
            <a:spLocks noGrp="1"/>
          </p:cNvSpPr>
          <p:nvPr>
            <p:ph type="title"/>
          </p:nvPr>
        </p:nvSpPr>
        <p:spPr/>
        <p:txBody>
          <a:bodyPr/>
          <a:lstStyle/>
          <a:p>
            <a:r>
              <a:rPr lang="nn-NO" sz="3600" dirty="0" err="1"/>
              <a:t>Ökningen</a:t>
            </a:r>
            <a:r>
              <a:rPr lang="nn-NO" sz="3600" dirty="0"/>
              <a:t> av </a:t>
            </a:r>
            <a:r>
              <a:rPr lang="nn-NO" sz="3600" dirty="0" err="1"/>
              <a:t>jordens</a:t>
            </a:r>
            <a:r>
              <a:rPr lang="nn-NO" sz="3600" dirty="0"/>
              <a:t> </a:t>
            </a:r>
            <a:r>
              <a:rPr lang="nn-NO" sz="3600" dirty="0" err="1"/>
              <a:t>medeltemperatur</a:t>
            </a:r>
            <a:r>
              <a:rPr lang="nn-NO" sz="3600" dirty="0"/>
              <a:t> </a:t>
            </a:r>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D6D1B19B-2459-434B-0AC6-07871F895833}"/>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DAF8DF78-05C6-1FA4-21D3-DB019EF9F456}"/>
              </a:ext>
            </a:extLst>
          </p:cNvPr>
          <p:cNvSpPr>
            <a:spLocks noGrp="1"/>
          </p:cNvSpPr>
          <p:nvPr>
            <p:ph sz="quarter" idx="13"/>
          </p:nvPr>
        </p:nvSpPr>
        <p:spPr>
          <a:xfrm>
            <a:off x="1721998" y="2547955"/>
            <a:ext cx="7650601" cy="3357896"/>
          </a:xfrm>
        </p:spPr>
        <p:txBody>
          <a:bodyPr/>
          <a:lstStyle/>
          <a:p>
            <a:pPr marL="0" indent="0">
              <a:buNone/>
            </a:pPr>
            <a:r>
              <a:rPr lang="sv-SE" sz="2400" b="1" dirty="0"/>
              <a:t>Vid 4 graders temperaturökning:</a:t>
            </a:r>
          </a:p>
          <a:p>
            <a:r>
              <a:rPr lang="sv-SE" sz="2400" dirty="0"/>
              <a:t>Katastrofala förändringar. </a:t>
            </a:r>
          </a:p>
          <a:p>
            <a:r>
              <a:rPr lang="sv-SE" sz="2400" dirty="0"/>
              <a:t>Havsnivåhöjning över flera meter.</a:t>
            </a:r>
          </a:p>
          <a:p>
            <a:r>
              <a:rPr lang="sv-SE" sz="2400" dirty="0"/>
              <a:t>Förlust av korallrev.</a:t>
            </a:r>
          </a:p>
          <a:p>
            <a:r>
              <a:rPr lang="sv-SE" sz="2400" dirty="0"/>
              <a:t>Extremväder.</a:t>
            </a:r>
          </a:p>
          <a:p>
            <a:r>
              <a:rPr lang="sv-SE" sz="2400" dirty="0"/>
              <a:t>Jordbrukskollaps.</a:t>
            </a:r>
          </a:p>
          <a:p>
            <a:r>
              <a:rPr lang="sv-SE" sz="2400" dirty="0"/>
              <a:t>Klimatflykt. </a:t>
            </a:r>
          </a:p>
        </p:txBody>
      </p:sp>
    </p:spTree>
    <p:extLst>
      <p:ext uri="{BB962C8B-B14F-4D97-AF65-F5344CB8AC3E}">
        <p14:creationId xmlns:p14="http://schemas.microsoft.com/office/powerpoint/2010/main" val="2414317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F623B3E-AEAC-F6D8-BE96-91B59DFB5E4C}"/>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0EC7590-F28E-BF9A-1A34-66F00B0F3BE7}"/>
              </a:ext>
            </a:extLst>
          </p:cNvPr>
          <p:cNvSpPr>
            <a:spLocks noGrp="1"/>
          </p:cNvSpPr>
          <p:nvPr>
            <p:ph type="sldNum" sz="quarter" idx="12"/>
          </p:nvPr>
        </p:nvSpPr>
        <p:spPr/>
        <p:txBody>
          <a:bodyPr/>
          <a:lstStyle/>
          <a:p>
            <a:fld id="{332063FA-F158-B145-A53C-EFD7E6C84CF7}" type="slidenum">
              <a:rPr lang="sv-SE" smtClean="0"/>
              <a:pPr/>
              <a:t>22</a:t>
            </a:fld>
            <a:endParaRPr lang="sv-SE"/>
          </a:p>
        </p:txBody>
      </p:sp>
      <p:sp>
        <p:nvSpPr>
          <p:cNvPr id="2" name="Rubrik 1">
            <a:extLst>
              <a:ext uri="{FF2B5EF4-FFF2-40B4-BE49-F238E27FC236}">
                <a16:creationId xmlns:a16="http://schemas.microsoft.com/office/drawing/2014/main" id="{EEB36637-5671-67F9-B718-A8D9CFFF0369}"/>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0571BF37-D271-51B8-D98F-64BC849D4DE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FCBC5205-99D0-9084-15E4-5E32D390D6E6}"/>
              </a:ext>
            </a:extLst>
          </p:cNvPr>
          <p:cNvSpPr>
            <a:spLocks noGrp="1"/>
          </p:cNvSpPr>
          <p:nvPr>
            <p:ph sz="quarter" idx="13"/>
          </p:nvPr>
        </p:nvSpPr>
        <p:spPr>
          <a:xfrm>
            <a:off x="1721998" y="2547955"/>
            <a:ext cx="8841727" cy="3357896"/>
          </a:xfrm>
        </p:spPr>
        <p:txBody>
          <a:bodyPr/>
          <a:lstStyle/>
          <a:p>
            <a:r>
              <a:rPr lang="sv-SE" sz="2800" dirty="0"/>
              <a:t>Vilka små förändringar i vardagen kan vi själva bidra med för att lösa klimatkrisen? </a:t>
            </a:r>
          </a:p>
          <a:p>
            <a:r>
              <a:rPr lang="sv-SE" sz="2800" dirty="0"/>
              <a:t>Vilka förändringar tänker du gör störst skillnad om många gör dem tillsammans?</a:t>
            </a:r>
          </a:p>
          <a:p>
            <a:r>
              <a:rPr lang="sv-SE" sz="2800" dirty="0"/>
              <a:t>Vad tycker vi i gruppen att beslutsfattare borde prioritera för att bromsa temperaturhöjningen?</a:t>
            </a:r>
          </a:p>
        </p:txBody>
      </p:sp>
    </p:spTree>
    <p:extLst>
      <p:ext uri="{BB962C8B-B14F-4D97-AF65-F5344CB8AC3E}">
        <p14:creationId xmlns:p14="http://schemas.microsoft.com/office/powerpoint/2010/main" val="1651791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31EC612-4A8D-9DAE-A38D-5C061A27A127}"/>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6DB1BE08-E29C-633C-DE54-91A65DACF959}"/>
              </a:ext>
            </a:extLst>
          </p:cNvPr>
          <p:cNvSpPr>
            <a:spLocks noGrp="1"/>
          </p:cNvSpPr>
          <p:nvPr>
            <p:ph type="sldNum" sz="quarter" idx="12"/>
          </p:nvPr>
        </p:nvSpPr>
        <p:spPr/>
        <p:txBody>
          <a:bodyPr/>
          <a:lstStyle/>
          <a:p>
            <a:fld id="{332063FA-F158-B145-A53C-EFD7E6C84CF7}" type="slidenum">
              <a:rPr lang="sv-SE" smtClean="0"/>
              <a:pPr/>
              <a:t>23</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8DEB365-0DF7-6B91-3AA0-67805A77DAEA}"/>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E5B63458-3560-3D7E-EF30-C1468D6ADEC4}"/>
              </a:ext>
            </a:extLst>
          </p:cNvPr>
          <p:cNvSpPr>
            <a:spLocks noGrp="1"/>
          </p:cNvSpPr>
          <p:nvPr>
            <p:ph type="title"/>
          </p:nvPr>
        </p:nvSpPr>
        <p:spPr/>
        <p:txBody>
          <a:bodyPr/>
          <a:lstStyle/>
          <a:p>
            <a:r>
              <a:rPr lang="sv-SE" sz="3600" dirty="0"/>
              <a:t>Sammanfattning</a:t>
            </a:r>
          </a:p>
        </p:txBody>
      </p:sp>
      <p:sp useBgFill="1">
        <p:nvSpPr>
          <p:cNvPr id="5" name="Platshållare för innehåll 2">
            <a:extLst>
              <a:ext uri="{FF2B5EF4-FFF2-40B4-BE49-F238E27FC236}">
                <a16:creationId xmlns:a16="http://schemas.microsoft.com/office/drawing/2014/main" id="{6624267B-D3CD-DF36-64E9-AB51E24424B7}"/>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dirty="0"/>
              <a:t>Hållbart klimat och vardagslivets påverkan.</a:t>
            </a:r>
          </a:p>
          <a:p>
            <a:r>
              <a:rPr lang="sv-SE" sz="2800" dirty="0"/>
              <a:t>Tips på hur du kan minska din klimatpåverkan.</a:t>
            </a:r>
          </a:p>
        </p:txBody>
      </p:sp>
      <p:pic>
        <p:nvPicPr>
          <p:cNvPr id="2" name="Bildobjekt 1">
            <a:extLst>
              <a:ext uri="{FF2B5EF4-FFF2-40B4-BE49-F238E27FC236}">
                <a16:creationId xmlns:a16="http://schemas.microsoft.com/office/drawing/2014/main" id="{79EDABB7-17B5-CFDA-0A00-0B7BCB4E9D63}"/>
              </a:ext>
            </a:extLst>
          </p:cNvPr>
          <p:cNvPicPr>
            <a:picLocks noChangeAspect="1"/>
          </p:cNvPicPr>
          <p:nvPr/>
        </p:nvPicPr>
        <p:blipFill>
          <a:blip r:embed="rId4"/>
          <a:srcRect t="392" b="392"/>
          <a:stretch/>
        </p:blipFill>
        <p:spPr>
          <a:xfrm>
            <a:off x="9424086" y="2307479"/>
            <a:ext cx="1934020" cy="19399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9214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EC6C01B-C1A6-094E-FB1B-D5EA59555709}"/>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10F891A4-A446-9E14-164F-C35A00174FB2}"/>
              </a:ext>
            </a:extLst>
          </p:cNvPr>
          <p:cNvSpPr>
            <a:spLocks noGrp="1"/>
          </p:cNvSpPr>
          <p:nvPr>
            <p:ph type="sldNum" sz="quarter" idx="12"/>
          </p:nvPr>
        </p:nvSpPr>
        <p:spPr/>
        <p:txBody>
          <a:bodyPr/>
          <a:lstStyle/>
          <a:p>
            <a:fld id="{332063FA-F158-B145-A53C-EFD7E6C84CF7}" type="slidenum">
              <a:rPr lang="sv-SE" smtClean="0"/>
              <a:pPr/>
              <a:t>24</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F837067-2FDF-A67B-DA1E-CCA82FE13D66}"/>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1D8525F5-1CA2-5461-8D98-C14E6112B11A}"/>
              </a:ext>
            </a:extLst>
          </p:cNvPr>
          <p:cNvSpPr>
            <a:spLocks noGrp="1"/>
          </p:cNvSpPr>
          <p:nvPr>
            <p:ph type="title"/>
          </p:nvPr>
        </p:nvSpPr>
        <p:spPr/>
        <p:txBody>
          <a:bodyPr/>
          <a:lstStyle/>
          <a:p>
            <a:r>
              <a:rPr lang="sv-SE" sz="3600" dirty="0"/>
              <a:t>Nästa gång</a:t>
            </a:r>
          </a:p>
        </p:txBody>
      </p:sp>
      <p:sp useBgFill="1">
        <p:nvSpPr>
          <p:cNvPr id="5" name="Platshållare för innehåll 2">
            <a:extLst>
              <a:ext uri="{FF2B5EF4-FFF2-40B4-BE49-F238E27FC236}">
                <a16:creationId xmlns:a16="http://schemas.microsoft.com/office/drawing/2014/main" id="{C711C5B5-2E84-5990-8E60-ACB6F98D6288}"/>
              </a:ext>
            </a:extLst>
          </p:cNvPr>
          <p:cNvSpPr txBox="1">
            <a:spLocks/>
          </p:cNvSpPr>
          <p:nvPr/>
        </p:nvSpPr>
        <p:spPr>
          <a:xfrm>
            <a:off x="1721999" y="2547955"/>
            <a:ext cx="6778710"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800"/>
              <a:t>Tema </a:t>
            </a:r>
          </a:p>
          <a:p>
            <a:r>
              <a:rPr lang="sv-SE" sz="2800"/>
              <a:t>Frivillig förberedelse</a:t>
            </a:r>
          </a:p>
        </p:txBody>
      </p:sp>
      <p:pic>
        <p:nvPicPr>
          <p:cNvPr id="2" name="Bildobjekt 1" descr="En bild som visar text, skärmbild, logotyp, Varumärke&#10;&#10;AI-genererat innehåll kan vara felaktigt.">
            <a:extLst>
              <a:ext uri="{FF2B5EF4-FFF2-40B4-BE49-F238E27FC236}">
                <a16:creationId xmlns:a16="http://schemas.microsoft.com/office/drawing/2014/main" id="{8F824A8E-2987-D2DE-B189-7601959D94E6}"/>
              </a:ext>
            </a:extLst>
          </p:cNvPr>
          <p:cNvPicPr>
            <a:picLocks noChangeAspect="1"/>
          </p:cNvPicPr>
          <p:nvPr/>
        </p:nvPicPr>
        <p:blipFill>
          <a:blip r:embed="rId4"/>
          <a:stretch>
            <a:fillRect/>
          </a:stretch>
        </p:blipFill>
        <p:spPr>
          <a:xfrm>
            <a:off x="6096000" y="3429000"/>
            <a:ext cx="5409231" cy="273120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5011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14178"/>
        </a:solidFill>
        <a:effectLst/>
      </p:bgPr>
    </p:bg>
    <p:spTree>
      <p:nvGrpSpPr>
        <p:cNvPr id="1" name="">
          <a:extLst>
            <a:ext uri="{FF2B5EF4-FFF2-40B4-BE49-F238E27FC236}">
              <a16:creationId xmlns:a16="http://schemas.microsoft.com/office/drawing/2014/main" id="{87F596AE-14B3-1D65-D03D-2A833B5FE86F}"/>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6366FBA-0FA4-C415-7D9E-1518238C23BC}"/>
              </a:ext>
            </a:extLst>
          </p:cNvPr>
          <p:cNvSpPr>
            <a:spLocks noGrp="1"/>
          </p:cNvSpPr>
          <p:nvPr>
            <p:ph type="title"/>
          </p:nvPr>
        </p:nvSpPr>
        <p:spPr/>
        <p:txBody>
          <a:bodyPr/>
          <a:lstStyle/>
          <a:p>
            <a:r>
              <a:rPr lang="sv-SE" sz="3600" dirty="0">
                <a:solidFill>
                  <a:schemeClr val="bg1"/>
                </a:solidFill>
              </a:rPr>
              <a:t>För dig som vill lära dig mer!</a:t>
            </a:r>
          </a:p>
        </p:txBody>
      </p:sp>
      <p:sp useBgFill="1">
        <p:nvSpPr>
          <p:cNvPr id="5" name="Platshållare för innehåll 2">
            <a:extLst>
              <a:ext uri="{FF2B5EF4-FFF2-40B4-BE49-F238E27FC236}">
                <a16:creationId xmlns:a16="http://schemas.microsoft.com/office/drawing/2014/main" id="{0328397B-DB51-B629-70F1-C4D0C6229FF8}"/>
              </a:ext>
            </a:extLst>
          </p:cNvPr>
          <p:cNvSpPr txBox="1">
            <a:spLocks/>
          </p:cNvSpPr>
          <p:nvPr/>
        </p:nvSpPr>
        <p:spPr>
          <a:xfrm>
            <a:off x="1721998" y="2547955"/>
            <a:ext cx="7798519" cy="3357896"/>
          </a:xfrm>
          <a:prstGeom prst="rect">
            <a:avLst/>
          </a:prstGeom>
        </p:spPr>
        <p:txBody>
          <a:bodyPr vert="horz" lIns="0" tIns="0" rIns="0" bIns="0" rtlCol="0">
            <a:noAutofit/>
          </a:bodyPr>
          <a:lst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800" b="1" dirty="0">
                <a:solidFill>
                  <a:schemeClr val="bg1"/>
                </a:solidFill>
              </a:rPr>
              <a:t>Klicka på länkarna nedanför:</a:t>
            </a:r>
            <a:endParaRPr lang="sv-SE" sz="2800" dirty="0">
              <a:solidFill>
                <a:schemeClr val="bg1"/>
              </a:solidFill>
            </a:endParaRPr>
          </a:p>
          <a:p>
            <a:r>
              <a:rPr lang="sv-SE" sz="2600" dirty="0">
                <a:solidFill>
                  <a:schemeClr val="bg1"/>
                </a:solidFill>
                <a:hlinkClick r:id="rId3">
                  <a:extLst>
                    <a:ext uri="{A12FA001-AC4F-418D-AE19-62706E023703}">
                      <ahyp:hlinkClr xmlns:ahyp="http://schemas.microsoft.com/office/drawing/2018/hyperlinkcolor" val="tx"/>
                    </a:ext>
                  </a:extLst>
                </a:hlinkClick>
              </a:rPr>
              <a:t>Växthuseffekten och klimatets förändringar</a:t>
            </a:r>
            <a:endParaRPr lang="sv-SE" sz="2600" dirty="0">
              <a:solidFill>
                <a:schemeClr val="bg1"/>
              </a:solidFill>
            </a:endParaRPr>
          </a:p>
          <a:p>
            <a:r>
              <a:rPr lang="sv-SE" sz="2600" dirty="0">
                <a:solidFill>
                  <a:schemeClr val="bg1"/>
                </a:solidFill>
                <a:hlinkClick r:id="rId4">
                  <a:extLst>
                    <a:ext uri="{A12FA001-AC4F-418D-AE19-62706E023703}">
                      <ahyp:hlinkClr xmlns:ahyp="http://schemas.microsoft.com/office/drawing/2018/hyperlinkcolor" val="tx"/>
                    </a:ext>
                  </a:extLst>
                </a:hlinkClick>
              </a:rPr>
              <a:t>Följ utvecklingen av den globala uppvärmningen</a:t>
            </a:r>
            <a:endParaRPr lang="sv-SE" sz="2600" dirty="0">
              <a:solidFill>
                <a:schemeClr val="bg1"/>
              </a:solidFill>
            </a:endParaRPr>
          </a:p>
          <a:p>
            <a:r>
              <a:rPr lang="sv-SE" sz="2600" dirty="0">
                <a:solidFill>
                  <a:schemeClr val="bg1"/>
                </a:solidFill>
                <a:hlinkClick r:id="rId5">
                  <a:extLst>
                    <a:ext uri="{A12FA001-AC4F-418D-AE19-62706E023703}">
                      <ahyp:hlinkClr xmlns:ahyp="http://schemas.microsoft.com/office/drawing/2018/hyperlinkcolor" val="tx"/>
                    </a:ext>
                  </a:extLst>
                </a:hlinkClick>
              </a:rPr>
              <a:t>Mer om CCS-teknik</a:t>
            </a:r>
            <a:endParaRPr lang="sv-SE" sz="2600" dirty="0">
              <a:solidFill>
                <a:schemeClr val="bg1"/>
              </a:solidFill>
            </a:endParaRPr>
          </a:p>
          <a:p>
            <a:r>
              <a:rPr lang="sv-SE" sz="2600" dirty="0">
                <a:solidFill>
                  <a:schemeClr val="bg1"/>
                </a:solidFill>
                <a:hlinkClick r:id="rId6">
                  <a:extLst>
                    <a:ext uri="{A12FA001-AC4F-418D-AE19-62706E023703}">
                      <ahyp:hlinkClr xmlns:ahyp="http://schemas.microsoft.com/office/drawing/2018/hyperlinkcolor" val="tx"/>
                    </a:ext>
                  </a:extLst>
                </a:hlinkClick>
              </a:rPr>
              <a:t>Sveriges klimatarbete</a:t>
            </a:r>
            <a:endParaRPr lang="sv-SE" sz="2600" dirty="0">
              <a:solidFill>
                <a:schemeClr val="bg1"/>
              </a:solidFill>
            </a:endParaRPr>
          </a:p>
          <a:p>
            <a:r>
              <a:rPr lang="sv-SE" sz="2600" dirty="0">
                <a:solidFill>
                  <a:schemeClr val="bg1"/>
                </a:solidFill>
                <a:hlinkClick r:id="rId7">
                  <a:extLst>
                    <a:ext uri="{A12FA001-AC4F-418D-AE19-62706E023703}">
                      <ahyp:hlinkClr xmlns:ahyp="http://schemas.microsoft.com/office/drawing/2018/hyperlinkcolor" val="tx"/>
                    </a:ext>
                  </a:extLst>
                </a:hlinkClick>
              </a:rPr>
              <a:t>Höj din klimatkunskap med kortlek om klimatet</a:t>
            </a:r>
            <a:endParaRPr lang="sv-SE" sz="2600" dirty="0">
              <a:solidFill>
                <a:schemeClr val="bg1"/>
              </a:solidFill>
            </a:endParaRPr>
          </a:p>
        </p:txBody>
      </p:sp>
      <p:pic>
        <p:nvPicPr>
          <p:cNvPr id="7" name="Bildobjekt 6" descr="En bild som visar text, Teckensnitt, Grafik, logotyp&#10;&#10;AI-genererat innehåll kan vara felaktigt.">
            <a:extLst>
              <a:ext uri="{FF2B5EF4-FFF2-40B4-BE49-F238E27FC236}">
                <a16:creationId xmlns:a16="http://schemas.microsoft.com/office/drawing/2014/main" id="{30CA7991-056D-2EA2-34EB-3F16B87D2092}"/>
              </a:ext>
            </a:extLst>
          </p:cNvPr>
          <p:cNvPicPr>
            <a:picLocks noChangeAspect="1"/>
          </p:cNvPicPr>
          <p:nvPr/>
        </p:nvPicPr>
        <p:blipFill>
          <a:blip r:embed="rId8"/>
          <a:stretch>
            <a:fillRect/>
          </a:stretch>
        </p:blipFill>
        <p:spPr>
          <a:xfrm>
            <a:off x="10776755" y="216311"/>
            <a:ext cx="1097559" cy="460889"/>
          </a:xfrm>
          <a:prstGeom prst="rect">
            <a:avLst/>
          </a:prstGeom>
        </p:spPr>
      </p:pic>
      <p:pic>
        <p:nvPicPr>
          <p:cNvPr id="3" name="Platshållare för innehåll 6" descr="Markör med hel fyllning">
            <a:extLst>
              <a:ext uri="{FF2B5EF4-FFF2-40B4-BE49-F238E27FC236}">
                <a16:creationId xmlns:a16="http://schemas.microsoft.com/office/drawing/2014/main" id="{2AA1575A-FEB6-16D7-A683-5B66C61AEB9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5920181" flipH="1" flipV="1">
            <a:off x="8871544" y="2243284"/>
            <a:ext cx="1494366" cy="149436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00612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BDB72C-83B6-6198-D916-B0D11CE8F326}"/>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449AA2AA-38D5-BF5F-1F25-070739643214}"/>
              </a:ext>
            </a:extLst>
          </p:cNvPr>
          <p:cNvSpPr>
            <a:spLocks noGrp="1"/>
          </p:cNvSpPr>
          <p:nvPr>
            <p:ph type="sldNum" sz="quarter" idx="12"/>
          </p:nvPr>
        </p:nvSpPr>
        <p:spPr/>
        <p:txBody>
          <a:bodyPr/>
          <a:lstStyle/>
          <a:p>
            <a:fld id="{332063FA-F158-B145-A53C-EFD7E6C84CF7}" type="slidenum">
              <a:rPr lang="sv-SE" smtClean="0"/>
              <a:pPr/>
              <a:t>3</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B00CA4A-66AA-F11D-AE2D-8E8C05DDCA8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4" name="Rubrik 3">
            <a:extLst>
              <a:ext uri="{FF2B5EF4-FFF2-40B4-BE49-F238E27FC236}">
                <a16:creationId xmlns:a16="http://schemas.microsoft.com/office/drawing/2014/main" id="{9D3C89A8-D512-D651-D14F-024B2CFE722E}"/>
              </a:ext>
            </a:extLst>
          </p:cNvPr>
          <p:cNvSpPr>
            <a:spLocks noGrp="1"/>
          </p:cNvSpPr>
          <p:nvPr>
            <p:ph type="title"/>
          </p:nvPr>
        </p:nvSpPr>
        <p:spPr/>
        <p:txBody>
          <a:bodyPr/>
          <a:lstStyle/>
          <a:p>
            <a:r>
              <a:rPr lang="sv-SE" sz="3600" dirty="0"/>
              <a:t>Mål 13: Bekämpa klimatförändringarna</a:t>
            </a:r>
          </a:p>
        </p:txBody>
      </p:sp>
      <p:sp>
        <p:nvSpPr>
          <p:cNvPr id="11" name="Platshållare för innehåll 6">
            <a:extLst>
              <a:ext uri="{FF2B5EF4-FFF2-40B4-BE49-F238E27FC236}">
                <a16:creationId xmlns:a16="http://schemas.microsoft.com/office/drawing/2014/main" id="{BD5D39CD-8C72-3BA6-4F84-5EB9AFE2A89F}"/>
              </a:ext>
            </a:extLst>
          </p:cNvPr>
          <p:cNvSpPr>
            <a:spLocks noGrp="1"/>
          </p:cNvSpPr>
          <p:nvPr>
            <p:ph sz="quarter" idx="13"/>
          </p:nvPr>
        </p:nvSpPr>
        <p:spPr>
          <a:xfrm>
            <a:off x="1721999" y="2438408"/>
            <a:ext cx="6778710" cy="1981183"/>
          </a:xfrm>
        </p:spPr>
        <p:txBody>
          <a:bodyPr/>
          <a:lstStyle/>
          <a:p>
            <a:r>
              <a:rPr lang="sv-SE" sz="2800" dirty="0"/>
              <a:t>Handlar om att vidta omedelbara åtgärder för att bekämpa klimatförändringarna och dess konsekvenser.</a:t>
            </a:r>
          </a:p>
        </p:txBody>
      </p:sp>
      <p:grpSp>
        <p:nvGrpSpPr>
          <p:cNvPr id="24" name="Grupp 23">
            <a:extLst>
              <a:ext uri="{FF2B5EF4-FFF2-40B4-BE49-F238E27FC236}">
                <a16:creationId xmlns:a16="http://schemas.microsoft.com/office/drawing/2014/main" id="{D875A721-6D6C-A9C5-C18C-115C75C3AB44}"/>
              </a:ext>
            </a:extLst>
          </p:cNvPr>
          <p:cNvGrpSpPr/>
          <p:nvPr/>
        </p:nvGrpSpPr>
        <p:grpSpPr>
          <a:xfrm>
            <a:off x="8933241" y="5709411"/>
            <a:ext cx="3057525" cy="655329"/>
            <a:chOff x="4219574" y="5709411"/>
            <a:chExt cx="3057525" cy="655329"/>
          </a:xfrm>
        </p:grpSpPr>
        <p:sp>
          <p:nvSpPr>
            <p:cNvPr id="23" name="Rektangel med rundade hörn 22">
              <a:extLst>
                <a:ext uri="{FF2B5EF4-FFF2-40B4-BE49-F238E27FC236}">
                  <a16:creationId xmlns:a16="http://schemas.microsoft.com/office/drawing/2014/main" id="{3DF88F93-112B-4E30-D37B-372A25CC4CCC}"/>
                </a:ext>
              </a:extLst>
            </p:cNvPr>
            <p:cNvSpPr/>
            <p:nvPr/>
          </p:nvSpPr>
          <p:spPr>
            <a:xfrm>
              <a:off x="4567237" y="5709411"/>
              <a:ext cx="2362200" cy="655329"/>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solidFill>
                  <a:schemeClr val="tx1"/>
                </a:solidFill>
              </a:endParaRPr>
            </a:p>
          </p:txBody>
        </p:sp>
        <p:sp>
          <p:nvSpPr>
            <p:cNvPr id="20" name="textruta 19">
              <a:extLst>
                <a:ext uri="{FF2B5EF4-FFF2-40B4-BE49-F238E27FC236}">
                  <a16:creationId xmlns:a16="http://schemas.microsoft.com/office/drawing/2014/main" id="{2A755B77-3E7F-4FAC-DC1B-6E557722F496}"/>
                </a:ext>
              </a:extLst>
            </p:cNvPr>
            <p:cNvSpPr txBox="1"/>
            <p:nvPr/>
          </p:nvSpPr>
          <p:spPr>
            <a:xfrm>
              <a:off x="4219574" y="5821631"/>
              <a:ext cx="3057525" cy="430887"/>
            </a:xfrm>
            <a:prstGeom prst="rect">
              <a:avLst/>
            </a:prstGeom>
            <a:noFill/>
          </p:spPr>
          <p:txBody>
            <a:bodyPr wrap="square" rtlCol="0">
              <a:spAutoFit/>
            </a:bodyPr>
            <a:lstStyle/>
            <a:p>
              <a:pPr algn="ctr"/>
              <a:r>
                <a:rPr lang="sv-SE" sz="2200" b="1" dirty="0">
                  <a:solidFill>
                    <a:schemeClr val="bg1"/>
                  </a:solidFill>
                  <a:hlinkClick r:id="rId4">
                    <a:extLst>
                      <a:ext uri="{A12FA001-AC4F-418D-AE19-62706E023703}">
                        <ahyp:hlinkClr xmlns:ahyp="http://schemas.microsoft.com/office/drawing/2018/hyperlinkcolor" val="tx"/>
                      </a:ext>
                    </a:extLst>
                  </a:hlinkClick>
                </a:rPr>
                <a:t>Mer om mål 13</a:t>
              </a:r>
              <a:endParaRPr lang="sv-SE" sz="2200" b="1" dirty="0">
                <a:solidFill>
                  <a:schemeClr val="bg1"/>
                </a:solidFill>
              </a:endParaRPr>
            </a:p>
          </p:txBody>
        </p:sp>
      </p:grpSp>
      <p:pic>
        <p:nvPicPr>
          <p:cNvPr id="25" name="Platshållare för innehåll 6" descr="Markör med hel fyllning">
            <a:extLst>
              <a:ext uri="{FF2B5EF4-FFF2-40B4-BE49-F238E27FC236}">
                <a16:creationId xmlns:a16="http://schemas.microsoft.com/office/drawing/2014/main" id="{E10473A7-78B4-BCA9-55EF-AE92AE00C4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flipH="1" flipV="1">
            <a:off x="10108860" y="4947015"/>
            <a:ext cx="706285" cy="706285"/>
          </a:xfrm>
          <a:prstGeom prst="rect">
            <a:avLst/>
          </a:prstGeom>
        </p:spPr>
      </p:pic>
      <p:pic>
        <p:nvPicPr>
          <p:cNvPr id="2" name="Bildobjekt 1">
            <a:extLst>
              <a:ext uri="{FF2B5EF4-FFF2-40B4-BE49-F238E27FC236}">
                <a16:creationId xmlns:a16="http://schemas.microsoft.com/office/drawing/2014/main" id="{C2B2E6B4-53AE-C9E6-8F95-F012AC4F9D4D}"/>
              </a:ext>
            </a:extLst>
          </p:cNvPr>
          <p:cNvPicPr>
            <a:picLocks noChangeAspect="1"/>
          </p:cNvPicPr>
          <p:nvPr/>
        </p:nvPicPr>
        <p:blipFill>
          <a:blip r:embed="rId7"/>
          <a:srcRect t="392" b="392"/>
          <a:stretch/>
        </p:blipFill>
        <p:spPr>
          <a:xfrm>
            <a:off x="9424086" y="2307479"/>
            <a:ext cx="1934020" cy="19399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3858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6BC34-B0F4-FC85-204D-6229000DF960}"/>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D8A1F101-C37E-C6E7-6BC4-0EE9600C269C}"/>
              </a:ext>
            </a:extLst>
          </p:cNvPr>
          <p:cNvPicPr>
            <a:picLocks noChangeAspect="1"/>
          </p:cNvPicPr>
          <p:nvPr/>
        </p:nvPicPr>
        <p:blipFill>
          <a:blip r:embed="rId4"/>
          <a:stretch>
            <a:fillRect/>
          </a:stretch>
        </p:blipFill>
        <p:spPr>
          <a:xfrm>
            <a:off x="10721023" y="294967"/>
            <a:ext cx="1158802" cy="486697"/>
          </a:xfrm>
          <a:prstGeom prst="rect">
            <a:avLst/>
          </a:prstGeom>
        </p:spPr>
      </p:pic>
      <p:pic>
        <p:nvPicPr>
          <p:cNvPr id="2" name="Online Media 1" descr="Klimat-ljudfilm">
            <a:hlinkClick r:id="" action="ppaction://media"/>
            <a:extLst>
              <a:ext uri="{FF2B5EF4-FFF2-40B4-BE49-F238E27FC236}">
                <a16:creationId xmlns:a16="http://schemas.microsoft.com/office/drawing/2014/main" id="{34BA3142-9F62-E09D-B636-95C2866EEEDA}"/>
              </a:ext>
            </a:extLst>
          </p:cNvPr>
          <p:cNvPicPr>
            <a:picLocks noRot="1" noChangeAspect="1"/>
          </p:cNvPicPr>
          <p:nvPr>
            <a:videoFile r:link="rId1"/>
          </p:nvPr>
        </p:nvPicPr>
        <p:blipFill>
          <a:blip r:embed="rId5"/>
          <a:stretch>
            <a:fillRect/>
          </a:stretch>
        </p:blipFill>
        <p:spPr>
          <a:xfrm>
            <a:off x="0" y="0"/>
            <a:ext cx="12192000" cy="6868732"/>
          </a:xfrm>
          <a:prstGeom prst="rect">
            <a:avLst/>
          </a:prstGeom>
        </p:spPr>
      </p:pic>
    </p:spTree>
    <p:extLst>
      <p:ext uri="{BB962C8B-B14F-4D97-AF65-F5344CB8AC3E}">
        <p14:creationId xmlns:p14="http://schemas.microsoft.com/office/powerpoint/2010/main" val="2302385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469B37-C63D-50B6-92D0-16EDCF3E8E2A}"/>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D0EC2641-8076-5042-3C2A-6D2FE333B92E}"/>
              </a:ext>
            </a:extLst>
          </p:cNvPr>
          <p:cNvSpPr>
            <a:spLocks noGrp="1"/>
          </p:cNvSpPr>
          <p:nvPr>
            <p:ph type="sldNum" sz="quarter" idx="12"/>
          </p:nvPr>
        </p:nvSpPr>
        <p:spPr/>
        <p:txBody>
          <a:bodyPr/>
          <a:lstStyle/>
          <a:p>
            <a:fld id="{332063FA-F158-B145-A53C-EFD7E6C84CF7}" type="slidenum">
              <a:rPr lang="sv-SE" smtClean="0"/>
              <a:pPr/>
              <a:t>5</a:t>
            </a:fld>
            <a:endParaRPr lang="sv-SE"/>
          </a:p>
        </p:txBody>
      </p:sp>
      <p:sp>
        <p:nvSpPr>
          <p:cNvPr id="2" name="Rubrik 1">
            <a:extLst>
              <a:ext uri="{FF2B5EF4-FFF2-40B4-BE49-F238E27FC236}">
                <a16:creationId xmlns:a16="http://schemas.microsoft.com/office/drawing/2014/main" id="{363F2934-C31E-DA5E-DB01-DC5EDC21FC44}"/>
              </a:ext>
            </a:extLst>
          </p:cNvPr>
          <p:cNvSpPr>
            <a:spLocks noGrp="1"/>
          </p:cNvSpPr>
          <p:nvPr>
            <p:ph type="title"/>
          </p:nvPr>
        </p:nvSpPr>
        <p:spPr/>
        <p:txBody>
          <a:bodyPr/>
          <a:lstStyle/>
          <a:p>
            <a:r>
              <a:rPr lang="nn-NO" sz="3600" dirty="0" err="1"/>
              <a:t>Samtalsfrågor</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8944FE0A-3869-B337-406D-C97F5E3729B8}"/>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3" name="Platshållare för innehåll 3">
            <a:extLst>
              <a:ext uri="{FF2B5EF4-FFF2-40B4-BE49-F238E27FC236}">
                <a16:creationId xmlns:a16="http://schemas.microsoft.com/office/drawing/2014/main" id="{39AD46F6-F023-51DF-B4E1-B357A0928186}"/>
              </a:ext>
            </a:extLst>
          </p:cNvPr>
          <p:cNvSpPr>
            <a:spLocks noGrp="1"/>
          </p:cNvSpPr>
          <p:nvPr>
            <p:ph sz="quarter" idx="13"/>
          </p:nvPr>
        </p:nvSpPr>
        <p:spPr>
          <a:xfrm>
            <a:off x="1721998" y="2547955"/>
            <a:ext cx="8841727" cy="3357896"/>
          </a:xfrm>
          <a:noFill/>
        </p:spPr>
        <p:txBody>
          <a:bodyPr/>
          <a:lstStyle/>
          <a:p>
            <a:r>
              <a:rPr lang="sv-SE" sz="3000" dirty="0"/>
              <a:t>Var det något i filmen som var nytt för er?</a:t>
            </a:r>
          </a:p>
          <a:p>
            <a:r>
              <a:rPr lang="sv-SE" sz="3000" dirty="0"/>
              <a:t>Var det något som saknades i filmen?</a:t>
            </a:r>
          </a:p>
          <a:p>
            <a:endParaRPr lang="sv-SE" sz="3000" dirty="0"/>
          </a:p>
          <a:p>
            <a:endParaRPr lang="sv-SE" sz="2800" dirty="0"/>
          </a:p>
          <a:p>
            <a:pPr marL="0" indent="0">
              <a:buNone/>
            </a:pPr>
            <a:endParaRPr lang="sv-SE" sz="2800" dirty="0"/>
          </a:p>
        </p:txBody>
      </p:sp>
    </p:spTree>
    <p:extLst>
      <p:ext uri="{BB962C8B-B14F-4D97-AF65-F5344CB8AC3E}">
        <p14:creationId xmlns:p14="http://schemas.microsoft.com/office/powerpoint/2010/main" val="1984937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6002042-A70C-BF37-44AA-E219643A2A12}"/>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CC878BCA-4A86-48F7-32CD-BB9093096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07" y="1253951"/>
            <a:ext cx="10439063" cy="5687540"/>
          </a:xfrm>
          <a:prstGeom prst="rect">
            <a:avLst/>
          </a:prstGeom>
        </p:spPr>
      </p:pic>
      <p:sp>
        <p:nvSpPr>
          <p:cNvPr id="6" name="Platshållare för bildnummer 5">
            <a:extLst>
              <a:ext uri="{FF2B5EF4-FFF2-40B4-BE49-F238E27FC236}">
                <a16:creationId xmlns:a16="http://schemas.microsoft.com/office/drawing/2014/main" id="{56733677-EC9E-F1BC-AA1C-42CB4398E847}"/>
              </a:ext>
            </a:extLst>
          </p:cNvPr>
          <p:cNvSpPr>
            <a:spLocks noGrp="1"/>
          </p:cNvSpPr>
          <p:nvPr>
            <p:ph type="sldNum" sz="quarter" idx="12"/>
          </p:nvPr>
        </p:nvSpPr>
        <p:spPr/>
        <p:txBody>
          <a:bodyPr/>
          <a:lstStyle/>
          <a:p>
            <a:fld id="{332063FA-F158-B145-A53C-EFD7E6C84CF7}" type="slidenum">
              <a:rPr lang="sv-SE" smtClean="0"/>
              <a:pPr/>
              <a:t>6</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D200D2ED-1EB2-C2ED-9A3B-A821B41A1D99}"/>
              </a:ext>
            </a:extLst>
          </p:cNvPr>
          <p:cNvPicPr>
            <a:picLocks noChangeAspect="1"/>
          </p:cNvPicPr>
          <p:nvPr/>
        </p:nvPicPr>
        <p:blipFill>
          <a:blip r:embed="rId4"/>
          <a:stretch>
            <a:fillRect/>
          </a:stretch>
        </p:blipFill>
        <p:spPr>
          <a:xfrm>
            <a:off x="10776608" y="216311"/>
            <a:ext cx="1097706" cy="460889"/>
          </a:xfrm>
          <a:prstGeom prst="rect">
            <a:avLst/>
          </a:prstGeom>
        </p:spPr>
      </p:pic>
    </p:spTree>
    <p:extLst>
      <p:ext uri="{BB962C8B-B14F-4D97-AF65-F5344CB8AC3E}">
        <p14:creationId xmlns:p14="http://schemas.microsoft.com/office/powerpoint/2010/main" val="83408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A07192-4CB4-01C2-4823-8A3CEC56C2F8}"/>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A7529C1B-E3A0-6A9F-B4C3-6C4D047AA4FE}"/>
              </a:ext>
            </a:extLst>
          </p:cNvPr>
          <p:cNvSpPr>
            <a:spLocks noGrp="1"/>
          </p:cNvSpPr>
          <p:nvPr>
            <p:ph type="sldNum" sz="quarter" idx="12"/>
          </p:nvPr>
        </p:nvSpPr>
        <p:spPr/>
        <p:txBody>
          <a:bodyPr/>
          <a:lstStyle/>
          <a:p>
            <a:fld id="{332063FA-F158-B145-A53C-EFD7E6C84CF7}" type="slidenum">
              <a:rPr lang="sv-SE" smtClean="0"/>
              <a:pPr/>
              <a:t>7</a:t>
            </a:fld>
            <a:endParaRPr lang="sv-SE"/>
          </a:p>
        </p:txBody>
      </p:sp>
      <p:sp>
        <p:nvSpPr>
          <p:cNvPr id="2" name="Rubrik 1">
            <a:extLst>
              <a:ext uri="{FF2B5EF4-FFF2-40B4-BE49-F238E27FC236}">
                <a16:creationId xmlns:a16="http://schemas.microsoft.com/office/drawing/2014/main" id="{4745F5D1-56E6-6645-F4CF-30621A1DADEF}"/>
              </a:ext>
            </a:extLst>
          </p:cNvPr>
          <p:cNvSpPr>
            <a:spLocks noGrp="1"/>
          </p:cNvSpPr>
          <p:nvPr>
            <p:ph type="title"/>
          </p:nvPr>
        </p:nvSpPr>
        <p:spPr/>
        <p:txBody>
          <a:bodyPr/>
          <a:lstStyle/>
          <a:p>
            <a:r>
              <a:rPr lang="nn-NO" sz="3600" dirty="0" err="1"/>
              <a:t>Människans</a:t>
            </a:r>
            <a:r>
              <a:rPr lang="nn-NO" sz="3600" dirty="0"/>
              <a:t> </a:t>
            </a:r>
            <a:r>
              <a:rPr lang="nn-NO" sz="3600" dirty="0" err="1"/>
              <a:t>påverkan</a:t>
            </a:r>
            <a:r>
              <a:rPr lang="nn-NO" sz="3600" dirty="0"/>
              <a:t> på </a:t>
            </a:r>
            <a:r>
              <a:rPr lang="nn-NO" sz="3600" dirty="0" err="1"/>
              <a:t>klimatet</a:t>
            </a:r>
            <a:endParaRPr lang="nn-NO" sz="3600" dirty="0"/>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522CCAC4-63D7-0C35-6CE1-735A1C796624}"/>
              </a:ext>
            </a:extLst>
          </p:cNvPr>
          <p:cNvPicPr>
            <a:picLocks noChangeAspect="1"/>
          </p:cNvPicPr>
          <p:nvPr/>
        </p:nvPicPr>
        <p:blipFill>
          <a:blip r:embed="rId3"/>
          <a:stretch>
            <a:fillRect/>
          </a:stretch>
        </p:blipFill>
        <p:spPr>
          <a:xfrm>
            <a:off x="10776608" y="216311"/>
            <a:ext cx="1097706" cy="460889"/>
          </a:xfrm>
          <a:prstGeom prst="rect">
            <a:avLst/>
          </a:prstGeom>
        </p:spPr>
      </p:pic>
      <p:sp>
        <p:nvSpPr>
          <p:cNvPr id="10" name="Platshållare för innehåll 3">
            <a:extLst>
              <a:ext uri="{FF2B5EF4-FFF2-40B4-BE49-F238E27FC236}">
                <a16:creationId xmlns:a16="http://schemas.microsoft.com/office/drawing/2014/main" id="{1D4D85C4-371A-D228-F31C-E2625632D789}"/>
              </a:ext>
            </a:extLst>
          </p:cNvPr>
          <p:cNvSpPr>
            <a:spLocks noGrp="1"/>
          </p:cNvSpPr>
          <p:nvPr>
            <p:ph sz="quarter" idx="13"/>
          </p:nvPr>
        </p:nvSpPr>
        <p:spPr>
          <a:xfrm>
            <a:off x="1721999" y="2139193"/>
            <a:ext cx="7650601" cy="3357896"/>
          </a:xfrm>
        </p:spPr>
        <p:txBody>
          <a:bodyPr/>
          <a:lstStyle/>
          <a:p>
            <a:r>
              <a:rPr lang="sv-SE" sz="2800" dirty="0"/>
              <a:t>De största utsläppen av växthusgaser globalt orsakas av att vi bränner fossila bränslen som kol och olja. </a:t>
            </a:r>
          </a:p>
          <a:p>
            <a:r>
              <a:rPr lang="sv-SE" sz="2800" dirty="0"/>
              <a:t>Koldioxid står för ungefär 60 procent av den förstärkta växthuseffekten.</a:t>
            </a:r>
          </a:p>
          <a:p>
            <a:r>
              <a:rPr lang="sv-SE" sz="2800" dirty="0"/>
              <a:t>Detta leder till stora problem som smältande isar, höjda havsnivåer och extremväder.</a:t>
            </a:r>
          </a:p>
          <a:p>
            <a:r>
              <a:rPr lang="sv-SE" sz="2800" dirty="0"/>
              <a:t>Varje liten minskning av utsläpp gör skillnad!</a:t>
            </a:r>
          </a:p>
          <a:p>
            <a:endParaRPr lang="sv-SE" sz="2800" dirty="0"/>
          </a:p>
          <a:p>
            <a:endParaRPr lang="sv-SE" sz="2400" dirty="0"/>
          </a:p>
        </p:txBody>
      </p:sp>
    </p:spTree>
    <p:extLst>
      <p:ext uri="{BB962C8B-B14F-4D97-AF65-F5344CB8AC3E}">
        <p14:creationId xmlns:p14="http://schemas.microsoft.com/office/powerpoint/2010/main" val="3922959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0CD4CE-AC0F-8A49-1C35-C9C66D3CCE7E}"/>
            </a:ext>
          </a:extLst>
        </p:cNvPr>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57224D8-A662-FF2B-45B1-63E4A337B8AB}"/>
              </a:ext>
            </a:extLst>
          </p:cNvPr>
          <p:cNvSpPr>
            <a:spLocks noGrp="1"/>
          </p:cNvSpPr>
          <p:nvPr>
            <p:ph type="sldNum" sz="quarter" idx="12"/>
          </p:nvPr>
        </p:nvSpPr>
        <p:spPr/>
        <p:txBody>
          <a:bodyPr/>
          <a:lstStyle/>
          <a:p>
            <a:fld id="{332063FA-F158-B145-A53C-EFD7E6C84CF7}" type="slidenum">
              <a:rPr lang="sv-SE" smtClean="0"/>
              <a:pPr/>
              <a:t>8</a:t>
            </a:fld>
            <a:endParaRPr lang="sv-SE"/>
          </a:p>
        </p:txBody>
      </p:sp>
      <p:pic>
        <p:nvPicPr>
          <p:cNvPr id="14" name="Bildobjekt 13" descr="En bild som visar Teckensnitt, Grafik, grafisk design, text&#10;&#10;AI-genererat innehåll kan vara felaktigt.">
            <a:extLst>
              <a:ext uri="{FF2B5EF4-FFF2-40B4-BE49-F238E27FC236}">
                <a16:creationId xmlns:a16="http://schemas.microsoft.com/office/drawing/2014/main" id="{3E6B905E-1E02-D362-95DE-2432F32270D0}"/>
              </a:ext>
            </a:extLst>
          </p:cNvPr>
          <p:cNvPicPr>
            <a:picLocks noChangeAspect="1"/>
          </p:cNvPicPr>
          <p:nvPr/>
        </p:nvPicPr>
        <p:blipFill>
          <a:blip r:embed="rId3"/>
          <a:stretch>
            <a:fillRect/>
          </a:stretch>
        </p:blipFill>
        <p:spPr>
          <a:xfrm>
            <a:off x="10776608" y="216311"/>
            <a:ext cx="1097706" cy="460889"/>
          </a:xfrm>
          <a:prstGeom prst="rect">
            <a:avLst/>
          </a:prstGeom>
        </p:spPr>
      </p:pic>
      <p:pic>
        <p:nvPicPr>
          <p:cNvPr id="2" name="Bildobjekt 1">
            <a:extLst>
              <a:ext uri="{FF2B5EF4-FFF2-40B4-BE49-F238E27FC236}">
                <a16:creationId xmlns:a16="http://schemas.microsoft.com/office/drawing/2014/main" id="{E2FDD585-4813-7131-4EE5-3DA06354897F}"/>
              </a:ext>
            </a:extLst>
          </p:cNvPr>
          <p:cNvPicPr>
            <a:picLocks noChangeAspect="1"/>
          </p:cNvPicPr>
          <p:nvPr/>
        </p:nvPicPr>
        <p:blipFill>
          <a:blip r:embed="rId4"/>
          <a:srcRect b="54585"/>
          <a:stretch/>
        </p:blipFill>
        <p:spPr>
          <a:xfrm>
            <a:off x="915138" y="1627616"/>
            <a:ext cx="10361724" cy="3912710"/>
          </a:xfrm>
          <a:prstGeom prst="rect">
            <a:avLst/>
          </a:prstGeom>
        </p:spPr>
      </p:pic>
    </p:spTree>
    <p:extLst>
      <p:ext uri="{BB962C8B-B14F-4D97-AF65-F5344CB8AC3E}">
        <p14:creationId xmlns:p14="http://schemas.microsoft.com/office/powerpoint/2010/main" val="3027783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261ADD0A-7626-7FF5-9E61-C633EB6EF3C6}"/>
              </a:ext>
            </a:extLst>
          </p:cNvPr>
          <p:cNvPicPr>
            <a:picLocks noChangeAspect="1"/>
          </p:cNvPicPr>
          <p:nvPr/>
        </p:nvPicPr>
        <p:blipFill>
          <a:blip r:embed="rId3"/>
          <a:stretch>
            <a:fillRect/>
          </a:stretch>
        </p:blipFill>
        <p:spPr>
          <a:xfrm>
            <a:off x="1471356" y="846072"/>
            <a:ext cx="9249288" cy="5583630"/>
          </a:xfrm>
          <a:prstGeom prst="rect">
            <a:avLst/>
          </a:prstGeom>
        </p:spPr>
      </p:pic>
    </p:spTree>
    <p:extLst>
      <p:ext uri="{BB962C8B-B14F-4D97-AF65-F5344CB8AC3E}">
        <p14:creationId xmlns:p14="http://schemas.microsoft.com/office/powerpoint/2010/main" val="3432709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SPF_mallpres_20141216_REN">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Presentation1</Template>
  <TotalTime>5949</TotalTime>
  <Words>4403</Words>
  <Application>Microsoft Macintosh PowerPoint</Application>
  <PresentationFormat>Widescreen</PresentationFormat>
  <Paragraphs>447</Paragraphs>
  <Slides>25</Slides>
  <Notes>25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-webkit-standard</vt:lpstr>
      <vt:lpstr>Arial</vt:lpstr>
      <vt:lpstr>Calibri</vt:lpstr>
      <vt:lpstr>Impact</vt:lpstr>
      <vt:lpstr>Roboto Lt</vt:lpstr>
      <vt:lpstr>Tiempos Text</vt:lpstr>
      <vt:lpstr>Wingdings</vt:lpstr>
      <vt:lpstr>SPF_mallpres_20141216_REN</vt:lpstr>
      <vt:lpstr>PowerPoint Presentation</vt:lpstr>
      <vt:lpstr>De globala målen</vt:lpstr>
      <vt:lpstr>Mål 13: Bekämpa klimatförändringarna</vt:lpstr>
      <vt:lpstr>PowerPoint Presentation</vt:lpstr>
      <vt:lpstr>Samtalsfrågor</vt:lpstr>
      <vt:lpstr>PowerPoint Presentation</vt:lpstr>
      <vt:lpstr>Människans påverkan på klimatet</vt:lpstr>
      <vt:lpstr>PowerPoint Presentation</vt:lpstr>
      <vt:lpstr>PowerPoint Presentation</vt:lpstr>
      <vt:lpstr>PowerPoint Presentation</vt:lpstr>
      <vt:lpstr>Utsläpp av växthusgaser i Sverige</vt:lpstr>
      <vt:lpstr>Samtalsfrågor</vt:lpstr>
      <vt:lpstr>EU:s mål för ton CO2e per innevånare och år   </vt:lpstr>
      <vt:lpstr>Samtalsfrågor</vt:lpstr>
      <vt:lpstr>PowerPoint Presentation</vt:lpstr>
      <vt:lpstr>Fördelar</vt:lpstr>
      <vt:lpstr>Samtalsfråga</vt:lpstr>
      <vt:lpstr>Övningar: Räkna ut din klimatpåverkan </vt:lpstr>
      <vt:lpstr>PowerPoint Presentation</vt:lpstr>
      <vt:lpstr>PowerPoint Presentation</vt:lpstr>
      <vt:lpstr>Ökningen av jordens medeltemperatur </vt:lpstr>
      <vt:lpstr>Samtalsfrågor</vt:lpstr>
      <vt:lpstr>Sammanfattning</vt:lpstr>
      <vt:lpstr>Nästa gång</vt:lpstr>
      <vt:lpstr>För dig som vill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Veronica Sjölin</dc:creator>
  <cp:lastModifiedBy>Wendy Francis</cp:lastModifiedBy>
  <cp:revision>187</cp:revision>
  <cp:lastPrinted>2025-06-10T12:32:33Z</cp:lastPrinted>
  <dcterms:created xsi:type="dcterms:W3CDTF">2025-02-13T09:49:49Z</dcterms:created>
  <dcterms:modified xsi:type="dcterms:W3CDTF">2026-01-23T15:18:59Z</dcterms:modified>
</cp:coreProperties>
</file>