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81" r:id="rId2"/>
    <p:sldId id="287" r:id="rId3"/>
    <p:sldId id="357" r:id="rId4"/>
    <p:sldId id="347" r:id="rId5"/>
    <p:sldId id="348" r:id="rId6"/>
    <p:sldId id="359" r:id="rId7"/>
    <p:sldId id="362" r:id="rId8"/>
    <p:sldId id="367" r:id="rId9"/>
    <p:sldId id="361" r:id="rId10"/>
    <p:sldId id="366" r:id="rId11"/>
    <p:sldId id="350" r:id="rId12"/>
    <p:sldId id="363" r:id="rId13"/>
    <p:sldId id="349" r:id="rId14"/>
    <p:sldId id="351" r:id="rId15"/>
    <p:sldId id="358" r:id="rId16"/>
    <p:sldId id="365" r:id="rId17"/>
    <p:sldId id="364" r:id="rId18"/>
    <p:sldId id="294" r:id="rId19"/>
    <p:sldId id="352" r:id="rId20"/>
    <p:sldId id="355" r:id="rId21"/>
    <p:sldId id="329" r:id="rId22"/>
    <p:sldId id="298" r:id="rId23"/>
    <p:sldId id="299" r:id="rId24"/>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178"/>
    <a:srgbClr val="038ECF"/>
    <a:srgbClr val="CCE4DB"/>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47" autoAdjust="0"/>
    <p:restoredTop sz="93023" autoAdjust="0"/>
  </p:normalViewPr>
  <p:slideViewPr>
    <p:cSldViewPr snapToGrid="0">
      <p:cViewPr varScale="1">
        <p:scale>
          <a:sx n="64" d="100"/>
          <a:sy n="64" d="100"/>
        </p:scale>
        <p:origin x="1464" y="168"/>
      </p:cViewPr>
      <p:guideLst>
        <p:guide orient="horz" pos="2160"/>
        <p:guide orient="horz" pos="1014"/>
        <p:guide pos="384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hållbara textilier.</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vad hållbara textilier är, hur produktion av textilier påverkar miljön och vad vi kan göra föra att konsumera hållbart.</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a:p>
            <a:pPr marL="228600" indent="-228600" eaLnBrk="1" hangingPunct="1">
              <a:spcBef>
                <a:spcPct val="0"/>
              </a:spcBef>
              <a:buFont typeface="+mj-lt"/>
              <a:buAutoNum type="arabicPeriod"/>
            </a:pPr>
            <a:endParaRPr lang="sv-SE" alt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A6D7-4DFD-D396-580E-0BE1B7B825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023A11-3631-FF82-CF07-31ED3F971D87}"/>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618E34A-74C8-4E24-B424-ED83B909C7E8}"/>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Fortsätt berätta om textilier och kemikalier.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Flera kemikalier som används i textilproduktion är skadliga för både människor och miljön. Här är några exempel:</a:t>
            </a:r>
          </a:p>
          <a:p>
            <a:pPr marL="228600" indent="-228600">
              <a:buFont typeface="+mj-lt"/>
              <a:buAutoNum type="arabicPeriod"/>
            </a:pPr>
            <a:r>
              <a:rPr lang="sv-SE" b="1" dirty="0">
                <a:latin typeface="Arial" panose="020B0604020202020204" pitchFamily="34" charset="0"/>
                <a:cs typeface="Arial" panose="020B0604020202020204" pitchFamily="34" charset="0"/>
              </a:rPr>
              <a:t>Bekämpningsmedel</a:t>
            </a:r>
            <a:r>
              <a:rPr lang="sv-SE" dirty="0">
                <a:latin typeface="Arial" panose="020B0604020202020204" pitchFamily="34" charset="0"/>
                <a:cs typeface="Arial" panose="020B0604020202020204" pitchFamily="34" charset="0"/>
              </a:rPr>
              <a:t>: Används vid odling av bomull och kan förorena mark och vatten. De kan också orsaka hälsoproblem som hudirritation och andningsbesvär hos människor.</a:t>
            </a:r>
          </a:p>
          <a:p>
            <a:pPr marL="228600" indent="-228600">
              <a:buFont typeface="+mj-lt"/>
              <a:buAutoNum type="arabicPeriod"/>
            </a:pPr>
            <a:r>
              <a:rPr lang="sv-SE" b="1" dirty="0">
                <a:latin typeface="Arial" panose="020B0604020202020204" pitchFamily="34" charset="0"/>
                <a:cs typeface="Arial" panose="020B0604020202020204" pitchFamily="34" charset="0"/>
              </a:rPr>
              <a:t>Azofärgämnen</a:t>
            </a:r>
            <a:r>
              <a:rPr lang="sv-SE" dirty="0">
                <a:latin typeface="Arial" panose="020B0604020202020204" pitchFamily="34" charset="0"/>
                <a:cs typeface="Arial" panose="020B0604020202020204" pitchFamily="34" charset="0"/>
              </a:rPr>
              <a:t>: Vissa kan brytas ner till </a:t>
            </a:r>
            <a:r>
              <a:rPr lang="sv-SE" dirty="0" err="1">
                <a:latin typeface="Arial" panose="020B0604020202020204" pitchFamily="34" charset="0"/>
                <a:cs typeface="Arial" panose="020B0604020202020204" pitchFamily="34" charset="0"/>
              </a:rPr>
              <a:t>arylaminer</a:t>
            </a:r>
            <a:r>
              <a:rPr lang="sv-SE" dirty="0">
                <a:latin typeface="Arial" panose="020B0604020202020204" pitchFamily="34" charset="0"/>
                <a:cs typeface="Arial" panose="020B0604020202020204" pitchFamily="34" charset="0"/>
              </a:rPr>
              <a:t>, som är cancerframkallande och mutagena, det vill säga att de kan skapa mutationer/förändringar i DNA. Dessa ämnen är förbjudna i många länder.</a:t>
            </a:r>
          </a:p>
          <a:p>
            <a:pPr marL="228600" indent="-228600">
              <a:buFont typeface="+mj-lt"/>
              <a:buAutoNum type="arabicPeriod"/>
            </a:pPr>
            <a:r>
              <a:rPr lang="sv-SE" b="1" dirty="0">
                <a:latin typeface="Arial" panose="020B0604020202020204" pitchFamily="34" charset="0"/>
                <a:cs typeface="Arial" panose="020B0604020202020204" pitchFamily="34" charset="0"/>
              </a:rPr>
              <a:t>PFAS (per- och </a:t>
            </a:r>
            <a:r>
              <a:rPr lang="sv-SE" b="1" dirty="0" err="1">
                <a:latin typeface="Arial" panose="020B0604020202020204" pitchFamily="34" charset="0"/>
                <a:cs typeface="Arial" panose="020B0604020202020204" pitchFamily="34" charset="0"/>
              </a:rPr>
              <a:t>polyfluorerade</a:t>
            </a:r>
            <a:r>
              <a:rPr lang="sv-SE" b="1" dirty="0">
                <a:latin typeface="Arial" panose="020B0604020202020204" pitchFamily="34" charset="0"/>
                <a:cs typeface="Arial" panose="020B0604020202020204" pitchFamily="34" charset="0"/>
              </a:rPr>
              <a:t> </a:t>
            </a:r>
            <a:r>
              <a:rPr lang="sv-SE" b="1" dirty="0" err="1">
                <a:latin typeface="Arial" panose="020B0604020202020204" pitchFamily="34" charset="0"/>
                <a:cs typeface="Arial" panose="020B0604020202020204" pitchFamily="34" charset="0"/>
              </a:rPr>
              <a:t>alkylsubstanser</a:t>
            </a:r>
            <a:r>
              <a:rPr lang="sv-SE" b="1" dirty="0">
                <a:latin typeface="Arial" panose="020B0604020202020204" pitchFamily="34" charset="0"/>
                <a:cs typeface="Arial" panose="020B0604020202020204" pitchFamily="34" charset="0"/>
              </a:rPr>
              <a:t>)</a:t>
            </a:r>
            <a:r>
              <a:rPr lang="sv-SE" dirty="0">
                <a:latin typeface="Arial" panose="020B0604020202020204" pitchFamily="34" charset="0"/>
                <a:cs typeface="Arial" panose="020B0604020202020204" pitchFamily="34" charset="0"/>
              </a:rPr>
              <a:t>: Används för att göra textilier vatten- och smutsavvisande. De är extremt svårnedbrytbara och kan ansamlas i levande organismer, vilket påverkar både djur och människor negativt.</a:t>
            </a:r>
          </a:p>
          <a:p>
            <a:pPr marL="228600" indent="-228600">
              <a:buFont typeface="+mj-lt"/>
              <a:buAutoNum type="arabicPeriod"/>
            </a:pPr>
            <a:endParaRPr lang="sv-SE" dirty="0">
              <a:latin typeface="Arial" panose="020B0604020202020204" pitchFamily="34" charset="0"/>
              <a:cs typeface="Arial" panose="020B0604020202020204" pitchFamily="34" charset="0"/>
            </a:endParaRPr>
          </a:p>
          <a:p>
            <a:pPr marL="0" indent="0">
              <a:buNone/>
            </a:pPr>
            <a:r>
              <a:rPr lang="sv-SE" sz="1200" b="0" i="1" dirty="0">
                <a:latin typeface="Arial" panose="020B0604020202020204" pitchFamily="34" charset="0"/>
                <a:cs typeface="Arial" panose="020B0604020202020204" pitchFamily="34" charset="0"/>
              </a:rPr>
              <a:t>Observera att listan över kemikalier fortsätter på nästa powerpoint-bild!</a:t>
            </a:r>
          </a:p>
          <a:p>
            <a:pPr marL="0" indent="0">
              <a:buNone/>
            </a:pPr>
            <a:endParaRPr lang="sv-SE" sz="1200" b="0"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Expressen</a:t>
            </a:r>
          </a:p>
          <a:p>
            <a:pPr marL="0" indent="0">
              <a:buNone/>
            </a:pPr>
            <a:endParaRPr lang="sv-SE" sz="1200" b="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F4AC693D-DAA3-B2E5-84FB-BC9053322BF6}"/>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363851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Fortsätt berätta om textilier och kemikalier.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Här är några fler exempel på skadliga kemikalier:</a:t>
            </a:r>
          </a:p>
          <a:p>
            <a:pPr marL="228600" indent="-228600">
              <a:buFont typeface="+mj-lt"/>
              <a:buAutoNum type="arabicPeriod"/>
            </a:pPr>
            <a:r>
              <a:rPr lang="sv-SE" b="1" dirty="0">
                <a:latin typeface="Arial" panose="020B0604020202020204" pitchFamily="34" charset="0"/>
                <a:cs typeface="Arial" panose="020B0604020202020204" pitchFamily="34" charset="0"/>
              </a:rPr>
              <a:t>Ftalater</a:t>
            </a:r>
            <a:r>
              <a:rPr lang="sv-SE" dirty="0">
                <a:latin typeface="Arial" panose="020B0604020202020204" pitchFamily="34" charset="0"/>
                <a:cs typeface="Arial" panose="020B0604020202020204" pitchFamily="34" charset="0"/>
              </a:rPr>
              <a:t>: Används som mjukgörare i plastdetaljer och konstläder. Vissa ftalater kan påverka fortplantningsförmågan och är skadliga för vattenlevande organismer.</a:t>
            </a:r>
          </a:p>
          <a:p>
            <a:pPr marL="228600" indent="-228600">
              <a:buFont typeface="+mj-lt"/>
              <a:buAutoNum type="arabicPeriod"/>
            </a:pPr>
            <a:r>
              <a:rPr lang="sv-SE" b="1" dirty="0">
                <a:latin typeface="Arial" panose="020B0604020202020204" pitchFamily="34" charset="0"/>
                <a:cs typeface="Arial" panose="020B0604020202020204" pitchFamily="34" charset="0"/>
              </a:rPr>
              <a:t>Flamskyddsmedel</a:t>
            </a:r>
            <a:r>
              <a:rPr lang="sv-SE" dirty="0">
                <a:latin typeface="Arial" panose="020B0604020202020204" pitchFamily="34" charset="0"/>
                <a:cs typeface="Arial" panose="020B0604020202020204" pitchFamily="34" charset="0"/>
              </a:rPr>
              <a:t>: Vissa typer är förbjudna på grund av deras negativa effekter på hälsa och miljö, inklusive hormonstörningar och toxicitet för vattenlevande djur.</a:t>
            </a:r>
          </a:p>
          <a:p>
            <a:pPr marL="228600" indent="-228600">
              <a:buFont typeface="+mj-lt"/>
              <a:buAutoNum type="arabicPeriod"/>
            </a:pPr>
            <a:r>
              <a:rPr lang="sv-SE" b="1" dirty="0">
                <a:latin typeface="Arial" panose="020B0604020202020204" pitchFamily="34" charset="0"/>
                <a:cs typeface="Arial" panose="020B0604020202020204" pitchFamily="34" charset="0"/>
              </a:rPr>
              <a:t>Biocider</a:t>
            </a:r>
            <a:r>
              <a:rPr lang="sv-SE" dirty="0">
                <a:latin typeface="Arial" panose="020B0604020202020204" pitchFamily="34" charset="0"/>
                <a:cs typeface="Arial" panose="020B0604020202020204" pitchFamily="34" charset="0"/>
              </a:rPr>
              <a:t>: Används för att ge antibakteriella egenskaper men kan tvättas ut och skada vattenlevande organismer. De kan också bidra till antibiotikaresistens.</a:t>
            </a:r>
          </a:p>
          <a:p>
            <a:pPr marL="228600" indent="-228600">
              <a:buFont typeface="+mj-lt"/>
              <a:buAutoNum type="arabicPeriod"/>
            </a:pPr>
            <a:endParaRPr lang="sv-SE"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dirty="0">
                <a:latin typeface="Arial" panose="020B0604020202020204" pitchFamily="34" charset="0"/>
                <a:cs typeface="Arial" panose="020B0604020202020204" pitchFamily="34" charset="0"/>
              </a:rPr>
              <a:t>Dessa kemikalier påverkar inte bara de som arbetar i produktionen utan kan också finnas kvar i de färdiga textilierna och påverka konsumenter.</a:t>
            </a:r>
          </a:p>
          <a:p>
            <a:pPr marL="228600" indent="-22860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dirty="0">
                <a:latin typeface="Arial" panose="020B0604020202020204" pitchFamily="34" charset="0"/>
                <a:cs typeface="Arial" panose="020B0604020202020204" pitchFamily="34" charset="0"/>
              </a:rPr>
              <a:t>Bild: Expressen</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87599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0" dirty="0">
                <a:latin typeface="Arial" panose="020B0604020202020204" pitchFamily="34" charset="0"/>
                <a:cs typeface="Arial" panose="020B0604020202020204" pitchFamily="34" charset="0"/>
              </a:rPr>
              <a:t>Inled med att beskriva den negativa påverkan som kemikalier i textilproduktionen kan ha, och använd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 som stöd.</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450850" indent="-450850" eaLnBrk="1" hangingPunct="1">
              <a:spcBef>
                <a:spcPct val="0"/>
              </a:spcBef>
            </a:pPr>
            <a:r>
              <a:rPr lang="sv-SE" sz="1200" b="1" noProof="0" dirty="0" err="1">
                <a:latin typeface="Arial" panose="020B0604020202020204" pitchFamily="34" charset="0"/>
                <a:cs typeface="Arial" panose="020B0604020202020204" pitchFamily="34" charset="0"/>
              </a:rPr>
              <a:t>Talpunkter</a:t>
            </a:r>
            <a:r>
              <a:rPr lang="sv-SE" sz="1200" b="1" noProof="0" dirty="0">
                <a:latin typeface="Arial" panose="020B0604020202020204" pitchFamily="34" charset="0"/>
                <a:cs typeface="Arial" panose="020B0604020202020204" pitchFamily="34" charset="0"/>
              </a:rPr>
              <a:t>:</a:t>
            </a:r>
          </a:p>
          <a:p>
            <a:pPr marL="450850" indent="-450850" eaLnBrk="1" hangingPunct="1">
              <a:spcBef>
                <a:spcPct val="0"/>
              </a:spcBef>
            </a:pPr>
            <a:endParaRPr lang="sv-SE" sz="1200" b="1" noProof="0" dirty="0">
              <a:latin typeface="Arial" panose="020B0604020202020204" pitchFamily="34" charset="0"/>
              <a:cs typeface="Arial" panose="020B0604020202020204" pitchFamily="34" charset="0"/>
            </a:endParaRPr>
          </a:p>
          <a:p>
            <a:pPr marL="171450" indent="-171450" algn="l" latinLnBrk="0">
              <a:buFont typeface="Arial" panose="020B0604020202020204" pitchFamily="34" charset="0"/>
              <a:buChar char="•"/>
            </a:pPr>
            <a:r>
              <a:rPr lang="sv-SE" b="0" i="0" noProof="0" dirty="0">
                <a:solidFill>
                  <a:srgbClr val="2A2A2D"/>
                </a:solidFill>
                <a:effectLst/>
                <a:latin typeface="Arial" panose="020B0604020202020204" pitchFamily="34" charset="0"/>
                <a:cs typeface="Arial" panose="020B0604020202020204" pitchFamily="34" charset="0"/>
              </a:rPr>
              <a:t>Mikroplast är ett samlingsnamn för små plastfragment som är upp till fem millimeter och olösliga i vatten.</a:t>
            </a:r>
            <a:r>
              <a:rPr lang="sv-SE" sz="1200" b="1" i="0" noProof="0" dirty="0">
                <a:solidFill>
                  <a:schemeClr val="tx1"/>
                </a:solidFill>
                <a:effectLst/>
                <a:latin typeface="Arial" panose="020B0604020202020204" pitchFamily="34" charset="0"/>
                <a:cs typeface="Arial" panose="020B0604020202020204" pitchFamily="34" charset="0"/>
              </a:rPr>
              <a:t> </a:t>
            </a:r>
            <a:r>
              <a:rPr lang="sv-SE" b="0" i="0" noProof="0" dirty="0">
                <a:solidFill>
                  <a:srgbClr val="202020"/>
                </a:solidFill>
                <a:effectLst/>
                <a:latin typeface="Arial" panose="020B0604020202020204" pitchFamily="34" charset="0"/>
                <a:cs typeface="Arial" panose="020B0604020202020204" pitchFamily="34" charset="0"/>
              </a:rPr>
              <a:t>Varje gång du tvättar ett syntetiskt plagg så lossnar cirka 1900 bitar mikroplast som riskerar att hamna i hav och vattendrag.</a:t>
            </a:r>
            <a:endParaRPr lang="sv-SE" sz="1200" b="1" noProof="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Köp kläder av naturfiber som bomull, linne eller ull. Naturfibrer bryts ner i naturen, till skillnad från plastfiber som stannar i hundratals år.</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Hör av dig till klädkedjor och designers och berätta att du hellre köper kläder av naturfiber.</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Köp ett luddfilter till tvättmaskinen.</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När du rensar luddfilter i tumlare och tvättmaskin bör du se till att slänga luddet i papperskorgen och inte i toaletten.</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Använd en tvättpåsar som samlar in mikrofiber från tvätten på ett effektivt sätt.</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Tvätta i svalare temperaturer. Varmt vatten frigör mer mikroplaster.</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Byt ut tvättpulver mot flytande tvättsåpa. Tvättpulver ”skrubbar” kläderna och gör att de tappar mer fibrer.</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Fyll upp tvättmaskinen. En full tvättmaskin gör att friktionen mellan kläderna minskar och då frigörs mindre mikroplaster.</a:t>
            </a:r>
          </a:p>
          <a:p>
            <a:pPr marL="171450" indent="-171450">
              <a:buFont typeface="Arial" panose="020B0604020202020204" pitchFamily="34" charset="0"/>
              <a:buChar char="•"/>
            </a:pPr>
            <a:r>
              <a:rPr lang="sv-SE" b="0" i="0" noProof="0" dirty="0">
                <a:solidFill>
                  <a:srgbClr val="202020"/>
                </a:solidFill>
                <a:effectLst/>
                <a:latin typeface="Arial" panose="020B0604020202020204" pitchFamily="34" charset="0"/>
                <a:cs typeface="Arial" panose="020B0604020202020204" pitchFamily="34" charset="0"/>
              </a:rPr>
              <a:t>Tvätta syntetiska kläder mer sällan och under kortare tid.</a:t>
            </a:r>
          </a:p>
          <a:p>
            <a:pPr marL="171450" indent="-171450">
              <a:buFont typeface="Arial" panose="020B0604020202020204" pitchFamily="34" charset="0"/>
              <a:buChar char="•"/>
            </a:pPr>
            <a:endParaRPr lang="sv-SE" b="0" i="0" noProof="0" dirty="0">
              <a:solidFill>
                <a:srgbClr val="20202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i="0" noProof="0" dirty="0">
                <a:solidFill>
                  <a:srgbClr val="202020"/>
                </a:solidFill>
                <a:effectLst/>
                <a:latin typeface="Arial" panose="020B0604020202020204" pitchFamily="34" charset="0"/>
                <a:cs typeface="Arial" panose="020B0604020202020204" pitchFamily="34" charset="0"/>
              </a:rPr>
              <a:t>Bild: </a:t>
            </a:r>
            <a:r>
              <a:rPr lang="sv-SE" b="1" i="0" noProof="0" dirty="0" err="1">
                <a:solidFill>
                  <a:srgbClr val="202020"/>
                </a:solidFill>
                <a:effectLst/>
                <a:latin typeface="Arial" panose="020B0604020202020204" pitchFamily="34" charset="0"/>
                <a:cs typeface="Arial" panose="020B0604020202020204" pitchFamily="34" charset="0"/>
              </a:rPr>
              <a:t>Cireko.se</a:t>
            </a:r>
            <a:endParaRPr lang="sv-SE" b="1" noProof="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357097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63529-B735-907A-9CEA-274B5D68755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5344BD2-03D5-4131-960E-F79F8B8FB20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43C4D99-5689-17E2-E527-108E391A7E68}"/>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Ge exempel på textilier som har minst respektive mest miljöpåverkan.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Talpunkter:</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Textiliernas miljöpåverkan varierar beroende på material och produktionsmetoder. Här är en översikt:</a:t>
            </a:r>
          </a:p>
          <a:p>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Textilier med minst utsläpp:</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Linne</a:t>
            </a:r>
            <a:r>
              <a:rPr lang="sv-SE" dirty="0">
                <a:latin typeface="Arial" panose="020B0604020202020204" pitchFamily="34" charset="0"/>
                <a:cs typeface="Arial" panose="020B0604020202020204" pitchFamily="34" charset="0"/>
              </a:rPr>
              <a:t>: Tillverkas av </a:t>
            </a:r>
            <a:r>
              <a:rPr lang="sv-SE" dirty="0" err="1">
                <a:latin typeface="Arial" panose="020B0604020202020204" pitchFamily="34" charset="0"/>
                <a:cs typeface="Arial" panose="020B0604020202020204" pitchFamily="34" charset="0"/>
              </a:rPr>
              <a:t>linväxten</a:t>
            </a:r>
            <a:r>
              <a:rPr lang="sv-SE" dirty="0">
                <a:latin typeface="Arial" panose="020B0604020202020204" pitchFamily="34" charset="0"/>
                <a:cs typeface="Arial" panose="020B0604020202020204" pitchFamily="34" charset="0"/>
              </a:rPr>
              <a:t> och kräver mindre vatten och kemikalier än många andra material. Det är biologiskt nedbrytbart och hållbart om det produceras på rätt sätt.</a:t>
            </a:r>
          </a:p>
          <a:p>
            <a:pPr marL="171450" indent="-171450">
              <a:buFont typeface="Arial" panose="020B0604020202020204" pitchFamily="34" charset="0"/>
              <a:buChar char="•"/>
            </a:pPr>
            <a:r>
              <a:rPr lang="sv-SE" b="1" dirty="0" err="1">
                <a:latin typeface="Arial" panose="020B0604020202020204" pitchFamily="34" charset="0"/>
                <a:cs typeface="Arial" panose="020B0604020202020204" pitchFamily="34" charset="0"/>
              </a:rPr>
              <a:t>Tencel</a:t>
            </a:r>
            <a:r>
              <a:rPr lang="sv-SE" b="1" dirty="0">
                <a:latin typeface="Arial" panose="020B0604020202020204" pitchFamily="34" charset="0"/>
                <a:cs typeface="Arial" panose="020B0604020202020204" pitchFamily="34" charset="0"/>
              </a:rPr>
              <a:t>/</a:t>
            </a:r>
            <a:r>
              <a:rPr lang="sv-SE" b="1" dirty="0" err="1">
                <a:latin typeface="Arial" panose="020B0604020202020204" pitchFamily="34" charset="0"/>
                <a:cs typeface="Arial" panose="020B0604020202020204" pitchFamily="34" charset="0"/>
              </a:rPr>
              <a:t>Lyocell</a:t>
            </a:r>
            <a:r>
              <a:rPr lang="sv-SE" dirty="0">
                <a:latin typeface="Arial" panose="020B0604020202020204" pitchFamily="34" charset="0"/>
                <a:cs typeface="Arial" panose="020B0604020202020204" pitchFamily="34" charset="0"/>
              </a:rPr>
              <a:t>: Ett regenererat fiber görs av trä och tillverkas i en process där vatten och kemikalier återanvänds.</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Ekologisk bomull</a:t>
            </a:r>
            <a:r>
              <a:rPr lang="sv-SE" dirty="0">
                <a:latin typeface="Arial" panose="020B0604020202020204" pitchFamily="34" charset="0"/>
                <a:cs typeface="Arial" panose="020B0604020202020204" pitchFamily="34" charset="0"/>
              </a:rPr>
              <a:t>: Produceras utan syntetiska bekämpningsmedel och med mindre vattenanvändning än konventionell bomull.</a:t>
            </a: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Textilier med mest utsläpp:</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Polyester och andra syntetfibrer</a:t>
            </a:r>
            <a:r>
              <a:rPr lang="sv-SE" dirty="0">
                <a:latin typeface="Arial" panose="020B0604020202020204" pitchFamily="34" charset="0"/>
                <a:cs typeface="Arial" panose="020B0604020202020204" pitchFamily="34" charset="0"/>
              </a:rPr>
              <a:t>: Tillverkas av fossila bränslen och kräver mycket energi. De släpper också ut mikroplaster vid tvätt.</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Konventionell bomull</a:t>
            </a:r>
            <a:r>
              <a:rPr lang="sv-SE" dirty="0">
                <a:latin typeface="Arial" panose="020B0604020202020204" pitchFamily="34" charset="0"/>
                <a:cs typeface="Arial" panose="020B0604020202020204" pitchFamily="34" charset="0"/>
              </a:rPr>
              <a:t>: Kräver stora mängder vatten och kemikalier, vilket kan leda till föroreningar och vattenbrist i produktionsområden.</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Siden</a:t>
            </a:r>
            <a:r>
              <a:rPr lang="sv-SE" dirty="0">
                <a:latin typeface="Arial" panose="020B0604020202020204" pitchFamily="34" charset="0"/>
                <a:cs typeface="Arial" panose="020B0604020202020204" pitchFamily="34" charset="0"/>
              </a:rPr>
              <a:t>: Även om det är ett naturmaterial, kräver det mycket energi och resurser för att producera, särskilt vid uppfödning av silkesmaskar.</a:t>
            </a:r>
          </a:p>
          <a:p>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Det är dock viktigt att notera att produktionsmetoder och livslängden på plagget spelar en avgörande roll. Ett plagg som används länge och vårdas väl har generellt sett mindre miljöpåverkan än ett som snabbt slängs.</a:t>
            </a:r>
          </a:p>
          <a:p>
            <a:endParaRPr lang="sv-SE" dirty="0"/>
          </a:p>
        </p:txBody>
      </p:sp>
      <p:sp>
        <p:nvSpPr>
          <p:cNvPr id="4" name="Platshållare för bildnummer 3">
            <a:extLst>
              <a:ext uri="{FF2B5EF4-FFF2-40B4-BE49-F238E27FC236}">
                <a16:creationId xmlns:a16="http://schemas.microsoft.com/office/drawing/2014/main" id="{697D7EE8-D80F-DB83-CF8F-83AF5204CFF6}"/>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162064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B76F-0E15-EEE1-77C0-D7A069D5A6A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88102A-24DA-3063-DE3A-EE4A9F19136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F8DE24E-9FDC-A818-652D-B668F957AF8D}"/>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Förklara att gruppen nu kommer titta på olika miljömärkningar kopplade till textilier.</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GB" b="0" i="0" dirty="0" err="1">
                <a:solidFill>
                  <a:srgbClr val="000000"/>
                </a:solidFill>
                <a:effectLst/>
                <a:latin typeface="Roboto Slab" pitchFamily="2" charset="0"/>
              </a:rPr>
              <a:t>Miljömärkt</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textil</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är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hållbart</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producerad</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hela</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vägen</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från</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fiber</a:t>
            </a:r>
            <a:r>
              <a:rPr lang="en-GB" b="0" i="0" dirty="0">
                <a:solidFill>
                  <a:srgbClr val="000000"/>
                </a:solidFill>
                <a:effectLst/>
                <a:latin typeface="Roboto Slab" pitchFamily="2" charset="0"/>
              </a:rPr>
              <a:t> till det </a:t>
            </a:r>
            <a:r>
              <a:rPr lang="en-GB" b="0" i="0" dirty="0" err="1">
                <a:solidFill>
                  <a:srgbClr val="000000"/>
                </a:solidFill>
                <a:effectLst/>
                <a:latin typeface="Roboto Slab" pitchFamily="2" charset="0"/>
              </a:rPr>
              <a:t>färdiga</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plagget</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Kemikalier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färger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och</a:t>
            </a:r>
            <a:r>
              <a:rPr lang="en-GB" b="0" i="0" dirty="0">
                <a:solidFill>
                  <a:srgbClr val="000000"/>
                </a:solidFill>
                <a:effectLst/>
                <a:latin typeface="Roboto Slab" pitchFamily="2" charset="0"/>
              </a:rPr>
              <a:t> processer </a:t>
            </a:r>
            <a:r>
              <a:rPr lang="en-GB" b="0" i="0" dirty="0" err="1">
                <a:solidFill>
                  <a:srgbClr val="000000"/>
                </a:solidFill>
                <a:effectLst/>
                <a:latin typeface="Roboto Slab" pitchFamily="2" charset="0"/>
              </a:rPr>
              <a:t>är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hållbara</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både</a:t>
            </a:r>
            <a:r>
              <a:rPr lang="en-GB" b="0" i="0" dirty="0">
                <a:solidFill>
                  <a:srgbClr val="000000"/>
                </a:solidFill>
                <a:effectLst/>
                <a:latin typeface="Roboto Slab" pitchFamily="2" charset="0"/>
              </a:rPr>
              <a:t> för </a:t>
            </a:r>
            <a:r>
              <a:rPr lang="en-GB" b="0" i="0" dirty="0" err="1">
                <a:solidFill>
                  <a:srgbClr val="000000"/>
                </a:solidFill>
                <a:effectLst/>
                <a:latin typeface="Roboto Slab" pitchFamily="2" charset="0"/>
              </a:rPr>
              <a:t>miljön</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och</a:t>
            </a:r>
            <a:r>
              <a:rPr lang="en-GB" b="0" i="0" dirty="0">
                <a:solidFill>
                  <a:srgbClr val="000000"/>
                </a:solidFill>
                <a:effectLst/>
                <a:latin typeface="Roboto Slab" pitchFamily="2" charset="0"/>
              </a:rPr>
              <a:t> för de </a:t>
            </a:r>
            <a:r>
              <a:rPr lang="en-GB" b="0" i="0" dirty="0" err="1">
                <a:solidFill>
                  <a:srgbClr val="000000"/>
                </a:solidFill>
                <a:effectLst/>
                <a:latin typeface="Roboto Slab" pitchFamily="2" charset="0"/>
              </a:rPr>
              <a:t>personer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som</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arbetar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i</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produktionen</a:t>
            </a:r>
            <a:r>
              <a:rPr lang="en-GB" b="0" i="0" dirty="0">
                <a:solidFill>
                  <a:srgbClr val="000000"/>
                </a:solidFill>
                <a:effectLst/>
                <a:latin typeface="Roboto Slab" pitchFamily="2" charset="0"/>
              </a:rPr>
              <a:t> – </a:t>
            </a:r>
            <a:r>
              <a:rPr lang="en-GB" b="0" i="0" dirty="0" err="1">
                <a:solidFill>
                  <a:srgbClr val="000000"/>
                </a:solidFill>
                <a:effectLst/>
                <a:latin typeface="Roboto Slab" pitchFamily="2" charset="0"/>
              </a:rPr>
              <a:t>och</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inte</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minst</a:t>
            </a:r>
            <a:r>
              <a:rPr lang="en-GB" b="0" i="0" dirty="0">
                <a:solidFill>
                  <a:srgbClr val="000000"/>
                </a:solidFill>
                <a:effectLst/>
                <a:latin typeface="Roboto Slab" pitchFamily="2" charset="0"/>
              </a:rPr>
              <a:t> för dig </a:t>
            </a:r>
            <a:r>
              <a:rPr lang="en-GB" b="0" i="0" dirty="0" err="1">
                <a:solidFill>
                  <a:srgbClr val="000000"/>
                </a:solidFill>
                <a:effectLst/>
                <a:latin typeface="Roboto Slab" pitchFamily="2" charset="0"/>
              </a:rPr>
              <a:t>som</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slutligen</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använder</a:t>
            </a:r>
            <a:r>
              <a:rPr lang="en-GB" b="0" i="0" dirty="0">
                <a:solidFill>
                  <a:srgbClr val="000000"/>
                </a:solidFill>
                <a:effectLst/>
                <a:latin typeface="Roboto Slab" pitchFamily="2" charset="0"/>
              </a:rPr>
              <a:t> </a:t>
            </a:r>
            <a:r>
              <a:rPr lang="en-GB" b="0" i="0" dirty="0" err="1">
                <a:solidFill>
                  <a:srgbClr val="000000"/>
                </a:solidFill>
                <a:effectLst/>
                <a:latin typeface="Roboto Slab" pitchFamily="2" charset="0"/>
              </a:rPr>
              <a:t>plagget</a:t>
            </a:r>
            <a:r>
              <a:rPr lang="en-GB" b="0" i="0" dirty="0">
                <a:solidFill>
                  <a:srgbClr val="000000"/>
                </a:solidFill>
                <a:effectLst/>
                <a:latin typeface="Roboto Slab" pitchFamily="2" charset="0"/>
              </a:rPr>
              <a:t>.</a:t>
            </a:r>
          </a:p>
          <a:p>
            <a:pPr marL="228600" indent="-228600">
              <a:buFont typeface="Arial" panose="020B0604020202020204" pitchFamily="34" charset="0"/>
              <a:buChar char="•"/>
            </a:pPr>
            <a:r>
              <a:rPr lang="en-GB" b="1" i="0" dirty="0" err="1">
                <a:solidFill>
                  <a:srgbClr val="000000"/>
                </a:solidFill>
                <a:effectLst/>
                <a:latin typeface="Roboto Slab" panose="020F0502020204030204" pitchFamily="34" charset="0"/>
              </a:rPr>
              <a:t>Svanen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ansvarar</a:t>
            </a:r>
            <a:r>
              <a:rPr lang="en-GB" b="0" i="0" dirty="0">
                <a:solidFill>
                  <a:srgbClr val="000000"/>
                </a:solidFill>
                <a:effectLst/>
                <a:latin typeface="Roboto Slab" panose="020F0502020204030204" pitchFamily="34" charset="0"/>
              </a:rPr>
              <a:t> det </a:t>
            </a:r>
            <a:r>
              <a:rPr lang="en-GB" b="0" i="0" dirty="0" err="1">
                <a:solidFill>
                  <a:srgbClr val="000000"/>
                </a:solidFill>
                <a:effectLst/>
                <a:latin typeface="Roboto Slab" panose="020F0502020204030204" pitchFamily="34" charset="0"/>
              </a:rPr>
              <a:t>statliga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bolaget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Miljömärkning</a:t>
            </a:r>
            <a:r>
              <a:rPr lang="en-GB" b="0" i="0" dirty="0">
                <a:solidFill>
                  <a:srgbClr val="000000"/>
                </a:solidFill>
                <a:effectLst/>
                <a:latin typeface="Roboto Slab" panose="020F0502020204030204" pitchFamily="34" charset="0"/>
              </a:rPr>
              <a:t> Sverige för. </a:t>
            </a:r>
            <a:r>
              <a:rPr lang="en-GB" b="0" i="0" dirty="0" err="1">
                <a:solidFill>
                  <a:srgbClr val="000000"/>
                </a:solidFill>
                <a:effectLst/>
                <a:latin typeface="Roboto Slab" panose="020F0502020204030204" pitchFamily="34" charset="0"/>
              </a:rPr>
              <a:t>Märkningen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visar</a:t>
            </a:r>
            <a:r>
              <a:rPr lang="en-GB" b="0" i="0" dirty="0">
                <a:solidFill>
                  <a:srgbClr val="000000"/>
                </a:solidFill>
                <a:effectLst/>
                <a:latin typeface="Roboto Slab" panose="020F0502020204030204" pitchFamily="34" charset="0"/>
              </a:rPr>
              <a:t>, precis </a:t>
            </a:r>
            <a:r>
              <a:rPr lang="en-GB" b="0" i="0" dirty="0" err="1">
                <a:solidFill>
                  <a:srgbClr val="000000"/>
                </a:solidFill>
                <a:effectLst/>
                <a:latin typeface="Roboto Slab" panose="020F0502020204030204" pitchFamily="34" charset="0"/>
              </a:rPr>
              <a:t>som</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Naturskyddsföreningens</a:t>
            </a:r>
            <a:r>
              <a:rPr lang="en-GB" b="0" i="0" dirty="0">
                <a:solidFill>
                  <a:srgbClr val="000000"/>
                </a:solidFill>
                <a:effectLst/>
                <a:latin typeface="Roboto Slab" panose="020F0502020204030204" pitchFamily="34" charset="0"/>
              </a:rPr>
              <a:t> Bra </a:t>
            </a:r>
            <a:r>
              <a:rPr lang="en-GB" b="0" i="0" dirty="0" err="1">
                <a:solidFill>
                  <a:srgbClr val="000000"/>
                </a:solidFill>
                <a:effectLst/>
                <a:latin typeface="Roboto Slab" panose="020F0502020204030204" pitchFamily="34" charset="0"/>
              </a:rPr>
              <a:t>Miljöval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att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produkten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uppfyller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krav</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längs</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hela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kedjan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från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fiber</a:t>
            </a:r>
            <a:r>
              <a:rPr lang="en-GB" b="0" i="0" dirty="0">
                <a:solidFill>
                  <a:srgbClr val="000000"/>
                </a:solidFill>
                <a:effectLst/>
                <a:latin typeface="Roboto Slab" panose="020F0502020204030204" pitchFamily="34" charset="0"/>
              </a:rPr>
              <a:t> till </a:t>
            </a:r>
            <a:r>
              <a:rPr lang="en-GB" b="0" i="0" dirty="0" err="1">
                <a:solidFill>
                  <a:srgbClr val="000000"/>
                </a:solidFill>
                <a:effectLst/>
                <a:latin typeface="Roboto Slab" panose="020F0502020204030204" pitchFamily="34" charset="0"/>
              </a:rPr>
              <a:t>färdigt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plagg</a:t>
            </a:r>
            <a:r>
              <a:rPr lang="en-GB" b="0" i="0" dirty="0">
                <a:solidFill>
                  <a:srgbClr val="000000"/>
                </a:solidFill>
                <a:effectLst/>
                <a:latin typeface="Roboto Slab" panose="020F0502020204030204" pitchFamily="34" charset="0"/>
              </a:rPr>
              <a:t>/</a:t>
            </a:r>
            <a:r>
              <a:rPr lang="en-GB" b="0" i="0" dirty="0" err="1">
                <a:solidFill>
                  <a:srgbClr val="000000"/>
                </a:solidFill>
                <a:effectLst/>
                <a:latin typeface="Roboto Slab" panose="020F0502020204030204" pitchFamily="34" charset="0"/>
              </a:rPr>
              <a:t>textil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Märkningen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omfattar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både</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miljökrav</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och</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sociala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aspekter</a:t>
            </a:r>
            <a:r>
              <a:rPr lang="en-GB" b="0" i="0" dirty="0">
                <a:solidFill>
                  <a:srgbClr val="000000"/>
                </a:solidFill>
                <a:effectLst/>
                <a:latin typeface="Roboto Slab" panose="020F0502020204030204" pitchFamily="34" charset="0"/>
              </a:rPr>
              <a:t>. </a:t>
            </a:r>
          </a:p>
          <a:p>
            <a:pPr marL="228600" indent="-228600">
              <a:buFont typeface="Arial" panose="020B0604020202020204" pitchFamily="34" charset="0"/>
              <a:buChar char="•"/>
            </a:pPr>
            <a:r>
              <a:rPr lang="en-GB" b="1" i="0" dirty="0">
                <a:solidFill>
                  <a:srgbClr val="000000"/>
                </a:solidFill>
                <a:effectLst/>
                <a:latin typeface="Roboto Slab" panose="020F0502020204030204" pitchFamily="34" charset="0"/>
              </a:rPr>
              <a:t>EU Ecolabel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kallas</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även</a:t>
            </a:r>
            <a:r>
              <a:rPr lang="en-GB" b="0" i="0" dirty="0">
                <a:solidFill>
                  <a:srgbClr val="000000"/>
                </a:solidFill>
                <a:effectLst/>
                <a:latin typeface="Roboto Slab" panose="020F0502020204030204" pitchFamily="34" charset="0"/>
              </a:rPr>
              <a:t> för </a:t>
            </a:r>
            <a:r>
              <a:rPr lang="en-GB" b="1" i="0" dirty="0">
                <a:solidFill>
                  <a:srgbClr val="000000"/>
                </a:solidFill>
                <a:effectLst/>
                <a:latin typeface="Roboto Slab" panose="020F0502020204030204" pitchFamily="34" charset="0"/>
              </a:rPr>
              <a:t>EU-</a:t>
            </a:r>
            <a:r>
              <a:rPr lang="en-GB" b="1" i="0" dirty="0" err="1">
                <a:solidFill>
                  <a:srgbClr val="000000"/>
                </a:solidFill>
                <a:effectLst/>
                <a:latin typeface="Roboto Slab" panose="020F0502020204030204" pitchFamily="34" charset="0"/>
              </a:rPr>
              <a:t>blomman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a:t>
            </a:r>
            <a:r>
              <a:rPr lang="en-GB" b="0" i="0" dirty="0">
                <a:solidFill>
                  <a:srgbClr val="000000"/>
                </a:solidFill>
                <a:effectLst/>
                <a:latin typeface="Roboto Slab" panose="020F0502020204030204" pitchFamily="34" charset="0"/>
              </a:rPr>
              <a:t> Sverige </a:t>
            </a:r>
            <a:r>
              <a:rPr lang="en-GB" b="0" i="0" dirty="0" err="1">
                <a:solidFill>
                  <a:srgbClr val="000000"/>
                </a:solidFill>
                <a:effectLst/>
                <a:latin typeface="Roboto Slab" panose="020F0502020204030204" pitchFamily="34" charset="0"/>
              </a:rPr>
              <a:t>och</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är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Svanens</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motsvarighet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a:t>
            </a:r>
            <a:r>
              <a:rPr lang="en-GB" b="0" i="0" dirty="0">
                <a:solidFill>
                  <a:srgbClr val="000000"/>
                </a:solidFill>
                <a:effectLst/>
                <a:latin typeface="Roboto Slab" panose="020F0502020204030204" pitchFamily="34" charset="0"/>
              </a:rPr>
              <a:t> Europa.  </a:t>
            </a:r>
          </a:p>
          <a:p>
            <a:pPr marL="228600" indent="-228600">
              <a:buFont typeface="Arial" panose="020B0604020202020204" pitchFamily="34" charset="0"/>
              <a:buChar char="•"/>
            </a:pPr>
            <a:r>
              <a:rPr lang="en-GB" b="1" i="0" dirty="0">
                <a:solidFill>
                  <a:srgbClr val="000000"/>
                </a:solidFill>
                <a:effectLst/>
                <a:latin typeface="Roboto Slab" panose="020F0502020204030204" pitchFamily="34" charset="0"/>
              </a:rPr>
              <a:t>GOTS</a:t>
            </a:r>
            <a:r>
              <a:rPr lang="en-GB" b="0" i="0" dirty="0">
                <a:solidFill>
                  <a:srgbClr val="000000"/>
                </a:solidFill>
                <a:effectLst/>
                <a:latin typeface="Roboto Slab" panose="020F0502020204030204" pitchFamily="34" charset="0"/>
              </a:rPr>
              <a:t>  (Global Organic Textile Standard) </a:t>
            </a:r>
            <a:r>
              <a:rPr lang="en-GB" b="0" i="0" dirty="0" err="1">
                <a:solidFill>
                  <a:srgbClr val="000000"/>
                </a:solidFill>
                <a:effectLst/>
                <a:latin typeface="Roboto Slab" panose="020F0502020204030204" pitchFamily="34" charset="0"/>
              </a:rPr>
              <a:t>är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internationell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miljömärkning</a:t>
            </a:r>
            <a:r>
              <a:rPr lang="en-GB" b="0" i="0" dirty="0">
                <a:solidFill>
                  <a:srgbClr val="000000"/>
                </a:solidFill>
                <a:effectLst/>
                <a:latin typeface="Roboto Slab" panose="020F0502020204030204" pitchFamily="34" charset="0"/>
              </a:rPr>
              <a:t> för </a:t>
            </a:r>
            <a:r>
              <a:rPr lang="en-GB" b="0" i="0" dirty="0" err="1">
                <a:solidFill>
                  <a:srgbClr val="000000"/>
                </a:solidFill>
                <a:effectLst/>
                <a:latin typeface="Roboto Slab" panose="020F0502020204030204" pitchFamily="34" charset="0"/>
              </a:rPr>
              <a:t>textilier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av</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naturmaterial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Även</a:t>
            </a:r>
            <a:r>
              <a:rPr lang="en-GB" b="0" i="0" dirty="0">
                <a:solidFill>
                  <a:srgbClr val="000000"/>
                </a:solidFill>
                <a:effectLst/>
                <a:latin typeface="Roboto Slab" panose="020F0502020204030204" pitchFamily="34" charset="0"/>
              </a:rPr>
              <a:t> GOTS </a:t>
            </a:r>
            <a:r>
              <a:rPr lang="en-GB" b="0" i="0" dirty="0" err="1">
                <a:solidFill>
                  <a:srgbClr val="000000"/>
                </a:solidFill>
                <a:effectLst/>
                <a:latin typeface="Roboto Slab" panose="020F0502020204030204" pitchFamily="34" charset="0"/>
              </a:rPr>
              <a:t>har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ett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livscykelperspektiv</a:t>
            </a:r>
            <a:r>
              <a:rPr lang="en-GB" b="0" i="0" dirty="0">
                <a:solidFill>
                  <a:srgbClr val="000000"/>
                </a:solidFill>
                <a:effectLst/>
                <a:latin typeface="Roboto Slab" panose="020F0502020204030204" pitchFamily="34" charset="0"/>
              </a:rPr>
              <a:t> för </a:t>
            </a:r>
            <a:r>
              <a:rPr lang="en-GB" b="0" i="0" dirty="0" err="1">
                <a:solidFill>
                  <a:srgbClr val="000000"/>
                </a:solidFill>
                <a:effectLst/>
                <a:latin typeface="Roboto Slab" panose="020F0502020204030204" pitchFamily="34" charset="0"/>
              </a:rPr>
              <a:t>hela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kedjan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från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råvara</a:t>
            </a:r>
            <a:r>
              <a:rPr lang="en-GB" b="0" i="0" dirty="0">
                <a:solidFill>
                  <a:srgbClr val="000000"/>
                </a:solidFill>
                <a:effectLst/>
                <a:latin typeface="Roboto Slab" panose="020F0502020204030204" pitchFamily="34" charset="0"/>
              </a:rPr>
              <a:t> till </a:t>
            </a:r>
            <a:r>
              <a:rPr lang="en-GB" b="0" i="0" dirty="0" err="1">
                <a:solidFill>
                  <a:srgbClr val="000000"/>
                </a:solidFill>
                <a:effectLst/>
                <a:latin typeface="Roboto Slab" panose="020F0502020204030204" pitchFamily="34" charset="0"/>
              </a:rPr>
              <a:t>färdig</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produkt</a:t>
            </a:r>
            <a:r>
              <a:rPr lang="en-GB" b="0" i="0" dirty="0">
                <a:solidFill>
                  <a:srgbClr val="000000"/>
                </a:solidFill>
                <a:effectLst/>
                <a:latin typeface="Roboto Slab" panose="020F0502020204030204" pitchFamily="34" charset="0"/>
              </a:rPr>
              <a:t>.  </a:t>
            </a:r>
          </a:p>
          <a:p>
            <a:pPr marL="228600" indent="-228600">
              <a:buFont typeface="Arial" panose="020B0604020202020204" pitchFamily="34" charset="0"/>
              <a:buChar char="•"/>
            </a:pPr>
            <a:r>
              <a:rPr lang="en-GB" b="0" i="0" dirty="0" err="1">
                <a:solidFill>
                  <a:srgbClr val="000000"/>
                </a:solidFill>
                <a:effectLst/>
                <a:latin typeface="Roboto Slab" panose="020F0502020204030204" pitchFamily="34" charset="0"/>
              </a:rPr>
              <a:t>Andra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textilmärkningar</a:t>
            </a:r>
            <a:r>
              <a:rPr lang="en-GB" b="0" i="0" dirty="0">
                <a:solidFill>
                  <a:srgbClr val="000000"/>
                </a:solidFill>
                <a:effectLst/>
                <a:latin typeface="Roboto Slab" panose="020F0502020204030204" pitchFamily="34" charset="0"/>
              </a:rPr>
              <a:t> med </a:t>
            </a:r>
            <a:r>
              <a:rPr lang="en-GB" b="0" i="0" dirty="0" err="1">
                <a:solidFill>
                  <a:srgbClr val="000000"/>
                </a:solidFill>
                <a:effectLst/>
                <a:latin typeface="Roboto Slab" panose="020F0502020204030204" pitchFamily="34" charset="0"/>
              </a:rPr>
              <a:t>olika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fokus</a:t>
            </a:r>
            <a:r>
              <a:rPr lang="en-GB" b="0" i="0" dirty="0">
                <a:solidFill>
                  <a:srgbClr val="000000"/>
                </a:solidFill>
                <a:effectLst/>
                <a:latin typeface="Roboto Slab" panose="020F0502020204030204" pitchFamily="34" charset="0"/>
              </a:rPr>
              <a:t>:</a:t>
            </a:r>
          </a:p>
          <a:p>
            <a:pPr marL="228600" indent="-228600">
              <a:buFont typeface="Arial" panose="020B0604020202020204" pitchFamily="34" charset="0"/>
              <a:buChar char="•"/>
            </a:pPr>
            <a:r>
              <a:rPr lang="en-GB" b="1" i="0" dirty="0" err="1">
                <a:solidFill>
                  <a:srgbClr val="000000"/>
                </a:solidFill>
                <a:effectLst/>
                <a:latin typeface="Roboto Slab" panose="020F0502020204030204" pitchFamily="34" charset="0"/>
              </a:rPr>
              <a:t>Oeko-Tex</a:t>
            </a:r>
            <a:r>
              <a:rPr lang="en-GB" b="1" i="0" dirty="0">
                <a:solidFill>
                  <a:srgbClr val="000000"/>
                </a:solidFill>
                <a:effectLst/>
                <a:latin typeface="Roboto Slab" panose="020F0502020204030204" pitchFamily="34" charset="0"/>
              </a:rPr>
              <a:t> Standard 100 </a:t>
            </a:r>
            <a:r>
              <a:rPr lang="en-GB" b="1" i="0" dirty="0" err="1">
                <a:solidFill>
                  <a:srgbClr val="000000"/>
                </a:solidFill>
                <a:effectLst/>
                <a:latin typeface="Roboto Slab" panose="020F0502020204030204" pitchFamily="34" charset="0"/>
              </a:rPr>
              <a:t>visar</a:t>
            </a:r>
            <a:r>
              <a:rPr lang="en-GB" b="1"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att</a:t>
            </a:r>
            <a:r>
              <a:rPr lang="en-GB" b="0" i="0" dirty="0">
                <a:solidFill>
                  <a:srgbClr val="000000"/>
                </a:solidFill>
                <a:effectLst/>
                <a:latin typeface="Roboto Slab" panose="020F0502020204030204" pitchFamily="34" charset="0"/>
              </a:rPr>
              <a:t> inga </a:t>
            </a:r>
            <a:r>
              <a:rPr lang="en-GB" b="0" i="0" dirty="0" err="1">
                <a:solidFill>
                  <a:srgbClr val="000000"/>
                </a:solidFill>
                <a:effectLst/>
                <a:latin typeface="Roboto Slab" panose="020F0502020204030204" pitchFamily="34" charset="0"/>
              </a:rPr>
              <a:t>hälsofarliga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ämnen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finns</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slutprodukten</a:t>
            </a:r>
            <a:r>
              <a:rPr lang="en-GB" b="0" i="0" dirty="0">
                <a:solidFill>
                  <a:srgbClr val="000000"/>
                </a:solidFill>
                <a:effectLst/>
                <a:latin typeface="Roboto Slab" panose="020F0502020204030204" pitchFamily="34" charset="0"/>
              </a:rPr>
              <a:t>, men </a:t>
            </a:r>
            <a:r>
              <a:rPr lang="en-GB" b="0" i="0" dirty="0" err="1">
                <a:solidFill>
                  <a:srgbClr val="000000"/>
                </a:solidFill>
                <a:effectLst/>
                <a:latin typeface="Roboto Slab" panose="020F0502020204030204" pitchFamily="34" charset="0"/>
              </a:rPr>
              <a:t>omfattar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inte</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miljöaspekter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produktionen</a:t>
            </a:r>
            <a:r>
              <a:rPr lang="en-GB" b="0" i="0" dirty="0">
                <a:solidFill>
                  <a:srgbClr val="000000"/>
                </a:solidFill>
                <a:effectLst/>
                <a:latin typeface="Roboto Slab" panose="020F0502020204030204" pitchFamily="34" charset="0"/>
              </a:rPr>
              <a:t>.  </a:t>
            </a:r>
          </a:p>
          <a:p>
            <a:pPr marL="228600" indent="-228600">
              <a:buFont typeface="Arial" panose="020B0604020202020204" pitchFamily="34" charset="0"/>
              <a:buChar char="•"/>
            </a:pPr>
            <a:r>
              <a:rPr lang="en-GB" b="1" i="0" dirty="0" err="1">
                <a:solidFill>
                  <a:srgbClr val="000000"/>
                </a:solidFill>
                <a:effectLst/>
                <a:latin typeface="Roboto Slab" panose="020F0502020204030204" pitchFamily="34" charset="0"/>
              </a:rPr>
              <a:t>Bluesign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innefattar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miljöaspekter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sociala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krav</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och</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arbetsplatssäkerhet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Bluesign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inkluderar</a:t>
            </a:r>
            <a:r>
              <a:rPr lang="en-GB" b="0" i="0" dirty="0">
                <a:solidFill>
                  <a:srgbClr val="000000"/>
                </a:solidFill>
                <a:effectLst/>
                <a:latin typeface="Roboto Slab" panose="020F0502020204030204" pitchFamily="34" charset="0"/>
              </a:rPr>
              <a:t> dock </a:t>
            </a:r>
            <a:r>
              <a:rPr lang="en-GB" b="0" i="0" dirty="0" err="1">
                <a:solidFill>
                  <a:srgbClr val="000000"/>
                </a:solidFill>
                <a:effectLst/>
                <a:latin typeface="Roboto Slab" panose="020F0502020204030204" pitchFamily="34" charset="0"/>
              </a:rPr>
              <a:t>inte</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fibervalet</a:t>
            </a:r>
            <a:r>
              <a:rPr lang="en-GB" b="0" i="0" dirty="0">
                <a:solidFill>
                  <a:srgbClr val="000000"/>
                </a:solidFill>
                <a:effectLst/>
                <a:latin typeface="Roboto Slab" panose="020F0502020204030204" pitchFamily="34" charset="0"/>
              </a:rPr>
              <a:t>, till </a:t>
            </a:r>
            <a:r>
              <a:rPr lang="en-GB" b="0" i="0" dirty="0" err="1">
                <a:solidFill>
                  <a:srgbClr val="000000"/>
                </a:solidFill>
                <a:effectLst/>
                <a:latin typeface="Roboto Slab" panose="020F0502020204030204" pitchFamily="34" charset="0"/>
              </a:rPr>
              <a:t>exempel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att</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bomullsodling</a:t>
            </a:r>
            <a:r>
              <a:rPr lang="en-GB" b="0" i="0" dirty="0">
                <a:solidFill>
                  <a:srgbClr val="000000"/>
                </a:solidFill>
                <a:effectLst/>
                <a:latin typeface="Roboto Slab" panose="020F0502020204030204" pitchFamily="34" charset="0"/>
              </a:rPr>
              <a:t> ska </a:t>
            </a:r>
            <a:r>
              <a:rPr lang="en-GB" b="0" i="0" dirty="0" err="1">
                <a:solidFill>
                  <a:srgbClr val="000000"/>
                </a:solidFill>
                <a:effectLst/>
                <a:latin typeface="Roboto Slab" panose="020F0502020204030204" pitchFamily="34" charset="0"/>
              </a:rPr>
              <a:t>vara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ekologisk</a:t>
            </a:r>
            <a:r>
              <a:rPr lang="en-GB" b="0" i="0" dirty="0">
                <a:solidFill>
                  <a:srgbClr val="000000"/>
                </a:solidFill>
                <a:effectLst/>
                <a:latin typeface="Roboto Slab" panose="020F0502020204030204" pitchFamily="34" charset="0"/>
              </a:rPr>
              <a:t>.  </a:t>
            </a:r>
            <a:endParaRPr lang="en-GB" b="1" i="0" dirty="0">
              <a:solidFill>
                <a:srgbClr val="000000"/>
              </a:solidFill>
              <a:effectLst/>
              <a:latin typeface="Roboto Slab" panose="020F0502020204030204" pitchFamily="34" charset="0"/>
            </a:endParaRPr>
          </a:p>
          <a:p>
            <a:pPr marL="228600" indent="-228600">
              <a:buFont typeface="Arial" panose="020B0604020202020204" pitchFamily="34" charset="0"/>
              <a:buChar char="•"/>
            </a:pPr>
            <a:r>
              <a:rPr lang="en-GB" b="1" i="0" dirty="0">
                <a:solidFill>
                  <a:srgbClr val="000000"/>
                </a:solidFill>
                <a:effectLst/>
                <a:latin typeface="Roboto Slab" panose="020F0502020204030204" pitchFamily="34" charset="0"/>
              </a:rPr>
              <a:t>Fairtrade</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är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en</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certifiering</a:t>
            </a:r>
            <a:r>
              <a:rPr lang="en-GB" b="0" i="0" dirty="0">
                <a:solidFill>
                  <a:srgbClr val="000000"/>
                </a:solidFill>
                <a:effectLst/>
                <a:latin typeface="Roboto Slab" panose="020F0502020204030204" pitchFamily="34" charset="0"/>
              </a:rPr>
              <a:t> för </a:t>
            </a:r>
            <a:r>
              <a:rPr lang="en-GB" b="0" i="0" dirty="0" err="1">
                <a:solidFill>
                  <a:srgbClr val="000000"/>
                </a:solidFill>
                <a:effectLst/>
                <a:latin typeface="Roboto Slab" panose="020F0502020204030204" pitchFamily="34" charset="0"/>
              </a:rPr>
              <a:t>bomull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som</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fokuserar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på</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sociala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aspekter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i</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odlingen</a:t>
            </a:r>
            <a:r>
              <a:rPr lang="en-GB" b="0" i="0" dirty="0">
                <a:solidFill>
                  <a:srgbClr val="000000"/>
                </a:solidFill>
                <a:effectLst/>
                <a:latin typeface="Roboto Slab" panose="020F0502020204030204" pitchFamily="34" charset="0"/>
              </a:rPr>
              <a:t>, men </a:t>
            </a:r>
            <a:r>
              <a:rPr lang="en-GB" b="0" i="0" dirty="0" err="1">
                <a:solidFill>
                  <a:srgbClr val="000000"/>
                </a:solidFill>
                <a:effectLst/>
                <a:latin typeface="Roboto Slab" panose="020F0502020204030204" pitchFamily="34" charset="0"/>
              </a:rPr>
              <a:t>som</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också</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har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miljökrav</a:t>
            </a:r>
            <a:r>
              <a:rPr lang="en-GB" b="0" i="0" dirty="0">
                <a:solidFill>
                  <a:srgbClr val="000000"/>
                </a:solidFill>
                <a:effectLst/>
                <a:latin typeface="Roboto Slab" panose="020F0502020204030204" pitchFamily="34" charset="0"/>
              </a:rPr>
              <a:t> till </a:t>
            </a:r>
            <a:r>
              <a:rPr lang="en-GB" b="0" i="0" dirty="0" err="1">
                <a:solidFill>
                  <a:srgbClr val="000000"/>
                </a:solidFill>
                <a:effectLst/>
                <a:latin typeface="Roboto Slab" panose="020F0502020204030204" pitchFamily="34" charset="0"/>
              </a:rPr>
              <a:t>exempel</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förbud</a:t>
            </a:r>
            <a:r>
              <a:rPr lang="en-GB" b="0" i="0" dirty="0">
                <a:solidFill>
                  <a:srgbClr val="000000"/>
                </a:solidFill>
                <a:effectLst/>
                <a:latin typeface="Roboto Slab" panose="020F0502020204030204" pitchFamily="34" charset="0"/>
              </a:rPr>
              <a:t> mot </a:t>
            </a:r>
            <a:r>
              <a:rPr lang="en-GB" b="0" i="0" dirty="0" err="1">
                <a:solidFill>
                  <a:srgbClr val="000000"/>
                </a:solidFill>
                <a:effectLst/>
                <a:latin typeface="Roboto Slab" panose="020F0502020204030204" pitchFamily="34" charset="0"/>
              </a:rPr>
              <a:t>vissa</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kemikalier</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som</a:t>
            </a:r>
            <a:r>
              <a:rPr lang="en-GB" b="0" i="0" dirty="0">
                <a:solidFill>
                  <a:srgbClr val="000000"/>
                </a:solidFill>
                <a:effectLst/>
                <a:latin typeface="Roboto Slab" panose="020F0502020204030204" pitchFamily="34" charset="0"/>
              </a:rPr>
              <a:t> </a:t>
            </a:r>
            <a:r>
              <a:rPr lang="en-GB" b="0" i="0" dirty="0" err="1">
                <a:solidFill>
                  <a:srgbClr val="000000"/>
                </a:solidFill>
                <a:effectLst/>
                <a:latin typeface="Roboto Slab" panose="020F0502020204030204" pitchFamily="34" charset="0"/>
              </a:rPr>
              <a:t>används</a:t>
            </a:r>
            <a:r>
              <a:rPr lang="en-GB" b="0" i="0" dirty="0">
                <a:solidFill>
                  <a:srgbClr val="000000"/>
                </a:solidFill>
                <a:effectLst/>
                <a:latin typeface="Roboto Slab" panose="020F0502020204030204" pitchFamily="34" charset="0"/>
              </a:rPr>
              <a:t> vid </a:t>
            </a:r>
            <a:r>
              <a:rPr lang="en-GB" b="0" i="0" dirty="0" err="1">
                <a:solidFill>
                  <a:srgbClr val="000000"/>
                </a:solidFill>
                <a:effectLst/>
                <a:latin typeface="Roboto Slab" panose="020F0502020204030204" pitchFamily="34" charset="0"/>
              </a:rPr>
              <a:t>besprutning</a:t>
            </a:r>
            <a:r>
              <a:rPr lang="en-GB" b="0" i="0" dirty="0">
                <a:solidFill>
                  <a:srgbClr val="000000"/>
                </a:solidFill>
                <a:effectLst/>
                <a:latin typeface="Roboto Slab" panose="020F0502020204030204" pitchFamily="34" charset="0"/>
              </a:rPr>
              <a:t>.</a:t>
            </a:r>
          </a:p>
          <a:p>
            <a:pPr marL="228600" indent="-228600">
              <a:buFont typeface="Arial" panose="020B0604020202020204" pitchFamily="34" charset="0"/>
              <a:buChar char="•"/>
            </a:pPr>
            <a:endParaRPr lang="en-GB" b="0" i="0" dirty="0">
              <a:solidFill>
                <a:srgbClr val="000000"/>
              </a:solidFill>
              <a:effectLst/>
              <a:latin typeface="Roboto Slab"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altLang="sv-SE" sz="1200" b="0" dirty="0">
                <a:latin typeface="Arial" panose="020B0604020202020204" pitchFamily="34" charset="0"/>
                <a:cs typeface="Arial" panose="020B0604020202020204" pitchFamily="34" charset="0"/>
              </a:rPr>
              <a:t>Läs upp samtliga rubriker i bild och berätta kort om varje märkning. Ta stöd av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här nedanför.</a:t>
            </a:r>
          </a:p>
          <a:p>
            <a:pPr marL="228600" indent="-228600">
              <a:buFont typeface="Arial" panose="020B0604020202020204" pitchFamily="34" charset="0"/>
              <a:buChar char="•"/>
            </a:pPr>
            <a:endParaRPr lang="en-GB" b="0" i="0" dirty="0">
              <a:solidFill>
                <a:srgbClr val="000000"/>
              </a:solidFill>
              <a:effectLst/>
              <a:latin typeface="Roboto Slab" panose="020F0502020204030204" pitchFamily="34" charset="0"/>
            </a:endParaRPr>
          </a:p>
        </p:txBody>
      </p:sp>
      <p:sp>
        <p:nvSpPr>
          <p:cNvPr id="4" name="Platshållare för bildnummer 3">
            <a:extLst>
              <a:ext uri="{FF2B5EF4-FFF2-40B4-BE49-F238E27FC236}">
                <a16:creationId xmlns:a16="http://schemas.microsoft.com/office/drawing/2014/main" id="{0B2E988C-6474-ABDB-172E-BD527AA4D710}"/>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72047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om Fast fashion, Ultra fast Fashion och hållbart mode och klädesmärken.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1" dirty="0">
                <a:latin typeface="Arial" panose="020B0604020202020204" pitchFamily="34" charset="0"/>
                <a:ea typeface="Calibri"/>
                <a:cs typeface="Arial" panose="020B0604020202020204" pitchFamily="34" charset="0"/>
              </a:rPr>
              <a:t>Valbart</a:t>
            </a:r>
            <a:r>
              <a:rPr lang="sv-SE" sz="1200" dirty="0">
                <a:latin typeface="Arial" panose="020B0604020202020204" pitchFamily="34" charset="0"/>
                <a:ea typeface="Calibri"/>
                <a:cs typeface="Arial" panose="020B0604020202020204" pitchFamily="34" charset="0"/>
              </a:rPr>
              <a:t>: Om gruppen vill kan den göra en övning. </a:t>
            </a:r>
            <a:r>
              <a:rPr lang="sv-SE" sz="1200" b="0" i="0" u="none" strike="noStrike" dirty="0">
                <a:solidFill>
                  <a:srgbClr val="212121"/>
                </a:solidFill>
                <a:effectLst/>
                <a:latin typeface="Arial" panose="020B0604020202020204" pitchFamily="34" charset="0"/>
                <a:cs typeface="Arial" panose="020B0604020202020204" pitchFamily="34" charset="0"/>
              </a:rPr>
              <a:t>Läs upp instruktioner för övningen. Använd dig av </a:t>
            </a:r>
            <a:r>
              <a:rPr lang="sv-SE" sz="1200" b="0" i="0" u="none" strike="noStrike" dirty="0" err="1">
                <a:solidFill>
                  <a:srgbClr val="212121"/>
                </a:solidFill>
                <a:effectLst/>
                <a:latin typeface="Arial" panose="020B0604020202020204" pitchFamily="34" charset="0"/>
                <a:cs typeface="Arial" panose="020B0604020202020204" pitchFamily="34" charset="0"/>
              </a:rPr>
              <a:t>talpunkterna</a:t>
            </a:r>
            <a:r>
              <a:rPr lang="sv-SE" sz="1200" b="0" i="0" u="none" strike="noStrike" dirty="0">
                <a:solidFill>
                  <a:srgbClr val="212121"/>
                </a:solidFill>
                <a:effectLst/>
                <a:latin typeface="Arial" panose="020B0604020202020204" pitchFamily="34" charset="0"/>
                <a:cs typeface="Arial" panose="020B0604020202020204" pitchFamily="34" charset="0"/>
              </a:rPr>
              <a:t> längst ned.</a:t>
            </a:r>
          </a:p>
          <a:p>
            <a:endParaRPr lang="sv-SE" sz="1200" b="1" dirty="0">
              <a:latin typeface="Arial" panose="020B0604020202020204" pitchFamily="34" charset="0"/>
              <a:ea typeface="Calibri"/>
              <a:cs typeface="Arial" panose="020B0604020202020204" pitchFamily="34" charset="0"/>
            </a:endParaRPr>
          </a:p>
          <a:p>
            <a:r>
              <a:rPr lang="sv-SE" sz="1200" b="1" noProof="0" dirty="0" err="1">
                <a:latin typeface="Arial" panose="020B0604020202020204" pitchFamily="34" charset="0"/>
                <a:ea typeface="Calibri"/>
                <a:cs typeface="Arial" panose="020B0604020202020204" pitchFamily="34" charset="0"/>
              </a:rPr>
              <a:t>Talpunkter</a:t>
            </a:r>
            <a:r>
              <a:rPr lang="sv-SE" sz="1200" b="1" noProof="0" dirty="0">
                <a:latin typeface="Arial" panose="020B0604020202020204" pitchFamily="34" charset="0"/>
                <a:ea typeface="Calibri"/>
                <a:cs typeface="Arial" panose="020B0604020202020204" pitchFamily="34" charset="0"/>
              </a:rPr>
              <a:t>:</a:t>
            </a:r>
          </a:p>
          <a:p>
            <a:endParaRPr lang="sv-SE" sz="1200" b="1" noProof="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b="1" noProof="0" dirty="0">
                <a:latin typeface="Arial" panose="020B0604020202020204" pitchFamily="34" charset="0"/>
                <a:cs typeface="Arial" panose="020B0604020202020204" pitchFamily="34" charset="0"/>
              </a:rPr>
              <a:t>Snabbmode eller ”fast fashion” </a:t>
            </a:r>
            <a:r>
              <a:rPr lang="sv-SE" noProof="0" dirty="0">
                <a:latin typeface="Arial" panose="020B0604020202020204" pitchFamily="34" charset="0"/>
                <a:cs typeface="Arial" panose="020B0604020202020204" pitchFamily="34" charset="0"/>
              </a:rPr>
              <a:t>är ett begrepp som innebär att snabbt producera och leverera kläder till butiker utifrån de senaste modetrenderna. För att få konsumenter att köpa nytt hela tiden erbjuds låga priser vilket oftast möjliggjorts tack vare stora volymer och lågavlönad arbetskraft. Kvantitet prioriteras framför kvalitet och konsumenter vänjer sig vid snabba och utbytbara trender vilket leder till en slit-och-släng-kultur, där man tröttnar snabbt och slänger gamla plagg till förmån för nya. De flesta större klädmärken som </a:t>
            </a:r>
            <a:r>
              <a:rPr lang="sv-SE" noProof="0" dirty="0" err="1">
                <a:latin typeface="Arial" panose="020B0604020202020204" pitchFamily="34" charset="0"/>
                <a:cs typeface="Arial" panose="020B0604020202020204" pitchFamily="34" charset="0"/>
              </a:rPr>
              <a:t>t.ex</a:t>
            </a:r>
            <a:r>
              <a:rPr lang="sv-SE" noProof="0" dirty="0">
                <a:latin typeface="Arial" panose="020B0604020202020204" pitchFamily="34" charset="0"/>
                <a:cs typeface="Arial" panose="020B0604020202020204" pitchFamily="34" charset="0"/>
              </a:rPr>
              <a:t> HM och </a:t>
            </a:r>
            <a:r>
              <a:rPr lang="sv-SE" noProof="0" dirty="0" err="1">
                <a:latin typeface="Arial" panose="020B0604020202020204" pitchFamily="34" charset="0"/>
                <a:cs typeface="Arial" panose="020B0604020202020204" pitchFamily="34" charset="0"/>
              </a:rPr>
              <a:t>Kappahl</a:t>
            </a:r>
            <a:r>
              <a:rPr lang="sv-SE" noProof="0" dirty="0">
                <a:latin typeface="Arial" panose="020B0604020202020204" pitchFamily="34" charset="0"/>
                <a:cs typeface="Arial" panose="020B0604020202020204" pitchFamily="34" charset="0"/>
              </a:rPr>
              <a:t> är en del av Fast fashion-industrin.</a:t>
            </a:r>
          </a:p>
          <a:p>
            <a:pPr marL="171450" indent="-171450">
              <a:buFont typeface="Arial" panose="020B0604020202020204" pitchFamily="34" charset="0"/>
              <a:buChar char="•"/>
            </a:pPr>
            <a:r>
              <a:rPr lang="sv-SE" b="1" i="0" noProof="0" dirty="0">
                <a:solidFill>
                  <a:srgbClr val="000000"/>
                </a:solidFill>
                <a:effectLst/>
                <a:latin typeface="Arial" panose="020B0604020202020204" pitchFamily="34" charset="0"/>
                <a:cs typeface="Arial" panose="020B0604020202020204" pitchFamily="34" charset="0"/>
              </a:rPr>
              <a:t>Ultra snabbmode eller ”Ultra fast fashion”</a:t>
            </a:r>
            <a:r>
              <a:rPr lang="sv-SE" b="0" i="0" noProof="0" dirty="0">
                <a:solidFill>
                  <a:srgbClr val="000000"/>
                </a:solidFill>
                <a:effectLst/>
                <a:latin typeface="Arial" panose="020B0604020202020204" pitchFamily="34" charset="0"/>
                <a:cs typeface="Arial" panose="020B0604020202020204" pitchFamily="34" charset="0"/>
              </a:rPr>
              <a:t> är en term som används för att beskriva en mycket snabb och ofta oetisk produktionscykel inom modeindustrin, som med hjälp av algoritmer kan fånga upp trender i rekordfart. Den är ofta förknippad med stora mängder avfall, kemikalier, negativ miljöpåverkan och låga produktionskostnader, vilket dessutom leder till att arbetskraften utnyttjas och betalas dåligt. Det kommer nya företag hela tiden men några exempel är </a:t>
            </a:r>
            <a:r>
              <a:rPr lang="sv-SE" b="0" i="0" noProof="0" dirty="0" err="1">
                <a:solidFill>
                  <a:srgbClr val="000000"/>
                </a:solidFill>
                <a:effectLst/>
                <a:latin typeface="Arial" panose="020B0604020202020204" pitchFamily="34" charset="0"/>
                <a:cs typeface="Arial" panose="020B0604020202020204" pitchFamily="34" charset="0"/>
              </a:rPr>
              <a:t>Temu</a:t>
            </a:r>
            <a:r>
              <a:rPr lang="sv-SE" b="0" i="0" noProof="0" dirty="0">
                <a:solidFill>
                  <a:srgbClr val="000000"/>
                </a:solidFill>
                <a:effectLst/>
                <a:latin typeface="Arial" panose="020B0604020202020204" pitchFamily="34" charset="0"/>
                <a:cs typeface="Arial" panose="020B0604020202020204" pitchFamily="34" charset="0"/>
              </a:rPr>
              <a:t> och </a:t>
            </a:r>
            <a:r>
              <a:rPr lang="sv-SE" b="0" i="0" noProof="0" dirty="0" err="1">
                <a:solidFill>
                  <a:srgbClr val="000000"/>
                </a:solidFill>
                <a:effectLst/>
                <a:latin typeface="Arial" panose="020B0604020202020204" pitchFamily="34" charset="0"/>
                <a:cs typeface="Arial" panose="020B0604020202020204" pitchFamily="34" charset="0"/>
              </a:rPr>
              <a:t>Shein</a:t>
            </a:r>
            <a:r>
              <a:rPr lang="sv-SE" b="0" i="0" noProof="0" dirty="0">
                <a:solidFill>
                  <a:srgbClr val="000000"/>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sv-SE" b="1" i="0" noProof="0" dirty="0">
                <a:solidFill>
                  <a:srgbClr val="000000"/>
                </a:solidFill>
                <a:effectLst/>
                <a:latin typeface="Arial" panose="020B0604020202020204" pitchFamily="34" charset="0"/>
                <a:cs typeface="Arial" panose="020B0604020202020204" pitchFamily="34" charset="0"/>
              </a:rPr>
              <a:t>Hållbara textilier och märken </a:t>
            </a:r>
            <a:r>
              <a:rPr lang="sv-SE" b="0" i="0" noProof="0" dirty="0">
                <a:solidFill>
                  <a:srgbClr val="000000"/>
                </a:solidFill>
                <a:effectLst/>
                <a:latin typeface="Arial" panose="020B0604020202020204" pitchFamily="34" charset="0"/>
                <a:cs typeface="Arial" panose="020B0604020202020204" pitchFamily="34" charset="0"/>
              </a:rPr>
              <a:t>är istället de företag som aktivt arbetar med hela kedjan för att minimera klimatpåverkan men också hålla nere konsumtionen. </a:t>
            </a:r>
            <a:r>
              <a:rPr lang="sv-SE" b="0" i="0" noProof="0" dirty="0" err="1">
                <a:solidFill>
                  <a:srgbClr val="000000"/>
                </a:solidFill>
                <a:effectLst/>
                <a:latin typeface="Arial" panose="020B0604020202020204" pitchFamily="34" charset="0"/>
                <a:cs typeface="Arial" panose="020B0604020202020204" pitchFamily="34" charset="0"/>
              </a:rPr>
              <a:t>Remake</a:t>
            </a:r>
            <a:r>
              <a:rPr lang="sv-SE" b="0" i="0" noProof="0" dirty="0">
                <a:solidFill>
                  <a:srgbClr val="000000"/>
                </a:solidFill>
                <a:effectLst/>
                <a:latin typeface="Arial" panose="020B0604020202020204" pitchFamily="34" charset="0"/>
                <a:cs typeface="Arial" panose="020B0604020202020204" pitchFamily="34" charset="0"/>
              </a:rPr>
              <a:t> är </a:t>
            </a:r>
            <a:r>
              <a:rPr lang="sv-SE" b="0" i="0" noProof="0" dirty="0" err="1">
                <a:solidFill>
                  <a:srgbClr val="000000"/>
                </a:solidFill>
                <a:effectLst/>
                <a:latin typeface="Arial" panose="020B0604020202020204" pitchFamily="34" charset="0"/>
                <a:cs typeface="Arial" panose="020B0604020202020204" pitchFamily="34" charset="0"/>
              </a:rPr>
              <a:t>t.ex</a:t>
            </a:r>
            <a:r>
              <a:rPr lang="sv-SE" b="0" i="0" noProof="0" dirty="0">
                <a:solidFill>
                  <a:srgbClr val="000000"/>
                </a:solidFill>
                <a:effectLst/>
                <a:latin typeface="Arial" panose="020B0604020202020204" pitchFamily="34" charset="0"/>
                <a:cs typeface="Arial" panose="020B0604020202020204" pitchFamily="34" charset="0"/>
              </a:rPr>
              <a:t> Stadsmissionens egna designmärke som gör nya kläder av kläder som skänkts. </a:t>
            </a:r>
            <a:r>
              <a:rPr lang="sv-SE" b="0" i="0" noProof="0" dirty="0" err="1">
                <a:solidFill>
                  <a:srgbClr val="000000"/>
                </a:solidFill>
                <a:effectLst/>
                <a:latin typeface="Arial" panose="020B0604020202020204" pitchFamily="34" charset="0"/>
                <a:cs typeface="Arial" panose="020B0604020202020204" pitchFamily="34" charset="0"/>
              </a:rPr>
              <a:t>Nudie</a:t>
            </a:r>
            <a:r>
              <a:rPr lang="sv-SE" b="0" i="0" noProof="0" dirty="0">
                <a:solidFill>
                  <a:srgbClr val="000000"/>
                </a:solidFill>
                <a:effectLst/>
                <a:latin typeface="Arial" panose="020B0604020202020204" pitchFamily="34" charset="0"/>
                <a:cs typeface="Arial" panose="020B0604020202020204" pitchFamily="34" charset="0"/>
              </a:rPr>
              <a:t> Jeans är ett svenskt märke som använder </a:t>
            </a:r>
            <a:r>
              <a:rPr lang="sv-SE" b="0" noProof="0" dirty="0">
                <a:latin typeface="Arial" panose="020B0604020202020204" pitchFamily="34" charset="0"/>
                <a:cs typeface="Arial" panose="020B0604020202020204" pitchFamily="34" charset="0"/>
              </a:rPr>
              <a:t>100 % ekologisk bomull och erbjuder gratis lagning av sina kläder.</a:t>
            </a:r>
          </a:p>
          <a:p>
            <a:pPr marL="171450" indent="-171450">
              <a:buFont typeface="Arial" panose="020B0604020202020204" pitchFamily="34" charset="0"/>
              <a:buChar char="•"/>
            </a:pPr>
            <a:endParaRPr lang="sv-SE" b="0" i="0" noProof="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i="0" noProof="0" dirty="0">
                <a:solidFill>
                  <a:srgbClr val="000000"/>
                </a:solidFill>
                <a:effectLst/>
                <a:latin typeface="Arial" panose="020B0604020202020204" pitchFamily="34" charset="0"/>
                <a:cs typeface="Arial" panose="020B0604020202020204" pitchFamily="34" charset="0"/>
              </a:rPr>
              <a:t>Valbar övning</a:t>
            </a:r>
            <a:r>
              <a:rPr lang="sv-SE" b="0" i="0" noProof="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endParaRPr lang="sv-SE" b="0" i="0" noProof="0"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i="0" noProof="0" dirty="0">
                <a:solidFill>
                  <a:srgbClr val="000000"/>
                </a:solidFill>
                <a:effectLst/>
                <a:latin typeface="Arial" panose="020B0604020202020204" pitchFamily="34" charset="0"/>
                <a:cs typeface="Arial" panose="020B0604020202020204" pitchFamily="34" charset="0"/>
              </a:rPr>
              <a:t>Låt gruppen berätta vilka klädesmärken de brukar handla från, eller några klädmärken som de har på sig.</a:t>
            </a:r>
          </a:p>
          <a:p>
            <a:pPr marL="171450" indent="-171450">
              <a:buFont typeface="Arial" panose="020B0604020202020204" pitchFamily="34" charset="0"/>
              <a:buChar char="•"/>
            </a:pPr>
            <a:r>
              <a:rPr lang="sv-SE" b="0" i="0" noProof="0" dirty="0">
                <a:solidFill>
                  <a:srgbClr val="000000"/>
                </a:solidFill>
                <a:effectLst/>
                <a:latin typeface="Arial" panose="020B0604020202020204" pitchFamily="34" charset="0"/>
                <a:cs typeface="Arial" panose="020B0604020202020204" pitchFamily="34" charset="0"/>
              </a:rPr>
              <a:t>Dela in deltagarna i mindre grupper. Varje grupp får välja ett märke de vill ta reda på mer om.</a:t>
            </a:r>
          </a:p>
          <a:p>
            <a:pPr marL="171450" indent="-171450">
              <a:buFont typeface="Arial" panose="020B0604020202020204" pitchFamily="34" charset="0"/>
              <a:buChar char="•"/>
            </a:pPr>
            <a:r>
              <a:rPr lang="sv-SE" b="0" i="0" noProof="0" dirty="0">
                <a:solidFill>
                  <a:srgbClr val="000000"/>
                </a:solidFill>
                <a:effectLst/>
                <a:latin typeface="Arial" panose="020B0604020202020204" pitchFamily="34" charset="0"/>
                <a:cs typeface="Arial" panose="020B0604020202020204" pitchFamily="34" charset="0"/>
              </a:rPr>
              <a:t>Grupperna får ta reda på information om hur hållbara märkena är.</a:t>
            </a:r>
          </a:p>
          <a:p>
            <a:pPr marL="171450" indent="-171450">
              <a:buFont typeface="Arial" panose="020B0604020202020204" pitchFamily="34" charset="0"/>
              <a:buChar char="•"/>
            </a:pPr>
            <a:r>
              <a:rPr lang="sv-SE" b="0" i="0" dirty="0">
                <a:solidFill>
                  <a:srgbClr val="000000"/>
                </a:solidFill>
                <a:effectLst/>
                <a:latin typeface="Arial" panose="020B0604020202020204" pitchFamily="34" charset="0"/>
                <a:cs typeface="Arial" panose="020B0604020202020204" pitchFamily="34" charset="0"/>
              </a:rPr>
              <a:t>Om ni vill kan grupperna redovisa sina resultat</a:t>
            </a:r>
          </a:p>
          <a:p>
            <a:pPr marL="171450" indent="-171450">
              <a:buFont typeface="Arial" panose="020B0604020202020204" pitchFamily="34" charset="0"/>
              <a:buChar char="•"/>
            </a:pPr>
            <a:endParaRPr lang="en-GB" b="0" i="0"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b="1" i="0" u="none" strike="noStrike" dirty="0">
                <a:solidFill>
                  <a:srgbClr val="000000"/>
                </a:solidFill>
                <a:effectLst/>
                <a:latin typeface="Arial" panose="020B0604020202020204" pitchFamily="34" charset="0"/>
                <a:cs typeface="Arial" panose="020B0604020202020204" pitchFamily="34" charset="0"/>
              </a:rPr>
              <a:t>Loggor i bild: Hennes och Mauritz (H&amp;M), </a:t>
            </a:r>
            <a:r>
              <a:rPr lang="sv-SE" b="1" i="0" u="none" strike="noStrike" dirty="0" err="1">
                <a:solidFill>
                  <a:srgbClr val="000000"/>
                </a:solidFill>
                <a:effectLst/>
                <a:latin typeface="Arial" panose="020B0604020202020204" pitchFamily="34" charset="0"/>
                <a:cs typeface="Arial" panose="020B0604020202020204" pitchFamily="34" charset="0"/>
              </a:rPr>
              <a:t>Kappahl</a:t>
            </a:r>
            <a:r>
              <a:rPr lang="sv-SE" b="1" i="0" u="none" strike="noStrike" dirty="0">
                <a:solidFill>
                  <a:srgbClr val="000000"/>
                </a:solidFill>
                <a:effectLst/>
                <a:latin typeface="Arial" panose="020B0604020202020204" pitchFamily="34" charset="0"/>
                <a:cs typeface="Arial" panose="020B0604020202020204" pitchFamily="34" charset="0"/>
              </a:rPr>
              <a:t>, </a:t>
            </a:r>
            <a:r>
              <a:rPr lang="sv-SE" b="1" i="0" u="none" strike="noStrike" dirty="0" err="1">
                <a:solidFill>
                  <a:srgbClr val="000000"/>
                </a:solidFill>
                <a:effectLst/>
                <a:latin typeface="Arial" panose="020B0604020202020204" pitchFamily="34" charset="0"/>
                <a:cs typeface="Arial" panose="020B0604020202020204" pitchFamily="34" charset="0"/>
              </a:rPr>
              <a:t>Shein</a:t>
            </a:r>
            <a:r>
              <a:rPr lang="sv-SE" b="1" i="0" u="none" strike="noStrike" dirty="0">
                <a:solidFill>
                  <a:srgbClr val="000000"/>
                </a:solidFill>
                <a:effectLst/>
                <a:latin typeface="Arial" panose="020B0604020202020204" pitchFamily="34" charset="0"/>
                <a:cs typeface="Arial" panose="020B0604020202020204" pitchFamily="34" charset="0"/>
              </a:rPr>
              <a:t>, </a:t>
            </a:r>
            <a:r>
              <a:rPr lang="sv-SE" b="1" i="0" u="none" strike="noStrike" dirty="0" err="1">
                <a:solidFill>
                  <a:srgbClr val="000000"/>
                </a:solidFill>
                <a:effectLst/>
                <a:latin typeface="Arial" panose="020B0604020202020204" pitchFamily="34" charset="0"/>
                <a:cs typeface="Arial" panose="020B0604020202020204" pitchFamily="34" charset="0"/>
              </a:rPr>
              <a:t>Temu</a:t>
            </a:r>
            <a:r>
              <a:rPr lang="sv-SE" b="1" i="0" u="none" strike="noStrike" dirty="0">
                <a:solidFill>
                  <a:srgbClr val="000000"/>
                </a:solidFill>
                <a:effectLst/>
                <a:latin typeface="Arial" panose="020B0604020202020204" pitchFamily="34" charset="0"/>
                <a:cs typeface="Arial" panose="020B0604020202020204" pitchFamily="34" charset="0"/>
              </a:rPr>
              <a:t>, </a:t>
            </a:r>
            <a:r>
              <a:rPr lang="sv-SE" b="1" i="0" u="none" strike="noStrike" dirty="0" err="1">
                <a:solidFill>
                  <a:srgbClr val="000000"/>
                </a:solidFill>
                <a:effectLst/>
                <a:latin typeface="Arial" panose="020B0604020202020204" pitchFamily="34" charset="0"/>
                <a:cs typeface="Arial" panose="020B0604020202020204" pitchFamily="34" charset="0"/>
              </a:rPr>
              <a:t>Nudie</a:t>
            </a:r>
            <a:r>
              <a:rPr lang="sv-SE" b="1" i="0" u="none" strike="noStrike" dirty="0">
                <a:solidFill>
                  <a:srgbClr val="000000"/>
                </a:solidFill>
                <a:effectLst/>
                <a:latin typeface="Arial" panose="020B0604020202020204" pitchFamily="34" charset="0"/>
                <a:cs typeface="Arial" panose="020B0604020202020204" pitchFamily="34" charset="0"/>
              </a:rPr>
              <a:t> Jeans, </a:t>
            </a:r>
            <a:r>
              <a:rPr lang="sv-SE" b="1" i="0" u="none" strike="noStrike" dirty="0" err="1">
                <a:solidFill>
                  <a:srgbClr val="000000"/>
                </a:solidFill>
                <a:effectLst/>
                <a:latin typeface="Arial" panose="020B0604020202020204" pitchFamily="34" charset="0"/>
                <a:cs typeface="Arial" panose="020B0604020202020204" pitchFamily="34" charset="0"/>
              </a:rPr>
              <a:t>Remake</a:t>
            </a:r>
            <a:r>
              <a:rPr lang="sv-SE" b="1" i="0" u="none" strike="noStrike" dirty="0">
                <a:solidFill>
                  <a:srgbClr val="000000"/>
                </a:solidFill>
                <a:effectLst/>
                <a:latin typeface="Arial" panose="020B0604020202020204" pitchFamily="34" charset="0"/>
                <a:cs typeface="Arial" panose="020B0604020202020204" pitchFamily="34" charset="0"/>
              </a:rPr>
              <a:t>.</a:t>
            </a: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144996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DE4DA-01F4-D942-CC94-698629E3FB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2F4BD-F1C3-E61A-7B41-1C3D87A92CE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F9CE4B45-D78E-80BF-71B4-565CC1E53147}"/>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0" dirty="0">
                <a:latin typeface="Arial" panose="020B0604020202020204" pitchFamily="34" charset="0"/>
                <a:cs typeface="Arial" panose="020B0604020202020204" pitchFamily="34" charset="0"/>
              </a:rPr>
              <a:t>Ta stöd av samtalsfrågorna i bild eller kom på egna.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Förslag på samtalsfrågor: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Hur kan vi själva tänka mer hållbart när det gäller kläder – både i vad vi köper och hur vi använder dem? </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Vad kan göra det lättare för oss att välja hållbara textilier och konsumera mindre?</a:t>
            </a:r>
          </a:p>
          <a:p>
            <a:pPr marL="450850" indent="-450850" eaLnBrk="1" hangingPunct="1">
              <a:spcBef>
                <a:spcPct val="0"/>
              </a:spcBef>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Avslutning:</a:t>
            </a:r>
            <a:r>
              <a:rPr lang="sv-SE" altLang="sv-SE" sz="1200" b="0" dirty="0">
                <a:latin typeface="Arial" panose="020B0604020202020204" pitchFamily="34" charset="0"/>
                <a:cs typeface="Arial" panose="020B0604020202020204" pitchFamily="34" charset="0"/>
              </a:rPr>
              <a:t> Nästa powerpoint-bild ger oss lite tips på återbruk. </a:t>
            </a: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dirty="0"/>
          </a:p>
        </p:txBody>
      </p:sp>
      <p:sp>
        <p:nvSpPr>
          <p:cNvPr id="4" name="Platshållare för bildnummer 3">
            <a:extLst>
              <a:ext uri="{FF2B5EF4-FFF2-40B4-BE49-F238E27FC236}">
                <a16:creationId xmlns:a16="http://schemas.microsoft.com/office/drawing/2014/main" id="{40107F9D-71DC-288D-A5BA-2D90B04C5999}"/>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295173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om hur vi kan göra för att använda våra textilier så länge som möjligt.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altLang="sv-SE" sz="1200" dirty="0">
                <a:latin typeface="Arial" panose="020B0604020202020204" pitchFamily="34" charset="0"/>
                <a:cs typeface="Arial" panose="020B0604020202020204" pitchFamily="34" charset="0"/>
              </a:rPr>
              <a:t>Laga: dina och andras kläder. Det finns många tips och tricks på nätet om hur du kan laga kläder på olika sätt.</a:t>
            </a:r>
            <a:endParaRPr lang="en-GB" sz="1200" b="0" i="0" dirty="0">
              <a:solidFill>
                <a:srgbClr val="333333"/>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0" i="0" dirty="0">
                <a:solidFill>
                  <a:srgbClr val="333333"/>
                </a:solidFill>
                <a:effectLst/>
                <a:latin typeface="Arial" panose="020B0604020202020204" pitchFamily="34" charset="0"/>
                <a:cs typeface="Arial" panose="020B0604020202020204" pitchFamily="34" charset="0"/>
              </a:rPr>
              <a:t>Sy om: </a:t>
            </a:r>
            <a:r>
              <a:rPr lang="en-GB" sz="1200" b="0" i="0" dirty="0" err="1">
                <a:solidFill>
                  <a:srgbClr val="333333"/>
                </a:solidFill>
                <a:effectLst/>
                <a:latin typeface="Arial" panose="020B0604020202020204" pitchFamily="34" charset="0"/>
                <a:cs typeface="Arial" panose="020B0604020202020204" pitchFamily="34" charset="0"/>
              </a:rPr>
              <a:t>designa</a:t>
            </a:r>
            <a:r>
              <a:rPr lang="en-GB" sz="1200" b="0" i="0" dirty="0">
                <a:solidFill>
                  <a:srgbClr val="333333"/>
                </a:solidFill>
                <a:effectLst/>
                <a:latin typeface="Arial" panose="020B0604020202020204" pitchFamily="34" charset="0"/>
                <a:cs typeface="Arial" panose="020B0604020202020204" pitchFamily="34" charset="0"/>
              </a:rPr>
              <a:t> om </a:t>
            </a:r>
            <a:r>
              <a:rPr lang="en-GB" sz="1200" b="0" i="0" dirty="0" err="1">
                <a:solidFill>
                  <a:srgbClr val="333333"/>
                </a:solidFill>
                <a:effectLst/>
                <a:latin typeface="Arial" panose="020B0604020202020204" pitchFamily="34" charset="0"/>
                <a:cs typeface="Arial" panose="020B0604020202020204" pitchFamily="34" charset="0"/>
              </a:rPr>
              <a:t>dina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kläder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så</a:t>
            </a:r>
            <a:r>
              <a:rPr lang="en-GB" sz="1200" b="0" i="0" dirty="0">
                <a:solidFill>
                  <a:srgbClr val="333333"/>
                </a:solidFill>
                <a:effectLst/>
                <a:latin typeface="Arial" panose="020B0604020202020204" pitchFamily="34" charset="0"/>
                <a:cs typeface="Arial" panose="020B0604020202020204" pitchFamily="34" charset="0"/>
              </a:rPr>
              <a:t> de </a:t>
            </a:r>
            <a:r>
              <a:rPr lang="en-GB" sz="1200" b="0" i="0" dirty="0" err="1">
                <a:solidFill>
                  <a:srgbClr val="333333"/>
                </a:solidFill>
                <a:effectLst/>
                <a:latin typeface="Arial" panose="020B0604020202020204" pitchFamily="34" charset="0"/>
                <a:cs typeface="Arial" panose="020B0604020202020204" pitchFamily="34" charset="0"/>
              </a:rPr>
              <a:t>blir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som</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nya</a:t>
            </a:r>
            <a:r>
              <a:rPr lang="en-GB" sz="1200" b="0" i="0" dirty="0">
                <a:solidFill>
                  <a:srgbClr val="333333"/>
                </a:solidFill>
                <a:effectLst/>
                <a:latin typeface="Arial" panose="020B0604020202020204" pitchFamily="34" charset="0"/>
                <a:cs typeface="Arial" panose="020B0604020202020204" pitchFamily="34" charset="0"/>
              </a:rPr>
              <a:t>. Om du </a:t>
            </a:r>
            <a:r>
              <a:rPr lang="en-GB" sz="1200" b="0" i="0" dirty="0" err="1">
                <a:solidFill>
                  <a:srgbClr val="333333"/>
                </a:solidFill>
                <a:effectLst/>
                <a:latin typeface="Arial" panose="020B0604020202020204" pitchFamily="34" charset="0"/>
                <a:cs typeface="Arial" panose="020B0604020202020204" pitchFamily="34" charset="0"/>
              </a:rPr>
              <a:t>inte</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kan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sy</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kanske</a:t>
            </a:r>
            <a:r>
              <a:rPr lang="en-GB" sz="1200" b="0" i="0" dirty="0">
                <a:solidFill>
                  <a:srgbClr val="333333"/>
                </a:solidFill>
                <a:effectLst/>
                <a:latin typeface="Arial" panose="020B0604020202020204" pitchFamily="34" charset="0"/>
                <a:cs typeface="Arial" panose="020B0604020202020204" pitchFamily="34" charset="0"/>
              </a:rPr>
              <a:t> du </a:t>
            </a:r>
            <a:r>
              <a:rPr lang="en-GB" sz="1200" b="0" i="0" dirty="0" err="1">
                <a:solidFill>
                  <a:srgbClr val="333333"/>
                </a:solidFill>
                <a:effectLst/>
                <a:latin typeface="Arial" panose="020B0604020202020204" pitchFamily="34" charset="0"/>
                <a:cs typeface="Arial" panose="020B0604020202020204" pitchFamily="34" charset="0"/>
              </a:rPr>
              <a:t>kan</a:t>
            </a:r>
            <a:r>
              <a:rPr lang="en-GB" sz="1200" b="0" i="0" dirty="0">
                <a:solidFill>
                  <a:srgbClr val="333333"/>
                </a:solidFill>
                <a:effectLst/>
                <a:latin typeface="Arial" panose="020B0604020202020204" pitchFamily="34" charset="0"/>
                <a:cs typeface="Arial" panose="020B0604020202020204" pitchFamily="34" charset="0"/>
              </a:rPr>
              <a:t> be </a:t>
            </a:r>
            <a:r>
              <a:rPr lang="en-GB" sz="1200" b="0" i="0" dirty="0" err="1">
                <a:solidFill>
                  <a:srgbClr val="333333"/>
                </a:solidFill>
                <a:effectLst/>
                <a:latin typeface="Arial" panose="020B0604020202020204" pitchFamily="34" charset="0"/>
                <a:cs typeface="Arial" panose="020B0604020202020204" pitchFamily="34" charset="0"/>
              </a:rPr>
              <a:t>någon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annan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eller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lämna</a:t>
            </a:r>
            <a:r>
              <a:rPr lang="en-GB" sz="1200" b="0" i="0" dirty="0">
                <a:solidFill>
                  <a:srgbClr val="333333"/>
                </a:solidFill>
                <a:effectLst/>
                <a:latin typeface="Arial" panose="020B0604020202020204" pitchFamily="34" charset="0"/>
                <a:cs typeface="Arial" panose="020B0604020202020204" pitchFamily="34" charset="0"/>
              </a:rPr>
              <a:t> in </a:t>
            </a:r>
            <a:r>
              <a:rPr lang="en-GB" sz="1200" b="0" i="0" dirty="0" err="1">
                <a:solidFill>
                  <a:srgbClr val="333333"/>
                </a:solidFill>
                <a:effectLst/>
                <a:latin typeface="Arial" panose="020B0604020202020204" pitchFamily="34" charset="0"/>
                <a:cs typeface="Arial" panose="020B0604020202020204" pitchFamily="34" charset="0"/>
              </a:rPr>
              <a:t>dina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kläder</a:t>
            </a:r>
            <a:r>
              <a:rPr lang="en-GB" sz="1200" b="0" i="0" dirty="0">
                <a:solidFill>
                  <a:srgbClr val="333333"/>
                </a:solidFill>
                <a:effectLst/>
                <a:latin typeface="Arial" panose="020B0604020202020204" pitchFamily="34" charset="0"/>
                <a:cs typeface="Arial" panose="020B0604020202020204" pitchFamily="34" charset="0"/>
              </a:rPr>
              <a:t> till </a:t>
            </a:r>
            <a:r>
              <a:rPr lang="en-GB" sz="1200" b="0" i="0" dirty="0" err="1">
                <a:solidFill>
                  <a:srgbClr val="333333"/>
                </a:solidFill>
                <a:effectLst/>
                <a:latin typeface="Arial" panose="020B0604020202020204" pitchFamily="34" charset="0"/>
                <a:cs typeface="Arial" panose="020B0604020202020204" pitchFamily="34" charset="0"/>
              </a:rPr>
              <a:t>en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skräddare</a:t>
            </a:r>
            <a:r>
              <a:rPr lang="en-GB" sz="1200" b="0" i="0" dirty="0">
                <a:solidFill>
                  <a:srgbClr val="333333"/>
                </a:solidFill>
                <a:effectLst/>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b="0" i="0" dirty="0" err="1">
                <a:solidFill>
                  <a:srgbClr val="333333"/>
                </a:solidFill>
                <a:effectLst/>
                <a:latin typeface="Arial" panose="020B0604020202020204" pitchFamily="34" charset="0"/>
                <a:cs typeface="Arial" panose="020B0604020202020204" pitchFamily="34" charset="0"/>
              </a:rPr>
              <a:t>Byt</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Byt</a:t>
            </a:r>
            <a:r>
              <a:rPr lang="en-GB" sz="1200" b="0" i="0" dirty="0">
                <a:solidFill>
                  <a:srgbClr val="333333"/>
                </a:solidFill>
                <a:effectLst/>
                <a:latin typeface="Arial" panose="020B0604020202020204" pitchFamily="34" charset="0"/>
                <a:cs typeface="Arial" panose="020B0604020202020204" pitchFamily="34" charset="0"/>
              </a:rPr>
              <a:t> till dig till </a:t>
            </a:r>
            <a:r>
              <a:rPr lang="en-GB" sz="1200" b="0" i="0" dirty="0" err="1">
                <a:solidFill>
                  <a:srgbClr val="333333"/>
                </a:solidFill>
                <a:effectLst/>
                <a:latin typeface="Arial" panose="020B0604020202020204" pitchFamily="34" charset="0"/>
                <a:cs typeface="Arial" panose="020B0604020202020204" pitchFamily="34" charset="0"/>
              </a:rPr>
              <a:t>något</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nytt</a:t>
            </a:r>
            <a:r>
              <a:rPr lang="en-GB" sz="1200" b="0" i="0" dirty="0">
                <a:solidFill>
                  <a:srgbClr val="333333"/>
                </a:solidFill>
                <a:effectLst/>
                <a:latin typeface="Arial" panose="020B0604020202020204" pitchFamily="34" charset="0"/>
                <a:cs typeface="Arial" panose="020B0604020202020204" pitchFamily="34" charset="0"/>
              </a:rPr>
              <a:t>. Din </a:t>
            </a:r>
            <a:r>
              <a:rPr lang="en-GB" sz="1200" b="0" i="0" dirty="0" err="1">
                <a:solidFill>
                  <a:srgbClr val="333333"/>
                </a:solidFill>
                <a:effectLst/>
                <a:latin typeface="Arial" panose="020B0604020202020204" pitchFamily="34" charset="0"/>
                <a:cs typeface="Arial" panose="020B0604020202020204" pitchFamily="34" charset="0"/>
              </a:rPr>
              <a:t>kompis</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tröja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kanske</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är</a:t>
            </a:r>
            <a:r>
              <a:rPr lang="en-GB" sz="1200" b="0" i="0" dirty="0">
                <a:solidFill>
                  <a:srgbClr val="333333"/>
                </a:solidFill>
                <a:effectLst/>
                <a:latin typeface="Arial" panose="020B0604020202020204" pitchFamily="34" charset="0"/>
                <a:cs typeface="Arial" panose="020B0604020202020204" pitchFamily="34" charset="0"/>
              </a:rPr>
              <a:t> precis det </a:t>
            </a:r>
            <a:r>
              <a:rPr lang="en-GB" sz="1200" b="0" i="0" dirty="0" err="1">
                <a:solidFill>
                  <a:srgbClr val="333333"/>
                </a:solidFill>
                <a:effectLst/>
                <a:latin typeface="Arial" panose="020B0604020202020204" pitchFamily="34" charset="0"/>
                <a:cs typeface="Arial" panose="020B0604020202020204" pitchFamily="34" charset="0"/>
              </a:rPr>
              <a:t>nya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plagget</a:t>
            </a:r>
            <a:r>
              <a:rPr lang="en-GB" sz="1200" b="0" i="0" dirty="0">
                <a:solidFill>
                  <a:srgbClr val="333333"/>
                </a:solidFill>
                <a:effectLst/>
                <a:latin typeface="Arial" panose="020B0604020202020204" pitchFamily="34" charset="0"/>
                <a:cs typeface="Arial" panose="020B0604020202020204" pitchFamily="34" charset="0"/>
              </a:rPr>
              <a:t> du </a:t>
            </a:r>
            <a:r>
              <a:rPr lang="en-GB" sz="1200" b="0" i="0" dirty="0" err="1">
                <a:solidFill>
                  <a:srgbClr val="333333"/>
                </a:solidFill>
                <a:effectLst/>
                <a:latin typeface="Arial" panose="020B0604020202020204" pitchFamily="34" charset="0"/>
                <a:cs typeface="Arial" panose="020B0604020202020204" pitchFamily="34" charset="0"/>
              </a:rPr>
              <a:t>önskar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och</a:t>
            </a:r>
            <a:r>
              <a:rPr lang="en-GB" sz="1200" b="0" i="0" dirty="0">
                <a:solidFill>
                  <a:srgbClr val="333333"/>
                </a:solidFill>
                <a:effectLst/>
                <a:latin typeface="Arial" panose="020B0604020202020204" pitchFamily="34" charset="0"/>
                <a:cs typeface="Arial" panose="020B0604020202020204" pitchFamily="34" charset="0"/>
              </a:rPr>
              <a:t> vice versa.</a:t>
            </a:r>
          </a:p>
          <a:p>
            <a:pPr marL="171450" indent="-171450" algn="l">
              <a:buFont typeface="Arial" panose="020B0604020202020204" pitchFamily="34" charset="0"/>
              <a:buChar char="•"/>
            </a:pPr>
            <a:r>
              <a:rPr lang="en-GB" sz="1200" b="0" i="0" dirty="0" err="1">
                <a:solidFill>
                  <a:srgbClr val="333333"/>
                </a:solidFill>
                <a:effectLst/>
                <a:latin typeface="Arial" panose="020B0604020202020204" pitchFamily="34" charset="0"/>
                <a:cs typeface="Arial" panose="020B0604020202020204" pitchFamily="34" charset="0"/>
              </a:rPr>
              <a:t>Sälj</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Sälj</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dina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kläder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på</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en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loppis</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eller</a:t>
            </a:r>
            <a:r>
              <a:rPr lang="en-GB" sz="1200" b="0" i="0" dirty="0">
                <a:solidFill>
                  <a:srgbClr val="333333"/>
                </a:solidFill>
                <a:effectLst/>
                <a:latin typeface="Arial" panose="020B0604020202020204" pitchFamily="34" charset="0"/>
                <a:cs typeface="Arial" panose="020B0604020202020204" pitchFamily="34" charset="0"/>
              </a:rPr>
              <a:t> online </a:t>
            </a:r>
            <a:r>
              <a:rPr lang="en-GB" sz="1200" b="0" i="0" dirty="0" err="1">
                <a:solidFill>
                  <a:srgbClr val="333333"/>
                </a:solidFill>
                <a:effectLst/>
                <a:latin typeface="Arial" panose="020B0604020202020204" pitchFamily="34" charset="0"/>
                <a:cs typeface="Arial" panose="020B0604020202020204" pitchFamily="34" charset="0"/>
              </a:rPr>
              <a:t>på</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t.ex</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tradera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eller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blocket</a:t>
            </a:r>
            <a:r>
              <a:rPr lang="en-GB" sz="1200" b="0" i="0" dirty="0">
                <a:solidFill>
                  <a:srgbClr val="333333"/>
                </a:solidFill>
                <a:effectLst/>
                <a:latin typeface="Arial" panose="020B0604020202020204" pitchFamily="34" charset="0"/>
                <a:cs typeface="Arial" panose="020B0604020202020204" pitchFamily="34" charset="0"/>
              </a:rPr>
              <a:t>. Det </a:t>
            </a:r>
            <a:r>
              <a:rPr lang="en-GB" sz="1200" b="0" i="0" dirty="0" err="1">
                <a:solidFill>
                  <a:srgbClr val="333333"/>
                </a:solidFill>
                <a:effectLst/>
                <a:latin typeface="Arial" panose="020B0604020202020204" pitchFamily="34" charset="0"/>
                <a:cs typeface="Arial" panose="020B0604020202020204" pitchFamily="34" charset="0"/>
              </a:rPr>
              <a:t>finns</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också</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butiker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både</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fysiska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och</a:t>
            </a:r>
            <a:r>
              <a:rPr lang="en-GB" sz="1200" b="0" i="0" dirty="0">
                <a:solidFill>
                  <a:srgbClr val="333333"/>
                </a:solidFill>
                <a:effectLst/>
                <a:latin typeface="Arial" panose="020B0604020202020204" pitchFamily="34" charset="0"/>
                <a:cs typeface="Arial" panose="020B0604020202020204" pitchFamily="34" charset="0"/>
              </a:rPr>
              <a:t> online, </a:t>
            </a:r>
            <a:r>
              <a:rPr lang="en-GB" sz="1200" b="0" i="0" dirty="0" err="1">
                <a:solidFill>
                  <a:srgbClr val="333333"/>
                </a:solidFill>
                <a:effectLst/>
                <a:latin typeface="Arial" panose="020B0604020202020204" pitchFamily="34" charset="0"/>
                <a:cs typeface="Arial" panose="020B0604020202020204" pitchFamily="34" charset="0"/>
              </a:rPr>
              <a:t>som</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kan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sälja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dem</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åt</a:t>
            </a:r>
            <a:r>
              <a:rPr lang="en-GB" sz="1200" b="0" i="0" dirty="0">
                <a:solidFill>
                  <a:srgbClr val="333333"/>
                </a:solidFill>
                <a:effectLst/>
                <a:latin typeface="Arial" panose="020B0604020202020204" pitchFamily="34" charset="0"/>
                <a:cs typeface="Arial" panose="020B0604020202020204" pitchFamily="34" charset="0"/>
              </a:rPr>
              <a:t> dig (mot </a:t>
            </a:r>
            <a:r>
              <a:rPr lang="en-GB" sz="1200" b="0" i="0" dirty="0" err="1">
                <a:solidFill>
                  <a:srgbClr val="333333"/>
                </a:solidFill>
                <a:effectLst/>
                <a:latin typeface="Arial" panose="020B0604020202020204" pitchFamily="34" charset="0"/>
                <a:cs typeface="Arial" panose="020B0604020202020204" pitchFamily="34" charset="0"/>
              </a:rPr>
              <a:t>en</a:t>
            </a:r>
            <a:r>
              <a:rPr lang="en-GB" sz="1200" b="0" i="0" dirty="0">
                <a:solidFill>
                  <a:srgbClr val="333333"/>
                </a:solidFill>
                <a:effectLst/>
                <a:latin typeface="Arial" panose="020B0604020202020204" pitchFamily="34" charset="0"/>
                <a:cs typeface="Arial" panose="020B0604020202020204" pitchFamily="34" charset="0"/>
              </a:rPr>
              <a:t> del </a:t>
            </a:r>
            <a:r>
              <a:rPr lang="en-GB" sz="1200" b="0" i="0" dirty="0" err="1">
                <a:solidFill>
                  <a:srgbClr val="333333"/>
                </a:solidFill>
                <a:effectLst/>
                <a:latin typeface="Arial" panose="020B0604020202020204" pitchFamily="34" charset="0"/>
                <a:cs typeface="Arial" panose="020B0604020202020204" pitchFamily="34" charset="0"/>
              </a:rPr>
              <a:t>av</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vinsten</a:t>
            </a:r>
            <a:r>
              <a:rPr lang="en-GB" sz="1200" b="0" i="0" dirty="0">
                <a:solidFill>
                  <a:srgbClr val="333333"/>
                </a:solidFill>
                <a:effectLst/>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b="0" i="0" dirty="0" err="1">
                <a:solidFill>
                  <a:srgbClr val="333333"/>
                </a:solidFill>
                <a:effectLst/>
                <a:latin typeface="Arial" panose="020B0604020202020204" pitchFamily="34" charset="0"/>
                <a:cs typeface="Arial" panose="020B0604020202020204" pitchFamily="34" charset="0"/>
              </a:rPr>
              <a:t>Skänk</a:t>
            </a:r>
            <a:r>
              <a:rPr lang="en-GB" sz="1200" b="0" i="0" dirty="0">
                <a:solidFill>
                  <a:srgbClr val="333333"/>
                </a:solidFill>
                <a:effectLst/>
                <a:latin typeface="Arial" panose="020B0604020202020204" pitchFamily="34" charset="0"/>
                <a:cs typeface="Arial" panose="020B0604020202020204" pitchFamily="34" charset="0"/>
              </a:rPr>
              <a:t>: Ge bort </a:t>
            </a:r>
            <a:r>
              <a:rPr lang="en-GB" sz="1200" b="0" i="0" dirty="0" err="1">
                <a:solidFill>
                  <a:srgbClr val="333333"/>
                </a:solidFill>
                <a:effectLst/>
                <a:latin typeface="Arial" panose="020B0604020202020204" pitchFamily="34" charset="0"/>
                <a:cs typeface="Arial" panose="020B0604020202020204" pitchFamily="34" charset="0"/>
              </a:rPr>
              <a:t>hela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och</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rena</a:t>
            </a:r>
            <a:r>
              <a:rPr lang="en-GB" sz="1200" b="0" i="0" dirty="0">
                <a:solidFill>
                  <a:srgbClr val="333333"/>
                </a:solidFill>
                <a:effectLst/>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kläder</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som</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går</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att</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använda</a:t>
            </a:r>
            <a:r>
              <a:rPr lang="en-GB" sz="1200" dirty="0">
                <a:solidFill>
                  <a:srgbClr val="333333"/>
                </a:solidFill>
                <a:latin typeface="Arial" panose="020B0604020202020204" pitchFamily="34" charset="0"/>
                <a:cs typeface="Arial" panose="020B0604020202020204" pitchFamily="34" charset="0"/>
              </a:rPr>
              <a:t> till second hand </a:t>
            </a:r>
            <a:r>
              <a:rPr lang="en-GB" sz="1200" dirty="0" err="1">
                <a:solidFill>
                  <a:srgbClr val="333333"/>
                </a:solidFill>
                <a:latin typeface="Arial" panose="020B0604020202020204" pitchFamily="34" charset="0"/>
                <a:cs typeface="Arial" panose="020B0604020202020204" pitchFamily="34" charset="0"/>
              </a:rPr>
              <a:t>eller</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organisationer</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som</a:t>
            </a:r>
            <a:r>
              <a:rPr lang="en-GB" sz="1200" dirty="0">
                <a:solidFill>
                  <a:srgbClr val="333333"/>
                </a:solidFill>
                <a:latin typeface="Arial" panose="020B0604020202020204" pitchFamily="34" charset="0"/>
                <a:cs typeface="Arial" panose="020B0604020202020204" pitchFamily="34" charset="0"/>
              </a:rPr>
              <a:t> ger bort </a:t>
            </a:r>
            <a:r>
              <a:rPr lang="en-GB" sz="1200" dirty="0" err="1">
                <a:solidFill>
                  <a:srgbClr val="333333"/>
                </a:solidFill>
                <a:latin typeface="Arial" panose="020B0604020202020204" pitchFamily="34" charset="0"/>
                <a:cs typeface="Arial" panose="020B0604020202020204" pitchFamily="34" charset="0"/>
              </a:rPr>
              <a:t>kläder</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T.ex</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Röda</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korset</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och</a:t>
            </a:r>
            <a:r>
              <a:rPr lang="en-GB" sz="1200" dirty="0">
                <a:solidFill>
                  <a:srgbClr val="333333"/>
                </a:solidFill>
                <a:latin typeface="Arial" panose="020B0604020202020204" pitchFamily="34" charset="0"/>
                <a:cs typeface="Arial" panose="020B0604020202020204" pitchFamily="34" charset="0"/>
              </a:rPr>
              <a:t> </a:t>
            </a:r>
            <a:r>
              <a:rPr lang="en-GB" sz="1200" dirty="0" err="1">
                <a:solidFill>
                  <a:srgbClr val="333333"/>
                </a:solidFill>
                <a:latin typeface="Arial" panose="020B0604020202020204" pitchFamily="34" charset="0"/>
                <a:cs typeface="Arial" panose="020B0604020202020204" pitchFamily="34" charset="0"/>
              </a:rPr>
              <a:t>Stadsmissionen</a:t>
            </a:r>
            <a:r>
              <a:rPr lang="en-GB" sz="1200" dirty="0">
                <a:solidFill>
                  <a:srgbClr val="333333"/>
                </a:solidFill>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b="0" i="0" dirty="0" err="1">
                <a:solidFill>
                  <a:srgbClr val="333333"/>
                </a:solidFill>
                <a:effectLst/>
                <a:latin typeface="Arial" panose="020B0604020202020204" pitchFamily="34" charset="0"/>
                <a:cs typeface="Arial" panose="020B0604020202020204" pitchFamily="34" charset="0"/>
              </a:rPr>
              <a:t>Återvinn</a:t>
            </a:r>
            <a:r>
              <a:rPr lang="en-GB" sz="1200" b="0" i="0" dirty="0">
                <a:solidFill>
                  <a:srgbClr val="333333"/>
                </a:solidFill>
                <a:effectLst/>
                <a:latin typeface="Arial" panose="020B0604020202020204" pitchFamily="34" charset="0"/>
                <a:cs typeface="Arial" panose="020B0604020202020204" pitchFamily="34" charset="0"/>
              </a:rPr>
              <a:t>: Om </a:t>
            </a:r>
            <a:r>
              <a:rPr lang="en-GB" sz="1200" b="0" i="0" dirty="0" err="1">
                <a:solidFill>
                  <a:srgbClr val="333333"/>
                </a:solidFill>
                <a:effectLst/>
                <a:latin typeface="Arial" panose="020B0604020202020204" pitchFamily="34" charset="0"/>
                <a:cs typeface="Arial" panose="020B0604020202020204" pitchFamily="34" charset="0"/>
              </a:rPr>
              <a:t>inget</a:t>
            </a:r>
            <a:r>
              <a:rPr lang="en-GB" sz="1200" b="0" i="0" dirty="0">
                <a:solidFill>
                  <a:srgbClr val="333333"/>
                </a:solidFill>
                <a:effectLst/>
                <a:latin typeface="Arial" panose="020B0604020202020204" pitchFamily="34" charset="0"/>
                <a:cs typeface="Arial" panose="020B0604020202020204" pitchFamily="34" charset="0"/>
              </a:rPr>
              <a:t> annat </a:t>
            </a:r>
            <a:r>
              <a:rPr lang="en-GB" sz="1200" b="0" i="0" dirty="0" err="1">
                <a:solidFill>
                  <a:srgbClr val="333333"/>
                </a:solidFill>
                <a:effectLst/>
                <a:latin typeface="Arial" panose="020B0604020202020204" pitchFamily="34" charset="0"/>
                <a:cs typeface="Arial" panose="020B0604020202020204" pitchFamily="34" charset="0"/>
              </a:rPr>
              <a:t>går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lämna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dina</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textilier</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på</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en</a:t>
            </a:r>
            <a:r>
              <a:rPr lang="en-GB" sz="1200" b="0" i="0" dirty="0">
                <a:solidFill>
                  <a:srgbClr val="333333"/>
                </a:solidFill>
                <a:effectLst/>
                <a:latin typeface="Arial" panose="020B0604020202020204" pitchFamily="34" charset="0"/>
                <a:cs typeface="Arial" panose="020B0604020202020204" pitchFamily="34" charset="0"/>
              </a:rPr>
              <a:t> </a:t>
            </a:r>
            <a:r>
              <a:rPr lang="en-GB" sz="1200" b="0" i="0" dirty="0" err="1">
                <a:solidFill>
                  <a:srgbClr val="333333"/>
                </a:solidFill>
                <a:effectLst/>
                <a:latin typeface="Arial" panose="020B0604020202020204" pitchFamily="34" charset="0"/>
                <a:cs typeface="Arial" panose="020B0604020202020204" pitchFamily="34" charset="0"/>
              </a:rPr>
              <a:t>återvinningsstation</a:t>
            </a:r>
            <a:r>
              <a:rPr lang="en-GB" sz="1200" b="0" i="0" dirty="0">
                <a:solidFill>
                  <a:srgbClr val="333333"/>
                </a:solidFill>
                <a:effectLst/>
                <a:latin typeface="Arial" panose="020B0604020202020204" pitchFamily="34" charset="0"/>
                <a:cs typeface="Arial" panose="020B0604020202020204" pitchFamily="34" charset="0"/>
              </a:rPr>
              <a:t>.</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168556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textilier och konsumtion.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2,5 minuter och </a:t>
            </a:r>
            <a:r>
              <a:rPr lang="sv-SE" sz="1200">
                <a:latin typeface="Arial" panose="020B0604020202020204" pitchFamily="34" charset="0"/>
                <a:cs typeface="Arial" panose="020B0604020202020204" pitchFamily="34" charset="0"/>
              </a:rPr>
              <a:t>har undertextning </a:t>
            </a:r>
            <a:r>
              <a:rPr lang="sv-SE" sz="1200" u="sng" kern="1200">
                <a:solidFill>
                  <a:schemeClr val="tx1"/>
                </a:solidFill>
                <a:effectLst/>
                <a:latin typeface="+mn-lt"/>
                <a:ea typeface="+mn-ea"/>
                <a:cs typeface="+mn-cs"/>
              </a:rPr>
              <a:t>som du slår på genom att trycka på ”cc” i filmens menyrad.</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i="1" u="sng"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detta som tillägg: ”Det här är bra saker att fundera på om du funderar på att köpa något. Det behöver inte vara kläder eller andra textilier utan även andra saker."</a:t>
            </a:r>
            <a:endParaRPr lang="sv-SE" sz="120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dirty="0">
                <a:latin typeface="Arial" panose="020B0604020202020204" pitchFamily="34" charset="0"/>
                <a:ea typeface="Calibri"/>
                <a:cs typeface="Arial" panose="020B0604020202020204" pitchFamily="34" charset="0"/>
              </a:rPr>
              <a:t>Valbart: Om gruppen vill kan ni göra en övning. Dela upp deltagarna i små grupper, till exempel två och två eller tre och tre. </a:t>
            </a:r>
            <a:r>
              <a:rPr lang="sv-SE" sz="1200" b="0" i="0" u="none" strike="noStrike" dirty="0">
                <a:solidFill>
                  <a:srgbClr val="212121"/>
                </a:solidFill>
                <a:effectLst/>
                <a:latin typeface="Arial" panose="020B0604020202020204" pitchFamily="34" charset="0"/>
                <a:cs typeface="Arial" panose="020B0604020202020204" pitchFamily="34" charset="0"/>
              </a:rPr>
              <a:t>Läs upp instruktioner för övningen. Använd dig av </a:t>
            </a:r>
            <a:r>
              <a:rPr lang="sv-SE" sz="1200" b="0" i="0" u="none" strike="noStrike" dirty="0" err="1">
                <a:solidFill>
                  <a:srgbClr val="212121"/>
                </a:solidFill>
                <a:effectLst/>
                <a:latin typeface="Arial" panose="020B0604020202020204" pitchFamily="34" charset="0"/>
                <a:cs typeface="Arial" panose="020B0604020202020204" pitchFamily="34" charset="0"/>
              </a:rPr>
              <a:t>talpunkterna</a:t>
            </a:r>
            <a:r>
              <a:rPr lang="sv-SE" sz="1200" b="0" i="0" u="none" strike="noStrike" dirty="0">
                <a:solidFill>
                  <a:srgbClr val="212121"/>
                </a:solidFill>
                <a:effectLst/>
                <a:latin typeface="Arial" panose="020B0604020202020204" pitchFamily="34" charset="0"/>
                <a:cs typeface="Arial" panose="020B0604020202020204" pitchFamily="34" charset="0"/>
              </a:rPr>
              <a:t> nedanför.</a:t>
            </a:r>
          </a:p>
          <a:p>
            <a:endParaRPr lang="sv-SE" sz="1200" b="1" dirty="0">
              <a:latin typeface="Arial" panose="020B0604020202020204" pitchFamily="34" charset="0"/>
              <a:ea typeface="Calibri"/>
              <a:cs typeface="Arial" panose="020B0604020202020204" pitchFamily="34" charset="0"/>
            </a:endParaRPr>
          </a:p>
          <a:p>
            <a:r>
              <a:rPr lang="sv-SE" sz="1200" b="1" dirty="0" err="1">
                <a:latin typeface="Arial" panose="020B0604020202020204" pitchFamily="34" charset="0"/>
                <a:ea typeface="Calibri"/>
                <a:cs typeface="Arial" panose="020B0604020202020204" pitchFamily="34" charset="0"/>
              </a:rPr>
              <a:t>Talpunkter</a:t>
            </a:r>
            <a:r>
              <a:rPr lang="sv-SE" sz="1200" b="1" dirty="0">
                <a:latin typeface="Arial" panose="020B0604020202020204" pitchFamily="34" charset="0"/>
                <a:ea typeface="Calibri"/>
                <a:cs typeface="Arial" panose="020B0604020202020204" pitchFamily="34" charset="0"/>
              </a:rPr>
              <a:t> för övning:</a:t>
            </a:r>
          </a:p>
          <a:p>
            <a:endParaRPr lang="sv-SE" sz="1200" b="1"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Tänk på något som du funderar på att köpa. Ett klädesplagg, något till hemmet eller något annat mindre till vardagen.</a:t>
            </a: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Dela med varandra om vad ni funderat på att köpa och svara tillsammans på frågorna i powerpoint-bilden.</a:t>
            </a: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Det är helt okej att komma fram till att ni fortfarande ska eller vill köpa det ni tänkt på. Det finns inget rätt eller fel svar. Målet med övningen är att träna på att göra medvetna val, utifrån dina förutsättningar och behov när du ska köpa något.</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115570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Vid behov </a:t>
            </a:r>
            <a:r>
              <a:rPr lang="sv-SE" altLang="sv-SE" sz="1200" b="0" i="0" dirty="0">
                <a:latin typeface="Arial" panose="020B0604020202020204" pitchFamily="34" charset="0"/>
                <a:cs typeface="Arial" panose="020B0604020202020204" pitchFamily="34" charset="0"/>
              </a:rPr>
              <a:t>(t.ex. om det var ett tag sedan sist gruppen hade cirkelträff om hållbarhet):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Påminn gruppen kort om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1" i="0" dirty="0">
              <a:latin typeface="Arial" panose="020B0604020202020204" pitchFamily="34" charset="0"/>
              <a:cs typeface="Arial" panose="020B0604020202020204" pitchFamily="34" charset="0"/>
            </a:endParaRPr>
          </a:p>
          <a:p>
            <a:endParaRPr lang="sv-SE" sz="1200" b="1"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Hållbara Seniorer är ett studiecirkelmaterial som utgår från Agenda 2030 och de globala målen.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Idag kommer vi diskutera mål 12: Hållbar konsumtion och produktion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Globalamålen.se</a:t>
            </a:r>
            <a:endParaRPr 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CD04-F66D-EB43-79D9-AA5ECB99BA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9E062E-AED6-517F-4483-836269FAC42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FC1F20BF-4142-FCEC-6905-6A973A97EB18}"/>
              </a:ext>
            </a:extLst>
          </p:cNvPr>
          <p:cNvSpPr>
            <a:spLocks noGrp="1"/>
          </p:cNvSpPr>
          <p:nvPr>
            <p:ph type="body" idx="1"/>
          </p:nvPr>
        </p:nvSpPr>
        <p:spPr/>
        <p:txBody>
          <a:bodyPr/>
          <a:lstStyle/>
          <a:p>
            <a:pPr marL="450850" indent="-450850" eaLnBrk="1" hangingPunct="1">
              <a:spcBef>
                <a:spcPct val="0"/>
              </a:spcBef>
            </a:pPr>
            <a:r>
              <a:rPr lang="sv-SE" sz="1200" b="1" dirty="0">
                <a:latin typeface="+mn-lt"/>
                <a:cs typeface="Arial" panose="020B0604020202020204" pitchFamily="34" charset="0"/>
              </a:rPr>
              <a:t>Instruktion till cirkelledaren:</a:t>
            </a:r>
          </a:p>
          <a:p>
            <a:pPr marL="450850" indent="-450850" eaLnBrk="1" hangingPunct="1">
              <a:spcBef>
                <a:spcPct val="0"/>
              </a:spcBef>
            </a:pPr>
            <a:endParaRPr lang="en-US" sz="1200" dirty="0">
              <a:latin typeface="+mn-lt"/>
              <a:cs typeface="Arial" panose="020B0604020202020204" pitchFamily="34" charset="0"/>
            </a:endParaRPr>
          </a:p>
          <a:p>
            <a:pPr marL="228600" indent="-228600">
              <a:buAutoNum type="arabicPeriod"/>
            </a:pPr>
            <a:r>
              <a:rPr lang="sv-SE" sz="1200" dirty="0">
                <a:latin typeface="+mn-lt"/>
                <a:cs typeface="Arial" panose="020B0604020202020204" pitchFamily="34" charset="0"/>
              </a:rPr>
              <a:t>Visa listan över tipsen. Lägg till att ni har fått många andra tips.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noProof="0" dirty="0">
                <a:latin typeface="+mn-lt"/>
              </a:rPr>
              <a:t>Fråga gruppen om de har fler tips att ge varandra om hur man kan bidra till en hållbar konsumtion.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noProof="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mn-lt"/>
              </a:rPr>
              <a:t>Viktigt</a:t>
            </a:r>
            <a:r>
              <a:rPr lang="sv-SE" noProof="0" dirty="0">
                <a:latin typeface="+mn-lt"/>
              </a:rPr>
              <a:t>: Betona att alla gör det som är möjligt utifrån individens förutsättningar. Det handlar till exempel om vilken ekonomi man har, hur ens hälsa är och så vidare.</a:t>
            </a:r>
          </a:p>
          <a:p>
            <a:pPr marL="228600" indent="-228600">
              <a:buAutoNum type="arabicPeriod"/>
            </a:pPr>
            <a:endParaRPr lang="sv-SE" noProof="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mn-lt"/>
              </a:rPr>
              <a:t>Förslag på samtalsfrågor: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noProof="0" dirty="0">
              <a:solidFill>
                <a:schemeClr val="tx1"/>
              </a:solidFill>
              <a:effectLst/>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1A1918"/>
                </a:solidFill>
                <a:effectLst/>
                <a:latin typeface="+mn-lt"/>
              </a:rPr>
              <a:t>Av all information och samtal om konsumtion och påverkan på klimatet, vad skulle du själv kunna tänka dig att börja med?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1A1918"/>
                </a:solidFill>
                <a:effectLst/>
                <a:latin typeface="+mn-lt"/>
              </a:rPr>
              <a:t>Finns det några lokala initiativ?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1A1918"/>
                </a:solidFill>
                <a:effectLst/>
                <a:latin typeface="+mn-lt"/>
              </a:rPr>
              <a:t>Finns det något vi vill göra tillsammans?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noProof="0" dirty="0">
              <a:solidFill>
                <a:srgbClr val="1A1918"/>
              </a:solidFill>
              <a:effectLst/>
              <a:latin typeface="+mn-lt"/>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3"/>
              <a:tabLst/>
              <a:defRPr/>
            </a:pPr>
            <a:r>
              <a:rPr lang="sv-SE" b="0" i="0" noProof="0" dirty="0">
                <a:solidFill>
                  <a:srgbClr val="1A1918"/>
                </a:solidFill>
                <a:effectLst/>
                <a:latin typeface="+mn-lt"/>
              </a:rPr>
              <a:t>Naturskyddsföreningen bjuder in till en utmaning att endast köpa fem nyproducerade plagg per år. Fem nyproducerade plagg är det antal som vår planet beräknas klara av, inte mer. Vi kan också anta utmaningen! På sista powerpoint-bilden finns en länk till utmaningen. </a:t>
            </a:r>
          </a:p>
        </p:txBody>
      </p:sp>
      <p:sp>
        <p:nvSpPr>
          <p:cNvPr id="4" name="Platshållare för bildnummer 3">
            <a:extLst>
              <a:ext uri="{FF2B5EF4-FFF2-40B4-BE49-F238E27FC236}">
                <a16:creationId xmlns:a16="http://schemas.microsoft.com/office/drawing/2014/main" id="{A7AD6D30-A4AA-D2C3-3414-59D5805B1202}"/>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41242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0" indent="0">
              <a:spcBef>
                <a:spcPct val="0"/>
              </a:spcBef>
              <a:buNone/>
            </a:pPr>
            <a:r>
              <a:rPr lang="sv-SE" sz="1200" dirty="0">
                <a:latin typeface="Arial" panose="020B0604020202020204" pitchFamily="34" charset="0"/>
                <a:ea typeface="Calibri"/>
                <a:cs typeface="Arial" panose="020B0604020202020204" pitchFamily="34" charset="0"/>
              </a:rPr>
              <a:t>Sammanfatta modulen tillsammans med gruppen.</a:t>
            </a:r>
          </a:p>
          <a:p>
            <a:pPr marL="0" indent="0">
              <a:spcBef>
                <a:spcPct val="0"/>
              </a:spcBef>
              <a:buNone/>
            </a:pPr>
            <a:r>
              <a:rPr lang="sv-SE" sz="120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Instruktion till cirkelledaren:</a:t>
            </a:r>
          </a:p>
          <a:p>
            <a:endParaRPr lang="sv-SE" dirty="0">
              <a:latin typeface="Arial" panose="020B0604020202020204" pitchFamily="34" charset="0"/>
              <a:cs typeface="Arial" panose="020B0604020202020204" pitchFamily="34" charset="0"/>
            </a:endParaRPr>
          </a:p>
          <a:p>
            <a:pPr marL="228600" indent="-228600">
              <a:buAutoNum type="arabicPeriod"/>
            </a:pPr>
            <a:r>
              <a:rPr lang="sv-SE"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Lista över övriga moduler:</a:t>
            </a:r>
          </a:p>
          <a:p>
            <a:pPr marL="0" indent="0">
              <a:buNone/>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ätande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vatten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energi</a:t>
            </a: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dirty="0">
                <a:latin typeface="Arial" panose="020B0604020202020204" pitchFamily="34" charset="0"/>
                <a:cs typeface="Arial" panose="020B0604020202020204" pitchFamily="34" charset="0"/>
              </a:rPr>
              <a:t>Valbart</a:t>
            </a:r>
            <a:r>
              <a:rPr lang="sv-SE" dirty="0">
                <a:latin typeface="Arial" panose="020B0604020202020204" pitchFamily="34" charset="0"/>
                <a:cs typeface="Arial" panose="020B0604020202020204" pitchFamily="34" charset="0"/>
              </a:rPr>
              <a:t>: Säg att deltagarna inför nästa gång kan fundera på om </a:t>
            </a:r>
            <a:r>
              <a:rPr lang="sv-SE"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Som jag nämnde i början av träffen kommer ni att få den här presentationen skickad till er, så att ni på egen hand kan lära er mer om det ni är intresserade av kring hållbara textilier.</a:t>
            </a:r>
          </a:p>
          <a:p>
            <a:pPr marL="228600" indent="-228600">
              <a:buFont typeface="+mj-lt"/>
              <a:buAutoNum type="arabicPeriod"/>
            </a:pPr>
            <a:r>
              <a:rPr lang="sv-SE" sz="1200" dirty="0">
                <a:latin typeface="Arial" panose="020B0604020202020204" pitchFamily="34" charset="0"/>
                <a:cs typeface="Arial" panose="020B0604020202020204" pitchFamily="34" charset="0"/>
              </a:rPr>
              <a:t>Här på den sista powerpoint-bilden i presentationen hittar ni länkar till hemsidor och annat kopplat till det vi har pratat om idag. </a:t>
            </a:r>
          </a:p>
          <a:p>
            <a:pPr marL="228600" indent="-228600">
              <a:buFont typeface="+mj-lt"/>
              <a:buAutoNum type="arabicPeriod"/>
            </a:pPr>
            <a:r>
              <a:rPr lang="sv-SE" sz="1200" dirty="0">
                <a:latin typeface="Arial" panose="020B0604020202020204" pitchFamily="34" charset="0"/>
                <a:cs typeface="Arial" panose="020B0604020202020204" pitchFamily="34" charset="0"/>
              </a:rPr>
              <a:t>Ni klickar på länkarna på den här powerpoint-bilden.</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"Genom att ändra hur vi </a:t>
            </a:r>
            <a:r>
              <a:rPr lang="sv-SE" sz="1200" b="0" i="0" dirty="0">
                <a:latin typeface="Arial" panose="020B0604020202020204" pitchFamily="34" charset="0"/>
                <a:cs typeface="Arial" panose="020B0604020202020204" pitchFamily="34" charset="0"/>
              </a:rPr>
              <a:t>producerar</a:t>
            </a:r>
            <a:r>
              <a:rPr lang="sv-SE" sz="1200" b="1" i="0" dirty="0">
                <a:latin typeface="Arial" panose="020B0604020202020204" pitchFamily="34" charset="0"/>
                <a:cs typeface="Arial" panose="020B0604020202020204" pitchFamily="34" charset="0"/>
              </a:rPr>
              <a:t> </a:t>
            </a:r>
            <a:r>
              <a:rPr lang="sv-SE" sz="1200" i="0" dirty="0">
                <a:latin typeface="Arial" panose="020B0604020202020204" pitchFamily="34" charset="0"/>
                <a:cs typeface="Arial" panose="020B0604020202020204" pitchFamily="34" charset="0"/>
              </a:rPr>
              <a:t>och </a:t>
            </a:r>
            <a:r>
              <a:rPr lang="sv-SE" sz="1200" b="0" i="0" dirty="0">
                <a:latin typeface="Arial" panose="020B0604020202020204" pitchFamily="34" charset="0"/>
                <a:cs typeface="Arial" panose="020B0604020202020204" pitchFamily="34" charset="0"/>
              </a:rPr>
              <a:t>konsumerar</a:t>
            </a:r>
            <a:r>
              <a:rPr lang="sv-SE" sz="1200" b="1" i="0" dirty="0">
                <a:latin typeface="Arial" panose="020B0604020202020204" pitchFamily="34" charset="0"/>
                <a:cs typeface="Arial" panose="020B0604020202020204" pitchFamily="34" charset="0"/>
              </a:rPr>
              <a:t> </a:t>
            </a:r>
            <a:r>
              <a:rPr lang="sv-SE" sz="1200" i="0" dirty="0">
                <a:latin typeface="Arial" panose="020B0604020202020204" pitchFamily="34" charset="0"/>
                <a:cs typeface="Arial" panose="020B0604020202020204" pitchFamily="34" charset="0"/>
              </a:rPr>
              <a:t>energi kan vi säkerställa tillgång till el och energitjänster för alla utan att vi skadar vår planet."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Om gruppen vill veta mer om </a:t>
            </a:r>
            <a:r>
              <a:rPr lang="sv-SE" sz="1200" b="0" i="0" dirty="0">
                <a:latin typeface="Arial" panose="020B0604020202020204" pitchFamily="34" charset="0"/>
                <a:ea typeface="Calibri"/>
                <a:cs typeface="Arial" panose="020B0604020202020204" pitchFamily="34" charset="0"/>
              </a:rPr>
              <a:t>mål 12 i de globala målen, Agenda 2030</a:t>
            </a:r>
            <a:r>
              <a:rPr lang="sv-SE" sz="1200" i="0" dirty="0">
                <a:latin typeface="Arial" panose="020B0604020202020204" pitchFamily="34" charset="0"/>
                <a:ea typeface="Calibri"/>
                <a:cs typeface="Arial" panose="020B0604020202020204" pitchFamily="34" charset="0"/>
              </a:rPr>
              <a:t>, klicka på länken "Mer om mål 12"</a:t>
            </a:r>
            <a:endParaRPr lang="sv-SE" sz="1200" i="0" dirty="0">
              <a:latin typeface="Arial" panose="020B0604020202020204" pitchFamily="34" charset="0"/>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Ta stöd av en eller flera samtalsfrågor här nedanför eller kom på egna.</a:t>
            </a:r>
          </a:p>
          <a:p>
            <a:endParaRPr lang="sv-SE" sz="1200" b="1" i="0" dirty="0">
              <a:latin typeface="Arial" panose="020B0604020202020204" pitchFamily="34" charset="0"/>
              <a:ea typeface="Calibri"/>
              <a:cs typeface="Arial" panose="020B0604020202020204" pitchFamily="34" charset="0"/>
            </a:endParaRPr>
          </a:p>
          <a:p>
            <a:r>
              <a:rPr lang="sv-SE" sz="1200" b="1" i="0" dirty="0">
                <a:latin typeface="Arial" panose="020B0604020202020204" pitchFamily="34" charset="0"/>
                <a:ea typeface="Calibri"/>
                <a:cs typeface="Arial" panose="020B0604020202020204" pitchFamily="34" charset="0"/>
              </a:rPr>
              <a:t>Förslag på samtalsfrågor:</a:t>
            </a:r>
          </a:p>
          <a:p>
            <a:endParaRPr lang="sv-SE" sz="1200" b="1" i="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vet vi i gruppen om hållbara textilier? </a:t>
            </a: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är vi i gruppen intresserade av att veta mer om kring hållbara textiler?</a:t>
            </a:r>
            <a:endParaRPr 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408229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kort om hållbara textilier.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solidFill>
                  <a:srgbClr val="282828"/>
                </a:solidFill>
                <a:effectLst/>
                <a:latin typeface="Arial" panose="020B0604020202020204" pitchFamily="34" charset="0"/>
                <a:cs typeface="Arial" panose="020B0604020202020204" pitchFamily="34" charset="0"/>
              </a:rPr>
              <a:t>För att producera textilier och kläder går det oftast åt mängder med kemikalier och en massa vatten. De som odlar bomullen och syr kläderna har ofta dåliga villkor och löner, och eftersom så gott som alla våra kläder tillverkas i låglöneländer är transporterna är långa.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Hållbara textilier syftar till material och produkter inom textilindustrin som produceras, används och återvinns på ett sätt som minimerar miljöpåverkan och främjar social och ekonomisk hållbarhet. Hållbara textilier inkluderar flera aspekter: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b="1" dirty="0">
                <a:latin typeface="Arial" panose="020B0604020202020204" pitchFamily="34" charset="0"/>
                <a:cs typeface="Arial" panose="020B0604020202020204" pitchFamily="34" charset="0"/>
              </a:rPr>
              <a:t>Materialval</a:t>
            </a:r>
            <a:r>
              <a:rPr lang="sv-SE" sz="1200" dirty="0">
                <a:latin typeface="Arial" panose="020B0604020202020204" pitchFamily="34" charset="0"/>
                <a:cs typeface="Arial" panose="020B0604020202020204" pitchFamily="34" charset="0"/>
              </a:rPr>
              <a:t>: Användning av ekologiska och förnybara fibrer som bomull (ekologiskt odlad), hampa, bambu eller återvunna material som polyester från PET-flaskor.</a:t>
            </a:r>
          </a:p>
          <a:p>
            <a:pPr marL="228600" indent="-228600">
              <a:buFont typeface="+mj-lt"/>
              <a:buAutoNum type="arabicPeriod"/>
            </a:pPr>
            <a:r>
              <a:rPr lang="sv-SE" sz="1200" b="1" dirty="0">
                <a:latin typeface="Arial" panose="020B0604020202020204" pitchFamily="34" charset="0"/>
                <a:cs typeface="Arial" panose="020B0604020202020204" pitchFamily="34" charset="0"/>
              </a:rPr>
              <a:t>Resursanvändning</a:t>
            </a:r>
            <a:r>
              <a:rPr lang="sv-SE" sz="1200" dirty="0">
                <a:latin typeface="Arial" panose="020B0604020202020204" pitchFamily="34" charset="0"/>
                <a:cs typeface="Arial" panose="020B0604020202020204" pitchFamily="34" charset="0"/>
              </a:rPr>
              <a:t>: Effektiv användning av vatten, energi och kemikalier under tillverkningsprocessen för att minska avfall och utsläpp.</a:t>
            </a:r>
          </a:p>
          <a:p>
            <a:pPr marL="228600" indent="-228600">
              <a:buFont typeface="+mj-lt"/>
              <a:buAutoNum type="arabicPeriod"/>
            </a:pPr>
            <a:r>
              <a:rPr lang="sv-SE" sz="1200" b="1" dirty="0">
                <a:latin typeface="Arial" panose="020B0604020202020204" pitchFamily="34" charset="0"/>
                <a:cs typeface="Arial" panose="020B0604020202020204" pitchFamily="34" charset="0"/>
              </a:rPr>
              <a:t>Etisk produktion</a:t>
            </a:r>
            <a:r>
              <a:rPr lang="sv-SE" sz="1200" dirty="0">
                <a:latin typeface="Arial" panose="020B0604020202020204" pitchFamily="34" charset="0"/>
                <a:cs typeface="Arial" panose="020B0604020202020204" pitchFamily="34" charset="0"/>
              </a:rPr>
              <a:t>: Säkerställande av rättvisa arbetsvillkor, rimliga löner och säker arbetsmiljö för dem som arbetar i produktionen.</a:t>
            </a:r>
          </a:p>
          <a:p>
            <a:pPr marL="228600" indent="-228600">
              <a:buFont typeface="+mj-lt"/>
              <a:buAutoNum type="arabicPeriod"/>
            </a:pPr>
            <a:r>
              <a:rPr lang="sv-SE" sz="1200" b="1" dirty="0">
                <a:latin typeface="Arial" panose="020B0604020202020204" pitchFamily="34" charset="0"/>
                <a:cs typeface="Arial" panose="020B0604020202020204" pitchFamily="34" charset="0"/>
              </a:rPr>
              <a:t>Livscykelperspektiv</a:t>
            </a:r>
            <a:r>
              <a:rPr lang="sv-SE" sz="1200" dirty="0">
                <a:latin typeface="Arial" panose="020B0604020202020204" pitchFamily="34" charset="0"/>
                <a:cs typeface="Arial" panose="020B0604020202020204" pitchFamily="34" charset="0"/>
              </a:rPr>
              <a:t>: Design och tillverkning som främjar lång livslängd, återanvändning och återvinning av textilierna.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Målet är att skapa textilier som inte bara möter dagens behov utan också värnar om framtida generationer och planetens resurser.</a:t>
            </a: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140980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kort om hur produktionen av textil påverkar klimatet och miljön.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Textilproduktion är en av de mest resursintensiva och förorenande industrierna globalt. </a:t>
            </a:r>
            <a:r>
              <a:rPr lang="sv-SE" sz="1200" b="0" i="0" u="none" strike="noStrike" kern="1200" dirty="0">
                <a:solidFill>
                  <a:schemeClr val="tx1"/>
                </a:solidFill>
                <a:effectLst/>
                <a:latin typeface="+mn-lt"/>
                <a:ea typeface="+mn-ea"/>
                <a:cs typeface="+mn-cs"/>
              </a:rPr>
              <a:t>Det är därför inte överdrivet att säga att varje nytt plagg vi konsumerar bär med sig en betydande miljökostnad innan det ens når vår garderob.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latin typeface="Arial" panose="020B0604020202020204" pitchFamily="34" charset="0"/>
                <a:cs typeface="Arial" panose="020B0604020202020204" pitchFamily="34" charset="0"/>
              </a:rPr>
              <a:t>Vi kommer strax titta på en film som beskriver det här närmare.</a:t>
            </a:r>
            <a:endParaRPr lang="sv-SE" b="0" i="0" u="none" strike="noStrike"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aseline="14000" dirty="0"/>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272395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kort om hur produktionen av textil påverkar klimatet och miljön.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noProof="0" dirty="0">
                <a:latin typeface="Arial" panose="020B0604020202020204" pitchFamily="34" charset="0"/>
                <a:cs typeface="Arial" panose="020B0604020202020204" pitchFamily="34" charset="0"/>
              </a:rPr>
              <a:t>Växthusgasutsläpp</a:t>
            </a:r>
            <a:r>
              <a:rPr lang="sv-SE" sz="1200" noProof="0" dirty="0">
                <a:latin typeface="Arial" panose="020B0604020202020204" pitchFamily="34" charset="0"/>
                <a:cs typeface="Arial" panose="020B0604020202020204" pitchFamily="34" charset="0"/>
              </a:rPr>
              <a:t>: Att tillverka ett kilo ny textil kan ge utsläpp som motsvarar mellan 10 - 40 kg koldioxid, beroende på energikällor och material.</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latin typeface="Arial" panose="020B0604020202020204" pitchFamily="34" charset="0"/>
                <a:cs typeface="Arial" panose="020B0604020202020204" pitchFamily="34" charset="0"/>
              </a:rPr>
              <a:t>Vattenförbrukning</a:t>
            </a:r>
            <a:r>
              <a:rPr lang="sv-SE" sz="1200" dirty="0">
                <a:latin typeface="Arial" panose="020B0604020202020204" pitchFamily="34" charset="0"/>
                <a:cs typeface="Arial" panose="020B0604020202020204" pitchFamily="34" charset="0"/>
              </a:rPr>
              <a:t>: Mellan 7 000 och 29 000 liter vatten används för att producera ett kilo textil. Det är särskilt problematiskt i områden med vattenbrist.</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noProof="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dirty="0"/>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245826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Fortsätt att berätta om hur produktionen av textil påverkar på en global skala.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1" dirty="0">
                <a:effectLst/>
                <a:latin typeface="Arial" panose="020B0604020202020204" pitchFamily="34" charset="0"/>
                <a:cs typeface="Arial" panose="020B0604020202020204" pitchFamily="34" charset="0"/>
              </a:rPr>
              <a:t>Global påverkan</a:t>
            </a:r>
            <a:r>
              <a:rPr lang="sv-SE" sz="1200" dirty="0">
                <a:effectLst/>
                <a:latin typeface="Arial" panose="020B0604020202020204" pitchFamily="34" charset="0"/>
                <a:cs typeface="Arial" panose="020B0604020202020204" pitchFamily="34" charset="0"/>
              </a:rPr>
              <a:t>: Textilindustrin står för cirka 8 % av de globala utsläppen av växthusgaser, och mycket av produktionen är beroende av fossila bränslen som kol och naturgas.</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Den största miljöpåverkan sker i produktionsfasen, där resurser som energi, vatten och kemikalier används i stora mängder. Detta påverkar både klimatet globalt och miljön lokalt i produktionsländerna. </a:t>
            </a:r>
          </a:p>
          <a:p>
            <a:pPr marL="450850" indent="-450850" eaLnBrk="1" hangingPunct="1">
              <a:spcBef>
                <a:spcPct val="0"/>
              </a:spcBef>
            </a:pPr>
            <a:endParaRPr lang="sv-SE" altLang="sv-SE" dirty="0"/>
          </a:p>
          <a:p>
            <a:pPr marL="450850" indent="-450850" eaLnBrk="1" hangingPunct="1">
              <a:spcBef>
                <a:spcPct val="0"/>
              </a:spcBef>
            </a:pPr>
            <a:r>
              <a:rPr lang="sv-SE" altLang="sv-SE" b="1" dirty="0">
                <a:latin typeface="Arial" panose="020B0604020202020204" pitchFamily="34" charset="0"/>
                <a:cs typeface="Arial" panose="020B0604020202020204" pitchFamily="34" charset="0"/>
              </a:rPr>
              <a:t>Bild: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Lise </a:t>
            </a:r>
            <a:r>
              <a:rPr lang="sv-SE" sz="1200" b="1" i="0" u="none" strike="noStrike" kern="1200" dirty="0" err="1">
                <a:solidFill>
                  <a:schemeClr val="tx1"/>
                </a:solidFill>
                <a:effectLst/>
                <a:latin typeface="Arial" panose="020B0604020202020204" pitchFamily="34" charset="0"/>
                <a:ea typeface="+mn-ea"/>
                <a:cs typeface="Arial" panose="020B0604020202020204" pitchFamily="34" charset="0"/>
              </a:rPr>
              <a:t>Åserud</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/NTB/TT</a:t>
            </a:r>
            <a:endParaRPr lang="sv-SE" altLang="sv-SE" b="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189591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E6359-8DB1-8458-122C-249443A3E6C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8BC7EA4-D713-534F-8581-20A02BD6904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BB660EF-EEBE-82BE-487C-643529035729}"/>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Berätta för gruppen att ni ska titta på en kort informationsfilm av </a:t>
            </a:r>
            <a:r>
              <a:rPr lang="sv-SE" altLang="sv-SE" sz="1200" b="0" dirty="0" err="1">
                <a:latin typeface="Arial" panose="020B0604020202020204" pitchFamily="34" charset="0"/>
                <a:cs typeface="Arial" panose="020B0604020202020204" pitchFamily="34" charset="0"/>
              </a:rPr>
              <a:t>Sysav</a:t>
            </a:r>
            <a:r>
              <a:rPr lang="sv-SE" altLang="sv-SE" sz="1200" b="0" dirty="0">
                <a:latin typeface="Arial" panose="020B0604020202020204" pitchFamily="34" charset="0"/>
                <a:cs typeface="Arial" panose="020B0604020202020204" pitchFamily="34" charset="0"/>
              </a:rPr>
              <a:t> </a:t>
            </a:r>
            <a:r>
              <a:rPr lang="sv-SE" altLang="sv-SE" sz="1200" b="0" dirty="0" err="1">
                <a:latin typeface="Arial" panose="020B0604020202020204" pitchFamily="34" charset="0"/>
                <a:cs typeface="Arial" panose="020B0604020202020204" pitchFamily="34" charset="0"/>
              </a:rPr>
              <a:t>Sydskånes</a:t>
            </a:r>
            <a:r>
              <a:rPr lang="sv-SE" altLang="sv-SE" sz="1200" b="0" dirty="0">
                <a:latin typeface="Arial" panose="020B0604020202020204" pitchFamily="34" charset="0"/>
                <a:cs typeface="Arial" panose="020B0604020202020204" pitchFamily="34" charset="0"/>
              </a:rPr>
              <a:t> avfallsaktiebolag om hur textilproduktion och återvinning av textilier. </a:t>
            </a: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Filmen är cirka  2 minuter och har  automatisk undertextning.</a:t>
            </a: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Informera att efter filmen kommer gruppen få prata mer om det som tas upp i filmen. </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p:txBody>
      </p:sp>
      <p:sp>
        <p:nvSpPr>
          <p:cNvPr id="4" name="Platshållare för bildnummer 3">
            <a:extLst>
              <a:ext uri="{FF2B5EF4-FFF2-40B4-BE49-F238E27FC236}">
                <a16:creationId xmlns:a16="http://schemas.microsoft.com/office/drawing/2014/main" id="{E657CF20-66AD-A39A-2F32-27EEE208A97B}"/>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112177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textilindustrins användning av kemikalier.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1" dirty="0">
                <a:effectLst/>
                <a:latin typeface="Arial" panose="020B0604020202020204" pitchFamily="34" charset="0"/>
                <a:cs typeface="Arial" panose="020B0604020202020204" pitchFamily="34" charset="0"/>
              </a:rPr>
              <a:t>Kemikalieanvändning</a:t>
            </a:r>
            <a:r>
              <a:rPr lang="sv-SE" sz="1200" dirty="0">
                <a:effectLst/>
                <a:latin typeface="Arial" panose="020B0604020202020204" pitchFamily="34" charset="0"/>
                <a:cs typeface="Arial" panose="020B0604020202020204" pitchFamily="34" charset="0"/>
              </a:rPr>
              <a:t>: Mellan </a:t>
            </a:r>
            <a:r>
              <a:rPr lang="sv-SE" sz="1200" dirty="0">
                <a:effectLst/>
              </a:rPr>
              <a:t>1,5 och 6,9 kg kemikalier används per kilo textil, vilket kan leda till föroreningar av vatten och mark.</a:t>
            </a:r>
          </a:p>
          <a:p>
            <a:pPr marL="171450" indent="-171450">
              <a:buFont typeface="Arial" panose="020B0604020202020204" pitchFamily="34" charset="0"/>
              <a:buChar char="•"/>
            </a:pPr>
            <a:endParaRPr lang="sv-SE" sz="1200" dirty="0">
              <a:effectLst/>
            </a:endParaRPr>
          </a:p>
          <a:p>
            <a:pPr marL="0" indent="0">
              <a:buFont typeface="Arial" panose="020B0604020202020204" pitchFamily="34" charset="0"/>
              <a:buNone/>
            </a:pPr>
            <a:r>
              <a:rPr lang="sv-SE" sz="1200" b="1" dirty="0">
                <a:effectLst/>
                <a:latin typeface="Arial" panose="020B0604020202020204" pitchFamily="34" charset="0"/>
                <a:cs typeface="Arial" panose="020B0604020202020204" pitchFamily="34" charset="0"/>
              </a:rPr>
              <a:t>Bild: </a:t>
            </a:r>
            <a:r>
              <a:rPr lang="sv-SE" sz="1200" b="1" dirty="0" err="1">
                <a:effectLst/>
                <a:latin typeface="Arial" panose="020B0604020202020204" pitchFamily="34" charset="0"/>
                <a:cs typeface="Arial" panose="020B0604020202020204" pitchFamily="34" charset="0"/>
              </a:rPr>
              <a:t>IVL.se</a:t>
            </a:r>
            <a:endParaRPr lang="sv-SE" sz="1200" b="1" dirty="0">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49033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4.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player.vimeo.com/video/1157546558?h=16b4edd9f9&amp;amp;app_id=122963" TargetMode="External"/><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konsumentverket.se/omrade/miljo-och-hallbarhet/" TargetMode="External"/><Relationship Id="rId7" Type="http://schemas.openxmlformats.org/officeDocument/2006/relationships/hyperlink" Target="https://www.naturskyddsforeningen.se/kampanj/max-5/"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kemi.se/hallbarhet/amnen-och-material/textilier" TargetMode="External"/><Relationship Id="rId5" Type="http://schemas.openxmlformats.org/officeDocument/2006/relationships/hyperlink" Target="https://www.naturskyddsforeningen.se/artiklar/vanliga-fragor-om-klader-och-textil/" TargetMode="External"/><Relationship Id="rId4" Type="http://schemas.openxmlformats.org/officeDocument/2006/relationships/hyperlink" Target="https://www.sverigeskonsumenter.se/vad-du-kan-gora/konsumera-hallbart/handla-giftfritt/" TargetMode="External"/><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globalamalen.se/om-globala-malen/mal-7-hallbar-energi-alla/" TargetMode="External"/><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globalamalen.se/om-globala-malen/mal-12-hallbar-konsumtion-och-produktion/"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tXBzPaThoXY?feature=oembed" TargetMode="External"/><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260408"/>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4400" dirty="0">
                <a:solidFill>
                  <a:schemeClr val="bg1"/>
                </a:solidFill>
                <a:cs typeface="Arial" panose="020B0604020202020204" pitchFamily="34" charset="0"/>
              </a:rPr>
              <a:t>HÅLLBARA TEXTILIER OCH KONSUMTION</a:t>
            </a:r>
            <a:br>
              <a:rPr lang="sv-SE" sz="4400" dirty="0">
                <a:solidFill>
                  <a:schemeClr val="bg1"/>
                </a:solidFill>
                <a:latin typeface="Impact"/>
                <a:cs typeface="Impact"/>
              </a:rPr>
            </a:br>
            <a:endParaRPr lang="nn-NO" sz="44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91464" y="2974698"/>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Hållbara textilier – vad är det?</a:t>
            </a:r>
          </a:p>
          <a:p>
            <a:r>
              <a:rPr lang="sv-SE" sz="2800" dirty="0">
                <a:solidFill>
                  <a:schemeClr val="bg1"/>
                </a:solidFill>
              </a:rPr>
              <a:t>Textilproduktionens påverkan på miljön</a:t>
            </a:r>
          </a:p>
          <a:p>
            <a:r>
              <a:rPr lang="sv-SE" sz="2800" dirty="0">
                <a:solidFill>
                  <a:schemeClr val="bg1"/>
                </a:solidFill>
              </a:rPr>
              <a:t>Hållbar konsumtion</a:t>
            </a:r>
          </a:p>
          <a:p>
            <a:r>
              <a:rPr lang="sv-SE" sz="2800" dirty="0">
                <a:solidFill>
                  <a:schemeClr val="bg1"/>
                </a:solidFill>
              </a:rPr>
              <a:t>Frågor eller tankar sedan sist?</a:t>
            </a:r>
            <a:r>
              <a:rPr lang="sv-SE" sz="2800" i="1" dirty="0">
                <a:solidFill>
                  <a:schemeClr val="bg1"/>
                </a:solidFill>
              </a:rPr>
              <a:t> </a:t>
            </a:r>
          </a:p>
        </p:txBody>
      </p:sp>
      <p:pic>
        <p:nvPicPr>
          <p:cNvPr id="2" name="Bildobjekt 1" descr="En bild som visar text, Teckensnitt, Grafik, logotyp&#10;&#10;AI-genererat innehåll kan vara felaktigt.">
            <a:extLst>
              <a:ext uri="{FF2B5EF4-FFF2-40B4-BE49-F238E27FC236}">
                <a16:creationId xmlns:a16="http://schemas.microsoft.com/office/drawing/2014/main" id="{5C896EC9-284F-1C48-5436-CF9C18378263}"/>
              </a:ext>
            </a:extLst>
          </p:cNvPr>
          <p:cNvPicPr>
            <a:picLocks noChangeAspect="1"/>
          </p:cNvPicPr>
          <p:nvPr/>
        </p:nvPicPr>
        <p:blipFill>
          <a:blip r:embed="rId3"/>
          <a:stretch>
            <a:fillRect/>
          </a:stretch>
        </p:blipFill>
        <p:spPr>
          <a:xfrm>
            <a:off x="10776755" y="216311"/>
            <a:ext cx="1097559" cy="460889"/>
          </a:xfrm>
          <a:prstGeom prst="rect">
            <a:avLst/>
          </a:prstGeom>
        </p:spPr>
      </p:pic>
      <p:pic>
        <p:nvPicPr>
          <p:cNvPr id="4" name="Bildobjekt 3" descr="En bild som visar Teckensnitt, text, Grafik, grafisk design&#10;&#10;AI-genererat innehåll kan vara felaktigt.">
            <a:extLst>
              <a:ext uri="{FF2B5EF4-FFF2-40B4-BE49-F238E27FC236}">
                <a16:creationId xmlns:a16="http://schemas.microsoft.com/office/drawing/2014/main" id="{544E24F2-D906-ED90-8D18-B471F9A0562E}"/>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EF65D0-9D74-746F-619B-65CF7D295E3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A6EB402-A116-18C2-8053-0786F358C4E2}"/>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2" name="Rubrik 1">
            <a:extLst>
              <a:ext uri="{FF2B5EF4-FFF2-40B4-BE49-F238E27FC236}">
                <a16:creationId xmlns:a16="http://schemas.microsoft.com/office/drawing/2014/main" id="{F708F73B-9C12-C37F-01EA-DF93921A6A27}"/>
              </a:ext>
            </a:extLst>
          </p:cNvPr>
          <p:cNvSpPr>
            <a:spLocks noGrp="1"/>
          </p:cNvSpPr>
          <p:nvPr>
            <p:ph type="title"/>
          </p:nvPr>
        </p:nvSpPr>
        <p:spPr/>
        <p:txBody>
          <a:bodyPr/>
          <a:lstStyle/>
          <a:p>
            <a:r>
              <a:rPr lang="sv-SE" sz="3600" dirty="0"/>
              <a:t>Kemikalier</a:t>
            </a:r>
            <a:endParaRPr lang="nn-NO" sz="3600" dirty="0"/>
          </a:p>
        </p:txBody>
      </p:sp>
      <p:sp>
        <p:nvSpPr>
          <p:cNvPr id="3" name="Platshållare för innehåll 3">
            <a:extLst>
              <a:ext uri="{FF2B5EF4-FFF2-40B4-BE49-F238E27FC236}">
                <a16:creationId xmlns:a16="http://schemas.microsoft.com/office/drawing/2014/main" id="{217B2C4E-3A7D-F2CF-2435-E9EA464A64B1}"/>
              </a:ext>
            </a:extLst>
          </p:cNvPr>
          <p:cNvSpPr>
            <a:spLocks noGrp="1"/>
          </p:cNvSpPr>
          <p:nvPr>
            <p:ph sz="quarter" idx="13"/>
          </p:nvPr>
        </p:nvSpPr>
        <p:spPr>
          <a:xfrm>
            <a:off x="1431721" y="2034262"/>
            <a:ext cx="6776108" cy="3960937"/>
          </a:xfrm>
        </p:spPr>
        <p:txBody>
          <a:bodyPr/>
          <a:lstStyle/>
          <a:p>
            <a:r>
              <a:rPr lang="sv-SE" sz="2800" b="1" dirty="0"/>
              <a:t>Bekämpningsmedel</a:t>
            </a:r>
            <a:r>
              <a:rPr lang="sv-SE" sz="2800" dirty="0"/>
              <a:t>: Kan förorena mark och vatten samt orsaka hälsoproblem.</a:t>
            </a:r>
          </a:p>
          <a:p>
            <a:r>
              <a:rPr lang="sv-SE" sz="2800" b="1" dirty="0"/>
              <a:t>Azofärgämnen</a:t>
            </a:r>
            <a:r>
              <a:rPr lang="sv-SE" sz="2800" dirty="0"/>
              <a:t>: Kan vara cancerframkallande och mutagena.</a:t>
            </a:r>
          </a:p>
          <a:p>
            <a:r>
              <a:rPr lang="sv-SE" sz="2800" b="1" dirty="0">
                <a:effectLst/>
              </a:rPr>
              <a:t>PFAS</a:t>
            </a:r>
            <a:r>
              <a:rPr lang="sv-SE" sz="2800" dirty="0">
                <a:effectLst/>
              </a:rPr>
              <a:t>: Svårt att bryta ned och kan lagras i djur och människor.</a:t>
            </a:r>
          </a:p>
        </p:txBody>
      </p:sp>
      <p:pic>
        <p:nvPicPr>
          <p:cNvPr id="7" name="Bildobjekt 6">
            <a:extLst>
              <a:ext uri="{FF2B5EF4-FFF2-40B4-BE49-F238E27FC236}">
                <a16:creationId xmlns:a16="http://schemas.microsoft.com/office/drawing/2014/main" id="{EAA92CA1-4179-3654-E413-0D8A541FF690}"/>
              </a:ext>
            </a:extLst>
          </p:cNvPr>
          <p:cNvPicPr>
            <a:picLocks noChangeAspect="1"/>
          </p:cNvPicPr>
          <p:nvPr/>
        </p:nvPicPr>
        <p:blipFill>
          <a:blip r:embed="rId3"/>
          <a:stretch>
            <a:fillRect/>
          </a:stretch>
        </p:blipFill>
        <p:spPr>
          <a:xfrm>
            <a:off x="7985504" y="2139193"/>
            <a:ext cx="3898900" cy="2489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174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431722" y="2430741"/>
            <a:ext cx="7701393" cy="3960937"/>
          </a:xfrm>
        </p:spPr>
        <p:txBody>
          <a:bodyPr/>
          <a:lstStyle/>
          <a:p>
            <a:endParaRPr lang="sv-SE" sz="2800" dirty="0"/>
          </a:p>
          <a:p>
            <a:endParaRPr lang="sv-SE" sz="2800" dirty="0"/>
          </a:p>
          <a:p>
            <a:pPr marL="0" indent="0">
              <a:buNone/>
            </a:pPr>
            <a:endParaRPr lang="sv-SE" sz="2800" dirty="0"/>
          </a:p>
          <a:p>
            <a:pPr marL="0" indent="0">
              <a:buNone/>
            </a:pPr>
            <a:endParaRPr lang="sv-SE" sz="2800" dirty="0"/>
          </a:p>
          <a:p>
            <a:endParaRPr lang="sv-SE" sz="2800" b="1" dirty="0"/>
          </a:p>
          <a:p>
            <a:r>
              <a:rPr lang="sv-SE" sz="2800" b="1" dirty="0"/>
              <a:t>Biocider</a:t>
            </a:r>
            <a:r>
              <a:rPr lang="sv-SE" sz="2800" dirty="0"/>
              <a:t>: Kan bidra till antibiotikaresistens och skada vattenlevande organismer.</a:t>
            </a:r>
          </a:p>
        </p:txBody>
      </p:sp>
      <p:sp>
        <p:nvSpPr>
          <p:cNvPr id="5" name="Platshållare för innehåll 3">
            <a:extLst>
              <a:ext uri="{FF2B5EF4-FFF2-40B4-BE49-F238E27FC236}">
                <a16:creationId xmlns:a16="http://schemas.microsoft.com/office/drawing/2014/main" id="{D4395690-B47A-6C7C-1E4E-D4E2FF004561}"/>
              </a:ext>
            </a:extLst>
          </p:cNvPr>
          <p:cNvSpPr txBox="1">
            <a:spLocks/>
          </p:cNvSpPr>
          <p:nvPr/>
        </p:nvSpPr>
        <p:spPr>
          <a:xfrm>
            <a:off x="1431721" y="2139193"/>
            <a:ext cx="5861708" cy="3960937"/>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b="1" dirty="0"/>
              <a:t>Ftalater</a:t>
            </a:r>
            <a:r>
              <a:rPr lang="sv-SE" sz="2800" dirty="0"/>
              <a:t>: Kan påverka fortplantningsförmågan och vattenlevande organismer.</a:t>
            </a:r>
          </a:p>
          <a:p>
            <a:r>
              <a:rPr lang="sv-SE" sz="2800" b="1" dirty="0"/>
              <a:t>Flamskyddsmedel</a:t>
            </a:r>
            <a:r>
              <a:rPr lang="sv-SE" sz="2800" dirty="0"/>
              <a:t>: Kan vara hormonstörande och giftiga för vattenlevande djur.</a:t>
            </a:r>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sv-SE" sz="3600" dirty="0"/>
              <a:t>Kemikalier</a:t>
            </a:r>
            <a:endParaRPr lang="nn-NO" sz="3600" dirty="0"/>
          </a:p>
        </p:txBody>
      </p:sp>
      <p:pic>
        <p:nvPicPr>
          <p:cNvPr id="4" name="Bildobjekt 3">
            <a:extLst>
              <a:ext uri="{FF2B5EF4-FFF2-40B4-BE49-F238E27FC236}">
                <a16:creationId xmlns:a16="http://schemas.microsoft.com/office/drawing/2014/main" id="{383CAEC6-C324-08C9-61FE-462F3EC9D7F4}"/>
              </a:ext>
            </a:extLst>
          </p:cNvPr>
          <p:cNvPicPr>
            <a:picLocks noChangeAspect="1"/>
          </p:cNvPicPr>
          <p:nvPr/>
        </p:nvPicPr>
        <p:blipFill>
          <a:blip r:embed="rId3"/>
          <a:stretch>
            <a:fillRect/>
          </a:stretch>
        </p:blipFill>
        <p:spPr>
          <a:xfrm>
            <a:off x="7985504" y="2139193"/>
            <a:ext cx="3898900" cy="2489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8537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a:t>Mikroplast</a:t>
            </a:r>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639180" y="1922564"/>
            <a:ext cx="9686281" cy="4077051"/>
          </a:xfrm>
        </p:spPr>
        <p:txBody>
          <a:bodyPr/>
          <a:lstStyle/>
          <a:p>
            <a:r>
              <a:rPr lang="sv-SE" sz="2800" dirty="0"/>
              <a:t>Köp kläder av naturfiber</a:t>
            </a:r>
          </a:p>
          <a:p>
            <a:r>
              <a:rPr lang="sv-SE" sz="2800" dirty="0"/>
              <a:t>Hör av dig till klädkedjor – uttryck dina önskemål</a:t>
            </a:r>
          </a:p>
          <a:p>
            <a:r>
              <a:rPr lang="sv-SE" sz="2800" dirty="0"/>
              <a:t>Använd luddfilter i tvättmaskinen</a:t>
            </a:r>
            <a:endParaRPr lang="sv-SE" sz="2800" dirty="0">
              <a:effectLst/>
            </a:endParaRPr>
          </a:p>
          <a:p>
            <a:r>
              <a:rPr lang="sv-SE" sz="2800" dirty="0">
                <a:effectLst/>
              </a:rPr>
              <a:t>Släng ludd i papperskorgen</a:t>
            </a:r>
          </a:p>
          <a:p>
            <a:r>
              <a:rPr lang="sv-SE" sz="2800" dirty="0"/>
              <a:t>Tvätta svalt</a:t>
            </a:r>
          </a:p>
          <a:p>
            <a:r>
              <a:rPr lang="sv-SE" sz="2800" dirty="0"/>
              <a:t>Använd flytande tvättmedel</a:t>
            </a:r>
          </a:p>
          <a:p>
            <a:r>
              <a:rPr lang="sv-SE" sz="2800" dirty="0"/>
              <a:t>Fyll tvättmaskinen</a:t>
            </a:r>
          </a:p>
          <a:p>
            <a:r>
              <a:rPr lang="sv-SE" sz="2800" dirty="0"/>
              <a:t>Tvätta syntetiska kläder kort och sällan</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0C3031E2-98EE-6199-1BFF-B26F1303B2AD}"/>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9" name="Bild 8" descr="Tvättmaskin med hel fyllning">
            <a:extLst>
              <a:ext uri="{FF2B5EF4-FFF2-40B4-BE49-F238E27FC236}">
                <a16:creationId xmlns:a16="http://schemas.microsoft.com/office/drawing/2014/main" id="{67D5F2D8-F746-1C2D-2CD6-9FA328D37D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8957" y="3316953"/>
            <a:ext cx="3047787" cy="3047787"/>
          </a:xfrm>
          <a:prstGeom prst="rect">
            <a:avLst/>
          </a:prstGeom>
        </p:spPr>
      </p:pic>
    </p:spTree>
    <p:extLst>
      <p:ext uri="{BB962C8B-B14F-4D97-AF65-F5344CB8AC3E}">
        <p14:creationId xmlns:p14="http://schemas.microsoft.com/office/powerpoint/2010/main" val="373580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352849-F46D-4B71-890A-7BDCE7C6921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593FFF8-2E11-0A5A-4C67-F8DBCD8E69AA}"/>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a:extLst>
              <a:ext uri="{FF2B5EF4-FFF2-40B4-BE49-F238E27FC236}">
                <a16:creationId xmlns:a16="http://schemas.microsoft.com/office/drawing/2014/main" id="{FE72BDEA-B563-31C6-3DC3-CC703BB3355F}"/>
              </a:ext>
            </a:extLst>
          </p:cNvPr>
          <p:cNvSpPr>
            <a:spLocks noGrp="1"/>
          </p:cNvSpPr>
          <p:nvPr>
            <p:ph type="title"/>
          </p:nvPr>
        </p:nvSpPr>
        <p:spPr>
          <a:xfrm>
            <a:off x="1721999" y="1253951"/>
            <a:ext cx="3578421" cy="885242"/>
          </a:xfrm>
        </p:spPr>
        <p:txBody>
          <a:bodyPr/>
          <a:lstStyle/>
          <a:p>
            <a:r>
              <a:rPr lang="nn-NO" sz="3600" dirty="0"/>
              <a:t>Minst </a:t>
            </a:r>
            <a:r>
              <a:rPr lang="nn-NO" sz="3600" dirty="0" err="1"/>
              <a:t>utsläpp</a:t>
            </a:r>
            <a:r>
              <a:rPr lang="nn-NO" sz="3600" dirty="0"/>
              <a:t>:</a:t>
            </a:r>
          </a:p>
        </p:txBody>
      </p:sp>
      <p:sp>
        <p:nvSpPr>
          <p:cNvPr id="3" name="Platshållare för innehåll 3">
            <a:extLst>
              <a:ext uri="{FF2B5EF4-FFF2-40B4-BE49-F238E27FC236}">
                <a16:creationId xmlns:a16="http://schemas.microsoft.com/office/drawing/2014/main" id="{9B27B320-9E95-77FD-88B3-18BC4B874628}"/>
              </a:ext>
            </a:extLst>
          </p:cNvPr>
          <p:cNvSpPr>
            <a:spLocks noGrp="1"/>
          </p:cNvSpPr>
          <p:nvPr>
            <p:ph sz="quarter" idx="13"/>
          </p:nvPr>
        </p:nvSpPr>
        <p:spPr>
          <a:xfrm>
            <a:off x="1721999" y="2547955"/>
            <a:ext cx="4764526" cy="3357896"/>
          </a:xfrm>
        </p:spPr>
        <p:txBody>
          <a:bodyPr/>
          <a:lstStyle/>
          <a:p>
            <a:r>
              <a:rPr lang="sv-SE" sz="2800" dirty="0"/>
              <a:t>Linne</a:t>
            </a:r>
          </a:p>
          <a:p>
            <a:r>
              <a:rPr lang="sv-SE" sz="2800" dirty="0" err="1"/>
              <a:t>Tencel</a:t>
            </a:r>
            <a:r>
              <a:rPr lang="sv-SE" sz="2800" dirty="0"/>
              <a:t>/</a:t>
            </a:r>
            <a:r>
              <a:rPr lang="sv-SE" sz="2800" dirty="0" err="1"/>
              <a:t>Lyocell</a:t>
            </a:r>
            <a:endParaRPr lang="sv-SE" sz="2800" dirty="0"/>
          </a:p>
          <a:p>
            <a:r>
              <a:rPr lang="sv-SE" sz="2800" dirty="0"/>
              <a:t>Ekologisk bomull</a:t>
            </a:r>
          </a:p>
          <a:p>
            <a:pPr marL="0" indent="0">
              <a:buNone/>
            </a:pPr>
            <a:endParaRPr lang="sv-SE" sz="2800" dirty="0"/>
          </a:p>
        </p:txBody>
      </p:sp>
      <p:sp>
        <p:nvSpPr>
          <p:cNvPr id="4" name="Rubrik 1">
            <a:extLst>
              <a:ext uri="{FF2B5EF4-FFF2-40B4-BE49-F238E27FC236}">
                <a16:creationId xmlns:a16="http://schemas.microsoft.com/office/drawing/2014/main" id="{EE56BE32-3E52-F546-FDAE-97B244C20A6D}"/>
              </a:ext>
            </a:extLst>
          </p:cNvPr>
          <p:cNvSpPr txBox="1">
            <a:spLocks/>
          </p:cNvSpPr>
          <p:nvPr/>
        </p:nvSpPr>
        <p:spPr>
          <a:xfrm>
            <a:off x="6891582" y="1278709"/>
            <a:ext cx="3196568" cy="88524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nn-NO" sz="3600" dirty="0"/>
              <a:t>Mest </a:t>
            </a:r>
            <a:r>
              <a:rPr lang="nn-NO" sz="3600" dirty="0" err="1"/>
              <a:t>utsläpp</a:t>
            </a:r>
            <a:r>
              <a:rPr lang="nn-NO" sz="3600" dirty="0"/>
              <a:t>:</a:t>
            </a:r>
          </a:p>
        </p:txBody>
      </p:sp>
      <p:sp>
        <p:nvSpPr>
          <p:cNvPr id="7" name="Platshållare för innehåll 3">
            <a:extLst>
              <a:ext uri="{FF2B5EF4-FFF2-40B4-BE49-F238E27FC236}">
                <a16:creationId xmlns:a16="http://schemas.microsoft.com/office/drawing/2014/main" id="{C9A26755-C4D1-44BA-20F8-2D8726775381}"/>
              </a:ext>
            </a:extLst>
          </p:cNvPr>
          <p:cNvSpPr txBox="1">
            <a:spLocks/>
          </p:cNvSpPr>
          <p:nvPr/>
        </p:nvSpPr>
        <p:spPr>
          <a:xfrm>
            <a:off x="6891582" y="2547582"/>
            <a:ext cx="4724734"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Polyester och andra syntetfibrer </a:t>
            </a:r>
          </a:p>
          <a:p>
            <a:r>
              <a:rPr lang="sv-SE" sz="2800" dirty="0"/>
              <a:t>Konventionell bomull</a:t>
            </a:r>
          </a:p>
          <a:p>
            <a:r>
              <a:rPr lang="sv-SE" sz="2800" dirty="0"/>
              <a:t>Siden</a:t>
            </a:r>
          </a:p>
          <a:p>
            <a:pPr marL="0" indent="0">
              <a:buFont typeface="Wingdings" panose="05000000000000000000" pitchFamily="2" charset="2"/>
              <a:buNone/>
            </a:pPr>
            <a:endParaRPr lang="sv-SE" sz="2800" dirty="0"/>
          </a:p>
        </p:txBody>
      </p:sp>
      <p:pic>
        <p:nvPicPr>
          <p:cNvPr id="5" name="Bildobjekt 4" descr="En bild som visar Teckensnitt, Grafik, grafisk design, text&#10;&#10;AI-genererat innehåll kan vara felaktigt.">
            <a:extLst>
              <a:ext uri="{FF2B5EF4-FFF2-40B4-BE49-F238E27FC236}">
                <a16:creationId xmlns:a16="http://schemas.microsoft.com/office/drawing/2014/main" id="{023DCA05-E30C-D2D9-B7AF-9B702A3C5913}"/>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179754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2F750B-007B-A03E-96FF-BC389543F8CD}"/>
            </a:ext>
          </a:extLst>
        </p:cNvPr>
        <p:cNvGrpSpPr/>
        <p:nvPr/>
      </p:nvGrpSpPr>
      <p:grpSpPr>
        <a:xfrm>
          <a:off x="0" y="0"/>
          <a:ext cx="0" cy="0"/>
          <a:chOff x="0" y="0"/>
          <a:chExt cx="0" cy="0"/>
        </a:xfrm>
      </p:grpSpPr>
      <p:sp>
        <p:nvSpPr>
          <p:cNvPr id="22" name="Rubrik 1">
            <a:extLst>
              <a:ext uri="{FF2B5EF4-FFF2-40B4-BE49-F238E27FC236}">
                <a16:creationId xmlns:a16="http://schemas.microsoft.com/office/drawing/2014/main" id="{62867889-3948-02F8-FA0D-9DB6DA504E6C}"/>
              </a:ext>
            </a:extLst>
          </p:cNvPr>
          <p:cNvSpPr>
            <a:spLocks noGrp="1"/>
          </p:cNvSpPr>
          <p:nvPr>
            <p:ph type="title"/>
          </p:nvPr>
        </p:nvSpPr>
        <p:spPr>
          <a:xfrm>
            <a:off x="1721999" y="1253951"/>
            <a:ext cx="9038280" cy="885242"/>
          </a:xfrm>
        </p:spPr>
        <p:txBody>
          <a:bodyPr/>
          <a:lstStyle/>
          <a:p>
            <a:r>
              <a:rPr lang="nn-NO" sz="3600" dirty="0" err="1"/>
              <a:t>Miljömärkningar</a:t>
            </a:r>
            <a:endParaRPr lang="nn-NO" sz="3600" dirty="0"/>
          </a:p>
        </p:txBody>
      </p:sp>
      <p:pic>
        <p:nvPicPr>
          <p:cNvPr id="2" name="Bildobjekt 1" descr="En bild som visar Teckensnitt, Grafik, grafisk design, text&#10;&#10;AI-genererat innehåll kan vara felaktigt.">
            <a:extLst>
              <a:ext uri="{FF2B5EF4-FFF2-40B4-BE49-F238E27FC236}">
                <a16:creationId xmlns:a16="http://schemas.microsoft.com/office/drawing/2014/main" id="{2B31EADF-6528-5555-E567-36FB83F4987C}"/>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11" name="Bildobjekt 10" descr="En bild som visar Grafik, grafisk design, cirkel, Teckensnitt&#10;&#10;AI-genererat innehåll kan vara felaktigt.">
            <a:extLst>
              <a:ext uri="{FF2B5EF4-FFF2-40B4-BE49-F238E27FC236}">
                <a16:creationId xmlns:a16="http://schemas.microsoft.com/office/drawing/2014/main" id="{F5EABF2E-CC78-499A-B9BC-FDD7D28E325F}"/>
              </a:ext>
            </a:extLst>
          </p:cNvPr>
          <p:cNvPicPr>
            <a:picLocks noChangeAspect="1"/>
          </p:cNvPicPr>
          <p:nvPr/>
        </p:nvPicPr>
        <p:blipFill>
          <a:blip r:embed="rId4"/>
          <a:stretch>
            <a:fillRect/>
          </a:stretch>
        </p:blipFill>
        <p:spPr>
          <a:xfrm>
            <a:off x="8393415" y="4718807"/>
            <a:ext cx="2067856" cy="2067856"/>
          </a:xfrm>
          <a:prstGeom prst="rect">
            <a:avLst/>
          </a:prstGeom>
        </p:spPr>
      </p:pic>
      <p:pic>
        <p:nvPicPr>
          <p:cNvPr id="14" name="Bildobjekt 13" descr="En bild som visar Grafik, Teckensnitt, grafisk design, logotyp&#10;&#10;AI-genererat innehåll kan vara felaktigt.">
            <a:extLst>
              <a:ext uri="{FF2B5EF4-FFF2-40B4-BE49-F238E27FC236}">
                <a16:creationId xmlns:a16="http://schemas.microsoft.com/office/drawing/2014/main" id="{EB8CD75D-7B93-9869-BB64-8E2DB39663D2}"/>
              </a:ext>
            </a:extLst>
          </p:cNvPr>
          <p:cNvPicPr>
            <a:picLocks noChangeAspect="1"/>
          </p:cNvPicPr>
          <p:nvPr/>
        </p:nvPicPr>
        <p:blipFill>
          <a:blip r:embed="rId5"/>
          <a:stretch>
            <a:fillRect/>
          </a:stretch>
        </p:blipFill>
        <p:spPr>
          <a:xfrm>
            <a:off x="5226107" y="2560129"/>
            <a:ext cx="1587500" cy="1587500"/>
          </a:xfrm>
          <a:prstGeom prst="rect">
            <a:avLst/>
          </a:prstGeom>
        </p:spPr>
      </p:pic>
      <p:pic>
        <p:nvPicPr>
          <p:cNvPr id="15" name="Bildobjekt 14">
            <a:extLst>
              <a:ext uri="{FF2B5EF4-FFF2-40B4-BE49-F238E27FC236}">
                <a16:creationId xmlns:a16="http://schemas.microsoft.com/office/drawing/2014/main" id="{4EFC8793-FF59-97D2-0FFD-AEA4FE588AD4}"/>
              </a:ext>
            </a:extLst>
          </p:cNvPr>
          <p:cNvPicPr>
            <a:picLocks noChangeAspect="1"/>
          </p:cNvPicPr>
          <p:nvPr/>
        </p:nvPicPr>
        <p:blipFill>
          <a:blip r:embed="rId6"/>
          <a:stretch>
            <a:fillRect/>
          </a:stretch>
        </p:blipFill>
        <p:spPr>
          <a:xfrm>
            <a:off x="1935589" y="2696531"/>
            <a:ext cx="1460500" cy="1384300"/>
          </a:xfrm>
          <a:prstGeom prst="rect">
            <a:avLst/>
          </a:prstGeom>
        </p:spPr>
      </p:pic>
      <p:pic>
        <p:nvPicPr>
          <p:cNvPr id="16" name="Bildobjekt 15">
            <a:extLst>
              <a:ext uri="{FF2B5EF4-FFF2-40B4-BE49-F238E27FC236}">
                <a16:creationId xmlns:a16="http://schemas.microsoft.com/office/drawing/2014/main" id="{49A467D3-6062-624E-C4CE-5307B8CD3EA5}"/>
              </a:ext>
            </a:extLst>
          </p:cNvPr>
          <p:cNvPicPr>
            <a:picLocks noChangeAspect="1"/>
          </p:cNvPicPr>
          <p:nvPr/>
        </p:nvPicPr>
        <p:blipFill>
          <a:blip r:embed="rId7"/>
          <a:stretch>
            <a:fillRect/>
          </a:stretch>
        </p:blipFill>
        <p:spPr>
          <a:xfrm>
            <a:off x="8563683" y="2580626"/>
            <a:ext cx="1727320" cy="1696748"/>
          </a:xfrm>
          <a:prstGeom prst="rect">
            <a:avLst/>
          </a:prstGeom>
        </p:spPr>
      </p:pic>
      <p:pic>
        <p:nvPicPr>
          <p:cNvPr id="17" name="Bildobjekt 16">
            <a:extLst>
              <a:ext uri="{FF2B5EF4-FFF2-40B4-BE49-F238E27FC236}">
                <a16:creationId xmlns:a16="http://schemas.microsoft.com/office/drawing/2014/main" id="{A9710630-9646-13AC-92CE-7600F64224A3}"/>
              </a:ext>
            </a:extLst>
          </p:cNvPr>
          <p:cNvPicPr>
            <a:picLocks noChangeAspect="1"/>
          </p:cNvPicPr>
          <p:nvPr/>
        </p:nvPicPr>
        <p:blipFill>
          <a:blip r:embed="rId8"/>
          <a:stretch>
            <a:fillRect/>
          </a:stretch>
        </p:blipFill>
        <p:spPr>
          <a:xfrm>
            <a:off x="5308657" y="5002364"/>
            <a:ext cx="1422400" cy="1422400"/>
          </a:xfrm>
          <a:prstGeom prst="rect">
            <a:avLst/>
          </a:prstGeom>
        </p:spPr>
      </p:pic>
      <p:pic>
        <p:nvPicPr>
          <p:cNvPr id="18" name="Bildobjekt 17">
            <a:extLst>
              <a:ext uri="{FF2B5EF4-FFF2-40B4-BE49-F238E27FC236}">
                <a16:creationId xmlns:a16="http://schemas.microsoft.com/office/drawing/2014/main" id="{113924A5-A095-681F-958F-0B9236B968DC}"/>
              </a:ext>
            </a:extLst>
          </p:cNvPr>
          <p:cNvPicPr>
            <a:picLocks noChangeAspect="1"/>
          </p:cNvPicPr>
          <p:nvPr/>
        </p:nvPicPr>
        <p:blipFill>
          <a:blip r:embed="rId9"/>
          <a:stretch>
            <a:fillRect/>
          </a:stretch>
        </p:blipFill>
        <p:spPr>
          <a:xfrm>
            <a:off x="967013" y="5044471"/>
            <a:ext cx="3397651" cy="1223885"/>
          </a:xfrm>
          <a:prstGeom prst="rect">
            <a:avLst/>
          </a:prstGeom>
        </p:spPr>
      </p:pic>
    </p:spTree>
    <p:extLst>
      <p:ext uri="{BB962C8B-B14F-4D97-AF65-F5344CB8AC3E}">
        <p14:creationId xmlns:p14="http://schemas.microsoft.com/office/powerpoint/2010/main" val="525659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a:t>Snabbmode har stor </a:t>
            </a:r>
            <a:r>
              <a:rPr lang="nn-NO" sz="3600" dirty="0" err="1"/>
              <a:t>miljöpåverkan</a:t>
            </a:r>
            <a:endParaRPr lang="nn-NO" sz="3600" dirty="0"/>
          </a:p>
        </p:txBody>
      </p:sp>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9" y="2547955"/>
            <a:ext cx="6949598" cy="3357896"/>
          </a:xfrm>
        </p:spPr>
        <p:txBody>
          <a:bodyPr/>
          <a:lstStyle/>
          <a:p>
            <a:r>
              <a:rPr lang="sv-SE" sz="2400" b="1" dirty="0"/>
              <a:t>Snabbmode</a:t>
            </a:r>
            <a:r>
              <a:rPr lang="sv-SE" sz="2400" dirty="0"/>
              <a:t> och </a:t>
            </a:r>
            <a:r>
              <a:rPr lang="sv-SE" sz="2400" b="1" dirty="0"/>
              <a:t>ultra snabbmode </a:t>
            </a:r>
            <a:r>
              <a:rPr lang="sv-SE" sz="2400" dirty="0"/>
              <a:t>har ofta en  oetisk produktionscykel inom modeindustrin och är ofta förknippad med stora mängder avfall, kemikalier, negativ miljöpåverkan.</a:t>
            </a:r>
          </a:p>
          <a:p>
            <a:endParaRPr lang="sv-SE" sz="1100" b="1" dirty="0"/>
          </a:p>
          <a:p>
            <a:r>
              <a:rPr lang="sv-SE" sz="2400" b="1" dirty="0"/>
              <a:t>Hållbara textilier </a:t>
            </a:r>
            <a:r>
              <a:rPr lang="sv-SE" sz="2400" dirty="0"/>
              <a:t>och märken är istället de företag som aktivt arbetar med hela kedjan för att minimera klimatpåverkan.</a:t>
            </a:r>
          </a:p>
          <a:p>
            <a:pPr marL="0" indent="0">
              <a:buNone/>
            </a:pPr>
            <a:endParaRPr lang="sv-SE" sz="2800" dirty="0"/>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9CB2821F-87CC-EA41-A462-19FDE7C8CF57}"/>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7" name="Bildobjekt 6">
            <a:extLst>
              <a:ext uri="{FF2B5EF4-FFF2-40B4-BE49-F238E27FC236}">
                <a16:creationId xmlns:a16="http://schemas.microsoft.com/office/drawing/2014/main" id="{1648B271-D3B7-2A7A-A9F5-3EB4FB628D8D}"/>
              </a:ext>
            </a:extLst>
          </p:cNvPr>
          <p:cNvPicPr>
            <a:picLocks noChangeAspect="1"/>
          </p:cNvPicPr>
          <p:nvPr/>
        </p:nvPicPr>
        <p:blipFill>
          <a:blip r:embed="rId4"/>
          <a:stretch>
            <a:fillRect/>
          </a:stretch>
        </p:blipFill>
        <p:spPr>
          <a:xfrm>
            <a:off x="11198086" y="5208948"/>
            <a:ext cx="553407" cy="998677"/>
          </a:xfrm>
          <a:prstGeom prst="rect">
            <a:avLst/>
          </a:prstGeom>
        </p:spPr>
      </p:pic>
      <p:pic>
        <p:nvPicPr>
          <p:cNvPr id="9" name="Bildobjekt 8">
            <a:extLst>
              <a:ext uri="{FF2B5EF4-FFF2-40B4-BE49-F238E27FC236}">
                <a16:creationId xmlns:a16="http://schemas.microsoft.com/office/drawing/2014/main" id="{D53753CD-1B28-B1B0-BA9E-33BE59409E4A}"/>
              </a:ext>
            </a:extLst>
          </p:cNvPr>
          <p:cNvPicPr>
            <a:picLocks noChangeAspect="1"/>
          </p:cNvPicPr>
          <p:nvPr/>
        </p:nvPicPr>
        <p:blipFill>
          <a:blip r:embed="rId5"/>
          <a:srcRect t="36216" b="36556"/>
          <a:stretch>
            <a:fillRect/>
          </a:stretch>
        </p:blipFill>
        <p:spPr>
          <a:xfrm>
            <a:off x="9101216" y="5071354"/>
            <a:ext cx="1819616" cy="495440"/>
          </a:xfrm>
          <a:prstGeom prst="rect">
            <a:avLst/>
          </a:prstGeom>
        </p:spPr>
      </p:pic>
      <p:pic>
        <p:nvPicPr>
          <p:cNvPr id="8" name="Bildobjekt 7" descr="En bild som visar Grafik, Teckensnitt, grafisk design, logotyp&#10;&#10;AI-genererat innehåll kan vara felaktigt.">
            <a:extLst>
              <a:ext uri="{FF2B5EF4-FFF2-40B4-BE49-F238E27FC236}">
                <a16:creationId xmlns:a16="http://schemas.microsoft.com/office/drawing/2014/main" id="{ABBFE1FA-AB0E-ECDA-4923-4379F221842F}"/>
              </a:ext>
            </a:extLst>
          </p:cNvPr>
          <p:cNvPicPr>
            <a:picLocks noChangeAspect="1"/>
          </p:cNvPicPr>
          <p:nvPr/>
        </p:nvPicPr>
        <p:blipFill>
          <a:blip r:embed="rId6"/>
          <a:stretch>
            <a:fillRect/>
          </a:stretch>
        </p:blipFill>
        <p:spPr>
          <a:xfrm>
            <a:off x="9337895" y="2564523"/>
            <a:ext cx="998091" cy="658506"/>
          </a:xfrm>
          <a:prstGeom prst="rect">
            <a:avLst/>
          </a:prstGeom>
        </p:spPr>
      </p:pic>
      <p:pic>
        <p:nvPicPr>
          <p:cNvPr id="11" name="Bildobjekt 10" descr="En bild som visar svart, mörker&#10;&#10;AI-genererat innehåll kan vara felaktigt.">
            <a:extLst>
              <a:ext uri="{FF2B5EF4-FFF2-40B4-BE49-F238E27FC236}">
                <a16:creationId xmlns:a16="http://schemas.microsoft.com/office/drawing/2014/main" id="{8D1E149B-20B4-E586-D850-54A1B002A4D9}"/>
              </a:ext>
            </a:extLst>
          </p:cNvPr>
          <p:cNvPicPr>
            <a:picLocks noChangeAspect="1"/>
          </p:cNvPicPr>
          <p:nvPr/>
        </p:nvPicPr>
        <p:blipFill>
          <a:blip r:embed="rId7"/>
          <a:stretch>
            <a:fillRect/>
          </a:stretch>
        </p:blipFill>
        <p:spPr>
          <a:xfrm>
            <a:off x="10608102" y="2795924"/>
            <a:ext cx="1422400" cy="329485"/>
          </a:xfrm>
          <a:prstGeom prst="rect">
            <a:avLst/>
          </a:prstGeom>
        </p:spPr>
      </p:pic>
      <p:pic>
        <p:nvPicPr>
          <p:cNvPr id="13" name="Bildobjekt 12" descr="En bild som visar svart, mörker&#10;&#10;AI-genererat innehåll kan vara felaktigt.">
            <a:extLst>
              <a:ext uri="{FF2B5EF4-FFF2-40B4-BE49-F238E27FC236}">
                <a16:creationId xmlns:a16="http://schemas.microsoft.com/office/drawing/2014/main" id="{3CBCEA31-535F-0280-A631-68F7E2C99D93}"/>
              </a:ext>
            </a:extLst>
          </p:cNvPr>
          <p:cNvPicPr>
            <a:picLocks noChangeAspect="1"/>
          </p:cNvPicPr>
          <p:nvPr/>
        </p:nvPicPr>
        <p:blipFill>
          <a:blip r:embed="rId8"/>
          <a:stretch>
            <a:fillRect/>
          </a:stretch>
        </p:blipFill>
        <p:spPr>
          <a:xfrm>
            <a:off x="9337895" y="3516138"/>
            <a:ext cx="1346259" cy="757271"/>
          </a:xfrm>
          <a:prstGeom prst="rect">
            <a:avLst/>
          </a:prstGeom>
        </p:spPr>
      </p:pic>
      <p:pic>
        <p:nvPicPr>
          <p:cNvPr id="15" name="Bildobjekt 14" descr="En bild som visar Grafik, Teckensnitt, clipart, logotyp&#10;&#10;AI-genererat innehåll kan vara felaktigt.">
            <a:extLst>
              <a:ext uri="{FF2B5EF4-FFF2-40B4-BE49-F238E27FC236}">
                <a16:creationId xmlns:a16="http://schemas.microsoft.com/office/drawing/2014/main" id="{B31A0A6B-8084-97EA-FE7F-DFB1E551FFC3}"/>
              </a:ext>
            </a:extLst>
          </p:cNvPr>
          <p:cNvPicPr>
            <a:picLocks noChangeAspect="1"/>
          </p:cNvPicPr>
          <p:nvPr/>
        </p:nvPicPr>
        <p:blipFill>
          <a:blip r:embed="rId9"/>
          <a:stretch>
            <a:fillRect/>
          </a:stretch>
        </p:blipFill>
        <p:spPr>
          <a:xfrm>
            <a:off x="10911250" y="3447315"/>
            <a:ext cx="938432" cy="938432"/>
          </a:xfrm>
          <a:prstGeom prst="rect">
            <a:avLst/>
          </a:prstGeom>
        </p:spPr>
      </p:pic>
    </p:spTree>
    <p:extLst>
      <p:ext uri="{BB962C8B-B14F-4D97-AF65-F5344CB8AC3E}">
        <p14:creationId xmlns:p14="http://schemas.microsoft.com/office/powerpoint/2010/main" val="386346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48ADDA-6E88-6A14-0E73-C6C69D2D855B}"/>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D561B8C-8C6C-CF07-AE3B-703E2A50AC07}"/>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2" name="Rubrik 1">
            <a:extLst>
              <a:ext uri="{FF2B5EF4-FFF2-40B4-BE49-F238E27FC236}">
                <a16:creationId xmlns:a16="http://schemas.microsoft.com/office/drawing/2014/main" id="{28078249-6DC2-D747-69E2-3F3F90E30387}"/>
              </a:ext>
            </a:extLst>
          </p:cNvPr>
          <p:cNvSpPr>
            <a:spLocks noGrp="1"/>
          </p:cNvSpPr>
          <p:nvPr>
            <p:ph type="title"/>
          </p:nvPr>
        </p:nvSpPr>
        <p:spPr/>
        <p:txBody>
          <a:bodyPr/>
          <a:lstStyle/>
          <a:p>
            <a:r>
              <a:rPr lang="nn-NO" sz="3600" dirty="0" err="1"/>
              <a:t>Samtalsfrågor</a:t>
            </a:r>
            <a:endParaRPr lang="nn-NO" sz="3600" dirty="0"/>
          </a:p>
        </p:txBody>
      </p:sp>
      <p:sp>
        <p:nvSpPr>
          <p:cNvPr id="3" name="Platshållare för innehåll 3">
            <a:extLst>
              <a:ext uri="{FF2B5EF4-FFF2-40B4-BE49-F238E27FC236}">
                <a16:creationId xmlns:a16="http://schemas.microsoft.com/office/drawing/2014/main" id="{EE14BFD5-7E02-0C4D-6E68-780537F63D1F}"/>
              </a:ext>
            </a:extLst>
          </p:cNvPr>
          <p:cNvSpPr>
            <a:spLocks noGrp="1"/>
          </p:cNvSpPr>
          <p:nvPr>
            <p:ph sz="quarter" idx="13"/>
          </p:nvPr>
        </p:nvSpPr>
        <p:spPr>
          <a:xfrm>
            <a:off x="1721998" y="2547955"/>
            <a:ext cx="7601883" cy="3357896"/>
          </a:xfrm>
        </p:spPr>
        <p:txBody>
          <a:bodyPr/>
          <a:lstStyle/>
          <a:p>
            <a:r>
              <a:rPr lang="sv-SE" sz="2800" dirty="0"/>
              <a:t>Hur kan vi själva tänka mer hållbart när det gäller kläder – både i vad vi köper och hur vi använder dem? </a:t>
            </a:r>
          </a:p>
          <a:p>
            <a:r>
              <a:rPr lang="sv-SE" sz="2800" dirty="0"/>
              <a:t>Vad kan göra det lättare för oss att välja hållbara textilier och konsumera mindre?</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19BB29C2-6507-529C-E93C-24D8D4125729}"/>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135249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Återbruk</a:t>
            </a:r>
            <a:endParaRPr lang="nn-NO" sz="3600" dirty="0"/>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547955"/>
            <a:ext cx="9515496" cy="3357896"/>
          </a:xfrm>
        </p:spPr>
        <p:txBody>
          <a:bodyPr/>
          <a:lstStyle/>
          <a:p>
            <a:r>
              <a:rPr lang="sv-SE" altLang="sv-SE" sz="2800" dirty="0"/>
              <a:t>Laga</a:t>
            </a:r>
            <a:endParaRPr lang="en-GB" sz="2800" b="0" i="0" dirty="0">
              <a:solidFill>
                <a:srgbClr val="333333"/>
              </a:solidFill>
              <a:effectLst/>
            </a:endParaRPr>
          </a:p>
          <a:p>
            <a:pPr algn="l"/>
            <a:r>
              <a:rPr lang="en-GB" sz="2800" b="0" i="0" dirty="0">
                <a:solidFill>
                  <a:srgbClr val="333333"/>
                </a:solidFill>
                <a:effectLst/>
              </a:rPr>
              <a:t>Sy om</a:t>
            </a:r>
          </a:p>
          <a:p>
            <a:pPr algn="l"/>
            <a:r>
              <a:rPr lang="en-GB" sz="2800" b="0" i="0" dirty="0" err="1">
                <a:solidFill>
                  <a:srgbClr val="333333"/>
                </a:solidFill>
                <a:effectLst/>
              </a:rPr>
              <a:t>Byt</a:t>
            </a:r>
            <a:endParaRPr lang="en-GB" sz="2800" dirty="0">
              <a:solidFill>
                <a:srgbClr val="333333"/>
              </a:solidFill>
            </a:endParaRPr>
          </a:p>
          <a:p>
            <a:pPr algn="l"/>
            <a:r>
              <a:rPr lang="en-GB" sz="2800" b="0" i="0" dirty="0" err="1">
                <a:solidFill>
                  <a:srgbClr val="333333"/>
                </a:solidFill>
                <a:effectLst/>
              </a:rPr>
              <a:t>Sälj</a:t>
            </a:r>
            <a:endParaRPr lang="en-GB" sz="2800" dirty="0">
              <a:solidFill>
                <a:srgbClr val="333333"/>
              </a:solidFill>
            </a:endParaRPr>
          </a:p>
          <a:p>
            <a:pPr algn="l"/>
            <a:r>
              <a:rPr lang="en-GB" sz="2800" b="0" i="0" dirty="0" err="1">
                <a:solidFill>
                  <a:srgbClr val="333333"/>
                </a:solidFill>
                <a:effectLst/>
              </a:rPr>
              <a:t>Skänk</a:t>
            </a:r>
            <a:endParaRPr lang="en-GB" sz="2800" dirty="0">
              <a:solidFill>
                <a:srgbClr val="333333"/>
              </a:solidFill>
            </a:endParaRPr>
          </a:p>
          <a:p>
            <a:pPr algn="l"/>
            <a:r>
              <a:rPr lang="en-GB" sz="2800" b="0" i="0" dirty="0" err="1">
                <a:solidFill>
                  <a:srgbClr val="333333"/>
                </a:solidFill>
                <a:effectLst/>
              </a:rPr>
              <a:t>Återvinn</a:t>
            </a:r>
            <a:endParaRPr lang="en-GB" sz="2800" b="0" i="0" dirty="0">
              <a:solidFill>
                <a:srgbClr val="333333"/>
              </a:solidFill>
              <a:effectLst/>
            </a:endParaRP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FB1F51AF-ECDB-02E2-8C24-442D59F4410F}"/>
              </a:ext>
            </a:extLst>
          </p:cNvPr>
          <p:cNvPicPr>
            <a:picLocks noChangeAspect="1"/>
          </p:cNvPicPr>
          <p:nvPr/>
        </p:nvPicPr>
        <p:blipFill>
          <a:blip r:embed="rId3"/>
          <a:stretch>
            <a:fillRect/>
          </a:stretch>
        </p:blipFill>
        <p:spPr>
          <a:xfrm>
            <a:off x="10776608" y="216311"/>
            <a:ext cx="1097706" cy="460889"/>
          </a:xfrm>
          <a:prstGeom prst="rect">
            <a:avLst/>
          </a:prstGeom>
        </p:spPr>
      </p:pic>
      <p:grpSp>
        <p:nvGrpSpPr>
          <p:cNvPr id="20" name="Grupp 19">
            <a:extLst>
              <a:ext uri="{FF2B5EF4-FFF2-40B4-BE49-F238E27FC236}">
                <a16:creationId xmlns:a16="http://schemas.microsoft.com/office/drawing/2014/main" id="{4407A3E2-216F-A834-D8AB-606B3F142748}"/>
              </a:ext>
            </a:extLst>
          </p:cNvPr>
          <p:cNvGrpSpPr/>
          <p:nvPr/>
        </p:nvGrpSpPr>
        <p:grpSpPr>
          <a:xfrm>
            <a:off x="8740751" y="2139193"/>
            <a:ext cx="2870364" cy="4106351"/>
            <a:chOff x="9015071" y="2068446"/>
            <a:chExt cx="2870364" cy="4106351"/>
          </a:xfrm>
        </p:grpSpPr>
        <p:pic>
          <p:nvPicPr>
            <p:cNvPr id="11" name="Bild 10" descr="Naglar med hel fyllning">
              <a:extLst>
                <a:ext uri="{FF2B5EF4-FFF2-40B4-BE49-F238E27FC236}">
                  <a16:creationId xmlns:a16="http://schemas.microsoft.com/office/drawing/2014/main" id="{361201DC-E003-7AAE-490D-26B2994433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5282" y="3510522"/>
              <a:ext cx="1129603" cy="1129603"/>
            </a:xfrm>
            <a:prstGeom prst="rect">
              <a:avLst/>
            </a:prstGeom>
          </p:spPr>
        </p:pic>
        <p:pic>
          <p:nvPicPr>
            <p:cNvPr id="13" name="Bild 12" descr="Återvinna med hel fyllning">
              <a:extLst>
                <a:ext uri="{FF2B5EF4-FFF2-40B4-BE49-F238E27FC236}">
                  <a16:creationId xmlns:a16="http://schemas.microsoft.com/office/drawing/2014/main" id="{BAC22BCD-2799-9BA4-D61D-F7B998EC55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3786" y="5033300"/>
              <a:ext cx="1141497" cy="1141497"/>
            </a:xfrm>
            <a:prstGeom prst="rect">
              <a:avLst/>
            </a:prstGeom>
          </p:spPr>
        </p:pic>
        <p:pic>
          <p:nvPicPr>
            <p:cNvPr id="15" name="Bild 14" descr="Klipp med hel fyllning">
              <a:extLst>
                <a:ext uri="{FF2B5EF4-FFF2-40B4-BE49-F238E27FC236}">
                  <a16:creationId xmlns:a16="http://schemas.microsoft.com/office/drawing/2014/main" id="{8FB1BBDD-69A1-31F7-F333-2C0685B46C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05698">
              <a:off x="9825831" y="2068446"/>
              <a:ext cx="1098767" cy="1098767"/>
            </a:xfrm>
            <a:prstGeom prst="rect">
              <a:avLst/>
            </a:prstGeom>
          </p:spPr>
        </p:pic>
        <p:pic>
          <p:nvPicPr>
            <p:cNvPr id="17" name="Bild 16" descr="Ändringar och skrädderi kontur">
              <a:extLst>
                <a:ext uri="{FF2B5EF4-FFF2-40B4-BE49-F238E27FC236}">
                  <a16:creationId xmlns:a16="http://schemas.microsoft.com/office/drawing/2014/main" id="{27FF7295-7D02-B1B6-95EA-3F2A3C020B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15071" y="4991451"/>
              <a:ext cx="914400" cy="914400"/>
            </a:xfrm>
            <a:prstGeom prst="rect">
              <a:avLst/>
            </a:prstGeom>
          </p:spPr>
        </p:pic>
        <p:pic>
          <p:nvPicPr>
            <p:cNvPr id="19" name="Bild 18" descr="Ändringar och skrädderi med hel fyllning">
              <a:extLst>
                <a:ext uri="{FF2B5EF4-FFF2-40B4-BE49-F238E27FC236}">
                  <a16:creationId xmlns:a16="http://schemas.microsoft.com/office/drawing/2014/main" id="{880F10ED-9D00-4AFC-7F66-BFD9F96012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19469" y="3324271"/>
              <a:ext cx="1365966" cy="1365966"/>
            </a:xfrm>
            <a:prstGeom prst="rect">
              <a:avLst/>
            </a:prstGeom>
          </p:spPr>
        </p:pic>
      </p:grpSp>
    </p:spTree>
    <p:extLst>
      <p:ext uri="{BB962C8B-B14F-4D97-AF65-F5344CB8AC3E}">
        <p14:creationId xmlns:p14="http://schemas.microsoft.com/office/powerpoint/2010/main" val="392013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D8A1F101-C37E-C6E7-6BC4-0EE9600C269C}"/>
              </a:ext>
            </a:extLst>
          </p:cNvPr>
          <p:cNvPicPr>
            <a:picLocks noChangeAspect="1"/>
          </p:cNvPicPr>
          <p:nvPr/>
        </p:nvPicPr>
        <p:blipFill>
          <a:blip r:embed="rId4"/>
          <a:stretch>
            <a:fillRect/>
          </a:stretch>
        </p:blipFill>
        <p:spPr>
          <a:xfrm>
            <a:off x="10721023" y="294967"/>
            <a:ext cx="1158802" cy="486697"/>
          </a:xfrm>
          <a:prstGeom prst="rect">
            <a:avLst/>
          </a:prstGeom>
        </p:spPr>
      </p:pic>
      <p:pic>
        <p:nvPicPr>
          <p:cNvPr id="2" name="Online Media 1" descr="Textilier-ljudfilm">
            <a:hlinkClick r:id="" action="ppaction://media"/>
            <a:extLst>
              <a:ext uri="{FF2B5EF4-FFF2-40B4-BE49-F238E27FC236}">
                <a16:creationId xmlns:a16="http://schemas.microsoft.com/office/drawing/2014/main" id="{56E4D9D7-1165-BC2B-F395-9D78C40180AE}"/>
              </a:ext>
            </a:extLst>
          </p:cNvPr>
          <p:cNvPicPr>
            <a:picLocks noRot="1" noChangeAspect="1"/>
          </p:cNvPicPr>
          <p:nvPr>
            <a:videoFile r:link="rId1"/>
          </p:nvPr>
        </p:nvPicPr>
        <p:blipFill>
          <a:blip r:embed="rId5"/>
          <a:stretch>
            <a:fillRect/>
          </a:stretch>
        </p:blipFill>
        <p:spPr>
          <a:xfrm>
            <a:off x="0" y="0"/>
            <a:ext cx="12192000" cy="6868732"/>
          </a:xfrm>
          <a:prstGeom prst="rect">
            <a:avLst/>
          </a:prstGeom>
        </p:spPr>
      </p:pic>
    </p:spTree>
    <p:extLst>
      <p:ext uri="{BB962C8B-B14F-4D97-AF65-F5344CB8AC3E}">
        <p14:creationId xmlns:p14="http://schemas.microsoft.com/office/powerpoint/2010/main" val="235261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19</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Frågor</a:t>
            </a:r>
            <a:r>
              <a:rPr lang="nn-NO" sz="3600" dirty="0"/>
              <a:t> </a:t>
            </a:r>
            <a:r>
              <a:rPr lang="nn-NO" sz="3600" dirty="0" err="1"/>
              <a:t>när</a:t>
            </a:r>
            <a:r>
              <a:rPr lang="nn-NO" sz="3600" dirty="0"/>
              <a:t> du ska </a:t>
            </a:r>
            <a:r>
              <a:rPr lang="nn-NO" sz="3600" dirty="0" err="1"/>
              <a:t>köpa</a:t>
            </a:r>
            <a:r>
              <a:rPr lang="nn-NO" sz="3600" dirty="0"/>
              <a:t> nytt</a:t>
            </a:r>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8" y="2547955"/>
            <a:ext cx="9054609" cy="3357896"/>
          </a:xfrm>
        </p:spPr>
        <p:txBody>
          <a:bodyPr/>
          <a:lstStyle/>
          <a:p>
            <a:r>
              <a:rPr lang="sv-SE" sz="2400" dirty="0"/>
              <a:t>”Behöver jag varan?”</a:t>
            </a:r>
          </a:p>
          <a:p>
            <a:r>
              <a:rPr lang="sv-SE" sz="2400" dirty="0"/>
              <a:t>”Är den snygg, bekväm - kommer jag att använda den ofta?”</a:t>
            </a:r>
          </a:p>
          <a:p>
            <a:r>
              <a:rPr lang="sv-SE" sz="2400" dirty="0"/>
              <a:t>”Är det ett material som är schysst ur ett hållbarhetsperspektiv?”</a:t>
            </a:r>
          </a:p>
          <a:p>
            <a:r>
              <a:rPr lang="sv-SE" sz="2400" dirty="0"/>
              <a:t>”Hur är varan tillverkad?”</a:t>
            </a:r>
          </a:p>
          <a:p>
            <a:r>
              <a:rPr lang="sv-SE" sz="2400" dirty="0"/>
              <a:t>”Av vem är den producerad?”</a:t>
            </a:r>
          </a:p>
          <a:p>
            <a:r>
              <a:rPr lang="sv-SE" sz="2400" dirty="0"/>
              <a:t>”Hur är kvaliteten? Är det ett material som kommer hålla länge?”</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D4CA0410-2A98-AF90-5BCC-8BE29B99F088}"/>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183399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dirty="0"/>
              <a:t>De globala målen</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AA1FCFBB-D3C5-B9E5-459F-83D3ACD575A0}"/>
              </a:ext>
            </a:extLst>
          </p:cNvPr>
          <p:cNvPicPr>
            <a:picLocks noChangeAspect="1"/>
          </p:cNvPicPr>
          <p:nvPr/>
        </p:nvPicPr>
        <p:blipFill>
          <a:blip r:embed="rId3"/>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pic>
        <p:nvPicPr>
          <p:cNvPr id="3" name="Bildobjekt 2" descr="En bild som visar Teckensnitt, Grafik, grafisk design, text&#10;&#10;AI-genererat innehåll kan vara felaktigt.">
            <a:extLst>
              <a:ext uri="{FF2B5EF4-FFF2-40B4-BE49-F238E27FC236}">
                <a16:creationId xmlns:a16="http://schemas.microsoft.com/office/drawing/2014/main" id="{8C9A2A09-9435-D706-9F01-C29FD3DC88A6}"/>
              </a:ext>
            </a:extLst>
          </p:cNvPr>
          <p:cNvPicPr>
            <a:picLocks noChangeAspect="1"/>
          </p:cNvPicPr>
          <p:nvPr/>
        </p:nvPicPr>
        <p:blipFill>
          <a:blip r:embed="rId4"/>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E2393A-BD9D-3E1B-B478-D1D682794AF5}"/>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B6A5E06-3CAC-1379-3B32-2DC85D83B2E0}"/>
              </a:ext>
            </a:extLst>
          </p:cNvPr>
          <p:cNvSpPr>
            <a:spLocks noGrp="1"/>
          </p:cNvSpPr>
          <p:nvPr>
            <p:ph type="title"/>
          </p:nvPr>
        </p:nvSpPr>
        <p:spPr/>
        <p:txBody>
          <a:bodyPr/>
          <a:lstStyle/>
          <a:p>
            <a:r>
              <a:rPr lang="sv-SE" sz="3600" dirty="0"/>
              <a:t>Tips för hållbar konsumtion</a:t>
            </a:r>
          </a:p>
        </p:txBody>
      </p:sp>
      <p:sp useBgFill="1">
        <p:nvSpPr>
          <p:cNvPr id="5" name="Platshållare för innehåll 2">
            <a:extLst>
              <a:ext uri="{FF2B5EF4-FFF2-40B4-BE49-F238E27FC236}">
                <a16:creationId xmlns:a16="http://schemas.microsoft.com/office/drawing/2014/main" id="{301405A0-A993-92BF-F8BC-E17DEC75A225}"/>
              </a:ext>
            </a:extLst>
          </p:cNvPr>
          <p:cNvSpPr txBox="1">
            <a:spLocks/>
          </p:cNvSpPr>
          <p:nvPr/>
        </p:nvSpPr>
        <p:spPr>
          <a:xfrm>
            <a:off x="1721999" y="2139193"/>
            <a:ext cx="793739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ltLang="sv-SE" sz="2800" dirty="0"/>
              <a:t>Köp färre saker!</a:t>
            </a:r>
          </a:p>
          <a:p>
            <a:r>
              <a:rPr lang="sv-SE" altLang="sv-SE" sz="2800" dirty="0"/>
              <a:t>Om du ändå behöver köpa: välj produkter av god kvalitet eller köp begagnat.</a:t>
            </a:r>
          </a:p>
          <a:p>
            <a:r>
              <a:rPr lang="sv-SE" altLang="sv-SE" sz="2800" dirty="0"/>
              <a:t>Lägg pengar på upplevelser istället för saker.</a:t>
            </a:r>
          </a:p>
          <a:p>
            <a:r>
              <a:rPr lang="sv-SE" altLang="sv-SE" sz="2800" dirty="0"/>
              <a:t>Gör saker tillsammans </a:t>
            </a:r>
            <a:r>
              <a:rPr lang="sv-SE" altLang="sv-SE" sz="2800" dirty="0" err="1"/>
              <a:t>t.ex</a:t>
            </a:r>
            <a:r>
              <a:rPr lang="sv-SE" altLang="sv-SE" sz="2800" dirty="0"/>
              <a:t> en loppis, klädlagningsträff eller klädbytardag.</a:t>
            </a:r>
            <a:endParaRPr lang="en-GB" sz="2800" b="0" i="0" dirty="0">
              <a:solidFill>
                <a:srgbClr val="333333"/>
              </a:solidFill>
              <a:effectLst/>
            </a:endParaRPr>
          </a:p>
          <a:p>
            <a:endParaRPr lang="sv-SE" altLang="sv-SE" sz="2800" dirty="0"/>
          </a:p>
        </p:txBody>
      </p:sp>
      <p:pic>
        <p:nvPicPr>
          <p:cNvPr id="2" name="Bildobjekt 1" descr="En bild som visar Teckensnitt, Grafik, grafisk design, text&#10;&#10;AI-genererat innehåll kan vara felaktigt.">
            <a:extLst>
              <a:ext uri="{FF2B5EF4-FFF2-40B4-BE49-F238E27FC236}">
                <a16:creationId xmlns:a16="http://schemas.microsoft.com/office/drawing/2014/main" id="{3FE77A66-FE27-3A91-C6A8-6544E01E627A}"/>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193251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1BE08-E29C-633C-DE54-91A65DACF959}"/>
              </a:ext>
            </a:extLst>
          </p:cNvPr>
          <p:cNvSpPr>
            <a:spLocks noGrp="1"/>
          </p:cNvSpPr>
          <p:nvPr>
            <p:ph type="sldNum" sz="quarter" idx="12"/>
          </p:nvPr>
        </p:nvSpPr>
        <p:spPr/>
        <p:txBody>
          <a:bodyPr/>
          <a:lstStyle/>
          <a:p>
            <a:fld id="{332063FA-F158-B145-A53C-EFD7E6C84CF7}" type="slidenum">
              <a:rPr lang="sv-SE" smtClean="0"/>
              <a:pPr/>
              <a:t>21</a:t>
            </a:fld>
            <a:endParaRPr lang="sv-SE"/>
          </a:p>
        </p:txBody>
      </p:sp>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Textilproduktionens påverkan</a:t>
            </a:r>
          </a:p>
          <a:p>
            <a:r>
              <a:rPr lang="sv-SE" sz="2800" dirty="0"/>
              <a:t>Hållbara textilier</a:t>
            </a:r>
            <a:endParaRPr lang="en-US" sz="2800" dirty="0"/>
          </a:p>
          <a:p>
            <a:r>
              <a:rPr lang="sv-SE" sz="2800" dirty="0"/>
              <a:t>Hållbar konsumtion</a:t>
            </a:r>
          </a:p>
        </p:txBody>
      </p:sp>
      <p:pic>
        <p:nvPicPr>
          <p:cNvPr id="2" name="Bildobjekt 1" descr="En bild som visar Teckensnitt, Grafik, grafisk design, text&#10;&#10;AI-genererat innehåll kan vara felaktigt.">
            <a:extLst>
              <a:ext uri="{FF2B5EF4-FFF2-40B4-BE49-F238E27FC236}">
                <a16:creationId xmlns:a16="http://schemas.microsoft.com/office/drawing/2014/main" id="{40DB62EC-CD27-B6D0-31AB-61E3AD8B32CC}"/>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3" name="Bildobjekt 2" descr="En bild som visar text, Teckensnitt, design, logotyp&#10;&#10;AI-genererat innehåll kan vara felaktigt.">
            <a:extLst>
              <a:ext uri="{FF2B5EF4-FFF2-40B4-BE49-F238E27FC236}">
                <a16:creationId xmlns:a16="http://schemas.microsoft.com/office/drawing/2014/main" id="{9598817B-66CF-D968-8E5D-56EA711274CF}"/>
              </a:ext>
            </a:extLst>
          </p:cNvPr>
          <p:cNvPicPr>
            <a:picLocks noChangeAspect="1"/>
          </p:cNvPicPr>
          <p:nvPr/>
        </p:nvPicPr>
        <p:blipFill>
          <a:blip r:embed="rId4"/>
          <a:stretch>
            <a:fillRect/>
          </a:stretch>
        </p:blipFill>
        <p:spPr>
          <a:xfrm>
            <a:off x="9295505" y="2303922"/>
            <a:ext cx="2362200" cy="236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22</a:t>
            </a:fld>
            <a:endParaRPr lang="sv-SE"/>
          </a:p>
        </p:txBody>
      </p:sp>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3" name="Bildobjekt 2" descr="En bild som visar Teckensnitt, Grafik, grafisk design, text&#10;&#10;AI-genererat innehåll kan vara felaktigt.">
            <a:extLst>
              <a:ext uri="{FF2B5EF4-FFF2-40B4-BE49-F238E27FC236}">
                <a16:creationId xmlns:a16="http://schemas.microsoft.com/office/drawing/2014/main" id="{97EA02B8-2008-F892-88B5-0C97453316D0}"/>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7" name="Bildobjekt 6" descr="En bild som visar text, skärmbild, logotyp, Varumärke&#10;&#10;AI-genererat innehåll kan vara felaktigt.">
            <a:extLst>
              <a:ext uri="{FF2B5EF4-FFF2-40B4-BE49-F238E27FC236}">
                <a16:creationId xmlns:a16="http://schemas.microsoft.com/office/drawing/2014/main" id="{581C0A80-A664-7407-9654-146B2953E60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9" y="2547955"/>
            <a:ext cx="8591234"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b="1" dirty="0">
                <a:solidFill>
                  <a:schemeClr val="bg1"/>
                </a:solidFill>
              </a:rPr>
              <a:t>Klicka på länkarna nedanför:</a:t>
            </a:r>
            <a:endParaRPr lang="sv-SE" sz="2800" dirty="0">
              <a:solidFill>
                <a:schemeClr val="bg1"/>
              </a:solidFill>
            </a:endParaRPr>
          </a:p>
          <a:p>
            <a:r>
              <a:rPr lang="sv-SE" sz="2400" dirty="0">
                <a:solidFill>
                  <a:schemeClr val="bg1"/>
                </a:solidFill>
                <a:hlinkClick r:id="rId3">
                  <a:extLst>
                    <a:ext uri="{A12FA001-AC4F-418D-AE19-62706E023703}">
                      <ahyp:hlinkClr xmlns:ahyp="http://schemas.microsoft.com/office/drawing/2018/hyperlinkcolor" val="tx"/>
                    </a:ext>
                  </a:extLst>
                </a:hlinkClick>
              </a:rPr>
              <a:t>Mer om hållbar konsumtion – Konsumentverket</a:t>
            </a:r>
            <a:endParaRPr lang="sv-SE" sz="2400" dirty="0">
              <a:solidFill>
                <a:schemeClr val="bg1"/>
              </a:solidFill>
            </a:endParaRPr>
          </a:p>
          <a:p>
            <a:r>
              <a:rPr lang="sv-SE" sz="2400" dirty="0">
                <a:solidFill>
                  <a:schemeClr val="bg1"/>
                </a:solidFill>
                <a:hlinkClick r:id="rId4">
                  <a:extLst>
                    <a:ext uri="{A12FA001-AC4F-418D-AE19-62706E023703}">
                      <ahyp:hlinkClr xmlns:ahyp="http://schemas.microsoft.com/office/drawing/2018/hyperlinkcolor" val="tx"/>
                    </a:ext>
                  </a:extLst>
                </a:hlinkClick>
              </a:rPr>
              <a:t>Tips för en giftfri konsumtion - Sveriges konsumenter</a:t>
            </a:r>
            <a:endParaRPr lang="sv-SE" sz="2400" dirty="0">
              <a:solidFill>
                <a:schemeClr val="bg1"/>
              </a:solidFill>
            </a:endParaRPr>
          </a:p>
          <a:p>
            <a:r>
              <a:rPr lang="sv-SE" sz="2400" dirty="0">
                <a:solidFill>
                  <a:schemeClr val="bg1"/>
                </a:solidFill>
                <a:hlinkClick r:id="rId5">
                  <a:extLst>
                    <a:ext uri="{A12FA001-AC4F-418D-AE19-62706E023703}">
                      <ahyp:hlinkClr xmlns:ahyp="http://schemas.microsoft.com/office/drawing/2018/hyperlinkcolor" val="tx"/>
                    </a:ext>
                  </a:extLst>
                </a:hlinkClick>
              </a:rPr>
              <a:t>Vanliga frågor om textil och kläder - Naturskyddsföreningen</a:t>
            </a:r>
            <a:endParaRPr lang="sv-SE" sz="2400" dirty="0">
              <a:solidFill>
                <a:schemeClr val="bg1"/>
              </a:solidFill>
            </a:endParaRPr>
          </a:p>
          <a:p>
            <a:r>
              <a:rPr lang="sv-SE" sz="2400" dirty="0">
                <a:solidFill>
                  <a:schemeClr val="bg1"/>
                </a:solidFill>
                <a:hlinkClick r:id="rId6">
                  <a:extLst>
                    <a:ext uri="{A12FA001-AC4F-418D-AE19-62706E023703}">
                      <ahyp:hlinkClr xmlns:ahyp="http://schemas.microsoft.com/office/drawing/2018/hyperlinkcolor" val="tx"/>
                    </a:ext>
                  </a:extLst>
                </a:hlinkClick>
              </a:rPr>
              <a:t>Mer om kemikalier som är miljö- och hälsofarliga – Kemikalieinspektionen</a:t>
            </a:r>
            <a:endParaRPr lang="sv-SE" sz="2400" dirty="0">
              <a:solidFill>
                <a:schemeClr val="bg1"/>
              </a:solidFill>
            </a:endParaRPr>
          </a:p>
          <a:p>
            <a:r>
              <a:rPr lang="sv-SE" sz="2200" dirty="0">
                <a:solidFill>
                  <a:schemeClr val="bg1"/>
                </a:solidFill>
                <a:hlinkClick r:id="rId7">
                  <a:extLst>
                    <a:ext uri="{A12FA001-AC4F-418D-AE19-62706E023703}">
                      <ahyp:hlinkClr xmlns:ahyp="http://schemas.microsoft.com/office/drawing/2018/hyperlinkcolor" val="tx"/>
                    </a:ext>
                  </a:extLst>
                </a:hlinkClick>
              </a:rPr>
              <a:t>Anta utmaningen – max fem 5 plagg!</a:t>
            </a:r>
            <a:endParaRPr lang="sv-SE" sz="2200" dirty="0">
              <a:solidFill>
                <a:schemeClr val="bg1"/>
              </a:solidFill>
            </a:endParaRPr>
          </a:p>
          <a:p>
            <a:endParaRPr lang="sv-SE" sz="2200" dirty="0">
              <a:solidFill>
                <a:schemeClr val="bg1"/>
              </a:solidFill>
            </a:endParaRPr>
          </a:p>
          <a:p>
            <a:endParaRPr lang="sv-SE" sz="2200" dirty="0">
              <a:solidFill>
                <a:schemeClr val="bg1"/>
              </a:solidFill>
            </a:endParaRPr>
          </a:p>
        </p:txBody>
      </p:sp>
      <p:pic>
        <p:nvPicPr>
          <p:cNvPr id="2" name="Platshållare för innehåll 6" descr="Markör med hel fyllning">
            <a:extLst>
              <a:ext uri="{FF2B5EF4-FFF2-40B4-BE49-F238E27FC236}">
                <a16:creationId xmlns:a16="http://schemas.microsoft.com/office/drawing/2014/main" id="{CD74F0DE-C30C-6957-D34E-15F2A1ADCB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920181" flipH="1" flipV="1">
            <a:off x="9628296" y="2025388"/>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3</a:t>
            </a:fld>
            <a:endParaRPr lang="sv-SE"/>
          </a:p>
        </p:txBody>
      </p:sp>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12: </a:t>
            </a:r>
            <a:r>
              <a:rPr lang="sv-SE" sz="3600" dirty="0">
                <a:latin typeface="Arial" panose="020B0604020202020204" pitchFamily="34" charset="0"/>
                <a:cs typeface="Arial" panose="020B0604020202020204" pitchFamily="34" charset="0"/>
              </a:rPr>
              <a:t>Hållbar konsumtion och produktion</a:t>
            </a:r>
            <a:endParaRPr lang="sv-SE" sz="3600" dirty="0"/>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2542666"/>
          </a:xfrm>
        </p:spPr>
        <p:txBody>
          <a:bodyPr/>
          <a:lstStyle/>
          <a:p>
            <a:endParaRPr lang="sv-SE" sz="2800" dirty="0"/>
          </a:p>
          <a:p>
            <a:r>
              <a:rPr lang="sv-SE" sz="2800" dirty="0"/>
              <a:t>Hållbara textilier är en del av målet.</a:t>
            </a:r>
          </a:p>
          <a:p>
            <a:r>
              <a:rPr lang="sv-SE" sz="2800" dirty="0"/>
              <a:t>Handlar om vårt sätt att konsumera och producera varor så att det blir hållbart. </a:t>
            </a:r>
          </a:p>
        </p:txBody>
      </p:sp>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a:solidFill>
                    <a:schemeClr val="bg1"/>
                  </a:solidFill>
                  <a:hlinkClick r:id="rId3">
                    <a:extLst>
                      <a:ext uri="{A12FA001-AC4F-418D-AE19-62706E023703}">
                        <ahyp:hlinkClr xmlns:ahyp="http://schemas.microsoft.com/office/drawing/2018/hyperlinkcolor" val="tx"/>
                      </a:ext>
                    </a:extLst>
                  </a:hlinkClick>
                </a:rPr>
                <a:t>Mer om mål 7</a:t>
              </a:r>
              <a:endParaRPr lang="sv-SE" sz="2200" b="1">
                <a:solidFill>
                  <a:schemeClr val="bg1"/>
                </a:solidFill>
              </a:endParaRPr>
            </a:p>
          </p:txBody>
        </p:sp>
      </p:grpSp>
      <p:pic>
        <p:nvPicPr>
          <p:cNvPr id="2" name="Bildobjekt 1" descr="En bild som visar Teckensnitt, Grafik, grafisk design, text&#10;&#10;AI-genererat innehåll kan vara felaktigt.">
            <a:extLst>
              <a:ext uri="{FF2B5EF4-FFF2-40B4-BE49-F238E27FC236}">
                <a16:creationId xmlns:a16="http://schemas.microsoft.com/office/drawing/2014/main" id="{8591616C-D71F-82BA-D780-CD875C9D873F}"/>
              </a:ext>
            </a:extLst>
          </p:cNvPr>
          <p:cNvPicPr>
            <a:picLocks noChangeAspect="1"/>
          </p:cNvPicPr>
          <p:nvPr/>
        </p:nvPicPr>
        <p:blipFill>
          <a:blip r:embed="rId4"/>
          <a:stretch>
            <a:fillRect/>
          </a:stretch>
        </p:blipFill>
        <p:spPr>
          <a:xfrm>
            <a:off x="10776608" y="216311"/>
            <a:ext cx="1097706" cy="460889"/>
          </a:xfrm>
          <a:prstGeom prst="rect">
            <a:avLst/>
          </a:prstGeom>
        </p:spPr>
      </p:pic>
      <p:grpSp>
        <p:nvGrpSpPr>
          <p:cNvPr id="3" name="Grupp 2">
            <a:extLst>
              <a:ext uri="{FF2B5EF4-FFF2-40B4-BE49-F238E27FC236}">
                <a16:creationId xmlns:a16="http://schemas.microsoft.com/office/drawing/2014/main" id="{DAAA9734-E382-7E26-8F3D-CC63DE97887C}"/>
              </a:ext>
            </a:extLst>
          </p:cNvPr>
          <p:cNvGrpSpPr/>
          <p:nvPr/>
        </p:nvGrpSpPr>
        <p:grpSpPr>
          <a:xfrm>
            <a:off x="8933241" y="5709411"/>
            <a:ext cx="3057525" cy="655329"/>
            <a:chOff x="4219574" y="5709411"/>
            <a:chExt cx="3057525" cy="655329"/>
          </a:xfrm>
        </p:grpSpPr>
        <p:sp>
          <p:nvSpPr>
            <p:cNvPr id="5" name="Rektangel med rundade hörn 4">
              <a:extLst>
                <a:ext uri="{FF2B5EF4-FFF2-40B4-BE49-F238E27FC236}">
                  <a16:creationId xmlns:a16="http://schemas.microsoft.com/office/drawing/2014/main" id="{1A7E114C-3B2F-600A-FE03-8B8048E27C0F}"/>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243180A1-68C1-E557-C6C7-206A355D7E12}"/>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5">
                    <a:extLst>
                      <a:ext uri="{A12FA001-AC4F-418D-AE19-62706E023703}">
                        <ahyp:hlinkClr xmlns:ahyp="http://schemas.microsoft.com/office/drawing/2018/hyperlinkcolor" val="tx"/>
                      </a:ext>
                    </a:extLst>
                  </a:hlinkClick>
                </a:rPr>
                <a:t>Mer om mål 12</a:t>
              </a:r>
              <a:endParaRPr lang="sv-SE" sz="2200" b="1" dirty="0">
                <a:solidFill>
                  <a:schemeClr val="bg1"/>
                </a:solidFill>
              </a:endParaRPr>
            </a:p>
          </p:txBody>
        </p:sp>
      </p:grpSp>
      <p:pic>
        <p:nvPicPr>
          <p:cNvPr id="8" name="Platshållare för innehåll 6" descr="Markör med hel fyllning">
            <a:extLst>
              <a:ext uri="{FF2B5EF4-FFF2-40B4-BE49-F238E27FC236}">
                <a16:creationId xmlns:a16="http://schemas.microsoft.com/office/drawing/2014/main" id="{A2F35C90-C25D-914A-FB7D-E6B33B1360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H="1" flipV="1">
            <a:off x="10108860" y="4947015"/>
            <a:ext cx="706285" cy="706285"/>
          </a:xfrm>
          <a:prstGeom prst="rect">
            <a:avLst/>
          </a:prstGeom>
        </p:spPr>
      </p:pic>
      <p:pic>
        <p:nvPicPr>
          <p:cNvPr id="9" name="Bildobjekt 8" descr="En bild som visar text, Teckensnitt, design, logotyp&#10;&#10;AI-genererat innehåll kan vara felaktigt.">
            <a:extLst>
              <a:ext uri="{FF2B5EF4-FFF2-40B4-BE49-F238E27FC236}">
                <a16:creationId xmlns:a16="http://schemas.microsoft.com/office/drawing/2014/main" id="{AD11C711-B69C-7E3A-DCC3-13E93821CBA2}"/>
              </a:ext>
            </a:extLst>
          </p:cNvPr>
          <p:cNvPicPr>
            <a:picLocks noChangeAspect="1"/>
          </p:cNvPicPr>
          <p:nvPr/>
        </p:nvPicPr>
        <p:blipFill>
          <a:blip r:embed="rId8"/>
          <a:stretch>
            <a:fillRect/>
          </a:stretch>
        </p:blipFill>
        <p:spPr>
          <a:xfrm>
            <a:off x="9295505" y="2303922"/>
            <a:ext cx="2362200" cy="236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7046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4</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nn-NO" sz="3600" dirty="0" err="1"/>
              <a:t>Hållbara</a:t>
            </a:r>
            <a:r>
              <a:rPr lang="nn-NO" sz="3600" dirty="0"/>
              <a:t> </a:t>
            </a:r>
            <a:r>
              <a:rPr lang="nn-NO" sz="3600" dirty="0" err="1"/>
              <a:t>textilier</a:t>
            </a:r>
            <a:endParaRPr lang="nn-NO" sz="3600" dirty="0"/>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017553"/>
            <a:ext cx="8426343" cy="3357896"/>
          </a:xfrm>
        </p:spPr>
        <p:txBody>
          <a:bodyPr/>
          <a:lstStyle/>
          <a:p>
            <a:r>
              <a:rPr lang="sv-SE" sz="2800" b="1" dirty="0"/>
              <a:t>Materialval</a:t>
            </a:r>
            <a:r>
              <a:rPr lang="sv-SE" sz="2800" dirty="0"/>
              <a:t>: Användning av ekologiska och förnybara fibrer.</a:t>
            </a:r>
          </a:p>
          <a:p>
            <a:r>
              <a:rPr lang="sv-SE" sz="2800" b="1" dirty="0"/>
              <a:t>Resursanvändning</a:t>
            </a:r>
            <a:r>
              <a:rPr lang="sv-SE" sz="2800" dirty="0"/>
              <a:t>: Effektiv användning av vatten, energi och kemikalier.</a:t>
            </a:r>
          </a:p>
          <a:p>
            <a:r>
              <a:rPr lang="sv-SE" sz="2800" b="1" dirty="0"/>
              <a:t>Etisk produktion</a:t>
            </a:r>
            <a:r>
              <a:rPr lang="sv-SE" sz="2800" dirty="0"/>
              <a:t>: Säkerställa bra arbetsvillkor, löner och arbetsmiljö.</a:t>
            </a:r>
          </a:p>
          <a:p>
            <a:r>
              <a:rPr lang="sv-SE" sz="2800" b="1" dirty="0"/>
              <a:t>Livscykelperspektiv</a:t>
            </a:r>
            <a:r>
              <a:rPr lang="sv-SE" sz="2800" dirty="0"/>
              <a:t>: Främja livslängd, återanvändning och återvinning.</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FBE4BF86-1A8A-518E-5EA6-8807E9CD2E5A}"/>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210722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sv-SE" sz="3600" noProof="0" dirty="0"/>
              <a:t>Textilproduktionens påverkan</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795139AA-9691-C2E8-E36B-9BFB263ED91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5" name="Platshållare för innehåll 3">
            <a:extLst>
              <a:ext uri="{FF2B5EF4-FFF2-40B4-BE49-F238E27FC236}">
                <a16:creationId xmlns:a16="http://schemas.microsoft.com/office/drawing/2014/main" id="{BFF13FAD-206F-CA65-FAA8-E464F5B0B6E1}"/>
              </a:ext>
            </a:extLst>
          </p:cNvPr>
          <p:cNvSpPr txBox="1">
            <a:spLocks/>
          </p:cNvSpPr>
          <p:nvPr/>
        </p:nvSpPr>
        <p:spPr>
          <a:xfrm>
            <a:off x="1721999" y="2114306"/>
            <a:ext cx="811774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Textilproduktion är en av de mest resursintensiva och förorenande industrierna globalt. </a:t>
            </a:r>
          </a:p>
          <a:p>
            <a:r>
              <a:rPr lang="sv-SE" sz="2800" dirty="0"/>
              <a:t>Produktionen genererar även stora klimat- och kemikalieutsläpp och leder till betydande miljöpåverkan i produktionsländer.</a:t>
            </a:r>
          </a:p>
          <a:p>
            <a:r>
              <a:rPr lang="sv-SE" sz="2800" dirty="0"/>
              <a:t>Det gör att konsumtionen, användningen och hanteringen av textilier både handlar om miljö och rättvis resursanvändning. </a:t>
            </a:r>
          </a:p>
        </p:txBody>
      </p:sp>
    </p:spTree>
    <p:extLst>
      <p:ext uri="{BB962C8B-B14F-4D97-AF65-F5344CB8AC3E}">
        <p14:creationId xmlns:p14="http://schemas.microsoft.com/office/powerpoint/2010/main" val="290734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6</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sv-SE" sz="3200" b="1" dirty="0"/>
              <a:t>Växthusgasutsläpp och vattenförbrukning</a:t>
            </a:r>
            <a:endParaRPr lang="nn-NO" sz="3200" dirty="0"/>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139193"/>
            <a:ext cx="7002276" cy="3357896"/>
          </a:xfrm>
        </p:spPr>
        <p:txBody>
          <a:bodyPr/>
          <a:lstStyle/>
          <a:p>
            <a:r>
              <a:rPr lang="sv-SE" sz="2800" noProof="0" dirty="0"/>
              <a:t>Att tillverka ett kilo ny textil kan ge utsläpp som motsvarar mellan 10 - 40 kg koldioxid, beroende på energikällor och material.</a:t>
            </a:r>
          </a:p>
          <a:p>
            <a:r>
              <a:rPr lang="sv-SE" sz="2800" noProof="0" dirty="0"/>
              <a:t>Mellan 7 000 och 29 000 liter vatten används för att producera ett kilo textil.</a:t>
            </a:r>
          </a:p>
          <a:p>
            <a:pPr marL="0" indent="0">
              <a:buNone/>
            </a:pPr>
            <a:endParaRPr lang="sv-SE" sz="2800" noProof="0" dirty="0"/>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4B4D9529-8B70-B94B-F6FA-A8A2877F2C25}"/>
              </a:ext>
            </a:extLst>
          </p:cNvPr>
          <p:cNvPicPr>
            <a:picLocks noChangeAspect="1"/>
          </p:cNvPicPr>
          <p:nvPr/>
        </p:nvPicPr>
        <p:blipFill>
          <a:blip r:embed="rId3"/>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275420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7</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sv-SE" sz="3600" b="1" dirty="0">
                <a:effectLst/>
              </a:rPr>
              <a:t>Global påverkan</a:t>
            </a:r>
            <a:endParaRPr lang="nn-NO" sz="3600" dirty="0"/>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169235"/>
            <a:ext cx="6333430" cy="3357896"/>
          </a:xfrm>
        </p:spPr>
        <p:txBody>
          <a:bodyPr/>
          <a:lstStyle/>
          <a:p>
            <a:r>
              <a:rPr lang="sv-SE" sz="2800" dirty="0">
                <a:effectLst/>
              </a:rPr>
              <a:t>Textilindustrin står för cirka 8 % av de globala utsläppen av växthusgaser. </a:t>
            </a:r>
          </a:p>
          <a:p>
            <a:r>
              <a:rPr lang="sv-SE" sz="2800" dirty="0"/>
              <a:t>M</a:t>
            </a:r>
            <a:r>
              <a:rPr lang="sv-SE" sz="2800" dirty="0">
                <a:effectLst/>
              </a:rPr>
              <a:t>ycket av produktionen är beroende av fossila bränslen som kol och naturgas.</a:t>
            </a:r>
            <a:endParaRPr lang="sv-SE" sz="2800" dirty="0"/>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C228B20E-153F-0C71-AF6F-C9E0C27CB067}"/>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7" name="Bildobjekt 6" descr="En bild som visar utomhus, nedskräpning, himmel, förorening&#10;&#10;AI-genererat innehåll kan vara felaktigt.">
            <a:extLst>
              <a:ext uri="{FF2B5EF4-FFF2-40B4-BE49-F238E27FC236}">
                <a16:creationId xmlns:a16="http://schemas.microsoft.com/office/drawing/2014/main" id="{4D673E7E-924A-7C38-C7FA-767FF9221BE1}"/>
              </a:ext>
            </a:extLst>
          </p:cNvPr>
          <p:cNvPicPr>
            <a:picLocks noChangeAspect="1"/>
          </p:cNvPicPr>
          <p:nvPr/>
        </p:nvPicPr>
        <p:blipFill>
          <a:blip r:embed="rId4"/>
          <a:stretch>
            <a:fillRect/>
          </a:stretch>
        </p:blipFill>
        <p:spPr>
          <a:xfrm>
            <a:off x="8305800" y="2547955"/>
            <a:ext cx="3261376" cy="21708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1575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37D0DE-2297-0413-635B-0DCECABEDD0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91A41768-C81E-76B7-3101-472EC6CC8BBB}"/>
              </a:ext>
            </a:extLst>
          </p:cNvPr>
          <p:cNvSpPr>
            <a:spLocks noGrp="1"/>
          </p:cNvSpPr>
          <p:nvPr>
            <p:ph type="sldNum" sz="quarter" idx="12"/>
          </p:nvPr>
        </p:nvSpPr>
        <p:spPr/>
        <p:txBody>
          <a:bodyPr/>
          <a:lstStyle/>
          <a:p>
            <a:fld id="{332063FA-F158-B145-A53C-EFD7E6C84CF7}" type="slidenum">
              <a:rPr lang="sv-SE" smtClean="0"/>
              <a:pPr/>
              <a:t>8</a:t>
            </a:fld>
            <a:endParaRPr lang="sv-SE"/>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75DBA1E1-9DF2-2753-A508-6FBF613B7360}"/>
              </a:ext>
            </a:extLst>
          </p:cNvPr>
          <p:cNvPicPr>
            <a:picLocks noChangeAspect="1"/>
          </p:cNvPicPr>
          <p:nvPr/>
        </p:nvPicPr>
        <p:blipFill>
          <a:blip r:embed="rId4"/>
          <a:stretch>
            <a:fillRect/>
          </a:stretch>
        </p:blipFill>
        <p:spPr>
          <a:xfrm>
            <a:off x="10776608" y="216311"/>
            <a:ext cx="1097706" cy="460889"/>
          </a:xfrm>
          <a:prstGeom prst="rect">
            <a:avLst/>
          </a:prstGeom>
        </p:spPr>
      </p:pic>
      <p:sp>
        <p:nvSpPr>
          <p:cNvPr id="3" name="Rubrik 2">
            <a:extLst>
              <a:ext uri="{FF2B5EF4-FFF2-40B4-BE49-F238E27FC236}">
                <a16:creationId xmlns:a16="http://schemas.microsoft.com/office/drawing/2014/main" id="{3B1C5172-1CDD-6294-C6E7-BE2673A57B30}"/>
              </a:ext>
            </a:extLst>
          </p:cNvPr>
          <p:cNvSpPr>
            <a:spLocks noGrp="1"/>
          </p:cNvSpPr>
          <p:nvPr>
            <p:ph type="title"/>
          </p:nvPr>
        </p:nvSpPr>
        <p:spPr/>
        <p:txBody>
          <a:bodyPr/>
          <a:lstStyle/>
          <a:p>
            <a:endParaRPr lang="sv-SE"/>
          </a:p>
        </p:txBody>
      </p:sp>
      <p:pic>
        <p:nvPicPr>
          <p:cNvPr id="5" name="Onlinemedia 4" descr="Så funkar sortering av textil">
            <a:hlinkClick r:id="" action="ppaction://media"/>
            <a:extLst>
              <a:ext uri="{FF2B5EF4-FFF2-40B4-BE49-F238E27FC236}">
                <a16:creationId xmlns:a16="http://schemas.microsoft.com/office/drawing/2014/main" id="{BEE2D8BD-0F3E-E6D8-B53D-092425134447}"/>
              </a:ext>
            </a:extLst>
          </p:cNvPr>
          <p:cNvPicPr>
            <a:picLocks noRot="1" noChangeAspect="1"/>
          </p:cNvPicPr>
          <p:nvPr>
            <a:videoFile r:link="rId1"/>
          </p:nvPr>
        </p:nvPicPr>
        <p:blipFill>
          <a:blip r:embed="rId5"/>
          <a:stretch>
            <a:fillRect/>
          </a:stretch>
        </p:blipFill>
        <p:spPr>
          <a:xfrm>
            <a:off x="0" y="-40350"/>
            <a:ext cx="12192000" cy="6888480"/>
          </a:xfrm>
          <a:prstGeom prst="rect">
            <a:avLst/>
          </a:prstGeom>
        </p:spPr>
      </p:pic>
    </p:spTree>
    <p:extLst>
      <p:ext uri="{BB962C8B-B14F-4D97-AF65-F5344CB8AC3E}">
        <p14:creationId xmlns:p14="http://schemas.microsoft.com/office/powerpoint/2010/main" val="372049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p:txBody>
          <a:bodyPr/>
          <a:lstStyle/>
          <a:p>
            <a:r>
              <a:rPr lang="sv-SE" sz="3600" b="1" dirty="0">
                <a:effectLst/>
              </a:rPr>
              <a:t>Kemikalieanvändning</a:t>
            </a:r>
            <a:endParaRPr lang="nn-NO" sz="3600" dirty="0"/>
          </a:p>
        </p:txBody>
      </p:sp>
      <p:sp>
        <p:nvSpPr>
          <p:cNvPr id="3" name="Platshållare för innehåll 3">
            <a:extLst>
              <a:ext uri="{FF2B5EF4-FFF2-40B4-BE49-F238E27FC236}">
                <a16:creationId xmlns:a16="http://schemas.microsoft.com/office/drawing/2014/main" id="{763CCE8D-57AD-1F82-1353-2D9C3BA38197}"/>
              </a:ext>
            </a:extLst>
          </p:cNvPr>
          <p:cNvSpPr>
            <a:spLocks noGrp="1"/>
          </p:cNvSpPr>
          <p:nvPr>
            <p:ph sz="quarter" idx="13"/>
          </p:nvPr>
        </p:nvSpPr>
        <p:spPr>
          <a:xfrm>
            <a:off x="1721999" y="2547955"/>
            <a:ext cx="7051887" cy="3357896"/>
          </a:xfrm>
        </p:spPr>
        <p:txBody>
          <a:bodyPr/>
          <a:lstStyle/>
          <a:p>
            <a:r>
              <a:rPr lang="sv-SE" sz="2800" dirty="0">
                <a:effectLst/>
              </a:rPr>
              <a:t>Mellan 1,5 och 6,9 kg kemikalier används för att tillverka 1 kg textil, vilket kan leda till föroreningar av vatten och mark.</a:t>
            </a:r>
          </a:p>
        </p:txBody>
      </p:sp>
      <p:pic>
        <p:nvPicPr>
          <p:cNvPr id="4" name="Bildobjekt 3" descr="En bild som visar Teckensnitt, Grafik, grafisk design, text&#10;&#10;AI-genererat innehåll kan vara felaktigt.">
            <a:extLst>
              <a:ext uri="{FF2B5EF4-FFF2-40B4-BE49-F238E27FC236}">
                <a16:creationId xmlns:a16="http://schemas.microsoft.com/office/drawing/2014/main" id="{9B5D989A-5272-1102-0ADE-34B042DA6660}"/>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8" name="Bildobjekt 7">
            <a:extLst>
              <a:ext uri="{FF2B5EF4-FFF2-40B4-BE49-F238E27FC236}">
                <a16:creationId xmlns:a16="http://schemas.microsoft.com/office/drawing/2014/main" id="{1933EF27-E679-E775-3B87-AFCA41921925}"/>
              </a:ext>
            </a:extLst>
          </p:cNvPr>
          <p:cNvPicPr>
            <a:picLocks noChangeAspect="1"/>
          </p:cNvPicPr>
          <p:nvPr/>
        </p:nvPicPr>
        <p:blipFill>
          <a:blip r:embed="rId4"/>
          <a:srcRect l="2975" t="15921" r="8639"/>
          <a:stretch>
            <a:fillRect/>
          </a:stretch>
        </p:blipFill>
        <p:spPr>
          <a:xfrm>
            <a:off x="7643269" y="4095361"/>
            <a:ext cx="4241135" cy="22693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237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7647</TotalTime>
  <Words>3921</Words>
  <Application>Microsoft Macintosh PowerPoint</Application>
  <PresentationFormat>Widescreen</PresentationFormat>
  <Paragraphs>413</Paragraphs>
  <Slides>23</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Impact</vt:lpstr>
      <vt:lpstr>Roboto Lt</vt:lpstr>
      <vt:lpstr>Roboto Slab</vt:lpstr>
      <vt:lpstr>Wingdings</vt:lpstr>
      <vt:lpstr>SPF_mallpres_20141216_REN</vt:lpstr>
      <vt:lpstr>PowerPoint Presentation</vt:lpstr>
      <vt:lpstr>De globala målen</vt:lpstr>
      <vt:lpstr>Mål 12: Hållbar konsumtion och produktion</vt:lpstr>
      <vt:lpstr>Hållbara textilier</vt:lpstr>
      <vt:lpstr>Textilproduktionens påverkan</vt:lpstr>
      <vt:lpstr>Växthusgasutsläpp och vattenförbrukning</vt:lpstr>
      <vt:lpstr>Global påverkan</vt:lpstr>
      <vt:lpstr>PowerPoint Presentation</vt:lpstr>
      <vt:lpstr>Kemikalieanvändning</vt:lpstr>
      <vt:lpstr>Kemikalier</vt:lpstr>
      <vt:lpstr>Kemikalier</vt:lpstr>
      <vt:lpstr>Mikroplast</vt:lpstr>
      <vt:lpstr>Minst utsläpp:</vt:lpstr>
      <vt:lpstr>Miljömärkningar</vt:lpstr>
      <vt:lpstr>Snabbmode har stor miljöpåverkan</vt:lpstr>
      <vt:lpstr>Samtalsfrågor</vt:lpstr>
      <vt:lpstr>Återbruk</vt:lpstr>
      <vt:lpstr>PowerPoint Presentation</vt:lpstr>
      <vt:lpstr>Frågor när du ska köpa nytt</vt:lpstr>
      <vt:lpstr>Tips för hållbar konsumtion</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Wendy Francis</cp:lastModifiedBy>
  <cp:revision>176</cp:revision>
  <cp:lastPrinted>2025-06-10T12:32:33Z</cp:lastPrinted>
  <dcterms:created xsi:type="dcterms:W3CDTF">2025-02-13T09:49:49Z</dcterms:created>
  <dcterms:modified xsi:type="dcterms:W3CDTF">2026-01-23T15:15:58Z</dcterms:modified>
</cp:coreProperties>
</file>