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8" r:id="rId1"/>
  </p:sldMasterIdLst>
  <p:notesMasterIdLst>
    <p:notesMasterId r:id="rId27"/>
  </p:notesMasterIdLst>
  <p:sldIdLst>
    <p:sldId id="281" r:id="rId2"/>
    <p:sldId id="287" r:id="rId3"/>
    <p:sldId id="305" r:id="rId4"/>
    <p:sldId id="294" r:id="rId5"/>
    <p:sldId id="335" r:id="rId6"/>
    <p:sldId id="334" r:id="rId7"/>
    <p:sldId id="342" r:id="rId8"/>
    <p:sldId id="295" r:id="rId9"/>
    <p:sldId id="321" r:id="rId10"/>
    <p:sldId id="282" r:id="rId11"/>
    <p:sldId id="322" r:id="rId12"/>
    <p:sldId id="284" r:id="rId13"/>
    <p:sldId id="323" r:id="rId14"/>
    <p:sldId id="286" r:id="rId15"/>
    <p:sldId id="324" r:id="rId16"/>
    <p:sldId id="283" r:id="rId17"/>
    <p:sldId id="325" r:id="rId18"/>
    <p:sldId id="333" r:id="rId19"/>
    <p:sldId id="336" r:id="rId20"/>
    <p:sldId id="341" r:id="rId21"/>
    <p:sldId id="300" r:id="rId22"/>
    <p:sldId id="340" r:id="rId23"/>
    <p:sldId id="329" r:id="rId24"/>
    <p:sldId id="298" r:id="rId25"/>
    <p:sldId id="299" r:id="rId26"/>
  </p:sldIdLst>
  <p:sldSz cx="12192000" cy="6858000"/>
  <p:notesSz cx="6858000" cy="9144000"/>
  <p:defaultTextStyle>
    <a:defPPr>
      <a:defRPr lang="sv-SE"/>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orient="horz" pos="1014" userDrawn="1">
          <p15:clr>
            <a:srgbClr val="A4A3A4"/>
          </p15:clr>
        </p15:guide>
        <p15:guide id="3" pos="3840" userDrawn="1">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714DD145-6453-0504-BAC6-1BE3BEAB49D6}" name="Anders Dahlin" initials="AD" userId="421fdd654b8fb84f" providerId="Windows Live"/>
  <p188:author id="{F5899D62-B4D8-BC52-7C97-04904F0C4012}" name="Wendy Francis" initials="WF" userId="S::wendy.francis@amphi.se::41db8d90-4008-41c8-8ede-a546e118a234"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CE4DB"/>
    <a:srgbClr val="038ECF"/>
    <a:srgbClr val="014178"/>
    <a:srgbClr val="BDE4F7"/>
    <a:srgbClr val="E75113"/>
    <a:srgbClr val="008FCB"/>
    <a:srgbClr val="EB6909"/>
    <a:srgbClr val="219BD3"/>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FF5C94BD-81EA-CE45-987B-DB71976D83BB}" v="25" dt="2025-05-12T15:44:40.723"/>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5958"/>
    <p:restoredTop sz="51494"/>
  </p:normalViewPr>
  <p:slideViewPr>
    <p:cSldViewPr snapToGrid="0">
      <p:cViewPr varScale="1">
        <p:scale>
          <a:sx n="53" d="100"/>
          <a:sy n="53" d="100"/>
        </p:scale>
        <p:origin x="2224" y="168"/>
      </p:cViewPr>
      <p:guideLst>
        <p:guide orient="horz" pos="2160"/>
        <p:guide orient="horz" pos="1014"/>
        <p:guide pos="3840"/>
      </p:guideLst>
    </p:cSldViewPr>
  </p:slideViewPr>
  <p:outlineViewPr>
    <p:cViewPr>
      <p:scale>
        <a:sx n="33" d="100"/>
        <a:sy n="33" d="100"/>
      </p:scale>
      <p:origin x="0" y="0"/>
    </p:cViewPr>
  </p:outlineViewPr>
  <p:notesTextViewPr>
    <p:cViewPr>
      <p:scale>
        <a:sx n="1" d="1"/>
        <a:sy n="1" d="1"/>
      </p:scale>
      <p:origin x="0" y="0"/>
    </p:cViewPr>
  </p:notesTextViewPr>
  <p:sorterViewPr>
    <p:cViewPr>
      <p:scale>
        <a:sx n="80" d="100"/>
        <a:sy n="80" d="100"/>
      </p:scale>
      <p:origin x="0" y="0"/>
    </p:cViewPr>
  </p:sorterViewPr>
  <p:notesViewPr>
    <p:cSldViewPr snapToGrid="0">
      <p:cViewPr varScale="1">
        <p:scale>
          <a:sx n="138" d="100"/>
          <a:sy n="138" d="100"/>
        </p:scale>
        <p:origin x="5384" y="192"/>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microsoft.com/office/2018/10/relationships/authors" Target="author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microsoft.com/office/2015/10/relationships/revisionInfo" Target="revisionInfo.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theme" Target="theme/theme1.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sidhuvud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sv-SE"/>
          </a:p>
        </p:txBody>
      </p:sp>
      <p:sp>
        <p:nvSpPr>
          <p:cNvPr id="3" name="Platshållare för datum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F352154E-6706-1242-B5E1-43A53DF99EE7}" type="datetimeFigureOut">
              <a:rPr lang="sv-SE" smtClean="0"/>
              <a:t>2026-01-23</a:t>
            </a:fld>
            <a:endParaRPr lang="sv-SE"/>
          </a:p>
        </p:txBody>
      </p:sp>
      <p:sp>
        <p:nvSpPr>
          <p:cNvPr id="4" name="Platshållare för bildobjekt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sv-SE"/>
          </a:p>
        </p:txBody>
      </p:sp>
      <p:sp>
        <p:nvSpPr>
          <p:cNvPr id="5" name="Platshållare för anteckninga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6" name="Platshållare för sidfot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sv-SE"/>
          </a:p>
        </p:txBody>
      </p:sp>
      <p:sp>
        <p:nvSpPr>
          <p:cNvPr id="7" name="Platshållare för bildnumm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4B0E164D-EE8D-B448-BE8E-A1520703B60E}" type="slidenum">
              <a:rPr lang="sv-SE" smtClean="0"/>
              <a:t>‹#›</a:t>
            </a:fld>
            <a:endParaRPr lang="sv-SE"/>
          </a:p>
        </p:txBody>
      </p:sp>
    </p:spTree>
    <p:extLst>
      <p:ext uri="{BB962C8B-B14F-4D97-AF65-F5344CB8AC3E}">
        <p14:creationId xmlns:p14="http://schemas.microsoft.com/office/powerpoint/2010/main" val="4135591999"/>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9D742B8-4EE9-A423-0D0F-3AA78A141F61}"/>
            </a:ext>
          </a:extLst>
        </p:cNvPr>
        <p:cNvGrpSpPr/>
        <p:nvPr/>
      </p:nvGrpSpPr>
      <p:grpSpPr>
        <a:xfrm>
          <a:off x="0" y="0"/>
          <a:ext cx="0" cy="0"/>
          <a:chOff x="0" y="0"/>
          <a:chExt cx="0" cy="0"/>
        </a:xfrm>
      </p:grpSpPr>
      <p:sp>
        <p:nvSpPr>
          <p:cNvPr id="2" name="Platshållare för bildobjekt 1">
            <a:extLst>
              <a:ext uri="{FF2B5EF4-FFF2-40B4-BE49-F238E27FC236}">
                <a16:creationId xmlns:a16="http://schemas.microsoft.com/office/drawing/2014/main" id="{C48965C9-EC33-B5EF-7A58-A1D362778F82}"/>
              </a:ext>
            </a:extLst>
          </p:cNvPr>
          <p:cNvSpPr>
            <a:spLocks noGrp="1" noRot="1" noChangeAspect="1"/>
          </p:cNvSpPr>
          <p:nvPr>
            <p:ph type="sldImg"/>
          </p:nvPr>
        </p:nvSpPr>
        <p:spPr>
          <a:xfrm>
            <a:off x="381000" y="685800"/>
            <a:ext cx="6096000" cy="3429000"/>
          </a:xfrm>
        </p:spPr>
      </p:sp>
      <p:sp>
        <p:nvSpPr>
          <p:cNvPr id="3" name="Platshållare för anteckningar 2">
            <a:extLst>
              <a:ext uri="{FF2B5EF4-FFF2-40B4-BE49-F238E27FC236}">
                <a16:creationId xmlns:a16="http://schemas.microsoft.com/office/drawing/2014/main" id="{6928C439-F32D-A6BB-022C-5C1078D927DD}"/>
              </a:ext>
            </a:extLst>
          </p:cNvPr>
          <p:cNvSpPr>
            <a:spLocks noGrp="1"/>
          </p:cNvSpPr>
          <p:nvPr>
            <p:ph type="body" idx="1"/>
          </p:nvPr>
        </p:nvSpPr>
        <p:spPr/>
        <p:txBody>
          <a:bodyPr/>
          <a:lstStyle/>
          <a:p>
            <a:r>
              <a:rPr lang="sv-SE" sz="1200" b="1" i="0" dirty="0">
                <a:latin typeface="Arial" panose="020B0604020202020204" pitchFamily="34" charset="0"/>
                <a:cs typeface="Arial" panose="020B0604020202020204" pitchFamily="34" charset="0"/>
              </a:rPr>
              <a:t>Instruktion till cirkelledaren:</a:t>
            </a:r>
          </a:p>
          <a:p>
            <a:endParaRPr lang="sv-SE" sz="1200" b="1" i="0" dirty="0">
              <a:latin typeface="Arial" panose="020B0604020202020204" pitchFamily="34" charset="0"/>
              <a:cs typeface="Arial" panose="020B0604020202020204" pitchFamily="34" charset="0"/>
            </a:endParaRPr>
          </a:p>
          <a:p>
            <a:pPr marL="228600" indent="-228600" eaLnBrk="1" hangingPunct="1">
              <a:spcBef>
                <a:spcPct val="0"/>
              </a:spcBef>
              <a:buFont typeface="+mj-lt"/>
              <a:buAutoNum type="arabicPeriod"/>
            </a:pPr>
            <a:r>
              <a:rPr lang="sv-SE" altLang="sv-SE" sz="1200" i="0" dirty="0">
                <a:latin typeface="Arial" panose="020B0604020202020204" pitchFamily="34" charset="0"/>
                <a:cs typeface="Arial" panose="020B0604020202020204" pitchFamily="34" charset="0"/>
              </a:rPr>
              <a:t>Inled med att välkomna deltagarna till dagens studiecirkelträff om social hållbarhet.</a:t>
            </a:r>
          </a:p>
          <a:p>
            <a:pPr marL="228600" indent="-228600" eaLnBrk="1" hangingPunct="1">
              <a:spcBef>
                <a:spcPct val="0"/>
              </a:spcBef>
              <a:buFont typeface="+mj-lt"/>
              <a:buAutoNum type="arabicPeriod"/>
            </a:pPr>
            <a:r>
              <a:rPr lang="sv-SE" altLang="sv-SE" sz="1200" i="0" dirty="0">
                <a:latin typeface="Arial" panose="020B0604020202020204" pitchFamily="34" charset="0"/>
                <a:cs typeface="Arial" panose="020B0604020202020204" pitchFamily="34" charset="0"/>
              </a:rPr>
              <a:t>Berätta att syfte med dagens studiecirkel bland annat är att lära oss mer om social hållbarhet och de olika principerna för ett rättvist och inkluderande samhälle.</a:t>
            </a:r>
          </a:p>
          <a:p>
            <a:pPr marL="228600" indent="-228600" eaLnBrk="1" hangingPunct="1">
              <a:spcBef>
                <a:spcPct val="0"/>
              </a:spcBef>
              <a:buFont typeface="+mj-lt"/>
              <a:buAutoNum type="arabicPeriod"/>
            </a:pPr>
            <a:r>
              <a:rPr lang="sv-SE" altLang="sv-SE" sz="1200" i="0" dirty="0">
                <a:latin typeface="Arial" panose="020B0604020202020204" pitchFamily="34" charset="0"/>
                <a:cs typeface="Arial" panose="020B0604020202020204" pitchFamily="34" charset="0"/>
              </a:rPr>
              <a:t>Gå igenom upplägget för dagen (exempelvis start- och sluttid samt säg ungefär när en fikapaus är planerad). </a:t>
            </a:r>
          </a:p>
          <a:p>
            <a:pPr marL="228600" indent="-228600" eaLnBrk="1" hangingPunct="1">
              <a:spcBef>
                <a:spcPct val="0"/>
              </a:spcBef>
              <a:buFont typeface="+mj-lt"/>
              <a:buAutoNum type="arabicPeriod"/>
            </a:pPr>
            <a:r>
              <a:rPr lang="sv-SE" sz="1200" b="0" i="0" u="none" strike="noStrike" dirty="0">
                <a:solidFill>
                  <a:srgbClr val="000000"/>
                </a:solidFill>
                <a:effectLst/>
                <a:latin typeface="Arial" panose="020B0604020202020204" pitchFamily="34" charset="0"/>
                <a:cs typeface="Arial" panose="020B0604020202020204" pitchFamily="34" charset="0"/>
              </a:rPr>
              <a:t>Ge en översikt av hur träffen kommer att gå till (t.ex. att ni kommer att diskutera olika frågor, titta på filmmaterial, göra övningar).</a:t>
            </a:r>
            <a:endParaRPr lang="sv-SE" altLang="sv-SE" sz="1200" i="0" dirty="0">
              <a:latin typeface="Arial" panose="020B0604020202020204" pitchFamily="34" charset="0"/>
              <a:cs typeface="Arial" panose="020B0604020202020204" pitchFamily="34" charset="0"/>
            </a:endParaRPr>
          </a:p>
          <a:p>
            <a:pPr marL="228600" indent="-228600" eaLnBrk="1" hangingPunct="1">
              <a:spcBef>
                <a:spcPct val="0"/>
              </a:spcBef>
              <a:buFont typeface="+mj-lt"/>
              <a:buAutoNum type="arabicPeriod"/>
            </a:pPr>
            <a:r>
              <a:rPr lang="sv-SE" sz="1200" i="0" noProof="0" dirty="0">
                <a:latin typeface="Arial" panose="020B0604020202020204" pitchFamily="34" charset="0"/>
                <a:cs typeface="Arial" panose="020B0604020202020204" pitchFamily="34" charset="0"/>
              </a:rPr>
              <a:t>Informera deltagarna om att de även kommer att få en länk till presentationen skickad till sig efter träffen, så att deltagarna kan ta del av materialet i lugn och ro i efterhand.</a:t>
            </a:r>
          </a:p>
          <a:p>
            <a:pPr marL="228600" marR="0" lvl="0" indent="-228600" algn="l" defTabSz="457200" rtl="0" eaLnBrk="1" fontAlgn="auto" latinLnBrk="0" hangingPunct="1">
              <a:lnSpc>
                <a:spcPct val="100000"/>
              </a:lnSpc>
              <a:spcBef>
                <a:spcPct val="0"/>
              </a:spcBef>
              <a:spcAft>
                <a:spcPts val="0"/>
              </a:spcAft>
              <a:buClrTx/>
              <a:buSzTx/>
              <a:buFont typeface="+mj-lt"/>
              <a:buAutoNum type="arabicPeriod"/>
              <a:tabLst/>
              <a:defRPr/>
            </a:pPr>
            <a:r>
              <a:rPr lang="sv-SE" altLang="sv-SE" sz="1200" i="0" dirty="0">
                <a:latin typeface="Arial" panose="020B0604020202020204" pitchFamily="34" charset="0"/>
                <a:cs typeface="Arial" panose="020B0604020202020204" pitchFamily="34" charset="0"/>
              </a:rPr>
              <a:t>Uppmuntra gruppen att delta i samtalen. </a:t>
            </a:r>
            <a:r>
              <a:rPr lang="sv-SE" sz="1200" b="0" i="0" u="none" strike="noStrike" dirty="0">
                <a:solidFill>
                  <a:srgbClr val="000000"/>
                </a:solidFill>
                <a:effectLst/>
                <a:latin typeface="Arial" panose="020B0604020202020204" pitchFamily="34" charset="0"/>
                <a:cs typeface="Arial" panose="020B0604020202020204" pitchFamily="34" charset="0"/>
              </a:rPr>
              <a:t>Påminn om att man inte behöver vara expert på ämnet – alla perspektiv är värdefulla och tillsammans skapar vi en givande diskussion. </a:t>
            </a:r>
            <a:r>
              <a:rPr lang="sv-SE" altLang="sv-SE" sz="1200" i="0" dirty="0">
                <a:latin typeface="Arial" panose="020B0604020202020204" pitchFamily="34" charset="0"/>
                <a:cs typeface="Arial" panose="020B0604020202020204" pitchFamily="34" charset="0"/>
              </a:rPr>
              <a:t>Allas bidrag är välkomna! </a:t>
            </a:r>
          </a:p>
          <a:p>
            <a:pPr marL="228600" indent="-228600" eaLnBrk="1" hangingPunct="1">
              <a:spcBef>
                <a:spcPct val="0"/>
              </a:spcBef>
              <a:buFont typeface="+mj-lt"/>
              <a:buAutoNum type="arabicPeriod"/>
            </a:pPr>
            <a:r>
              <a:rPr lang="sv-SE" sz="1200" b="1" i="0" u="none" strike="noStrike" dirty="0">
                <a:solidFill>
                  <a:srgbClr val="000000"/>
                </a:solidFill>
                <a:effectLst/>
                <a:latin typeface="Arial" panose="020B0604020202020204" pitchFamily="34" charset="0"/>
                <a:cs typeface="Arial" panose="020B0604020202020204" pitchFamily="34" charset="0"/>
              </a:rPr>
              <a:t>Om detta inte är första träffen</a:t>
            </a:r>
            <a:r>
              <a:rPr lang="sv-SE" sz="1200" b="0" i="0" u="none" strike="noStrike" dirty="0">
                <a:solidFill>
                  <a:srgbClr val="000000"/>
                </a:solidFill>
                <a:effectLst/>
                <a:latin typeface="Arial" panose="020B0604020202020204" pitchFamily="34" charset="0"/>
                <a:cs typeface="Arial" panose="020B0604020202020204" pitchFamily="34" charset="0"/>
              </a:rPr>
              <a:t>: Fråga om det är något från föregående studiecirkelträff som deltagarna funderat över, vill följa upp, eller som behöver redas ut innan dagens ämne tar vid. </a:t>
            </a:r>
            <a:r>
              <a:rPr lang="sv-SE" altLang="sv-SE" sz="1200" i="0" dirty="0">
                <a:latin typeface="Arial" panose="020B0604020202020204" pitchFamily="34" charset="0"/>
                <a:cs typeface="Arial" panose="020B0604020202020204" pitchFamily="34" charset="0"/>
              </a:rPr>
              <a:t>Försök i så fall gemensamt svara eller reflektera kring det som eventuellt kommit upp.</a:t>
            </a:r>
          </a:p>
          <a:p>
            <a:pPr marL="228600" indent="-228600" eaLnBrk="1" hangingPunct="1">
              <a:spcBef>
                <a:spcPct val="0"/>
              </a:spcBef>
              <a:buFont typeface="+mj-lt"/>
              <a:buAutoNum type="arabicPeriod"/>
            </a:pPr>
            <a:endParaRPr lang="sv-SE" altLang="sv-SE" sz="1200" dirty="0">
              <a:latin typeface="Arial" panose="020B0604020202020204" pitchFamily="34" charset="0"/>
              <a:cs typeface="Arial" panose="020B0604020202020204" pitchFamily="34" charset="0"/>
            </a:endParaRPr>
          </a:p>
          <a:p>
            <a:pPr marL="228600" indent="-228600" eaLnBrk="1" hangingPunct="1">
              <a:spcBef>
                <a:spcPct val="0"/>
              </a:spcBef>
              <a:buFont typeface="+mj-lt"/>
              <a:buAutoNum type="arabicPeriod"/>
            </a:pPr>
            <a:endParaRPr lang="sv-SE" altLang="sv-SE" sz="1200" dirty="0">
              <a:latin typeface="Arial" panose="020B0604020202020204" pitchFamily="34" charset="0"/>
              <a:cs typeface="Arial" panose="020B0604020202020204" pitchFamily="34" charset="0"/>
            </a:endParaRPr>
          </a:p>
        </p:txBody>
      </p:sp>
      <p:sp>
        <p:nvSpPr>
          <p:cNvPr id="4" name="Platshållare för bildnummer 3">
            <a:extLst>
              <a:ext uri="{FF2B5EF4-FFF2-40B4-BE49-F238E27FC236}">
                <a16:creationId xmlns:a16="http://schemas.microsoft.com/office/drawing/2014/main" id="{AC05CC50-5D87-B83F-0478-16658EC4A9DD}"/>
              </a:ext>
            </a:extLst>
          </p:cNvPr>
          <p:cNvSpPr>
            <a:spLocks noGrp="1"/>
          </p:cNvSpPr>
          <p:nvPr>
            <p:ph type="sldNum" sz="quarter" idx="10"/>
          </p:nvPr>
        </p:nvSpPr>
        <p:spPr/>
        <p:txBody>
          <a:bodyPr/>
          <a:lstStyle/>
          <a:p>
            <a:fld id="{4B0E164D-EE8D-B448-BE8E-A1520703B60E}" type="slidenum">
              <a:rPr lang="sv-SE" smtClean="0"/>
              <a:t>1</a:t>
            </a:fld>
            <a:endParaRPr lang="sv-SE" dirty="0"/>
          </a:p>
        </p:txBody>
      </p:sp>
    </p:spTree>
    <p:extLst>
      <p:ext uri="{BB962C8B-B14F-4D97-AF65-F5344CB8AC3E}">
        <p14:creationId xmlns:p14="http://schemas.microsoft.com/office/powerpoint/2010/main" val="390081494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95E4007-57E9-9EC2-033C-A140C2A8D5ED}"/>
            </a:ext>
          </a:extLst>
        </p:cNvPr>
        <p:cNvGrpSpPr/>
        <p:nvPr/>
      </p:nvGrpSpPr>
      <p:grpSpPr>
        <a:xfrm>
          <a:off x="0" y="0"/>
          <a:ext cx="0" cy="0"/>
          <a:chOff x="0" y="0"/>
          <a:chExt cx="0" cy="0"/>
        </a:xfrm>
      </p:grpSpPr>
      <p:sp>
        <p:nvSpPr>
          <p:cNvPr id="2" name="Platshållare för bildobjekt 1">
            <a:extLst>
              <a:ext uri="{FF2B5EF4-FFF2-40B4-BE49-F238E27FC236}">
                <a16:creationId xmlns:a16="http://schemas.microsoft.com/office/drawing/2014/main" id="{0BDB7CC3-2F04-E216-E928-15873FBF7A05}"/>
              </a:ext>
            </a:extLst>
          </p:cNvPr>
          <p:cNvSpPr>
            <a:spLocks noGrp="1" noRot="1" noChangeAspect="1"/>
          </p:cNvSpPr>
          <p:nvPr>
            <p:ph type="sldImg"/>
          </p:nvPr>
        </p:nvSpPr>
        <p:spPr>
          <a:xfrm>
            <a:off x="381000" y="685800"/>
            <a:ext cx="6096000" cy="3429000"/>
          </a:xfrm>
        </p:spPr>
      </p:sp>
      <p:sp>
        <p:nvSpPr>
          <p:cNvPr id="3" name="Platshållare för anteckningar 2">
            <a:extLst>
              <a:ext uri="{FF2B5EF4-FFF2-40B4-BE49-F238E27FC236}">
                <a16:creationId xmlns:a16="http://schemas.microsoft.com/office/drawing/2014/main" id="{5D7CD52F-7141-F73F-4EE3-5702A02BB67E}"/>
              </a:ext>
            </a:extLst>
          </p:cNvPr>
          <p:cNvSpPr>
            <a:spLocks noGrp="1"/>
          </p:cNvSpPr>
          <p:nvPr>
            <p:ph type="body" idx="1"/>
          </p:nvPr>
        </p:nvSpPr>
        <p:spPr/>
        <p:txBody>
          <a:bodyPr/>
          <a:lstStyle/>
          <a:p>
            <a:pPr marL="450850" indent="-450850" eaLnBrk="1" hangingPunct="1">
              <a:spcBef>
                <a:spcPct val="0"/>
              </a:spcBef>
            </a:pPr>
            <a:r>
              <a:rPr lang="sv-SE" altLang="sv-SE" sz="1200" b="1" i="0" dirty="0">
                <a:latin typeface="Arial" panose="020B0604020202020204" pitchFamily="34" charset="0"/>
                <a:cs typeface="Arial" panose="020B0604020202020204" pitchFamily="34" charset="0"/>
              </a:rPr>
              <a:t>Instruktion till cirkelledaren:</a:t>
            </a:r>
          </a:p>
          <a:p>
            <a:pPr marL="450850" indent="-450850" eaLnBrk="1" hangingPunct="1">
              <a:spcBef>
                <a:spcPct val="0"/>
              </a:spcBef>
            </a:pPr>
            <a:endParaRPr lang="sv-SE" altLang="sv-SE" sz="1200" b="1" i="0" dirty="0">
              <a:latin typeface="Arial" panose="020B0604020202020204" pitchFamily="34" charset="0"/>
              <a:cs typeface="Arial" panose="020B0604020202020204" pitchFamily="34" charset="0"/>
            </a:endParaRPr>
          </a:p>
          <a:p>
            <a:pPr marL="228600" marR="0" lvl="0" indent="-228600" algn="l" defTabSz="457200" rtl="0" eaLnBrk="1" fontAlgn="auto" latinLnBrk="0" hangingPunct="1">
              <a:lnSpc>
                <a:spcPct val="100000"/>
              </a:lnSpc>
              <a:spcBef>
                <a:spcPct val="0"/>
              </a:spcBef>
              <a:spcAft>
                <a:spcPts val="0"/>
              </a:spcAft>
              <a:buClrTx/>
              <a:buSzTx/>
              <a:buFont typeface="+mj-lt"/>
              <a:buAutoNum type="arabicPeriod"/>
              <a:tabLst/>
              <a:defRPr/>
            </a:pPr>
            <a:r>
              <a:rPr lang="sv-SE" altLang="sv-SE" sz="1200" b="0" i="0" dirty="0">
                <a:latin typeface="Arial" panose="020B0604020202020204" pitchFamily="34" charset="0"/>
                <a:cs typeface="Arial" panose="020B0604020202020204" pitchFamily="34" charset="0"/>
              </a:rPr>
              <a:t>Börja med att berätta kort om vindkraft. Utgå från talpunkterna nedanför. </a:t>
            </a:r>
          </a:p>
          <a:p>
            <a:pPr marL="450850" indent="-450850" eaLnBrk="1" hangingPunct="1">
              <a:spcBef>
                <a:spcPct val="0"/>
              </a:spcBef>
            </a:pPr>
            <a:endParaRPr lang="sv-SE" altLang="sv-SE" sz="1200" b="1" i="0" dirty="0">
              <a:latin typeface="Arial" panose="020B0604020202020204" pitchFamily="34" charset="0"/>
              <a:cs typeface="Arial" panose="020B0604020202020204" pitchFamily="34" charset="0"/>
            </a:endParaRPr>
          </a:p>
          <a:p>
            <a:pPr marL="0" indent="0" eaLnBrk="1" hangingPunct="1">
              <a:spcBef>
                <a:spcPct val="0"/>
              </a:spcBef>
              <a:buFontTx/>
              <a:buNone/>
            </a:pPr>
            <a:r>
              <a:rPr lang="sv-SE" altLang="sv-SE" sz="1200" b="1" i="0" dirty="0" err="1">
                <a:latin typeface="Arial" panose="020B0604020202020204" pitchFamily="34" charset="0"/>
                <a:cs typeface="Arial" panose="020B0604020202020204" pitchFamily="34" charset="0"/>
              </a:rPr>
              <a:t>Talpunkter</a:t>
            </a:r>
            <a:r>
              <a:rPr lang="sv-SE" altLang="sv-SE" sz="1200" b="1" i="0" dirty="0">
                <a:latin typeface="Arial" panose="020B0604020202020204" pitchFamily="34" charset="0"/>
                <a:cs typeface="Arial" panose="020B0604020202020204" pitchFamily="34" charset="0"/>
              </a:rPr>
              <a:t>:</a:t>
            </a:r>
          </a:p>
          <a:p>
            <a:pPr marL="0" indent="0" eaLnBrk="1" hangingPunct="1">
              <a:spcBef>
                <a:spcPct val="0"/>
              </a:spcBef>
              <a:buFontTx/>
              <a:buNone/>
            </a:pPr>
            <a:endParaRPr lang="sv-SE" altLang="sv-SE" sz="1200" b="0" i="0" dirty="0">
              <a:latin typeface="Arial" panose="020B0604020202020204" pitchFamily="34" charset="0"/>
              <a:cs typeface="Arial" panose="020B0604020202020204" pitchFamily="34" charset="0"/>
            </a:endParaRPr>
          </a:p>
          <a:p>
            <a:pPr marL="171450" indent="-171450" eaLnBrk="1" hangingPunct="1">
              <a:spcBef>
                <a:spcPct val="0"/>
              </a:spcBef>
              <a:buFont typeface="Arial" panose="020B0604020202020204" pitchFamily="34" charset="0"/>
              <a:buChar char="•"/>
            </a:pPr>
            <a:r>
              <a:rPr lang="sv-SE" altLang="sv-SE" sz="1200" b="0" i="0" dirty="0">
                <a:latin typeface="Arial" panose="020B0604020202020204" pitchFamily="34" charset="0"/>
                <a:cs typeface="Arial" panose="020B0604020202020204" pitchFamily="34" charset="0"/>
              </a:rPr>
              <a:t>Denna princip handlar om att makt och normer kan stå i vägen för människors inflytande.</a:t>
            </a:r>
          </a:p>
          <a:p>
            <a:pPr marL="171450" indent="-171450" eaLnBrk="1" hangingPunct="1">
              <a:spcBef>
                <a:spcPct val="0"/>
              </a:spcBef>
              <a:buFont typeface="Arial" panose="020B0604020202020204" pitchFamily="34" charset="0"/>
              <a:buChar char="•"/>
            </a:pPr>
            <a:r>
              <a:rPr lang="sv-SE" altLang="sv-SE" sz="1200" b="0" i="0" dirty="0">
                <a:latin typeface="Arial" panose="020B0604020202020204" pitchFamily="34" charset="0"/>
                <a:cs typeface="Arial" panose="020B0604020202020204" pitchFamily="34" charset="0"/>
              </a:rPr>
              <a:t>När ett land inte är socialt hållbart känner människor att ingen bryr sig om deras åsikter.</a:t>
            </a:r>
          </a:p>
          <a:p>
            <a:pPr marL="171450" indent="-171450" eaLnBrk="1" hangingPunct="1">
              <a:spcBef>
                <a:spcPct val="0"/>
              </a:spcBef>
              <a:buFont typeface="Arial" panose="020B0604020202020204" pitchFamily="34" charset="0"/>
              <a:buChar char="•"/>
            </a:pPr>
            <a:r>
              <a:rPr lang="sv-SE" altLang="sv-SE" sz="1200" b="0" i="0" dirty="0">
                <a:latin typeface="Arial" panose="020B0604020202020204" pitchFamily="34" charset="0"/>
                <a:cs typeface="Arial" panose="020B0604020202020204" pitchFamily="34" charset="0"/>
              </a:rPr>
              <a:t>Samtidigt som de känner att ingen bryr sig är de beroende av systemet för att klara sina liv.</a:t>
            </a:r>
          </a:p>
          <a:p>
            <a:pPr marL="0" indent="0" eaLnBrk="1" hangingPunct="1">
              <a:spcBef>
                <a:spcPct val="0"/>
              </a:spcBef>
              <a:buFontTx/>
              <a:buNone/>
            </a:pPr>
            <a:endParaRPr lang="sv-SE" sz="1200" b="0" i="0" u="none" strike="noStrike" dirty="0">
              <a:solidFill>
                <a:srgbClr val="000000"/>
              </a:solidFill>
              <a:effectLst/>
              <a:latin typeface="Arial" panose="020B0604020202020204" pitchFamily="34" charset="0"/>
              <a:cs typeface="Arial" panose="020B0604020202020204" pitchFamily="34" charset="0"/>
            </a:endParaRPr>
          </a:p>
          <a:p>
            <a:pPr marL="171450" marR="0" lvl="0" indent="-171450" algn="l" defTabSz="457200" rtl="0" eaLnBrk="1" fontAlgn="auto" latinLnBrk="0" hangingPunct="1">
              <a:lnSpc>
                <a:spcPct val="100000"/>
              </a:lnSpc>
              <a:spcBef>
                <a:spcPct val="0"/>
              </a:spcBef>
              <a:spcAft>
                <a:spcPts val="0"/>
              </a:spcAft>
              <a:buClrTx/>
              <a:buSzTx/>
              <a:buFont typeface="Arial" panose="020B0604020202020204" pitchFamily="34" charset="0"/>
              <a:buChar char="•"/>
              <a:tabLst/>
              <a:defRPr/>
            </a:pPr>
            <a:endParaRPr lang="sv-SE" sz="1200" b="0" i="1" u="none" strike="noStrike" dirty="0">
              <a:solidFill>
                <a:srgbClr val="000000"/>
              </a:solidFill>
              <a:effectLst/>
              <a:latin typeface="Arial" panose="020B0604020202020204" pitchFamily="34" charset="0"/>
              <a:cs typeface="Arial" panose="020B0604020202020204" pitchFamily="34" charset="0"/>
            </a:endParaRPr>
          </a:p>
          <a:p>
            <a:pPr marL="171450" marR="0" lvl="0" indent="-171450" algn="l" defTabSz="457200" rtl="0" eaLnBrk="1" fontAlgn="auto" latinLnBrk="0" hangingPunct="1">
              <a:lnSpc>
                <a:spcPct val="100000"/>
              </a:lnSpc>
              <a:spcBef>
                <a:spcPct val="0"/>
              </a:spcBef>
              <a:spcAft>
                <a:spcPts val="0"/>
              </a:spcAft>
              <a:buClrTx/>
              <a:buSzTx/>
              <a:buFont typeface="Arial" panose="020B0604020202020204" pitchFamily="34" charset="0"/>
              <a:buChar char="•"/>
              <a:tabLst/>
              <a:defRPr/>
            </a:pPr>
            <a:endParaRPr lang="sv-SE" sz="1200" b="0" i="1" u="none" strike="noStrike" dirty="0">
              <a:solidFill>
                <a:srgbClr val="000000"/>
              </a:solidFill>
              <a:effectLst/>
              <a:latin typeface="Arial" panose="020B0604020202020204" pitchFamily="34" charset="0"/>
              <a:cs typeface="Arial" panose="020B0604020202020204" pitchFamily="34" charset="0"/>
            </a:endParaRPr>
          </a:p>
          <a:p>
            <a:pPr marL="450850" indent="-450850" eaLnBrk="1" hangingPunct="1">
              <a:spcBef>
                <a:spcPct val="0"/>
              </a:spcBef>
            </a:pPr>
            <a:endParaRPr lang="sv-SE" altLang="sv-SE" dirty="0"/>
          </a:p>
        </p:txBody>
      </p:sp>
      <p:sp>
        <p:nvSpPr>
          <p:cNvPr id="4" name="Platshållare för bildnummer 3">
            <a:extLst>
              <a:ext uri="{FF2B5EF4-FFF2-40B4-BE49-F238E27FC236}">
                <a16:creationId xmlns:a16="http://schemas.microsoft.com/office/drawing/2014/main" id="{C4E1D27C-590C-4DAD-5280-D7733D0707A7}"/>
              </a:ext>
            </a:extLst>
          </p:cNvPr>
          <p:cNvSpPr>
            <a:spLocks noGrp="1"/>
          </p:cNvSpPr>
          <p:nvPr>
            <p:ph type="sldNum" sz="quarter" idx="10"/>
          </p:nvPr>
        </p:nvSpPr>
        <p:spPr/>
        <p:txBody>
          <a:bodyPr/>
          <a:lstStyle/>
          <a:p>
            <a:fld id="{4B0E164D-EE8D-B448-BE8E-A1520703B60E}" type="slidenum">
              <a:rPr lang="sv-SE" smtClean="0"/>
              <a:t>10</a:t>
            </a:fld>
            <a:endParaRPr lang="sv-SE"/>
          </a:p>
        </p:txBody>
      </p:sp>
    </p:spTree>
    <p:extLst>
      <p:ext uri="{BB962C8B-B14F-4D97-AF65-F5344CB8AC3E}">
        <p14:creationId xmlns:p14="http://schemas.microsoft.com/office/powerpoint/2010/main" val="261618871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C21DCB1-D329-A08F-734C-7B5F3897D630}"/>
            </a:ext>
          </a:extLst>
        </p:cNvPr>
        <p:cNvGrpSpPr/>
        <p:nvPr/>
      </p:nvGrpSpPr>
      <p:grpSpPr>
        <a:xfrm>
          <a:off x="0" y="0"/>
          <a:ext cx="0" cy="0"/>
          <a:chOff x="0" y="0"/>
          <a:chExt cx="0" cy="0"/>
        </a:xfrm>
      </p:grpSpPr>
      <p:sp>
        <p:nvSpPr>
          <p:cNvPr id="2" name="Platshållare för bildobjekt 1">
            <a:extLst>
              <a:ext uri="{FF2B5EF4-FFF2-40B4-BE49-F238E27FC236}">
                <a16:creationId xmlns:a16="http://schemas.microsoft.com/office/drawing/2014/main" id="{AF24941E-2343-8DE5-993B-9D034255AC0C}"/>
              </a:ext>
            </a:extLst>
          </p:cNvPr>
          <p:cNvSpPr>
            <a:spLocks noGrp="1" noRot="1" noChangeAspect="1"/>
          </p:cNvSpPr>
          <p:nvPr>
            <p:ph type="sldImg"/>
          </p:nvPr>
        </p:nvSpPr>
        <p:spPr>
          <a:xfrm>
            <a:off x="381000" y="685800"/>
            <a:ext cx="6096000" cy="3429000"/>
          </a:xfrm>
        </p:spPr>
      </p:sp>
      <p:sp>
        <p:nvSpPr>
          <p:cNvPr id="3" name="Platshållare för anteckningar 2">
            <a:extLst>
              <a:ext uri="{FF2B5EF4-FFF2-40B4-BE49-F238E27FC236}">
                <a16:creationId xmlns:a16="http://schemas.microsoft.com/office/drawing/2014/main" id="{2DFAB5F2-2157-4676-F420-F3C16D141869}"/>
              </a:ext>
            </a:extLst>
          </p:cNvPr>
          <p:cNvSpPr>
            <a:spLocks noGrp="1"/>
          </p:cNvSpPr>
          <p:nvPr>
            <p:ph type="body" idx="1"/>
          </p:nvPr>
        </p:nvSpPr>
        <p:spPr/>
        <p:txBody>
          <a:bodyPr/>
          <a:lstStyle/>
          <a:p>
            <a:pPr marL="450850" indent="-450850" eaLnBrk="1" hangingPunct="1">
              <a:spcBef>
                <a:spcPct val="0"/>
              </a:spcBef>
            </a:pPr>
            <a:r>
              <a:rPr lang="sv-SE" altLang="sv-SE" sz="1200" b="1" i="0" dirty="0">
                <a:latin typeface="Arial" panose="020B0604020202020204" pitchFamily="34" charset="0"/>
                <a:cs typeface="Arial" panose="020B0604020202020204" pitchFamily="34" charset="0"/>
              </a:rPr>
              <a:t>Instruktion till cirkelledaren:</a:t>
            </a:r>
          </a:p>
          <a:p>
            <a:pPr marL="450850" marR="0" lvl="0" indent="-450850" algn="l" defTabSz="457200" rtl="0" eaLnBrk="1" fontAlgn="auto" latinLnBrk="0" hangingPunct="1">
              <a:lnSpc>
                <a:spcPct val="100000"/>
              </a:lnSpc>
              <a:spcBef>
                <a:spcPct val="0"/>
              </a:spcBef>
              <a:spcAft>
                <a:spcPts val="0"/>
              </a:spcAft>
              <a:buClrTx/>
              <a:buSzTx/>
              <a:buFont typeface="Arial" panose="020B0604020202020204" pitchFamily="34" charset="0"/>
              <a:buChar char="•"/>
              <a:tabLst/>
              <a:defRPr/>
            </a:pPr>
            <a:endParaRPr lang="sv-SE" altLang="sv-SE" sz="1200" b="0" i="0" dirty="0">
              <a:latin typeface="Arial" panose="020B0604020202020204" pitchFamily="34" charset="0"/>
              <a:cs typeface="Arial" panose="020B0604020202020204" pitchFamily="34" charset="0"/>
            </a:endParaRPr>
          </a:p>
          <a:p>
            <a:pPr marL="450850" marR="0" lvl="0" indent="-450850" algn="l" defTabSz="457200" rtl="0" eaLnBrk="1" fontAlgn="auto" latinLnBrk="0" hangingPunct="1">
              <a:lnSpc>
                <a:spcPct val="100000"/>
              </a:lnSpc>
              <a:spcBef>
                <a:spcPct val="0"/>
              </a:spcBef>
              <a:spcAft>
                <a:spcPts val="0"/>
              </a:spcAft>
              <a:buClrTx/>
              <a:buSzTx/>
              <a:buFontTx/>
              <a:buNone/>
              <a:tabLst/>
              <a:defRPr/>
            </a:pPr>
            <a:r>
              <a:rPr lang="sv-SE" altLang="sv-SE" sz="1200" b="0" i="0" dirty="0">
                <a:latin typeface="Arial" panose="020B0604020202020204" pitchFamily="34" charset="0"/>
                <a:cs typeface="Arial" panose="020B0604020202020204" pitchFamily="34" charset="0"/>
              </a:rPr>
              <a:t>Ta stöd av samtalsfrågorna i bild eller kom på egna. </a:t>
            </a:r>
            <a:endParaRPr lang="sv-SE" sz="1200" b="0" i="0" dirty="0">
              <a:latin typeface="Arial" panose="020B0604020202020204" pitchFamily="34" charset="0"/>
              <a:cs typeface="Arial" panose="020B0604020202020204" pitchFamily="34" charset="0"/>
            </a:endParaRPr>
          </a:p>
          <a:p>
            <a:pPr marL="450850" indent="-450850" eaLnBrk="1" hangingPunct="1">
              <a:spcBef>
                <a:spcPct val="0"/>
              </a:spcBef>
            </a:pPr>
            <a:endParaRPr lang="sv-SE" altLang="sv-SE" sz="1200" i="1" dirty="0">
              <a:latin typeface="Arial" panose="020B0604020202020204" pitchFamily="34" charset="0"/>
              <a:cs typeface="Arial" panose="020B0604020202020204" pitchFamily="34" charset="0"/>
            </a:endParaRPr>
          </a:p>
          <a:p>
            <a:pPr marL="0" indent="0">
              <a:buFontTx/>
              <a:buNone/>
            </a:pPr>
            <a:r>
              <a:rPr lang="sv-SE" sz="1200" b="1" i="0" dirty="0">
                <a:latin typeface="Arial" panose="020B0604020202020204" pitchFamily="34" charset="0"/>
                <a:cs typeface="Arial" panose="020B0604020202020204" pitchFamily="34" charset="0"/>
              </a:rPr>
              <a:t>Förslag på samtalsfrågor:</a:t>
            </a:r>
          </a:p>
          <a:p>
            <a:pPr marL="0" indent="0">
              <a:buFontTx/>
              <a:buNone/>
            </a:pPr>
            <a:endParaRPr lang="sv-SE" sz="1200" b="0" i="0" dirty="0">
              <a:latin typeface="Arial" panose="020B0604020202020204" pitchFamily="34" charset="0"/>
              <a:cs typeface="Arial" panose="020B0604020202020204" pitchFamily="34" charset="0"/>
            </a:endParaRPr>
          </a:p>
          <a:p>
            <a:pPr marL="171450" indent="-171450">
              <a:buFont typeface="Arial" panose="020B0604020202020204" pitchFamily="34" charset="0"/>
              <a:buChar char="•"/>
            </a:pPr>
            <a:r>
              <a:rPr lang="sv-SE" sz="1200" b="0" i="0" dirty="0">
                <a:latin typeface="Arial" panose="020B0604020202020204" pitchFamily="34" charset="0"/>
                <a:cs typeface="Arial" panose="020B0604020202020204" pitchFamily="34" charset="0"/>
              </a:rPr>
              <a:t>Hur märks det i vardagen när människor får vara delaktiga och känna sig lyssnade på?</a:t>
            </a:r>
          </a:p>
          <a:p>
            <a:pPr marL="171450" marR="0" lvl="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sv-SE" sz="1200" b="0" i="0" dirty="0">
                <a:latin typeface="Arial" panose="020B0604020202020204" pitchFamily="34" charset="0"/>
                <a:cs typeface="Arial" panose="020B0604020202020204" pitchFamily="34" charset="0"/>
              </a:rPr>
              <a:t>Hur kan vi som seniorer lyfta frågor om trygghet, tillgänglighet och hälsa i våra lokala sammanhang?</a:t>
            </a:r>
          </a:p>
          <a:p>
            <a:pPr marL="228600" indent="-228600">
              <a:buFont typeface="Arial" panose="020B0604020202020204" pitchFamily="34" charset="0"/>
              <a:buChar char="•"/>
            </a:pPr>
            <a:endParaRPr lang="sv-SE" sz="1200" b="0" i="1" u="none" strike="noStrike" dirty="0">
              <a:solidFill>
                <a:srgbClr val="000000"/>
              </a:solidFill>
              <a:effectLst/>
              <a:latin typeface="Arial" panose="020B0604020202020204" pitchFamily="34" charset="0"/>
              <a:cs typeface="Arial" panose="020B0604020202020204" pitchFamily="34" charset="0"/>
            </a:endParaRPr>
          </a:p>
          <a:p>
            <a:pPr marL="0" indent="0">
              <a:buFont typeface="+mj-lt"/>
              <a:buNone/>
            </a:pPr>
            <a:r>
              <a:rPr lang="sv-SE" sz="1200" b="1" i="0" u="none" strike="noStrike" dirty="0">
                <a:solidFill>
                  <a:srgbClr val="000000"/>
                </a:solidFill>
                <a:effectLst/>
                <a:latin typeface="Arial" panose="020B0604020202020204" pitchFamily="34" charset="0"/>
                <a:cs typeface="Arial" panose="020B0604020202020204" pitchFamily="34" charset="0"/>
              </a:rPr>
              <a:t>Avslutning: </a:t>
            </a:r>
            <a:r>
              <a:rPr lang="sv-SE" sz="1200" b="0" i="0" u="none" strike="noStrike" dirty="0">
                <a:solidFill>
                  <a:srgbClr val="000000"/>
                </a:solidFill>
                <a:effectLst/>
                <a:latin typeface="Arial" panose="020B0604020202020204" pitchFamily="34" charset="0"/>
                <a:cs typeface="Arial" panose="020B0604020202020204" pitchFamily="34" charset="0"/>
              </a:rPr>
              <a:t>På nästa bild tar vi upp den tredje principen – kompetens, som handlar om människors möjlighet att växa och utvecklas genom kunskap och lärande</a:t>
            </a:r>
            <a:endParaRPr lang="sv-SE" sz="1200" b="0" i="1" u="none" strike="noStrike" dirty="0">
              <a:solidFill>
                <a:srgbClr val="000000"/>
              </a:solidFill>
              <a:effectLst/>
              <a:latin typeface="Arial" panose="020B0604020202020204" pitchFamily="34" charset="0"/>
              <a:cs typeface="Arial" panose="020B0604020202020204" pitchFamily="34" charset="0"/>
            </a:endParaRPr>
          </a:p>
          <a:p>
            <a:pPr marL="0" indent="0">
              <a:buFont typeface="+mj-lt"/>
              <a:buNone/>
            </a:pPr>
            <a:endParaRPr lang="sv-SE" sz="1200" b="1" i="1" u="none" strike="noStrike" dirty="0">
              <a:solidFill>
                <a:srgbClr val="000000"/>
              </a:solidFill>
              <a:effectLst/>
              <a:latin typeface="Arial" panose="020B0604020202020204" pitchFamily="34" charset="0"/>
              <a:cs typeface="Arial" panose="020B0604020202020204" pitchFamily="34" charset="0"/>
            </a:endParaRPr>
          </a:p>
        </p:txBody>
      </p:sp>
      <p:sp>
        <p:nvSpPr>
          <p:cNvPr id="4" name="Platshållare för bildnummer 3">
            <a:extLst>
              <a:ext uri="{FF2B5EF4-FFF2-40B4-BE49-F238E27FC236}">
                <a16:creationId xmlns:a16="http://schemas.microsoft.com/office/drawing/2014/main" id="{4164C706-1CF9-3DFC-8DD9-F0136B3B7EAD}"/>
              </a:ext>
            </a:extLst>
          </p:cNvPr>
          <p:cNvSpPr>
            <a:spLocks noGrp="1"/>
          </p:cNvSpPr>
          <p:nvPr>
            <p:ph type="sldNum" sz="quarter" idx="10"/>
          </p:nvPr>
        </p:nvSpPr>
        <p:spPr/>
        <p:txBody>
          <a:bodyPr/>
          <a:lstStyle/>
          <a:p>
            <a:fld id="{4B0E164D-EE8D-B448-BE8E-A1520703B60E}" type="slidenum">
              <a:rPr lang="sv-SE" smtClean="0"/>
              <a:t>11</a:t>
            </a:fld>
            <a:endParaRPr lang="sv-SE"/>
          </a:p>
        </p:txBody>
      </p:sp>
    </p:spTree>
    <p:extLst>
      <p:ext uri="{BB962C8B-B14F-4D97-AF65-F5344CB8AC3E}">
        <p14:creationId xmlns:p14="http://schemas.microsoft.com/office/powerpoint/2010/main" val="44905712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EA9CD3A-7BC4-4B63-B8A4-FA2D7C8395B4}"/>
            </a:ext>
          </a:extLst>
        </p:cNvPr>
        <p:cNvGrpSpPr/>
        <p:nvPr/>
      </p:nvGrpSpPr>
      <p:grpSpPr>
        <a:xfrm>
          <a:off x="0" y="0"/>
          <a:ext cx="0" cy="0"/>
          <a:chOff x="0" y="0"/>
          <a:chExt cx="0" cy="0"/>
        </a:xfrm>
      </p:grpSpPr>
      <p:sp>
        <p:nvSpPr>
          <p:cNvPr id="2" name="Platshållare för bildobjekt 1">
            <a:extLst>
              <a:ext uri="{FF2B5EF4-FFF2-40B4-BE49-F238E27FC236}">
                <a16:creationId xmlns:a16="http://schemas.microsoft.com/office/drawing/2014/main" id="{EBF3ADB7-4A53-9213-F343-9B78582ADC31}"/>
              </a:ext>
            </a:extLst>
          </p:cNvPr>
          <p:cNvSpPr>
            <a:spLocks noGrp="1" noRot="1" noChangeAspect="1"/>
          </p:cNvSpPr>
          <p:nvPr>
            <p:ph type="sldImg"/>
          </p:nvPr>
        </p:nvSpPr>
        <p:spPr>
          <a:xfrm>
            <a:off x="381000" y="685800"/>
            <a:ext cx="6096000" cy="3429000"/>
          </a:xfrm>
        </p:spPr>
      </p:sp>
      <p:sp>
        <p:nvSpPr>
          <p:cNvPr id="3" name="Platshållare för anteckningar 2">
            <a:extLst>
              <a:ext uri="{FF2B5EF4-FFF2-40B4-BE49-F238E27FC236}">
                <a16:creationId xmlns:a16="http://schemas.microsoft.com/office/drawing/2014/main" id="{B01D8E51-C0A6-D116-95E2-F76839CFF9BE}"/>
              </a:ext>
            </a:extLst>
          </p:cNvPr>
          <p:cNvSpPr>
            <a:spLocks noGrp="1"/>
          </p:cNvSpPr>
          <p:nvPr>
            <p:ph type="body" idx="1"/>
          </p:nvPr>
        </p:nvSpPr>
        <p:spPr/>
        <p:txBody>
          <a:bodyPr/>
          <a:lstStyle/>
          <a:p>
            <a:pPr marL="450850" indent="-450850" eaLnBrk="1" hangingPunct="1">
              <a:spcBef>
                <a:spcPct val="0"/>
              </a:spcBef>
            </a:pPr>
            <a:r>
              <a:rPr lang="sv-SE" altLang="sv-SE" sz="1200" b="1" i="0" dirty="0">
                <a:latin typeface="Arial" panose="020B0604020202020204" pitchFamily="34" charset="0"/>
                <a:cs typeface="Arial" panose="020B0604020202020204" pitchFamily="34" charset="0"/>
              </a:rPr>
              <a:t>Instruktion till cirkelledaren:</a:t>
            </a:r>
          </a:p>
          <a:p>
            <a:pPr marL="450850" indent="-450850" eaLnBrk="1" hangingPunct="1">
              <a:spcBef>
                <a:spcPct val="0"/>
              </a:spcBef>
            </a:pPr>
            <a:endParaRPr lang="sv-SE" altLang="sv-SE" sz="1200" b="1" i="0" dirty="0">
              <a:latin typeface="Arial" panose="020B0604020202020204" pitchFamily="34" charset="0"/>
              <a:cs typeface="Arial" panose="020B0604020202020204" pitchFamily="34" charset="0"/>
            </a:endParaRPr>
          </a:p>
          <a:p>
            <a:pPr marL="228600" marR="0" lvl="0" indent="-228600" algn="l" defTabSz="457200" rtl="0" eaLnBrk="1" fontAlgn="auto" latinLnBrk="0" hangingPunct="1">
              <a:lnSpc>
                <a:spcPct val="100000"/>
              </a:lnSpc>
              <a:spcBef>
                <a:spcPct val="0"/>
              </a:spcBef>
              <a:spcAft>
                <a:spcPts val="0"/>
              </a:spcAft>
              <a:buClrTx/>
              <a:buSzTx/>
              <a:buFont typeface="+mj-lt"/>
              <a:buAutoNum type="arabicPeriod"/>
              <a:tabLst/>
              <a:defRPr/>
            </a:pPr>
            <a:r>
              <a:rPr lang="sv-SE" altLang="sv-SE" sz="1200" b="0" i="0" dirty="0">
                <a:latin typeface="Arial" panose="020B0604020202020204" pitchFamily="34" charset="0"/>
                <a:cs typeface="Arial" panose="020B0604020202020204" pitchFamily="34" charset="0"/>
              </a:rPr>
              <a:t>Börja med att berätta kort om kompetens. Ta stöd av talpunkterna nedanför.</a:t>
            </a:r>
          </a:p>
          <a:p>
            <a:pPr marL="450850" indent="-450850" eaLnBrk="1" hangingPunct="1">
              <a:spcBef>
                <a:spcPct val="0"/>
              </a:spcBef>
              <a:buAutoNum type="arabicPeriod"/>
            </a:pPr>
            <a:endParaRPr lang="sv-SE" altLang="sv-SE" sz="1200" b="1" i="1" dirty="0">
              <a:latin typeface="Arial" panose="020B0604020202020204" pitchFamily="34" charset="0"/>
              <a:ea typeface="Calibri"/>
              <a:cs typeface="Arial" panose="020B0604020202020204" pitchFamily="34" charset="0"/>
            </a:endParaRPr>
          </a:p>
          <a:p>
            <a:pPr marL="450850" indent="-450850" eaLnBrk="1" hangingPunct="1">
              <a:spcBef>
                <a:spcPct val="0"/>
              </a:spcBef>
            </a:pPr>
            <a:r>
              <a:rPr lang="sv-SE" altLang="sv-SE" sz="1200" b="1" i="0" dirty="0">
                <a:latin typeface="Arial" panose="020B0604020202020204" pitchFamily="34" charset="0"/>
                <a:cs typeface="Arial" panose="020B0604020202020204" pitchFamily="34" charset="0"/>
              </a:rPr>
              <a:t>Talpunkter:</a:t>
            </a:r>
            <a:endParaRPr lang="sv-SE" altLang="sv-SE" sz="1200" b="0" i="0" dirty="0">
              <a:latin typeface="Arial" panose="020B0604020202020204" pitchFamily="34" charset="0"/>
              <a:cs typeface="Arial" panose="020B0604020202020204" pitchFamily="34" charset="0"/>
            </a:endParaRPr>
          </a:p>
          <a:p>
            <a:pPr marL="171450" indent="-171450" eaLnBrk="1" hangingPunct="1">
              <a:spcBef>
                <a:spcPct val="0"/>
              </a:spcBef>
              <a:buFont typeface="Arial" panose="020B0604020202020204" pitchFamily="34" charset="0"/>
              <a:buChar char="•"/>
            </a:pPr>
            <a:r>
              <a:rPr lang="sv-SE" altLang="sv-SE" sz="1200" b="0" i="0" dirty="0">
                <a:latin typeface="Arial" panose="020B0604020202020204" pitchFamily="34" charset="0"/>
                <a:cs typeface="Arial" panose="020B0604020202020204" pitchFamily="34" charset="0"/>
              </a:rPr>
              <a:t>Människor vill naturligt utvecklas och lära sig utifrån sina egna förutsättningar.</a:t>
            </a:r>
          </a:p>
          <a:p>
            <a:pPr marL="171450" indent="-171450" eaLnBrk="1" hangingPunct="1">
              <a:spcBef>
                <a:spcPct val="0"/>
              </a:spcBef>
              <a:buFont typeface="Arial" panose="020B0604020202020204" pitchFamily="34" charset="0"/>
              <a:buChar char="•"/>
            </a:pPr>
            <a:r>
              <a:rPr lang="sv-SE" altLang="sv-SE" sz="1200" b="0" i="0" dirty="0">
                <a:latin typeface="Arial" panose="020B0604020202020204" pitchFamily="34" charset="0"/>
                <a:cs typeface="Arial" panose="020B0604020202020204" pitchFamily="34" charset="0"/>
              </a:rPr>
              <a:t>När makt står i vägen för utbildning förloras förtroendet. Det kan handla om att vissa utesluts från studier eller att arbetsplatser inte satsar på vidareutbildning.</a:t>
            </a:r>
          </a:p>
          <a:p>
            <a:pPr marL="171450" indent="-171450" eaLnBrk="1" hangingPunct="1">
              <a:spcBef>
                <a:spcPct val="0"/>
              </a:spcBef>
              <a:buFont typeface="Arial" panose="020B0604020202020204" pitchFamily="34" charset="0"/>
              <a:buChar char="•"/>
            </a:pPr>
            <a:r>
              <a:rPr lang="sv-SE" altLang="sv-SE" sz="1200" b="0" i="0" dirty="0">
                <a:latin typeface="Arial" panose="020B0604020202020204" pitchFamily="34" charset="0"/>
                <a:cs typeface="Arial" panose="020B0604020202020204" pitchFamily="34" charset="0"/>
              </a:rPr>
              <a:t>Kort sagt: maktstrukturer som hindrar människor från att växa gör samhället mindre hållbart.</a:t>
            </a:r>
            <a:endParaRPr lang="sv-SE" altLang="sv-SE" sz="1200" b="0" i="0" u="none" strike="noStrike" dirty="0">
              <a:solidFill>
                <a:srgbClr val="000000"/>
              </a:solidFill>
              <a:effectLst/>
              <a:latin typeface="Arial" panose="020B0604020202020204" pitchFamily="34" charset="0"/>
              <a:cs typeface="Arial" panose="020B0604020202020204" pitchFamily="34" charset="0"/>
            </a:endParaRPr>
          </a:p>
          <a:p>
            <a:pPr marL="171450" marR="0" lvl="0" indent="-171450" algn="l" defTabSz="457200" rtl="0" eaLnBrk="1" fontAlgn="auto" latinLnBrk="0" hangingPunct="1">
              <a:lnSpc>
                <a:spcPct val="100000"/>
              </a:lnSpc>
              <a:spcBef>
                <a:spcPct val="0"/>
              </a:spcBef>
              <a:spcAft>
                <a:spcPts val="0"/>
              </a:spcAft>
              <a:buClrTx/>
              <a:buSzTx/>
              <a:buFont typeface="Arial" panose="020B0604020202020204" pitchFamily="34" charset="0"/>
              <a:buChar char="•"/>
              <a:tabLst/>
              <a:defRPr/>
            </a:pPr>
            <a:endParaRPr lang="sv-SE" altLang="sv-SE" sz="1200" b="0" i="1" u="none" strike="noStrike" dirty="0">
              <a:solidFill>
                <a:srgbClr val="000000"/>
              </a:solidFill>
              <a:effectLst/>
              <a:latin typeface="Arial" panose="020B0604020202020204" pitchFamily="34" charset="0"/>
              <a:cs typeface="Arial" panose="020B0604020202020204" pitchFamily="34" charset="0"/>
            </a:endParaRPr>
          </a:p>
          <a:p>
            <a:pPr marL="171450" marR="0" lvl="0" indent="-171450" algn="l" defTabSz="457200" rtl="0" eaLnBrk="1" fontAlgn="auto" latinLnBrk="0" hangingPunct="1">
              <a:lnSpc>
                <a:spcPct val="100000"/>
              </a:lnSpc>
              <a:spcBef>
                <a:spcPct val="0"/>
              </a:spcBef>
              <a:spcAft>
                <a:spcPts val="0"/>
              </a:spcAft>
              <a:buClrTx/>
              <a:buSzTx/>
              <a:buFont typeface="Arial" panose="020B0604020202020204" pitchFamily="34" charset="0"/>
              <a:buChar char="•"/>
              <a:tabLst/>
              <a:defRPr/>
            </a:pPr>
            <a:endParaRPr lang="sv-SE" altLang="sv-SE" sz="1200" b="1" dirty="0">
              <a:latin typeface="Arial" panose="020B0604020202020204" pitchFamily="34" charset="0"/>
              <a:cs typeface="Arial" panose="020B0604020202020204" pitchFamily="34" charset="0"/>
            </a:endParaRPr>
          </a:p>
          <a:p>
            <a:endParaRPr lang="sv-SE" dirty="0"/>
          </a:p>
        </p:txBody>
      </p:sp>
      <p:sp>
        <p:nvSpPr>
          <p:cNvPr id="4" name="Platshållare för bildnummer 3">
            <a:extLst>
              <a:ext uri="{FF2B5EF4-FFF2-40B4-BE49-F238E27FC236}">
                <a16:creationId xmlns:a16="http://schemas.microsoft.com/office/drawing/2014/main" id="{54064AA3-85C1-72AA-4BD2-80112DC2F24B}"/>
              </a:ext>
            </a:extLst>
          </p:cNvPr>
          <p:cNvSpPr>
            <a:spLocks noGrp="1"/>
          </p:cNvSpPr>
          <p:nvPr>
            <p:ph type="sldNum" sz="quarter" idx="10"/>
          </p:nvPr>
        </p:nvSpPr>
        <p:spPr/>
        <p:txBody>
          <a:bodyPr/>
          <a:lstStyle/>
          <a:p>
            <a:fld id="{4B0E164D-EE8D-B448-BE8E-A1520703B60E}" type="slidenum">
              <a:rPr lang="sv-SE" smtClean="0"/>
              <a:t>12</a:t>
            </a:fld>
            <a:endParaRPr lang="sv-SE"/>
          </a:p>
        </p:txBody>
      </p:sp>
    </p:spTree>
    <p:extLst>
      <p:ext uri="{BB962C8B-B14F-4D97-AF65-F5344CB8AC3E}">
        <p14:creationId xmlns:p14="http://schemas.microsoft.com/office/powerpoint/2010/main" val="132915446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529CD02-5952-4747-4A97-F525529AE186}"/>
            </a:ext>
          </a:extLst>
        </p:cNvPr>
        <p:cNvGrpSpPr/>
        <p:nvPr/>
      </p:nvGrpSpPr>
      <p:grpSpPr>
        <a:xfrm>
          <a:off x="0" y="0"/>
          <a:ext cx="0" cy="0"/>
          <a:chOff x="0" y="0"/>
          <a:chExt cx="0" cy="0"/>
        </a:xfrm>
      </p:grpSpPr>
      <p:sp>
        <p:nvSpPr>
          <p:cNvPr id="2" name="Platshållare för bildobjekt 1">
            <a:extLst>
              <a:ext uri="{FF2B5EF4-FFF2-40B4-BE49-F238E27FC236}">
                <a16:creationId xmlns:a16="http://schemas.microsoft.com/office/drawing/2014/main" id="{9745C43C-2376-270E-7976-72230C7927CF}"/>
              </a:ext>
            </a:extLst>
          </p:cNvPr>
          <p:cNvSpPr>
            <a:spLocks noGrp="1" noRot="1" noChangeAspect="1"/>
          </p:cNvSpPr>
          <p:nvPr>
            <p:ph type="sldImg"/>
          </p:nvPr>
        </p:nvSpPr>
        <p:spPr>
          <a:xfrm>
            <a:off x="381000" y="685800"/>
            <a:ext cx="6096000" cy="3429000"/>
          </a:xfrm>
        </p:spPr>
      </p:sp>
      <p:sp>
        <p:nvSpPr>
          <p:cNvPr id="3" name="Platshållare för anteckningar 2">
            <a:extLst>
              <a:ext uri="{FF2B5EF4-FFF2-40B4-BE49-F238E27FC236}">
                <a16:creationId xmlns:a16="http://schemas.microsoft.com/office/drawing/2014/main" id="{83ABD6CF-25DE-831A-A157-4C1D74E82023}"/>
              </a:ext>
            </a:extLst>
          </p:cNvPr>
          <p:cNvSpPr>
            <a:spLocks noGrp="1"/>
          </p:cNvSpPr>
          <p:nvPr>
            <p:ph type="body" idx="1"/>
          </p:nvPr>
        </p:nvSpPr>
        <p:spPr/>
        <p:txBody>
          <a:bodyPr/>
          <a:lstStyle/>
          <a:p>
            <a:pPr marL="450850" indent="-450850" eaLnBrk="1" hangingPunct="1">
              <a:spcBef>
                <a:spcPct val="0"/>
              </a:spcBef>
            </a:pPr>
            <a:r>
              <a:rPr lang="sv-SE" altLang="sv-SE" sz="1200" b="1" i="0" dirty="0">
                <a:latin typeface="Arial" panose="020B0604020202020204" pitchFamily="34" charset="0"/>
                <a:cs typeface="Arial" panose="020B0604020202020204" pitchFamily="34" charset="0"/>
              </a:rPr>
              <a:t>Instruktion till cirkelledaren:</a:t>
            </a:r>
          </a:p>
          <a:p>
            <a:pPr marL="450850" marR="0" lvl="0" indent="-450850" algn="l" defTabSz="457200" rtl="0" eaLnBrk="1" fontAlgn="auto" latinLnBrk="0" hangingPunct="1">
              <a:lnSpc>
                <a:spcPct val="100000"/>
              </a:lnSpc>
              <a:spcBef>
                <a:spcPct val="0"/>
              </a:spcBef>
              <a:spcAft>
                <a:spcPts val="0"/>
              </a:spcAft>
              <a:buClrTx/>
              <a:buSzTx/>
              <a:buFont typeface="Arial" panose="020B0604020202020204" pitchFamily="34" charset="0"/>
              <a:buChar char="•"/>
              <a:tabLst/>
              <a:defRPr/>
            </a:pPr>
            <a:endParaRPr lang="sv-SE" altLang="sv-SE" sz="1200" b="0" i="0" dirty="0">
              <a:latin typeface="Arial" panose="020B0604020202020204" pitchFamily="34" charset="0"/>
              <a:cs typeface="Arial" panose="020B0604020202020204" pitchFamily="34" charset="0"/>
            </a:endParaRPr>
          </a:p>
          <a:p>
            <a:pPr marL="450850" marR="0" lvl="0" indent="-450850" algn="l" defTabSz="457200" rtl="0" eaLnBrk="1" fontAlgn="auto" latinLnBrk="0" hangingPunct="1">
              <a:lnSpc>
                <a:spcPct val="100000"/>
              </a:lnSpc>
              <a:spcBef>
                <a:spcPct val="0"/>
              </a:spcBef>
              <a:spcAft>
                <a:spcPts val="0"/>
              </a:spcAft>
              <a:buClrTx/>
              <a:buSzTx/>
              <a:buFontTx/>
              <a:buNone/>
              <a:tabLst/>
              <a:defRPr/>
            </a:pPr>
            <a:r>
              <a:rPr lang="sv-SE" altLang="sv-SE" sz="1200" b="0" i="0" dirty="0">
                <a:latin typeface="Arial" panose="020B0604020202020204" pitchFamily="34" charset="0"/>
                <a:cs typeface="Arial" panose="020B0604020202020204" pitchFamily="34" charset="0"/>
              </a:rPr>
              <a:t>Ta stöd av samtalsfrågorna i bild eller kom på egna. </a:t>
            </a:r>
            <a:endParaRPr lang="sv-SE" sz="1200" b="0" i="0" dirty="0">
              <a:latin typeface="Arial" panose="020B0604020202020204" pitchFamily="34" charset="0"/>
              <a:cs typeface="Arial" panose="020B0604020202020204" pitchFamily="34" charset="0"/>
            </a:endParaRPr>
          </a:p>
          <a:p>
            <a:pPr marL="450850" indent="-450850" eaLnBrk="1" hangingPunct="1">
              <a:spcBef>
                <a:spcPct val="0"/>
              </a:spcBef>
            </a:pPr>
            <a:endParaRPr lang="sv-SE" altLang="sv-SE" sz="1200" i="0" dirty="0">
              <a:latin typeface="Arial" panose="020B0604020202020204" pitchFamily="34" charset="0"/>
              <a:cs typeface="Arial" panose="020B0604020202020204" pitchFamily="34" charset="0"/>
            </a:endParaRPr>
          </a:p>
          <a:p>
            <a:r>
              <a:rPr lang="sv-SE" sz="1200" b="1" i="0" dirty="0">
                <a:latin typeface="Arial" panose="020B0604020202020204" pitchFamily="34" charset="0"/>
                <a:cs typeface="Arial" panose="020B0604020202020204" pitchFamily="34" charset="0"/>
              </a:rPr>
              <a:t>Förslag på samtalsfrågor: </a:t>
            </a:r>
          </a:p>
          <a:p>
            <a:endParaRPr lang="sv-SE" sz="1200" b="1" i="0" dirty="0">
              <a:latin typeface="Arial" panose="020B0604020202020204" pitchFamily="34" charset="0"/>
              <a:cs typeface="Arial" panose="020B0604020202020204" pitchFamily="34" charset="0"/>
            </a:endParaRPr>
          </a:p>
          <a:p>
            <a:pPr marL="171450" indent="-171450">
              <a:buFont typeface="Arial" panose="020B0604020202020204" pitchFamily="34" charset="0"/>
              <a:buChar char="•"/>
            </a:pPr>
            <a:r>
              <a:rPr lang="sv-SE" sz="1200" b="0" i="0" u="none" strike="noStrike" dirty="0">
                <a:solidFill>
                  <a:srgbClr val="000000"/>
                </a:solidFill>
                <a:effectLst/>
                <a:latin typeface="Arial" panose="020B0604020202020204" pitchFamily="34" charset="0"/>
                <a:cs typeface="Arial" panose="020B0604020202020204" pitchFamily="34" charset="0"/>
              </a:rPr>
              <a:t>Agenda 2030 lyfter utbildning som en nyckel för att minska fattigdom – hur ser du att det märks i Sverige idag?</a:t>
            </a:r>
          </a:p>
          <a:p>
            <a:pPr marL="171450" indent="-171450">
              <a:buFont typeface="Arial" panose="020B0604020202020204" pitchFamily="34" charset="0"/>
              <a:buChar char="•"/>
            </a:pPr>
            <a:r>
              <a:rPr lang="sv-SE" sz="1200" b="0" i="0" u="none" strike="noStrike" dirty="0">
                <a:solidFill>
                  <a:srgbClr val="000000"/>
                </a:solidFill>
                <a:effectLst/>
                <a:latin typeface="Arial" panose="020B0604020202020204" pitchFamily="34" charset="0"/>
                <a:cs typeface="Arial" panose="020B0604020202020204" pitchFamily="34" charset="0"/>
              </a:rPr>
              <a:t>Varför är det viktigt att både unga och äldre har tillgång till tillförlitlig information för att kunna fatta bra beslut?</a:t>
            </a:r>
          </a:p>
          <a:p>
            <a:pPr marL="171450" indent="-171450">
              <a:buFont typeface="Arial" panose="020B0604020202020204" pitchFamily="34" charset="0"/>
              <a:buChar char="•"/>
            </a:pPr>
            <a:r>
              <a:rPr lang="sv-SE" sz="1200" b="0" i="0" u="none" strike="noStrike" kern="1200" dirty="0">
                <a:solidFill>
                  <a:schemeClr val="tx1"/>
                </a:solidFill>
                <a:effectLst/>
                <a:latin typeface="+mn-lt"/>
                <a:ea typeface="+mn-ea"/>
                <a:cs typeface="+mn-cs"/>
              </a:rPr>
              <a:t>Hur ser det ut i vår förening? Får alla medlemmar samma chans till utbildning och information från föreningen? Varför eller varför inte? </a:t>
            </a:r>
            <a:endParaRPr lang="sv-SE" sz="1200" b="0" i="0" u="none" strike="noStrike" dirty="0">
              <a:solidFill>
                <a:srgbClr val="000000"/>
              </a:solidFill>
              <a:effectLst/>
              <a:latin typeface="Arial" panose="020B0604020202020204" pitchFamily="34" charset="0"/>
              <a:cs typeface="Arial" panose="020B0604020202020204" pitchFamily="34" charset="0"/>
            </a:endParaRPr>
          </a:p>
          <a:p>
            <a:pPr marL="0" indent="0">
              <a:buFont typeface="+mj-lt"/>
              <a:buNone/>
            </a:pPr>
            <a:endParaRPr lang="sv-SE" sz="1200" b="1" i="0" u="none" strike="noStrike" dirty="0">
              <a:solidFill>
                <a:srgbClr val="000000"/>
              </a:solidFill>
              <a:effectLst/>
              <a:latin typeface="Arial" panose="020B0604020202020204" pitchFamily="34" charset="0"/>
              <a:cs typeface="Arial" panose="020B0604020202020204" pitchFamily="34" charset="0"/>
            </a:endParaRPr>
          </a:p>
          <a:p>
            <a:pPr marL="0" indent="0">
              <a:buFont typeface="+mj-lt"/>
              <a:buNone/>
            </a:pPr>
            <a:r>
              <a:rPr lang="sv-SE" sz="1200" b="1" i="0" u="none" strike="noStrike" dirty="0">
                <a:solidFill>
                  <a:srgbClr val="000000"/>
                </a:solidFill>
                <a:effectLst/>
                <a:latin typeface="Arial" panose="020B0604020202020204" pitchFamily="34" charset="0"/>
                <a:cs typeface="Arial" panose="020B0604020202020204" pitchFamily="34" charset="0"/>
              </a:rPr>
              <a:t>Avslutning</a:t>
            </a:r>
            <a:r>
              <a:rPr lang="sv-SE" sz="1200" b="0" i="0" u="none" strike="noStrike" dirty="0">
                <a:solidFill>
                  <a:srgbClr val="000000"/>
                </a:solidFill>
                <a:effectLst/>
                <a:latin typeface="Arial" panose="020B0604020202020204" pitchFamily="34" charset="0"/>
                <a:cs typeface="Arial" panose="020B0604020202020204" pitchFamily="34" charset="0"/>
              </a:rPr>
              <a:t>: På nästa bild tar vi upp principen om opartiskhet – att alla ska behandlas rättvist och utan diskriminering.</a:t>
            </a:r>
          </a:p>
          <a:p>
            <a:pPr marL="0" indent="0">
              <a:buFont typeface="+mj-lt"/>
              <a:buNone/>
            </a:pPr>
            <a:endParaRPr lang="sv-SE" sz="1200" b="0" i="1" u="none" strike="noStrike" dirty="0">
              <a:solidFill>
                <a:srgbClr val="000000"/>
              </a:solidFill>
              <a:effectLst/>
              <a:latin typeface="Arial" panose="020B0604020202020204" pitchFamily="34" charset="0"/>
              <a:cs typeface="Arial" panose="020B0604020202020204" pitchFamily="34" charset="0"/>
            </a:endParaRPr>
          </a:p>
          <a:p>
            <a:pPr marL="228600" indent="-228600">
              <a:buFont typeface="+mj-lt"/>
              <a:buAutoNum type="arabicPeriod"/>
            </a:pPr>
            <a:endParaRPr lang="sv-SE" b="0" i="0" u="none" strike="noStrike" dirty="0">
              <a:solidFill>
                <a:srgbClr val="000000"/>
              </a:solidFill>
              <a:effectLst/>
              <a:latin typeface="-webkit-standard"/>
            </a:endParaRPr>
          </a:p>
        </p:txBody>
      </p:sp>
      <p:sp>
        <p:nvSpPr>
          <p:cNvPr id="4" name="Platshållare för bildnummer 3">
            <a:extLst>
              <a:ext uri="{FF2B5EF4-FFF2-40B4-BE49-F238E27FC236}">
                <a16:creationId xmlns:a16="http://schemas.microsoft.com/office/drawing/2014/main" id="{AF46D0E5-DA6F-D827-2AA8-9142F00357C8}"/>
              </a:ext>
            </a:extLst>
          </p:cNvPr>
          <p:cNvSpPr>
            <a:spLocks noGrp="1"/>
          </p:cNvSpPr>
          <p:nvPr>
            <p:ph type="sldNum" sz="quarter" idx="10"/>
          </p:nvPr>
        </p:nvSpPr>
        <p:spPr/>
        <p:txBody>
          <a:bodyPr/>
          <a:lstStyle/>
          <a:p>
            <a:fld id="{4B0E164D-EE8D-B448-BE8E-A1520703B60E}" type="slidenum">
              <a:rPr lang="sv-SE" smtClean="0"/>
              <a:t>13</a:t>
            </a:fld>
            <a:endParaRPr lang="sv-SE"/>
          </a:p>
        </p:txBody>
      </p:sp>
    </p:spTree>
    <p:extLst>
      <p:ext uri="{BB962C8B-B14F-4D97-AF65-F5344CB8AC3E}">
        <p14:creationId xmlns:p14="http://schemas.microsoft.com/office/powerpoint/2010/main" val="161189805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62CEE92-2383-C2B8-9820-AE6F52CBA387}"/>
            </a:ext>
          </a:extLst>
        </p:cNvPr>
        <p:cNvGrpSpPr/>
        <p:nvPr/>
      </p:nvGrpSpPr>
      <p:grpSpPr>
        <a:xfrm>
          <a:off x="0" y="0"/>
          <a:ext cx="0" cy="0"/>
          <a:chOff x="0" y="0"/>
          <a:chExt cx="0" cy="0"/>
        </a:xfrm>
      </p:grpSpPr>
      <p:sp>
        <p:nvSpPr>
          <p:cNvPr id="2" name="Platshållare för bildobjekt 1">
            <a:extLst>
              <a:ext uri="{FF2B5EF4-FFF2-40B4-BE49-F238E27FC236}">
                <a16:creationId xmlns:a16="http://schemas.microsoft.com/office/drawing/2014/main" id="{0E997A8C-A8E1-E02F-A95F-836C1C6A8F09}"/>
              </a:ext>
            </a:extLst>
          </p:cNvPr>
          <p:cNvSpPr>
            <a:spLocks noGrp="1" noRot="1" noChangeAspect="1"/>
          </p:cNvSpPr>
          <p:nvPr>
            <p:ph type="sldImg"/>
          </p:nvPr>
        </p:nvSpPr>
        <p:spPr>
          <a:xfrm>
            <a:off x="381000" y="685800"/>
            <a:ext cx="6096000" cy="3429000"/>
          </a:xfrm>
        </p:spPr>
      </p:sp>
      <p:sp>
        <p:nvSpPr>
          <p:cNvPr id="3" name="Platshållare för anteckningar 2">
            <a:extLst>
              <a:ext uri="{FF2B5EF4-FFF2-40B4-BE49-F238E27FC236}">
                <a16:creationId xmlns:a16="http://schemas.microsoft.com/office/drawing/2014/main" id="{7F893101-D730-89C2-7F35-F944E39459EF}"/>
              </a:ext>
            </a:extLst>
          </p:cNvPr>
          <p:cNvSpPr>
            <a:spLocks noGrp="1"/>
          </p:cNvSpPr>
          <p:nvPr>
            <p:ph type="body" idx="1"/>
          </p:nvPr>
        </p:nvSpPr>
        <p:spPr/>
        <p:txBody>
          <a:bodyPr/>
          <a:lstStyle/>
          <a:p>
            <a:pPr marL="450850" indent="-450850" eaLnBrk="1" hangingPunct="1">
              <a:spcBef>
                <a:spcPct val="0"/>
              </a:spcBef>
            </a:pPr>
            <a:r>
              <a:rPr lang="sv-SE" altLang="sv-SE" sz="1200" b="1" i="0" dirty="0">
                <a:latin typeface="Arial" panose="020B0604020202020204" pitchFamily="34" charset="0"/>
                <a:cs typeface="Arial" panose="020B0604020202020204" pitchFamily="34" charset="0"/>
              </a:rPr>
              <a:t>Instruktion till cirkelledaren:</a:t>
            </a:r>
          </a:p>
          <a:p>
            <a:pPr marL="450850" indent="-450850" eaLnBrk="1" hangingPunct="1">
              <a:spcBef>
                <a:spcPct val="0"/>
              </a:spcBef>
            </a:pPr>
            <a:endParaRPr lang="sv-SE" altLang="sv-SE" sz="1200" b="1" i="0" dirty="0">
              <a:latin typeface="Arial" panose="020B0604020202020204" pitchFamily="34" charset="0"/>
              <a:cs typeface="Arial" panose="020B0604020202020204" pitchFamily="34" charset="0"/>
            </a:endParaRPr>
          </a:p>
          <a:p>
            <a:pPr marL="228600" marR="0" lvl="0" indent="-228600" algn="l" defTabSz="457200" rtl="0" eaLnBrk="1" fontAlgn="auto" latinLnBrk="0" hangingPunct="1">
              <a:lnSpc>
                <a:spcPct val="100000"/>
              </a:lnSpc>
              <a:spcBef>
                <a:spcPct val="0"/>
              </a:spcBef>
              <a:spcAft>
                <a:spcPts val="0"/>
              </a:spcAft>
              <a:buClrTx/>
              <a:buSzTx/>
              <a:buFont typeface="+mj-lt"/>
              <a:buAutoNum type="arabicPeriod"/>
              <a:tabLst/>
              <a:defRPr/>
            </a:pPr>
            <a:r>
              <a:rPr lang="sv-SE" altLang="sv-SE" sz="1200" b="0" i="0" dirty="0">
                <a:latin typeface="Arial" panose="020B0604020202020204" pitchFamily="34" charset="0"/>
                <a:cs typeface="Arial" panose="020B0604020202020204" pitchFamily="34" charset="0"/>
              </a:rPr>
              <a:t>Börja med att berätta kort om opartiskhet. Utgå från talpunkterna nedanför. </a:t>
            </a:r>
          </a:p>
          <a:p>
            <a:pPr marL="450850" indent="-450850" eaLnBrk="1" hangingPunct="1">
              <a:spcBef>
                <a:spcPct val="0"/>
              </a:spcBef>
              <a:buAutoNum type="arabicPeriod"/>
            </a:pPr>
            <a:endParaRPr lang="sv-SE" altLang="sv-SE" sz="1200" b="0" i="1" dirty="0">
              <a:latin typeface="Arial" panose="020B0604020202020204" pitchFamily="34" charset="0"/>
              <a:cs typeface="Arial" panose="020B0604020202020204" pitchFamily="34" charset="0"/>
            </a:endParaRPr>
          </a:p>
          <a:p>
            <a:pPr marL="0" indent="0" eaLnBrk="1" hangingPunct="1">
              <a:spcBef>
                <a:spcPct val="0"/>
              </a:spcBef>
              <a:buFont typeface="Arial" panose="020B0604020202020204" pitchFamily="34" charset="0"/>
              <a:buNone/>
            </a:pPr>
            <a:r>
              <a:rPr lang="sv-SE" altLang="sv-SE" sz="1200" b="1" i="0" dirty="0" err="1">
                <a:latin typeface="Arial" panose="020B0604020202020204" pitchFamily="34" charset="0"/>
                <a:cs typeface="Arial" panose="020B0604020202020204" pitchFamily="34" charset="0"/>
              </a:rPr>
              <a:t>Talpunkter</a:t>
            </a:r>
            <a:r>
              <a:rPr lang="sv-SE" altLang="sv-SE" sz="1200" b="1" i="0" dirty="0">
                <a:latin typeface="Arial" panose="020B0604020202020204" pitchFamily="34" charset="0"/>
                <a:cs typeface="Arial" panose="020B0604020202020204" pitchFamily="34" charset="0"/>
              </a:rPr>
              <a:t>:</a:t>
            </a:r>
          </a:p>
          <a:p>
            <a:pPr marL="0" indent="0" eaLnBrk="1" hangingPunct="1">
              <a:spcBef>
                <a:spcPct val="0"/>
              </a:spcBef>
              <a:buFont typeface="Arial" panose="020B0604020202020204" pitchFamily="34" charset="0"/>
              <a:buNone/>
            </a:pPr>
            <a:endParaRPr lang="sv-SE" altLang="sv-SE" sz="1200" b="0" i="0" dirty="0">
              <a:latin typeface="Arial" panose="020B0604020202020204" pitchFamily="34" charset="0"/>
              <a:cs typeface="Arial" panose="020B0604020202020204" pitchFamily="34" charset="0"/>
            </a:endParaRPr>
          </a:p>
          <a:p>
            <a:pPr marL="450850" indent="-450850" eaLnBrk="1" hangingPunct="1">
              <a:spcBef>
                <a:spcPct val="0"/>
              </a:spcBef>
              <a:buFont typeface="Arial" panose="020B0604020202020204" pitchFamily="34" charset="0"/>
              <a:buChar char="•"/>
            </a:pPr>
            <a:r>
              <a:rPr lang="sv-SE" altLang="sv-SE" sz="1200" b="0" i="0" dirty="0">
                <a:latin typeface="Arial" panose="020B0604020202020204" pitchFamily="34" charset="0"/>
                <a:cs typeface="Arial" panose="020B0604020202020204" pitchFamily="34" charset="0"/>
              </a:rPr>
              <a:t>Opartiskhet betyder att regler och beslut ska gälla lika för alla.</a:t>
            </a:r>
          </a:p>
          <a:p>
            <a:pPr marL="450850" indent="-450850" eaLnBrk="1" hangingPunct="1">
              <a:spcBef>
                <a:spcPct val="0"/>
              </a:spcBef>
              <a:buFont typeface="Arial" panose="020B0604020202020204" pitchFamily="34" charset="0"/>
              <a:buChar char="•"/>
            </a:pPr>
            <a:r>
              <a:rPr lang="sv-SE" altLang="sv-SE" sz="1200" b="0" i="0" dirty="0">
                <a:latin typeface="Arial" panose="020B0604020202020204" pitchFamily="34" charset="0"/>
                <a:cs typeface="Arial" panose="020B0604020202020204" pitchFamily="34" charset="0"/>
              </a:rPr>
              <a:t>Om vissa grupper alltid får fördelar upplevs systemet som orättvist.</a:t>
            </a:r>
          </a:p>
          <a:p>
            <a:pPr marL="450850" indent="-450850" eaLnBrk="1" hangingPunct="1">
              <a:spcBef>
                <a:spcPct val="0"/>
              </a:spcBef>
              <a:buFont typeface="Arial" panose="020B0604020202020204" pitchFamily="34" charset="0"/>
              <a:buChar char="•"/>
            </a:pPr>
            <a:r>
              <a:rPr lang="sv-SE" altLang="sv-SE" sz="1200" b="0" i="0" dirty="0">
                <a:latin typeface="Arial" panose="020B0604020202020204" pitchFamily="34" charset="0"/>
                <a:cs typeface="Arial" panose="020B0604020202020204" pitchFamily="34" charset="0"/>
              </a:rPr>
              <a:t>När människor ser att några gynnas mer än andra försvagas tilliten till samhällsinstitutionerna och förtroendet för hela systemet minskar. </a:t>
            </a:r>
            <a:endParaRPr lang="sv-SE" sz="1200" b="0" i="0" u="none" strike="noStrike" dirty="0">
              <a:solidFill>
                <a:srgbClr val="000000"/>
              </a:solidFill>
              <a:effectLst/>
              <a:latin typeface="Arial" panose="020B0604020202020204" pitchFamily="34" charset="0"/>
              <a:cs typeface="Arial" panose="020B0604020202020204" pitchFamily="34" charset="0"/>
            </a:endParaRPr>
          </a:p>
          <a:p>
            <a:pPr marL="171450" marR="0" lvl="0" indent="-171450" algn="l" defTabSz="457200" rtl="0" eaLnBrk="1" fontAlgn="auto" latinLnBrk="0" hangingPunct="1">
              <a:lnSpc>
                <a:spcPct val="100000"/>
              </a:lnSpc>
              <a:spcBef>
                <a:spcPct val="0"/>
              </a:spcBef>
              <a:spcAft>
                <a:spcPts val="0"/>
              </a:spcAft>
              <a:buClrTx/>
              <a:buSzTx/>
              <a:buFont typeface="Arial" panose="020B0604020202020204" pitchFamily="34" charset="0"/>
              <a:buChar char="•"/>
              <a:tabLst/>
              <a:defRPr/>
            </a:pPr>
            <a:endParaRPr lang="sv-SE" sz="1200" b="1" i="1" u="none" strike="noStrike" dirty="0">
              <a:solidFill>
                <a:srgbClr val="000000"/>
              </a:solidFill>
              <a:effectLst/>
              <a:latin typeface="Arial" panose="020B0604020202020204" pitchFamily="34" charset="0"/>
              <a:cs typeface="Arial" panose="020B0604020202020204" pitchFamily="34" charset="0"/>
            </a:endParaRPr>
          </a:p>
          <a:p>
            <a:pPr marL="171450" marR="0" lvl="0" indent="-171450" algn="l" defTabSz="457200" rtl="0" eaLnBrk="1" fontAlgn="auto" latinLnBrk="0" hangingPunct="1">
              <a:lnSpc>
                <a:spcPct val="100000"/>
              </a:lnSpc>
              <a:spcBef>
                <a:spcPct val="0"/>
              </a:spcBef>
              <a:spcAft>
                <a:spcPts val="0"/>
              </a:spcAft>
              <a:buClrTx/>
              <a:buSzTx/>
              <a:buFont typeface="Arial" panose="020B0604020202020204" pitchFamily="34" charset="0"/>
              <a:buChar char="•"/>
              <a:tabLst/>
              <a:defRPr/>
            </a:pPr>
            <a:endParaRPr lang="sv-SE" sz="1200" b="1" i="1" u="none" strike="noStrike" dirty="0">
              <a:solidFill>
                <a:srgbClr val="000000"/>
              </a:solidFill>
              <a:effectLst/>
              <a:latin typeface="Arial" panose="020B0604020202020204" pitchFamily="34" charset="0"/>
              <a:cs typeface="Arial" panose="020B0604020202020204" pitchFamily="34" charset="0"/>
            </a:endParaRPr>
          </a:p>
          <a:p>
            <a:pPr marL="171450" marR="0" lvl="0" indent="-171450" algn="l" defTabSz="457200" rtl="0" eaLnBrk="1" fontAlgn="auto" latinLnBrk="0" hangingPunct="1">
              <a:lnSpc>
                <a:spcPct val="100000"/>
              </a:lnSpc>
              <a:spcBef>
                <a:spcPct val="0"/>
              </a:spcBef>
              <a:spcAft>
                <a:spcPts val="0"/>
              </a:spcAft>
              <a:buClrTx/>
              <a:buSzTx/>
              <a:buFont typeface="Arial" panose="020B0604020202020204" pitchFamily="34" charset="0"/>
              <a:buChar char="•"/>
              <a:tabLst/>
              <a:defRPr/>
            </a:pPr>
            <a:endParaRPr lang="sv-SE" altLang="sv-SE" sz="1200" b="1" dirty="0">
              <a:latin typeface="Arial" panose="020B0604020202020204" pitchFamily="34" charset="0"/>
              <a:cs typeface="Arial" panose="020B0604020202020204" pitchFamily="34" charset="0"/>
            </a:endParaRPr>
          </a:p>
          <a:p>
            <a:pPr marL="171450" marR="0" lvl="0" indent="-171450" algn="l" defTabSz="457200" rtl="0" eaLnBrk="1" fontAlgn="auto" latinLnBrk="0" hangingPunct="1">
              <a:lnSpc>
                <a:spcPct val="100000"/>
              </a:lnSpc>
              <a:spcBef>
                <a:spcPct val="0"/>
              </a:spcBef>
              <a:spcAft>
                <a:spcPts val="0"/>
              </a:spcAft>
              <a:buClrTx/>
              <a:buSzTx/>
              <a:buFont typeface="Arial" panose="020B0604020202020204" pitchFamily="34" charset="0"/>
              <a:buChar char="•"/>
              <a:tabLst/>
              <a:defRPr/>
            </a:pPr>
            <a:endParaRPr lang="sv-SE" i="1" dirty="0"/>
          </a:p>
        </p:txBody>
      </p:sp>
      <p:sp>
        <p:nvSpPr>
          <p:cNvPr id="4" name="Platshållare för bildnummer 3">
            <a:extLst>
              <a:ext uri="{FF2B5EF4-FFF2-40B4-BE49-F238E27FC236}">
                <a16:creationId xmlns:a16="http://schemas.microsoft.com/office/drawing/2014/main" id="{404EB7FC-94BF-DA55-E95D-B4127AB33C76}"/>
              </a:ext>
            </a:extLst>
          </p:cNvPr>
          <p:cNvSpPr>
            <a:spLocks noGrp="1"/>
          </p:cNvSpPr>
          <p:nvPr>
            <p:ph type="sldNum" sz="quarter" idx="10"/>
          </p:nvPr>
        </p:nvSpPr>
        <p:spPr/>
        <p:txBody>
          <a:bodyPr/>
          <a:lstStyle/>
          <a:p>
            <a:fld id="{4B0E164D-EE8D-B448-BE8E-A1520703B60E}" type="slidenum">
              <a:rPr lang="sv-SE" smtClean="0"/>
              <a:t>14</a:t>
            </a:fld>
            <a:endParaRPr lang="sv-SE"/>
          </a:p>
        </p:txBody>
      </p:sp>
    </p:spTree>
    <p:extLst>
      <p:ext uri="{BB962C8B-B14F-4D97-AF65-F5344CB8AC3E}">
        <p14:creationId xmlns:p14="http://schemas.microsoft.com/office/powerpoint/2010/main" val="27261694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A0C2D67-85AA-3829-D574-7166DAEA2CB7}"/>
            </a:ext>
          </a:extLst>
        </p:cNvPr>
        <p:cNvGrpSpPr/>
        <p:nvPr/>
      </p:nvGrpSpPr>
      <p:grpSpPr>
        <a:xfrm>
          <a:off x="0" y="0"/>
          <a:ext cx="0" cy="0"/>
          <a:chOff x="0" y="0"/>
          <a:chExt cx="0" cy="0"/>
        </a:xfrm>
      </p:grpSpPr>
      <p:sp>
        <p:nvSpPr>
          <p:cNvPr id="2" name="Platshållare för bildobjekt 1">
            <a:extLst>
              <a:ext uri="{FF2B5EF4-FFF2-40B4-BE49-F238E27FC236}">
                <a16:creationId xmlns:a16="http://schemas.microsoft.com/office/drawing/2014/main" id="{B3304FFC-EA03-AF96-D29D-0CBECF0279F6}"/>
              </a:ext>
            </a:extLst>
          </p:cNvPr>
          <p:cNvSpPr>
            <a:spLocks noGrp="1" noRot="1" noChangeAspect="1"/>
          </p:cNvSpPr>
          <p:nvPr>
            <p:ph type="sldImg"/>
          </p:nvPr>
        </p:nvSpPr>
        <p:spPr>
          <a:xfrm>
            <a:off x="381000" y="685800"/>
            <a:ext cx="6096000" cy="3429000"/>
          </a:xfrm>
        </p:spPr>
      </p:sp>
      <p:sp>
        <p:nvSpPr>
          <p:cNvPr id="3" name="Platshållare för anteckningar 2">
            <a:extLst>
              <a:ext uri="{FF2B5EF4-FFF2-40B4-BE49-F238E27FC236}">
                <a16:creationId xmlns:a16="http://schemas.microsoft.com/office/drawing/2014/main" id="{E0AC2290-2B36-0694-ABFE-157CC7B40E36}"/>
              </a:ext>
            </a:extLst>
          </p:cNvPr>
          <p:cNvSpPr>
            <a:spLocks noGrp="1"/>
          </p:cNvSpPr>
          <p:nvPr>
            <p:ph type="body" idx="1"/>
          </p:nvPr>
        </p:nvSpPr>
        <p:spPr/>
        <p:txBody>
          <a:bodyPr/>
          <a:lstStyle/>
          <a:p>
            <a:pPr marL="450850" indent="-450850" eaLnBrk="1" hangingPunct="1">
              <a:spcBef>
                <a:spcPct val="0"/>
              </a:spcBef>
            </a:pPr>
            <a:r>
              <a:rPr lang="sv-SE" altLang="sv-SE" b="1" i="0" dirty="0">
                <a:latin typeface="Arial" panose="020B0604020202020204" pitchFamily="34" charset="0"/>
                <a:cs typeface="Arial" panose="020B0604020202020204" pitchFamily="34" charset="0"/>
              </a:rPr>
              <a:t>Instruktion till cirkelledaren:</a:t>
            </a:r>
          </a:p>
          <a:p>
            <a:pPr marL="0" marR="0" lvl="0" indent="0" algn="l" defTabSz="457200" rtl="0" eaLnBrk="1" fontAlgn="auto" latinLnBrk="0" hangingPunct="1">
              <a:lnSpc>
                <a:spcPct val="100000"/>
              </a:lnSpc>
              <a:spcBef>
                <a:spcPct val="0"/>
              </a:spcBef>
              <a:spcAft>
                <a:spcPts val="0"/>
              </a:spcAft>
              <a:buClrTx/>
              <a:buSzTx/>
              <a:buFontTx/>
              <a:buNone/>
              <a:tabLst/>
              <a:defRPr/>
            </a:pPr>
            <a:endParaRPr lang="sv-SE" altLang="sv-SE" b="0" i="0" dirty="0">
              <a:latin typeface="Arial" panose="020B0604020202020204" pitchFamily="34" charset="0"/>
              <a:cs typeface="Arial" panose="020B0604020202020204" pitchFamily="34" charset="0"/>
            </a:endParaRPr>
          </a:p>
          <a:p>
            <a:pPr marL="0" marR="0" lvl="0" indent="0" algn="l" defTabSz="457200" rtl="0" eaLnBrk="1" fontAlgn="auto" latinLnBrk="0" hangingPunct="1">
              <a:lnSpc>
                <a:spcPct val="100000"/>
              </a:lnSpc>
              <a:spcBef>
                <a:spcPct val="0"/>
              </a:spcBef>
              <a:spcAft>
                <a:spcPts val="0"/>
              </a:spcAft>
              <a:buClrTx/>
              <a:buSzTx/>
              <a:buFontTx/>
              <a:buNone/>
              <a:tabLst/>
              <a:defRPr/>
            </a:pPr>
            <a:r>
              <a:rPr lang="sv-SE" altLang="sv-SE" b="0" i="0" dirty="0">
                <a:latin typeface="Arial" panose="020B0604020202020204" pitchFamily="34" charset="0"/>
                <a:cs typeface="Arial" panose="020B0604020202020204" pitchFamily="34" charset="0"/>
              </a:rPr>
              <a:t>Ta stöd av samtalsfrågan i bild eller kom på egna. </a:t>
            </a:r>
          </a:p>
          <a:p>
            <a:pPr marL="0" marR="0" lvl="0" indent="0" algn="l" defTabSz="457200" rtl="0" eaLnBrk="1" fontAlgn="auto" latinLnBrk="0" hangingPunct="1">
              <a:lnSpc>
                <a:spcPct val="100000"/>
              </a:lnSpc>
              <a:spcBef>
                <a:spcPct val="0"/>
              </a:spcBef>
              <a:spcAft>
                <a:spcPts val="0"/>
              </a:spcAft>
              <a:buClrTx/>
              <a:buSzTx/>
              <a:buFontTx/>
              <a:buNone/>
              <a:tabLst/>
              <a:defRPr/>
            </a:pPr>
            <a:endParaRPr lang="sv-SE" altLang="sv-SE" b="0" i="0" dirty="0">
              <a:latin typeface="Arial" panose="020B0604020202020204" pitchFamily="34" charset="0"/>
              <a:cs typeface="Arial" panose="020B0604020202020204" pitchFamily="34" charset="0"/>
            </a:endParaRPr>
          </a:p>
          <a:p>
            <a:pPr marL="0" indent="0">
              <a:buFontTx/>
              <a:buNone/>
            </a:pPr>
            <a:r>
              <a:rPr lang="sv-SE" b="1" i="0" dirty="0">
                <a:latin typeface="Arial" panose="020B0604020202020204" pitchFamily="34" charset="0"/>
                <a:cs typeface="Arial" panose="020B0604020202020204" pitchFamily="34" charset="0"/>
              </a:rPr>
              <a:t>Förslag på samtalsfråga:</a:t>
            </a:r>
            <a:endParaRPr lang="sv-SE" b="0" i="0" dirty="0">
              <a:latin typeface="Arial" panose="020B0604020202020204" pitchFamily="34" charset="0"/>
              <a:cs typeface="Arial" panose="020B0604020202020204" pitchFamily="34" charset="0"/>
            </a:endParaRPr>
          </a:p>
          <a:p>
            <a:pPr marL="171450" indent="-171450">
              <a:buFont typeface="Arial" panose="020B0604020202020204" pitchFamily="34" charset="0"/>
              <a:buChar char="•"/>
            </a:pPr>
            <a:endParaRPr lang="sv-SE" b="0" i="0" dirty="0">
              <a:latin typeface="Arial" panose="020B0604020202020204" pitchFamily="34" charset="0"/>
              <a:cs typeface="Arial" panose="020B0604020202020204" pitchFamily="34" charset="0"/>
            </a:endParaRPr>
          </a:p>
          <a:p>
            <a:pPr marL="171450" indent="-171450">
              <a:buFont typeface="Arial" panose="020B0604020202020204" pitchFamily="34" charset="0"/>
              <a:buChar char="•"/>
            </a:pPr>
            <a:r>
              <a:rPr lang="sv-SE" b="0" i="0" dirty="0">
                <a:latin typeface="Arial" panose="020B0604020202020204" pitchFamily="34" charset="0"/>
                <a:cs typeface="Arial" panose="020B0604020202020204" pitchFamily="34" charset="0"/>
              </a:rPr>
              <a:t>Hur kan vi bidra till att fler människor känner sig rättvist behandlade och delaktiga?</a:t>
            </a:r>
          </a:p>
          <a:p>
            <a:pPr marL="0" indent="0">
              <a:buFont typeface="+mj-lt"/>
              <a:buNone/>
            </a:pPr>
            <a:endParaRPr lang="sv-SE" b="0" i="0" u="none" strike="noStrike" dirty="0">
              <a:solidFill>
                <a:srgbClr val="000000"/>
              </a:solidFill>
              <a:effectLst/>
              <a:latin typeface="Arial" panose="020B0604020202020204" pitchFamily="34" charset="0"/>
              <a:cs typeface="Arial" panose="020B0604020202020204" pitchFamily="34" charset="0"/>
            </a:endParaRPr>
          </a:p>
          <a:p>
            <a:pPr marL="0" indent="0">
              <a:buFont typeface="+mj-lt"/>
              <a:buNone/>
            </a:pPr>
            <a:r>
              <a:rPr lang="sv-SE" b="1" i="0" u="none" strike="noStrike" dirty="0">
                <a:solidFill>
                  <a:srgbClr val="000000"/>
                </a:solidFill>
                <a:effectLst/>
                <a:latin typeface="Arial" panose="020B0604020202020204" pitchFamily="34" charset="0"/>
                <a:cs typeface="Arial" panose="020B0604020202020204" pitchFamily="34" charset="0"/>
              </a:rPr>
              <a:t>Avslutning</a:t>
            </a:r>
            <a:r>
              <a:rPr lang="sv-SE" b="0" i="0" u="none" strike="noStrike" dirty="0">
                <a:solidFill>
                  <a:srgbClr val="000000"/>
                </a:solidFill>
                <a:effectLst/>
                <a:latin typeface="Arial" panose="020B0604020202020204" pitchFamily="34" charset="0"/>
                <a:cs typeface="Arial" panose="020B0604020202020204" pitchFamily="34" charset="0"/>
              </a:rPr>
              <a:t>: På nästa bild tar vi upp principen om yttrande – den handlar om att alla ska kunna uttrycka sina åsikter fritt och bli lyssnade på, utan att hindras av makt eller normer.</a:t>
            </a:r>
            <a:endParaRPr lang="sv-SE" b="0" i="0" u="none" strike="noStrike" dirty="0">
              <a:solidFill>
                <a:srgbClr val="000000"/>
              </a:solidFill>
              <a:effectLst/>
              <a:latin typeface="-webkit-standard"/>
            </a:endParaRPr>
          </a:p>
        </p:txBody>
      </p:sp>
      <p:sp>
        <p:nvSpPr>
          <p:cNvPr id="4" name="Platshållare för bildnummer 3">
            <a:extLst>
              <a:ext uri="{FF2B5EF4-FFF2-40B4-BE49-F238E27FC236}">
                <a16:creationId xmlns:a16="http://schemas.microsoft.com/office/drawing/2014/main" id="{F8352D0E-63D9-5F14-A51F-7F1B492DBF11}"/>
              </a:ext>
            </a:extLst>
          </p:cNvPr>
          <p:cNvSpPr>
            <a:spLocks noGrp="1"/>
          </p:cNvSpPr>
          <p:nvPr>
            <p:ph type="sldNum" sz="quarter" idx="10"/>
          </p:nvPr>
        </p:nvSpPr>
        <p:spPr/>
        <p:txBody>
          <a:bodyPr/>
          <a:lstStyle/>
          <a:p>
            <a:fld id="{4B0E164D-EE8D-B448-BE8E-A1520703B60E}" type="slidenum">
              <a:rPr lang="sv-SE" smtClean="0"/>
              <a:t>15</a:t>
            </a:fld>
            <a:endParaRPr lang="sv-SE"/>
          </a:p>
        </p:txBody>
      </p:sp>
    </p:spTree>
    <p:extLst>
      <p:ext uri="{BB962C8B-B14F-4D97-AF65-F5344CB8AC3E}">
        <p14:creationId xmlns:p14="http://schemas.microsoft.com/office/powerpoint/2010/main" val="391957936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C8CEE67-A082-27F1-6EAD-60F5EC61CC88}"/>
            </a:ext>
          </a:extLst>
        </p:cNvPr>
        <p:cNvGrpSpPr/>
        <p:nvPr/>
      </p:nvGrpSpPr>
      <p:grpSpPr>
        <a:xfrm>
          <a:off x="0" y="0"/>
          <a:ext cx="0" cy="0"/>
          <a:chOff x="0" y="0"/>
          <a:chExt cx="0" cy="0"/>
        </a:xfrm>
      </p:grpSpPr>
      <p:sp>
        <p:nvSpPr>
          <p:cNvPr id="2" name="Platshållare för bildobjekt 1">
            <a:extLst>
              <a:ext uri="{FF2B5EF4-FFF2-40B4-BE49-F238E27FC236}">
                <a16:creationId xmlns:a16="http://schemas.microsoft.com/office/drawing/2014/main" id="{7BC6CC78-C48E-FAD2-0F1A-A47ED761329D}"/>
              </a:ext>
            </a:extLst>
          </p:cNvPr>
          <p:cNvSpPr>
            <a:spLocks noGrp="1" noRot="1" noChangeAspect="1"/>
          </p:cNvSpPr>
          <p:nvPr>
            <p:ph type="sldImg"/>
          </p:nvPr>
        </p:nvSpPr>
        <p:spPr>
          <a:xfrm>
            <a:off x="381000" y="685800"/>
            <a:ext cx="6096000" cy="3429000"/>
          </a:xfrm>
        </p:spPr>
      </p:sp>
      <p:sp>
        <p:nvSpPr>
          <p:cNvPr id="3" name="Platshållare för anteckningar 2">
            <a:extLst>
              <a:ext uri="{FF2B5EF4-FFF2-40B4-BE49-F238E27FC236}">
                <a16:creationId xmlns:a16="http://schemas.microsoft.com/office/drawing/2014/main" id="{558C0201-5CCE-C50B-58C1-F5C148F40373}"/>
              </a:ext>
            </a:extLst>
          </p:cNvPr>
          <p:cNvSpPr>
            <a:spLocks noGrp="1"/>
          </p:cNvSpPr>
          <p:nvPr>
            <p:ph type="body" idx="1"/>
          </p:nvPr>
        </p:nvSpPr>
        <p:spPr/>
        <p:txBody>
          <a:bodyPr/>
          <a:lstStyle/>
          <a:p>
            <a:pPr marL="450850" indent="-450850" eaLnBrk="1" hangingPunct="1">
              <a:spcBef>
                <a:spcPct val="0"/>
              </a:spcBef>
            </a:pPr>
            <a:r>
              <a:rPr lang="sv-SE" altLang="sv-SE" sz="1200" b="1" i="0" dirty="0">
                <a:latin typeface="Arial" panose="020B0604020202020204" pitchFamily="34" charset="0"/>
                <a:cs typeface="Arial" panose="020B0604020202020204" pitchFamily="34" charset="0"/>
              </a:rPr>
              <a:t>Instruktion till cirkelledaren:</a:t>
            </a:r>
          </a:p>
          <a:p>
            <a:pPr marL="450850" indent="-450850" eaLnBrk="1" hangingPunct="1">
              <a:spcBef>
                <a:spcPct val="0"/>
              </a:spcBef>
            </a:pPr>
            <a:endParaRPr lang="sv-SE" altLang="sv-SE" sz="1200" b="1" i="0" dirty="0">
              <a:latin typeface="Arial" panose="020B0604020202020204" pitchFamily="34" charset="0"/>
              <a:cs typeface="Arial" panose="020B0604020202020204" pitchFamily="34" charset="0"/>
            </a:endParaRPr>
          </a:p>
          <a:p>
            <a:pPr marL="228600" marR="0" lvl="0" indent="-228600" algn="l" defTabSz="457200" rtl="0" eaLnBrk="1" fontAlgn="auto" latinLnBrk="0" hangingPunct="1">
              <a:lnSpc>
                <a:spcPct val="100000"/>
              </a:lnSpc>
              <a:spcBef>
                <a:spcPct val="0"/>
              </a:spcBef>
              <a:spcAft>
                <a:spcPts val="0"/>
              </a:spcAft>
              <a:buClrTx/>
              <a:buSzTx/>
              <a:buFont typeface="+mj-lt"/>
              <a:buAutoNum type="arabicPeriod"/>
              <a:tabLst/>
              <a:defRPr/>
            </a:pPr>
            <a:r>
              <a:rPr lang="sv-SE" altLang="sv-SE" sz="1200" b="0" i="0" dirty="0">
                <a:latin typeface="Arial" panose="020B0604020202020204" pitchFamily="34" charset="0"/>
                <a:cs typeface="Arial" panose="020B0604020202020204" pitchFamily="34" charset="0"/>
              </a:rPr>
              <a:t>Börja med att berätta kort om yttrande. Ta stöd av talpunkterna nedanför. </a:t>
            </a:r>
          </a:p>
          <a:p>
            <a:pPr marL="450850" indent="-450850" eaLnBrk="1" hangingPunct="1">
              <a:spcBef>
                <a:spcPct val="0"/>
              </a:spcBef>
              <a:buAutoNum type="arabicPeriod"/>
            </a:pPr>
            <a:endParaRPr lang="sv-SE" altLang="sv-SE" sz="1200" b="0" i="1" dirty="0">
              <a:latin typeface="Arial" panose="020B0604020202020204" pitchFamily="34" charset="0"/>
              <a:cs typeface="Arial" panose="020B0604020202020204" pitchFamily="34" charset="0"/>
            </a:endParaRPr>
          </a:p>
          <a:p>
            <a:pPr marL="450850" indent="-450850" eaLnBrk="1" hangingPunct="1">
              <a:spcBef>
                <a:spcPct val="0"/>
              </a:spcBef>
            </a:pPr>
            <a:r>
              <a:rPr lang="sv-SE" altLang="sv-SE" sz="1200" b="1" i="0" dirty="0" err="1">
                <a:latin typeface="Arial" panose="020B0604020202020204" pitchFamily="34" charset="0"/>
                <a:cs typeface="Arial" panose="020B0604020202020204" pitchFamily="34" charset="0"/>
              </a:rPr>
              <a:t>Talpunkter</a:t>
            </a:r>
            <a:r>
              <a:rPr lang="sv-SE" altLang="sv-SE" sz="1200" b="1" i="0" dirty="0">
                <a:latin typeface="Arial" panose="020B0604020202020204" pitchFamily="34" charset="0"/>
                <a:cs typeface="Arial" panose="020B0604020202020204" pitchFamily="34" charset="0"/>
              </a:rPr>
              <a:t>:</a:t>
            </a:r>
          </a:p>
          <a:p>
            <a:pPr marL="450850" indent="-450850" eaLnBrk="1" hangingPunct="1">
              <a:spcBef>
                <a:spcPct val="0"/>
              </a:spcBef>
            </a:pPr>
            <a:endParaRPr lang="sv-SE" altLang="sv-SE" sz="1200" b="1" i="0" dirty="0">
              <a:latin typeface="Arial" panose="020B0604020202020204" pitchFamily="34" charset="0"/>
              <a:cs typeface="Arial" panose="020B0604020202020204" pitchFamily="34" charset="0"/>
            </a:endParaRPr>
          </a:p>
          <a:p>
            <a:pPr marL="171450" indent="-171450" eaLnBrk="1" hangingPunct="1">
              <a:spcBef>
                <a:spcPct val="0"/>
              </a:spcBef>
              <a:buFont typeface="Arial" panose="020B0604020202020204" pitchFamily="34" charset="0"/>
              <a:buChar char="•"/>
            </a:pPr>
            <a:r>
              <a:rPr lang="sv-SE" altLang="sv-SE" sz="1200" b="0" i="0" dirty="0">
                <a:latin typeface="Arial" panose="020B0604020202020204" pitchFamily="34" charset="0"/>
                <a:cs typeface="Arial" panose="020B0604020202020204" pitchFamily="34" charset="0"/>
              </a:rPr>
              <a:t>Ett hållbart samhälle måste ge människor frihet att skapa mening – genom kultur, tro och gemenskap.</a:t>
            </a:r>
          </a:p>
          <a:p>
            <a:pPr marL="171450" indent="-171450" eaLnBrk="1" hangingPunct="1">
              <a:spcBef>
                <a:spcPct val="0"/>
              </a:spcBef>
              <a:buFont typeface="Arial" panose="020B0604020202020204" pitchFamily="34" charset="0"/>
              <a:buChar char="•"/>
            </a:pPr>
            <a:r>
              <a:rPr lang="sv-SE" altLang="sv-SE" sz="1200" b="0" i="0" dirty="0">
                <a:latin typeface="Arial" panose="020B0604020202020204" pitchFamily="34" charset="0"/>
                <a:cs typeface="Arial" panose="020B0604020202020204" pitchFamily="34" charset="0"/>
              </a:rPr>
              <a:t>När makt hindrar religionsfrihet, kulturell frihet eller meningsskapande i </a:t>
            </a:r>
            <a:r>
              <a:rPr lang="sv-SE" altLang="sv-SE" sz="1200" b="0" i="0">
                <a:latin typeface="Arial" panose="020B0604020202020204" pitchFamily="34" charset="0"/>
                <a:cs typeface="Arial" panose="020B0604020202020204" pitchFamily="34" charset="0"/>
              </a:rPr>
              <a:t>samhället så skadas </a:t>
            </a:r>
            <a:r>
              <a:rPr lang="sv-SE" altLang="sv-SE" sz="1200" b="0" i="0" dirty="0">
                <a:latin typeface="Arial" panose="020B0604020202020204" pitchFamily="34" charset="0"/>
                <a:cs typeface="Arial" panose="020B0604020202020204" pitchFamily="34" charset="0"/>
              </a:rPr>
              <a:t>förtroendet.</a:t>
            </a:r>
          </a:p>
          <a:p>
            <a:pPr marL="171450" indent="-171450" eaLnBrk="1" hangingPunct="1">
              <a:spcBef>
                <a:spcPct val="0"/>
              </a:spcBef>
              <a:buFont typeface="Arial" panose="020B0604020202020204" pitchFamily="34" charset="0"/>
              <a:buChar char="•"/>
            </a:pPr>
            <a:r>
              <a:rPr lang="sv-SE" altLang="sv-SE" sz="1200" b="0" i="0" dirty="0">
                <a:latin typeface="Arial" panose="020B0604020202020204" pitchFamily="34" charset="0"/>
                <a:cs typeface="Arial" panose="020B0604020202020204" pitchFamily="34" charset="0"/>
              </a:rPr>
              <a:t>Gemensamma värderingar och öppenhet för olika bakgrunder kan vara en styrka.</a:t>
            </a:r>
          </a:p>
          <a:p>
            <a:pPr marL="171450" indent="-171450" eaLnBrk="1" hangingPunct="1">
              <a:spcBef>
                <a:spcPct val="0"/>
              </a:spcBef>
              <a:buFont typeface="Arial" panose="020B0604020202020204" pitchFamily="34" charset="0"/>
              <a:buChar char="•"/>
            </a:pPr>
            <a:r>
              <a:rPr lang="sv-SE" altLang="sv-SE" sz="1200" b="0" i="0" dirty="0">
                <a:latin typeface="Arial" panose="020B0604020202020204" pitchFamily="34" charset="0"/>
                <a:cs typeface="Arial" panose="020B0604020202020204" pitchFamily="34" charset="0"/>
              </a:rPr>
              <a:t>Utan grundläggande principer för samarbete riskerar missförstånd att skapa splittring och försvaga tilliten.</a:t>
            </a:r>
          </a:p>
          <a:p>
            <a:pPr marL="171450" marR="0" lvl="0" indent="-171450" algn="l" defTabSz="457200" rtl="0" eaLnBrk="1" fontAlgn="auto" latinLnBrk="0" hangingPunct="1">
              <a:lnSpc>
                <a:spcPct val="100000"/>
              </a:lnSpc>
              <a:spcBef>
                <a:spcPct val="0"/>
              </a:spcBef>
              <a:spcAft>
                <a:spcPts val="0"/>
              </a:spcAft>
              <a:buClrTx/>
              <a:buSzTx/>
              <a:buFont typeface="Arial" panose="020B0604020202020204" pitchFamily="34" charset="0"/>
              <a:buChar char="•"/>
              <a:tabLst/>
              <a:defRPr/>
            </a:pPr>
            <a:endParaRPr lang="sv-SE" sz="1200" b="1" i="0" dirty="0">
              <a:latin typeface="Arial" panose="020B0604020202020204" pitchFamily="34" charset="0"/>
              <a:cs typeface="Arial" panose="020B0604020202020204" pitchFamily="34" charset="0"/>
            </a:endParaRPr>
          </a:p>
          <a:p>
            <a:pPr marL="0" marR="0" lvl="0" indent="0" algn="l" defTabSz="457200" rtl="0" eaLnBrk="1" fontAlgn="auto" latinLnBrk="0" hangingPunct="1">
              <a:lnSpc>
                <a:spcPct val="100000"/>
              </a:lnSpc>
              <a:spcBef>
                <a:spcPct val="0"/>
              </a:spcBef>
              <a:spcAft>
                <a:spcPts val="0"/>
              </a:spcAft>
              <a:buClrTx/>
              <a:buSzTx/>
              <a:buFontTx/>
              <a:buNone/>
              <a:tabLst/>
              <a:defRPr/>
            </a:pPr>
            <a:r>
              <a:rPr lang="sv-SE" sz="1200" b="1" i="0" dirty="0">
                <a:latin typeface="Arial" panose="020B0604020202020204" pitchFamily="34" charset="0"/>
                <a:cs typeface="Arial" panose="020B0604020202020204" pitchFamily="34" charset="0"/>
              </a:rPr>
              <a:t>Avslutning: </a:t>
            </a:r>
            <a:r>
              <a:rPr lang="sv-SE" sz="1200" b="0" i="0" dirty="0">
                <a:latin typeface="Arial" panose="020B0604020202020204" pitchFamily="34" charset="0"/>
                <a:cs typeface="Arial" panose="020B0604020202020204" pitchFamily="34" charset="0"/>
              </a:rPr>
              <a:t>Nu ska ni få samtala om några frågor som sammanfattar hela modulen social hållbarhet.</a:t>
            </a:r>
          </a:p>
          <a:p>
            <a:pPr marL="171450" marR="0" lvl="0" indent="-171450" algn="l" defTabSz="457200" rtl="0" eaLnBrk="1" fontAlgn="auto" latinLnBrk="0" hangingPunct="1">
              <a:lnSpc>
                <a:spcPct val="100000"/>
              </a:lnSpc>
              <a:spcBef>
                <a:spcPct val="0"/>
              </a:spcBef>
              <a:spcAft>
                <a:spcPts val="0"/>
              </a:spcAft>
              <a:buClrTx/>
              <a:buSzTx/>
              <a:buFont typeface="Arial" panose="020B0604020202020204" pitchFamily="34" charset="0"/>
              <a:buChar char="•"/>
              <a:tabLst/>
              <a:defRPr/>
            </a:pPr>
            <a:endParaRPr lang="sv-SE" sz="1200" b="0" i="1" dirty="0">
              <a:latin typeface="Arial" panose="020B0604020202020204" pitchFamily="34" charset="0"/>
              <a:cs typeface="Arial" panose="020B0604020202020204" pitchFamily="34" charset="0"/>
            </a:endParaRPr>
          </a:p>
          <a:p>
            <a:pPr marL="171450" marR="0" lvl="0" indent="-171450" algn="l" defTabSz="457200" rtl="0" eaLnBrk="1" fontAlgn="auto" latinLnBrk="0" hangingPunct="1">
              <a:lnSpc>
                <a:spcPct val="100000"/>
              </a:lnSpc>
              <a:spcBef>
                <a:spcPct val="0"/>
              </a:spcBef>
              <a:spcAft>
                <a:spcPts val="0"/>
              </a:spcAft>
              <a:buClrTx/>
              <a:buSzTx/>
              <a:buFont typeface="Arial" panose="020B0604020202020204" pitchFamily="34" charset="0"/>
              <a:buChar char="•"/>
              <a:tabLst/>
              <a:defRPr/>
            </a:pPr>
            <a:endParaRPr lang="sv-SE" sz="1200" b="0" i="1" dirty="0">
              <a:latin typeface="Arial" panose="020B0604020202020204" pitchFamily="34" charset="0"/>
              <a:cs typeface="Arial" panose="020B0604020202020204" pitchFamily="34" charset="0"/>
            </a:endParaRPr>
          </a:p>
        </p:txBody>
      </p:sp>
      <p:sp>
        <p:nvSpPr>
          <p:cNvPr id="4" name="Platshållare för bildnummer 3">
            <a:extLst>
              <a:ext uri="{FF2B5EF4-FFF2-40B4-BE49-F238E27FC236}">
                <a16:creationId xmlns:a16="http://schemas.microsoft.com/office/drawing/2014/main" id="{7AF1823B-AAB0-996E-F993-57D02584A88A}"/>
              </a:ext>
            </a:extLst>
          </p:cNvPr>
          <p:cNvSpPr>
            <a:spLocks noGrp="1"/>
          </p:cNvSpPr>
          <p:nvPr>
            <p:ph type="sldNum" sz="quarter" idx="10"/>
          </p:nvPr>
        </p:nvSpPr>
        <p:spPr/>
        <p:txBody>
          <a:bodyPr/>
          <a:lstStyle/>
          <a:p>
            <a:fld id="{4B0E164D-EE8D-B448-BE8E-A1520703B60E}" type="slidenum">
              <a:rPr lang="sv-SE" smtClean="0"/>
              <a:t>16</a:t>
            </a:fld>
            <a:endParaRPr lang="sv-SE"/>
          </a:p>
        </p:txBody>
      </p:sp>
    </p:spTree>
    <p:extLst>
      <p:ext uri="{BB962C8B-B14F-4D97-AF65-F5344CB8AC3E}">
        <p14:creationId xmlns:p14="http://schemas.microsoft.com/office/powerpoint/2010/main" val="259530823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BB170F9-4AA7-61BA-A889-B785818C1453}"/>
            </a:ext>
          </a:extLst>
        </p:cNvPr>
        <p:cNvGrpSpPr/>
        <p:nvPr/>
      </p:nvGrpSpPr>
      <p:grpSpPr>
        <a:xfrm>
          <a:off x="0" y="0"/>
          <a:ext cx="0" cy="0"/>
          <a:chOff x="0" y="0"/>
          <a:chExt cx="0" cy="0"/>
        </a:xfrm>
      </p:grpSpPr>
      <p:sp>
        <p:nvSpPr>
          <p:cNvPr id="2" name="Platshållare för bildobjekt 1">
            <a:extLst>
              <a:ext uri="{FF2B5EF4-FFF2-40B4-BE49-F238E27FC236}">
                <a16:creationId xmlns:a16="http://schemas.microsoft.com/office/drawing/2014/main" id="{AD728734-4BB3-3449-D45C-34F2A053BC24}"/>
              </a:ext>
            </a:extLst>
          </p:cNvPr>
          <p:cNvSpPr>
            <a:spLocks noGrp="1" noRot="1" noChangeAspect="1"/>
          </p:cNvSpPr>
          <p:nvPr>
            <p:ph type="sldImg"/>
          </p:nvPr>
        </p:nvSpPr>
        <p:spPr>
          <a:xfrm>
            <a:off x="381000" y="685800"/>
            <a:ext cx="6096000" cy="3429000"/>
          </a:xfrm>
        </p:spPr>
      </p:sp>
      <p:sp>
        <p:nvSpPr>
          <p:cNvPr id="3" name="Platshållare för anteckningar 2">
            <a:extLst>
              <a:ext uri="{FF2B5EF4-FFF2-40B4-BE49-F238E27FC236}">
                <a16:creationId xmlns:a16="http://schemas.microsoft.com/office/drawing/2014/main" id="{48084678-9A85-1C04-D16E-AB24C1EB4C27}"/>
              </a:ext>
            </a:extLst>
          </p:cNvPr>
          <p:cNvSpPr>
            <a:spLocks noGrp="1"/>
          </p:cNvSpPr>
          <p:nvPr>
            <p:ph type="body" idx="1"/>
          </p:nvPr>
        </p:nvSpPr>
        <p:spPr/>
        <p:txBody>
          <a:bodyPr/>
          <a:lstStyle/>
          <a:p>
            <a:pPr marL="450850" indent="-450850" eaLnBrk="1" hangingPunct="1">
              <a:spcBef>
                <a:spcPct val="0"/>
              </a:spcBef>
            </a:pPr>
            <a:r>
              <a:rPr lang="sv-SE" altLang="sv-SE" sz="1200" b="1" i="0" dirty="0">
                <a:latin typeface="Arial" panose="020B0604020202020204" pitchFamily="34" charset="0"/>
                <a:cs typeface="Arial" panose="020B0604020202020204" pitchFamily="34" charset="0"/>
              </a:rPr>
              <a:t>Instruktion till cirkelledaren:</a:t>
            </a:r>
          </a:p>
          <a:p>
            <a:pPr marL="450850" marR="0" lvl="0" indent="-450850" algn="l" defTabSz="457200" rtl="0" eaLnBrk="1" fontAlgn="auto" latinLnBrk="0" hangingPunct="1">
              <a:lnSpc>
                <a:spcPct val="100000"/>
              </a:lnSpc>
              <a:spcBef>
                <a:spcPct val="0"/>
              </a:spcBef>
              <a:spcAft>
                <a:spcPts val="0"/>
              </a:spcAft>
              <a:buClrTx/>
              <a:buSzTx/>
              <a:buFont typeface="Arial" panose="020B0604020202020204" pitchFamily="34" charset="0"/>
              <a:buChar char="•"/>
              <a:tabLst/>
              <a:defRPr/>
            </a:pPr>
            <a:endParaRPr lang="sv-SE" altLang="sv-SE" sz="1200" b="0" i="0" dirty="0">
              <a:latin typeface="Arial" panose="020B0604020202020204" pitchFamily="34" charset="0"/>
              <a:cs typeface="Arial" panose="020B0604020202020204" pitchFamily="34" charset="0"/>
            </a:endParaRPr>
          </a:p>
          <a:p>
            <a:pPr marL="0" indent="0" eaLnBrk="1" hangingPunct="1">
              <a:spcBef>
                <a:spcPct val="0"/>
              </a:spcBef>
              <a:buFont typeface="+mj-lt"/>
              <a:buNone/>
            </a:pPr>
            <a:r>
              <a:rPr lang="sv-SE" altLang="sv-SE" sz="1200" b="0" i="0" dirty="0">
                <a:latin typeface="Arial" panose="020B0604020202020204" pitchFamily="34" charset="0"/>
                <a:cs typeface="Arial" panose="020B0604020202020204" pitchFamily="34" charset="0"/>
              </a:rPr>
              <a:t>Ta stöd av samtalsfrågorna nedanför eller kom på egna. </a:t>
            </a:r>
            <a:endParaRPr lang="sv-SE" altLang="sv-SE" sz="1200" b="0" i="1" dirty="0">
              <a:latin typeface="Arial" panose="020B0604020202020204" pitchFamily="34" charset="0"/>
              <a:cs typeface="Arial" panose="020B0604020202020204" pitchFamily="34" charset="0"/>
            </a:endParaRPr>
          </a:p>
          <a:p>
            <a:pPr marL="450850" indent="-450850" eaLnBrk="1" hangingPunct="1">
              <a:spcBef>
                <a:spcPct val="0"/>
              </a:spcBef>
              <a:buFont typeface="+mj-lt"/>
              <a:buAutoNum type="arabicPeriod" startAt="2"/>
            </a:pPr>
            <a:endParaRPr lang="sv-SE" altLang="sv-SE" sz="1200" b="0" i="0" dirty="0">
              <a:latin typeface="Arial" panose="020B0604020202020204" pitchFamily="34" charset="0"/>
              <a:cs typeface="Arial" panose="020B0604020202020204" pitchFamily="34" charset="0"/>
            </a:endParaRPr>
          </a:p>
          <a:p>
            <a:r>
              <a:rPr lang="sv-SE" sz="1200" b="1" i="0" dirty="0">
                <a:latin typeface="Arial" panose="020B0604020202020204" pitchFamily="34" charset="0"/>
                <a:cs typeface="Arial" panose="020B0604020202020204" pitchFamily="34" charset="0"/>
              </a:rPr>
              <a:t>Förslag på samtalsfrågor: </a:t>
            </a:r>
          </a:p>
          <a:p>
            <a:endParaRPr lang="sv-SE" sz="1200" b="1" i="0" dirty="0">
              <a:latin typeface="Arial" panose="020B0604020202020204" pitchFamily="34" charset="0"/>
              <a:cs typeface="Arial" panose="020B0604020202020204" pitchFamily="34" charset="0"/>
            </a:endParaRPr>
          </a:p>
          <a:p>
            <a:pPr marL="171450" indent="-171450">
              <a:buFont typeface="Arial" panose="020B0604020202020204" pitchFamily="34" charset="0"/>
              <a:buChar char="•"/>
            </a:pPr>
            <a:r>
              <a:rPr lang="sv-SE" sz="1200" b="0" i="0" u="none" strike="noStrike" dirty="0">
                <a:solidFill>
                  <a:srgbClr val="000000"/>
                </a:solidFill>
                <a:effectLst/>
                <a:latin typeface="Arial" panose="020B0604020202020204" pitchFamily="34" charset="0"/>
                <a:cs typeface="Arial" panose="020B0604020202020204" pitchFamily="34" charset="0"/>
              </a:rPr>
              <a:t>På vilket sätt kan faktorer som till exempel ålder, kön och ekonomi skapa både fördelar och hinder i livet?</a:t>
            </a:r>
          </a:p>
          <a:p>
            <a:pPr marL="171450" indent="-171450">
              <a:buFont typeface="Arial" panose="020B0604020202020204" pitchFamily="34" charset="0"/>
              <a:buChar char="•"/>
            </a:pPr>
            <a:r>
              <a:rPr lang="sv-SE" sz="1200" b="0" i="0" u="none" strike="noStrike" dirty="0">
                <a:solidFill>
                  <a:srgbClr val="000000"/>
                </a:solidFill>
                <a:effectLst/>
                <a:latin typeface="Arial" panose="020B0604020202020204" pitchFamily="34" charset="0"/>
                <a:cs typeface="Arial" panose="020B0604020202020204" pitchFamily="34" charset="0"/>
              </a:rPr>
              <a:t>Hur kan vi inom SPF Seniorerna stärka vår gemenskap och bidra till större tillit i samhället?</a:t>
            </a:r>
          </a:p>
          <a:p>
            <a:pPr marL="0" indent="0">
              <a:buFont typeface="+mj-lt"/>
              <a:buNone/>
            </a:pPr>
            <a:endParaRPr lang="sv-SE" sz="1200" b="0" i="0" u="none" strike="noStrike" dirty="0">
              <a:solidFill>
                <a:srgbClr val="000000"/>
              </a:solidFill>
              <a:effectLst/>
              <a:latin typeface="Arial" panose="020B0604020202020204" pitchFamily="34" charset="0"/>
              <a:cs typeface="Arial" panose="020B0604020202020204" pitchFamily="34" charset="0"/>
            </a:endParaRPr>
          </a:p>
          <a:p>
            <a:pPr marL="0" indent="0">
              <a:buFont typeface="+mj-lt"/>
              <a:buNone/>
            </a:pPr>
            <a:r>
              <a:rPr lang="sv-SE" sz="1200" b="1" i="0" u="none" strike="noStrike" dirty="0">
                <a:solidFill>
                  <a:srgbClr val="000000"/>
                </a:solidFill>
                <a:effectLst/>
                <a:latin typeface="Arial" panose="020B0604020202020204" pitchFamily="34" charset="0"/>
                <a:cs typeface="Arial" panose="020B0604020202020204" pitchFamily="34" charset="0"/>
              </a:rPr>
              <a:t>Avslutning</a:t>
            </a:r>
            <a:r>
              <a:rPr lang="sv-SE" sz="1200" b="0" i="0" u="none" strike="noStrike" dirty="0">
                <a:solidFill>
                  <a:srgbClr val="000000"/>
                </a:solidFill>
                <a:effectLst/>
                <a:latin typeface="Arial" panose="020B0604020202020204" pitchFamily="34" charset="0"/>
                <a:cs typeface="Arial" panose="020B0604020202020204" pitchFamily="34" charset="0"/>
              </a:rPr>
              <a:t>: Nu ska ni få göra en övning som syftar till få fatt i faktorer som står i vägen för ett samhälle där alla kan leva socialt hållbart</a:t>
            </a:r>
            <a:r>
              <a:rPr lang="sv-SE" sz="1200" b="0" i="1" u="none" strike="noStrike" dirty="0">
                <a:solidFill>
                  <a:srgbClr val="000000"/>
                </a:solidFill>
                <a:effectLst/>
                <a:latin typeface="Arial" panose="020B0604020202020204" pitchFamily="34" charset="0"/>
                <a:cs typeface="Arial" panose="020B0604020202020204" pitchFamily="34" charset="0"/>
              </a:rPr>
              <a:t>. </a:t>
            </a:r>
            <a:endParaRPr lang="sv-SE" sz="1200" i="1" dirty="0">
              <a:latin typeface="Arial" panose="020B0604020202020204" pitchFamily="34" charset="0"/>
              <a:cs typeface="Arial" panose="020B0604020202020204" pitchFamily="34" charset="0"/>
            </a:endParaRPr>
          </a:p>
          <a:p>
            <a:pPr marL="228600" indent="-228600">
              <a:buFont typeface="+mj-lt"/>
              <a:buAutoNum type="arabicPeriod"/>
            </a:pPr>
            <a:endParaRPr lang="sv-SE" b="0" i="0" u="none" strike="noStrike" dirty="0">
              <a:solidFill>
                <a:srgbClr val="000000"/>
              </a:solidFill>
              <a:effectLst/>
              <a:latin typeface="-webkit-standard"/>
            </a:endParaRPr>
          </a:p>
        </p:txBody>
      </p:sp>
      <p:sp>
        <p:nvSpPr>
          <p:cNvPr id="4" name="Platshållare för bildnummer 3">
            <a:extLst>
              <a:ext uri="{FF2B5EF4-FFF2-40B4-BE49-F238E27FC236}">
                <a16:creationId xmlns:a16="http://schemas.microsoft.com/office/drawing/2014/main" id="{B010B19E-0B68-6CBE-66E1-A23BB4A9E888}"/>
              </a:ext>
            </a:extLst>
          </p:cNvPr>
          <p:cNvSpPr>
            <a:spLocks noGrp="1"/>
          </p:cNvSpPr>
          <p:nvPr>
            <p:ph type="sldNum" sz="quarter" idx="10"/>
          </p:nvPr>
        </p:nvSpPr>
        <p:spPr/>
        <p:txBody>
          <a:bodyPr/>
          <a:lstStyle/>
          <a:p>
            <a:fld id="{4B0E164D-EE8D-B448-BE8E-A1520703B60E}" type="slidenum">
              <a:rPr lang="sv-SE" smtClean="0"/>
              <a:t>17</a:t>
            </a:fld>
            <a:endParaRPr lang="sv-SE"/>
          </a:p>
        </p:txBody>
      </p:sp>
    </p:spTree>
    <p:extLst>
      <p:ext uri="{BB962C8B-B14F-4D97-AF65-F5344CB8AC3E}">
        <p14:creationId xmlns:p14="http://schemas.microsoft.com/office/powerpoint/2010/main" val="2684858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64C6952-6D20-7782-339A-6C5C6687DA82}"/>
            </a:ext>
          </a:extLst>
        </p:cNvPr>
        <p:cNvGrpSpPr/>
        <p:nvPr/>
      </p:nvGrpSpPr>
      <p:grpSpPr>
        <a:xfrm>
          <a:off x="0" y="0"/>
          <a:ext cx="0" cy="0"/>
          <a:chOff x="0" y="0"/>
          <a:chExt cx="0" cy="0"/>
        </a:xfrm>
      </p:grpSpPr>
      <p:sp>
        <p:nvSpPr>
          <p:cNvPr id="2" name="Platshållare för bildobjekt 1">
            <a:extLst>
              <a:ext uri="{FF2B5EF4-FFF2-40B4-BE49-F238E27FC236}">
                <a16:creationId xmlns:a16="http://schemas.microsoft.com/office/drawing/2014/main" id="{E042513C-C35B-43D6-2E4C-C5346285C666}"/>
              </a:ext>
            </a:extLst>
          </p:cNvPr>
          <p:cNvSpPr>
            <a:spLocks noGrp="1" noRot="1" noChangeAspect="1"/>
          </p:cNvSpPr>
          <p:nvPr>
            <p:ph type="sldImg"/>
          </p:nvPr>
        </p:nvSpPr>
        <p:spPr>
          <a:xfrm>
            <a:off x="381000" y="685800"/>
            <a:ext cx="6096000" cy="3429000"/>
          </a:xfrm>
        </p:spPr>
      </p:sp>
      <p:sp>
        <p:nvSpPr>
          <p:cNvPr id="3" name="Platshållare för anteckningar 2">
            <a:extLst>
              <a:ext uri="{FF2B5EF4-FFF2-40B4-BE49-F238E27FC236}">
                <a16:creationId xmlns:a16="http://schemas.microsoft.com/office/drawing/2014/main" id="{1E4BB84E-3F7C-4FB4-4E05-7DD2799313FA}"/>
              </a:ext>
            </a:extLst>
          </p:cNvPr>
          <p:cNvSpPr>
            <a:spLocks noGrp="1"/>
          </p:cNvSpPr>
          <p:nvPr>
            <p:ph type="body" idx="1"/>
          </p:nvPr>
        </p:nvSpPr>
        <p:spPr/>
        <p:txBody>
          <a:bodyPr/>
          <a:lstStyle/>
          <a:p>
            <a:pPr marL="450850" indent="-450850" eaLnBrk="1" hangingPunct="1">
              <a:spcBef>
                <a:spcPct val="0"/>
              </a:spcBef>
            </a:pPr>
            <a:r>
              <a:rPr lang="sv-SE" altLang="sv-SE" sz="1200" b="1" i="0" dirty="0">
                <a:latin typeface="Arial" panose="020B0604020202020204" pitchFamily="34" charset="0"/>
                <a:cs typeface="Arial" panose="020B0604020202020204" pitchFamily="34" charset="0"/>
              </a:rPr>
              <a:t>Instruktion till cirkelledaren</a:t>
            </a:r>
          </a:p>
          <a:p>
            <a:pPr marL="450850" indent="-450850" eaLnBrk="1" hangingPunct="1">
              <a:spcBef>
                <a:spcPct val="0"/>
              </a:spcBef>
            </a:pPr>
            <a:endParaRPr lang="sv-SE" altLang="sv-SE" sz="1200" b="1" i="0" dirty="0">
              <a:latin typeface="Arial" panose="020B0604020202020204" pitchFamily="34" charset="0"/>
              <a:cs typeface="Arial" panose="020B0604020202020204" pitchFamily="34" charset="0"/>
            </a:endParaRPr>
          </a:p>
          <a:p>
            <a:pPr marL="0" indent="0" eaLnBrk="1" hangingPunct="1">
              <a:spcBef>
                <a:spcPct val="0"/>
              </a:spcBef>
              <a:buFont typeface="Arial" panose="020B0604020202020204" pitchFamily="34" charset="0"/>
              <a:buNone/>
            </a:pPr>
            <a:r>
              <a:rPr lang="sv-SE" altLang="sv-SE" sz="1200" b="1" i="0" dirty="0">
                <a:latin typeface="Arial" panose="020B0604020202020204" pitchFamily="34" charset="0"/>
                <a:cs typeface="Arial" panose="020B0604020202020204" pitchFamily="34" charset="0"/>
              </a:rPr>
              <a:t>Observera att en fördjupning av instruktionerna till övningen finns i ”Övningsbanken”. Där hittar du även positionerna som de ska dela ut till deltagarna. Läs igenom den i god tid innan du genomför övningen. </a:t>
            </a:r>
          </a:p>
          <a:p>
            <a:pPr marL="450850" indent="-450850" eaLnBrk="1" hangingPunct="1">
              <a:spcBef>
                <a:spcPct val="0"/>
              </a:spcBef>
            </a:pPr>
            <a:endParaRPr lang="sv-SE" altLang="sv-SE" sz="1200" b="1" i="0" dirty="0">
              <a:latin typeface="Arial" panose="020B0604020202020204" pitchFamily="34" charset="0"/>
              <a:cs typeface="Arial" panose="020B0604020202020204" pitchFamily="34" charset="0"/>
            </a:endParaRPr>
          </a:p>
          <a:p>
            <a:pPr marL="450850" indent="-450850" eaLnBrk="1" hangingPunct="1">
              <a:spcBef>
                <a:spcPct val="0"/>
              </a:spcBef>
            </a:pPr>
            <a:r>
              <a:rPr lang="sv-SE" altLang="sv-SE" sz="1200" b="0" i="0" dirty="0">
                <a:latin typeface="Arial" panose="020B0604020202020204" pitchFamily="34" charset="0"/>
                <a:cs typeface="Arial" panose="020B0604020202020204" pitchFamily="34" charset="0"/>
              </a:rPr>
              <a:t>Ta stöd av </a:t>
            </a:r>
            <a:r>
              <a:rPr lang="sv-SE" altLang="sv-SE" sz="1200" b="0" i="0" dirty="0" err="1">
                <a:latin typeface="Arial" panose="020B0604020202020204" pitchFamily="34" charset="0"/>
                <a:cs typeface="Arial" panose="020B0604020202020204" pitchFamily="34" charset="0"/>
              </a:rPr>
              <a:t>talpunkterna</a:t>
            </a:r>
            <a:r>
              <a:rPr lang="sv-SE" altLang="sv-SE" sz="1200" b="0" i="0" dirty="0">
                <a:latin typeface="Arial" panose="020B0604020202020204" pitchFamily="34" charset="0"/>
                <a:cs typeface="Arial" panose="020B0604020202020204" pitchFamily="34" charset="0"/>
              </a:rPr>
              <a:t> nedanför:</a:t>
            </a:r>
          </a:p>
          <a:p>
            <a:pPr marL="450850" indent="-450850" eaLnBrk="1" hangingPunct="1">
              <a:spcBef>
                <a:spcPct val="0"/>
              </a:spcBef>
            </a:pPr>
            <a:endParaRPr lang="sv-SE" altLang="sv-SE" sz="1200" b="0" i="0" dirty="0">
              <a:latin typeface="Arial" panose="020B0604020202020204" pitchFamily="34" charset="0"/>
              <a:cs typeface="Arial" panose="020B0604020202020204" pitchFamily="34" charset="0"/>
            </a:endParaRPr>
          </a:p>
          <a:p>
            <a:pPr marL="171450" indent="-171450" eaLnBrk="1" hangingPunct="1">
              <a:spcBef>
                <a:spcPct val="0"/>
              </a:spcBef>
              <a:buFont typeface="Arial" panose="020B0604020202020204" pitchFamily="34" charset="0"/>
              <a:buChar char="•"/>
            </a:pPr>
            <a:r>
              <a:rPr lang="sv-SE" altLang="sv-SE" sz="1200" b="0" i="0" dirty="0">
                <a:latin typeface="Arial" panose="020B0604020202020204" pitchFamily="34" charset="0"/>
                <a:cs typeface="Arial" panose="020B0604020202020204" pitchFamily="34" charset="0"/>
              </a:rPr>
              <a:t>Berätta för gruppen att vi ska göra en övning som heter ”En bit fram.”</a:t>
            </a:r>
          </a:p>
          <a:p>
            <a:pPr marL="171450" indent="-171450" eaLnBrk="1" hangingPunct="1">
              <a:spcBef>
                <a:spcPct val="0"/>
              </a:spcBef>
              <a:buFont typeface="Arial" panose="020B0604020202020204" pitchFamily="34" charset="0"/>
              <a:buChar char="•"/>
            </a:pPr>
            <a:r>
              <a:rPr lang="sv-SE" altLang="sv-SE" sz="1200" b="0" i="0" dirty="0">
                <a:latin typeface="Arial" panose="020B0604020202020204" pitchFamily="34" charset="0"/>
                <a:cs typeface="Arial" panose="020B0604020202020204" pitchFamily="34" charset="0"/>
              </a:rPr>
              <a:t>Övningen visar att vi alla har olika erfarenheter. </a:t>
            </a:r>
          </a:p>
          <a:p>
            <a:pPr marL="171450" indent="-171450" eaLnBrk="1" hangingPunct="1">
              <a:spcBef>
                <a:spcPct val="0"/>
              </a:spcBef>
              <a:buFont typeface="Arial" panose="020B0604020202020204" pitchFamily="34" charset="0"/>
              <a:buChar char="•"/>
            </a:pPr>
            <a:r>
              <a:rPr lang="sv-SE" altLang="sv-SE" sz="1200" b="0" i="0" dirty="0">
                <a:latin typeface="Arial" panose="020B0604020202020204" pitchFamily="34" charset="0"/>
                <a:cs typeface="Arial" panose="020B0604020202020204" pitchFamily="34" charset="0"/>
              </a:rPr>
              <a:t>Övningen hjälper oss att se både fördelar och svårigheter i livet.</a:t>
            </a:r>
          </a:p>
          <a:p>
            <a:pPr marL="171450" indent="-171450" eaLnBrk="1" hangingPunct="1">
              <a:spcBef>
                <a:spcPct val="0"/>
              </a:spcBef>
              <a:buFont typeface="Arial" panose="020B0604020202020204" pitchFamily="34" charset="0"/>
              <a:buChar char="•"/>
            </a:pPr>
            <a:r>
              <a:rPr lang="sv-SE" altLang="sv-SE" sz="1200" b="0" i="0" dirty="0">
                <a:latin typeface="Arial" panose="020B0604020202020204" pitchFamily="34" charset="0"/>
                <a:cs typeface="Arial" panose="020B0604020202020204" pitchFamily="34" charset="0"/>
              </a:rPr>
              <a:t>Tanken är att övningen ska leda till att vi får tillfälle att prata om vad fördelar, privilegier och orättvisor kan ha för betydelse för rättvisa och gemenskap.</a:t>
            </a:r>
          </a:p>
          <a:p>
            <a:pPr marL="171450" indent="-171450" eaLnBrk="1" hangingPunct="1">
              <a:spcBef>
                <a:spcPct val="0"/>
              </a:spcBef>
              <a:buFont typeface="Arial" panose="020B0604020202020204" pitchFamily="34" charset="0"/>
              <a:buChar char="•"/>
            </a:pPr>
            <a:r>
              <a:rPr lang="sv-SE" altLang="sv-SE" sz="1200" b="0" i="0" dirty="0">
                <a:latin typeface="Arial" panose="020B0604020202020204" pitchFamily="34" charset="0"/>
                <a:cs typeface="Arial" panose="020B0604020202020204" pitchFamily="34" charset="0"/>
              </a:rPr>
              <a:t>Jag läser upp påståenden, och ni markerar med en gul eller rosa post-it om det stämmer för er.</a:t>
            </a:r>
          </a:p>
          <a:p>
            <a:pPr marL="171450" indent="-171450" eaLnBrk="1" hangingPunct="1">
              <a:spcBef>
                <a:spcPct val="0"/>
              </a:spcBef>
              <a:buFont typeface="Arial" panose="020B0604020202020204" pitchFamily="34" charset="0"/>
              <a:buChar char="•"/>
            </a:pPr>
            <a:r>
              <a:rPr lang="sv-SE" altLang="sv-SE" sz="1200" b="0" i="0" dirty="0">
                <a:latin typeface="Arial" panose="020B0604020202020204" pitchFamily="34" charset="0"/>
                <a:cs typeface="Arial" panose="020B0604020202020204" pitchFamily="34" charset="0"/>
              </a:rPr>
              <a:t>Tillsammans ser vi hur våra likheter och skillnader hänger ihop med social hållbarhet.</a:t>
            </a:r>
          </a:p>
          <a:p>
            <a:pPr marL="450850" indent="-450850" eaLnBrk="1" hangingPunct="1">
              <a:spcBef>
                <a:spcPct val="0"/>
              </a:spcBef>
            </a:pPr>
            <a:endParaRPr lang="sv-SE" altLang="sv-SE" sz="1200" b="1" i="0" dirty="0">
              <a:latin typeface="Arial" panose="020B0604020202020204" pitchFamily="34" charset="0"/>
              <a:cs typeface="Arial" panose="020B0604020202020204" pitchFamily="34" charset="0"/>
            </a:endParaRPr>
          </a:p>
          <a:p>
            <a:pPr marL="450850" indent="-450850" eaLnBrk="1" hangingPunct="1">
              <a:spcBef>
                <a:spcPct val="0"/>
              </a:spcBef>
            </a:pPr>
            <a:r>
              <a:rPr lang="sv-SE" altLang="sv-SE" sz="1200" b="1" i="0" dirty="0">
                <a:latin typeface="Arial" panose="020B0604020202020204" pitchFamily="34" charset="0"/>
                <a:cs typeface="Arial" panose="020B0604020202020204" pitchFamily="34" charset="0"/>
              </a:rPr>
              <a:t>Gör så här: Dela ut post-it:</a:t>
            </a:r>
          </a:p>
          <a:p>
            <a:pPr marL="171450" indent="-171450" eaLnBrk="1" hangingPunct="1">
              <a:spcBef>
                <a:spcPct val="0"/>
              </a:spcBef>
              <a:buFont typeface="Arial" panose="020B0604020202020204" pitchFamily="34" charset="0"/>
              <a:buChar char="•"/>
            </a:pPr>
            <a:r>
              <a:rPr lang="sv-SE" altLang="sv-SE" sz="1200" b="0" i="0" dirty="0">
                <a:latin typeface="Arial" panose="020B0604020202020204" pitchFamily="34" charset="0"/>
                <a:cs typeface="Arial" panose="020B0604020202020204" pitchFamily="34" charset="0"/>
              </a:rPr>
              <a:t>Cirka 10 gula post-it (= ”stämmer för mig”) per person</a:t>
            </a:r>
          </a:p>
          <a:p>
            <a:pPr marL="171450" indent="-171450" eaLnBrk="1" hangingPunct="1">
              <a:spcBef>
                <a:spcPct val="0"/>
              </a:spcBef>
              <a:buFont typeface="Arial" panose="020B0604020202020204" pitchFamily="34" charset="0"/>
              <a:buChar char="•"/>
            </a:pPr>
            <a:r>
              <a:rPr lang="sv-SE" altLang="sv-SE" sz="1200" b="0" i="0" dirty="0">
                <a:latin typeface="Arial" panose="020B0604020202020204" pitchFamily="34" charset="0"/>
                <a:cs typeface="Arial" panose="020B0604020202020204" pitchFamily="34" charset="0"/>
              </a:rPr>
              <a:t>Cirka 10 rosa post-it (= ”stämmer inte för mig”) per person</a:t>
            </a:r>
          </a:p>
          <a:p>
            <a:pPr marL="450850" indent="-450850" eaLnBrk="1" hangingPunct="1">
              <a:spcBef>
                <a:spcPct val="0"/>
              </a:spcBef>
              <a:buFont typeface="Arial" panose="020B0604020202020204" pitchFamily="34" charset="0"/>
              <a:buChar char="•"/>
            </a:pPr>
            <a:endParaRPr lang="sv-SE" altLang="sv-SE" sz="1200" b="1" i="0" dirty="0">
              <a:latin typeface="Arial" panose="020B0604020202020204" pitchFamily="34" charset="0"/>
              <a:cs typeface="Arial" panose="020B0604020202020204" pitchFamily="34" charset="0"/>
            </a:endParaRPr>
          </a:p>
          <a:p>
            <a:pPr marL="450850" indent="-450850" eaLnBrk="1" hangingPunct="1">
              <a:spcBef>
                <a:spcPct val="0"/>
              </a:spcBef>
            </a:pPr>
            <a:r>
              <a:rPr lang="sv-SE" altLang="sv-SE" sz="1200" b="0" i="0" dirty="0">
                <a:latin typeface="Arial" panose="020B0604020202020204" pitchFamily="34" charset="0"/>
                <a:cs typeface="Arial" panose="020B0604020202020204" pitchFamily="34" charset="0"/>
              </a:rPr>
              <a:t>Totalt alltså cirka 20 post-it </a:t>
            </a:r>
            <a:r>
              <a:rPr lang="sv-SE" altLang="sv-SE" sz="1200" b="1" i="0" dirty="0">
                <a:latin typeface="Arial" panose="020B0604020202020204" pitchFamily="34" charset="0"/>
                <a:cs typeface="Arial" panose="020B0604020202020204" pitchFamily="34" charset="0"/>
              </a:rPr>
              <a:t>per person</a:t>
            </a:r>
          </a:p>
          <a:p>
            <a:pPr marL="450850" indent="-450850" eaLnBrk="1" hangingPunct="1">
              <a:spcBef>
                <a:spcPct val="0"/>
              </a:spcBef>
            </a:pPr>
            <a:endParaRPr lang="sv-SE" altLang="sv-SE" sz="1200" b="0" i="0" dirty="0">
              <a:latin typeface="Arial" panose="020B0604020202020204" pitchFamily="34" charset="0"/>
              <a:cs typeface="Arial" panose="020B0604020202020204" pitchFamily="34" charset="0"/>
            </a:endParaRPr>
          </a:p>
          <a:p>
            <a:pPr marL="450850" indent="-450850" eaLnBrk="1" hangingPunct="1">
              <a:spcBef>
                <a:spcPct val="0"/>
              </a:spcBef>
            </a:pPr>
            <a:r>
              <a:rPr lang="sv-SE" altLang="sv-SE" sz="1200" b="1" i="0" dirty="0">
                <a:latin typeface="Arial" panose="020B0604020202020204" pitchFamily="34" charset="0"/>
                <a:cs typeface="Arial" panose="020B0604020202020204" pitchFamily="34" charset="0"/>
              </a:rPr>
              <a:t>Avslut</a:t>
            </a:r>
            <a:r>
              <a:rPr lang="sv-SE" altLang="sv-SE" sz="1200" b="0" i="0" dirty="0">
                <a:latin typeface="Arial" panose="020B0604020202020204" pitchFamily="34" charset="0"/>
                <a:cs typeface="Arial" panose="020B0604020202020204" pitchFamily="34" charset="0"/>
              </a:rPr>
              <a:t>: På nästa sida går vi igenom instruktioner för övningen. 	</a:t>
            </a:r>
          </a:p>
          <a:p>
            <a:pPr marL="450850" indent="-450850" eaLnBrk="1" hangingPunct="1">
              <a:spcBef>
                <a:spcPct val="0"/>
              </a:spcBef>
            </a:pPr>
            <a:endParaRPr lang="sv-SE" altLang="sv-SE" sz="1200" b="0" i="0" dirty="0">
              <a:latin typeface="Arial" panose="020B0604020202020204" pitchFamily="34" charset="0"/>
              <a:cs typeface="Arial" panose="020B0604020202020204" pitchFamily="34" charset="0"/>
            </a:endParaRPr>
          </a:p>
          <a:p>
            <a:pPr marL="450850" indent="-450850" eaLnBrk="1" hangingPunct="1">
              <a:spcBef>
                <a:spcPct val="0"/>
              </a:spcBef>
            </a:pPr>
            <a:endParaRPr lang="sv-SE" sz="1200" b="1" i="0" dirty="0">
              <a:latin typeface="Arial" panose="020B0604020202020204" pitchFamily="34" charset="0"/>
              <a:cs typeface="Arial" panose="020B0604020202020204" pitchFamily="34" charset="0"/>
            </a:endParaRPr>
          </a:p>
          <a:p>
            <a:pPr marL="228600" indent="-228600">
              <a:buFont typeface="+mj-lt"/>
              <a:buAutoNum type="arabicPeriod"/>
            </a:pPr>
            <a:endParaRPr lang="sv-SE" b="0" i="0" u="none" strike="noStrike" dirty="0">
              <a:solidFill>
                <a:srgbClr val="000000"/>
              </a:solidFill>
              <a:effectLst/>
              <a:latin typeface="-webkit-standard"/>
            </a:endParaRPr>
          </a:p>
          <a:p>
            <a:pPr marL="228600" indent="-228600">
              <a:buFont typeface="+mj-lt"/>
              <a:buAutoNum type="arabicPeriod"/>
            </a:pPr>
            <a:endParaRPr lang="sv-SE" b="0" i="0" u="none" strike="noStrike" dirty="0">
              <a:solidFill>
                <a:srgbClr val="000000"/>
              </a:solidFill>
              <a:effectLst/>
              <a:latin typeface="-webkit-standard"/>
            </a:endParaRPr>
          </a:p>
          <a:p>
            <a:pPr marL="228600" indent="-228600">
              <a:buFont typeface="+mj-lt"/>
              <a:buAutoNum type="arabicPeriod"/>
            </a:pPr>
            <a:endParaRPr lang="sv-SE" b="0" i="0" u="none" strike="noStrike" dirty="0">
              <a:solidFill>
                <a:srgbClr val="000000"/>
              </a:solidFill>
              <a:effectLst/>
              <a:latin typeface="-webkit-standard"/>
            </a:endParaRPr>
          </a:p>
        </p:txBody>
      </p:sp>
      <p:sp>
        <p:nvSpPr>
          <p:cNvPr id="4" name="Platshållare för bildnummer 3">
            <a:extLst>
              <a:ext uri="{FF2B5EF4-FFF2-40B4-BE49-F238E27FC236}">
                <a16:creationId xmlns:a16="http://schemas.microsoft.com/office/drawing/2014/main" id="{A44A7C83-CC09-50F1-5760-D25FBCDB3A44}"/>
              </a:ext>
            </a:extLst>
          </p:cNvPr>
          <p:cNvSpPr>
            <a:spLocks noGrp="1"/>
          </p:cNvSpPr>
          <p:nvPr>
            <p:ph type="sldNum" sz="quarter" idx="10"/>
          </p:nvPr>
        </p:nvSpPr>
        <p:spPr/>
        <p:txBody>
          <a:bodyPr/>
          <a:lstStyle/>
          <a:p>
            <a:fld id="{4B0E164D-EE8D-B448-BE8E-A1520703B60E}" type="slidenum">
              <a:rPr lang="sv-SE" smtClean="0"/>
              <a:t>18</a:t>
            </a:fld>
            <a:endParaRPr lang="sv-SE"/>
          </a:p>
        </p:txBody>
      </p:sp>
    </p:spTree>
    <p:extLst>
      <p:ext uri="{BB962C8B-B14F-4D97-AF65-F5344CB8AC3E}">
        <p14:creationId xmlns:p14="http://schemas.microsoft.com/office/powerpoint/2010/main" val="133119577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939E8C5-E3F7-A74F-D385-E4B7E217FFAC}"/>
            </a:ext>
          </a:extLst>
        </p:cNvPr>
        <p:cNvGrpSpPr/>
        <p:nvPr/>
      </p:nvGrpSpPr>
      <p:grpSpPr>
        <a:xfrm>
          <a:off x="0" y="0"/>
          <a:ext cx="0" cy="0"/>
          <a:chOff x="0" y="0"/>
          <a:chExt cx="0" cy="0"/>
        </a:xfrm>
      </p:grpSpPr>
      <p:sp>
        <p:nvSpPr>
          <p:cNvPr id="2" name="Platshållare för bildobjekt 1">
            <a:extLst>
              <a:ext uri="{FF2B5EF4-FFF2-40B4-BE49-F238E27FC236}">
                <a16:creationId xmlns:a16="http://schemas.microsoft.com/office/drawing/2014/main" id="{72241CDA-A9D2-B000-5F39-AC3C0F281B00}"/>
              </a:ext>
            </a:extLst>
          </p:cNvPr>
          <p:cNvSpPr>
            <a:spLocks noGrp="1" noRot="1" noChangeAspect="1"/>
          </p:cNvSpPr>
          <p:nvPr>
            <p:ph type="sldImg"/>
          </p:nvPr>
        </p:nvSpPr>
        <p:spPr>
          <a:xfrm>
            <a:off x="381000" y="685800"/>
            <a:ext cx="6096000" cy="3429000"/>
          </a:xfrm>
        </p:spPr>
      </p:sp>
      <p:sp>
        <p:nvSpPr>
          <p:cNvPr id="3" name="Platshållare för anteckningar 2">
            <a:extLst>
              <a:ext uri="{FF2B5EF4-FFF2-40B4-BE49-F238E27FC236}">
                <a16:creationId xmlns:a16="http://schemas.microsoft.com/office/drawing/2014/main" id="{5FA3C21B-6A41-255E-B95D-C7989D2A460B}"/>
              </a:ext>
            </a:extLst>
          </p:cNvPr>
          <p:cNvSpPr>
            <a:spLocks noGrp="1"/>
          </p:cNvSpPr>
          <p:nvPr>
            <p:ph type="body" idx="1"/>
          </p:nvPr>
        </p:nvSpPr>
        <p:spPr/>
        <p:txBody>
          <a:bodyPr/>
          <a:lstStyle/>
          <a:p>
            <a:pPr marL="0" indent="0" eaLnBrk="1" hangingPunct="1">
              <a:spcBef>
                <a:spcPct val="0"/>
              </a:spcBef>
              <a:buFontTx/>
              <a:buNone/>
            </a:pPr>
            <a:r>
              <a:rPr lang="sv-SE" sz="1200" b="1" i="0" dirty="0">
                <a:latin typeface="Arial" panose="020B0604020202020204" pitchFamily="34" charset="0"/>
                <a:cs typeface="Arial" panose="020B0604020202020204" pitchFamily="34" charset="0"/>
              </a:rPr>
              <a:t>Instruktioner till cirkelledaren. </a:t>
            </a:r>
          </a:p>
          <a:p>
            <a:pPr marL="0" indent="0" eaLnBrk="1" hangingPunct="1">
              <a:spcBef>
                <a:spcPct val="0"/>
              </a:spcBef>
              <a:buFontTx/>
              <a:buNone/>
            </a:pPr>
            <a:endParaRPr lang="sv-SE" sz="1200" b="1" i="0" dirty="0">
              <a:latin typeface="Arial" panose="020B0604020202020204" pitchFamily="34" charset="0"/>
              <a:cs typeface="Arial" panose="020B0604020202020204" pitchFamily="34" charset="0"/>
            </a:endParaRPr>
          </a:p>
          <a:p>
            <a:pPr marL="0" indent="0" eaLnBrk="1" hangingPunct="1">
              <a:spcBef>
                <a:spcPct val="0"/>
              </a:spcBef>
              <a:buFontTx/>
              <a:buNone/>
            </a:pPr>
            <a:r>
              <a:rPr lang="sv-SE" sz="1200" b="0" i="0" dirty="0">
                <a:latin typeface="Arial" panose="020B0604020202020204" pitchFamily="34" charset="0"/>
                <a:cs typeface="Arial" panose="020B0604020202020204" pitchFamily="34" charset="0"/>
              </a:rPr>
              <a:t>Ta stöd av </a:t>
            </a:r>
            <a:r>
              <a:rPr lang="sv-SE" sz="1200" b="0" i="0" dirty="0" err="1">
                <a:latin typeface="Arial" panose="020B0604020202020204" pitchFamily="34" charset="0"/>
                <a:cs typeface="Arial" panose="020B0604020202020204" pitchFamily="34" charset="0"/>
              </a:rPr>
              <a:t>talpunkterna</a:t>
            </a:r>
            <a:r>
              <a:rPr lang="sv-SE" sz="1200" b="0" i="0" dirty="0">
                <a:latin typeface="Arial" panose="020B0604020202020204" pitchFamily="34" charset="0"/>
                <a:cs typeface="Arial" panose="020B0604020202020204" pitchFamily="34" charset="0"/>
              </a:rPr>
              <a:t> nedanför:</a:t>
            </a:r>
          </a:p>
          <a:p>
            <a:pPr marL="0" indent="0" eaLnBrk="1" hangingPunct="1">
              <a:spcBef>
                <a:spcPct val="0"/>
              </a:spcBef>
              <a:buFontTx/>
              <a:buNone/>
            </a:pPr>
            <a:endParaRPr lang="sv-SE" sz="1200" b="1" i="0" dirty="0">
              <a:latin typeface="Arial" panose="020B0604020202020204" pitchFamily="34" charset="0"/>
              <a:cs typeface="Arial" panose="020B0604020202020204" pitchFamily="34" charset="0"/>
            </a:endParaRPr>
          </a:p>
          <a:p>
            <a:pPr marL="0" indent="0" eaLnBrk="1" hangingPunct="1">
              <a:spcBef>
                <a:spcPct val="0"/>
              </a:spcBef>
              <a:buFontTx/>
              <a:buNone/>
            </a:pPr>
            <a:r>
              <a:rPr lang="sv-SE" sz="1200" b="1" i="0" dirty="0" err="1">
                <a:latin typeface="Arial" panose="020B0604020202020204" pitchFamily="34" charset="0"/>
                <a:cs typeface="Arial" panose="020B0604020202020204" pitchFamily="34" charset="0"/>
              </a:rPr>
              <a:t>Talpunkter</a:t>
            </a:r>
            <a:r>
              <a:rPr lang="sv-SE" sz="1200" b="1" i="0" dirty="0">
                <a:latin typeface="Arial" panose="020B0604020202020204" pitchFamily="34" charset="0"/>
                <a:cs typeface="Arial" panose="020B0604020202020204" pitchFamily="34" charset="0"/>
              </a:rPr>
              <a:t>:</a:t>
            </a:r>
          </a:p>
          <a:p>
            <a:pPr marL="228600" indent="-228600" eaLnBrk="1" hangingPunct="1">
              <a:spcBef>
                <a:spcPct val="0"/>
              </a:spcBef>
              <a:buFont typeface="+mj-lt"/>
              <a:buAutoNum type="arabicPeriod"/>
            </a:pPr>
            <a:endParaRPr lang="sv-SE" sz="1200" b="0" i="0" dirty="0">
              <a:latin typeface="Arial" panose="020B0604020202020204" pitchFamily="34" charset="0"/>
              <a:cs typeface="Arial" panose="020B0604020202020204" pitchFamily="34" charset="0"/>
            </a:endParaRPr>
          </a:p>
          <a:p>
            <a:pPr marL="228600" indent="-228600" eaLnBrk="1" hangingPunct="1">
              <a:spcBef>
                <a:spcPct val="0"/>
              </a:spcBef>
              <a:buFont typeface="+mj-lt"/>
              <a:buAutoNum type="arabicPeriod"/>
            </a:pPr>
            <a:r>
              <a:rPr lang="sv-SE" sz="1200" b="0" i="0" dirty="0">
                <a:latin typeface="Arial" panose="020B0604020202020204" pitchFamily="34" charset="0"/>
                <a:cs typeface="Arial" panose="020B0604020202020204" pitchFamily="34" charset="0"/>
              </a:rPr>
              <a:t>Säg: Jag kommer nu läsa upp olika påståenden. Ni lägger fram en gul eller rosa post-it på bordet beroende på om påståendet stämmer in på dig eller den fiktiva position du har fått. </a:t>
            </a:r>
          </a:p>
          <a:p>
            <a:pPr marL="171450" indent="-171450" eaLnBrk="1" hangingPunct="1">
              <a:spcBef>
                <a:spcPct val="0"/>
              </a:spcBef>
              <a:buFont typeface="Arial" panose="020B0604020202020204" pitchFamily="34" charset="0"/>
              <a:buChar char="•"/>
            </a:pPr>
            <a:endParaRPr lang="sv-SE" sz="1200" b="0" i="0" dirty="0">
              <a:latin typeface="Arial" panose="020B0604020202020204" pitchFamily="34" charset="0"/>
              <a:cs typeface="Arial" panose="020B0604020202020204" pitchFamily="34" charset="0"/>
            </a:endParaRPr>
          </a:p>
          <a:p>
            <a:pPr marL="171450" indent="-171450" eaLnBrk="1" hangingPunct="1">
              <a:spcBef>
                <a:spcPct val="0"/>
              </a:spcBef>
              <a:buFont typeface="Arial" panose="020B0604020202020204" pitchFamily="34" charset="0"/>
              <a:buChar char="•"/>
            </a:pPr>
            <a:r>
              <a:rPr lang="sv-SE" sz="1200" b="0" i="0" dirty="0">
                <a:latin typeface="Arial" panose="020B0604020202020204" pitchFamily="34" charset="0"/>
                <a:cs typeface="Arial" panose="020B0604020202020204" pitchFamily="34" charset="0"/>
              </a:rPr>
              <a:t>Gul betyder: stämmer för mig.</a:t>
            </a:r>
          </a:p>
          <a:p>
            <a:pPr marL="171450" indent="-171450" eaLnBrk="1" hangingPunct="1">
              <a:spcBef>
                <a:spcPct val="0"/>
              </a:spcBef>
              <a:buFont typeface="Arial" panose="020B0604020202020204" pitchFamily="34" charset="0"/>
              <a:buChar char="•"/>
            </a:pPr>
            <a:r>
              <a:rPr lang="sv-SE" sz="1200" b="0" i="0" dirty="0">
                <a:latin typeface="Arial" panose="020B0604020202020204" pitchFamily="34" charset="0"/>
                <a:cs typeface="Arial" panose="020B0604020202020204" pitchFamily="34" charset="0"/>
              </a:rPr>
              <a:t>Rosa betyder: stämmer inte för mig.</a:t>
            </a:r>
          </a:p>
          <a:p>
            <a:pPr marL="171450" indent="-171450" eaLnBrk="1" hangingPunct="1">
              <a:spcBef>
                <a:spcPct val="0"/>
              </a:spcBef>
              <a:buFont typeface="Arial" panose="020B0604020202020204" pitchFamily="34" charset="0"/>
              <a:buChar char="•"/>
            </a:pPr>
            <a:r>
              <a:rPr lang="sv-SE" sz="1200" b="0" i="0" dirty="0">
                <a:latin typeface="Arial" panose="020B0604020202020204" pitchFamily="34" charset="0"/>
                <a:cs typeface="Arial" panose="020B0604020202020204" pitchFamily="34" charset="0"/>
              </a:rPr>
              <a:t>Om du inte vill svara – sätt ingen lapp.</a:t>
            </a:r>
          </a:p>
          <a:p>
            <a:pPr marL="450850" indent="-450850" eaLnBrk="1" hangingPunct="1">
              <a:spcBef>
                <a:spcPct val="0"/>
              </a:spcBef>
              <a:buFont typeface="Arial" panose="020B0604020202020204" pitchFamily="34" charset="0"/>
              <a:buChar char="•"/>
            </a:pPr>
            <a:endParaRPr lang="sv-SE" sz="1200" b="0" i="0" dirty="0">
              <a:latin typeface="Arial" panose="020B0604020202020204" pitchFamily="34" charset="0"/>
              <a:cs typeface="Arial" panose="020B0604020202020204" pitchFamily="34" charset="0"/>
            </a:endParaRPr>
          </a:p>
          <a:p>
            <a:pPr marL="0" indent="0" eaLnBrk="1" hangingPunct="1">
              <a:spcBef>
                <a:spcPct val="0"/>
              </a:spcBef>
              <a:buFontTx/>
              <a:buNone/>
            </a:pPr>
            <a:r>
              <a:rPr lang="sv-SE" sz="1200" b="0" i="0" dirty="0">
                <a:latin typeface="Arial" panose="020B0604020202020204" pitchFamily="34" charset="0"/>
                <a:cs typeface="Arial" panose="020B0604020202020204" pitchFamily="34" charset="0"/>
              </a:rPr>
              <a:t>Vi provar med några exempel:</a:t>
            </a:r>
          </a:p>
          <a:p>
            <a:pPr marL="171450" indent="-171450" eaLnBrk="1" hangingPunct="1">
              <a:spcBef>
                <a:spcPct val="0"/>
              </a:spcBef>
              <a:buFont typeface="Arial" panose="020B0604020202020204" pitchFamily="34" charset="0"/>
              <a:buChar char="•"/>
            </a:pPr>
            <a:r>
              <a:rPr lang="sv-SE" sz="1200" b="0" i="0" dirty="0">
                <a:latin typeface="Arial" panose="020B0604020202020204" pitchFamily="34" charset="0"/>
                <a:cs typeface="Arial" panose="020B0604020202020204" pitchFamily="34" charset="0"/>
              </a:rPr>
              <a:t>Om någon lagade mat åt dig när du var barn – sätt en gul lapp om det stämmer.</a:t>
            </a:r>
          </a:p>
          <a:p>
            <a:pPr marL="171450" indent="-171450" eaLnBrk="1" hangingPunct="1">
              <a:spcBef>
                <a:spcPct val="0"/>
              </a:spcBef>
              <a:buFont typeface="Arial" panose="020B0604020202020204" pitchFamily="34" charset="0"/>
              <a:buChar char="•"/>
            </a:pPr>
            <a:r>
              <a:rPr lang="sv-SE" sz="1200" b="0" i="0" dirty="0">
                <a:latin typeface="Arial" panose="020B0604020202020204" pitchFamily="34" charset="0"/>
                <a:cs typeface="Arial" panose="020B0604020202020204" pitchFamily="34" charset="0"/>
              </a:rPr>
              <a:t>Om du växte upp nära industrier eller en soptipp – sätt en rosa lapp om det inte stämmer.</a:t>
            </a:r>
          </a:p>
          <a:p>
            <a:pPr marL="171450" indent="-171450" eaLnBrk="1" hangingPunct="1">
              <a:spcBef>
                <a:spcPct val="0"/>
              </a:spcBef>
              <a:buFont typeface="Arial" panose="020B0604020202020204" pitchFamily="34" charset="0"/>
              <a:buChar char="•"/>
            </a:pPr>
            <a:r>
              <a:rPr lang="sv-SE" sz="1200" b="0" i="0" dirty="0">
                <a:latin typeface="Arial" panose="020B0604020202020204" pitchFamily="34" charset="0"/>
                <a:cs typeface="Arial" panose="020B0604020202020204" pitchFamily="34" charset="0"/>
              </a:rPr>
              <a:t>Om du hade tillgång till färsk fisk och kött – sätt ingen lapp om du inte vill svara.</a:t>
            </a:r>
          </a:p>
          <a:p>
            <a:pPr marL="171450" indent="-171450" eaLnBrk="1" hangingPunct="1">
              <a:spcBef>
                <a:spcPct val="0"/>
              </a:spcBef>
              <a:buFont typeface="Arial" panose="020B0604020202020204" pitchFamily="34" charset="0"/>
              <a:buChar char="•"/>
            </a:pPr>
            <a:endParaRPr lang="sv-SE" sz="1200" b="0" i="0" dirty="0">
              <a:latin typeface="Arial" panose="020B0604020202020204" pitchFamily="34" charset="0"/>
              <a:cs typeface="Arial" panose="020B0604020202020204" pitchFamily="34" charset="0"/>
            </a:endParaRPr>
          </a:p>
          <a:p>
            <a:pPr marL="0" indent="0" eaLnBrk="1" hangingPunct="1">
              <a:spcBef>
                <a:spcPct val="0"/>
              </a:spcBef>
              <a:buFontTx/>
              <a:buNone/>
            </a:pPr>
            <a:endParaRPr lang="sv-SE" sz="1200" b="1" i="0" dirty="0">
              <a:latin typeface="Arial" panose="020B0604020202020204" pitchFamily="34" charset="0"/>
              <a:cs typeface="Arial" panose="020B0604020202020204" pitchFamily="34" charset="0"/>
            </a:endParaRPr>
          </a:p>
          <a:p>
            <a:pPr marL="0" indent="0" eaLnBrk="1" hangingPunct="1">
              <a:spcBef>
                <a:spcPct val="0"/>
              </a:spcBef>
              <a:buFontTx/>
              <a:buNone/>
            </a:pPr>
            <a:r>
              <a:rPr lang="sv-SE" sz="1200" b="1" i="0" dirty="0">
                <a:latin typeface="Arial" panose="020B0604020202020204" pitchFamily="34" charset="0"/>
                <a:cs typeface="Arial" panose="020B0604020202020204" pitchFamily="34" charset="0"/>
              </a:rPr>
              <a:t>Här nedanför kommer de påståenden som du som studiecirkelledare ska läsa upp, en i taget. Läs upp cirka 10-12 stycken:</a:t>
            </a:r>
          </a:p>
          <a:p>
            <a:pPr marL="171450" indent="-171450" eaLnBrk="1" hangingPunct="1">
              <a:spcBef>
                <a:spcPct val="0"/>
              </a:spcBef>
              <a:buFont typeface="Arial" panose="020B0604020202020204" pitchFamily="34" charset="0"/>
              <a:buChar char="•"/>
            </a:pPr>
            <a:endParaRPr lang="sv-SE" sz="1200" b="0" i="0" dirty="0">
              <a:latin typeface="Arial" panose="020B0604020202020204" pitchFamily="34" charset="0"/>
              <a:cs typeface="Arial" panose="020B0604020202020204" pitchFamily="34" charset="0"/>
            </a:endParaRPr>
          </a:p>
          <a:p>
            <a:pPr marL="171450" indent="-171450" eaLnBrk="1" hangingPunct="1">
              <a:spcBef>
                <a:spcPct val="0"/>
              </a:spcBef>
              <a:buFont typeface="Arial" panose="020B0604020202020204" pitchFamily="34" charset="0"/>
              <a:buChar char="•"/>
            </a:pPr>
            <a:r>
              <a:rPr lang="sv-SE" sz="1200" b="0" i="0" dirty="0">
                <a:latin typeface="Arial" panose="020B0604020202020204" pitchFamily="34" charset="0"/>
                <a:cs typeface="Arial" panose="020B0604020202020204" pitchFamily="34" charset="0"/>
              </a:rPr>
              <a:t>Sätt en gul lapp: Om någon i </a:t>
            </a:r>
            <a:r>
              <a:rPr lang="sv-SE" sz="1200" b="0" i="0">
                <a:latin typeface="Arial" panose="020B0604020202020204" pitchFamily="34" charset="0"/>
                <a:cs typeface="Arial" panose="020B0604020202020204" pitchFamily="34" charset="0"/>
              </a:rPr>
              <a:t>ditt hem lagade </a:t>
            </a:r>
            <a:r>
              <a:rPr lang="sv-SE" sz="1200" b="0" i="0" dirty="0">
                <a:latin typeface="Arial" panose="020B0604020202020204" pitchFamily="34" charset="0"/>
                <a:cs typeface="Arial" panose="020B0604020202020204" pitchFamily="34" charset="0"/>
              </a:rPr>
              <a:t>mat åt dig som barn.</a:t>
            </a:r>
          </a:p>
          <a:p>
            <a:pPr marL="171450" indent="-171450" eaLnBrk="1" hangingPunct="1">
              <a:spcBef>
                <a:spcPct val="0"/>
              </a:spcBef>
              <a:buFont typeface="Arial" panose="020B0604020202020204" pitchFamily="34" charset="0"/>
              <a:buChar char="•"/>
            </a:pPr>
            <a:endParaRPr lang="sv-SE" sz="1200" b="0" i="0" dirty="0">
              <a:latin typeface="Arial" panose="020B0604020202020204" pitchFamily="34" charset="0"/>
              <a:cs typeface="Arial" panose="020B0604020202020204" pitchFamily="34" charset="0"/>
            </a:endParaRPr>
          </a:p>
          <a:p>
            <a:pPr marL="171450" indent="-171450" eaLnBrk="1" hangingPunct="1">
              <a:spcBef>
                <a:spcPct val="0"/>
              </a:spcBef>
              <a:buFont typeface="Arial" panose="020B0604020202020204" pitchFamily="34" charset="0"/>
              <a:buChar char="•"/>
            </a:pPr>
            <a:r>
              <a:rPr lang="sv-SE" sz="1200" b="0" i="0" dirty="0">
                <a:latin typeface="Arial" panose="020B0604020202020204" pitchFamily="34" charset="0"/>
                <a:cs typeface="Arial" panose="020B0604020202020204" pitchFamily="34" charset="0"/>
              </a:rPr>
              <a:t>Sätt en gul lapp: Om du någonsin utsatts för bly i ditt hem.</a:t>
            </a:r>
          </a:p>
          <a:p>
            <a:pPr marL="171450" indent="-171450" eaLnBrk="1" hangingPunct="1">
              <a:spcBef>
                <a:spcPct val="0"/>
              </a:spcBef>
              <a:buFont typeface="Arial" panose="020B0604020202020204" pitchFamily="34" charset="0"/>
              <a:buChar char="•"/>
            </a:pPr>
            <a:endParaRPr lang="sv-SE" sz="1200" b="0" i="0" dirty="0">
              <a:latin typeface="Arial" panose="020B0604020202020204" pitchFamily="34" charset="0"/>
              <a:cs typeface="Arial" panose="020B0604020202020204" pitchFamily="34" charset="0"/>
            </a:endParaRPr>
          </a:p>
          <a:p>
            <a:pPr marL="171450" indent="-171450" eaLnBrk="1" hangingPunct="1">
              <a:spcBef>
                <a:spcPct val="0"/>
              </a:spcBef>
              <a:buFont typeface="Arial" panose="020B0604020202020204" pitchFamily="34" charset="0"/>
              <a:buChar char="•"/>
            </a:pPr>
            <a:r>
              <a:rPr lang="sv-SE" sz="1200" b="0" i="0" dirty="0">
                <a:latin typeface="Arial" panose="020B0604020202020204" pitchFamily="34" charset="0"/>
                <a:cs typeface="Arial" panose="020B0604020202020204" pitchFamily="34" charset="0"/>
              </a:rPr>
              <a:t>Sätt en gul lapp: Om det fanns skogar och fält nära ditt hem som du fritt kunde leka i som barn.</a:t>
            </a:r>
          </a:p>
          <a:p>
            <a:pPr marL="171450" indent="-171450" eaLnBrk="1" hangingPunct="1">
              <a:spcBef>
                <a:spcPct val="0"/>
              </a:spcBef>
              <a:buFont typeface="Arial" panose="020B0604020202020204" pitchFamily="34" charset="0"/>
              <a:buChar char="•"/>
            </a:pPr>
            <a:endParaRPr lang="sv-SE" sz="1200" b="0" i="0" dirty="0">
              <a:latin typeface="Arial" panose="020B0604020202020204" pitchFamily="34" charset="0"/>
              <a:cs typeface="Arial" panose="020B0604020202020204" pitchFamily="34" charset="0"/>
            </a:endParaRPr>
          </a:p>
          <a:p>
            <a:pPr marL="171450" indent="-171450" eaLnBrk="1" hangingPunct="1">
              <a:spcBef>
                <a:spcPct val="0"/>
              </a:spcBef>
              <a:buFont typeface="Arial" panose="020B0604020202020204" pitchFamily="34" charset="0"/>
              <a:buChar char="•"/>
            </a:pPr>
            <a:r>
              <a:rPr lang="sv-SE" sz="1200" b="0" i="0" dirty="0">
                <a:latin typeface="Arial" panose="020B0604020202020204" pitchFamily="34" charset="0"/>
                <a:cs typeface="Arial" panose="020B0604020202020204" pitchFamily="34" charset="0"/>
              </a:rPr>
              <a:t>Sätt en gul lapp: Om du växte upp i ett stadsområde utan en park i närheten.</a:t>
            </a:r>
          </a:p>
          <a:p>
            <a:pPr marL="171450" indent="-171450" eaLnBrk="1" hangingPunct="1">
              <a:spcBef>
                <a:spcPct val="0"/>
              </a:spcBef>
              <a:buFont typeface="Arial" panose="020B0604020202020204" pitchFamily="34" charset="0"/>
              <a:buChar char="•"/>
            </a:pPr>
            <a:endParaRPr lang="sv-SE" sz="1200" b="0" i="0" dirty="0">
              <a:latin typeface="Arial" panose="020B0604020202020204" pitchFamily="34" charset="0"/>
              <a:cs typeface="Arial" panose="020B0604020202020204" pitchFamily="34" charset="0"/>
            </a:endParaRPr>
          </a:p>
          <a:p>
            <a:pPr marL="171450" indent="-171450" eaLnBrk="1" hangingPunct="1">
              <a:spcBef>
                <a:spcPct val="0"/>
              </a:spcBef>
              <a:buFont typeface="Arial" panose="020B0604020202020204" pitchFamily="34" charset="0"/>
              <a:buChar char="•"/>
            </a:pPr>
            <a:r>
              <a:rPr lang="sv-SE" sz="1200" b="0" i="0" dirty="0">
                <a:latin typeface="Arial" panose="020B0604020202020204" pitchFamily="34" charset="0"/>
                <a:cs typeface="Arial" panose="020B0604020202020204" pitchFamily="34" charset="0"/>
              </a:rPr>
              <a:t>Sätt en gul lapp: Om en eller båda av dina föräldrar tog med dig på camping.</a:t>
            </a:r>
          </a:p>
          <a:p>
            <a:pPr marL="171450" indent="-171450" eaLnBrk="1" hangingPunct="1">
              <a:spcBef>
                <a:spcPct val="0"/>
              </a:spcBef>
              <a:buFont typeface="Arial" panose="020B0604020202020204" pitchFamily="34" charset="0"/>
              <a:buChar char="•"/>
            </a:pPr>
            <a:endParaRPr lang="sv-SE" sz="1200" b="0" i="0" dirty="0">
              <a:latin typeface="Arial" panose="020B0604020202020204" pitchFamily="34" charset="0"/>
              <a:cs typeface="Arial" panose="020B0604020202020204" pitchFamily="34" charset="0"/>
            </a:endParaRPr>
          </a:p>
          <a:p>
            <a:pPr marL="171450" marR="0" lvl="0" indent="-171450" algn="l" defTabSz="457200" rtl="0" eaLnBrk="1" fontAlgn="auto" latinLnBrk="0" hangingPunct="1">
              <a:lnSpc>
                <a:spcPct val="100000"/>
              </a:lnSpc>
              <a:spcBef>
                <a:spcPct val="0"/>
              </a:spcBef>
              <a:spcAft>
                <a:spcPts val="0"/>
              </a:spcAft>
              <a:buClrTx/>
              <a:buSzTx/>
              <a:buFont typeface="Arial" panose="020B0604020202020204" pitchFamily="34" charset="0"/>
              <a:buChar char="•"/>
              <a:tabLst/>
              <a:defRPr/>
            </a:pPr>
            <a:r>
              <a:rPr lang="sv-SE" sz="1200" b="0" i="0" dirty="0">
                <a:latin typeface="Arial" panose="020B0604020202020204" pitchFamily="34" charset="0"/>
                <a:cs typeface="Arial" panose="020B0604020202020204" pitchFamily="34" charset="0"/>
              </a:rPr>
              <a:t>Sätt en gul lapp: Om dina förfäder under de senaste 200 åren tvingades bort från sitt hemland.</a:t>
            </a:r>
          </a:p>
          <a:p>
            <a:pPr marL="171450" indent="-171450" eaLnBrk="1" hangingPunct="1">
              <a:spcBef>
                <a:spcPct val="0"/>
              </a:spcBef>
              <a:buFont typeface="Arial" panose="020B0604020202020204" pitchFamily="34" charset="0"/>
              <a:buChar char="•"/>
            </a:pPr>
            <a:endParaRPr lang="sv-SE" sz="1200" b="0" i="0" dirty="0">
              <a:latin typeface="Arial" panose="020B0604020202020204" pitchFamily="34" charset="0"/>
              <a:cs typeface="Arial" panose="020B0604020202020204" pitchFamily="34" charset="0"/>
            </a:endParaRPr>
          </a:p>
          <a:p>
            <a:pPr marL="171450" indent="-171450" eaLnBrk="1" hangingPunct="1">
              <a:spcBef>
                <a:spcPct val="0"/>
              </a:spcBef>
              <a:buFont typeface="Arial" panose="020B0604020202020204" pitchFamily="34" charset="0"/>
              <a:buChar char="•"/>
            </a:pPr>
            <a:r>
              <a:rPr lang="sv-SE" sz="1200" b="0" i="0" dirty="0">
                <a:latin typeface="Arial" panose="020B0604020202020204" pitchFamily="34" charset="0"/>
                <a:cs typeface="Arial" panose="020B0604020202020204" pitchFamily="34" charset="0"/>
              </a:rPr>
              <a:t>Sätt en gul lapp: Om du växte upp nära en soptipp, ett sopförbränningsverk, ett kraftverk eller industrier.</a:t>
            </a:r>
          </a:p>
          <a:p>
            <a:pPr marL="171450" indent="-171450" eaLnBrk="1" hangingPunct="1">
              <a:spcBef>
                <a:spcPct val="0"/>
              </a:spcBef>
              <a:buFont typeface="Arial" panose="020B0604020202020204" pitchFamily="34" charset="0"/>
              <a:buChar char="•"/>
            </a:pPr>
            <a:endParaRPr lang="sv-SE" sz="1200" b="0" i="0" dirty="0">
              <a:latin typeface="Arial" panose="020B0604020202020204" pitchFamily="34" charset="0"/>
              <a:cs typeface="Arial" panose="020B0604020202020204" pitchFamily="34" charset="0"/>
            </a:endParaRPr>
          </a:p>
          <a:p>
            <a:pPr marL="171450" indent="-171450" eaLnBrk="1" hangingPunct="1">
              <a:spcBef>
                <a:spcPct val="0"/>
              </a:spcBef>
              <a:buFont typeface="Arial" panose="020B0604020202020204" pitchFamily="34" charset="0"/>
              <a:buChar char="•"/>
            </a:pPr>
            <a:r>
              <a:rPr lang="sv-SE" sz="1200" b="0" i="0" dirty="0">
                <a:latin typeface="Arial" panose="020B0604020202020204" pitchFamily="34" charset="0"/>
                <a:cs typeface="Arial" panose="020B0604020202020204" pitchFamily="34" charset="0"/>
              </a:rPr>
              <a:t>Sätt en gul lapp: Om du någon gång var tvungen att stanna inne på grund av varningar om luftföroreningar.</a:t>
            </a:r>
          </a:p>
          <a:p>
            <a:pPr marL="171450" indent="-171450" eaLnBrk="1" hangingPunct="1">
              <a:spcBef>
                <a:spcPct val="0"/>
              </a:spcBef>
              <a:buFont typeface="Arial" panose="020B0604020202020204" pitchFamily="34" charset="0"/>
              <a:buChar char="•"/>
            </a:pPr>
            <a:endParaRPr lang="sv-SE" sz="1200" b="0" i="0" dirty="0">
              <a:latin typeface="Arial" panose="020B0604020202020204" pitchFamily="34" charset="0"/>
              <a:cs typeface="Arial" panose="020B0604020202020204" pitchFamily="34" charset="0"/>
            </a:endParaRPr>
          </a:p>
          <a:p>
            <a:pPr marL="171450" indent="-171450" eaLnBrk="1" hangingPunct="1">
              <a:spcBef>
                <a:spcPct val="0"/>
              </a:spcBef>
              <a:buFont typeface="Arial" panose="020B0604020202020204" pitchFamily="34" charset="0"/>
              <a:buChar char="•"/>
            </a:pPr>
            <a:r>
              <a:rPr lang="sv-SE" sz="1200" b="0" i="0" dirty="0">
                <a:latin typeface="Arial" panose="020B0604020202020204" pitchFamily="34" charset="0"/>
                <a:cs typeface="Arial" panose="020B0604020202020204" pitchFamily="34" charset="0"/>
              </a:rPr>
              <a:t>Sätt en gul lapp: Om du lärde dig om miljöfrågor i grundskolan eller gymnasiet.</a:t>
            </a:r>
          </a:p>
          <a:p>
            <a:pPr marL="171450" indent="-171450" eaLnBrk="1" hangingPunct="1">
              <a:spcBef>
                <a:spcPct val="0"/>
              </a:spcBef>
              <a:buFont typeface="Arial" panose="020B0604020202020204" pitchFamily="34" charset="0"/>
              <a:buChar char="•"/>
            </a:pPr>
            <a:endParaRPr lang="sv-SE" sz="1200" b="0" i="0" dirty="0">
              <a:latin typeface="Arial" panose="020B0604020202020204" pitchFamily="34" charset="0"/>
              <a:cs typeface="Arial" panose="020B0604020202020204" pitchFamily="34" charset="0"/>
            </a:endParaRPr>
          </a:p>
          <a:p>
            <a:pPr marL="171450" indent="-171450" eaLnBrk="1" hangingPunct="1">
              <a:spcBef>
                <a:spcPct val="0"/>
              </a:spcBef>
              <a:buFont typeface="Arial" panose="020B0604020202020204" pitchFamily="34" charset="0"/>
              <a:buChar char="•"/>
            </a:pPr>
            <a:r>
              <a:rPr lang="sv-SE" sz="1200" b="0" i="0" dirty="0">
                <a:latin typeface="Arial" panose="020B0604020202020204" pitchFamily="34" charset="0"/>
                <a:cs typeface="Arial" panose="020B0604020202020204" pitchFamily="34" charset="0"/>
              </a:rPr>
              <a:t>Sätt en gul lapp: Om du gick i en skola där skolgården hade lite eller ingen natur (t.ex. ängsmark eller träd).</a:t>
            </a:r>
          </a:p>
          <a:p>
            <a:pPr marL="171450" indent="-171450" eaLnBrk="1" hangingPunct="1">
              <a:spcBef>
                <a:spcPct val="0"/>
              </a:spcBef>
              <a:buFont typeface="Arial" panose="020B0604020202020204" pitchFamily="34" charset="0"/>
              <a:buChar char="•"/>
            </a:pPr>
            <a:endParaRPr lang="sv-SE" sz="1200" b="0" i="0" dirty="0">
              <a:latin typeface="Arial" panose="020B0604020202020204" pitchFamily="34" charset="0"/>
              <a:cs typeface="Arial" panose="020B0604020202020204" pitchFamily="34" charset="0"/>
            </a:endParaRPr>
          </a:p>
          <a:p>
            <a:pPr marL="171450" indent="-171450" eaLnBrk="1" hangingPunct="1">
              <a:spcBef>
                <a:spcPct val="0"/>
              </a:spcBef>
              <a:buFont typeface="Arial" panose="020B0604020202020204" pitchFamily="34" charset="0"/>
              <a:buChar char="•"/>
            </a:pPr>
            <a:r>
              <a:rPr lang="sv-SE" sz="1200" b="0" i="0" dirty="0">
                <a:latin typeface="Arial" panose="020B0604020202020204" pitchFamily="34" charset="0"/>
                <a:cs typeface="Arial" panose="020B0604020202020204" pitchFamily="34" charset="0"/>
              </a:rPr>
              <a:t>Sätt en gul lapp: Om någon i ditt barndomshem lärde dig namnen på växter och djur i ditt område.</a:t>
            </a:r>
          </a:p>
          <a:p>
            <a:pPr marL="171450" indent="-171450" eaLnBrk="1" hangingPunct="1">
              <a:spcBef>
                <a:spcPct val="0"/>
              </a:spcBef>
              <a:buFont typeface="Arial" panose="020B0604020202020204" pitchFamily="34" charset="0"/>
              <a:buChar char="•"/>
            </a:pPr>
            <a:endParaRPr lang="sv-SE" sz="1200" b="0" i="0" dirty="0">
              <a:latin typeface="Arial" panose="020B0604020202020204" pitchFamily="34" charset="0"/>
              <a:cs typeface="Arial" panose="020B0604020202020204" pitchFamily="34" charset="0"/>
            </a:endParaRPr>
          </a:p>
          <a:p>
            <a:pPr marL="171450" indent="-171450" eaLnBrk="1" hangingPunct="1">
              <a:spcBef>
                <a:spcPct val="0"/>
              </a:spcBef>
              <a:buFont typeface="Arial" panose="020B0604020202020204" pitchFamily="34" charset="0"/>
              <a:buChar char="•"/>
            </a:pPr>
            <a:r>
              <a:rPr lang="sv-SE" sz="1200" b="0" i="0" dirty="0">
                <a:latin typeface="Arial" panose="020B0604020202020204" pitchFamily="34" charset="0"/>
                <a:cs typeface="Arial" panose="020B0604020202020204" pitchFamily="34" charset="0"/>
              </a:rPr>
              <a:t>Sätt en gul lapp: Om du åt snabbmat mer än två gånger i veckan som barn.</a:t>
            </a:r>
          </a:p>
          <a:p>
            <a:pPr marL="171450" indent="-171450" eaLnBrk="1" hangingPunct="1">
              <a:spcBef>
                <a:spcPct val="0"/>
              </a:spcBef>
              <a:buFont typeface="Arial" panose="020B0604020202020204" pitchFamily="34" charset="0"/>
              <a:buChar char="•"/>
            </a:pPr>
            <a:endParaRPr lang="sv-SE" sz="1200" b="0" i="0" dirty="0">
              <a:latin typeface="Arial" panose="020B0604020202020204" pitchFamily="34" charset="0"/>
              <a:cs typeface="Arial" panose="020B0604020202020204" pitchFamily="34" charset="0"/>
            </a:endParaRPr>
          </a:p>
          <a:p>
            <a:pPr marL="171450" indent="-171450" eaLnBrk="1" hangingPunct="1">
              <a:spcBef>
                <a:spcPct val="0"/>
              </a:spcBef>
              <a:buFont typeface="Arial" panose="020B0604020202020204" pitchFamily="34" charset="0"/>
              <a:buChar char="•"/>
            </a:pPr>
            <a:r>
              <a:rPr lang="sv-SE" sz="1200" b="0" i="0" dirty="0">
                <a:latin typeface="Arial" panose="020B0604020202020204" pitchFamily="34" charset="0"/>
                <a:cs typeface="Arial" panose="020B0604020202020204" pitchFamily="34" charset="0"/>
              </a:rPr>
              <a:t>Sätt en gul lapp: Om du lider av astma.</a:t>
            </a:r>
          </a:p>
          <a:p>
            <a:pPr marL="171450" indent="-171450" eaLnBrk="1" hangingPunct="1">
              <a:spcBef>
                <a:spcPct val="0"/>
              </a:spcBef>
              <a:buFont typeface="Arial" panose="020B0604020202020204" pitchFamily="34" charset="0"/>
              <a:buChar char="•"/>
            </a:pPr>
            <a:endParaRPr lang="sv-SE" sz="1200" b="0" i="0" dirty="0">
              <a:latin typeface="Arial" panose="020B0604020202020204" pitchFamily="34" charset="0"/>
              <a:cs typeface="Arial" panose="020B0604020202020204" pitchFamily="34" charset="0"/>
            </a:endParaRPr>
          </a:p>
          <a:p>
            <a:pPr marL="171450" indent="-171450" eaLnBrk="1" hangingPunct="1">
              <a:spcBef>
                <a:spcPct val="0"/>
              </a:spcBef>
              <a:buFont typeface="Arial" panose="020B0604020202020204" pitchFamily="34" charset="0"/>
              <a:buChar char="•"/>
            </a:pPr>
            <a:r>
              <a:rPr lang="sv-SE" sz="1200" b="0" i="0" dirty="0">
                <a:latin typeface="Arial" panose="020B0604020202020204" pitchFamily="34" charset="0"/>
                <a:cs typeface="Arial" panose="020B0604020202020204" pitchFamily="34" charset="0"/>
              </a:rPr>
              <a:t>Sätt en gul lapp: Om du gick på sommarkollo/läger i ett naturområde.</a:t>
            </a:r>
          </a:p>
          <a:p>
            <a:pPr marL="171450" indent="-171450" eaLnBrk="1" hangingPunct="1">
              <a:spcBef>
                <a:spcPct val="0"/>
              </a:spcBef>
              <a:buFont typeface="Arial" panose="020B0604020202020204" pitchFamily="34" charset="0"/>
              <a:buChar char="•"/>
            </a:pPr>
            <a:endParaRPr lang="sv-SE" sz="1200" b="0" i="0" dirty="0">
              <a:latin typeface="Arial" panose="020B0604020202020204" pitchFamily="34" charset="0"/>
              <a:cs typeface="Arial" panose="020B0604020202020204" pitchFamily="34" charset="0"/>
            </a:endParaRPr>
          </a:p>
          <a:p>
            <a:pPr marL="171450" indent="-171450" eaLnBrk="1" hangingPunct="1">
              <a:spcBef>
                <a:spcPct val="0"/>
              </a:spcBef>
              <a:buFont typeface="Arial" panose="020B0604020202020204" pitchFamily="34" charset="0"/>
              <a:buChar char="•"/>
            </a:pPr>
            <a:r>
              <a:rPr lang="sv-SE" sz="1200" b="0" i="0" dirty="0">
                <a:latin typeface="Arial" panose="020B0604020202020204" pitchFamily="34" charset="0"/>
                <a:cs typeface="Arial" panose="020B0604020202020204" pitchFamily="34" charset="0"/>
              </a:rPr>
              <a:t>Sätt en gul lapp: Om din familj någon gång var tvungen att flytta på grund av miljöföroreningar.</a:t>
            </a:r>
          </a:p>
          <a:p>
            <a:pPr marL="171450" indent="-171450" eaLnBrk="1" hangingPunct="1">
              <a:spcBef>
                <a:spcPct val="0"/>
              </a:spcBef>
              <a:buFont typeface="Arial" panose="020B0604020202020204" pitchFamily="34" charset="0"/>
              <a:buChar char="•"/>
            </a:pPr>
            <a:endParaRPr lang="sv-SE" sz="1200" b="0" i="0" dirty="0">
              <a:latin typeface="Arial" panose="020B0604020202020204" pitchFamily="34" charset="0"/>
              <a:cs typeface="Arial" panose="020B0604020202020204" pitchFamily="34" charset="0"/>
            </a:endParaRPr>
          </a:p>
          <a:p>
            <a:pPr marL="171450" indent="-171450" eaLnBrk="1" hangingPunct="1">
              <a:spcBef>
                <a:spcPct val="0"/>
              </a:spcBef>
              <a:buFont typeface="Arial" panose="020B0604020202020204" pitchFamily="34" charset="0"/>
              <a:buChar char="•"/>
            </a:pPr>
            <a:r>
              <a:rPr lang="sv-SE" sz="1200" b="0" i="0" dirty="0">
                <a:latin typeface="Arial" panose="020B0604020202020204" pitchFamily="34" charset="0"/>
                <a:cs typeface="Arial" panose="020B0604020202020204" pitchFamily="34" charset="0"/>
              </a:rPr>
              <a:t>Sätt en gul lapp: Om du inte hade tillgång till en trädgård som ung.</a:t>
            </a:r>
          </a:p>
          <a:p>
            <a:pPr marL="171450" indent="-171450" eaLnBrk="1" hangingPunct="1">
              <a:spcBef>
                <a:spcPct val="0"/>
              </a:spcBef>
              <a:buFont typeface="Arial" panose="020B0604020202020204" pitchFamily="34" charset="0"/>
              <a:buChar char="•"/>
            </a:pPr>
            <a:endParaRPr lang="sv-SE" sz="1200" b="0" i="0" dirty="0">
              <a:latin typeface="Arial" panose="020B0604020202020204" pitchFamily="34" charset="0"/>
              <a:cs typeface="Arial" panose="020B0604020202020204" pitchFamily="34" charset="0"/>
            </a:endParaRPr>
          </a:p>
          <a:p>
            <a:pPr marL="171450" indent="-171450" eaLnBrk="1" hangingPunct="1">
              <a:spcBef>
                <a:spcPct val="0"/>
              </a:spcBef>
              <a:buFont typeface="Arial" panose="020B0604020202020204" pitchFamily="34" charset="0"/>
              <a:buChar char="•"/>
            </a:pPr>
            <a:r>
              <a:rPr lang="sv-SE" sz="1200" b="0" i="0" dirty="0">
                <a:latin typeface="Arial" panose="020B0604020202020204" pitchFamily="34" charset="0"/>
                <a:cs typeface="Arial" panose="020B0604020202020204" pitchFamily="34" charset="0"/>
              </a:rPr>
              <a:t>Sätt en gul lapp: Om du kunde utgå från att ditt dricksvatten var säkert att dricka.</a:t>
            </a:r>
          </a:p>
          <a:p>
            <a:pPr marL="171450" indent="-171450" eaLnBrk="1" hangingPunct="1">
              <a:spcBef>
                <a:spcPct val="0"/>
              </a:spcBef>
              <a:buFont typeface="Arial" panose="020B0604020202020204" pitchFamily="34" charset="0"/>
              <a:buChar char="•"/>
            </a:pPr>
            <a:endParaRPr lang="sv-SE" sz="1200" b="0" i="0" dirty="0">
              <a:latin typeface="Arial" panose="020B0604020202020204" pitchFamily="34" charset="0"/>
              <a:cs typeface="Arial" panose="020B0604020202020204" pitchFamily="34" charset="0"/>
            </a:endParaRPr>
          </a:p>
          <a:p>
            <a:pPr marL="171450" indent="-171450" eaLnBrk="1" hangingPunct="1">
              <a:spcBef>
                <a:spcPct val="0"/>
              </a:spcBef>
              <a:buFont typeface="Arial" panose="020B0604020202020204" pitchFamily="34" charset="0"/>
              <a:buChar char="•"/>
            </a:pPr>
            <a:r>
              <a:rPr lang="sv-SE" sz="1200" b="0" i="0" dirty="0">
                <a:latin typeface="Arial" panose="020B0604020202020204" pitchFamily="34" charset="0"/>
                <a:cs typeface="Arial" panose="020B0604020202020204" pitchFamily="34" charset="0"/>
              </a:rPr>
              <a:t>Sätt en gul lapp: Om du aldrig har varit i en nationalpark (i vilket land som helst).</a:t>
            </a:r>
          </a:p>
          <a:p>
            <a:pPr marL="171450" indent="-171450" eaLnBrk="1" hangingPunct="1">
              <a:spcBef>
                <a:spcPct val="0"/>
              </a:spcBef>
              <a:buFont typeface="Arial" panose="020B0604020202020204" pitchFamily="34" charset="0"/>
              <a:buChar char="•"/>
            </a:pPr>
            <a:endParaRPr lang="sv-SE" sz="1200" b="0" i="0" dirty="0">
              <a:latin typeface="Arial" panose="020B0604020202020204" pitchFamily="34" charset="0"/>
              <a:cs typeface="Arial" panose="020B0604020202020204" pitchFamily="34" charset="0"/>
            </a:endParaRPr>
          </a:p>
          <a:p>
            <a:pPr marL="171450" indent="-171450" eaLnBrk="1" hangingPunct="1">
              <a:spcBef>
                <a:spcPct val="0"/>
              </a:spcBef>
              <a:buFont typeface="Arial" panose="020B0604020202020204" pitchFamily="34" charset="0"/>
              <a:buChar char="•"/>
            </a:pPr>
            <a:r>
              <a:rPr lang="sv-SE" sz="1200" b="0" i="0" dirty="0">
                <a:latin typeface="Arial" panose="020B0604020202020204" pitchFamily="34" charset="0"/>
                <a:cs typeface="Arial" panose="020B0604020202020204" pitchFamily="34" charset="0"/>
              </a:rPr>
              <a:t>Sätt en gul lapp: Om din familj ansträngde sig för att äta ekologisk mat.</a:t>
            </a:r>
          </a:p>
          <a:p>
            <a:pPr marL="171450" indent="-171450" eaLnBrk="1" hangingPunct="1">
              <a:spcBef>
                <a:spcPct val="0"/>
              </a:spcBef>
              <a:buFont typeface="Arial" panose="020B0604020202020204" pitchFamily="34" charset="0"/>
              <a:buChar char="•"/>
            </a:pPr>
            <a:endParaRPr lang="sv-SE" sz="1200" b="0" i="0" dirty="0">
              <a:latin typeface="Arial" panose="020B0604020202020204" pitchFamily="34" charset="0"/>
              <a:cs typeface="Arial" panose="020B0604020202020204" pitchFamily="34" charset="0"/>
            </a:endParaRPr>
          </a:p>
          <a:p>
            <a:pPr marL="171450" indent="-171450" eaLnBrk="1" hangingPunct="1">
              <a:spcBef>
                <a:spcPct val="0"/>
              </a:spcBef>
              <a:buFont typeface="Arial" panose="020B0604020202020204" pitchFamily="34" charset="0"/>
              <a:buChar char="•"/>
            </a:pPr>
            <a:r>
              <a:rPr lang="sv-SE" sz="1200" b="0" i="0" dirty="0">
                <a:latin typeface="Arial" panose="020B0604020202020204" pitchFamily="34" charset="0"/>
                <a:cs typeface="Arial" panose="020B0604020202020204" pitchFamily="34" charset="0"/>
              </a:rPr>
              <a:t>Sätt en gul lapp: Om du har varit på en plats utan ljusföroreningar där du kunde se alla stjärnor på natten.</a:t>
            </a:r>
          </a:p>
          <a:p>
            <a:pPr marL="0" indent="0" eaLnBrk="1" hangingPunct="1">
              <a:spcBef>
                <a:spcPct val="0"/>
              </a:spcBef>
              <a:buFontTx/>
              <a:buNone/>
            </a:pPr>
            <a:endParaRPr lang="sv-SE" sz="1200" b="1" i="0" dirty="0">
              <a:latin typeface="Arial" panose="020B0604020202020204" pitchFamily="34" charset="0"/>
              <a:cs typeface="Arial" panose="020B0604020202020204" pitchFamily="34" charset="0"/>
            </a:endParaRPr>
          </a:p>
          <a:p>
            <a:pPr marL="0" indent="0" eaLnBrk="1" hangingPunct="1">
              <a:spcBef>
                <a:spcPct val="0"/>
              </a:spcBef>
              <a:buFontTx/>
              <a:buNone/>
            </a:pPr>
            <a:endParaRPr lang="sv-SE" sz="1200" b="0" i="0" dirty="0">
              <a:latin typeface="Arial" panose="020B0604020202020204" pitchFamily="34" charset="0"/>
              <a:cs typeface="Arial" panose="020B0604020202020204" pitchFamily="34" charset="0"/>
            </a:endParaRPr>
          </a:p>
          <a:p>
            <a:pPr marL="0" indent="0" eaLnBrk="1" hangingPunct="1">
              <a:spcBef>
                <a:spcPct val="0"/>
              </a:spcBef>
              <a:buFontTx/>
              <a:buNone/>
            </a:pPr>
            <a:endParaRPr lang="sv-SE" sz="1200" b="0" i="0" dirty="0">
              <a:latin typeface="Arial" panose="020B0604020202020204" pitchFamily="34" charset="0"/>
              <a:cs typeface="Arial" panose="020B0604020202020204" pitchFamily="34" charset="0"/>
            </a:endParaRPr>
          </a:p>
        </p:txBody>
      </p:sp>
      <p:sp>
        <p:nvSpPr>
          <p:cNvPr id="4" name="Platshållare för bildnummer 3">
            <a:extLst>
              <a:ext uri="{FF2B5EF4-FFF2-40B4-BE49-F238E27FC236}">
                <a16:creationId xmlns:a16="http://schemas.microsoft.com/office/drawing/2014/main" id="{599F02BE-A1FF-4749-0E5E-5EE03820D7A3}"/>
              </a:ext>
            </a:extLst>
          </p:cNvPr>
          <p:cNvSpPr>
            <a:spLocks noGrp="1"/>
          </p:cNvSpPr>
          <p:nvPr>
            <p:ph type="sldNum" sz="quarter" idx="10"/>
          </p:nvPr>
        </p:nvSpPr>
        <p:spPr/>
        <p:txBody>
          <a:bodyPr/>
          <a:lstStyle/>
          <a:p>
            <a:fld id="{4B0E164D-EE8D-B448-BE8E-A1520703B60E}" type="slidenum">
              <a:rPr lang="sv-SE" smtClean="0"/>
              <a:t>19</a:t>
            </a:fld>
            <a:endParaRPr lang="sv-SE"/>
          </a:p>
        </p:txBody>
      </p:sp>
    </p:spTree>
    <p:extLst>
      <p:ext uri="{BB962C8B-B14F-4D97-AF65-F5344CB8AC3E}">
        <p14:creationId xmlns:p14="http://schemas.microsoft.com/office/powerpoint/2010/main" val="385199927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E0CEFE8-9582-39AD-F7B2-7E41B295018C}"/>
            </a:ext>
          </a:extLst>
        </p:cNvPr>
        <p:cNvGrpSpPr/>
        <p:nvPr/>
      </p:nvGrpSpPr>
      <p:grpSpPr>
        <a:xfrm>
          <a:off x="0" y="0"/>
          <a:ext cx="0" cy="0"/>
          <a:chOff x="0" y="0"/>
          <a:chExt cx="0" cy="0"/>
        </a:xfrm>
      </p:grpSpPr>
      <p:sp>
        <p:nvSpPr>
          <p:cNvPr id="2" name="Platshållare för bildobjekt 1">
            <a:extLst>
              <a:ext uri="{FF2B5EF4-FFF2-40B4-BE49-F238E27FC236}">
                <a16:creationId xmlns:a16="http://schemas.microsoft.com/office/drawing/2014/main" id="{ED5ECEA0-CB47-83ED-178E-6EFBC0C81C49}"/>
              </a:ext>
            </a:extLst>
          </p:cNvPr>
          <p:cNvSpPr>
            <a:spLocks noGrp="1" noRot="1" noChangeAspect="1"/>
          </p:cNvSpPr>
          <p:nvPr>
            <p:ph type="sldImg"/>
          </p:nvPr>
        </p:nvSpPr>
        <p:spPr>
          <a:xfrm>
            <a:off x="381000" y="685800"/>
            <a:ext cx="6096000" cy="3429000"/>
          </a:xfrm>
        </p:spPr>
      </p:sp>
      <p:sp>
        <p:nvSpPr>
          <p:cNvPr id="3" name="Platshållare för anteckningar 2">
            <a:extLst>
              <a:ext uri="{FF2B5EF4-FFF2-40B4-BE49-F238E27FC236}">
                <a16:creationId xmlns:a16="http://schemas.microsoft.com/office/drawing/2014/main" id="{633DB748-F56A-C881-7D77-DBABC711A10A}"/>
              </a:ext>
            </a:extLst>
          </p:cNvPr>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sv-SE" altLang="sv-SE" sz="1200" b="1" i="0" dirty="0">
                <a:latin typeface="Arial" panose="020B0604020202020204" pitchFamily="34" charset="0"/>
                <a:cs typeface="Arial" panose="020B0604020202020204" pitchFamily="34" charset="0"/>
              </a:rPr>
              <a:t>Instruktion till cirkelledaren:</a:t>
            </a:r>
          </a:p>
          <a:p>
            <a:pPr marL="0" marR="0" lvl="0" indent="0" algn="l" defTabSz="457200" rtl="0" eaLnBrk="1" fontAlgn="auto" latinLnBrk="0" hangingPunct="1">
              <a:lnSpc>
                <a:spcPct val="100000"/>
              </a:lnSpc>
              <a:spcBef>
                <a:spcPts val="0"/>
              </a:spcBef>
              <a:spcAft>
                <a:spcPts val="0"/>
              </a:spcAft>
              <a:buClrTx/>
              <a:buSzTx/>
              <a:buFontTx/>
              <a:buNone/>
              <a:tabLst/>
              <a:defRPr/>
            </a:pPr>
            <a:endParaRPr lang="sv-SE" altLang="sv-SE" sz="1200" b="0" i="0" dirty="0">
              <a:latin typeface="Arial" panose="020B0604020202020204" pitchFamily="34" charset="0"/>
              <a:cs typeface="Arial" panose="020B0604020202020204" pitchFamily="34" charset="0"/>
            </a:endParaRPr>
          </a:p>
          <a:p>
            <a:pPr marL="0" marR="0" lvl="0" indent="0" algn="l" defTabSz="457200" rtl="0" eaLnBrk="1" fontAlgn="auto" latinLnBrk="0" hangingPunct="1">
              <a:lnSpc>
                <a:spcPct val="100000"/>
              </a:lnSpc>
              <a:spcBef>
                <a:spcPts val="0"/>
              </a:spcBef>
              <a:spcAft>
                <a:spcPts val="0"/>
              </a:spcAft>
              <a:buClrTx/>
              <a:buSzTx/>
              <a:buFontTx/>
              <a:buNone/>
              <a:tabLst/>
              <a:defRPr/>
            </a:pPr>
            <a:r>
              <a:rPr lang="sv-SE" altLang="sv-SE" sz="1200" b="0" i="0" dirty="0">
                <a:latin typeface="Arial" panose="020B0604020202020204" pitchFamily="34" charset="0"/>
                <a:cs typeface="Arial" panose="020B0604020202020204" pitchFamily="34" charset="0"/>
              </a:rPr>
              <a:t>Vid behov (t.ex. om det var ett tag sedan sist gruppen hade cirkelträff om hållbarhet):</a:t>
            </a:r>
          </a:p>
          <a:p>
            <a:pPr marL="0" marR="0" lvl="0" indent="0" algn="l" defTabSz="457200" rtl="0" eaLnBrk="1" fontAlgn="auto" latinLnBrk="0" hangingPunct="1">
              <a:lnSpc>
                <a:spcPct val="100000"/>
              </a:lnSpc>
              <a:spcBef>
                <a:spcPts val="0"/>
              </a:spcBef>
              <a:spcAft>
                <a:spcPts val="0"/>
              </a:spcAft>
              <a:buClrTx/>
              <a:buSzTx/>
              <a:buFontTx/>
              <a:buNone/>
              <a:tabLst/>
              <a:defRPr/>
            </a:pPr>
            <a:endParaRPr lang="sv-SE" altLang="sv-SE" sz="1200" b="0" i="0" dirty="0">
              <a:latin typeface="Arial" panose="020B0604020202020204" pitchFamily="34" charset="0"/>
              <a:cs typeface="Arial" panose="020B0604020202020204" pitchFamily="34" charset="0"/>
            </a:endParaRPr>
          </a:p>
          <a:p>
            <a:pPr marL="0" marR="0" lvl="0" indent="0" algn="l" defTabSz="457200" rtl="0" eaLnBrk="1" fontAlgn="auto" latinLnBrk="0" hangingPunct="1">
              <a:lnSpc>
                <a:spcPct val="100000"/>
              </a:lnSpc>
              <a:spcBef>
                <a:spcPts val="0"/>
              </a:spcBef>
              <a:spcAft>
                <a:spcPts val="0"/>
              </a:spcAft>
              <a:buClrTx/>
              <a:buSzTx/>
              <a:buFont typeface="+mj-lt"/>
              <a:buNone/>
              <a:tabLst/>
              <a:defRPr/>
            </a:pPr>
            <a:r>
              <a:rPr lang="sv-SE" altLang="sv-SE" sz="1200" b="0" i="0" dirty="0">
                <a:latin typeface="Arial" panose="020B0604020202020204" pitchFamily="34" charset="0"/>
                <a:cs typeface="Arial" panose="020B0604020202020204" pitchFamily="34" charset="0"/>
              </a:rPr>
              <a:t>Påminn gruppen kort om Agenda 2030 och de globala målen. Du kan utgå från talpunkterna nedanför. </a:t>
            </a:r>
          </a:p>
          <a:p>
            <a:pPr marL="0" marR="0" lvl="0" indent="0" algn="l" defTabSz="457200" rtl="0" eaLnBrk="1" fontAlgn="auto" latinLnBrk="0" hangingPunct="1">
              <a:lnSpc>
                <a:spcPct val="100000"/>
              </a:lnSpc>
              <a:spcBef>
                <a:spcPts val="0"/>
              </a:spcBef>
              <a:spcAft>
                <a:spcPts val="0"/>
              </a:spcAft>
              <a:buClrTx/>
              <a:buSzTx/>
              <a:buFontTx/>
              <a:buNone/>
              <a:tabLst/>
              <a:defRPr/>
            </a:pPr>
            <a:endParaRPr lang="sv-SE" altLang="sv-SE" sz="1200" b="0" i="0" dirty="0">
              <a:latin typeface="Arial" panose="020B0604020202020204" pitchFamily="34" charset="0"/>
              <a:cs typeface="Arial" panose="020B0604020202020204" pitchFamily="34" charset="0"/>
            </a:endParaRPr>
          </a:p>
          <a:p>
            <a:pPr marL="0" marR="0" lvl="0" indent="0" algn="l" defTabSz="457200" rtl="0" eaLnBrk="1" fontAlgn="auto" latinLnBrk="0" hangingPunct="1">
              <a:lnSpc>
                <a:spcPct val="100000"/>
              </a:lnSpc>
              <a:spcBef>
                <a:spcPts val="0"/>
              </a:spcBef>
              <a:spcAft>
                <a:spcPts val="0"/>
              </a:spcAft>
              <a:buClrTx/>
              <a:buSzTx/>
              <a:buFontTx/>
              <a:buNone/>
              <a:tabLst/>
              <a:defRPr/>
            </a:pPr>
            <a:r>
              <a:rPr lang="sv-SE" altLang="sv-SE" sz="1200" b="1" i="0" dirty="0">
                <a:latin typeface="Arial" panose="020B0604020202020204" pitchFamily="34" charset="0"/>
                <a:cs typeface="Arial" panose="020B0604020202020204" pitchFamily="34" charset="0"/>
              </a:rPr>
              <a:t>Talpunkter</a:t>
            </a:r>
            <a:r>
              <a:rPr lang="sv-SE" altLang="sv-SE" sz="1200" b="0" i="0" dirty="0">
                <a:latin typeface="Arial" panose="020B0604020202020204" pitchFamily="34" charset="0"/>
                <a:cs typeface="Arial" panose="020B0604020202020204" pitchFamily="34" charset="0"/>
              </a:rPr>
              <a:t>:</a:t>
            </a:r>
            <a:endParaRPr lang="sv-SE" sz="1200" b="0" i="0" dirty="0">
              <a:latin typeface="Arial" panose="020B0604020202020204" pitchFamily="34" charset="0"/>
              <a:cs typeface="Arial" panose="020B0604020202020204" pitchFamily="34" charset="0"/>
            </a:endParaRPr>
          </a:p>
          <a:p>
            <a:endParaRPr lang="sv-SE" sz="1200" b="0" i="0" dirty="0">
              <a:latin typeface="Arial" panose="020B0604020202020204" pitchFamily="34" charset="0"/>
              <a:ea typeface="Calibri"/>
              <a:cs typeface="Arial" panose="020B0604020202020204" pitchFamily="34" charset="0"/>
            </a:endParaRPr>
          </a:p>
          <a:p>
            <a:pPr marL="228600" marR="0" lvl="0" indent="-228600" algn="l" defTabSz="457200" rtl="0" eaLnBrk="1" fontAlgn="auto" latinLnBrk="0" hangingPunct="1">
              <a:lnSpc>
                <a:spcPct val="100000"/>
              </a:lnSpc>
              <a:spcBef>
                <a:spcPts val="0"/>
              </a:spcBef>
              <a:spcAft>
                <a:spcPts val="0"/>
              </a:spcAft>
              <a:buClrTx/>
              <a:buSzTx/>
              <a:buFontTx/>
              <a:buAutoNum type="arabicPeriod"/>
              <a:tabLst/>
              <a:defRPr/>
            </a:pPr>
            <a:r>
              <a:rPr lang="sv-SE" sz="1200" b="0" i="0" dirty="0">
                <a:latin typeface="Arial" panose="020B0604020202020204" pitchFamily="34" charset="0"/>
                <a:cs typeface="Arial" panose="020B0604020202020204" pitchFamily="34" charset="0"/>
              </a:rPr>
              <a:t>Hållbara Seniorer är ett studiecirkelmaterial som utgår från Agenda 2030 och de globala målen. </a:t>
            </a:r>
          </a:p>
          <a:p>
            <a:pPr marL="228600" marR="0" lvl="0" indent="-228600" algn="l" defTabSz="457200" rtl="0" eaLnBrk="1" fontAlgn="auto" latinLnBrk="0" hangingPunct="1">
              <a:lnSpc>
                <a:spcPct val="100000"/>
              </a:lnSpc>
              <a:spcBef>
                <a:spcPts val="0"/>
              </a:spcBef>
              <a:spcAft>
                <a:spcPts val="0"/>
              </a:spcAft>
              <a:buClrTx/>
              <a:buSzTx/>
              <a:buFontTx/>
              <a:buAutoNum type="arabicPeriod"/>
              <a:tabLst/>
              <a:defRPr/>
            </a:pPr>
            <a:r>
              <a:rPr lang="sv-SE" sz="1200" b="0" i="0" dirty="0">
                <a:latin typeface="Arial" panose="020B0604020202020204" pitchFamily="34" charset="0"/>
                <a:cs typeface="Arial" panose="020B0604020202020204" pitchFamily="34" charset="0"/>
              </a:rPr>
              <a:t>De globala målen utgör världens länders gemensamma plan för hur vi tillsammans skapar en bättre och mer hållbar värld för alla.</a:t>
            </a:r>
          </a:p>
          <a:p>
            <a:pPr marL="228600" marR="0" lvl="0" indent="-228600" algn="l" defTabSz="457200" rtl="0" eaLnBrk="1" fontAlgn="auto" latinLnBrk="0" hangingPunct="1">
              <a:lnSpc>
                <a:spcPct val="100000"/>
              </a:lnSpc>
              <a:spcBef>
                <a:spcPts val="0"/>
              </a:spcBef>
              <a:spcAft>
                <a:spcPts val="0"/>
              </a:spcAft>
              <a:buClrTx/>
              <a:buSzTx/>
              <a:buFontTx/>
              <a:buAutoNum type="arabicPeriod"/>
              <a:tabLst/>
              <a:defRPr/>
            </a:pPr>
            <a:r>
              <a:rPr lang="sv-SE" sz="1200" b="0" i="0" dirty="0">
                <a:latin typeface="Arial" panose="020B0604020202020204" pitchFamily="34" charset="0"/>
                <a:cs typeface="Arial" panose="020B0604020202020204" pitchFamily="34" charset="0"/>
              </a:rPr>
              <a:t>Här är en bild som ger en översikt över alla 17 mål. Flera av målen diskuteras genom studiecirkelmaterialet. </a:t>
            </a:r>
          </a:p>
          <a:p>
            <a:pPr marL="228600" marR="0" lvl="0" indent="-228600" algn="l" defTabSz="457200" rtl="0" eaLnBrk="1" fontAlgn="auto" latinLnBrk="0" hangingPunct="1">
              <a:lnSpc>
                <a:spcPct val="100000"/>
              </a:lnSpc>
              <a:spcBef>
                <a:spcPts val="0"/>
              </a:spcBef>
              <a:spcAft>
                <a:spcPts val="0"/>
              </a:spcAft>
              <a:buClrTx/>
              <a:buSzTx/>
              <a:buFontTx/>
              <a:buAutoNum type="arabicPeriod"/>
              <a:tabLst/>
              <a:defRPr/>
            </a:pPr>
            <a:r>
              <a:rPr lang="sv-SE" sz="1200" b="0" i="0" dirty="0">
                <a:latin typeface="Arial" panose="020B0604020202020204" pitchFamily="34" charset="0"/>
                <a:cs typeface="Arial" panose="020B0604020202020204" pitchFamily="34" charset="0"/>
              </a:rPr>
              <a:t>Social hållbarhet är en nyckelkomponent i Agenda 2030 och påverkar flera av de globala målen.</a:t>
            </a:r>
          </a:p>
          <a:p>
            <a:pPr marL="228600" marR="0" lvl="0" indent="-228600" algn="l" defTabSz="457200" rtl="0" eaLnBrk="1" fontAlgn="auto" latinLnBrk="0" hangingPunct="1">
              <a:lnSpc>
                <a:spcPct val="100000"/>
              </a:lnSpc>
              <a:spcBef>
                <a:spcPts val="0"/>
              </a:spcBef>
              <a:spcAft>
                <a:spcPts val="0"/>
              </a:spcAft>
              <a:buClrTx/>
              <a:buSzTx/>
              <a:buFontTx/>
              <a:buAutoNum type="arabicPeriod"/>
              <a:tabLst/>
              <a:defRPr/>
            </a:pPr>
            <a:endParaRPr lang="sv-SE" sz="1200" b="0" i="0" dirty="0">
              <a:latin typeface="Arial" panose="020B0604020202020204" pitchFamily="34" charset="0"/>
              <a:cs typeface="Arial" panose="020B0604020202020204" pitchFamily="34" charset="0"/>
            </a:endParaRPr>
          </a:p>
          <a:p>
            <a:pPr marL="0" marR="0" lvl="0" indent="0" algn="l" defTabSz="457200" rtl="0" eaLnBrk="1" fontAlgn="auto" latinLnBrk="0" hangingPunct="1">
              <a:lnSpc>
                <a:spcPct val="100000"/>
              </a:lnSpc>
              <a:spcBef>
                <a:spcPts val="0"/>
              </a:spcBef>
              <a:spcAft>
                <a:spcPts val="0"/>
              </a:spcAft>
              <a:buClrTx/>
              <a:buSzTx/>
              <a:buFontTx/>
              <a:buNone/>
              <a:tabLst/>
              <a:defRPr/>
            </a:pPr>
            <a:r>
              <a:rPr lang="sv-SE" sz="1200" b="1" i="0" dirty="0">
                <a:latin typeface="Arial" panose="020B0604020202020204" pitchFamily="34" charset="0"/>
                <a:cs typeface="Arial" panose="020B0604020202020204" pitchFamily="34" charset="0"/>
              </a:rPr>
              <a:t>Bild: </a:t>
            </a:r>
            <a:r>
              <a:rPr lang="sv-SE" sz="1200" b="1" i="0" dirty="0" err="1">
                <a:latin typeface="Arial" panose="020B0604020202020204" pitchFamily="34" charset="0"/>
                <a:cs typeface="Arial" panose="020B0604020202020204" pitchFamily="34" charset="0"/>
              </a:rPr>
              <a:t>Globalamalen.se</a:t>
            </a:r>
            <a:endParaRPr lang="sv-SE" sz="1200" b="1" i="0" dirty="0">
              <a:latin typeface="Arial" panose="020B0604020202020204" pitchFamily="34" charset="0"/>
              <a:cs typeface="Arial" panose="020B0604020202020204" pitchFamily="34" charset="0"/>
            </a:endParaRPr>
          </a:p>
        </p:txBody>
      </p:sp>
      <p:sp>
        <p:nvSpPr>
          <p:cNvPr id="4" name="Platshållare för bildnummer 3">
            <a:extLst>
              <a:ext uri="{FF2B5EF4-FFF2-40B4-BE49-F238E27FC236}">
                <a16:creationId xmlns:a16="http://schemas.microsoft.com/office/drawing/2014/main" id="{4DDD3C87-8CEF-6EA0-FB5D-712B8676B601}"/>
              </a:ext>
            </a:extLst>
          </p:cNvPr>
          <p:cNvSpPr>
            <a:spLocks noGrp="1"/>
          </p:cNvSpPr>
          <p:nvPr>
            <p:ph type="sldNum" sz="quarter" idx="10"/>
          </p:nvPr>
        </p:nvSpPr>
        <p:spPr/>
        <p:txBody>
          <a:bodyPr/>
          <a:lstStyle/>
          <a:p>
            <a:fld id="{4B0E164D-EE8D-B448-BE8E-A1520703B60E}" type="slidenum">
              <a:rPr lang="sv-SE" smtClean="0"/>
              <a:t>2</a:t>
            </a:fld>
            <a:endParaRPr lang="sv-SE"/>
          </a:p>
        </p:txBody>
      </p:sp>
    </p:spTree>
    <p:extLst>
      <p:ext uri="{BB962C8B-B14F-4D97-AF65-F5344CB8AC3E}">
        <p14:creationId xmlns:p14="http://schemas.microsoft.com/office/powerpoint/2010/main" val="66146613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F0C675D-81E6-30EE-772A-C43D96C75663}"/>
            </a:ext>
          </a:extLst>
        </p:cNvPr>
        <p:cNvGrpSpPr/>
        <p:nvPr/>
      </p:nvGrpSpPr>
      <p:grpSpPr>
        <a:xfrm>
          <a:off x="0" y="0"/>
          <a:ext cx="0" cy="0"/>
          <a:chOff x="0" y="0"/>
          <a:chExt cx="0" cy="0"/>
        </a:xfrm>
      </p:grpSpPr>
      <p:sp>
        <p:nvSpPr>
          <p:cNvPr id="2" name="Platshållare för bildobjekt 1">
            <a:extLst>
              <a:ext uri="{FF2B5EF4-FFF2-40B4-BE49-F238E27FC236}">
                <a16:creationId xmlns:a16="http://schemas.microsoft.com/office/drawing/2014/main" id="{6BEE1499-81C1-A620-3E86-A3D8DD77E8E0}"/>
              </a:ext>
            </a:extLst>
          </p:cNvPr>
          <p:cNvSpPr>
            <a:spLocks noGrp="1" noRot="1" noChangeAspect="1"/>
          </p:cNvSpPr>
          <p:nvPr>
            <p:ph type="sldImg"/>
          </p:nvPr>
        </p:nvSpPr>
        <p:spPr>
          <a:xfrm>
            <a:off x="381000" y="685800"/>
            <a:ext cx="6096000" cy="3429000"/>
          </a:xfrm>
        </p:spPr>
      </p:sp>
      <p:sp>
        <p:nvSpPr>
          <p:cNvPr id="3" name="Platshållare för anteckningar 2">
            <a:extLst>
              <a:ext uri="{FF2B5EF4-FFF2-40B4-BE49-F238E27FC236}">
                <a16:creationId xmlns:a16="http://schemas.microsoft.com/office/drawing/2014/main" id="{CBA5AC87-1989-A239-24E8-FC3AA7467CF9}"/>
              </a:ext>
            </a:extLst>
          </p:cNvPr>
          <p:cNvSpPr>
            <a:spLocks noGrp="1"/>
          </p:cNvSpPr>
          <p:nvPr>
            <p:ph type="body" idx="1"/>
          </p:nvPr>
        </p:nvSpPr>
        <p:spPr/>
        <p:txBody>
          <a:bodyPr/>
          <a:lstStyle/>
          <a:p>
            <a:pPr marL="450850" indent="-450850" eaLnBrk="1" hangingPunct="1">
              <a:spcBef>
                <a:spcPct val="0"/>
              </a:spcBef>
            </a:pPr>
            <a:r>
              <a:rPr lang="sv-SE" sz="1200" b="1" i="0" noProof="0" dirty="0">
                <a:latin typeface="Arial" panose="020B0604020202020204" pitchFamily="34" charset="0"/>
                <a:cs typeface="Arial" panose="020B0604020202020204" pitchFamily="34" charset="0"/>
              </a:rPr>
              <a:t>Instruktion till cirkelledaren:</a:t>
            </a:r>
          </a:p>
          <a:p>
            <a:pPr marL="450850" marR="0" lvl="0" indent="-450850" algn="l" defTabSz="457200" rtl="0" eaLnBrk="1" fontAlgn="auto" latinLnBrk="0" hangingPunct="1">
              <a:lnSpc>
                <a:spcPct val="100000"/>
              </a:lnSpc>
              <a:spcBef>
                <a:spcPct val="0"/>
              </a:spcBef>
              <a:spcAft>
                <a:spcPts val="0"/>
              </a:spcAft>
              <a:buClrTx/>
              <a:buSzTx/>
              <a:buFont typeface="Arial" panose="020B0604020202020204" pitchFamily="34" charset="0"/>
              <a:buChar char="•"/>
              <a:tabLst/>
              <a:defRPr/>
            </a:pPr>
            <a:endParaRPr lang="sv-SE" sz="1200" b="0" i="0" noProof="0" dirty="0">
              <a:latin typeface="Arial" panose="020B0604020202020204" pitchFamily="34" charset="0"/>
              <a:cs typeface="Arial" panose="020B0604020202020204" pitchFamily="34" charset="0"/>
            </a:endParaRPr>
          </a:p>
          <a:p>
            <a:pPr marL="0" indent="0" eaLnBrk="1" hangingPunct="1">
              <a:spcBef>
                <a:spcPct val="0"/>
              </a:spcBef>
              <a:buFont typeface="+mj-lt"/>
              <a:buNone/>
            </a:pPr>
            <a:r>
              <a:rPr lang="sv-SE" sz="1200" b="0" i="0" noProof="0" dirty="0">
                <a:latin typeface="Arial" panose="020B0604020202020204" pitchFamily="34" charset="0"/>
                <a:cs typeface="Arial" panose="020B0604020202020204" pitchFamily="34" charset="0"/>
              </a:rPr>
              <a:t>Ta stöd av samtalsfrågorna nedanför eller kom på egna. </a:t>
            </a:r>
            <a:endParaRPr lang="sv-SE" sz="1200" b="0" i="1" noProof="0" dirty="0">
              <a:latin typeface="Arial" panose="020B0604020202020204" pitchFamily="34" charset="0"/>
              <a:cs typeface="Arial" panose="020B0604020202020204" pitchFamily="34" charset="0"/>
            </a:endParaRPr>
          </a:p>
          <a:p>
            <a:pPr marL="450850" indent="-450850" eaLnBrk="1" hangingPunct="1">
              <a:spcBef>
                <a:spcPct val="0"/>
              </a:spcBef>
              <a:buFont typeface="+mj-lt"/>
              <a:buAutoNum type="arabicPeriod" startAt="2"/>
            </a:pPr>
            <a:endParaRPr lang="sv-SE" sz="1200" b="0" i="0" noProof="0" dirty="0">
              <a:latin typeface="Arial" panose="020B0604020202020204" pitchFamily="34" charset="0"/>
              <a:cs typeface="Arial" panose="020B0604020202020204" pitchFamily="34" charset="0"/>
            </a:endParaRPr>
          </a:p>
          <a:p>
            <a:r>
              <a:rPr lang="sv-SE" sz="1200" b="1" i="0" noProof="0" dirty="0">
                <a:latin typeface="Arial" panose="020B0604020202020204" pitchFamily="34" charset="0"/>
                <a:cs typeface="Arial" panose="020B0604020202020204" pitchFamily="34" charset="0"/>
              </a:rPr>
              <a:t>Förslag på samtalsfrågor: </a:t>
            </a:r>
          </a:p>
          <a:p>
            <a:endParaRPr lang="sv-SE" sz="1200" b="1" i="0" noProof="0" dirty="0">
              <a:latin typeface="Arial" panose="020B0604020202020204" pitchFamily="34" charset="0"/>
              <a:cs typeface="Arial" panose="020B0604020202020204" pitchFamily="34" charset="0"/>
            </a:endParaRPr>
          </a:p>
          <a:p>
            <a:pPr marL="171450" indent="-171450">
              <a:buFont typeface="Arial" panose="020B0604020202020204" pitchFamily="34" charset="0"/>
              <a:buChar char="•"/>
            </a:pPr>
            <a:r>
              <a:rPr lang="sv-SE" sz="1200" b="0" i="0" u="none" strike="noStrike" noProof="0" dirty="0">
                <a:solidFill>
                  <a:srgbClr val="000000"/>
                </a:solidFill>
                <a:effectLst/>
                <a:latin typeface="Arial" panose="020B0604020202020204" pitchFamily="34" charset="0"/>
                <a:cs typeface="Arial" panose="020B0604020202020204" pitchFamily="34" charset="0"/>
              </a:rPr>
              <a:t>Var det något specifikt påstående som fick dig att tänka extra mycket? Varför?</a:t>
            </a:r>
          </a:p>
          <a:p>
            <a:pPr marL="171450" indent="-171450">
              <a:buFont typeface="Arial" panose="020B0604020202020204" pitchFamily="34" charset="0"/>
              <a:buChar char="•"/>
            </a:pPr>
            <a:r>
              <a:rPr lang="sv-SE" sz="1200" b="0" i="0" u="none" strike="noStrike" noProof="0" dirty="0">
                <a:solidFill>
                  <a:srgbClr val="000000"/>
                </a:solidFill>
                <a:effectLst/>
                <a:latin typeface="Arial" panose="020B0604020202020204" pitchFamily="34" charset="0"/>
                <a:cs typeface="Arial" panose="020B0604020202020204" pitchFamily="34" charset="0"/>
              </a:rPr>
              <a:t>Vad händer när man får många gula post-it-lappar (”stämmer för mig”? Vad kan det innebära?</a:t>
            </a:r>
          </a:p>
          <a:p>
            <a:pPr marL="171450" indent="-171450">
              <a:buFont typeface="Arial" panose="020B0604020202020204" pitchFamily="34" charset="0"/>
              <a:buChar char="•"/>
            </a:pPr>
            <a:r>
              <a:rPr lang="sv-SE" sz="1200" b="0" i="0" u="none" strike="noStrike" noProof="0" dirty="0">
                <a:solidFill>
                  <a:srgbClr val="000000"/>
                </a:solidFill>
                <a:effectLst/>
                <a:latin typeface="Arial" panose="020B0604020202020204" pitchFamily="34" charset="0"/>
                <a:cs typeface="Arial" panose="020B0604020202020204" pitchFamily="34" charset="0"/>
              </a:rPr>
              <a:t>Hur kan man gå̊ vidare när man har fått kunskap om de fördelar och nackdelar man får av samhället? Vad kan man göra för att motarbeta dessa orättvisor?</a:t>
            </a:r>
          </a:p>
          <a:p>
            <a:pPr marL="171450" indent="-171450">
              <a:buFont typeface="Arial" panose="020B0604020202020204" pitchFamily="34" charset="0"/>
              <a:buChar char="•"/>
            </a:pPr>
            <a:endParaRPr lang="sv-SE" sz="1200" b="0" i="0" u="none" strike="noStrike" noProof="0" dirty="0">
              <a:solidFill>
                <a:srgbClr val="000000"/>
              </a:solidFill>
              <a:effectLst/>
              <a:latin typeface="Arial" panose="020B0604020202020204" pitchFamily="34" charset="0"/>
              <a:cs typeface="Arial" panose="020B0604020202020204" pitchFamily="34" charset="0"/>
            </a:endParaRPr>
          </a:p>
          <a:p>
            <a:pPr marL="228600" indent="-228600">
              <a:buFont typeface="+mj-lt"/>
              <a:buAutoNum type="arabicPeriod"/>
            </a:pPr>
            <a:endParaRPr lang="sv-SE" b="0" i="0" u="none" strike="noStrike" dirty="0">
              <a:solidFill>
                <a:srgbClr val="000000"/>
              </a:solidFill>
              <a:effectLst/>
              <a:latin typeface="-webkit-standard"/>
            </a:endParaRPr>
          </a:p>
        </p:txBody>
      </p:sp>
      <p:sp>
        <p:nvSpPr>
          <p:cNvPr id="4" name="Platshållare för bildnummer 3">
            <a:extLst>
              <a:ext uri="{FF2B5EF4-FFF2-40B4-BE49-F238E27FC236}">
                <a16:creationId xmlns:a16="http://schemas.microsoft.com/office/drawing/2014/main" id="{DF08C6F4-4944-4897-183F-6FAA9B496C64}"/>
              </a:ext>
            </a:extLst>
          </p:cNvPr>
          <p:cNvSpPr>
            <a:spLocks noGrp="1"/>
          </p:cNvSpPr>
          <p:nvPr>
            <p:ph type="sldNum" sz="quarter" idx="10"/>
          </p:nvPr>
        </p:nvSpPr>
        <p:spPr/>
        <p:txBody>
          <a:bodyPr/>
          <a:lstStyle/>
          <a:p>
            <a:fld id="{4B0E164D-EE8D-B448-BE8E-A1520703B60E}" type="slidenum">
              <a:rPr lang="sv-SE" smtClean="0"/>
              <a:t>20</a:t>
            </a:fld>
            <a:endParaRPr lang="sv-SE"/>
          </a:p>
        </p:txBody>
      </p:sp>
    </p:spTree>
    <p:extLst>
      <p:ext uri="{BB962C8B-B14F-4D97-AF65-F5344CB8AC3E}">
        <p14:creationId xmlns:p14="http://schemas.microsoft.com/office/powerpoint/2010/main" val="388282568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7C11AA3-12B9-2147-2718-08B8AFC024B1}"/>
            </a:ext>
          </a:extLst>
        </p:cNvPr>
        <p:cNvGrpSpPr/>
        <p:nvPr/>
      </p:nvGrpSpPr>
      <p:grpSpPr>
        <a:xfrm>
          <a:off x="0" y="0"/>
          <a:ext cx="0" cy="0"/>
          <a:chOff x="0" y="0"/>
          <a:chExt cx="0" cy="0"/>
        </a:xfrm>
      </p:grpSpPr>
      <p:sp>
        <p:nvSpPr>
          <p:cNvPr id="2" name="Platshållare för bildobjekt 1">
            <a:extLst>
              <a:ext uri="{FF2B5EF4-FFF2-40B4-BE49-F238E27FC236}">
                <a16:creationId xmlns:a16="http://schemas.microsoft.com/office/drawing/2014/main" id="{F4ABE5F4-93F9-9A1D-D48F-1C18CAAF8FAF}"/>
              </a:ext>
            </a:extLst>
          </p:cNvPr>
          <p:cNvSpPr>
            <a:spLocks noGrp="1" noRot="1" noChangeAspect="1"/>
          </p:cNvSpPr>
          <p:nvPr>
            <p:ph type="sldImg"/>
          </p:nvPr>
        </p:nvSpPr>
        <p:spPr>
          <a:xfrm>
            <a:off x="381000" y="685800"/>
            <a:ext cx="6096000" cy="3429000"/>
          </a:xfrm>
        </p:spPr>
      </p:sp>
      <p:sp>
        <p:nvSpPr>
          <p:cNvPr id="3" name="Platshållare för anteckningar 2">
            <a:extLst>
              <a:ext uri="{FF2B5EF4-FFF2-40B4-BE49-F238E27FC236}">
                <a16:creationId xmlns:a16="http://schemas.microsoft.com/office/drawing/2014/main" id="{8F4B4ADD-F61C-6D0F-065A-C1A2D15872D1}"/>
              </a:ext>
            </a:extLst>
          </p:cNvPr>
          <p:cNvSpPr>
            <a:spLocks noGrp="1"/>
          </p:cNvSpPr>
          <p:nvPr>
            <p:ph type="body" idx="1"/>
          </p:nvPr>
        </p:nvSpPr>
        <p:spPr/>
        <p:txBody>
          <a:bodyPr/>
          <a:lstStyle/>
          <a:p>
            <a:pPr marL="450850" indent="-450850" eaLnBrk="1" hangingPunct="1">
              <a:spcBef>
                <a:spcPct val="0"/>
              </a:spcBef>
            </a:pPr>
            <a:r>
              <a:rPr lang="sv-SE" sz="1200" b="1" dirty="0">
                <a:latin typeface="Arial" panose="020B0604020202020204" pitchFamily="34" charset="0"/>
                <a:cs typeface="Arial" panose="020B0604020202020204" pitchFamily="34" charset="0"/>
              </a:rPr>
              <a:t>Instruktion till cirkelledaren:</a:t>
            </a:r>
          </a:p>
          <a:p>
            <a:pPr marL="450850" indent="-450850" eaLnBrk="1" hangingPunct="1">
              <a:spcBef>
                <a:spcPct val="0"/>
              </a:spcBef>
            </a:pPr>
            <a:endParaRPr lang="en-US" sz="1200" dirty="0">
              <a:latin typeface="Arial" panose="020B0604020202020204" pitchFamily="34" charset="0"/>
              <a:cs typeface="Arial" panose="020B0604020202020204" pitchFamily="34" charset="0"/>
            </a:endParaRPr>
          </a:p>
          <a:p>
            <a:pPr marL="450850" marR="0" lvl="0" indent="-450850" algn="l" defTabSz="457200" rtl="0" eaLnBrk="1" fontAlgn="auto" latinLnBrk="0" hangingPunct="1">
              <a:lnSpc>
                <a:spcPct val="100000"/>
              </a:lnSpc>
              <a:spcBef>
                <a:spcPct val="0"/>
              </a:spcBef>
              <a:spcAft>
                <a:spcPts val="0"/>
              </a:spcAft>
              <a:buClrTx/>
              <a:buSzTx/>
              <a:buFontTx/>
              <a:buNone/>
              <a:tabLst/>
              <a:defRPr/>
            </a:pPr>
            <a:r>
              <a:rPr lang="sv-SE" sz="1200" b="0" i="1" dirty="0">
                <a:latin typeface="Arial" panose="020B0604020202020204" pitchFamily="34" charset="0"/>
                <a:cs typeface="Arial" panose="020B0604020202020204" pitchFamily="34" charset="0"/>
              </a:rPr>
              <a:t>Observera att listan fortsätter på nästa powerpoint-bilden!</a:t>
            </a:r>
          </a:p>
          <a:p>
            <a:pPr marL="450850" indent="-450850" eaLnBrk="1" hangingPunct="1">
              <a:spcBef>
                <a:spcPct val="0"/>
              </a:spcBef>
            </a:pPr>
            <a:endParaRPr lang="en-US" sz="1200" dirty="0">
              <a:latin typeface="Arial" panose="020B0604020202020204" pitchFamily="34" charset="0"/>
              <a:cs typeface="Arial" panose="020B0604020202020204" pitchFamily="34" charset="0"/>
            </a:endParaRPr>
          </a:p>
          <a:p>
            <a:pPr marL="228600" indent="-228600">
              <a:buAutoNum type="arabicPeriod"/>
            </a:pPr>
            <a:r>
              <a:rPr lang="sv-SE" sz="1200" dirty="0">
                <a:latin typeface="Arial" panose="020B0604020202020204" pitchFamily="34" charset="0"/>
                <a:cs typeface="Arial" panose="020B0604020202020204" pitchFamily="34" charset="0"/>
              </a:rPr>
              <a:t>Läs upp tipsen och lägg till information utifrån </a:t>
            </a:r>
            <a:r>
              <a:rPr lang="sv-SE" sz="1200" dirty="0" err="1">
                <a:latin typeface="Arial" panose="020B0604020202020204" pitchFamily="34" charset="0"/>
                <a:cs typeface="Arial" panose="020B0604020202020204" pitchFamily="34" charset="0"/>
              </a:rPr>
              <a:t>talpunkterna</a:t>
            </a:r>
            <a:r>
              <a:rPr lang="sv-SE" sz="1200" dirty="0">
                <a:latin typeface="Arial" panose="020B0604020202020204" pitchFamily="34" charset="0"/>
                <a:cs typeface="Arial" panose="020B0604020202020204" pitchFamily="34" charset="0"/>
              </a:rPr>
              <a:t> nedanför:</a:t>
            </a:r>
          </a:p>
          <a:p>
            <a:pPr marL="228600" indent="-228600">
              <a:buAutoNum type="arabicPeriod"/>
            </a:pPr>
            <a:endParaRPr lang="sv-SE" sz="1200" dirty="0">
              <a:latin typeface="Arial" panose="020B0604020202020204" pitchFamily="34" charset="0"/>
              <a:cs typeface="Arial" panose="020B0604020202020204" pitchFamily="34" charset="0"/>
            </a:endParaRPr>
          </a:p>
          <a:p>
            <a:pPr marL="228600" indent="-228600">
              <a:buFont typeface="Arial" panose="020B0604020202020204" pitchFamily="34" charset="0"/>
              <a:buChar char="•"/>
            </a:pPr>
            <a:r>
              <a:rPr lang="sv-SE" sz="1200" dirty="0">
                <a:latin typeface="Arial" panose="020B0604020202020204" pitchFamily="34" charset="0"/>
                <a:cs typeface="Arial" panose="020B0604020202020204" pitchFamily="34" charset="0"/>
              </a:rPr>
              <a:t>Dela dina erfarenheter och kunskaper med varandra – vi seniorer har en unik möjlighet att bidra med livserfarenhet till yngre generationer, men också lära oss och få bredare perspektiv av yngre generationer.</a:t>
            </a:r>
          </a:p>
          <a:p>
            <a:pPr marL="228600" indent="-228600">
              <a:buFont typeface="Arial" panose="020B0604020202020204" pitchFamily="34" charset="0"/>
              <a:buChar char="•"/>
            </a:pPr>
            <a:r>
              <a:rPr lang="sv-SE" sz="1200" dirty="0">
                <a:latin typeface="Arial" panose="020B0604020202020204" pitchFamily="34" charset="0"/>
                <a:cs typeface="Arial" panose="020B0604020202020204" pitchFamily="34" charset="0"/>
              </a:rPr>
              <a:t>Delta och bjud in till i olika sammanhang – precis som vi gör här idag, och även bjuda in vår omgivning och nya människor som vi inte känner till olika sammanhang – för att stärka gemenskapen och motverka ensamhet.</a:t>
            </a:r>
          </a:p>
          <a:p>
            <a:pPr marL="228600" indent="-228600">
              <a:buFont typeface="Arial" panose="020B0604020202020204" pitchFamily="34" charset="0"/>
              <a:buChar char="•"/>
            </a:pPr>
            <a:r>
              <a:rPr lang="sv-SE" altLang="sv-SE" sz="1200" dirty="0"/>
              <a:t>Stöd rättvis konsumtion </a:t>
            </a:r>
            <a:r>
              <a:rPr lang="sv-SE" sz="1200" dirty="0">
                <a:latin typeface="Arial" panose="020B0604020202020204" pitchFamily="34" charset="0"/>
                <a:cs typeface="Arial" panose="020B0604020202020204" pitchFamily="34" charset="0"/>
              </a:rPr>
              <a:t>– välja lokala producenter när och om vi kan, använda hållbara tjänster och köpa från företag som arbetar för jämlika villkor.</a:t>
            </a:r>
          </a:p>
          <a:p>
            <a:pPr marL="228600" indent="-228600">
              <a:buFont typeface="Arial" panose="020B0604020202020204" pitchFamily="34" charset="0"/>
              <a:buChar char="•"/>
            </a:pPr>
            <a:r>
              <a:rPr lang="sv-SE" sz="1200" dirty="0">
                <a:latin typeface="Arial" panose="020B0604020202020204" pitchFamily="34" charset="0"/>
                <a:cs typeface="Arial" panose="020B0604020202020204" pitchFamily="34" charset="0"/>
              </a:rPr>
              <a:t>Lära och vara nyfiken – följa med i samhällsdebatten, ta del av föreläsningar och kurser om hållbarhet för att kunna påverka.</a:t>
            </a:r>
          </a:p>
          <a:p>
            <a:pPr marL="228600" indent="-228600">
              <a:buFont typeface="Arial" panose="020B0604020202020204" pitchFamily="34" charset="0"/>
              <a:buChar char="•"/>
            </a:pPr>
            <a:endParaRPr lang="sv-SE" sz="1200" dirty="0">
              <a:latin typeface="Arial" panose="020B0604020202020204" pitchFamily="34" charset="0"/>
              <a:cs typeface="Arial" panose="020B0604020202020204" pitchFamily="34" charset="0"/>
            </a:endParaRPr>
          </a:p>
          <a:p>
            <a:pPr marL="228600" indent="-228600">
              <a:buFont typeface="Arial" panose="020B0604020202020204" pitchFamily="34" charset="0"/>
              <a:buChar char="•"/>
            </a:pPr>
            <a:endParaRPr lang="sv-SE" sz="1200" dirty="0">
              <a:latin typeface="Arial" panose="020B0604020202020204" pitchFamily="34" charset="0"/>
              <a:cs typeface="Arial" panose="020B0604020202020204" pitchFamily="34" charset="0"/>
            </a:endParaRPr>
          </a:p>
          <a:p>
            <a:pPr marL="228600" indent="-228600">
              <a:buFont typeface="Arial" panose="020B0604020202020204" pitchFamily="34" charset="0"/>
              <a:buChar char="•"/>
            </a:pPr>
            <a:endParaRPr lang="sv-SE" sz="1200" dirty="0">
              <a:latin typeface="Arial" panose="020B0604020202020204" pitchFamily="34" charset="0"/>
              <a:cs typeface="Arial" panose="020B0604020202020204" pitchFamily="34" charset="0"/>
            </a:endParaRPr>
          </a:p>
          <a:p>
            <a:pPr marL="228600" indent="-228600">
              <a:buFont typeface="Arial" panose="020B0604020202020204" pitchFamily="34" charset="0"/>
              <a:buChar char="•"/>
            </a:pPr>
            <a:endParaRPr lang="sv-SE" sz="1200" dirty="0">
              <a:latin typeface="Arial" panose="020B0604020202020204" pitchFamily="34" charset="0"/>
              <a:cs typeface="Arial" panose="020B0604020202020204" pitchFamily="34" charset="0"/>
            </a:endParaRPr>
          </a:p>
          <a:p>
            <a:pPr marL="228600" indent="-228600">
              <a:buFont typeface="Arial" panose="020B0604020202020204" pitchFamily="34" charset="0"/>
              <a:buChar char="•"/>
            </a:pPr>
            <a:endParaRPr lang="sv-SE" sz="1200" dirty="0">
              <a:latin typeface="Arial" panose="020B0604020202020204" pitchFamily="34" charset="0"/>
              <a:cs typeface="Arial" panose="020B0604020202020204" pitchFamily="34" charset="0"/>
            </a:endParaRPr>
          </a:p>
          <a:p>
            <a:pPr marL="228600" indent="-228600">
              <a:buAutoNum type="arabicPeriod"/>
            </a:pPr>
            <a:endParaRPr lang="sv-SE" sz="1200" dirty="0">
              <a:latin typeface="Arial" panose="020B0604020202020204" pitchFamily="34" charset="0"/>
              <a:cs typeface="Arial" panose="020B0604020202020204" pitchFamily="34" charset="0"/>
            </a:endParaRPr>
          </a:p>
          <a:p>
            <a:pPr marL="228600" indent="-228600">
              <a:buAutoNum type="arabicPeriod"/>
            </a:pPr>
            <a:endParaRPr lang="sv-SE" sz="1200" dirty="0">
              <a:latin typeface="Arial" panose="020B0604020202020204" pitchFamily="34" charset="0"/>
              <a:cs typeface="Arial" panose="020B0604020202020204" pitchFamily="34" charset="0"/>
            </a:endParaRPr>
          </a:p>
        </p:txBody>
      </p:sp>
      <p:sp>
        <p:nvSpPr>
          <p:cNvPr id="4" name="Platshållare för bildnummer 3">
            <a:extLst>
              <a:ext uri="{FF2B5EF4-FFF2-40B4-BE49-F238E27FC236}">
                <a16:creationId xmlns:a16="http://schemas.microsoft.com/office/drawing/2014/main" id="{7970ECDA-D7E1-49E8-C2D7-C73349126322}"/>
              </a:ext>
            </a:extLst>
          </p:cNvPr>
          <p:cNvSpPr>
            <a:spLocks noGrp="1"/>
          </p:cNvSpPr>
          <p:nvPr>
            <p:ph type="sldNum" sz="quarter" idx="10"/>
          </p:nvPr>
        </p:nvSpPr>
        <p:spPr/>
        <p:txBody>
          <a:bodyPr/>
          <a:lstStyle/>
          <a:p>
            <a:fld id="{4B0E164D-EE8D-B448-BE8E-A1520703B60E}" type="slidenum">
              <a:rPr lang="sv-SE" smtClean="0"/>
              <a:t>21</a:t>
            </a:fld>
            <a:endParaRPr lang="sv-SE"/>
          </a:p>
        </p:txBody>
      </p:sp>
    </p:spTree>
    <p:extLst>
      <p:ext uri="{BB962C8B-B14F-4D97-AF65-F5344CB8AC3E}">
        <p14:creationId xmlns:p14="http://schemas.microsoft.com/office/powerpoint/2010/main" val="204266026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2551C9E-22FD-8003-93B3-3C5AAA6C8EAE}"/>
            </a:ext>
          </a:extLst>
        </p:cNvPr>
        <p:cNvGrpSpPr/>
        <p:nvPr/>
      </p:nvGrpSpPr>
      <p:grpSpPr>
        <a:xfrm>
          <a:off x="0" y="0"/>
          <a:ext cx="0" cy="0"/>
          <a:chOff x="0" y="0"/>
          <a:chExt cx="0" cy="0"/>
        </a:xfrm>
      </p:grpSpPr>
      <p:sp>
        <p:nvSpPr>
          <p:cNvPr id="2" name="Platshållare för bildobjekt 1">
            <a:extLst>
              <a:ext uri="{FF2B5EF4-FFF2-40B4-BE49-F238E27FC236}">
                <a16:creationId xmlns:a16="http://schemas.microsoft.com/office/drawing/2014/main" id="{6BC7DA05-B0C5-19A8-5E33-060BAEA8225E}"/>
              </a:ext>
            </a:extLst>
          </p:cNvPr>
          <p:cNvSpPr>
            <a:spLocks noGrp="1" noRot="1" noChangeAspect="1"/>
          </p:cNvSpPr>
          <p:nvPr>
            <p:ph type="sldImg"/>
          </p:nvPr>
        </p:nvSpPr>
        <p:spPr>
          <a:xfrm>
            <a:off x="381000" y="685800"/>
            <a:ext cx="6096000" cy="3429000"/>
          </a:xfrm>
        </p:spPr>
      </p:sp>
      <p:sp>
        <p:nvSpPr>
          <p:cNvPr id="3" name="Platshållare för anteckningar 2">
            <a:extLst>
              <a:ext uri="{FF2B5EF4-FFF2-40B4-BE49-F238E27FC236}">
                <a16:creationId xmlns:a16="http://schemas.microsoft.com/office/drawing/2014/main" id="{7BBA7E8A-9B3A-0741-D1F3-D354E7148064}"/>
              </a:ext>
            </a:extLst>
          </p:cNvPr>
          <p:cNvSpPr>
            <a:spLocks noGrp="1"/>
          </p:cNvSpPr>
          <p:nvPr>
            <p:ph type="body" idx="1"/>
          </p:nvPr>
        </p:nvSpPr>
        <p:spPr/>
        <p:txBody>
          <a:bodyPr/>
          <a:lstStyle/>
          <a:p>
            <a:pPr marL="450850" indent="-450850" eaLnBrk="1" hangingPunct="1">
              <a:spcBef>
                <a:spcPct val="0"/>
              </a:spcBef>
            </a:pPr>
            <a:r>
              <a:rPr lang="sv-SE" sz="1200" b="1" dirty="0">
                <a:latin typeface="Arial" panose="020B0604020202020204" pitchFamily="34" charset="0"/>
                <a:cs typeface="Arial" panose="020B0604020202020204" pitchFamily="34" charset="0"/>
              </a:rPr>
              <a:t>Instruktion till cirkelledaren:</a:t>
            </a:r>
            <a:endParaRPr lang="sv-SE" sz="1200" dirty="0">
              <a:latin typeface="Arial" panose="020B0604020202020204" pitchFamily="34" charset="0"/>
              <a:cs typeface="Arial" panose="020B0604020202020204" pitchFamily="34" charset="0"/>
            </a:endParaRPr>
          </a:p>
          <a:p>
            <a:pPr marL="228600" indent="-228600">
              <a:buAutoNum type="arabicPeriod"/>
            </a:pPr>
            <a:endParaRPr lang="sv-SE" sz="1200" dirty="0">
              <a:latin typeface="Arial" panose="020B0604020202020204" pitchFamily="34" charset="0"/>
              <a:cs typeface="Arial" panose="020B0604020202020204" pitchFamily="34" charset="0"/>
            </a:endParaRPr>
          </a:p>
          <a:p>
            <a:pPr marL="228600" indent="-228600">
              <a:buAutoNum type="arabicPeriod"/>
            </a:pPr>
            <a:r>
              <a:rPr lang="sv-SE" sz="1200" dirty="0">
                <a:latin typeface="Arial" panose="020B0604020202020204" pitchFamily="34" charset="0"/>
                <a:cs typeface="Arial" panose="020B0604020202020204" pitchFamily="34" charset="0"/>
              </a:rPr>
              <a:t>Fortsätt visa resten av listan över tipsen.</a:t>
            </a:r>
          </a:p>
          <a:p>
            <a:pPr marL="228600" indent="-228600">
              <a:buAutoNum type="arabicPeriod"/>
            </a:pPr>
            <a:endParaRPr lang="sv-SE" sz="1200" dirty="0">
              <a:latin typeface="Arial" panose="020B0604020202020204" pitchFamily="34" charset="0"/>
              <a:cs typeface="Arial" panose="020B0604020202020204" pitchFamily="34" charset="0"/>
            </a:endParaRPr>
          </a:p>
          <a:p>
            <a:pPr marL="228600" indent="-228600">
              <a:buFont typeface="Arial" panose="020B0604020202020204" pitchFamily="34" charset="0"/>
              <a:buChar char="•"/>
            </a:pPr>
            <a:r>
              <a:rPr lang="sv-SE" sz="1200" dirty="0">
                <a:latin typeface="Arial" panose="020B0604020202020204" pitchFamily="34" charset="0"/>
                <a:cs typeface="Arial" panose="020B0604020202020204" pitchFamily="34" charset="0"/>
              </a:rPr>
              <a:t>Starta eller delta i seniornätverk – bygga gemenskap kring hållbarhetsfrågor, till exempel genom odlingsgrupper, delningstjänster eller bokcirklar. Det här är som sagt det vi gör genom den här studiecirkeln – det är en konkret aktivitet för att bidra social hållbarhet!</a:t>
            </a:r>
          </a:p>
          <a:p>
            <a:pPr marL="228600" indent="-228600">
              <a:buFont typeface="Arial" panose="020B0604020202020204" pitchFamily="34" charset="0"/>
              <a:buChar char="•"/>
            </a:pPr>
            <a:r>
              <a:rPr lang="sv-SE" sz="1200" dirty="0">
                <a:latin typeface="Arial" panose="020B0604020202020204" pitchFamily="34" charset="0"/>
                <a:cs typeface="Arial" panose="020B0604020202020204" pitchFamily="34" charset="0"/>
              </a:rPr>
              <a:t>Påverka lokalt – engagera er i kommunens pensionärsråd, föreningsliv eller medborgardialoger för att lyfta frågor om social rättvisa och inkludering.</a:t>
            </a:r>
          </a:p>
          <a:p>
            <a:pPr marL="228600" indent="-228600">
              <a:buFont typeface="Arial" panose="020B0604020202020204" pitchFamily="34" charset="0"/>
              <a:buChar char="•"/>
            </a:pPr>
            <a:r>
              <a:rPr lang="sv-SE" sz="1200" dirty="0">
                <a:latin typeface="Arial" panose="020B0604020202020204" pitchFamily="34" charset="0"/>
                <a:cs typeface="Arial" panose="020B0604020202020204" pitchFamily="34" charset="0"/>
              </a:rPr>
              <a:t>Stärka solidariteten mellan generationer – skapa mötesplatser där unga och äldre kan lära av varandra.</a:t>
            </a:r>
          </a:p>
          <a:p>
            <a:pPr marL="228600" indent="-228600">
              <a:buFont typeface="Arial" panose="020B0604020202020204" pitchFamily="34" charset="0"/>
              <a:buChar char="•"/>
            </a:pPr>
            <a:r>
              <a:rPr lang="sv-SE" sz="1200" dirty="0">
                <a:latin typeface="Arial" panose="020B0604020202020204" pitchFamily="34" charset="0"/>
                <a:cs typeface="Arial" panose="020B0604020202020204" pitchFamily="34" charset="0"/>
              </a:rPr>
              <a:t>Arbeta för tillgänglighet och jämlikhet – tillsammans driva på för ett samhälle där alla, oavsett bakgrund eller förutsättningar, kan delta på lika villkor. Ett första steg kan att vara att vi funderar över hur vår lokalförening är utformad. Finns det till exempel fysisk möjlighet att ta sig in i lokalen? Kan trappor eller trånga utrymmen göra det svårt för vissa att delta? Finns möjlighet att samåka till våra aktiviteter? Hur kan fler seniorer hitta till vår lokalförening – och finns det något </a:t>
            </a:r>
            <a:r>
              <a:rPr lang="sv-SE" sz="1200" b="1" dirty="0">
                <a:latin typeface="Arial" panose="020B0604020202020204" pitchFamily="34" charset="0"/>
                <a:cs typeface="Arial" panose="020B0604020202020204" pitchFamily="34" charset="0"/>
              </a:rPr>
              <a:t>vi kan </a:t>
            </a:r>
            <a:r>
              <a:rPr lang="sv-SE" sz="1200" dirty="0">
                <a:latin typeface="Arial" panose="020B0604020202020204" pitchFamily="34" charset="0"/>
                <a:cs typeface="Arial" panose="020B0604020202020204" pitchFamily="34" charset="0"/>
              </a:rPr>
              <a:t>göra för att bli bättre på att nå ut bredare med information om vår lokalförening och få folk att känna sig välkomna? </a:t>
            </a:r>
          </a:p>
          <a:p>
            <a:pPr marL="228600" indent="-228600">
              <a:buFont typeface="Arial" panose="020B0604020202020204" pitchFamily="34" charset="0"/>
              <a:buChar char="•"/>
            </a:pPr>
            <a:endParaRPr lang="sv-SE" sz="1200" dirty="0">
              <a:latin typeface="Arial" panose="020B0604020202020204" pitchFamily="34" charset="0"/>
              <a:cs typeface="Arial" panose="020B0604020202020204" pitchFamily="34" charset="0"/>
            </a:endParaRPr>
          </a:p>
          <a:p>
            <a:pPr marL="228600" marR="0" lvl="0" indent="-228600" algn="l" defTabSz="457200" rtl="0" eaLnBrk="1" fontAlgn="auto" latinLnBrk="0" hangingPunct="1">
              <a:lnSpc>
                <a:spcPct val="100000"/>
              </a:lnSpc>
              <a:spcBef>
                <a:spcPts val="0"/>
              </a:spcBef>
              <a:spcAft>
                <a:spcPts val="0"/>
              </a:spcAft>
              <a:buClrTx/>
              <a:buSzTx/>
              <a:buFont typeface="+mj-lt"/>
              <a:buAutoNum type="arabicPeriod" startAt="2"/>
              <a:tabLst/>
              <a:defRPr/>
            </a:pPr>
            <a:r>
              <a:rPr lang="sv-SE" sz="1200" dirty="0">
                <a:latin typeface="Arial" panose="020B0604020202020204" pitchFamily="34" charset="0"/>
                <a:cs typeface="Arial" panose="020B0604020202020204" pitchFamily="34" charset="0"/>
              </a:rPr>
              <a:t>Fråga gruppen sedan om de har fler tips att ge varandra om hur man kan agera och bidra till social hållbarhet.</a:t>
            </a:r>
          </a:p>
          <a:p>
            <a:pPr marL="228600" indent="-228600">
              <a:buFont typeface="Arial" panose="020B0604020202020204" pitchFamily="34" charset="0"/>
              <a:buChar char="•"/>
            </a:pPr>
            <a:endParaRPr lang="sv-SE" sz="1200" dirty="0">
              <a:latin typeface="Arial" panose="020B0604020202020204" pitchFamily="34" charset="0"/>
              <a:cs typeface="Arial" panose="020B0604020202020204" pitchFamily="34" charset="0"/>
            </a:endParaRPr>
          </a:p>
        </p:txBody>
      </p:sp>
      <p:sp>
        <p:nvSpPr>
          <p:cNvPr id="4" name="Platshållare för bildnummer 3">
            <a:extLst>
              <a:ext uri="{FF2B5EF4-FFF2-40B4-BE49-F238E27FC236}">
                <a16:creationId xmlns:a16="http://schemas.microsoft.com/office/drawing/2014/main" id="{BEE2684F-8B0A-7FFF-58A1-3CEF30D1E5CC}"/>
              </a:ext>
            </a:extLst>
          </p:cNvPr>
          <p:cNvSpPr>
            <a:spLocks noGrp="1"/>
          </p:cNvSpPr>
          <p:nvPr>
            <p:ph type="sldNum" sz="quarter" idx="10"/>
          </p:nvPr>
        </p:nvSpPr>
        <p:spPr/>
        <p:txBody>
          <a:bodyPr/>
          <a:lstStyle/>
          <a:p>
            <a:fld id="{4B0E164D-EE8D-B448-BE8E-A1520703B60E}" type="slidenum">
              <a:rPr lang="sv-SE" smtClean="0"/>
              <a:t>22</a:t>
            </a:fld>
            <a:endParaRPr lang="sv-SE"/>
          </a:p>
        </p:txBody>
      </p:sp>
    </p:spTree>
    <p:extLst>
      <p:ext uri="{BB962C8B-B14F-4D97-AF65-F5344CB8AC3E}">
        <p14:creationId xmlns:p14="http://schemas.microsoft.com/office/powerpoint/2010/main" val="211191723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5CC3974-8BDF-D592-B481-69F598498A89}"/>
            </a:ext>
          </a:extLst>
        </p:cNvPr>
        <p:cNvGrpSpPr/>
        <p:nvPr/>
      </p:nvGrpSpPr>
      <p:grpSpPr>
        <a:xfrm>
          <a:off x="0" y="0"/>
          <a:ext cx="0" cy="0"/>
          <a:chOff x="0" y="0"/>
          <a:chExt cx="0" cy="0"/>
        </a:xfrm>
      </p:grpSpPr>
      <p:sp>
        <p:nvSpPr>
          <p:cNvPr id="2" name="Platshållare för bildobjekt 1">
            <a:extLst>
              <a:ext uri="{FF2B5EF4-FFF2-40B4-BE49-F238E27FC236}">
                <a16:creationId xmlns:a16="http://schemas.microsoft.com/office/drawing/2014/main" id="{6B944793-E311-3D2D-DE07-7BBF93018A60}"/>
              </a:ext>
            </a:extLst>
          </p:cNvPr>
          <p:cNvSpPr>
            <a:spLocks noGrp="1" noRot="1" noChangeAspect="1"/>
          </p:cNvSpPr>
          <p:nvPr>
            <p:ph type="sldImg"/>
          </p:nvPr>
        </p:nvSpPr>
        <p:spPr>
          <a:xfrm>
            <a:off x="381000" y="685800"/>
            <a:ext cx="6096000" cy="3429000"/>
          </a:xfrm>
        </p:spPr>
      </p:sp>
      <p:sp>
        <p:nvSpPr>
          <p:cNvPr id="3" name="Platshållare för anteckningar 2">
            <a:extLst>
              <a:ext uri="{FF2B5EF4-FFF2-40B4-BE49-F238E27FC236}">
                <a16:creationId xmlns:a16="http://schemas.microsoft.com/office/drawing/2014/main" id="{3E55CAB9-04BA-134E-8746-56F20E402044}"/>
              </a:ext>
            </a:extLst>
          </p:cNvPr>
          <p:cNvSpPr>
            <a:spLocks noGrp="1"/>
          </p:cNvSpPr>
          <p:nvPr>
            <p:ph type="body" idx="1"/>
          </p:nvPr>
        </p:nvSpPr>
        <p:spPr/>
        <p:txBody>
          <a:bodyPr/>
          <a:lstStyle/>
          <a:p>
            <a:pPr marL="450850" indent="-450850" eaLnBrk="1" hangingPunct="1">
              <a:spcBef>
                <a:spcPct val="0"/>
              </a:spcBef>
            </a:pPr>
            <a:r>
              <a:rPr lang="sv-SE" sz="1200" b="1" i="0" dirty="0">
                <a:latin typeface="Arial" panose="020B0604020202020204" pitchFamily="34" charset="0"/>
                <a:cs typeface="Arial" panose="020B0604020202020204" pitchFamily="34" charset="0"/>
              </a:rPr>
              <a:t>Instruktion till cirkelledaren:</a:t>
            </a:r>
          </a:p>
          <a:p>
            <a:pPr marL="450850" indent="-450850" eaLnBrk="1" hangingPunct="1">
              <a:spcBef>
                <a:spcPct val="0"/>
              </a:spcBef>
            </a:pPr>
            <a:endParaRPr lang="en-US" sz="1200" i="0" dirty="0">
              <a:latin typeface="Arial" panose="020B0604020202020204" pitchFamily="34" charset="0"/>
              <a:cs typeface="Arial" panose="020B0604020202020204" pitchFamily="34" charset="0"/>
            </a:endParaRPr>
          </a:p>
          <a:p>
            <a:pPr marL="228600" indent="-228600">
              <a:spcBef>
                <a:spcPct val="0"/>
              </a:spcBef>
              <a:buFont typeface="+mj-lt"/>
              <a:buAutoNum type="arabicPeriod"/>
            </a:pPr>
            <a:r>
              <a:rPr lang="sv-SE" sz="1200" i="0" dirty="0">
                <a:latin typeface="Arial" panose="020B0604020202020204" pitchFamily="34" charset="0"/>
                <a:ea typeface="Calibri"/>
                <a:cs typeface="Arial" panose="020B0604020202020204" pitchFamily="34" charset="0"/>
              </a:rPr>
              <a:t>Sammanfatta modulen tillsammans med gruppen.</a:t>
            </a:r>
          </a:p>
          <a:p>
            <a:pPr marL="228600" indent="-228600">
              <a:spcBef>
                <a:spcPct val="0"/>
              </a:spcBef>
              <a:buFont typeface="+mj-lt"/>
              <a:buAutoNum type="arabicPeriod"/>
            </a:pPr>
            <a:r>
              <a:rPr lang="sv-SE" sz="1200" i="0" dirty="0">
                <a:latin typeface="Arial" panose="020B0604020202020204" pitchFamily="34" charset="0"/>
                <a:ea typeface="Calibri"/>
                <a:cs typeface="Arial" panose="020B0604020202020204" pitchFamily="34" charset="0"/>
              </a:rPr>
              <a:t>Om tid finns, ställ frågan vad deltagarna tyckte var särskilt intressant.</a:t>
            </a:r>
          </a:p>
          <a:p>
            <a:endParaRPr lang="sv-SE" dirty="0"/>
          </a:p>
        </p:txBody>
      </p:sp>
      <p:sp>
        <p:nvSpPr>
          <p:cNvPr id="4" name="Platshållare för bildnummer 3">
            <a:extLst>
              <a:ext uri="{FF2B5EF4-FFF2-40B4-BE49-F238E27FC236}">
                <a16:creationId xmlns:a16="http://schemas.microsoft.com/office/drawing/2014/main" id="{FA03D316-79B1-8536-9007-855567FBAB47}"/>
              </a:ext>
            </a:extLst>
          </p:cNvPr>
          <p:cNvSpPr>
            <a:spLocks noGrp="1"/>
          </p:cNvSpPr>
          <p:nvPr>
            <p:ph type="sldNum" sz="quarter" idx="10"/>
          </p:nvPr>
        </p:nvSpPr>
        <p:spPr/>
        <p:txBody>
          <a:bodyPr/>
          <a:lstStyle/>
          <a:p>
            <a:fld id="{4B0E164D-EE8D-B448-BE8E-A1520703B60E}" type="slidenum">
              <a:rPr lang="sv-SE" smtClean="0"/>
              <a:t>23</a:t>
            </a:fld>
            <a:endParaRPr lang="sv-SE"/>
          </a:p>
        </p:txBody>
      </p:sp>
    </p:spTree>
    <p:extLst>
      <p:ext uri="{BB962C8B-B14F-4D97-AF65-F5344CB8AC3E}">
        <p14:creationId xmlns:p14="http://schemas.microsoft.com/office/powerpoint/2010/main" val="249422140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5C1D0B3-EDF7-2C92-2F34-FD975F0FD95E}"/>
            </a:ext>
          </a:extLst>
        </p:cNvPr>
        <p:cNvGrpSpPr/>
        <p:nvPr/>
      </p:nvGrpSpPr>
      <p:grpSpPr>
        <a:xfrm>
          <a:off x="0" y="0"/>
          <a:ext cx="0" cy="0"/>
          <a:chOff x="0" y="0"/>
          <a:chExt cx="0" cy="0"/>
        </a:xfrm>
      </p:grpSpPr>
      <p:sp>
        <p:nvSpPr>
          <p:cNvPr id="2" name="Platshållare för bildobjekt 1">
            <a:extLst>
              <a:ext uri="{FF2B5EF4-FFF2-40B4-BE49-F238E27FC236}">
                <a16:creationId xmlns:a16="http://schemas.microsoft.com/office/drawing/2014/main" id="{48FE42AF-ACC4-D5DC-E9D3-849DFB7C9BB8}"/>
              </a:ext>
            </a:extLst>
          </p:cNvPr>
          <p:cNvSpPr>
            <a:spLocks noGrp="1" noRot="1" noChangeAspect="1"/>
          </p:cNvSpPr>
          <p:nvPr>
            <p:ph type="sldImg"/>
          </p:nvPr>
        </p:nvSpPr>
        <p:spPr>
          <a:xfrm>
            <a:off x="381000" y="685800"/>
            <a:ext cx="6096000" cy="3429000"/>
          </a:xfrm>
        </p:spPr>
      </p:sp>
      <p:sp>
        <p:nvSpPr>
          <p:cNvPr id="3" name="Platshållare för anteckningar 2">
            <a:extLst>
              <a:ext uri="{FF2B5EF4-FFF2-40B4-BE49-F238E27FC236}">
                <a16:creationId xmlns:a16="http://schemas.microsoft.com/office/drawing/2014/main" id="{0C9DD735-4F93-0947-6030-33EFDF1B8937}"/>
              </a:ext>
            </a:extLst>
          </p:cNvPr>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sv-SE" b="1" i="0" dirty="0">
                <a:latin typeface="Arial" panose="020B0604020202020204" pitchFamily="34" charset="0"/>
                <a:cs typeface="Arial" panose="020B0604020202020204" pitchFamily="34" charset="0"/>
              </a:rPr>
              <a:t>Instruktion till cirkelledaren:</a:t>
            </a:r>
          </a:p>
          <a:p>
            <a:endParaRPr lang="sv-SE" i="0" dirty="0">
              <a:latin typeface="Arial" panose="020B0604020202020204" pitchFamily="34" charset="0"/>
              <a:cs typeface="Arial" panose="020B0604020202020204" pitchFamily="34" charset="0"/>
            </a:endParaRPr>
          </a:p>
          <a:p>
            <a:pPr marL="228600" indent="-228600">
              <a:buAutoNum type="arabicPeriod"/>
            </a:pPr>
            <a:r>
              <a:rPr lang="sv-SE" i="0" dirty="0">
                <a:latin typeface="Arial" panose="020B0604020202020204" pitchFamily="34" charset="0"/>
                <a:cs typeface="Arial" panose="020B0604020202020204" pitchFamily="34" charset="0"/>
              </a:rPr>
              <a:t>Om du vet vilken modul ni ska göra nästa gång kan du kort berätta om det temat. Se listan nedanför.</a:t>
            </a:r>
          </a:p>
          <a:p>
            <a:pPr marL="228600" indent="-228600">
              <a:buAutoNum type="arabicPeriod"/>
            </a:pPr>
            <a:endParaRPr lang="sv-SE" i="0" dirty="0">
              <a:latin typeface="Arial" panose="020B0604020202020204" pitchFamily="34" charset="0"/>
              <a:cs typeface="Arial" panose="020B0604020202020204" pitchFamily="34" charset="0"/>
            </a:endParaRPr>
          </a:p>
          <a:p>
            <a:pPr marL="0" indent="0">
              <a:buNone/>
            </a:pPr>
            <a:r>
              <a:rPr lang="sv-SE" b="1" i="0" dirty="0">
                <a:latin typeface="Arial" panose="020B0604020202020204" pitchFamily="34" charset="0"/>
                <a:cs typeface="Arial" panose="020B0604020202020204" pitchFamily="34" charset="0"/>
              </a:rPr>
              <a:t>Lista över övriga moduler:</a:t>
            </a:r>
          </a:p>
          <a:p>
            <a:pPr marL="171450" marR="0" lvl="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sv-SE" i="0" dirty="0">
              <a:latin typeface="Arial" panose="020B0604020202020204" pitchFamily="34" charset="0"/>
              <a:cs typeface="Arial" panose="020B0604020202020204" pitchFamily="34" charset="0"/>
            </a:endParaRPr>
          </a:p>
          <a:p>
            <a:pPr marL="171450" indent="-171450">
              <a:buFont typeface="Arial" panose="020B0604020202020204" pitchFamily="34" charset="0"/>
              <a:buChar char="•"/>
            </a:pPr>
            <a:r>
              <a:rPr lang="sv-SE" i="0" dirty="0">
                <a:latin typeface="Arial" panose="020B0604020202020204" pitchFamily="34" charset="0"/>
                <a:cs typeface="Arial" panose="020B0604020202020204" pitchFamily="34" charset="0"/>
              </a:rPr>
              <a:t>Hållbar städning</a:t>
            </a:r>
          </a:p>
          <a:p>
            <a:pPr marL="171450" indent="-171450">
              <a:buFont typeface="Arial" panose="020B0604020202020204" pitchFamily="34" charset="0"/>
              <a:buChar char="•"/>
            </a:pPr>
            <a:r>
              <a:rPr lang="sv-SE" i="0" dirty="0">
                <a:latin typeface="Arial" panose="020B0604020202020204" pitchFamily="34" charset="0"/>
                <a:cs typeface="Arial" panose="020B0604020202020204" pitchFamily="34" charset="0"/>
              </a:rPr>
              <a:t>Hållbar hälsa</a:t>
            </a:r>
          </a:p>
          <a:p>
            <a:pPr marL="171450" indent="-171450">
              <a:buFont typeface="Arial" panose="020B0604020202020204" pitchFamily="34" charset="0"/>
              <a:buChar char="•"/>
            </a:pPr>
            <a:r>
              <a:rPr lang="sv-SE" i="0" dirty="0">
                <a:latin typeface="Arial" panose="020B0604020202020204" pitchFamily="34" charset="0"/>
                <a:cs typeface="Arial" panose="020B0604020202020204" pitchFamily="34" charset="0"/>
              </a:rPr>
              <a:t>Hållbar energi</a:t>
            </a:r>
          </a:p>
          <a:p>
            <a:pPr marL="171450" marR="0" lvl="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sv-SE" i="0" dirty="0">
                <a:latin typeface="Arial" panose="020B0604020202020204" pitchFamily="34" charset="0"/>
                <a:cs typeface="Arial" panose="020B0604020202020204" pitchFamily="34" charset="0"/>
              </a:rPr>
              <a:t>Hållbart ätande</a:t>
            </a:r>
          </a:p>
          <a:p>
            <a:pPr marL="171450" marR="0" lvl="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sv-SE" i="0" dirty="0">
                <a:latin typeface="Arial" panose="020B0604020202020204" pitchFamily="34" charset="0"/>
                <a:cs typeface="Arial" panose="020B0604020202020204" pitchFamily="34" charset="0"/>
              </a:rPr>
              <a:t>Hållbart vatten </a:t>
            </a:r>
          </a:p>
          <a:p>
            <a:pPr marL="171450" marR="0" lvl="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sv-SE" i="0" dirty="0">
                <a:latin typeface="Arial" panose="020B0604020202020204" pitchFamily="34" charset="0"/>
                <a:cs typeface="Arial" panose="020B0604020202020204" pitchFamily="34" charset="0"/>
              </a:rPr>
              <a:t>Hållbart klimat</a:t>
            </a:r>
          </a:p>
          <a:p>
            <a:pPr marL="171450" indent="-171450">
              <a:buFont typeface="Arial" panose="020B0604020202020204" pitchFamily="34" charset="0"/>
              <a:buChar char="•"/>
            </a:pPr>
            <a:r>
              <a:rPr lang="sv-SE" i="0" dirty="0">
                <a:latin typeface="Arial" panose="020B0604020202020204" pitchFamily="34" charset="0"/>
                <a:cs typeface="Arial" panose="020B0604020202020204" pitchFamily="34" charset="0"/>
              </a:rPr>
              <a:t>Hållbara transporter</a:t>
            </a:r>
          </a:p>
          <a:p>
            <a:pPr marL="171450" indent="-171450">
              <a:buFont typeface="Arial" panose="020B0604020202020204" pitchFamily="34" charset="0"/>
              <a:buChar char="•"/>
            </a:pPr>
            <a:r>
              <a:rPr lang="sv-SE" i="0" dirty="0">
                <a:latin typeface="Arial" panose="020B0604020202020204" pitchFamily="34" charset="0"/>
                <a:cs typeface="Arial" panose="020B0604020202020204" pitchFamily="34" charset="0"/>
              </a:rPr>
              <a:t>Hållbara textilier och konsumtion</a:t>
            </a:r>
          </a:p>
          <a:p>
            <a:pPr marL="228600" indent="-228600">
              <a:buAutoNum type="arabicPeriod"/>
            </a:pPr>
            <a:endParaRPr lang="sv-SE" i="0" dirty="0">
              <a:latin typeface="Arial" panose="020B0604020202020204" pitchFamily="34" charset="0"/>
              <a:cs typeface="Arial" panose="020B0604020202020204" pitchFamily="34" charset="0"/>
            </a:endParaRPr>
          </a:p>
          <a:p>
            <a:pPr marL="228600" marR="0" lvl="0" indent="-228600" algn="l" defTabSz="457200" rtl="0" eaLnBrk="1" fontAlgn="auto" latinLnBrk="0" hangingPunct="1">
              <a:lnSpc>
                <a:spcPct val="100000"/>
              </a:lnSpc>
              <a:spcBef>
                <a:spcPts val="0"/>
              </a:spcBef>
              <a:spcAft>
                <a:spcPts val="0"/>
              </a:spcAft>
              <a:buClrTx/>
              <a:buSzTx/>
              <a:buFont typeface="+mj-lt"/>
              <a:buAutoNum type="arabicPeriod" startAt="2"/>
              <a:tabLst/>
              <a:defRPr/>
            </a:pPr>
            <a:r>
              <a:rPr lang="sv-SE" b="1" i="0" dirty="0">
                <a:latin typeface="Arial" panose="020B0604020202020204" pitchFamily="34" charset="0"/>
                <a:cs typeface="Arial" panose="020B0604020202020204" pitchFamily="34" charset="0"/>
              </a:rPr>
              <a:t>Valbart</a:t>
            </a:r>
            <a:r>
              <a:rPr lang="sv-SE" i="0" dirty="0">
                <a:latin typeface="Arial" panose="020B0604020202020204" pitchFamily="34" charset="0"/>
                <a:cs typeface="Arial" panose="020B0604020202020204" pitchFamily="34" charset="0"/>
              </a:rPr>
              <a:t>: Säg att deltagarna inför nästa gång kan fundera på om </a:t>
            </a:r>
            <a:r>
              <a:rPr lang="sv-SE" i="0" dirty="0">
                <a:solidFill>
                  <a:srgbClr val="000000"/>
                </a:solidFill>
                <a:effectLst/>
                <a:latin typeface="Arial" panose="020B0604020202020204" pitchFamily="34" charset="0"/>
                <a:cs typeface="Arial" panose="020B0604020202020204" pitchFamily="34" charset="0"/>
              </a:rPr>
              <a:t>det finns något aktuellt gruppen kan prata om kopplat till nästa tema. Det kan till exempel vara något någon läst i tidningen, hört om på radio, diskuterat med en vän, funderat på eller upptäckt på annat sätt. </a:t>
            </a:r>
          </a:p>
          <a:p>
            <a:pPr marL="228600" marR="0" lvl="0" indent="-228600" algn="l" defTabSz="457200" rtl="0" eaLnBrk="1" fontAlgn="auto" latinLnBrk="0" hangingPunct="1">
              <a:lnSpc>
                <a:spcPct val="100000"/>
              </a:lnSpc>
              <a:spcBef>
                <a:spcPts val="0"/>
              </a:spcBef>
              <a:spcAft>
                <a:spcPts val="0"/>
              </a:spcAft>
              <a:buClrTx/>
              <a:buSzTx/>
              <a:buFont typeface="+mj-lt"/>
              <a:buAutoNum type="arabicPeriod" startAt="2"/>
              <a:tabLst/>
              <a:defRPr/>
            </a:pPr>
            <a:endParaRPr lang="sv-SE" dirty="0">
              <a:solidFill>
                <a:srgbClr val="000000"/>
              </a:solidFill>
              <a:effectLst/>
              <a:latin typeface="Arial" panose="020B0604020202020204" pitchFamily="34" charset="0"/>
              <a:cs typeface="Arial" panose="020B0604020202020204" pitchFamily="34" charset="0"/>
              <a:sym typeface="Wingdings" pitchFamily="2" charset="2"/>
            </a:endParaRPr>
          </a:p>
          <a:p>
            <a:pPr marL="0" indent="0">
              <a:buNone/>
            </a:pPr>
            <a:endParaRPr lang="sv-SE" dirty="0"/>
          </a:p>
        </p:txBody>
      </p:sp>
      <p:sp>
        <p:nvSpPr>
          <p:cNvPr id="4" name="Platshållare för bildnummer 3">
            <a:extLst>
              <a:ext uri="{FF2B5EF4-FFF2-40B4-BE49-F238E27FC236}">
                <a16:creationId xmlns:a16="http://schemas.microsoft.com/office/drawing/2014/main" id="{AEE4F092-6AE5-A1C0-42AD-E2BE529098FC}"/>
              </a:ext>
            </a:extLst>
          </p:cNvPr>
          <p:cNvSpPr>
            <a:spLocks noGrp="1"/>
          </p:cNvSpPr>
          <p:nvPr>
            <p:ph type="sldNum" sz="quarter" idx="10"/>
          </p:nvPr>
        </p:nvSpPr>
        <p:spPr/>
        <p:txBody>
          <a:bodyPr/>
          <a:lstStyle/>
          <a:p>
            <a:fld id="{4B0E164D-EE8D-B448-BE8E-A1520703B60E}" type="slidenum">
              <a:rPr lang="sv-SE" smtClean="0"/>
              <a:t>24</a:t>
            </a:fld>
            <a:endParaRPr lang="sv-SE"/>
          </a:p>
        </p:txBody>
      </p:sp>
    </p:spTree>
    <p:extLst>
      <p:ext uri="{BB962C8B-B14F-4D97-AF65-F5344CB8AC3E}">
        <p14:creationId xmlns:p14="http://schemas.microsoft.com/office/powerpoint/2010/main" val="420789046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42C2F71-106D-70F0-247D-C1150A3F379A}"/>
            </a:ext>
          </a:extLst>
        </p:cNvPr>
        <p:cNvGrpSpPr/>
        <p:nvPr/>
      </p:nvGrpSpPr>
      <p:grpSpPr>
        <a:xfrm>
          <a:off x="0" y="0"/>
          <a:ext cx="0" cy="0"/>
          <a:chOff x="0" y="0"/>
          <a:chExt cx="0" cy="0"/>
        </a:xfrm>
      </p:grpSpPr>
      <p:sp>
        <p:nvSpPr>
          <p:cNvPr id="2" name="Platshållare för bildobjekt 1">
            <a:extLst>
              <a:ext uri="{FF2B5EF4-FFF2-40B4-BE49-F238E27FC236}">
                <a16:creationId xmlns:a16="http://schemas.microsoft.com/office/drawing/2014/main" id="{A4C84017-459C-1CA3-D6F1-235AF1C67AF4}"/>
              </a:ext>
            </a:extLst>
          </p:cNvPr>
          <p:cNvSpPr>
            <a:spLocks noGrp="1" noRot="1" noChangeAspect="1"/>
          </p:cNvSpPr>
          <p:nvPr>
            <p:ph type="sldImg"/>
          </p:nvPr>
        </p:nvSpPr>
        <p:spPr>
          <a:xfrm>
            <a:off x="381000" y="685800"/>
            <a:ext cx="6096000" cy="3429000"/>
          </a:xfrm>
        </p:spPr>
      </p:sp>
      <p:sp>
        <p:nvSpPr>
          <p:cNvPr id="3" name="Platshållare för anteckningar 2">
            <a:extLst>
              <a:ext uri="{FF2B5EF4-FFF2-40B4-BE49-F238E27FC236}">
                <a16:creationId xmlns:a16="http://schemas.microsoft.com/office/drawing/2014/main" id="{01C90918-C687-1890-EF8B-81FB35213D94}"/>
              </a:ext>
            </a:extLst>
          </p:cNvPr>
          <p:cNvSpPr>
            <a:spLocks noGrp="1"/>
          </p:cNvSpPr>
          <p:nvPr>
            <p:ph type="body" idx="1"/>
          </p:nvPr>
        </p:nvSpPr>
        <p:spPr/>
        <p:txBody>
          <a:bodyPr/>
          <a:lstStyle/>
          <a:p>
            <a:pPr marL="450850" indent="-450850" eaLnBrk="1" hangingPunct="1">
              <a:spcBef>
                <a:spcPct val="0"/>
              </a:spcBef>
            </a:pPr>
            <a:r>
              <a:rPr lang="sv-SE" altLang="sv-SE" sz="1200" b="1" i="0" dirty="0">
                <a:latin typeface="Arial" panose="020B0604020202020204" pitchFamily="34" charset="0"/>
                <a:cs typeface="Arial" panose="020B0604020202020204" pitchFamily="34" charset="0"/>
              </a:rPr>
              <a:t>Instruktion till cirkelledaren:</a:t>
            </a:r>
          </a:p>
          <a:p>
            <a:pPr marL="450850" indent="-450850" eaLnBrk="1" hangingPunct="1">
              <a:spcBef>
                <a:spcPct val="0"/>
              </a:spcBef>
            </a:pPr>
            <a:endParaRPr lang="sv-SE" altLang="sv-SE" sz="1200" b="1" i="0" dirty="0">
              <a:latin typeface="Arial" panose="020B0604020202020204" pitchFamily="34" charset="0"/>
              <a:cs typeface="Arial" panose="020B0604020202020204" pitchFamily="34" charset="0"/>
            </a:endParaRPr>
          </a:p>
          <a:p>
            <a:pPr marL="228600" marR="0" lvl="0" indent="-228600" algn="l" defTabSz="457200" rtl="0" eaLnBrk="1" fontAlgn="auto" latinLnBrk="0" hangingPunct="1">
              <a:lnSpc>
                <a:spcPct val="100000"/>
              </a:lnSpc>
              <a:spcBef>
                <a:spcPct val="0"/>
              </a:spcBef>
              <a:spcAft>
                <a:spcPts val="0"/>
              </a:spcAft>
              <a:buClrTx/>
              <a:buSzTx/>
              <a:buFont typeface="+mj-lt"/>
              <a:buAutoNum type="arabicPeriod"/>
              <a:tabLst/>
              <a:defRPr/>
            </a:pPr>
            <a:r>
              <a:rPr lang="sv-SE" altLang="sv-SE" sz="1200" b="0" i="0" dirty="0">
                <a:latin typeface="Arial" panose="020B0604020202020204" pitchFamily="34" charset="0"/>
                <a:cs typeface="Arial" panose="020B0604020202020204" pitchFamily="34" charset="0"/>
              </a:rPr>
              <a:t>Informera gruppen om fördjupningen på den här sidan. Utgå från </a:t>
            </a:r>
            <a:r>
              <a:rPr lang="sv-SE" altLang="sv-SE" sz="1200" b="0" i="0" dirty="0" err="1">
                <a:latin typeface="Arial" panose="020B0604020202020204" pitchFamily="34" charset="0"/>
                <a:cs typeface="Arial" panose="020B0604020202020204" pitchFamily="34" charset="0"/>
              </a:rPr>
              <a:t>talpunkterna</a:t>
            </a:r>
            <a:r>
              <a:rPr lang="sv-SE" altLang="sv-SE" sz="1200" b="0" i="0" dirty="0">
                <a:latin typeface="Arial" panose="020B0604020202020204" pitchFamily="34" charset="0"/>
                <a:cs typeface="Arial" panose="020B0604020202020204" pitchFamily="34" charset="0"/>
              </a:rPr>
              <a:t> nedanför. </a:t>
            </a:r>
          </a:p>
          <a:p>
            <a:pPr marL="450850" indent="-450850" eaLnBrk="1" hangingPunct="1">
              <a:spcBef>
                <a:spcPct val="0"/>
              </a:spcBef>
              <a:buAutoNum type="arabicPeriod"/>
            </a:pPr>
            <a:endParaRPr lang="sv-SE" altLang="sv-SE" sz="1200" b="0" i="0" dirty="0">
              <a:latin typeface="Arial" panose="020B0604020202020204" pitchFamily="34" charset="0"/>
              <a:cs typeface="Arial" panose="020B0604020202020204" pitchFamily="34" charset="0"/>
            </a:endParaRPr>
          </a:p>
          <a:p>
            <a:pPr marL="450850" indent="-450850" eaLnBrk="1" hangingPunct="1">
              <a:spcBef>
                <a:spcPct val="0"/>
              </a:spcBef>
            </a:pPr>
            <a:r>
              <a:rPr lang="sv-SE" altLang="sv-SE" sz="1200" b="1" i="0" dirty="0" err="1">
                <a:latin typeface="Arial" panose="020B0604020202020204" pitchFamily="34" charset="0"/>
                <a:cs typeface="Arial" panose="020B0604020202020204" pitchFamily="34" charset="0"/>
              </a:rPr>
              <a:t>Talpunkter</a:t>
            </a:r>
            <a:r>
              <a:rPr lang="sv-SE" altLang="sv-SE" sz="1200" b="1" i="0" dirty="0">
                <a:latin typeface="Arial" panose="020B0604020202020204" pitchFamily="34" charset="0"/>
                <a:cs typeface="Arial" panose="020B0604020202020204" pitchFamily="34" charset="0"/>
              </a:rPr>
              <a:t>:</a:t>
            </a:r>
          </a:p>
          <a:p>
            <a:endParaRPr lang="sv-SE" sz="1200" i="0" dirty="0">
              <a:latin typeface="Arial" panose="020B0604020202020204" pitchFamily="34" charset="0"/>
              <a:cs typeface="Arial" panose="020B0604020202020204" pitchFamily="34" charset="0"/>
            </a:endParaRPr>
          </a:p>
          <a:p>
            <a:pPr marL="228600" indent="-228600">
              <a:buFont typeface="+mj-lt"/>
              <a:buAutoNum type="arabicPeriod"/>
            </a:pPr>
            <a:r>
              <a:rPr lang="sv-SE" sz="1200" i="0" dirty="0">
                <a:latin typeface="Arial" panose="020B0604020202020204" pitchFamily="34" charset="0"/>
                <a:cs typeface="Arial" panose="020B0604020202020204" pitchFamily="34" charset="0"/>
              </a:rPr>
              <a:t>Som jag nämnde i början av träffen kommer ni få den här presentationen skickad till er, så att ni på egen hand kan lära er mer om det ni är intresserade av kring social hållbarhet.</a:t>
            </a:r>
          </a:p>
          <a:p>
            <a:pPr marL="228600" indent="-228600">
              <a:buFont typeface="+mj-lt"/>
              <a:buAutoNum type="arabicPeriod"/>
            </a:pPr>
            <a:r>
              <a:rPr lang="sv-SE" sz="1200" i="0" dirty="0">
                <a:latin typeface="Arial" panose="020B0604020202020204" pitchFamily="34" charset="0"/>
                <a:cs typeface="Arial" panose="020B0604020202020204" pitchFamily="34" charset="0"/>
              </a:rPr>
              <a:t>Här på den sista powerpoint-bilden i presentationen hittar ni länkar till hemsidor och annat kopplat till det vi pratat om idag. </a:t>
            </a:r>
          </a:p>
          <a:p>
            <a:pPr marL="228600" indent="-228600">
              <a:buFont typeface="+mj-lt"/>
              <a:buAutoNum type="arabicPeriod"/>
            </a:pPr>
            <a:r>
              <a:rPr lang="sv-SE" sz="1200" i="0" dirty="0">
                <a:latin typeface="Arial" panose="020B0604020202020204" pitchFamily="34" charset="0"/>
                <a:cs typeface="Arial" panose="020B0604020202020204" pitchFamily="34" charset="0"/>
              </a:rPr>
              <a:t>Ni klickar på länkarna på den här powerpoint-bilden, men ni kan gärna också klicka på de länkar som finns med i de övriga powerpoint-bilderna, för att ta del av mer om ämnet.</a:t>
            </a:r>
          </a:p>
          <a:p>
            <a:pPr marL="228600" indent="-228600">
              <a:buFont typeface="+mj-lt"/>
              <a:buAutoNum type="arabicPeriod"/>
            </a:pPr>
            <a:endParaRPr lang="sv-SE" sz="1200" i="1" dirty="0">
              <a:latin typeface="Arial" panose="020B0604020202020204" pitchFamily="34" charset="0"/>
              <a:cs typeface="Arial" panose="020B0604020202020204" pitchFamily="34" charset="0"/>
            </a:endParaRPr>
          </a:p>
          <a:p>
            <a:pPr marL="228600" indent="-228600">
              <a:buFont typeface="+mj-lt"/>
              <a:buAutoNum type="arabicPeriod"/>
            </a:pPr>
            <a:endParaRPr lang="sv-SE" sz="1200" i="1" dirty="0">
              <a:latin typeface="Arial" panose="020B0604020202020204" pitchFamily="34" charset="0"/>
              <a:cs typeface="Arial" panose="020B0604020202020204" pitchFamily="34" charset="0"/>
            </a:endParaRPr>
          </a:p>
          <a:p>
            <a:pPr marL="228600" indent="-228600">
              <a:buFont typeface="+mj-lt"/>
              <a:buAutoNum type="arabicPeriod"/>
            </a:pPr>
            <a:endParaRPr lang="sv-SE" sz="1200" i="1" dirty="0">
              <a:latin typeface="Arial" panose="020B0604020202020204" pitchFamily="34" charset="0"/>
              <a:cs typeface="Arial" panose="020B0604020202020204" pitchFamily="34" charset="0"/>
            </a:endParaRPr>
          </a:p>
        </p:txBody>
      </p:sp>
      <p:sp>
        <p:nvSpPr>
          <p:cNvPr id="4" name="Platshållare för bildnummer 3">
            <a:extLst>
              <a:ext uri="{FF2B5EF4-FFF2-40B4-BE49-F238E27FC236}">
                <a16:creationId xmlns:a16="http://schemas.microsoft.com/office/drawing/2014/main" id="{D49B3A6E-2D4B-4BC2-A995-07AEE57FD599}"/>
              </a:ext>
            </a:extLst>
          </p:cNvPr>
          <p:cNvSpPr>
            <a:spLocks noGrp="1"/>
          </p:cNvSpPr>
          <p:nvPr>
            <p:ph type="sldNum" sz="quarter" idx="10"/>
          </p:nvPr>
        </p:nvSpPr>
        <p:spPr/>
        <p:txBody>
          <a:bodyPr/>
          <a:lstStyle/>
          <a:p>
            <a:fld id="{4B0E164D-EE8D-B448-BE8E-A1520703B60E}" type="slidenum">
              <a:rPr lang="sv-SE" smtClean="0"/>
              <a:t>25</a:t>
            </a:fld>
            <a:endParaRPr lang="sv-SE"/>
          </a:p>
        </p:txBody>
      </p:sp>
    </p:spTree>
    <p:extLst>
      <p:ext uri="{BB962C8B-B14F-4D97-AF65-F5344CB8AC3E}">
        <p14:creationId xmlns:p14="http://schemas.microsoft.com/office/powerpoint/2010/main" val="159529969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0A7FECC-A8FD-CB6C-D5AF-E029EA7249C0}"/>
            </a:ext>
          </a:extLst>
        </p:cNvPr>
        <p:cNvGrpSpPr/>
        <p:nvPr/>
      </p:nvGrpSpPr>
      <p:grpSpPr>
        <a:xfrm>
          <a:off x="0" y="0"/>
          <a:ext cx="0" cy="0"/>
          <a:chOff x="0" y="0"/>
          <a:chExt cx="0" cy="0"/>
        </a:xfrm>
      </p:grpSpPr>
      <p:sp>
        <p:nvSpPr>
          <p:cNvPr id="2" name="Platshållare för bildobjekt 1">
            <a:extLst>
              <a:ext uri="{FF2B5EF4-FFF2-40B4-BE49-F238E27FC236}">
                <a16:creationId xmlns:a16="http://schemas.microsoft.com/office/drawing/2014/main" id="{9EECCCA2-6E78-F145-708F-5890D2AC9D94}"/>
              </a:ext>
            </a:extLst>
          </p:cNvPr>
          <p:cNvSpPr>
            <a:spLocks noGrp="1" noRot="1" noChangeAspect="1"/>
          </p:cNvSpPr>
          <p:nvPr>
            <p:ph type="sldImg"/>
          </p:nvPr>
        </p:nvSpPr>
        <p:spPr>
          <a:xfrm>
            <a:off x="381000" y="685800"/>
            <a:ext cx="6096000" cy="3429000"/>
          </a:xfrm>
        </p:spPr>
      </p:sp>
      <p:sp>
        <p:nvSpPr>
          <p:cNvPr id="3" name="Platshållare för anteckningar 2">
            <a:extLst>
              <a:ext uri="{FF2B5EF4-FFF2-40B4-BE49-F238E27FC236}">
                <a16:creationId xmlns:a16="http://schemas.microsoft.com/office/drawing/2014/main" id="{B2061798-AFD0-72FD-9EA7-11DAF46D424C}"/>
              </a:ext>
            </a:extLst>
          </p:cNvPr>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sv-SE" altLang="sv-SE" sz="1200" b="1" i="0" dirty="0">
                <a:latin typeface="Arial" panose="020B0604020202020204" pitchFamily="34" charset="0"/>
                <a:cs typeface="Arial" panose="020B0604020202020204" pitchFamily="34" charset="0"/>
              </a:rPr>
              <a:t>Instruktion till cirkelledaren:</a:t>
            </a:r>
          </a:p>
          <a:p>
            <a:pPr marL="0" marR="0" lvl="0" indent="0" algn="l" defTabSz="457200" rtl="0" eaLnBrk="1" fontAlgn="auto" latinLnBrk="0" hangingPunct="1">
              <a:lnSpc>
                <a:spcPct val="100000"/>
              </a:lnSpc>
              <a:spcBef>
                <a:spcPts val="0"/>
              </a:spcBef>
              <a:spcAft>
                <a:spcPts val="0"/>
              </a:spcAft>
              <a:buClrTx/>
              <a:buSzTx/>
              <a:buFontTx/>
              <a:buNone/>
              <a:tabLst/>
              <a:defRPr/>
            </a:pPr>
            <a:endParaRPr lang="sv-SE" altLang="sv-SE" sz="1200" b="0" i="0" dirty="0">
              <a:latin typeface="Arial" panose="020B0604020202020204" pitchFamily="34" charset="0"/>
              <a:cs typeface="Arial" panose="020B0604020202020204" pitchFamily="34" charset="0"/>
            </a:endParaRPr>
          </a:p>
          <a:p>
            <a:pPr marL="228600" indent="-228600">
              <a:buFont typeface="+mj-lt"/>
              <a:buAutoNum type="arabicPeriod"/>
            </a:pPr>
            <a:r>
              <a:rPr lang="sv-SE" sz="1200" b="0" i="0" dirty="0">
                <a:latin typeface="Arial" panose="020B0604020202020204" pitchFamily="34" charset="0"/>
                <a:cs typeface="Arial" panose="020B0604020202020204" pitchFamily="34" charset="0"/>
              </a:rPr>
              <a:t>Börja med att läsa texten på powerpoint-bilden högt. Fortsätt sedan med </a:t>
            </a:r>
            <a:r>
              <a:rPr lang="sv-SE" sz="1200" b="0" i="0" dirty="0" err="1">
                <a:latin typeface="Arial" panose="020B0604020202020204" pitchFamily="34" charset="0"/>
                <a:cs typeface="Arial" panose="020B0604020202020204" pitchFamily="34" charset="0"/>
              </a:rPr>
              <a:t>talpunkterna</a:t>
            </a:r>
            <a:r>
              <a:rPr lang="sv-SE" sz="1200" b="0" i="0" dirty="0">
                <a:latin typeface="Arial" panose="020B0604020202020204" pitchFamily="34" charset="0"/>
                <a:cs typeface="Arial" panose="020B0604020202020204" pitchFamily="34" charset="0"/>
              </a:rPr>
              <a:t> nedan:</a:t>
            </a:r>
          </a:p>
          <a:p>
            <a:endParaRPr lang="sv-SE" sz="1200" b="1" i="1" dirty="0">
              <a:latin typeface="Arial" panose="020B0604020202020204" pitchFamily="34" charset="0"/>
              <a:ea typeface="Calibri"/>
              <a:cs typeface="Arial" panose="020B0604020202020204" pitchFamily="34" charset="0"/>
            </a:endParaRPr>
          </a:p>
          <a:p>
            <a:pPr marL="228600" indent="-228600">
              <a:buFont typeface="Arial" panose="020B0604020202020204" pitchFamily="34" charset="0"/>
              <a:buChar char="•"/>
            </a:pPr>
            <a:r>
              <a:rPr lang="sv-SE" sz="1200" i="0" dirty="0">
                <a:latin typeface="Arial" panose="020B0604020202020204" pitchFamily="34" charset="0"/>
                <a:cs typeface="Arial" panose="020B0604020202020204" pitchFamily="34" charset="0"/>
              </a:rPr>
              <a:t>Som jag nämnde tidigare är social hållbarhet en grundpelare i Agenda 2030 och några av de mest relevanta är:</a:t>
            </a:r>
          </a:p>
          <a:p>
            <a:pPr marL="228600" indent="-228600">
              <a:buAutoNum type="arabicPeriod"/>
            </a:pPr>
            <a:endParaRPr lang="sv-SE" sz="1200" i="0" dirty="0">
              <a:latin typeface="Arial" panose="020B0604020202020204" pitchFamily="34" charset="0"/>
              <a:cs typeface="Arial" panose="020B0604020202020204" pitchFamily="34" charset="0"/>
            </a:endParaRPr>
          </a:p>
          <a:p>
            <a:r>
              <a:rPr lang="sv-SE" sz="1200" b="1" kern="1200" dirty="0">
                <a:solidFill>
                  <a:schemeClr val="tx1"/>
                </a:solidFill>
                <a:effectLst/>
                <a:latin typeface="+mn-lt"/>
                <a:ea typeface="+mn-ea"/>
                <a:cs typeface="+mn-cs"/>
              </a:rPr>
              <a:t>Mål 1 – Ingen fattigdom</a:t>
            </a:r>
            <a:endParaRPr lang="sv-SE" sz="1200" kern="1200" dirty="0">
              <a:solidFill>
                <a:schemeClr val="tx1"/>
              </a:solidFill>
              <a:effectLst/>
              <a:latin typeface="+mn-lt"/>
              <a:ea typeface="+mn-ea"/>
              <a:cs typeface="+mn-cs"/>
            </a:endParaRPr>
          </a:p>
          <a:p>
            <a:pPr lvl="0"/>
            <a:r>
              <a:rPr lang="sv-SE" sz="1200" kern="1200" dirty="0">
                <a:solidFill>
                  <a:schemeClr val="tx1"/>
                </a:solidFill>
                <a:effectLst/>
                <a:latin typeface="+mn-lt"/>
                <a:ea typeface="+mn-ea"/>
                <a:cs typeface="+mn-cs"/>
              </a:rPr>
              <a:t>Bekämpar ekonomisk utsatthet och främja sociala trygghetssystem för alla.</a:t>
            </a:r>
          </a:p>
          <a:p>
            <a:pPr lvl="0"/>
            <a:endParaRPr lang="sv-SE" sz="1200" kern="1200" dirty="0">
              <a:solidFill>
                <a:schemeClr val="tx1"/>
              </a:solidFill>
              <a:effectLst/>
              <a:latin typeface="+mn-lt"/>
              <a:ea typeface="+mn-ea"/>
              <a:cs typeface="+mn-cs"/>
            </a:endParaRPr>
          </a:p>
          <a:p>
            <a:r>
              <a:rPr lang="sv-SE" sz="1200" b="1" kern="1200" dirty="0">
                <a:solidFill>
                  <a:schemeClr val="tx1"/>
                </a:solidFill>
                <a:effectLst/>
                <a:latin typeface="+mn-lt"/>
                <a:ea typeface="+mn-ea"/>
                <a:cs typeface="+mn-cs"/>
              </a:rPr>
              <a:t>Mål 2 – Ingen hunger</a:t>
            </a:r>
            <a:endParaRPr lang="sv-SE" sz="1200" kern="1200" dirty="0">
              <a:solidFill>
                <a:schemeClr val="tx1"/>
              </a:solidFill>
              <a:effectLst/>
              <a:latin typeface="+mn-lt"/>
              <a:ea typeface="+mn-ea"/>
              <a:cs typeface="+mn-cs"/>
            </a:endParaRPr>
          </a:p>
          <a:p>
            <a:pPr lvl="0"/>
            <a:r>
              <a:rPr lang="sv-SE" sz="1200" kern="1200" dirty="0">
                <a:solidFill>
                  <a:schemeClr val="tx1"/>
                </a:solidFill>
                <a:effectLst/>
                <a:latin typeface="+mn-lt"/>
                <a:ea typeface="+mn-ea"/>
                <a:cs typeface="+mn-cs"/>
              </a:rPr>
              <a:t>Säkerställer tillgång till näringsrik mat, särskilt för barn, äldre och utsatta grupper.</a:t>
            </a:r>
          </a:p>
          <a:p>
            <a:pPr lvl="0"/>
            <a:endParaRPr lang="sv-SE" sz="1200" kern="1200" dirty="0">
              <a:solidFill>
                <a:schemeClr val="tx1"/>
              </a:solidFill>
              <a:effectLst/>
              <a:latin typeface="+mn-lt"/>
              <a:ea typeface="+mn-ea"/>
              <a:cs typeface="+mn-cs"/>
            </a:endParaRPr>
          </a:p>
          <a:p>
            <a:r>
              <a:rPr lang="sv-SE" sz="1200" b="1" kern="1200" dirty="0">
                <a:solidFill>
                  <a:schemeClr val="tx1"/>
                </a:solidFill>
                <a:effectLst/>
                <a:latin typeface="+mn-lt"/>
                <a:ea typeface="+mn-ea"/>
                <a:cs typeface="+mn-cs"/>
              </a:rPr>
              <a:t>Mål 3 – God hälsa och välbefinnande</a:t>
            </a:r>
            <a:endParaRPr lang="sv-SE" sz="1200" kern="1200" dirty="0">
              <a:solidFill>
                <a:schemeClr val="tx1"/>
              </a:solidFill>
              <a:effectLst/>
              <a:latin typeface="+mn-lt"/>
              <a:ea typeface="+mn-ea"/>
              <a:cs typeface="+mn-cs"/>
            </a:endParaRPr>
          </a:p>
          <a:p>
            <a:pPr lvl="0"/>
            <a:r>
              <a:rPr lang="sv-SE" sz="1200" kern="1200" dirty="0">
                <a:solidFill>
                  <a:schemeClr val="tx1"/>
                </a:solidFill>
                <a:effectLst/>
                <a:latin typeface="+mn-lt"/>
                <a:ea typeface="+mn-ea"/>
                <a:cs typeface="+mn-cs"/>
              </a:rPr>
              <a:t>Främjar fysisk och psykisk hälsa, tillgång till sjukvård och förebyggande insatser.</a:t>
            </a:r>
          </a:p>
          <a:p>
            <a:pPr marL="0" indent="0">
              <a:buFontTx/>
              <a:buNone/>
            </a:pPr>
            <a:endParaRPr lang="sv-SE" sz="1200" b="1" i="0" dirty="0">
              <a:latin typeface="Arial" panose="020B0604020202020204" pitchFamily="34" charset="0"/>
              <a:ea typeface="Calibri"/>
              <a:cs typeface="Arial" panose="020B0604020202020204" pitchFamily="34" charset="0"/>
            </a:endParaRPr>
          </a:p>
          <a:p>
            <a:pPr marL="0" indent="0">
              <a:buFontTx/>
              <a:buNone/>
            </a:pPr>
            <a:r>
              <a:rPr lang="sv-SE" sz="1200" b="1" i="0" dirty="0">
                <a:latin typeface="Arial" panose="020B0604020202020204" pitchFamily="34" charset="0"/>
                <a:ea typeface="Calibri"/>
                <a:cs typeface="Arial" panose="020B0604020202020204" pitchFamily="34" charset="0"/>
              </a:rPr>
              <a:t>Mål 5 – Jämställdhet </a:t>
            </a:r>
          </a:p>
          <a:p>
            <a:pPr marL="0" indent="0">
              <a:buFontTx/>
              <a:buNone/>
            </a:pPr>
            <a:r>
              <a:rPr lang="sv-SE" sz="1200" i="0" dirty="0">
                <a:latin typeface="Arial" panose="020B0604020202020204" pitchFamily="34" charset="0"/>
                <a:ea typeface="Calibri"/>
                <a:cs typeface="Arial" panose="020B0604020202020204" pitchFamily="34" charset="0"/>
              </a:rPr>
              <a:t>Ett jämställt samhälle där kvinnor och män har samma rättigheter och möjligheter är centralt för social hållbarhet. Normer och strukturer som skapar ojämlikhet behöver förändras.</a:t>
            </a:r>
          </a:p>
          <a:p>
            <a:pPr marL="228600" indent="-228600">
              <a:buAutoNum type="arabicPeriod"/>
            </a:pPr>
            <a:endParaRPr lang="sv-SE" sz="1200" i="0" dirty="0">
              <a:latin typeface="Arial" panose="020B0604020202020204" pitchFamily="34" charset="0"/>
              <a:ea typeface="Calibri"/>
              <a:cs typeface="Arial" panose="020B0604020202020204" pitchFamily="34" charset="0"/>
            </a:endParaRPr>
          </a:p>
          <a:p>
            <a:pPr marL="0" indent="0">
              <a:buFontTx/>
              <a:buNone/>
            </a:pPr>
            <a:r>
              <a:rPr lang="sv-SE" sz="1200" b="1" i="0" dirty="0">
                <a:latin typeface="Arial" panose="020B0604020202020204" pitchFamily="34" charset="0"/>
                <a:ea typeface="Calibri"/>
                <a:cs typeface="Arial" panose="020B0604020202020204" pitchFamily="34" charset="0"/>
              </a:rPr>
              <a:t>Mål 10 – Minskad ojämlikhet</a:t>
            </a:r>
          </a:p>
          <a:p>
            <a:pPr marL="0" indent="0">
              <a:buFontTx/>
              <a:buNone/>
            </a:pPr>
            <a:r>
              <a:rPr lang="sv-SE" sz="1200" i="0" dirty="0">
                <a:latin typeface="Arial" panose="020B0604020202020204" pitchFamily="34" charset="0"/>
                <a:ea typeface="Calibri"/>
                <a:cs typeface="Arial" panose="020B0604020202020204" pitchFamily="34" charset="0"/>
              </a:rPr>
              <a:t>Att minska klyftor inom och mellan länder stärker tilliten och sammanhållningen i samhället. Social hållbarhet förutsätter rättvisa villkor för alla.</a:t>
            </a:r>
          </a:p>
          <a:p>
            <a:pPr marL="0" indent="0">
              <a:buFontTx/>
              <a:buNone/>
            </a:pPr>
            <a:endParaRPr lang="sv-SE" sz="1200" b="1" i="0" dirty="0">
              <a:latin typeface="Arial" panose="020B0604020202020204" pitchFamily="34" charset="0"/>
              <a:ea typeface="Calibri"/>
              <a:cs typeface="Arial" panose="020B0604020202020204" pitchFamily="34" charset="0"/>
            </a:endParaRPr>
          </a:p>
          <a:p>
            <a:pPr marL="0" indent="0">
              <a:buFontTx/>
              <a:buNone/>
            </a:pPr>
            <a:r>
              <a:rPr lang="sv-SE" sz="1200" b="1" i="0" dirty="0">
                <a:latin typeface="Arial" panose="020B0604020202020204" pitchFamily="34" charset="0"/>
                <a:ea typeface="Calibri"/>
                <a:cs typeface="Arial" panose="020B0604020202020204" pitchFamily="34" charset="0"/>
              </a:rPr>
              <a:t>Mål 16: Fredliga och inkluderande samhällen</a:t>
            </a:r>
          </a:p>
          <a:p>
            <a:pPr marL="0" indent="0">
              <a:buFontTx/>
              <a:buNone/>
            </a:pPr>
            <a:r>
              <a:rPr lang="sv-SE" sz="1200" i="0" dirty="0">
                <a:latin typeface="Arial" panose="020B0604020202020204" pitchFamily="34" charset="0"/>
                <a:ea typeface="Calibri"/>
                <a:cs typeface="Arial" panose="020B0604020202020204" pitchFamily="34" charset="0"/>
              </a:rPr>
              <a:t>Rättvisa, delaktighet och tillit till samhällsinstitutioner är avgörande för ett hållbart samhälle. Social hållbarhet stärks när människor känner sig sedda och skyddade av samhället.</a:t>
            </a:r>
          </a:p>
          <a:p>
            <a:pPr marL="0" indent="0">
              <a:buNone/>
            </a:pPr>
            <a:endParaRPr lang="sv-SE" sz="1200" b="1" i="0" dirty="0">
              <a:latin typeface="Arial" panose="020B0604020202020204" pitchFamily="34" charset="0"/>
              <a:cs typeface="Arial" panose="020B0604020202020204" pitchFamily="34" charset="0"/>
            </a:endParaRPr>
          </a:p>
          <a:p>
            <a:pPr marL="228600" indent="-228600">
              <a:buFont typeface="+mj-lt"/>
              <a:buAutoNum type="arabicPeriod" startAt="2"/>
            </a:pPr>
            <a:r>
              <a:rPr lang="sv-SE" sz="1200" i="0" dirty="0">
                <a:latin typeface="Arial" panose="020B0604020202020204" pitchFamily="34" charset="0"/>
                <a:cs typeface="Arial" panose="020B0604020202020204" pitchFamily="34" charset="0"/>
              </a:rPr>
              <a:t>Genom att bygga samhällen som präglas av delaktighet, rättvisa och trygghet kan vi bidra till flera av de globala målen – både direkt och indirekt.</a:t>
            </a:r>
          </a:p>
          <a:p>
            <a:pPr marL="228600" indent="-228600">
              <a:buFont typeface="+mj-lt"/>
              <a:buAutoNum type="arabicPeriod" startAt="2"/>
            </a:pPr>
            <a:r>
              <a:rPr lang="sv-SE" sz="1200" i="0" dirty="0">
                <a:latin typeface="Arial" panose="020B0604020202020204" pitchFamily="34" charset="0"/>
                <a:cs typeface="Arial" panose="020B0604020202020204" pitchFamily="34" charset="0"/>
              </a:rPr>
              <a:t>Genom att rösta i politiska val har du möjlighet att påverka samhällsutvecklingen, både lokalt och globalt. Ta del av nyheter. Skapa dig en bild av vad som händer i världen och i din närhet. </a:t>
            </a:r>
            <a:endParaRPr lang="sv-SE" sz="1200" i="0" dirty="0">
              <a:latin typeface="Arial" panose="020B0604020202020204" pitchFamily="34" charset="0"/>
              <a:ea typeface="Calibri"/>
              <a:cs typeface="Arial" panose="020B0604020202020204" pitchFamily="34" charset="0"/>
            </a:endParaRPr>
          </a:p>
          <a:p>
            <a:pPr marL="0" indent="0">
              <a:buFontTx/>
              <a:buNone/>
            </a:pPr>
            <a:endParaRPr lang="sv-SE" sz="1200" i="0" dirty="0">
              <a:latin typeface="Arial" panose="020B0604020202020204" pitchFamily="34" charset="0"/>
              <a:ea typeface="Calibri"/>
              <a:cs typeface="Arial" panose="020B0604020202020204" pitchFamily="34" charset="0"/>
            </a:endParaRPr>
          </a:p>
          <a:p>
            <a:pPr marL="228600" indent="-228600">
              <a:buFont typeface="Arial" panose="020B0604020202020204" pitchFamily="34" charset="0"/>
              <a:buChar char="•"/>
            </a:pPr>
            <a:r>
              <a:rPr lang="sv-SE" sz="1200" b="1" i="0" dirty="0">
                <a:latin typeface="Arial" panose="020B0604020202020204" pitchFamily="34" charset="0"/>
                <a:ea typeface="Calibri"/>
                <a:cs typeface="Arial" panose="020B0604020202020204" pitchFamily="34" charset="0"/>
              </a:rPr>
              <a:t>Valbart</a:t>
            </a:r>
            <a:r>
              <a:rPr lang="sv-SE" sz="1200" i="0" dirty="0">
                <a:latin typeface="Arial" panose="020B0604020202020204" pitchFamily="34" charset="0"/>
                <a:ea typeface="Calibri"/>
                <a:cs typeface="Arial" panose="020B0604020202020204" pitchFamily="34" charset="0"/>
              </a:rPr>
              <a:t>: Om gruppen vill veta mer om </a:t>
            </a:r>
            <a:r>
              <a:rPr lang="sv-SE" sz="1200" b="0" i="0" dirty="0">
                <a:latin typeface="Arial" panose="020B0604020202020204" pitchFamily="34" charset="0"/>
                <a:ea typeface="Calibri"/>
                <a:cs typeface="Arial" panose="020B0604020202020204" pitchFamily="34" charset="0"/>
              </a:rPr>
              <a:t>de globala målen som är kopplade till social hållbarhet, Agenda 2030</a:t>
            </a:r>
            <a:r>
              <a:rPr lang="sv-SE" sz="1200" i="0" dirty="0">
                <a:latin typeface="Arial" panose="020B0604020202020204" pitchFamily="34" charset="0"/>
                <a:ea typeface="Calibri"/>
                <a:cs typeface="Arial" panose="020B0604020202020204" pitchFamily="34" charset="0"/>
              </a:rPr>
              <a:t>, klicka på länken "Mer om målen”.</a:t>
            </a:r>
            <a:endParaRPr lang="sv-SE" sz="1200" i="0" dirty="0">
              <a:latin typeface="Arial" panose="020B0604020202020204" pitchFamily="34" charset="0"/>
              <a:cs typeface="Arial" panose="020B0604020202020204" pitchFamily="34" charset="0"/>
            </a:endParaRPr>
          </a:p>
          <a:p>
            <a:pPr marL="228600" indent="-228600">
              <a:buFont typeface="Arial" panose="020B0604020202020204" pitchFamily="34" charset="0"/>
              <a:buChar char="•"/>
            </a:pPr>
            <a:r>
              <a:rPr lang="sv-SE" sz="1200" b="1" i="0" dirty="0">
                <a:latin typeface="Arial" panose="020B0604020202020204" pitchFamily="34" charset="0"/>
                <a:ea typeface="Calibri"/>
                <a:cs typeface="Arial" panose="020B0604020202020204" pitchFamily="34" charset="0"/>
              </a:rPr>
              <a:t>Valbart</a:t>
            </a:r>
            <a:r>
              <a:rPr lang="sv-SE" sz="1200" i="0" dirty="0">
                <a:latin typeface="Arial" panose="020B0604020202020204" pitchFamily="34" charset="0"/>
                <a:ea typeface="Calibri"/>
                <a:cs typeface="Arial" panose="020B0604020202020204" pitchFamily="34" charset="0"/>
              </a:rPr>
              <a:t>: Ta stöd av en eller flera samtalsfrågor här nedanför eller kom på egna.</a:t>
            </a:r>
          </a:p>
          <a:p>
            <a:endParaRPr lang="sv-SE" sz="1200" b="1" i="1" dirty="0">
              <a:latin typeface="Arial" panose="020B0604020202020204" pitchFamily="34" charset="0"/>
              <a:ea typeface="Calibri"/>
              <a:cs typeface="Arial" panose="020B0604020202020204" pitchFamily="34" charset="0"/>
            </a:endParaRPr>
          </a:p>
          <a:p>
            <a:r>
              <a:rPr lang="sv-SE" sz="1200" b="1" i="0" dirty="0">
                <a:latin typeface="Arial" panose="020B0604020202020204" pitchFamily="34" charset="0"/>
                <a:ea typeface="Calibri"/>
                <a:cs typeface="Arial" panose="020B0604020202020204" pitchFamily="34" charset="0"/>
              </a:rPr>
              <a:t>Förslag samtalsfrågor:</a:t>
            </a:r>
          </a:p>
          <a:p>
            <a:endParaRPr lang="sv-SE" sz="1200" b="1" i="0" dirty="0">
              <a:latin typeface="Arial" panose="020B0604020202020204" pitchFamily="34" charset="0"/>
              <a:ea typeface="Calibri"/>
              <a:cs typeface="Arial" panose="020B0604020202020204" pitchFamily="34" charset="0"/>
            </a:endParaRPr>
          </a:p>
          <a:p>
            <a:pPr marL="171450" indent="-171450">
              <a:buFont typeface="Arial" panose="020B0604020202020204" pitchFamily="34" charset="0"/>
              <a:buChar char="•"/>
            </a:pPr>
            <a:r>
              <a:rPr lang="sv-SE" sz="1200" i="0" dirty="0">
                <a:latin typeface="Arial" panose="020B0604020202020204" pitchFamily="34" charset="0"/>
                <a:ea typeface="Calibri"/>
                <a:cs typeface="Arial" panose="020B0604020202020204" pitchFamily="34" charset="0"/>
              </a:rPr>
              <a:t>Vad vet vi i gruppen om hållbar social hållbarhet? </a:t>
            </a:r>
          </a:p>
          <a:p>
            <a:pPr marL="171450" indent="-171450">
              <a:buFont typeface="Arial" panose="020B0604020202020204" pitchFamily="34" charset="0"/>
              <a:buChar char="•"/>
            </a:pPr>
            <a:r>
              <a:rPr lang="sv-SE" sz="1200" i="0" dirty="0">
                <a:latin typeface="Arial" panose="020B0604020202020204" pitchFamily="34" charset="0"/>
                <a:ea typeface="Calibri"/>
                <a:cs typeface="Arial" panose="020B0604020202020204" pitchFamily="34" charset="0"/>
              </a:rPr>
              <a:t>Vad är vi i gruppen intresserade av att veta mer om kring social hållbarhet?</a:t>
            </a:r>
          </a:p>
        </p:txBody>
      </p:sp>
      <p:sp>
        <p:nvSpPr>
          <p:cNvPr id="4" name="Platshållare för bildnummer 3">
            <a:extLst>
              <a:ext uri="{FF2B5EF4-FFF2-40B4-BE49-F238E27FC236}">
                <a16:creationId xmlns:a16="http://schemas.microsoft.com/office/drawing/2014/main" id="{C55F0482-0FD1-98DE-F235-89CBBEFEB771}"/>
              </a:ext>
            </a:extLst>
          </p:cNvPr>
          <p:cNvSpPr>
            <a:spLocks noGrp="1"/>
          </p:cNvSpPr>
          <p:nvPr>
            <p:ph type="sldNum" sz="quarter" idx="10"/>
          </p:nvPr>
        </p:nvSpPr>
        <p:spPr/>
        <p:txBody>
          <a:bodyPr/>
          <a:lstStyle/>
          <a:p>
            <a:fld id="{4B0E164D-EE8D-B448-BE8E-A1520703B60E}" type="slidenum">
              <a:rPr lang="sv-SE" smtClean="0"/>
              <a:t>3</a:t>
            </a:fld>
            <a:endParaRPr lang="sv-SE"/>
          </a:p>
        </p:txBody>
      </p:sp>
    </p:spTree>
    <p:extLst>
      <p:ext uri="{BB962C8B-B14F-4D97-AF65-F5344CB8AC3E}">
        <p14:creationId xmlns:p14="http://schemas.microsoft.com/office/powerpoint/2010/main" val="255413733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BB2AC0F-B4AA-02DA-7EFD-A86965E7F204}"/>
            </a:ext>
          </a:extLst>
        </p:cNvPr>
        <p:cNvGrpSpPr/>
        <p:nvPr/>
      </p:nvGrpSpPr>
      <p:grpSpPr>
        <a:xfrm>
          <a:off x="0" y="0"/>
          <a:ext cx="0" cy="0"/>
          <a:chOff x="0" y="0"/>
          <a:chExt cx="0" cy="0"/>
        </a:xfrm>
      </p:grpSpPr>
      <p:sp>
        <p:nvSpPr>
          <p:cNvPr id="2" name="Platshållare för bildobjekt 1">
            <a:extLst>
              <a:ext uri="{FF2B5EF4-FFF2-40B4-BE49-F238E27FC236}">
                <a16:creationId xmlns:a16="http://schemas.microsoft.com/office/drawing/2014/main" id="{CF11AD75-2E0E-182A-2434-E67973B6F1B4}"/>
              </a:ext>
            </a:extLst>
          </p:cNvPr>
          <p:cNvSpPr>
            <a:spLocks noGrp="1" noRot="1" noChangeAspect="1"/>
          </p:cNvSpPr>
          <p:nvPr>
            <p:ph type="sldImg"/>
          </p:nvPr>
        </p:nvSpPr>
        <p:spPr/>
      </p:sp>
      <p:sp>
        <p:nvSpPr>
          <p:cNvPr id="3" name="Platshållare för anteckningar 2">
            <a:extLst>
              <a:ext uri="{FF2B5EF4-FFF2-40B4-BE49-F238E27FC236}">
                <a16:creationId xmlns:a16="http://schemas.microsoft.com/office/drawing/2014/main" id="{607EAF29-44E9-289D-6B3C-7604BDD1D430}"/>
              </a:ext>
            </a:extLst>
          </p:cNvPr>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sv-SE" sz="1200" b="1" dirty="0">
                <a:latin typeface="Arial" panose="020B0604020202020204" pitchFamily="34" charset="0"/>
                <a:cs typeface="Arial" panose="020B0604020202020204" pitchFamily="34" charset="0"/>
              </a:rPr>
              <a:t>Instruktion till cirkelledaren:</a:t>
            </a:r>
            <a:endParaRPr lang="sv-SE" sz="1200" dirty="0">
              <a:latin typeface="Arial" panose="020B0604020202020204" pitchFamily="34" charset="0"/>
              <a:cs typeface="Arial" panose="020B0604020202020204" pitchFamily="34" charset="0"/>
            </a:endParaRPr>
          </a:p>
          <a:p>
            <a:endParaRPr lang="sv-SE" sz="1200" dirty="0">
              <a:latin typeface="Arial" panose="020B0604020202020204" pitchFamily="34" charset="0"/>
              <a:cs typeface="Arial" panose="020B0604020202020204" pitchFamily="34" charset="0"/>
            </a:endParaRPr>
          </a:p>
          <a:p>
            <a:pPr marL="228600" indent="-228600">
              <a:buFont typeface="+mj-lt"/>
              <a:buAutoNum type="arabicPeriod"/>
            </a:pPr>
            <a:r>
              <a:rPr lang="sv-SE" sz="1200" dirty="0">
                <a:latin typeface="Arial" panose="020B0604020202020204" pitchFamily="34" charset="0"/>
                <a:cs typeface="Arial" panose="020B0604020202020204" pitchFamily="34" charset="0"/>
              </a:rPr>
              <a:t>Berätta för gruppen att ni ska titta på en informationsfilm om social hållbarhet. </a:t>
            </a:r>
          </a:p>
          <a:p>
            <a:pPr marL="228600" marR="0" lvl="0" indent="-228600" algn="l" defTabSz="457200" rtl="0" eaLnBrk="1" fontAlgn="auto" latinLnBrk="0" hangingPunct="1">
              <a:lnSpc>
                <a:spcPct val="100000"/>
              </a:lnSpc>
              <a:spcBef>
                <a:spcPts val="0"/>
              </a:spcBef>
              <a:spcAft>
                <a:spcPts val="0"/>
              </a:spcAft>
              <a:buClrTx/>
              <a:buSzTx/>
              <a:buFont typeface="+mj-lt"/>
              <a:buAutoNum type="arabicPeriod"/>
              <a:tabLst/>
              <a:defRPr/>
            </a:pPr>
            <a:r>
              <a:rPr lang="sv-SE" sz="1200" dirty="0">
                <a:latin typeface="Arial" panose="020B0604020202020204" pitchFamily="34" charset="0"/>
                <a:cs typeface="Arial" panose="020B0604020202020204" pitchFamily="34" charset="0"/>
              </a:rPr>
              <a:t>Filmen är cirka 3 minuter och har undertextning </a:t>
            </a:r>
            <a:r>
              <a:rPr lang="sv-SE" sz="1200" u="sng" kern="1200" dirty="0">
                <a:solidFill>
                  <a:schemeClr val="tx1"/>
                </a:solidFill>
                <a:effectLst/>
                <a:latin typeface="+mn-lt"/>
                <a:ea typeface="+mn-ea"/>
                <a:cs typeface="+mn-cs"/>
              </a:rPr>
              <a:t>som du slår på genom att trycka på ”cc” i filmens menyrad. </a:t>
            </a:r>
            <a:endParaRPr lang="sv-SE" sz="1200" dirty="0">
              <a:latin typeface="Arial" panose="020B0604020202020204" pitchFamily="34" charset="0"/>
              <a:cs typeface="Arial" panose="020B0604020202020204" pitchFamily="34" charset="0"/>
            </a:endParaRPr>
          </a:p>
          <a:p>
            <a:pPr marL="228600" marR="0" lvl="0" indent="-228600" algn="l" defTabSz="457200" rtl="0" eaLnBrk="1" fontAlgn="auto" latinLnBrk="0" hangingPunct="1">
              <a:lnSpc>
                <a:spcPct val="100000"/>
              </a:lnSpc>
              <a:spcBef>
                <a:spcPts val="0"/>
              </a:spcBef>
              <a:spcAft>
                <a:spcPts val="0"/>
              </a:spcAft>
              <a:buClrTx/>
              <a:buSzTx/>
              <a:buFont typeface="+mj-lt"/>
              <a:buAutoNum type="arabicPeriod"/>
              <a:tabLst/>
              <a:defRPr/>
            </a:pPr>
            <a:r>
              <a:rPr lang="sv-SE" sz="1200" dirty="0">
                <a:latin typeface="Arial" panose="020B0604020202020204" pitchFamily="34" charset="0"/>
                <a:cs typeface="Arial" panose="020B0604020202020204" pitchFamily="34" charset="0"/>
              </a:rPr>
              <a:t>Klicka på spel-knappen för att spela filmen. </a:t>
            </a:r>
            <a:r>
              <a:rPr lang="sv-SE" sz="1200" u="sng" dirty="0">
                <a:latin typeface="Arial" panose="020B0604020202020204" pitchFamily="34" charset="0"/>
                <a:cs typeface="Arial" panose="020B0604020202020204" pitchFamily="34" charset="0"/>
              </a:rPr>
              <a:t>Observera att det kan ta några sekunder innan filmen är redo att börja spela efter att du tryck på ”spela”.</a:t>
            </a:r>
          </a:p>
          <a:p>
            <a:pPr marL="228600" indent="-228600">
              <a:buFont typeface="+mj-lt"/>
              <a:buAutoNum type="arabicPeriod"/>
            </a:pPr>
            <a:endParaRPr lang="sv-SE" sz="1200" dirty="0">
              <a:latin typeface="Arial" panose="020B0604020202020204" pitchFamily="34" charset="0"/>
              <a:cs typeface="Arial" panose="020B0604020202020204" pitchFamily="34" charset="0"/>
            </a:endParaRPr>
          </a:p>
          <a:p>
            <a:pPr marL="228600" indent="-228600">
              <a:buFont typeface="+mj-lt"/>
              <a:buAutoNum type="arabicPeriod"/>
            </a:pPr>
            <a:endParaRPr lang="sv-SE" sz="1200" i="1" dirty="0">
              <a:latin typeface="Arial" panose="020B0604020202020204" pitchFamily="34" charset="0"/>
              <a:cs typeface="Arial" panose="020B0604020202020204" pitchFamily="34" charset="0"/>
            </a:endParaRPr>
          </a:p>
        </p:txBody>
      </p:sp>
      <p:sp>
        <p:nvSpPr>
          <p:cNvPr id="4" name="Platshållare för bildnummer 3">
            <a:extLst>
              <a:ext uri="{FF2B5EF4-FFF2-40B4-BE49-F238E27FC236}">
                <a16:creationId xmlns:a16="http://schemas.microsoft.com/office/drawing/2014/main" id="{E93EF2E6-0BEC-D2AD-F8DA-C2685EDF6EE9}"/>
              </a:ext>
            </a:extLst>
          </p:cNvPr>
          <p:cNvSpPr>
            <a:spLocks noGrp="1"/>
          </p:cNvSpPr>
          <p:nvPr>
            <p:ph type="sldNum" sz="quarter" idx="5"/>
          </p:nvPr>
        </p:nvSpPr>
        <p:spPr/>
        <p:txBody>
          <a:bodyPr/>
          <a:lstStyle/>
          <a:p>
            <a:fld id="{4B0E164D-EE8D-B448-BE8E-A1520703B60E}" type="slidenum">
              <a:rPr lang="sv-SE" smtClean="0"/>
              <a:t>4</a:t>
            </a:fld>
            <a:endParaRPr lang="sv-SE"/>
          </a:p>
        </p:txBody>
      </p:sp>
    </p:spTree>
    <p:extLst>
      <p:ext uri="{BB962C8B-B14F-4D97-AF65-F5344CB8AC3E}">
        <p14:creationId xmlns:p14="http://schemas.microsoft.com/office/powerpoint/2010/main" val="51848574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FEA39B4-581E-02C6-F295-5C360278D026}"/>
            </a:ext>
          </a:extLst>
        </p:cNvPr>
        <p:cNvGrpSpPr/>
        <p:nvPr/>
      </p:nvGrpSpPr>
      <p:grpSpPr>
        <a:xfrm>
          <a:off x="0" y="0"/>
          <a:ext cx="0" cy="0"/>
          <a:chOff x="0" y="0"/>
          <a:chExt cx="0" cy="0"/>
        </a:xfrm>
      </p:grpSpPr>
      <p:sp>
        <p:nvSpPr>
          <p:cNvPr id="2" name="Platshållare för bildobjekt 1">
            <a:extLst>
              <a:ext uri="{FF2B5EF4-FFF2-40B4-BE49-F238E27FC236}">
                <a16:creationId xmlns:a16="http://schemas.microsoft.com/office/drawing/2014/main" id="{1BB58102-E2A7-1138-13C2-5C2DFD28B993}"/>
              </a:ext>
            </a:extLst>
          </p:cNvPr>
          <p:cNvSpPr>
            <a:spLocks noGrp="1" noRot="1" noChangeAspect="1"/>
          </p:cNvSpPr>
          <p:nvPr>
            <p:ph type="sldImg"/>
          </p:nvPr>
        </p:nvSpPr>
        <p:spPr>
          <a:xfrm>
            <a:off x="381000" y="685800"/>
            <a:ext cx="6096000" cy="3429000"/>
          </a:xfrm>
        </p:spPr>
      </p:sp>
      <p:sp>
        <p:nvSpPr>
          <p:cNvPr id="3" name="Platshållare för anteckningar 2">
            <a:extLst>
              <a:ext uri="{FF2B5EF4-FFF2-40B4-BE49-F238E27FC236}">
                <a16:creationId xmlns:a16="http://schemas.microsoft.com/office/drawing/2014/main" id="{F4883231-75F3-85FA-351F-FB56F080748A}"/>
              </a:ext>
            </a:extLst>
          </p:cNvPr>
          <p:cNvSpPr>
            <a:spLocks noGrp="1"/>
          </p:cNvSpPr>
          <p:nvPr>
            <p:ph type="body" idx="1"/>
          </p:nvPr>
        </p:nvSpPr>
        <p:spPr/>
        <p:txBody>
          <a:bodyPr/>
          <a:lstStyle/>
          <a:p>
            <a:pPr marL="450850" indent="-450850" eaLnBrk="1" hangingPunct="1">
              <a:spcBef>
                <a:spcPct val="0"/>
              </a:spcBef>
            </a:pPr>
            <a:r>
              <a:rPr lang="sv-SE" altLang="sv-SE" sz="1200" b="1" i="0" dirty="0">
                <a:latin typeface="Arial" panose="020B0604020202020204" pitchFamily="34" charset="0"/>
                <a:cs typeface="Arial" panose="020B0604020202020204" pitchFamily="34" charset="0"/>
              </a:rPr>
              <a:t>Instruktion till cirkelledaren:</a:t>
            </a:r>
          </a:p>
          <a:p>
            <a:pPr marL="450850" marR="0" lvl="0" indent="-450850" algn="l" defTabSz="457200" rtl="0" eaLnBrk="1" fontAlgn="auto" latinLnBrk="0" hangingPunct="1">
              <a:lnSpc>
                <a:spcPct val="100000"/>
              </a:lnSpc>
              <a:spcBef>
                <a:spcPct val="0"/>
              </a:spcBef>
              <a:spcAft>
                <a:spcPts val="0"/>
              </a:spcAft>
              <a:buClrTx/>
              <a:buSzTx/>
              <a:buFont typeface="Arial" panose="020B0604020202020204" pitchFamily="34" charset="0"/>
              <a:buChar char="•"/>
              <a:tabLst/>
              <a:defRPr/>
            </a:pPr>
            <a:endParaRPr lang="sv-SE" altLang="sv-SE" sz="1200" b="0" i="0" dirty="0">
              <a:latin typeface="Arial" panose="020B0604020202020204" pitchFamily="34" charset="0"/>
              <a:cs typeface="Arial" panose="020B0604020202020204" pitchFamily="34" charset="0"/>
            </a:endParaRPr>
          </a:p>
          <a:p>
            <a:pPr marL="450850" marR="0" lvl="0" indent="-450850" algn="l" defTabSz="457200" rtl="0" eaLnBrk="1" fontAlgn="auto" latinLnBrk="0" hangingPunct="1">
              <a:lnSpc>
                <a:spcPct val="100000"/>
              </a:lnSpc>
              <a:spcBef>
                <a:spcPct val="0"/>
              </a:spcBef>
              <a:spcAft>
                <a:spcPts val="0"/>
              </a:spcAft>
              <a:buClrTx/>
              <a:buSzTx/>
              <a:buFontTx/>
              <a:buNone/>
              <a:tabLst/>
              <a:defRPr/>
            </a:pPr>
            <a:r>
              <a:rPr lang="sv-SE" altLang="sv-SE" sz="1200" b="0" i="0" dirty="0">
                <a:latin typeface="Arial" panose="020B0604020202020204" pitchFamily="34" charset="0"/>
                <a:cs typeface="Arial" panose="020B0604020202020204" pitchFamily="34" charset="0"/>
              </a:rPr>
              <a:t>Ta stöd av samtalsfrågorna i bild eller kom på egna. </a:t>
            </a:r>
            <a:endParaRPr lang="sv-SE" sz="1200" b="0" i="0" dirty="0">
              <a:latin typeface="Arial" panose="020B0604020202020204" pitchFamily="34" charset="0"/>
              <a:cs typeface="Arial" panose="020B0604020202020204" pitchFamily="34" charset="0"/>
            </a:endParaRPr>
          </a:p>
          <a:p>
            <a:pPr marL="450850" indent="-450850" eaLnBrk="1" hangingPunct="1">
              <a:spcBef>
                <a:spcPct val="0"/>
              </a:spcBef>
            </a:pPr>
            <a:endParaRPr lang="sv-SE" altLang="sv-SE" sz="1200" i="0" dirty="0">
              <a:latin typeface="Arial" panose="020B0604020202020204" pitchFamily="34" charset="0"/>
              <a:cs typeface="Arial" panose="020B0604020202020204" pitchFamily="34" charset="0"/>
            </a:endParaRPr>
          </a:p>
          <a:p>
            <a:pPr marL="0" marR="0" lvl="0" indent="0" algn="l" defTabSz="457200" rtl="0" eaLnBrk="1" fontAlgn="auto" latinLnBrk="0" hangingPunct="1">
              <a:lnSpc>
                <a:spcPct val="100000"/>
              </a:lnSpc>
              <a:spcBef>
                <a:spcPts val="0"/>
              </a:spcBef>
              <a:spcAft>
                <a:spcPts val="0"/>
              </a:spcAft>
              <a:buClrTx/>
              <a:buSzTx/>
              <a:buFontTx/>
              <a:buNone/>
              <a:tabLst/>
              <a:defRPr/>
            </a:pPr>
            <a:r>
              <a:rPr lang="sv-SE" sz="1200" b="1" i="0" dirty="0">
                <a:latin typeface="Arial" panose="020B0604020202020204" pitchFamily="34" charset="0"/>
                <a:cs typeface="Arial" panose="020B0604020202020204" pitchFamily="34" charset="0"/>
              </a:rPr>
              <a:t>Förslag på samtalsfrågor efter filmen: </a:t>
            </a:r>
          </a:p>
          <a:p>
            <a:pPr marL="0" marR="0" lvl="0" indent="0" algn="l" defTabSz="457200" rtl="0" eaLnBrk="1" fontAlgn="auto" latinLnBrk="0" hangingPunct="1">
              <a:lnSpc>
                <a:spcPct val="100000"/>
              </a:lnSpc>
              <a:spcBef>
                <a:spcPts val="0"/>
              </a:spcBef>
              <a:spcAft>
                <a:spcPts val="0"/>
              </a:spcAft>
              <a:buClrTx/>
              <a:buSzTx/>
              <a:buFontTx/>
              <a:buNone/>
              <a:tabLst/>
              <a:defRPr/>
            </a:pPr>
            <a:endParaRPr lang="sv-SE" sz="1200" b="1" i="0" dirty="0">
              <a:latin typeface="Arial" panose="020B0604020202020204" pitchFamily="34" charset="0"/>
              <a:cs typeface="Arial" panose="020B0604020202020204" pitchFamily="34" charset="0"/>
            </a:endParaRPr>
          </a:p>
          <a:p>
            <a:pPr marL="228600" marR="0" lvl="0" indent="-22860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sv-SE" sz="1200" b="0" i="0" dirty="0">
                <a:latin typeface="Arial" panose="020B0604020202020204" pitchFamily="34" charset="0"/>
                <a:cs typeface="Arial" panose="020B0604020202020204" pitchFamily="34" charset="0"/>
              </a:rPr>
              <a:t>Var det något i filmen som var nytt för er?</a:t>
            </a:r>
          </a:p>
          <a:p>
            <a:pPr marL="228600" marR="0" lvl="0" indent="-22860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sv-SE" sz="1200" dirty="0"/>
              <a:t>Var det något i filmen som du reagerade på? Vad och varför?</a:t>
            </a:r>
            <a:endParaRPr lang="sv-SE" sz="1200" b="0" i="0" dirty="0">
              <a:latin typeface="Arial" panose="020B0604020202020204" pitchFamily="34" charset="0"/>
              <a:cs typeface="Arial" panose="020B0604020202020204" pitchFamily="34" charset="0"/>
            </a:endParaRPr>
          </a:p>
          <a:p>
            <a:pPr marL="228600" marR="0" lvl="0" indent="-22860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sv-SE" sz="1200" b="0" i="0" dirty="0">
                <a:latin typeface="Arial" panose="020B0604020202020204" pitchFamily="34" charset="0"/>
                <a:cs typeface="Arial" panose="020B0604020202020204" pitchFamily="34" charset="0"/>
              </a:rPr>
              <a:t>Var det något i filmen som du inte förstått tidigare?</a:t>
            </a:r>
          </a:p>
          <a:p>
            <a:pPr marL="228600" indent="-228600">
              <a:buFont typeface="+mj-lt"/>
              <a:buAutoNum type="arabicPeriod"/>
            </a:pPr>
            <a:endParaRPr lang="sv-SE" b="0" i="0" u="none" strike="noStrike" dirty="0">
              <a:solidFill>
                <a:srgbClr val="000000"/>
              </a:solidFill>
              <a:effectLst/>
              <a:latin typeface="-webkit-standard"/>
            </a:endParaRPr>
          </a:p>
        </p:txBody>
      </p:sp>
      <p:sp>
        <p:nvSpPr>
          <p:cNvPr id="4" name="Platshållare för bildnummer 3">
            <a:extLst>
              <a:ext uri="{FF2B5EF4-FFF2-40B4-BE49-F238E27FC236}">
                <a16:creationId xmlns:a16="http://schemas.microsoft.com/office/drawing/2014/main" id="{93CF62B7-9A38-B43B-AD78-BEF628ABB58C}"/>
              </a:ext>
            </a:extLst>
          </p:cNvPr>
          <p:cNvSpPr>
            <a:spLocks noGrp="1"/>
          </p:cNvSpPr>
          <p:nvPr>
            <p:ph type="sldNum" sz="quarter" idx="10"/>
          </p:nvPr>
        </p:nvSpPr>
        <p:spPr/>
        <p:txBody>
          <a:bodyPr/>
          <a:lstStyle/>
          <a:p>
            <a:fld id="{4B0E164D-EE8D-B448-BE8E-A1520703B60E}" type="slidenum">
              <a:rPr lang="sv-SE" smtClean="0"/>
              <a:t>5</a:t>
            </a:fld>
            <a:endParaRPr lang="sv-SE"/>
          </a:p>
        </p:txBody>
      </p:sp>
    </p:spTree>
    <p:extLst>
      <p:ext uri="{BB962C8B-B14F-4D97-AF65-F5344CB8AC3E}">
        <p14:creationId xmlns:p14="http://schemas.microsoft.com/office/powerpoint/2010/main" val="236973259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A28CAED-427E-3CAF-44FE-4871AB2AC11A}"/>
            </a:ext>
          </a:extLst>
        </p:cNvPr>
        <p:cNvGrpSpPr/>
        <p:nvPr/>
      </p:nvGrpSpPr>
      <p:grpSpPr>
        <a:xfrm>
          <a:off x="0" y="0"/>
          <a:ext cx="0" cy="0"/>
          <a:chOff x="0" y="0"/>
          <a:chExt cx="0" cy="0"/>
        </a:xfrm>
      </p:grpSpPr>
      <p:sp>
        <p:nvSpPr>
          <p:cNvPr id="2" name="Platshållare för bildobjekt 1">
            <a:extLst>
              <a:ext uri="{FF2B5EF4-FFF2-40B4-BE49-F238E27FC236}">
                <a16:creationId xmlns:a16="http://schemas.microsoft.com/office/drawing/2014/main" id="{B5653003-E434-098D-BFA6-09E427F596ED}"/>
              </a:ext>
            </a:extLst>
          </p:cNvPr>
          <p:cNvSpPr>
            <a:spLocks noGrp="1" noRot="1" noChangeAspect="1"/>
          </p:cNvSpPr>
          <p:nvPr>
            <p:ph type="sldImg"/>
          </p:nvPr>
        </p:nvSpPr>
        <p:spPr/>
      </p:sp>
      <p:sp>
        <p:nvSpPr>
          <p:cNvPr id="3" name="Platshållare för anteckningar 2">
            <a:extLst>
              <a:ext uri="{FF2B5EF4-FFF2-40B4-BE49-F238E27FC236}">
                <a16:creationId xmlns:a16="http://schemas.microsoft.com/office/drawing/2014/main" id="{7556A68E-7BA6-F8A5-1D6F-77444E7BE80D}"/>
              </a:ext>
            </a:extLst>
          </p:cNvPr>
          <p:cNvSpPr>
            <a:spLocks noGrp="1"/>
          </p:cNvSpPr>
          <p:nvPr>
            <p:ph type="body" idx="1"/>
          </p:nvPr>
        </p:nvSpPr>
        <p:spPr/>
        <p:txBody>
          <a:bodyPr/>
          <a:lstStyle/>
          <a:p>
            <a:r>
              <a:rPr lang="sv-SE" sz="1200" b="1" i="0" dirty="0">
                <a:latin typeface="Arial" panose="020B0604020202020204" pitchFamily="34" charset="0"/>
                <a:cs typeface="Arial" panose="020B0604020202020204" pitchFamily="34" charset="0"/>
              </a:rPr>
              <a:t>Instruktion till cirkelledaren:</a:t>
            </a:r>
          </a:p>
          <a:p>
            <a:endParaRPr lang="sv-SE" sz="1200" i="1" dirty="0">
              <a:latin typeface="Arial" panose="020B0604020202020204" pitchFamily="34" charset="0"/>
              <a:cs typeface="Arial" panose="020B0604020202020204" pitchFamily="34" charset="0"/>
            </a:endParaRPr>
          </a:p>
          <a:p>
            <a:pPr marL="228600" indent="-228600">
              <a:buFont typeface="+mj-lt"/>
              <a:buAutoNum type="arabicPeriod"/>
            </a:pPr>
            <a:r>
              <a:rPr lang="sv-SE" sz="1200" dirty="0">
                <a:latin typeface="Arial" panose="020B0604020202020204" pitchFamily="34" charset="0"/>
                <a:cs typeface="Arial" panose="020B0604020202020204" pitchFamily="34" charset="0"/>
              </a:rPr>
              <a:t>Berätta för gruppen att ni ska titta på en intervjufilm om social hållbarhet som </a:t>
            </a:r>
            <a:r>
              <a:rPr lang="sv-SE" sz="1200" b="0" i="0" u="none" strike="noStrike" kern="1200" dirty="0">
                <a:solidFill>
                  <a:schemeClr val="tx1"/>
                </a:solidFill>
                <a:effectLst/>
                <a:latin typeface="+mn-lt"/>
                <a:ea typeface="+mn-ea"/>
                <a:cs typeface="+mn-cs"/>
              </a:rPr>
              <a:t>Blekinge Tekniska Högskola producerat.</a:t>
            </a:r>
            <a:endParaRPr lang="sv-SE" sz="1200" dirty="0">
              <a:latin typeface="Arial" panose="020B0604020202020204" pitchFamily="34" charset="0"/>
              <a:cs typeface="Arial" panose="020B0604020202020204" pitchFamily="34" charset="0"/>
            </a:endParaRPr>
          </a:p>
          <a:p>
            <a:pPr marL="228600" marR="0" lvl="0" indent="-228600" algn="l" defTabSz="457200" rtl="0" eaLnBrk="1" fontAlgn="auto" latinLnBrk="0" hangingPunct="1">
              <a:lnSpc>
                <a:spcPct val="100000"/>
              </a:lnSpc>
              <a:spcBef>
                <a:spcPts val="0"/>
              </a:spcBef>
              <a:spcAft>
                <a:spcPts val="0"/>
              </a:spcAft>
              <a:buClrTx/>
              <a:buSzTx/>
              <a:buFont typeface="+mj-lt"/>
              <a:buAutoNum type="arabicPeriod"/>
              <a:tabLst/>
              <a:defRPr/>
            </a:pPr>
            <a:r>
              <a:rPr lang="sv-SE" sz="1200" dirty="0">
                <a:latin typeface="Arial" panose="020B0604020202020204" pitchFamily="34" charset="0"/>
                <a:cs typeface="Arial" panose="020B0604020202020204" pitchFamily="34" charset="0"/>
              </a:rPr>
              <a:t>I filmen får vi träffa Karl-Henrik </a:t>
            </a:r>
            <a:r>
              <a:rPr lang="sv-SE" sz="1200" dirty="0" err="1">
                <a:latin typeface="Arial" panose="020B0604020202020204" pitchFamily="34" charset="0"/>
                <a:cs typeface="Arial" panose="020B0604020202020204" pitchFamily="34" charset="0"/>
              </a:rPr>
              <a:t>Robèrt</a:t>
            </a:r>
            <a:r>
              <a:rPr lang="sv-SE" sz="1200" dirty="0">
                <a:latin typeface="Arial" panose="020B0604020202020204" pitchFamily="34" charset="0"/>
                <a:cs typeface="Arial" panose="020B0604020202020204" pitchFamily="34" charset="0"/>
              </a:rPr>
              <a:t>, </a:t>
            </a:r>
            <a:r>
              <a:rPr lang="sv-SE" sz="1200" b="0" i="0" u="none" strike="noStrike" kern="1200" dirty="0">
                <a:solidFill>
                  <a:schemeClr val="tx1"/>
                </a:solidFill>
                <a:effectLst/>
                <a:latin typeface="+mn-lt"/>
                <a:ea typeface="+mn-ea"/>
                <a:cs typeface="+mn-cs"/>
              </a:rPr>
              <a:t>cancerforskare och föreläsare inom hållbarhetsfrågor. Han intervjuas av Pär Holmgren, svensk meteorolog och miljöpartistisk politiker, och berättar om att ett </a:t>
            </a:r>
            <a:r>
              <a:rPr lang="sv-SE" sz="1200" dirty="0">
                <a:solidFill>
                  <a:srgbClr val="333333"/>
                </a:solidFill>
                <a:latin typeface="Averta"/>
              </a:rPr>
              <a:t>socialt hållbart samhälle är ett jämlikt samhälle där människor lever ett gott liv med god hälsa, utan orättfärdiga skillnader.</a:t>
            </a:r>
            <a:endParaRPr lang="sv-SE" sz="1200" b="0" dirty="0">
              <a:latin typeface="Arial" panose="020B0604020202020204" pitchFamily="34" charset="0"/>
              <a:cs typeface="Arial" panose="020B0604020202020204" pitchFamily="34" charset="0"/>
            </a:endParaRPr>
          </a:p>
          <a:p>
            <a:pPr marL="228600" indent="-228600">
              <a:buFont typeface="+mj-lt"/>
              <a:buAutoNum type="arabicPeriod"/>
            </a:pPr>
            <a:r>
              <a:rPr lang="sv-SE" sz="1200" dirty="0">
                <a:latin typeface="Arial" panose="020B0604020202020204" pitchFamily="34" charset="0"/>
                <a:cs typeface="Arial" panose="020B0604020202020204" pitchFamily="34" charset="0"/>
              </a:rPr>
              <a:t>Filmen är cirka 17 minuter och </a:t>
            </a:r>
            <a:r>
              <a:rPr lang="sv-SE" sz="1200">
                <a:latin typeface="Arial" panose="020B0604020202020204" pitchFamily="34" charset="0"/>
                <a:cs typeface="Arial" panose="020B0604020202020204" pitchFamily="34" charset="0"/>
              </a:rPr>
              <a:t>har automatisk </a:t>
            </a:r>
            <a:r>
              <a:rPr lang="sv-SE" sz="1200" dirty="0">
                <a:latin typeface="Arial" panose="020B0604020202020204" pitchFamily="34" charset="0"/>
                <a:cs typeface="Arial" panose="020B0604020202020204" pitchFamily="34" charset="0"/>
              </a:rPr>
              <a:t>undertextning. </a:t>
            </a:r>
          </a:p>
          <a:p>
            <a:pPr marL="228600" indent="-228600">
              <a:buFont typeface="+mj-lt"/>
              <a:buAutoNum type="arabicPeriod"/>
            </a:pPr>
            <a:endParaRPr lang="sv-SE" sz="1200" u="sng" dirty="0">
              <a:latin typeface="Arial" panose="020B0604020202020204" pitchFamily="34" charset="0"/>
              <a:cs typeface="Arial" panose="020B0604020202020204" pitchFamily="34" charset="0"/>
            </a:endParaRPr>
          </a:p>
          <a:p>
            <a:pPr marL="0" indent="0">
              <a:buFont typeface="+mj-lt"/>
              <a:buNone/>
            </a:pPr>
            <a:r>
              <a:rPr lang="sv-SE" sz="1200" b="1" u="sng" dirty="0">
                <a:latin typeface="Arial" panose="020B0604020202020204" pitchFamily="34" charset="0"/>
                <a:cs typeface="Arial" panose="020B0604020202020204" pitchFamily="34" charset="0"/>
              </a:rPr>
              <a:t>Observera att det är den andra filmen på hemsidan (den som heter ”Vad är social hållbarhet?”)</a:t>
            </a:r>
          </a:p>
          <a:p>
            <a:endParaRPr lang="sv-SE" sz="1200" dirty="0">
              <a:solidFill>
                <a:schemeClr val="tx1"/>
              </a:solidFill>
              <a:latin typeface="Arial" panose="020B0604020202020204" pitchFamily="34" charset="0"/>
              <a:cs typeface="Arial" panose="020B0604020202020204" pitchFamily="34" charset="0"/>
            </a:endParaRPr>
          </a:p>
          <a:p>
            <a:endParaRPr lang="sv-SE" sz="1200" dirty="0">
              <a:solidFill>
                <a:schemeClr val="tx1"/>
              </a:solidFill>
              <a:latin typeface="Arial" panose="020B0604020202020204" pitchFamily="34" charset="0"/>
              <a:cs typeface="Arial" panose="020B0604020202020204" pitchFamily="34" charset="0"/>
            </a:endParaRPr>
          </a:p>
          <a:p>
            <a:br>
              <a:rPr lang="sv-SE" sz="1200" dirty="0">
                <a:solidFill>
                  <a:srgbClr val="333333"/>
                </a:solidFill>
                <a:latin typeface="Averta"/>
              </a:rPr>
            </a:br>
            <a:endParaRPr lang="sv-SE" sz="1200" dirty="0">
              <a:solidFill>
                <a:srgbClr val="333333"/>
              </a:solidFill>
              <a:latin typeface="Averta"/>
            </a:endParaRPr>
          </a:p>
          <a:p>
            <a:pPr marL="228600" indent="-228600">
              <a:buFont typeface="+mj-lt"/>
              <a:buAutoNum type="arabicPeriod"/>
            </a:pPr>
            <a:endParaRPr lang="sv-SE" sz="1200" i="1" dirty="0">
              <a:latin typeface="Arial" panose="020B0604020202020204" pitchFamily="34" charset="0"/>
              <a:cs typeface="Arial" panose="020B0604020202020204" pitchFamily="34" charset="0"/>
            </a:endParaRPr>
          </a:p>
        </p:txBody>
      </p:sp>
      <p:sp>
        <p:nvSpPr>
          <p:cNvPr id="4" name="Platshållare för bildnummer 3">
            <a:extLst>
              <a:ext uri="{FF2B5EF4-FFF2-40B4-BE49-F238E27FC236}">
                <a16:creationId xmlns:a16="http://schemas.microsoft.com/office/drawing/2014/main" id="{CF05BC20-0E2E-00F7-531D-A2049EF8026E}"/>
              </a:ext>
            </a:extLst>
          </p:cNvPr>
          <p:cNvSpPr>
            <a:spLocks noGrp="1"/>
          </p:cNvSpPr>
          <p:nvPr>
            <p:ph type="sldNum" sz="quarter" idx="5"/>
          </p:nvPr>
        </p:nvSpPr>
        <p:spPr/>
        <p:txBody>
          <a:bodyPr/>
          <a:lstStyle/>
          <a:p>
            <a:fld id="{4B0E164D-EE8D-B448-BE8E-A1520703B60E}" type="slidenum">
              <a:rPr lang="sv-SE" smtClean="0"/>
              <a:t>6</a:t>
            </a:fld>
            <a:endParaRPr lang="sv-SE"/>
          </a:p>
        </p:txBody>
      </p:sp>
    </p:spTree>
    <p:extLst>
      <p:ext uri="{BB962C8B-B14F-4D97-AF65-F5344CB8AC3E}">
        <p14:creationId xmlns:p14="http://schemas.microsoft.com/office/powerpoint/2010/main" val="231595790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443D10C-85E7-2C44-1583-DA1BA15D5373}"/>
            </a:ext>
          </a:extLst>
        </p:cNvPr>
        <p:cNvGrpSpPr/>
        <p:nvPr/>
      </p:nvGrpSpPr>
      <p:grpSpPr>
        <a:xfrm>
          <a:off x="0" y="0"/>
          <a:ext cx="0" cy="0"/>
          <a:chOff x="0" y="0"/>
          <a:chExt cx="0" cy="0"/>
        </a:xfrm>
      </p:grpSpPr>
      <p:sp>
        <p:nvSpPr>
          <p:cNvPr id="2" name="Platshållare för bildobjekt 1">
            <a:extLst>
              <a:ext uri="{FF2B5EF4-FFF2-40B4-BE49-F238E27FC236}">
                <a16:creationId xmlns:a16="http://schemas.microsoft.com/office/drawing/2014/main" id="{69FB0D5B-B210-E918-2275-70DDA7717287}"/>
              </a:ext>
            </a:extLst>
          </p:cNvPr>
          <p:cNvSpPr>
            <a:spLocks noGrp="1" noRot="1" noChangeAspect="1"/>
          </p:cNvSpPr>
          <p:nvPr>
            <p:ph type="sldImg"/>
          </p:nvPr>
        </p:nvSpPr>
        <p:spPr>
          <a:xfrm>
            <a:off x="381000" y="685800"/>
            <a:ext cx="6096000" cy="3429000"/>
          </a:xfrm>
        </p:spPr>
      </p:sp>
      <p:sp>
        <p:nvSpPr>
          <p:cNvPr id="3" name="Platshållare för anteckningar 2">
            <a:extLst>
              <a:ext uri="{FF2B5EF4-FFF2-40B4-BE49-F238E27FC236}">
                <a16:creationId xmlns:a16="http://schemas.microsoft.com/office/drawing/2014/main" id="{19015789-0873-6F63-E1F0-E06DD259963F}"/>
              </a:ext>
            </a:extLst>
          </p:cNvPr>
          <p:cNvSpPr>
            <a:spLocks noGrp="1"/>
          </p:cNvSpPr>
          <p:nvPr>
            <p:ph type="body" idx="1"/>
          </p:nvPr>
        </p:nvSpPr>
        <p:spPr/>
        <p:txBody>
          <a:bodyPr/>
          <a:lstStyle/>
          <a:p>
            <a:r>
              <a:rPr lang="sv-SE" sz="1200" b="1" i="0" dirty="0">
                <a:latin typeface="Arial" panose="020B0604020202020204" pitchFamily="34" charset="0"/>
                <a:cs typeface="Arial" panose="020B0604020202020204" pitchFamily="34" charset="0"/>
              </a:rPr>
              <a:t>Instruktion till cirkelledaren:</a:t>
            </a:r>
          </a:p>
          <a:p>
            <a:pPr marL="450850" indent="-450850" eaLnBrk="1" hangingPunct="1">
              <a:spcBef>
                <a:spcPct val="0"/>
              </a:spcBef>
            </a:pPr>
            <a:endParaRPr lang="sv-SE" altLang="sv-SE" sz="1200" b="0" i="0" dirty="0">
              <a:latin typeface="Arial" panose="020B0604020202020204" pitchFamily="34" charset="0"/>
              <a:cs typeface="Arial" panose="020B0604020202020204" pitchFamily="34" charset="0"/>
            </a:endParaRPr>
          </a:p>
          <a:p>
            <a:pPr marL="228600" indent="-228600" eaLnBrk="1" hangingPunct="1">
              <a:spcBef>
                <a:spcPct val="0"/>
              </a:spcBef>
              <a:buFont typeface="+mj-lt"/>
              <a:buAutoNum type="arabicPeriod"/>
            </a:pPr>
            <a:r>
              <a:rPr lang="sv-SE" altLang="sv-SE" sz="1200" b="0" i="0" dirty="0">
                <a:latin typeface="Arial" panose="020B0604020202020204" pitchFamily="34" charset="0"/>
                <a:cs typeface="Arial" panose="020B0604020202020204" pitchFamily="34" charset="0"/>
              </a:rPr>
              <a:t>Förklara att gruppen nu kommer få möjlighet att lära sig mer om grundprinciperna. </a:t>
            </a:r>
          </a:p>
          <a:p>
            <a:pPr marL="228600" indent="-228600" eaLnBrk="1" hangingPunct="1">
              <a:spcBef>
                <a:spcPct val="0"/>
              </a:spcBef>
              <a:buFont typeface="+mj-lt"/>
              <a:buAutoNum type="arabicPeriod"/>
            </a:pPr>
            <a:r>
              <a:rPr lang="sv-SE" altLang="sv-SE" sz="1200" b="0" i="0" dirty="0">
                <a:latin typeface="Arial" panose="020B0604020202020204" pitchFamily="34" charset="0"/>
                <a:cs typeface="Arial" panose="020B0604020202020204" pitchFamily="34" charset="0"/>
              </a:rPr>
              <a:t>Läs upp samtliga principer i bild och säg kort vad de handlar om:</a:t>
            </a:r>
          </a:p>
          <a:p>
            <a:pPr marL="0" indent="0" eaLnBrk="1" hangingPunct="1">
              <a:spcBef>
                <a:spcPct val="0"/>
              </a:spcBef>
              <a:buFontTx/>
              <a:buNone/>
            </a:pPr>
            <a:endParaRPr lang="sv-SE" altLang="sv-SE" sz="1200" b="1" i="0" dirty="0">
              <a:latin typeface="Arial" panose="020B0604020202020204" pitchFamily="34" charset="0"/>
              <a:cs typeface="Arial" panose="020B0604020202020204" pitchFamily="34" charset="0"/>
            </a:endParaRPr>
          </a:p>
          <a:p>
            <a:pPr marL="0" indent="0" eaLnBrk="1" hangingPunct="1">
              <a:spcBef>
                <a:spcPct val="0"/>
              </a:spcBef>
              <a:buFontTx/>
              <a:buNone/>
            </a:pPr>
            <a:r>
              <a:rPr lang="sv-SE" altLang="sv-SE" sz="1200" b="1" i="0" dirty="0" err="1">
                <a:latin typeface="Arial" panose="020B0604020202020204" pitchFamily="34" charset="0"/>
                <a:cs typeface="Arial" panose="020B0604020202020204" pitchFamily="34" charset="0"/>
              </a:rPr>
              <a:t>Talpunkter</a:t>
            </a:r>
            <a:r>
              <a:rPr lang="sv-SE" altLang="sv-SE" sz="1200" b="1" i="0" dirty="0">
                <a:latin typeface="Arial" panose="020B0604020202020204" pitchFamily="34" charset="0"/>
                <a:cs typeface="Arial" panose="020B0604020202020204" pitchFamily="34" charset="0"/>
              </a:rPr>
              <a:t>:</a:t>
            </a:r>
          </a:p>
          <a:p>
            <a:pPr marL="171450" indent="-171450" eaLnBrk="1" hangingPunct="1">
              <a:spcBef>
                <a:spcPct val="0"/>
              </a:spcBef>
              <a:buFont typeface="Arial" panose="020B0604020202020204" pitchFamily="34" charset="0"/>
              <a:buChar char="•"/>
            </a:pPr>
            <a:endParaRPr lang="sv-SE" altLang="sv-SE" sz="1200" b="0" i="0" dirty="0">
              <a:latin typeface="Arial" panose="020B0604020202020204" pitchFamily="34" charset="0"/>
              <a:cs typeface="Arial" panose="020B0604020202020204" pitchFamily="34" charset="0"/>
            </a:endParaRPr>
          </a:p>
          <a:p>
            <a:pPr marL="171450" indent="-171450" eaLnBrk="1" hangingPunct="1">
              <a:spcBef>
                <a:spcPct val="0"/>
              </a:spcBef>
              <a:buFont typeface="Arial" panose="020B0604020202020204" pitchFamily="34" charset="0"/>
              <a:buChar char="•"/>
            </a:pPr>
            <a:r>
              <a:rPr lang="sv-SE" altLang="sv-SE" sz="1200" b="0" i="0" dirty="0">
                <a:latin typeface="Arial" panose="020B0604020202020204" pitchFamily="34" charset="0"/>
                <a:cs typeface="Arial" panose="020B0604020202020204" pitchFamily="34" charset="0"/>
              </a:rPr>
              <a:t>Karl-Henrik </a:t>
            </a:r>
            <a:r>
              <a:rPr lang="sv-SE" altLang="sv-SE" sz="1200" b="0" i="0" dirty="0" err="1">
                <a:latin typeface="Arial" panose="020B0604020202020204" pitchFamily="34" charset="0"/>
                <a:cs typeface="Arial" panose="020B0604020202020204" pitchFamily="34" charset="0"/>
              </a:rPr>
              <a:t>Robèrt</a:t>
            </a:r>
            <a:r>
              <a:rPr lang="sv-SE" altLang="sv-SE" sz="1200" b="0" i="0" dirty="0">
                <a:latin typeface="Arial" panose="020B0604020202020204" pitchFamily="34" charset="0"/>
                <a:cs typeface="Arial" panose="020B0604020202020204" pitchFamily="34" charset="0"/>
              </a:rPr>
              <a:t> har tillsammans med forskare som </a:t>
            </a:r>
            <a:r>
              <a:rPr lang="sv-SE" altLang="sv-SE" sz="1200" b="0" i="0" dirty="0" err="1">
                <a:latin typeface="Arial" panose="020B0604020202020204" pitchFamily="34" charset="0"/>
                <a:cs typeface="Arial" panose="020B0604020202020204" pitchFamily="34" charset="0"/>
              </a:rPr>
              <a:t>Merlina</a:t>
            </a:r>
            <a:r>
              <a:rPr lang="sv-SE" altLang="sv-SE" sz="1200" b="0" i="0" dirty="0">
                <a:latin typeface="Arial" panose="020B0604020202020204" pitchFamily="34" charset="0"/>
                <a:cs typeface="Arial" panose="020B0604020202020204" pitchFamily="34" charset="0"/>
              </a:rPr>
              <a:t> </a:t>
            </a:r>
            <a:r>
              <a:rPr lang="sv-SE" altLang="sv-SE" sz="1200" b="0" i="0" dirty="0" err="1">
                <a:latin typeface="Arial" panose="020B0604020202020204" pitchFamily="34" charset="0"/>
                <a:cs typeface="Arial" panose="020B0604020202020204" pitchFamily="34" charset="0"/>
              </a:rPr>
              <a:t>Missimer</a:t>
            </a:r>
            <a:r>
              <a:rPr lang="sv-SE" altLang="sv-SE" sz="1200" b="0" i="0" dirty="0">
                <a:latin typeface="Arial" panose="020B0604020202020204" pitchFamily="34" charset="0"/>
                <a:cs typeface="Arial" panose="020B0604020202020204" pitchFamily="34" charset="0"/>
              </a:rPr>
              <a:t> och Walter </a:t>
            </a:r>
            <a:r>
              <a:rPr lang="sv-SE" altLang="sv-SE" sz="1200" b="0" i="0" dirty="0" err="1">
                <a:latin typeface="Arial" panose="020B0604020202020204" pitchFamily="34" charset="0"/>
                <a:cs typeface="Arial" panose="020B0604020202020204" pitchFamily="34" charset="0"/>
              </a:rPr>
              <a:t>Osika</a:t>
            </a:r>
            <a:r>
              <a:rPr lang="sv-SE" altLang="sv-SE" sz="1200" b="0" i="0" dirty="0">
                <a:latin typeface="Arial" panose="020B0604020202020204" pitchFamily="34" charset="0"/>
                <a:cs typeface="Arial" panose="020B0604020202020204" pitchFamily="34" charset="0"/>
              </a:rPr>
              <a:t> formulerat fem grundprinciper för social hållbarhet inom ramen för ”Det Naturliga Steget”. Dessa principer fokuserar på att skapa samhällen där människor kan utvecklas och må bra utan att hindras av strukturella hinder.</a:t>
            </a:r>
          </a:p>
          <a:p>
            <a:pPr marL="171450" indent="-171450" eaLnBrk="1" hangingPunct="1">
              <a:spcBef>
                <a:spcPct val="0"/>
              </a:spcBef>
              <a:buFont typeface="Arial" panose="020B0604020202020204" pitchFamily="34" charset="0"/>
              <a:buChar char="•"/>
            </a:pPr>
            <a:r>
              <a:rPr lang="sv-SE" altLang="sv-SE" sz="1200" b="0" i="0" dirty="0">
                <a:latin typeface="Arial" panose="020B0604020202020204" pitchFamily="34" charset="0"/>
                <a:cs typeface="Arial" panose="020B0604020202020204" pitchFamily="34" charset="0"/>
              </a:rPr>
              <a:t>Det betyder att om ett samhälle ska vara socialt hållbart får det </a:t>
            </a:r>
            <a:r>
              <a:rPr lang="sv-SE" altLang="sv-SE" sz="1200" b="0" i="1" dirty="0">
                <a:latin typeface="Arial" panose="020B0604020202020204" pitchFamily="34" charset="0"/>
                <a:cs typeface="Arial" panose="020B0604020202020204" pitchFamily="34" charset="0"/>
              </a:rPr>
              <a:t>inte</a:t>
            </a:r>
            <a:r>
              <a:rPr lang="sv-SE" altLang="sv-SE" sz="1200" b="0" i="0" dirty="0">
                <a:latin typeface="Arial" panose="020B0604020202020204" pitchFamily="34" charset="0"/>
                <a:cs typeface="Arial" panose="020B0604020202020204" pitchFamily="34" charset="0"/>
              </a:rPr>
              <a:t> systematiskt bidra till att:</a:t>
            </a:r>
          </a:p>
          <a:p>
            <a:pPr marL="228600" indent="-228600" eaLnBrk="1" hangingPunct="1">
              <a:spcBef>
                <a:spcPct val="0"/>
              </a:spcBef>
              <a:buFont typeface="+mj-lt"/>
              <a:buAutoNum type="arabicPeriod"/>
            </a:pPr>
            <a:r>
              <a:rPr lang="sv-SE" altLang="sv-SE" sz="1200" b="0" i="0" dirty="0">
                <a:latin typeface="Arial" panose="020B0604020202020204" pitchFamily="34" charset="0"/>
                <a:cs typeface="Arial" panose="020B0604020202020204" pitchFamily="34" charset="0"/>
              </a:rPr>
              <a:t>Underminera människors förmåga att påverka systemet – t.ex. genom brist på demokrati, transparens eller delaktighet.</a:t>
            </a:r>
          </a:p>
          <a:p>
            <a:pPr marL="228600" indent="-228600" eaLnBrk="1" hangingPunct="1">
              <a:spcBef>
                <a:spcPct val="0"/>
              </a:spcBef>
              <a:buFont typeface="+mj-lt"/>
              <a:buAutoNum type="arabicPeriod"/>
            </a:pPr>
            <a:r>
              <a:rPr lang="sv-SE" altLang="sv-SE" sz="1200" b="0" i="0" dirty="0">
                <a:latin typeface="Arial" panose="020B0604020202020204" pitchFamily="34" charset="0"/>
                <a:cs typeface="Arial" panose="020B0604020202020204" pitchFamily="34" charset="0"/>
              </a:rPr>
              <a:t>Underminera människors fysiska hälsa – t.ex. genom farliga arbetsmiljöer, föroreningar eller undermålig bostadsstandard.</a:t>
            </a:r>
          </a:p>
          <a:p>
            <a:pPr marL="228600" indent="-228600" eaLnBrk="1" hangingPunct="1">
              <a:spcBef>
                <a:spcPct val="0"/>
              </a:spcBef>
              <a:buFont typeface="+mj-lt"/>
              <a:buAutoNum type="arabicPeriod"/>
            </a:pPr>
            <a:r>
              <a:rPr lang="sv-SE" altLang="sv-SE" sz="1200" b="0" i="0" dirty="0">
                <a:latin typeface="Arial" panose="020B0604020202020204" pitchFamily="34" charset="0"/>
                <a:cs typeface="Arial" panose="020B0604020202020204" pitchFamily="34" charset="0"/>
              </a:rPr>
              <a:t>Underminera människors inflytande och kompetensutveckling – t.ex. genom bristande utbildning, diskriminering eller begränsad tillgång till information.</a:t>
            </a:r>
          </a:p>
          <a:p>
            <a:pPr marL="228600" indent="-228600" eaLnBrk="1" hangingPunct="1">
              <a:spcBef>
                <a:spcPct val="0"/>
              </a:spcBef>
              <a:buFont typeface="+mj-lt"/>
              <a:buAutoNum type="arabicPeriod"/>
            </a:pPr>
            <a:r>
              <a:rPr lang="sv-SE" altLang="sv-SE" sz="1200" b="0" i="0" dirty="0">
                <a:latin typeface="Arial" panose="020B0604020202020204" pitchFamily="34" charset="0"/>
                <a:cs typeface="Arial" panose="020B0604020202020204" pitchFamily="34" charset="0"/>
              </a:rPr>
              <a:t>Underminera människors identitet och meningsskapande – t.ex. genom kulturell utarmning, marginalisering eller brist på erkännande.</a:t>
            </a:r>
          </a:p>
          <a:p>
            <a:pPr marL="228600" indent="-228600" eaLnBrk="1" hangingPunct="1">
              <a:spcBef>
                <a:spcPct val="0"/>
              </a:spcBef>
              <a:buFont typeface="+mj-lt"/>
              <a:buAutoNum type="arabicPeriod"/>
            </a:pPr>
            <a:r>
              <a:rPr lang="sv-SE" altLang="sv-SE" sz="1200" b="0" i="0" dirty="0">
                <a:latin typeface="Arial" panose="020B0604020202020204" pitchFamily="34" charset="0"/>
                <a:cs typeface="Arial" panose="020B0604020202020204" pitchFamily="34" charset="0"/>
              </a:rPr>
              <a:t>Underminera rättvisa fördelningar av resurser – t.ex. genom ojämlik tillgång till mat, vatten, energi, utbildning och trygghet.</a:t>
            </a:r>
          </a:p>
          <a:p>
            <a:pPr marL="171450" indent="-171450" eaLnBrk="1" hangingPunct="1">
              <a:spcBef>
                <a:spcPct val="0"/>
              </a:spcBef>
              <a:buFont typeface="Arial" panose="020B0604020202020204" pitchFamily="34" charset="0"/>
              <a:buChar char="•"/>
            </a:pPr>
            <a:endParaRPr lang="sv-SE" altLang="sv-SE" sz="1200" b="0" i="0" dirty="0">
              <a:latin typeface="Arial" panose="020B0604020202020204" pitchFamily="34" charset="0"/>
              <a:cs typeface="Arial" panose="020B0604020202020204" pitchFamily="34" charset="0"/>
            </a:endParaRPr>
          </a:p>
          <a:p>
            <a:pPr marL="0" indent="0" eaLnBrk="1" hangingPunct="1">
              <a:spcBef>
                <a:spcPct val="0"/>
              </a:spcBef>
              <a:buFont typeface="Arial" panose="020B0604020202020204" pitchFamily="34" charset="0"/>
              <a:buNone/>
            </a:pPr>
            <a:r>
              <a:rPr lang="sv-SE" altLang="sv-SE" sz="1200" b="1" i="0" dirty="0">
                <a:latin typeface="Arial" panose="020B0604020202020204" pitchFamily="34" charset="0"/>
                <a:cs typeface="Arial" panose="020B0604020202020204" pitchFamily="34" charset="0"/>
              </a:rPr>
              <a:t>De fem grundprinciperna är: </a:t>
            </a:r>
          </a:p>
          <a:p>
            <a:pPr marL="171450" indent="-171450" eaLnBrk="1" hangingPunct="1">
              <a:spcBef>
                <a:spcPct val="0"/>
              </a:spcBef>
              <a:buFont typeface="Arial" panose="020B0604020202020204" pitchFamily="34" charset="0"/>
              <a:buChar char="•"/>
            </a:pPr>
            <a:r>
              <a:rPr lang="sv-SE" altLang="sv-SE" sz="1200" b="0" i="0" dirty="0">
                <a:latin typeface="Arial" panose="020B0604020202020204" pitchFamily="34" charset="0"/>
                <a:cs typeface="Arial" panose="020B0604020202020204" pitchFamily="34" charset="0"/>
              </a:rPr>
              <a:t>Hälsa – handlar om att människor ska kunna må bra och känna trygghet.</a:t>
            </a:r>
          </a:p>
          <a:p>
            <a:pPr marL="171450" indent="-171450" eaLnBrk="1" hangingPunct="1">
              <a:spcBef>
                <a:spcPct val="0"/>
              </a:spcBef>
              <a:buFont typeface="Arial" panose="020B0604020202020204" pitchFamily="34" charset="0"/>
              <a:buChar char="•"/>
            </a:pPr>
            <a:r>
              <a:rPr lang="sv-SE" altLang="sv-SE" sz="1200" b="0" i="0" dirty="0">
                <a:latin typeface="Arial" panose="020B0604020202020204" pitchFamily="34" charset="0"/>
                <a:cs typeface="Arial" panose="020B0604020202020204" pitchFamily="34" charset="0"/>
              </a:rPr>
              <a:t>Påverkan – handlar om att människor ska kunna göra sina röster hörda och påverka beslut.</a:t>
            </a:r>
          </a:p>
          <a:p>
            <a:pPr marL="171450" indent="-171450" eaLnBrk="1" hangingPunct="1">
              <a:spcBef>
                <a:spcPct val="0"/>
              </a:spcBef>
              <a:buFont typeface="Arial" panose="020B0604020202020204" pitchFamily="34" charset="0"/>
              <a:buChar char="•"/>
            </a:pPr>
            <a:r>
              <a:rPr lang="sv-SE" altLang="sv-SE" sz="1200" b="0" i="0" dirty="0">
                <a:latin typeface="Arial" panose="020B0604020202020204" pitchFamily="34" charset="0"/>
                <a:cs typeface="Arial" panose="020B0604020202020204" pitchFamily="34" charset="0"/>
              </a:rPr>
              <a:t>Kompetens – handlar om att människor ska kunna växa och utvecklas genom kunskap och lärande.</a:t>
            </a:r>
          </a:p>
          <a:p>
            <a:pPr marL="171450" indent="-171450" eaLnBrk="1" hangingPunct="1">
              <a:spcBef>
                <a:spcPct val="0"/>
              </a:spcBef>
              <a:buFont typeface="Arial" panose="020B0604020202020204" pitchFamily="34" charset="0"/>
              <a:buChar char="•"/>
            </a:pPr>
            <a:r>
              <a:rPr lang="sv-SE" altLang="sv-SE" sz="1200" b="0" i="0" dirty="0">
                <a:latin typeface="Arial" panose="020B0604020202020204" pitchFamily="34" charset="0"/>
                <a:cs typeface="Arial" panose="020B0604020202020204" pitchFamily="34" charset="0"/>
              </a:rPr>
              <a:t>Opartiskhet – handlar om att alla ska behandlas rättvist och utan diskriminering.</a:t>
            </a:r>
          </a:p>
          <a:p>
            <a:pPr marL="171450" indent="-171450" eaLnBrk="1" hangingPunct="1">
              <a:spcBef>
                <a:spcPct val="0"/>
              </a:spcBef>
              <a:buFont typeface="Arial" panose="020B0604020202020204" pitchFamily="34" charset="0"/>
              <a:buChar char="•"/>
            </a:pPr>
            <a:r>
              <a:rPr lang="sv-SE" altLang="sv-SE" sz="1200" b="0" i="0" dirty="0">
                <a:latin typeface="Arial" panose="020B0604020202020204" pitchFamily="34" charset="0"/>
                <a:cs typeface="Arial" panose="020B0604020202020204" pitchFamily="34" charset="0"/>
              </a:rPr>
              <a:t>Yttrande – handlar om att människor ska kunna uttrycka sina åsikter och tankar fritt.</a:t>
            </a:r>
          </a:p>
          <a:p>
            <a:pPr marL="171450" indent="-171450" eaLnBrk="1" hangingPunct="1">
              <a:spcBef>
                <a:spcPct val="0"/>
              </a:spcBef>
              <a:buFont typeface="Arial" panose="020B0604020202020204" pitchFamily="34" charset="0"/>
              <a:buChar char="•"/>
            </a:pPr>
            <a:endParaRPr lang="sv-SE" altLang="sv-SE" sz="1200" b="0" i="0" dirty="0">
              <a:latin typeface="Arial" panose="020B0604020202020204" pitchFamily="34" charset="0"/>
              <a:cs typeface="Arial" panose="020B0604020202020204" pitchFamily="34" charset="0"/>
            </a:endParaRPr>
          </a:p>
          <a:p>
            <a:r>
              <a:rPr lang="sv-SE" sz="1200" b="1" kern="1200" dirty="0">
                <a:solidFill>
                  <a:schemeClr val="tx1"/>
                </a:solidFill>
                <a:effectLst/>
                <a:latin typeface="Arial" panose="020B0604020202020204" pitchFamily="34" charset="0"/>
                <a:ea typeface="+mn-ea"/>
                <a:cs typeface="Arial" panose="020B0604020202020204" pitchFamily="34" charset="0"/>
              </a:rPr>
              <a:t>Grundprinciperna är inte regler utan fungerar som ett vägledande verktyg för att:</a:t>
            </a:r>
          </a:p>
          <a:p>
            <a:pPr marL="171450" lvl="0" indent="-171450">
              <a:buFont typeface="Arial" panose="020B0604020202020204" pitchFamily="34" charset="0"/>
              <a:buChar char="•"/>
            </a:pPr>
            <a:r>
              <a:rPr lang="sv-SE" sz="1200" kern="1200" dirty="0">
                <a:solidFill>
                  <a:schemeClr val="tx1"/>
                </a:solidFill>
                <a:effectLst/>
                <a:latin typeface="Arial" panose="020B0604020202020204" pitchFamily="34" charset="0"/>
                <a:ea typeface="+mn-ea"/>
                <a:cs typeface="Arial" panose="020B0604020202020204" pitchFamily="34" charset="0"/>
              </a:rPr>
              <a:t>Identifiera strukturella hinder för social hållbarhet,</a:t>
            </a:r>
          </a:p>
          <a:p>
            <a:pPr marL="171450" lvl="0" indent="-171450">
              <a:buFont typeface="Arial" panose="020B0604020202020204" pitchFamily="34" charset="0"/>
              <a:buChar char="•"/>
            </a:pPr>
            <a:r>
              <a:rPr lang="sv-SE" sz="1200" kern="1200" dirty="0">
                <a:solidFill>
                  <a:schemeClr val="tx1"/>
                </a:solidFill>
                <a:effectLst/>
                <a:latin typeface="Arial" panose="020B0604020202020204" pitchFamily="34" charset="0"/>
                <a:ea typeface="+mn-ea"/>
                <a:cs typeface="Arial" panose="020B0604020202020204" pitchFamily="34" charset="0"/>
              </a:rPr>
              <a:t>designa organisationer, samhällen och system som främjar mänsklig utveckling, samt</a:t>
            </a:r>
          </a:p>
          <a:p>
            <a:pPr marL="171450" lvl="0" indent="-171450">
              <a:buFont typeface="Arial" panose="020B0604020202020204" pitchFamily="34" charset="0"/>
              <a:buChar char="•"/>
            </a:pPr>
            <a:r>
              <a:rPr lang="sv-SE" sz="1200" kern="1200" dirty="0">
                <a:solidFill>
                  <a:schemeClr val="tx1"/>
                </a:solidFill>
                <a:effectLst/>
                <a:latin typeface="Arial" panose="020B0604020202020204" pitchFamily="34" charset="0"/>
                <a:ea typeface="+mn-ea"/>
                <a:cs typeface="Arial" panose="020B0604020202020204" pitchFamily="34" charset="0"/>
              </a:rPr>
              <a:t>skapa synergier mellan ekologisk och social hållbarhet.</a:t>
            </a:r>
          </a:p>
          <a:p>
            <a:pPr marL="171450" indent="-171450" eaLnBrk="1" hangingPunct="1">
              <a:spcBef>
                <a:spcPct val="0"/>
              </a:spcBef>
              <a:buFont typeface="Arial" panose="020B0604020202020204" pitchFamily="34" charset="0"/>
              <a:buChar char="•"/>
            </a:pPr>
            <a:endParaRPr lang="sv-SE" altLang="sv-SE" sz="1200" b="0" i="0" dirty="0">
              <a:latin typeface="Arial" panose="020B0604020202020204" pitchFamily="34" charset="0"/>
              <a:cs typeface="Arial" panose="020B0604020202020204" pitchFamily="34" charset="0"/>
            </a:endParaRPr>
          </a:p>
          <a:p>
            <a:pPr marL="450850" indent="-450850" eaLnBrk="1" hangingPunct="1">
              <a:spcBef>
                <a:spcPct val="0"/>
              </a:spcBef>
              <a:buAutoNum type="arabicPeriod"/>
            </a:pPr>
            <a:endParaRPr lang="sv-SE" altLang="sv-SE" sz="1200" b="0" dirty="0">
              <a:latin typeface="Arial" panose="020B0604020202020204" pitchFamily="34" charset="0"/>
              <a:cs typeface="Arial" panose="020B0604020202020204" pitchFamily="34" charset="0"/>
            </a:endParaRPr>
          </a:p>
        </p:txBody>
      </p:sp>
      <p:sp>
        <p:nvSpPr>
          <p:cNvPr id="4" name="Platshållare för bildnummer 3">
            <a:extLst>
              <a:ext uri="{FF2B5EF4-FFF2-40B4-BE49-F238E27FC236}">
                <a16:creationId xmlns:a16="http://schemas.microsoft.com/office/drawing/2014/main" id="{405CB2C2-1C14-460B-8DF1-9433B2862123}"/>
              </a:ext>
            </a:extLst>
          </p:cNvPr>
          <p:cNvSpPr>
            <a:spLocks noGrp="1"/>
          </p:cNvSpPr>
          <p:nvPr>
            <p:ph type="sldNum" sz="quarter" idx="10"/>
          </p:nvPr>
        </p:nvSpPr>
        <p:spPr/>
        <p:txBody>
          <a:bodyPr/>
          <a:lstStyle/>
          <a:p>
            <a:fld id="{4B0E164D-EE8D-B448-BE8E-A1520703B60E}" type="slidenum">
              <a:rPr lang="sv-SE" smtClean="0"/>
              <a:t>7</a:t>
            </a:fld>
            <a:endParaRPr lang="sv-SE"/>
          </a:p>
        </p:txBody>
      </p:sp>
    </p:spTree>
    <p:extLst>
      <p:ext uri="{BB962C8B-B14F-4D97-AF65-F5344CB8AC3E}">
        <p14:creationId xmlns:p14="http://schemas.microsoft.com/office/powerpoint/2010/main" val="326324906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C92AE1F-41ED-651D-E202-827CB833C8CA}"/>
            </a:ext>
          </a:extLst>
        </p:cNvPr>
        <p:cNvGrpSpPr/>
        <p:nvPr/>
      </p:nvGrpSpPr>
      <p:grpSpPr>
        <a:xfrm>
          <a:off x="0" y="0"/>
          <a:ext cx="0" cy="0"/>
          <a:chOff x="0" y="0"/>
          <a:chExt cx="0" cy="0"/>
        </a:xfrm>
      </p:grpSpPr>
      <p:sp>
        <p:nvSpPr>
          <p:cNvPr id="2" name="Platshållare för bildobjekt 1">
            <a:extLst>
              <a:ext uri="{FF2B5EF4-FFF2-40B4-BE49-F238E27FC236}">
                <a16:creationId xmlns:a16="http://schemas.microsoft.com/office/drawing/2014/main" id="{AEA7C310-E15A-AE1F-002F-54C753EE2872}"/>
              </a:ext>
            </a:extLst>
          </p:cNvPr>
          <p:cNvSpPr>
            <a:spLocks noGrp="1" noRot="1" noChangeAspect="1"/>
          </p:cNvSpPr>
          <p:nvPr>
            <p:ph type="sldImg"/>
          </p:nvPr>
        </p:nvSpPr>
        <p:spPr>
          <a:xfrm>
            <a:off x="381000" y="685800"/>
            <a:ext cx="6096000" cy="3429000"/>
          </a:xfrm>
        </p:spPr>
      </p:sp>
      <p:sp>
        <p:nvSpPr>
          <p:cNvPr id="3" name="Platshållare för anteckningar 2">
            <a:extLst>
              <a:ext uri="{FF2B5EF4-FFF2-40B4-BE49-F238E27FC236}">
                <a16:creationId xmlns:a16="http://schemas.microsoft.com/office/drawing/2014/main" id="{832BC44D-76C6-FB7B-3AE1-2EE2A95EA47E}"/>
              </a:ext>
            </a:extLst>
          </p:cNvPr>
          <p:cNvSpPr>
            <a:spLocks noGrp="1"/>
          </p:cNvSpPr>
          <p:nvPr>
            <p:ph type="body" idx="1"/>
          </p:nvPr>
        </p:nvSpPr>
        <p:spPr/>
        <p:txBody>
          <a:bodyPr/>
          <a:lstStyle/>
          <a:p>
            <a:pPr marL="450850" indent="-450850" eaLnBrk="1" hangingPunct="1">
              <a:spcBef>
                <a:spcPct val="0"/>
              </a:spcBef>
            </a:pPr>
            <a:r>
              <a:rPr lang="sv-SE" altLang="sv-SE" b="1" i="0" dirty="0">
                <a:latin typeface="Arial" panose="020B0604020202020204" pitchFamily="34" charset="0"/>
                <a:cs typeface="Arial" panose="020B0604020202020204" pitchFamily="34" charset="0"/>
              </a:rPr>
              <a:t>Instruktion till cirkelledaren:</a:t>
            </a:r>
            <a:endParaRPr lang="sv-SE" altLang="sv-SE" b="0" i="0" dirty="0">
              <a:latin typeface="Arial" panose="020B0604020202020204" pitchFamily="34" charset="0"/>
              <a:cs typeface="Arial" panose="020B0604020202020204" pitchFamily="34" charset="0"/>
            </a:endParaRPr>
          </a:p>
          <a:p>
            <a:pPr marL="450850" indent="-450850" eaLnBrk="1" hangingPunct="1">
              <a:spcBef>
                <a:spcPct val="0"/>
              </a:spcBef>
            </a:pPr>
            <a:endParaRPr lang="sv-SE" altLang="sv-SE" b="1" i="0" dirty="0">
              <a:latin typeface="Arial" panose="020B0604020202020204" pitchFamily="34" charset="0"/>
              <a:cs typeface="Arial" panose="020B0604020202020204" pitchFamily="34" charset="0"/>
            </a:endParaRPr>
          </a:p>
          <a:p>
            <a:pPr marL="228600" indent="-228600" eaLnBrk="1" hangingPunct="1">
              <a:spcBef>
                <a:spcPct val="0"/>
              </a:spcBef>
              <a:buFont typeface="+mj-lt"/>
              <a:buAutoNum type="arabicPeriod"/>
            </a:pPr>
            <a:r>
              <a:rPr lang="sv-SE" altLang="sv-SE" b="0" i="0" dirty="0">
                <a:latin typeface="Arial" panose="020B0604020202020204" pitchFamily="34" charset="0"/>
                <a:cs typeface="Arial" panose="020B0604020202020204" pitchFamily="34" charset="0"/>
              </a:rPr>
              <a:t>Börja med att berätta kort om hälsa. Utgå från talpunkterna nedanför. </a:t>
            </a:r>
          </a:p>
          <a:p>
            <a:pPr marL="450850" indent="-450850" eaLnBrk="1" hangingPunct="1">
              <a:spcBef>
                <a:spcPct val="0"/>
              </a:spcBef>
              <a:buAutoNum type="arabicPeriod"/>
            </a:pPr>
            <a:endParaRPr lang="sv-SE" altLang="sv-SE" b="0" i="0" dirty="0">
              <a:latin typeface="Arial" panose="020B0604020202020204" pitchFamily="34" charset="0"/>
              <a:cs typeface="Arial" panose="020B0604020202020204" pitchFamily="34" charset="0"/>
            </a:endParaRPr>
          </a:p>
          <a:p>
            <a:pPr marL="450850" indent="-450850" eaLnBrk="1" hangingPunct="1">
              <a:spcBef>
                <a:spcPct val="0"/>
              </a:spcBef>
            </a:pPr>
            <a:r>
              <a:rPr lang="sv-SE" altLang="sv-SE" b="1" i="0" dirty="0" err="1">
                <a:latin typeface="Arial" panose="020B0604020202020204" pitchFamily="34" charset="0"/>
                <a:cs typeface="Arial" panose="020B0604020202020204" pitchFamily="34" charset="0"/>
              </a:rPr>
              <a:t>Talpunkter</a:t>
            </a:r>
            <a:r>
              <a:rPr lang="sv-SE" altLang="sv-SE" b="1" i="0" dirty="0">
                <a:latin typeface="Arial" panose="020B0604020202020204" pitchFamily="34" charset="0"/>
                <a:cs typeface="Arial" panose="020B0604020202020204" pitchFamily="34" charset="0"/>
              </a:rPr>
              <a:t>:</a:t>
            </a:r>
          </a:p>
          <a:p>
            <a:pPr marL="450850" indent="-450850" eaLnBrk="1" hangingPunct="1">
              <a:spcBef>
                <a:spcPct val="0"/>
              </a:spcBef>
            </a:pPr>
            <a:endParaRPr lang="sv-SE" altLang="sv-SE" b="0" i="0" dirty="0">
              <a:latin typeface="Arial" panose="020B0604020202020204" pitchFamily="34" charset="0"/>
              <a:cs typeface="Arial" panose="020B0604020202020204" pitchFamily="34" charset="0"/>
            </a:endParaRPr>
          </a:p>
          <a:p>
            <a:pPr marL="171450" indent="-171450" eaLnBrk="1" hangingPunct="1">
              <a:spcBef>
                <a:spcPct val="0"/>
              </a:spcBef>
              <a:buFont typeface="Arial" panose="020B0604020202020204" pitchFamily="34" charset="0"/>
              <a:buChar char="•"/>
            </a:pPr>
            <a:r>
              <a:rPr lang="sv-SE" altLang="sv-SE" b="0" i="0" dirty="0">
                <a:latin typeface="Arial" panose="020B0604020202020204" pitchFamily="34" charset="0"/>
                <a:cs typeface="Arial" panose="020B0604020202020204" pitchFamily="34" charset="0"/>
              </a:rPr>
              <a:t>Den första grundprincipen handlar om hälsa.</a:t>
            </a:r>
          </a:p>
          <a:p>
            <a:pPr marL="171450" indent="-171450" eaLnBrk="1" hangingPunct="1">
              <a:spcBef>
                <a:spcPct val="0"/>
              </a:spcBef>
              <a:buFont typeface="Arial" panose="020B0604020202020204" pitchFamily="34" charset="0"/>
              <a:buChar char="•"/>
            </a:pPr>
            <a:r>
              <a:rPr lang="sv-SE" b="0" dirty="0"/>
              <a:t>Makt, dess strukturer och normer riskerar att undergräva social hållbarhet om invånarna i ett samhälle uppfattar att det är makt som står i vägen för deras hälsa och därmed ökar risken för att de blir sjuka.</a:t>
            </a:r>
            <a:endParaRPr lang="sv-SE" altLang="sv-SE" b="0" i="0" dirty="0">
              <a:latin typeface="Arial" panose="020B0604020202020204" pitchFamily="34" charset="0"/>
              <a:cs typeface="Arial" panose="020B0604020202020204" pitchFamily="34" charset="0"/>
            </a:endParaRPr>
          </a:p>
          <a:p>
            <a:pPr marL="171450" indent="-171450" eaLnBrk="1" hangingPunct="1">
              <a:spcBef>
                <a:spcPct val="0"/>
              </a:spcBef>
              <a:buFont typeface="Arial" panose="020B0604020202020204" pitchFamily="34" charset="0"/>
              <a:buChar char="•"/>
            </a:pPr>
            <a:r>
              <a:rPr lang="sv-SE" altLang="sv-SE" b="0" i="0" dirty="0">
                <a:latin typeface="Arial" panose="020B0604020202020204" pitchFamily="34" charset="0"/>
                <a:cs typeface="Arial" panose="020B0604020202020204" pitchFamily="34" charset="0"/>
              </a:rPr>
              <a:t>God hälsa är en grundläggande förutsättning för människors möjlighet att nå sin fulla potential och att bidra till samhällets utveckling. </a:t>
            </a:r>
          </a:p>
          <a:p>
            <a:pPr marL="171450" marR="0" lvl="0" indent="-171450" algn="l" defTabSz="457200" rtl="0" eaLnBrk="1" fontAlgn="auto" latinLnBrk="0" hangingPunct="1">
              <a:lnSpc>
                <a:spcPct val="100000"/>
              </a:lnSpc>
              <a:spcBef>
                <a:spcPct val="0"/>
              </a:spcBef>
              <a:spcAft>
                <a:spcPts val="0"/>
              </a:spcAft>
              <a:buClrTx/>
              <a:buSzTx/>
              <a:buFont typeface="Arial" panose="020B0604020202020204" pitchFamily="34" charset="0"/>
              <a:buChar char="•"/>
              <a:tabLst/>
              <a:defRPr/>
            </a:pPr>
            <a:r>
              <a:rPr lang="sv-SE" altLang="sv-SE" b="0" i="0" dirty="0">
                <a:latin typeface="Arial" panose="020B0604020202020204" pitchFamily="34" charset="0"/>
                <a:cs typeface="Arial" panose="020B0604020202020204" pitchFamily="34" charset="0"/>
              </a:rPr>
              <a:t>Människors hälsa påverkas av ekonomiska, ekologiska och sociala faktorer. </a:t>
            </a:r>
            <a:endParaRPr lang="sv-SE" i="0" dirty="0"/>
          </a:p>
          <a:p>
            <a:endParaRPr lang="sv-SE" b="1" dirty="0"/>
          </a:p>
          <a:p>
            <a:endParaRPr lang="sv-SE" b="1" dirty="0"/>
          </a:p>
        </p:txBody>
      </p:sp>
      <p:sp>
        <p:nvSpPr>
          <p:cNvPr id="4" name="Platshållare för bildnummer 3">
            <a:extLst>
              <a:ext uri="{FF2B5EF4-FFF2-40B4-BE49-F238E27FC236}">
                <a16:creationId xmlns:a16="http://schemas.microsoft.com/office/drawing/2014/main" id="{CA0A892E-05EC-0D76-1340-819E00B96431}"/>
              </a:ext>
            </a:extLst>
          </p:cNvPr>
          <p:cNvSpPr>
            <a:spLocks noGrp="1"/>
          </p:cNvSpPr>
          <p:nvPr>
            <p:ph type="sldNum" sz="quarter" idx="10"/>
          </p:nvPr>
        </p:nvSpPr>
        <p:spPr/>
        <p:txBody>
          <a:bodyPr/>
          <a:lstStyle/>
          <a:p>
            <a:fld id="{4B0E164D-EE8D-B448-BE8E-A1520703B60E}" type="slidenum">
              <a:rPr lang="sv-SE" smtClean="0"/>
              <a:t>8</a:t>
            </a:fld>
            <a:endParaRPr lang="sv-SE"/>
          </a:p>
        </p:txBody>
      </p:sp>
    </p:spTree>
    <p:extLst>
      <p:ext uri="{BB962C8B-B14F-4D97-AF65-F5344CB8AC3E}">
        <p14:creationId xmlns:p14="http://schemas.microsoft.com/office/powerpoint/2010/main" val="304591886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2399F36-CD3F-DD16-3E66-9AA8513AA9DE}"/>
            </a:ext>
          </a:extLst>
        </p:cNvPr>
        <p:cNvGrpSpPr/>
        <p:nvPr/>
      </p:nvGrpSpPr>
      <p:grpSpPr>
        <a:xfrm>
          <a:off x="0" y="0"/>
          <a:ext cx="0" cy="0"/>
          <a:chOff x="0" y="0"/>
          <a:chExt cx="0" cy="0"/>
        </a:xfrm>
      </p:grpSpPr>
      <p:sp>
        <p:nvSpPr>
          <p:cNvPr id="2" name="Platshållare för bildobjekt 1">
            <a:extLst>
              <a:ext uri="{FF2B5EF4-FFF2-40B4-BE49-F238E27FC236}">
                <a16:creationId xmlns:a16="http://schemas.microsoft.com/office/drawing/2014/main" id="{8ACD6517-5C06-6551-5FD9-F8E88F3687B1}"/>
              </a:ext>
            </a:extLst>
          </p:cNvPr>
          <p:cNvSpPr>
            <a:spLocks noGrp="1" noRot="1" noChangeAspect="1"/>
          </p:cNvSpPr>
          <p:nvPr>
            <p:ph type="sldImg"/>
          </p:nvPr>
        </p:nvSpPr>
        <p:spPr>
          <a:xfrm>
            <a:off x="381000" y="685800"/>
            <a:ext cx="6096000" cy="3429000"/>
          </a:xfrm>
        </p:spPr>
      </p:sp>
      <p:sp>
        <p:nvSpPr>
          <p:cNvPr id="3" name="Platshållare för anteckningar 2">
            <a:extLst>
              <a:ext uri="{FF2B5EF4-FFF2-40B4-BE49-F238E27FC236}">
                <a16:creationId xmlns:a16="http://schemas.microsoft.com/office/drawing/2014/main" id="{9F700B5B-8543-1BF5-557F-CCE15065B18D}"/>
              </a:ext>
            </a:extLst>
          </p:cNvPr>
          <p:cNvSpPr>
            <a:spLocks noGrp="1"/>
          </p:cNvSpPr>
          <p:nvPr>
            <p:ph type="body" idx="1"/>
          </p:nvPr>
        </p:nvSpPr>
        <p:spPr/>
        <p:txBody>
          <a:bodyPr/>
          <a:lstStyle/>
          <a:p>
            <a:pPr marL="450850" indent="-450850" eaLnBrk="1" hangingPunct="1">
              <a:spcBef>
                <a:spcPct val="0"/>
              </a:spcBef>
            </a:pPr>
            <a:r>
              <a:rPr lang="sv-SE" altLang="sv-SE" sz="1200" b="1" i="0" dirty="0">
                <a:latin typeface="Arial" panose="020B0604020202020204" pitchFamily="34" charset="0"/>
                <a:cs typeface="Arial" panose="020B0604020202020204" pitchFamily="34" charset="0"/>
              </a:rPr>
              <a:t>Instruktion till cirkelledaren:</a:t>
            </a:r>
          </a:p>
          <a:p>
            <a:pPr marL="450850" marR="0" lvl="0" indent="-450850" algn="l" defTabSz="457200" rtl="0" eaLnBrk="1" fontAlgn="auto" latinLnBrk="0" hangingPunct="1">
              <a:lnSpc>
                <a:spcPct val="100000"/>
              </a:lnSpc>
              <a:spcBef>
                <a:spcPct val="0"/>
              </a:spcBef>
              <a:spcAft>
                <a:spcPts val="0"/>
              </a:spcAft>
              <a:buClrTx/>
              <a:buSzTx/>
              <a:buFont typeface="Arial" panose="020B0604020202020204" pitchFamily="34" charset="0"/>
              <a:buChar char="•"/>
              <a:tabLst/>
              <a:defRPr/>
            </a:pPr>
            <a:endParaRPr lang="sv-SE" altLang="sv-SE" sz="1200" b="0" i="1" dirty="0">
              <a:latin typeface="Arial" panose="020B0604020202020204" pitchFamily="34" charset="0"/>
              <a:cs typeface="Arial" panose="020B0604020202020204" pitchFamily="34" charset="0"/>
            </a:endParaRPr>
          </a:p>
          <a:p>
            <a:pPr marL="450850" marR="0" lvl="0" indent="-450850" algn="l" defTabSz="457200" rtl="0" eaLnBrk="1" fontAlgn="auto" latinLnBrk="0" hangingPunct="1">
              <a:lnSpc>
                <a:spcPct val="100000"/>
              </a:lnSpc>
              <a:spcBef>
                <a:spcPct val="0"/>
              </a:spcBef>
              <a:spcAft>
                <a:spcPts val="0"/>
              </a:spcAft>
              <a:buClrTx/>
              <a:buSzTx/>
              <a:buFontTx/>
              <a:buNone/>
              <a:tabLst/>
              <a:defRPr/>
            </a:pPr>
            <a:r>
              <a:rPr lang="sv-SE" altLang="sv-SE" sz="1200" b="0" i="0" dirty="0">
                <a:latin typeface="Arial" panose="020B0604020202020204" pitchFamily="34" charset="0"/>
                <a:cs typeface="Arial" panose="020B0604020202020204" pitchFamily="34" charset="0"/>
              </a:rPr>
              <a:t>Ta stöd av samtalsfrågorna i bild eller kom på egna. </a:t>
            </a:r>
            <a:endParaRPr lang="sv-SE" sz="1200" b="0" i="0" dirty="0">
              <a:latin typeface="Arial" panose="020B0604020202020204" pitchFamily="34" charset="0"/>
              <a:cs typeface="Arial" panose="020B0604020202020204" pitchFamily="34" charset="0"/>
            </a:endParaRPr>
          </a:p>
          <a:p>
            <a:pPr marL="450850" indent="-450850" eaLnBrk="1" hangingPunct="1">
              <a:spcBef>
                <a:spcPct val="0"/>
              </a:spcBef>
            </a:pPr>
            <a:endParaRPr lang="sv-SE" altLang="sv-SE" sz="1200" i="0" dirty="0">
              <a:latin typeface="Arial" panose="020B0604020202020204" pitchFamily="34" charset="0"/>
              <a:cs typeface="Arial" panose="020B0604020202020204" pitchFamily="34" charset="0"/>
            </a:endParaRPr>
          </a:p>
          <a:p>
            <a:r>
              <a:rPr lang="sv-SE" sz="1200" b="1" i="0" dirty="0">
                <a:latin typeface="Arial" panose="020B0604020202020204" pitchFamily="34" charset="0"/>
                <a:cs typeface="Arial" panose="020B0604020202020204" pitchFamily="34" charset="0"/>
              </a:rPr>
              <a:t>Förslag på samtalsfrågor: </a:t>
            </a:r>
          </a:p>
          <a:p>
            <a:endParaRPr lang="sv-SE" sz="1200" b="1" i="0" dirty="0">
              <a:latin typeface="Arial" panose="020B0604020202020204" pitchFamily="34" charset="0"/>
              <a:cs typeface="Arial" panose="020B0604020202020204" pitchFamily="34" charset="0"/>
            </a:endParaRPr>
          </a:p>
          <a:p>
            <a:pPr marL="228600" indent="-228600">
              <a:buFont typeface="Arial" panose="020B0604020202020204" pitchFamily="34" charset="0"/>
              <a:buChar char="•"/>
            </a:pPr>
            <a:r>
              <a:rPr lang="sv-SE" sz="1200" b="0" i="0" u="none" strike="noStrike" dirty="0">
                <a:solidFill>
                  <a:srgbClr val="000000"/>
                </a:solidFill>
                <a:effectLst/>
                <a:latin typeface="Arial" panose="020B0604020202020204" pitchFamily="34" charset="0"/>
                <a:cs typeface="Arial" panose="020B0604020202020204" pitchFamily="34" charset="0"/>
              </a:rPr>
              <a:t>Hur påverkar förtroendet för makthavare vår hälsa i vardagen och i kriser?</a:t>
            </a:r>
          </a:p>
          <a:p>
            <a:pPr marL="228600" marR="0" lvl="0" indent="-22860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sv-SE" sz="1200" b="0" i="0" u="none" strike="noStrike" kern="1200" dirty="0">
                <a:solidFill>
                  <a:schemeClr val="tx1"/>
                </a:solidFill>
                <a:effectLst/>
                <a:latin typeface="+mn-lt"/>
                <a:ea typeface="+mn-ea"/>
                <a:cs typeface="+mn-cs"/>
              </a:rPr>
              <a:t>På vilket sätt</a:t>
            </a:r>
            <a:r>
              <a:rPr lang="sv-SE" sz="1200" b="0" i="0" u="none" strike="noStrike" dirty="0">
                <a:solidFill>
                  <a:srgbClr val="000000"/>
                </a:solidFill>
                <a:effectLst/>
                <a:latin typeface="Arial" panose="020B0604020202020204" pitchFamily="34" charset="0"/>
                <a:cs typeface="Arial" panose="020B0604020202020204" pitchFamily="34" charset="0"/>
              </a:rPr>
              <a:t> kan orättvisor i samhället och normer göra att vissa grupper får sämre hälsa än andra?</a:t>
            </a:r>
          </a:p>
          <a:p>
            <a:pPr marL="228600" indent="-228600">
              <a:buFont typeface="+mj-lt"/>
              <a:buAutoNum type="arabicPeriod"/>
            </a:pPr>
            <a:endParaRPr lang="sv-SE" sz="1200" b="0" i="0" u="none" strike="noStrike" dirty="0">
              <a:solidFill>
                <a:srgbClr val="000000"/>
              </a:solidFill>
              <a:effectLst/>
              <a:latin typeface="Arial" panose="020B0604020202020204" pitchFamily="34" charset="0"/>
              <a:cs typeface="Arial" panose="020B0604020202020204" pitchFamily="34" charset="0"/>
            </a:endParaRPr>
          </a:p>
          <a:p>
            <a:pPr marL="0" indent="0">
              <a:buFont typeface="+mj-lt"/>
              <a:buNone/>
            </a:pPr>
            <a:r>
              <a:rPr lang="sv-SE" sz="1200" b="1" i="0" u="none" strike="noStrike" dirty="0">
                <a:solidFill>
                  <a:srgbClr val="000000"/>
                </a:solidFill>
                <a:effectLst/>
                <a:latin typeface="Arial" panose="020B0604020202020204" pitchFamily="34" charset="0"/>
                <a:cs typeface="Arial" panose="020B0604020202020204" pitchFamily="34" charset="0"/>
              </a:rPr>
              <a:t>Avslutning: </a:t>
            </a:r>
            <a:r>
              <a:rPr lang="sv-SE" sz="1200" b="0" i="0" u="none" strike="noStrike" dirty="0">
                <a:solidFill>
                  <a:srgbClr val="000000"/>
                </a:solidFill>
                <a:effectLst/>
                <a:latin typeface="Arial" panose="020B0604020202020204" pitchFamily="34" charset="0"/>
                <a:cs typeface="Arial" panose="020B0604020202020204" pitchFamily="34" charset="0"/>
              </a:rPr>
              <a:t>På nästa bild går vi vidare till principen om påverkan – människors möjlighet att göra sina röster hörda och påverka samhället.</a:t>
            </a:r>
          </a:p>
          <a:p>
            <a:pPr marL="0" indent="0">
              <a:buFont typeface="+mj-lt"/>
              <a:buNone/>
            </a:pPr>
            <a:endParaRPr lang="sv-SE" sz="1200" b="0" i="0" u="none" strike="noStrike" dirty="0">
              <a:solidFill>
                <a:srgbClr val="000000"/>
              </a:solidFill>
              <a:effectLst/>
              <a:latin typeface="Arial" panose="020B0604020202020204" pitchFamily="34" charset="0"/>
              <a:cs typeface="Arial" panose="020B0604020202020204" pitchFamily="34" charset="0"/>
            </a:endParaRPr>
          </a:p>
        </p:txBody>
      </p:sp>
      <p:sp>
        <p:nvSpPr>
          <p:cNvPr id="4" name="Platshållare för bildnummer 3">
            <a:extLst>
              <a:ext uri="{FF2B5EF4-FFF2-40B4-BE49-F238E27FC236}">
                <a16:creationId xmlns:a16="http://schemas.microsoft.com/office/drawing/2014/main" id="{D85CC58D-B1CC-8D03-DF8F-A1287500327C}"/>
              </a:ext>
            </a:extLst>
          </p:cNvPr>
          <p:cNvSpPr>
            <a:spLocks noGrp="1"/>
          </p:cNvSpPr>
          <p:nvPr>
            <p:ph type="sldNum" sz="quarter" idx="10"/>
          </p:nvPr>
        </p:nvSpPr>
        <p:spPr/>
        <p:txBody>
          <a:bodyPr/>
          <a:lstStyle/>
          <a:p>
            <a:fld id="{4B0E164D-EE8D-B448-BE8E-A1520703B60E}" type="slidenum">
              <a:rPr lang="sv-SE" smtClean="0"/>
              <a:t>9</a:t>
            </a:fld>
            <a:endParaRPr lang="sv-SE"/>
          </a:p>
        </p:txBody>
      </p:sp>
    </p:spTree>
    <p:extLst>
      <p:ext uri="{BB962C8B-B14F-4D97-AF65-F5344CB8AC3E}">
        <p14:creationId xmlns:p14="http://schemas.microsoft.com/office/powerpoint/2010/main" val="372523882"/>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Startbild">
    <p:spTree>
      <p:nvGrpSpPr>
        <p:cNvPr id="1" name=""/>
        <p:cNvGrpSpPr/>
        <p:nvPr/>
      </p:nvGrpSpPr>
      <p:grpSpPr>
        <a:xfrm>
          <a:off x="0" y="0"/>
          <a:ext cx="0" cy="0"/>
          <a:chOff x="0" y="0"/>
          <a:chExt cx="0" cy="0"/>
        </a:xfrm>
      </p:grpSpPr>
      <p:sp>
        <p:nvSpPr>
          <p:cNvPr id="4" name="Platshållare för datum 3"/>
          <p:cNvSpPr>
            <a:spLocks noGrp="1"/>
          </p:cNvSpPr>
          <p:nvPr>
            <p:ph type="dt" sz="half" idx="10"/>
          </p:nvPr>
        </p:nvSpPr>
        <p:spPr/>
        <p:txBody>
          <a:bodyPr/>
          <a:lstStyle/>
          <a:p>
            <a:endParaRPr lang="sv-SE"/>
          </a:p>
        </p:txBody>
      </p:sp>
      <p:sp>
        <p:nvSpPr>
          <p:cNvPr id="5" name="Platshållare för sidfot 4"/>
          <p:cNvSpPr>
            <a:spLocks noGrp="1"/>
          </p:cNvSpPr>
          <p:nvPr>
            <p:ph type="ftr" sz="quarter" idx="11"/>
          </p:nvPr>
        </p:nvSpPr>
        <p:spPr/>
        <p:txBody>
          <a:bodyPr/>
          <a:lstStyle/>
          <a:p>
            <a:endParaRPr lang="sv-SE"/>
          </a:p>
        </p:txBody>
      </p:sp>
      <p:sp>
        <p:nvSpPr>
          <p:cNvPr id="6" name="Platshållare för bildnummer 5"/>
          <p:cNvSpPr>
            <a:spLocks noGrp="1"/>
          </p:cNvSpPr>
          <p:nvPr>
            <p:ph type="sldNum" sz="quarter" idx="12"/>
          </p:nvPr>
        </p:nvSpPr>
        <p:spPr>
          <a:xfrm>
            <a:off x="9039604" y="6364740"/>
            <a:ext cx="2844800" cy="365125"/>
          </a:xfrm>
          <a:prstGeom prst="rect">
            <a:avLst/>
          </a:prstGeom>
        </p:spPr>
        <p:txBody>
          <a:bodyPr/>
          <a:lstStyle/>
          <a:p>
            <a:fld id="{332063FA-F158-B145-A53C-EFD7E6C84CF7}" type="slidenum">
              <a:rPr lang="sv-SE" smtClean="0"/>
              <a:t>‹#›</a:t>
            </a:fld>
            <a:endParaRPr lang="sv-SE"/>
          </a:p>
        </p:txBody>
      </p:sp>
      <p:pic>
        <p:nvPicPr>
          <p:cNvPr id="11" name="Bildobjekt 10" descr="En bild som visar Teckensnitt, Grafik, grafisk design, logotyp&#10;&#10;AI-genererat innehåll kan vara felaktigt.">
            <a:extLst>
              <a:ext uri="{FF2B5EF4-FFF2-40B4-BE49-F238E27FC236}">
                <a16:creationId xmlns:a16="http://schemas.microsoft.com/office/drawing/2014/main" id="{06C64CA1-B1DC-6172-7F08-A744B2A8DD70}"/>
              </a:ext>
            </a:extLst>
          </p:cNvPr>
          <p:cNvPicPr>
            <a:picLocks noChangeAspect="1"/>
          </p:cNvPicPr>
          <p:nvPr userDrawn="1"/>
        </p:nvPicPr>
        <p:blipFill>
          <a:blip r:embed="rId2"/>
          <a:stretch>
            <a:fillRect/>
          </a:stretch>
        </p:blipFill>
        <p:spPr>
          <a:xfrm>
            <a:off x="3126143" y="2182062"/>
            <a:ext cx="5939713" cy="2493875"/>
          </a:xfrm>
          <a:prstGeom prst="rect">
            <a:avLst/>
          </a:prstGeom>
        </p:spPr>
      </p:pic>
    </p:spTree>
    <p:extLst>
      <p:ext uri="{BB962C8B-B14F-4D97-AF65-F5344CB8AC3E}">
        <p14:creationId xmlns:p14="http://schemas.microsoft.com/office/powerpoint/2010/main" val="32443735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Rubrik och innehåll och stor bild">
    <p:spTree>
      <p:nvGrpSpPr>
        <p:cNvPr id="1" name=""/>
        <p:cNvGrpSpPr/>
        <p:nvPr/>
      </p:nvGrpSpPr>
      <p:grpSpPr>
        <a:xfrm>
          <a:off x="0" y="0"/>
          <a:ext cx="0" cy="0"/>
          <a:chOff x="0" y="0"/>
          <a:chExt cx="0" cy="0"/>
        </a:xfrm>
      </p:grpSpPr>
      <p:sp>
        <p:nvSpPr>
          <p:cNvPr id="13" name="Platshållare för innehåll 9"/>
          <p:cNvSpPr>
            <a:spLocks noGrp="1"/>
          </p:cNvSpPr>
          <p:nvPr>
            <p:ph sz="quarter" idx="13"/>
          </p:nvPr>
        </p:nvSpPr>
        <p:spPr>
          <a:xfrm>
            <a:off x="7241425" y="2505620"/>
            <a:ext cx="4431287" cy="3357896"/>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nn-NO"/>
          </a:p>
        </p:txBody>
      </p:sp>
      <p:sp>
        <p:nvSpPr>
          <p:cNvPr id="7" name="Platshållare för rubrik 1"/>
          <p:cNvSpPr>
            <a:spLocks noGrp="1"/>
          </p:cNvSpPr>
          <p:nvPr>
            <p:ph type="title"/>
          </p:nvPr>
        </p:nvSpPr>
        <p:spPr>
          <a:xfrm>
            <a:off x="7230135" y="1338890"/>
            <a:ext cx="4431287" cy="775136"/>
          </a:xfrm>
          <a:prstGeom prst="rect">
            <a:avLst/>
          </a:prstGeom>
        </p:spPr>
        <p:txBody>
          <a:bodyPr vert="horz" lIns="0" tIns="0" rIns="0" bIns="0" rtlCol="0" anchor="t" anchorCtr="0">
            <a:noAutofit/>
          </a:bodyPr>
          <a:lstStyle>
            <a:lvl1pPr>
              <a:lnSpc>
                <a:spcPct val="80000"/>
              </a:lnSpc>
              <a:spcBef>
                <a:spcPts val="672"/>
              </a:spcBef>
              <a:defRPr/>
            </a:lvl1pPr>
          </a:lstStyle>
          <a:p>
            <a:r>
              <a:rPr lang="sv-SE"/>
              <a:t>Klicka här för att ändra mall för rubrikformat</a:t>
            </a:r>
            <a:endParaRPr lang="nn-NO"/>
          </a:p>
        </p:txBody>
      </p:sp>
      <p:sp>
        <p:nvSpPr>
          <p:cNvPr id="3" name="Platshållare för bild 2"/>
          <p:cNvSpPr>
            <a:spLocks noGrp="1"/>
          </p:cNvSpPr>
          <p:nvPr>
            <p:ph type="pic" sz="quarter" idx="14"/>
          </p:nvPr>
        </p:nvSpPr>
        <p:spPr>
          <a:xfrm>
            <a:off x="0" y="-8466"/>
            <a:ext cx="6965951" cy="6866466"/>
          </a:xfrm>
          <a:custGeom>
            <a:avLst/>
            <a:gdLst>
              <a:gd name="connsiteX0" fmla="*/ 0 w 5224463"/>
              <a:gd name="connsiteY0" fmla="*/ 0 h 6858000"/>
              <a:gd name="connsiteX1" fmla="*/ 5224463 w 5224463"/>
              <a:gd name="connsiteY1" fmla="*/ 0 h 6858000"/>
              <a:gd name="connsiteX2" fmla="*/ 5224463 w 5224463"/>
              <a:gd name="connsiteY2" fmla="*/ 6858000 h 6858000"/>
              <a:gd name="connsiteX3" fmla="*/ 0 w 5224463"/>
              <a:gd name="connsiteY3" fmla="*/ 6858000 h 6858000"/>
              <a:gd name="connsiteX4" fmla="*/ 0 w 5224463"/>
              <a:gd name="connsiteY4" fmla="*/ 0 h 6858000"/>
              <a:gd name="connsiteX0" fmla="*/ 0 w 5224463"/>
              <a:gd name="connsiteY0" fmla="*/ 8466 h 6866466"/>
              <a:gd name="connsiteX1" fmla="*/ 4377796 w 5224463"/>
              <a:gd name="connsiteY1" fmla="*/ 0 h 6866466"/>
              <a:gd name="connsiteX2" fmla="*/ 5224463 w 5224463"/>
              <a:gd name="connsiteY2" fmla="*/ 6866466 h 6866466"/>
              <a:gd name="connsiteX3" fmla="*/ 0 w 5224463"/>
              <a:gd name="connsiteY3" fmla="*/ 6866466 h 6866466"/>
              <a:gd name="connsiteX4" fmla="*/ 0 w 5224463"/>
              <a:gd name="connsiteY4" fmla="*/ 8466 h 68664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24463" h="6866466">
                <a:moveTo>
                  <a:pt x="0" y="8466"/>
                </a:moveTo>
                <a:lnTo>
                  <a:pt x="4377796" y="0"/>
                </a:lnTo>
                <a:lnTo>
                  <a:pt x="5224463" y="6866466"/>
                </a:lnTo>
                <a:lnTo>
                  <a:pt x="0" y="6866466"/>
                </a:lnTo>
                <a:lnTo>
                  <a:pt x="0" y="8466"/>
                </a:lnTo>
                <a:close/>
              </a:path>
            </a:pathLst>
          </a:custGeom>
          <a:solidFill>
            <a:schemeClr val="bg2">
              <a:lumMod val="95000"/>
            </a:schemeClr>
          </a:solidFill>
        </p:spPr>
        <p:txBody>
          <a:bodyPr tIns="2124000"/>
          <a:lstStyle>
            <a:lvl1pPr marL="0" indent="0" algn="ctr">
              <a:buFontTx/>
              <a:buNone/>
              <a:defRPr sz="1600"/>
            </a:lvl1pPr>
          </a:lstStyle>
          <a:p>
            <a:r>
              <a:rPr lang="sv-SE" dirty="0"/>
              <a:t>Klicka på ikonen för att lägga till en bild</a:t>
            </a:r>
            <a:endParaRPr lang="nn-NO" dirty="0"/>
          </a:p>
        </p:txBody>
      </p:sp>
    </p:spTree>
    <p:extLst>
      <p:ext uri="{BB962C8B-B14F-4D97-AF65-F5344CB8AC3E}">
        <p14:creationId xmlns:p14="http://schemas.microsoft.com/office/powerpoint/2010/main" val="28420477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Rubrik och innehåll och bild höger">
    <p:spTree>
      <p:nvGrpSpPr>
        <p:cNvPr id="1" name=""/>
        <p:cNvGrpSpPr/>
        <p:nvPr/>
      </p:nvGrpSpPr>
      <p:grpSpPr>
        <a:xfrm>
          <a:off x="0" y="0"/>
          <a:ext cx="0" cy="0"/>
          <a:chOff x="0" y="0"/>
          <a:chExt cx="0" cy="0"/>
        </a:xfrm>
      </p:grpSpPr>
      <p:pic>
        <p:nvPicPr>
          <p:cNvPr id="10" name="Bildobjekt 9" descr="bakgrunderE.jpg"/>
          <p:cNvPicPr>
            <a:picLocks noChangeAspect="1"/>
          </p:cNvPicPr>
          <p:nvPr userDrawn="1"/>
        </p:nvPicPr>
        <p:blipFill rotWithShape="1">
          <a:blip r:embed="rId2">
            <a:extLst>
              <a:ext uri="{28A0092B-C50C-407E-A947-70E740481C1C}">
                <a14:useLocalDpi xmlns:a14="http://schemas.microsoft.com/office/drawing/2010/main" val="0"/>
              </a:ext>
            </a:extLst>
          </a:blip>
          <a:srcRect t="59995" b="29299"/>
          <a:stretch/>
        </p:blipFill>
        <p:spPr>
          <a:xfrm>
            <a:off x="0" y="6123746"/>
            <a:ext cx="12192000" cy="734255"/>
          </a:xfrm>
          <a:prstGeom prst="rect">
            <a:avLst/>
          </a:prstGeom>
        </p:spPr>
      </p:pic>
      <p:sp>
        <p:nvSpPr>
          <p:cNvPr id="6" name="Platshållare för bildnummer 5"/>
          <p:cNvSpPr>
            <a:spLocks noGrp="1"/>
          </p:cNvSpPr>
          <p:nvPr>
            <p:ph type="sldNum" sz="quarter" idx="12"/>
          </p:nvPr>
        </p:nvSpPr>
        <p:spPr>
          <a:xfrm>
            <a:off x="9039604" y="6364740"/>
            <a:ext cx="2844800" cy="365125"/>
          </a:xfrm>
          <a:prstGeom prst="rect">
            <a:avLst/>
          </a:prstGeom>
        </p:spPr>
        <p:txBody>
          <a:bodyPr/>
          <a:lstStyle>
            <a:lvl1pPr>
              <a:defRPr>
                <a:solidFill>
                  <a:schemeClr val="tx1"/>
                </a:solidFill>
              </a:defRPr>
            </a:lvl1pPr>
          </a:lstStyle>
          <a:p>
            <a:fld id="{332063FA-F158-B145-A53C-EFD7E6C84CF7}" type="slidenum">
              <a:rPr lang="sv-SE" smtClean="0"/>
              <a:pPr/>
              <a:t>‹#›</a:t>
            </a:fld>
            <a:endParaRPr lang="sv-SE"/>
          </a:p>
        </p:txBody>
      </p:sp>
      <p:sp>
        <p:nvSpPr>
          <p:cNvPr id="7" name="Platshållare för rubrik 1"/>
          <p:cNvSpPr>
            <a:spLocks noGrp="1"/>
          </p:cNvSpPr>
          <p:nvPr>
            <p:ph type="title"/>
          </p:nvPr>
        </p:nvSpPr>
        <p:spPr>
          <a:xfrm>
            <a:off x="1721999" y="1253951"/>
            <a:ext cx="8914252" cy="885242"/>
          </a:xfrm>
          <a:prstGeom prst="rect">
            <a:avLst/>
          </a:prstGeom>
        </p:spPr>
        <p:txBody>
          <a:bodyPr vert="horz" lIns="0" tIns="0" rIns="0" bIns="0" rtlCol="0" anchor="t" anchorCtr="0">
            <a:noAutofit/>
          </a:bodyPr>
          <a:lstStyle/>
          <a:p>
            <a:r>
              <a:rPr lang="sv-SE"/>
              <a:t>Klicka här för att ändra mall för rubrikformat</a:t>
            </a:r>
            <a:endParaRPr lang="nn-NO"/>
          </a:p>
        </p:txBody>
      </p:sp>
      <p:sp>
        <p:nvSpPr>
          <p:cNvPr id="11" name="Platshållare för innehåll 9"/>
          <p:cNvSpPr>
            <a:spLocks noGrp="1"/>
          </p:cNvSpPr>
          <p:nvPr>
            <p:ph sz="quarter" idx="13"/>
          </p:nvPr>
        </p:nvSpPr>
        <p:spPr>
          <a:xfrm>
            <a:off x="1721999" y="2547955"/>
            <a:ext cx="5078676" cy="3357896"/>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nn-NO"/>
          </a:p>
        </p:txBody>
      </p:sp>
      <p:sp>
        <p:nvSpPr>
          <p:cNvPr id="12" name="Platshållare för bild 2"/>
          <p:cNvSpPr>
            <a:spLocks noGrp="1"/>
          </p:cNvSpPr>
          <p:nvPr>
            <p:ph type="pic" sz="quarter" idx="14"/>
          </p:nvPr>
        </p:nvSpPr>
        <p:spPr>
          <a:xfrm>
            <a:off x="7076018" y="2622550"/>
            <a:ext cx="3560233" cy="2430463"/>
          </a:xfrm>
        </p:spPr>
        <p:txBody>
          <a:bodyPr/>
          <a:lstStyle>
            <a:lvl1pPr marL="0" indent="0">
              <a:buFontTx/>
              <a:buNone/>
              <a:defRPr/>
            </a:lvl1pPr>
          </a:lstStyle>
          <a:p>
            <a:r>
              <a:rPr lang="sv-SE" dirty="0"/>
              <a:t>Klicka på ikonen för att lägga till en bild</a:t>
            </a:r>
            <a:endParaRPr lang="nn-NO" dirty="0"/>
          </a:p>
        </p:txBody>
      </p:sp>
    </p:spTree>
    <p:extLst>
      <p:ext uri="{BB962C8B-B14F-4D97-AF65-F5344CB8AC3E}">
        <p14:creationId xmlns:p14="http://schemas.microsoft.com/office/powerpoint/2010/main" val="7300385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Rubrik och innehåll och bild vänster">
    <p:spTree>
      <p:nvGrpSpPr>
        <p:cNvPr id="1" name=""/>
        <p:cNvGrpSpPr/>
        <p:nvPr/>
      </p:nvGrpSpPr>
      <p:grpSpPr>
        <a:xfrm>
          <a:off x="0" y="0"/>
          <a:ext cx="0" cy="0"/>
          <a:chOff x="0" y="0"/>
          <a:chExt cx="0" cy="0"/>
        </a:xfrm>
      </p:grpSpPr>
      <p:sp>
        <p:nvSpPr>
          <p:cNvPr id="11" name="Platshållare för innehåll 9"/>
          <p:cNvSpPr>
            <a:spLocks noGrp="1"/>
          </p:cNvSpPr>
          <p:nvPr>
            <p:ph sz="quarter" idx="13"/>
          </p:nvPr>
        </p:nvSpPr>
        <p:spPr>
          <a:xfrm>
            <a:off x="5714170" y="2547955"/>
            <a:ext cx="5078676" cy="3357896"/>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nn-NO"/>
          </a:p>
        </p:txBody>
      </p:sp>
      <p:pic>
        <p:nvPicPr>
          <p:cNvPr id="10" name="Bildobjekt 9" descr="bakgrunderE.jpg"/>
          <p:cNvPicPr>
            <a:picLocks noChangeAspect="1"/>
          </p:cNvPicPr>
          <p:nvPr userDrawn="1"/>
        </p:nvPicPr>
        <p:blipFill rotWithShape="1">
          <a:blip r:embed="rId2">
            <a:extLst>
              <a:ext uri="{28A0092B-C50C-407E-A947-70E740481C1C}">
                <a14:useLocalDpi xmlns:a14="http://schemas.microsoft.com/office/drawing/2010/main" val="0"/>
              </a:ext>
            </a:extLst>
          </a:blip>
          <a:srcRect t="59995" b="29299"/>
          <a:stretch/>
        </p:blipFill>
        <p:spPr>
          <a:xfrm>
            <a:off x="0" y="6123746"/>
            <a:ext cx="12192000" cy="734255"/>
          </a:xfrm>
          <a:prstGeom prst="rect">
            <a:avLst/>
          </a:prstGeom>
        </p:spPr>
      </p:pic>
      <p:sp>
        <p:nvSpPr>
          <p:cNvPr id="6" name="Platshållare för bildnummer 5"/>
          <p:cNvSpPr>
            <a:spLocks noGrp="1"/>
          </p:cNvSpPr>
          <p:nvPr>
            <p:ph type="sldNum" sz="quarter" idx="12"/>
          </p:nvPr>
        </p:nvSpPr>
        <p:spPr>
          <a:xfrm>
            <a:off x="9039604" y="6364740"/>
            <a:ext cx="2844800" cy="365125"/>
          </a:xfrm>
          <a:prstGeom prst="rect">
            <a:avLst/>
          </a:prstGeom>
        </p:spPr>
        <p:txBody>
          <a:bodyPr/>
          <a:lstStyle>
            <a:lvl1pPr>
              <a:defRPr>
                <a:solidFill>
                  <a:schemeClr val="tx1"/>
                </a:solidFill>
              </a:defRPr>
            </a:lvl1pPr>
          </a:lstStyle>
          <a:p>
            <a:fld id="{332063FA-F158-B145-A53C-EFD7E6C84CF7}" type="slidenum">
              <a:rPr lang="sv-SE" smtClean="0"/>
              <a:pPr/>
              <a:t>‹#›</a:t>
            </a:fld>
            <a:endParaRPr lang="sv-SE"/>
          </a:p>
        </p:txBody>
      </p:sp>
      <p:sp>
        <p:nvSpPr>
          <p:cNvPr id="7" name="Platshållare för rubrik 1"/>
          <p:cNvSpPr>
            <a:spLocks noGrp="1"/>
          </p:cNvSpPr>
          <p:nvPr>
            <p:ph type="title"/>
          </p:nvPr>
        </p:nvSpPr>
        <p:spPr>
          <a:xfrm>
            <a:off x="1721999" y="1253951"/>
            <a:ext cx="8914252" cy="885242"/>
          </a:xfrm>
          <a:prstGeom prst="rect">
            <a:avLst/>
          </a:prstGeom>
        </p:spPr>
        <p:txBody>
          <a:bodyPr vert="horz" lIns="0" tIns="0" rIns="0" bIns="0" rtlCol="0" anchor="t" anchorCtr="0">
            <a:noAutofit/>
          </a:bodyPr>
          <a:lstStyle/>
          <a:p>
            <a:r>
              <a:rPr lang="sv-SE"/>
              <a:t>Klicka här för att ändra mall för rubrikformat</a:t>
            </a:r>
            <a:endParaRPr lang="nn-NO"/>
          </a:p>
        </p:txBody>
      </p:sp>
      <p:sp>
        <p:nvSpPr>
          <p:cNvPr id="12" name="Platshållare för bild 2"/>
          <p:cNvSpPr>
            <a:spLocks noGrp="1"/>
          </p:cNvSpPr>
          <p:nvPr>
            <p:ph type="pic" sz="quarter" idx="14"/>
          </p:nvPr>
        </p:nvSpPr>
        <p:spPr>
          <a:xfrm>
            <a:off x="1722000" y="2622550"/>
            <a:ext cx="3560233" cy="2430463"/>
          </a:xfrm>
        </p:spPr>
        <p:txBody>
          <a:bodyPr/>
          <a:lstStyle>
            <a:lvl1pPr marL="0" indent="0">
              <a:buFontTx/>
              <a:buNone/>
              <a:defRPr/>
            </a:lvl1pPr>
          </a:lstStyle>
          <a:p>
            <a:r>
              <a:rPr lang="sv-SE" dirty="0"/>
              <a:t>Klicka på ikonen för att lägga till en bild</a:t>
            </a:r>
            <a:endParaRPr lang="nn-NO" dirty="0"/>
          </a:p>
        </p:txBody>
      </p:sp>
    </p:spTree>
    <p:extLst>
      <p:ext uri="{BB962C8B-B14F-4D97-AF65-F5344CB8AC3E}">
        <p14:creationId xmlns:p14="http://schemas.microsoft.com/office/powerpoint/2010/main" val="7058434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Startbild 2">
    <p:spTree>
      <p:nvGrpSpPr>
        <p:cNvPr id="1" name=""/>
        <p:cNvGrpSpPr/>
        <p:nvPr/>
      </p:nvGrpSpPr>
      <p:grpSpPr>
        <a:xfrm>
          <a:off x="0" y="0"/>
          <a:ext cx="0" cy="0"/>
          <a:chOff x="0" y="0"/>
          <a:chExt cx="0" cy="0"/>
        </a:xfrm>
      </p:grpSpPr>
      <p:pic>
        <p:nvPicPr>
          <p:cNvPr id="8" name="Bildobjekt 7" descr="bakgrunderE.jpg"/>
          <p:cNvPicPr>
            <a:picLocks noChangeAspect="1"/>
          </p:cNvPicPr>
          <p:nvPr userDrawn="1"/>
        </p:nvPicPr>
        <p:blipFill rotWithShape="1">
          <a:blip r:embed="rId2">
            <a:extLst>
              <a:ext uri="{28A0092B-C50C-407E-A947-70E740481C1C}">
                <a14:useLocalDpi xmlns:a14="http://schemas.microsoft.com/office/drawing/2010/main" val="0"/>
              </a:ext>
            </a:extLst>
          </a:blip>
          <a:srcRect t="59995" b="29299"/>
          <a:stretch/>
        </p:blipFill>
        <p:spPr>
          <a:xfrm>
            <a:off x="0" y="6123746"/>
            <a:ext cx="12192000" cy="734255"/>
          </a:xfrm>
          <a:prstGeom prst="rect">
            <a:avLst/>
          </a:prstGeom>
        </p:spPr>
      </p:pic>
      <p:sp>
        <p:nvSpPr>
          <p:cNvPr id="10" name="Platshållare för bildnummer 5"/>
          <p:cNvSpPr>
            <a:spLocks noGrp="1"/>
          </p:cNvSpPr>
          <p:nvPr>
            <p:ph type="sldNum" sz="quarter" idx="12"/>
          </p:nvPr>
        </p:nvSpPr>
        <p:spPr>
          <a:xfrm>
            <a:off x="9630561" y="6451135"/>
            <a:ext cx="2253843" cy="186451"/>
          </a:xfrm>
          <a:prstGeom prst="rect">
            <a:avLst/>
          </a:prstGeom>
        </p:spPr>
        <p:txBody>
          <a:bodyPr/>
          <a:lstStyle>
            <a:lvl1pPr>
              <a:defRPr>
                <a:solidFill>
                  <a:schemeClr val="tx1"/>
                </a:solidFill>
              </a:defRPr>
            </a:lvl1pPr>
          </a:lstStyle>
          <a:p>
            <a:fld id="{332063FA-F158-B145-A53C-EFD7E6C84CF7}" type="slidenum">
              <a:rPr lang="sv-SE" smtClean="0"/>
              <a:pPr/>
              <a:t>‹#›</a:t>
            </a:fld>
            <a:endParaRPr lang="sv-SE"/>
          </a:p>
        </p:txBody>
      </p:sp>
      <p:pic>
        <p:nvPicPr>
          <p:cNvPr id="3" name="Bildobjekt 2" descr="En bild som visar Teckensnitt, Grafik, grafisk design, logotyp&#10;&#10;AI-genererat innehåll kan vara felaktigt.">
            <a:extLst>
              <a:ext uri="{FF2B5EF4-FFF2-40B4-BE49-F238E27FC236}">
                <a16:creationId xmlns:a16="http://schemas.microsoft.com/office/drawing/2014/main" id="{43EDB111-8D7C-277F-98C6-301223FF0D63}"/>
              </a:ext>
            </a:extLst>
          </p:cNvPr>
          <p:cNvPicPr>
            <a:picLocks noChangeAspect="1"/>
          </p:cNvPicPr>
          <p:nvPr userDrawn="1"/>
        </p:nvPicPr>
        <p:blipFill>
          <a:blip r:embed="rId3"/>
          <a:stretch>
            <a:fillRect/>
          </a:stretch>
        </p:blipFill>
        <p:spPr>
          <a:xfrm>
            <a:off x="3126143" y="2182062"/>
            <a:ext cx="5939713" cy="2493875"/>
          </a:xfrm>
          <a:prstGeom prst="rect">
            <a:avLst/>
          </a:prstGeom>
        </p:spPr>
      </p:pic>
    </p:spTree>
    <p:extLst>
      <p:ext uri="{BB962C8B-B14F-4D97-AF65-F5344CB8AC3E}">
        <p14:creationId xmlns:p14="http://schemas.microsoft.com/office/powerpoint/2010/main" val="3844424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Mellanbild">
    <p:spTree>
      <p:nvGrpSpPr>
        <p:cNvPr id="1" name=""/>
        <p:cNvGrpSpPr/>
        <p:nvPr/>
      </p:nvGrpSpPr>
      <p:grpSpPr>
        <a:xfrm>
          <a:off x="0" y="0"/>
          <a:ext cx="0" cy="0"/>
          <a:chOff x="0" y="0"/>
          <a:chExt cx="0" cy="0"/>
        </a:xfrm>
      </p:grpSpPr>
      <p:pic>
        <p:nvPicPr>
          <p:cNvPr id="7" name="Bildobjekt 6" descr="bakgrunderC.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Rubrik 1"/>
          <p:cNvSpPr>
            <a:spLocks noGrp="1"/>
          </p:cNvSpPr>
          <p:nvPr>
            <p:ph type="ctrTitle"/>
          </p:nvPr>
        </p:nvSpPr>
        <p:spPr>
          <a:xfrm rot="21240000">
            <a:off x="2724684" y="1808744"/>
            <a:ext cx="8633389" cy="2781538"/>
          </a:xfrm>
          <a:prstGeom prst="rect">
            <a:avLst/>
          </a:prstGeom>
        </p:spPr>
        <p:txBody>
          <a:bodyPr anchor="t" anchorCtr="0"/>
          <a:lstStyle>
            <a:lvl1pPr>
              <a:lnSpc>
                <a:spcPct val="90000"/>
              </a:lnSpc>
              <a:defRPr sz="6000" b="0" cap="all" baseline="0">
                <a:latin typeface="Impact" panose="020B0806030902050204" pitchFamily="34" charset="0"/>
              </a:defRPr>
            </a:lvl1pPr>
          </a:lstStyle>
          <a:p>
            <a:r>
              <a:rPr lang="sv-SE"/>
              <a:t>Klicka här för att ändra mall för rubrikformat</a:t>
            </a:r>
          </a:p>
        </p:txBody>
      </p:sp>
      <p:pic>
        <p:nvPicPr>
          <p:cNvPr id="3" name="Bildobjekt 2" descr="En bild som visar Teckensnitt, Grafik, grafisk design, logotyp&#10;&#10;AI-genererat innehåll kan vara felaktigt.">
            <a:extLst>
              <a:ext uri="{FF2B5EF4-FFF2-40B4-BE49-F238E27FC236}">
                <a16:creationId xmlns:a16="http://schemas.microsoft.com/office/drawing/2014/main" id="{CCD72AF9-7300-A2F9-73BD-F574D3716621}"/>
              </a:ext>
            </a:extLst>
          </p:cNvPr>
          <p:cNvPicPr>
            <a:picLocks noChangeAspect="1"/>
          </p:cNvPicPr>
          <p:nvPr userDrawn="1"/>
        </p:nvPicPr>
        <p:blipFill>
          <a:blip r:embed="rId3"/>
          <a:stretch>
            <a:fillRect/>
          </a:stretch>
        </p:blipFill>
        <p:spPr>
          <a:xfrm>
            <a:off x="10762566" y="214265"/>
            <a:ext cx="1123559" cy="471742"/>
          </a:xfrm>
          <a:prstGeom prst="rect">
            <a:avLst/>
          </a:prstGeom>
        </p:spPr>
      </p:pic>
    </p:spTree>
    <p:extLst>
      <p:ext uri="{BB962C8B-B14F-4D97-AF65-F5344CB8AC3E}">
        <p14:creationId xmlns:p14="http://schemas.microsoft.com/office/powerpoint/2010/main" val="7223479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Kapitelbild">
    <p:spTree>
      <p:nvGrpSpPr>
        <p:cNvPr id="1" name=""/>
        <p:cNvGrpSpPr/>
        <p:nvPr/>
      </p:nvGrpSpPr>
      <p:grpSpPr>
        <a:xfrm>
          <a:off x="0" y="0"/>
          <a:ext cx="0" cy="0"/>
          <a:chOff x="0" y="0"/>
          <a:chExt cx="0" cy="0"/>
        </a:xfrm>
      </p:grpSpPr>
      <p:pic>
        <p:nvPicPr>
          <p:cNvPr id="8" name="Bildobjekt 7" descr="bakgrunderD.jpg"/>
          <p:cNvPicPr>
            <a:picLocks noChangeAspect="1"/>
          </p:cNvPicPr>
          <p:nvPr userDrawn="1"/>
        </p:nvPicPr>
        <p:blipFill rotWithShape="1">
          <a:blip r:embed="rId2">
            <a:extLst>
              <a:ext uri="{28A0092B-C50C-407E-A947-70E740481C1C}">
                <a14:useLocalDpi xmlns:a14="http://schemas.microsoft.com/office/drawing/2010/main" val="0"/>
              </a:ext>
            </a:extLst>
          </a:blip>
          <a:srcRect t="63829" r="4337"/>
          <a:stretch/>
        </p:blipFill>
        <p:spPr>
          <a:xfrm flipH="1">
            <a:off x="-2" y="0"/>
            <a:ext cx="12192001" cy="2593042"/>
          </a:xfrm>
          <a:prstGeom prst="rect">
            <a:avLst/>
          </a:prstGeom>
          <a:effectLst/>
        </p:spPr>
      </p:pic>
      <p:pic>
        <p:nvPicPr>
          <p:cNvPr id="9" name="Bildobjekt 8" descr="bakgrunderD.jpg"/>
          <p:cNvPicPr>
            <a:picLocks noChangeAspect="1"/>
          </p:cNvPicPr>
          <p:nvPr userDrawn="1"/>
        </p:nvPicPr>
        <p:blipFill rotWithShape="1">
          <a:blip r:embed="rId2">
            <a:extLst>
              <a:ext uri="{28A0092B-C50C-407E-A947-70E740481C1C}">
                <a14:useLocalDpi xmlns:a14="http://schemas.microsoft.com/office/drawing/2010/main" val="0"/>
              </a:ext>
            </a:extLst>
          </a:blip>
          <a:srcRect t="77150"/>
          <a:stretch/>
        </p:blipFill>
        <p:spPr>
          <a:xfrm flipH="1">
            <a:off x="0" y="2480588"/>
            <a:ext cx="12192000" cy="4377412"/>
          </a:xfrm>
          <a:prstGeom prst="rect">
            <a:avLst/>
          </a:prstGeom>
        </p:spPr>
      </p:pic>
      <p:sp>
        <p:nvSpPr>
          <p:cNvPr id="2" name="Rubrik 1"/>
          <p:cNvSpPr>
            <a:spLocks noGrp="1"/>
          </p:cNvSpPr>
          <p:nvPr userDrawn="1">
            <p:ph type="ctrTitle"/>
          </p:nvPr>
        </p:nvSpPr>
        <p:spPr>
          <a:xfrm>
            <a:off x="1705221" y="3063290"/>
            <a:ext cx="8864908" cy="1030539"/>
          </a:xfrm>
          <a:prstGeom prst="rect">
            <a:avLst/>
          </a:prstGeom>
        </p:spPr>
        <p:txBody>
          <a:bodyPr/>
          <a:lstStyle>
            <a:lvl1pPr>
              <a:defRPr>
                <a:solidFill>
                  <a:schemeClr val="bg1"/>
                </a:solidFill>
              </a:defRPr>
            </a:lvl1pPr>
          </a:lstStyle>
          <a:p>
            <a:r>
              <a:rPr lang="sv-SE"/>
              <a:t>Klicka här för att ändra mall för rubrikformat</a:t>
            </a:r>
          </a:p>
        </p:txBody>
      </p:sp>
      <p:sp>
        <p:nvSpPr>
          <p:cNvPr id="11" name="Platshållare för bildnummer 5"/>
          <p:cNvSpPr>
            <a:spLocks noGrp="1"/>
          </p:cNvSpPr>
          <p:nvPr>
            <p:ph type="sldNum" sz="quarter" idx="12"/>
          </p:nvPr>
        </p:nvSpPr>
        <p:spPr>
          <a:xfrm>
            <a:off x="9039604" y="6364740"/>
            <a:ext cx="2844800" cy="365125"/>
          </a:xfrm>
          <a:prstGeom prst="rect">
            <a:avLst/>
          </a:prstGeom>
        </p:spPr>
        <p:txBody>
          <a:bodyPr/>
          <a:lstStyle>
            <a:lvl1pPr>
              <a:defRPr>
                <a:solidFill>
                  <a:schemeClr val="bg2"/>
                </a:solidFill>
              </a:defRPr>
            </a:lvl1pPr>
          </a:lstStyle>
          <a:p>
            <a:fld id="{332063FA-F158-B145-A53C-EFD7E6C84CF7}" type="slidenum">
              <a:rPr lang="sv-SE" smtClean="0"/>
              <a:pPr/>
              <a:t>‹#›</a:t>
            </a:fld>
            <a:endParaRPr lang="sv-SE"/>
          </a:p>
        </p:txBody>
      </p:sp>
      <p:pic>
        <p:nvPicPr>
          <p:cNvPr id="3" name="Bildobjekt 2" descr="En bild som visar Teckensnitt, Grafik, grafisk design, logotyp&#10;&#10;AI-genererat innehåll kan vara felaktigt.">
            <a:extLst>
              <a:ext uri="{FF2B5EF4-FFF2-40B4-BE49-F238E27FC236}">
                <a16:creationId xmlns:a16="http://schemas.microsoft.com/office/drawing/2014/main" id="{3D5BBD42-599B-E421-A4E9-4DC92373629F}"/>
              </a:ext>
            </a:extLst>
          </p:cNvPr>
          <p:cNvPicPr>
            <a:picLocks noChangeAspect="1"/>
          </p:cNvPicPr>
          <p:nvPr userDrawn="1"/>
        </p:nvPicPr>
        <p:blipFill>
          <a:blip r:embed="rId3"/>
          <a:stretch>
            <a:fillRect/>
          </a:stretch>
        </p:blipFill>
        <p:spPr>
          <a:xfrm>
            <a:off x="10762566" y="214265"/>
            <a:ext cx="1123559" cy="471742"/>
          </a:xfrm>
          <a:prstGeom prst="rect">
            <a:avLst/>
          </a:prstGeom>
        </p:spPr>
      </p:pic>
    </p:spTree>
    <p:extLst>
      <p:ext uri="{BB962C8B-B14F-4D97-AF65-F5344CB8AC3E}">
        <p14:creationId xmlns:p14="http://schemas.microsoft.com/office/powerpoint/2010/main" val="19557222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Rubrik och punktlista">
    <p:spTree>
      <p:nvGrpSpPr>
        <p:cNvPr id="1" name=""/>
        <p:cNvGrpSpPr/>
        <p:nvPr/>
      </p:nvGrpSpPr>
      <p:grpSpPr>
        <a:xfrm>
          <a:off x="0" y="0"/>
          <a:ext cx="0" cy="0"/>
          <a:chOff x="0" y="0"/>
          <a:chExt cx="0" cy="0"/>
        </a:xfrm>
      </p:grpSpPr>
      <p:pic>
        <p:nvPicPr>
          <p:cNvPr id="8" name="Bildobjekt 7" descr="bakgrunderD.jpg"/>
          <p:cNvPicPr>
            <a:picLocks noChangeAspect="1"/>
          </p:cNvPicPr>
          <p:nvPr userDrawn="1"/>
        </p:nvPicPr>
        <p:blipFill rotWithShape="1">
          <a:blip r:embed="rId2">
            <a:extLst>
              <a:ext uri="{28A0092B-C50C-407E-A947-70E740481C1C}">
                <a14:useLocalDpi xmlns:a14="http://schemas.microsoft.com/office/drawing/2010/main" val="0"/>
              </a:ext>
            </a:extLst>
          </a:blip>
          <a:srcRect t="59802" b="29491"/>
          <a:stretch/>
        </p:blipFill>
        <p:spPr>
          <a:xfrm>
            <a:off x="0" y="6123746"/>
            <a:ext cx="12192000" cy="734255"/>
          </a:xfrm>
          <a:prstGeom prst="rect">
            <a:avLst/>
          </a:prstGeom>
        </p:spPr>
      </p:pic>
      <p:sp>
        <p:nvSpPr>
          <p:cNvPr id="6" name="Platshållare för bildnummer 5"/>
          <p:cNvSpPr>
            <a:spLocks noGrp="1"/>
          </p:cNvSpPr>
          <p:nvPr>
            <p:ph type="sldNum" sz="quarter" idx="12"/>
          </p:nvPr>
        </p:nvSpPr>
        <p:spPr>
          <a:xfrm>
            <a:off x="9039604" y="6364740"/>
            <a:ext cx="2844800" cy="365125"/>
          </a:xfrm>
          <a:prstGeom prst="rect">
            <a:avLst/>
          </a:prstGeom>
        </p:spPr>
        <p:txBody>
          <a:bodyPr/>
          <a:lstStyle>
            <a:lvl1pPr>
              <a:defRPr>
                <a:solidFill>
                  <a:schemeClr val="bg2"/>
                </a:solidFill>
              </a:defRPr>
            </a:lvl1pPr>
          </a:lstStyle>
          <a:p>
            <a:fld id="{332063FA-F158-B145-A53C-EFD7E6C84CF7}" type="slidenum">
              <a:rPr lang="sv-SE" smtClean="0"/>
              <a:pPr/>
              <a:t>‹#›</a:t>
            </a:fld>
            <a:endParaRPr lang="sv-SE"/>
          </a:p>
        </p:txBody>
      </p:sp>
      <p:sp>
        <p:nvSpPr>
          <p:cNvPr id="7" name="Platshållare för rubrik 1"/>
          <p:cNvSpPr>
            <a:spLocks noGrp="1"/>
          </p:cNvSpPr>
          <p:nvPr>
            <p:ph type="title"/>
          </p:nvPr>
        </p:nvSpPr>
        <p:spPr>
          <a:xfrm>
            <a:off x="1721999" y="1253951"/>
            <a:ext cx="9038280" cy="885242"/>
          </a:xfrm>
          <a:prstGeom prst="rect">
            <a:avLst/>
          </a:prstGeom>
        </p:spPr>
        <p:txBody>
          <a:bodyPr vert="horz" lIns="0" tIns="0" rIns="0" bIns="0" rtlCol="0" anchor="t" anchorCtr="0">
            <a:noAutofit/>
          </a:bodyPr>
          <a:lstStyle/>
          <a:p>
            <a:r>
              <a:rPr lang="sv-SE"/>
              <a:t>Klicka här för att ändra mall för rubrikformat</a:t>
            </a:r>
            <a:endParaRPr lang="nn-NO"/>
          </a:p>
        </p:txBody>
      </p:sp>
      <p:sp>
        <p:nvSpPr>
          <p:cNvPr id="11" name="Platshållare för innehåll 9"/>
          <p:cNvSpPr>
            <a:spLocks noGrp="1"/>
          </p:cNvSpPr>
          <p:nvPr>
            <p:ph sz="quarter" idx="13"/>
          </p:nvPr>
        </p:nvSpPr>
        <p:spPr>
          <a:xfrm>
            <a:off x="1721999" y="2547955"/>
            <a:ext cx="9038280" cy="3357896"/>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nn-NO"/>
          </a:p>
        </p:txBody>
      </p:sp>
    </p:spTree>
    <p:extLst>
      <p:ext uri="{BB962C8B-B14F-4D97-AF65-F5344CB8AC3E}">
        <p14:creationId xmlns:p14="http://schemas.microsoft.com/office/powerpoint/2010/main" val="19464810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Rubrik och brödtext">
    <p:spTree>
      <p:nvGrpSpPr>
        <p:cNvPr id="1" name=""/>
        <p:cNvGrpSpPr/>
        <p:nvPr/>
      </p:nvGrpSpPr>
      <p:grpSpPr>
        <a:xfrm>
          <a:off x="0" y="0"/>
          <a:ext cx="0" cy="0"/>
          <a:chOff x="0" y="0"/>
          <a:chExt cx="0" cy="0"/>
        </a:xfrm>
      </p:grpSpPr>
      <p:pic>
        <p:nvPicPr>
          <p:cNvPr id="9" name="Bildobjekt 8" descr="bakgrunderD.jpg"/>
          <p:cNvPicPr>
            <a:picLocks noChangeAspect="1"/>
          </p:cNvPicPr>
          <p:nvPr userDrawn="1"/>
        </p:nvPicPr>
        <p:blipFill rotWithShape="1">
          <a:blip r:embed="rId2">
            <a:extLst>
              <a:ext uri="{28A0092B-C50C-407E-A947-70E740481C1C}">
                <a14:useLocalDpi xmlns:a14="http://schemas.microsoft.com/office/drawing/2010/main" val="0"/>
              </a:ext>
            </a:extLst>
          </a:blip>
          <a:srcRect t="59802" b="29491"/>
          <a:stretch/>
        </p:blipFill>
        <p:spPr>
          <a:xfrm>
            <a:off x="0" y="6123746"/>
            <a:ext cx="12192000" cy="734255"/>
          </a:xfrm>
          <a:prstGeom prst="rect">
            <a:avLst/>
          </a:prstGeom>
        </p:spPr>
      </p:pic>
      <p:sp>
        <p:nvSpPr>
          <p:cNvPr id="6" name="Platshållare för bildnummer 5"/>
          <p:cNvSpPr>
            <a:spLocks noGrp="1"/>
          </p:cNvSpPr>
          <p:nvPr>
            <p:ph type="sldNum" sz="quarter" idx="12"/>
          </p:nvPr>
        </p:nvSpPr>
        <p:spPr>
          <a:xfrm>
            <a:off x="9039604" y="6364740"/>
            <a:ext cx="2844800" cy="365125"/>
          </a:xfrm>
          <a:prstGeom prst="rect">
            <a:avLst/>
          </a:prstGeom>
        </p:spPr>
        <p:txBody>
          <a:bodyPr/>
          <a:lstStyle>
            <a:lvl1pPr>
              <a:defRPr>
                <a:solidFill>
                  <a:schemeClr val="bg1"/>
                </a:solidFill>
              </a:defRPr>
            </a:lvl1pPr>
          </a:lstStyle>
          <a:p>
            <a:fld id="{332063FA-F158-B145-A53C-EFD7E6C84CF7}" type="slidenum">
              <a:rPr lang="sv-SE" smtClean="0"/>
              <a:pPr/>
              <a:t>‹#›</a:t>
            </a:fld>
            <a:endParaRPr lang="sv-SE"/>
          </a:p>
        </p:txBody>
      </p:sp>
      <p:sp>
        <p:nvSpPr>
          <p:cNvPr id="7" name="Platshållare för rubrik 1"/>
          <p:cNvSpPr>
            <a:spLocks noGrp="1"/>
          </p:cNvSpPr>
          <p:nvPr>
            <p:ph type="title"/>
          </p:nvPr>
        </p:nvSpPr>
        <p:spPr>
          <a:xfrm>
            <a:off x="1721999" y="1337842"/>
            <a:ext cx="9038280" cy="725851"/>
          </a:xfrm>
          <a:prstGeom prst="rect">
            <a:avLst/>
          </a:prstGeom>
        </p:spPr>
        <p:txBody>
          <a:bodyPr vert="horz" lIns="0" tIns="0" rIns="0" bIns="0" rtlCol="0" anchor="t" anchorCtr="0">
            <a:noAutofit/>
          </a:bodyPr>
          <a:lstStyle>
            <a:lvl1pPr>
              <a:lnSpc>
                <a:spcPct val="80000"/>
              </a:lnSpc>
              <a:spcBef>
                <a:spcPts val="672"/>
              </a:spcBef>
              <a:defRPr/>
            </a:lvl1pPr>
          </a:lstStyle>
          <a:p>
            <a:r>
              <a:rPr lang="sv-SE"/>
              <a:t>Klicka här för att ändra mall för rubrikformat</a:t>
            </a:r>
            <a:endParaRPr lang="nn-NO"/>
          </a:p>
        </p:txBody>
      </p:sp>
      <p:sp>
        <p:nvSpPr>
          <p:cNvPr id="11" name="Platshållare för innehåll 9"/>
          <p:cNvSpPr>
            <a:spLocks noGrp="1"/>
          </p:cNvSpPr>
          <p:nvPr>
            <p:ph sz="quarter" idx="13"/>
          </p:nvPr>
        </p:nvSpPr>
        <p:spPr>
          <a:xfrm>
            <a:off x="1721999" y="2547955"/>
            <a:ext cx="9038280" cy="3357896"/>
          </a:xfrm>
        </p:spPr>
        <p:txBody>
          <a:bodyPr/>
          <a:lstStyle>
            <a:lvl1pPr marL="0" indent="0">
              <a:buFontTx/>
              <a:buNone/>
              <a:defRPr/>
            </a:lvl1pPr>
          </a:lstStyle>
          <a:p>
            <a:pPr lvl="0"/>
            <a:r>
              <a:rPr lang="sv-SE"/>
              <a:t>Klicka här för att ändra format på bakgrundstexten</a:t>
            </a:r>
          </a:p>
        </p:txBody>
      </p:sp>
    </p:spTree>
    <p:extLst>
      <p:ext uri="{BB962C8B-B14F-4D97-AF65-F5344CB8AC3E}">
        <p14:creationId xmlns:p14="http://schemas.microsoft.com/office/powerpoint/2010/main" val="26105839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Rubrik och punktlista 2">
    <p:spTree>
      <p:nvGrpSpPr>
        <p:cNvPr id="1" name=""/>
        <p:cNvGrpSpPr/>
        <p:nvPr/>
      </p:nvGrpSpPr>
      <p:grpSpPr>
        <a:xfrm>
          <a:off x="0" y="0"/>
          <a:ext cx="0" cy="0"/>
          <a:chOff x="0" y="0"/>
          <a:chExt cx="0" cy="0"/>
        </a:xfrm>
      </p:grpSpPr>
      <p:pic>
        <p:nvPicPr>
          <p:cNvPr id="9" name="Bildobjekt 8" descr="bakgrunderE.jpg"/>
          <p:cNvPicPr>
            <a:picLocks noChangeAspect="1"/>
          </p:cNvPicPr>
          <p:nvPr userDrawn="1"/>
        </p:nvPicPr>
        <p:blipFill rotWithShape="1">
          <a:blip r:embed="rId2">
            <a:extLst>
              <a:ext uri="{28A0092B-C50C-407E-A947-70E740481C1C}">
                <a14:useLocalDpi xmlns:a14="http://schemas.microsoft.com/office/drawing/2010/main" val="0"/>
              </a:ext>
            </a:extLst>
          </a:blip>
          <a:srcRect t="59995" b="29299"/>
          <a:stretch/>
        </p:blipFill>
        <p:spPr>
          <a:xfrm>
            <a:off x="0" y="6123746"/>
            <a:ext cx="12192000" cy="734255"/>
          </a:xfrm>
          <a:prstGeom prst="rect">
            <a:avLst/>
          </a:prstGeom>
        </p:spPr>
      </p:pic>
      <p:sp>
        <p:nvSpPr>
          <p:cNvPr id="6" name="Platshållare för bildnummer 5"/>
          <p:cNvSpPr>
            <a:spLocks noGrp="1"/>
          </p:cNvSpPr>
          <p:nvPr>
            <p:ph type="sldNum" sz="quarter" idx="12"/>
          </p:nvPr>
        </p:nvSpPr>
        <p:spPr>
          <a:xfrm>
            <a:off x="9039604" y="6364740"/>
            <a:ext cx="2844800" cy="365125"/>
          </a:xfrm>
          <a:prstGeom prst="rect">
            <a:avLst/>
          </a:prstGeom>
        </p:spPr>
        <p:txBody>
          <a:bodyPr/>
          <a:lstStyle>
            <a:lvl1pPr>
              <a:defRPr>
                <a:solidFill>
                  <a:schemeClr val="tx1"/>
                </a:solidFill>
              </a:defRPr>
            </a:lvl1pPr>
          </a:lstStyle>
          <a:p>
            <a:fld id="{332063FA-F158-B145-A53C-EFD7E6C84CF7}" type="slidenum">
              <a:rPr lang="sv-SE" smtClean="0"/>
              <a:pPr/>
              <a:t>‹#›</a:t>
            </a:fld>
            <a:endParaRPr lang="sv-SE"/>
          </a:p>
        </p:txBody>
      </p:sp>
      <p:sp>
        <p:nvSpPr>
          <p:cNvPr id="7" name="Platshållare för rubrik 1"/>
          <p:cNvSpPr>
            <a:spLocks noGrp="1"/>
          </p:cNvSpPr>
          <p:nvPr>
            <p:ph type="title"/>
          </p:nvPr>
        </p:nvSpPr>
        <p:spPr>
          <a:xfrm>
            <a:off x="1721999" y="1253951"/>
            <a:ext cx="9038280" cy="818130"/>
          </a:xfrm>
          <a:prstGeom prst="rect">
            <a:avLst/>
          </a:prstGeom>
        </p:spPr>
        <p:txBody>
          <a:bodyPr vert="horz" lIns="0" tIns="0" rIns="0" bIns="0" rtlCol="0" anchor="t" anchorCtr="0">
            <a:noAutofit/>
          </a:bodyPr>
          <a:lstStyle/>
          <a:p>
            <a:r>
              <a:rPr lang="sv-SE"/>
              <a:t>Klicka här för att ändra mall för rubrikformat</a:t>
            </a:r>
            <a:endParaRPr lang="nn-NO"/>
          </a:p>
        </p:txBody>
      </p:sp>
      <p:sp>
        <p:nvSpPr>
          <p:cNvPr id="11" name="Platshållare för innehåll 9"/>
          <p:cNvSpPr>
            <a:spLocks noGrp="1"/>
          </p:cNvSpPr>
          <p:nvPr>
            <p:ph sz="quarter" idx="13"/>
          </p:nvPr>
        </p:nvSpPr>
        <p:spPr>
          <a:xfrm>
            <a:off x="1721999" y="2547955"/>
            <a:ext cx="9038280" cy="3357896"/>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nn-NO"/>
          </a:p>
        </p:txBody>
      </p:sp>
    </p:spTree>
    <p:extLst>
      <p:ext uri="{BB962C8B-B14F-4D97-AF65-F5344CB8AC3E}">
        <p14:creationId xmlns:p14="http://schemas.microsoft.com/office/powerpoint/2010/main" val="30442853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Rubrik och brödtext 2">
    <p:spTree>
      <p:nvGrpSpPr>
        <p:cNvPr id="1" name=""/>
        <p:cNvGrpSpPr/>
        <p:nvPr/>
      </p:nvGrpSpPr>
      <p:grpSpPr>
        <a:xfrm>
          <a:off x="0" y="0"/>
          <a:ext cx="0" cy="0"/>
          <a:chOff x="0" y="0"/>
          <a:chExt cx="0" cy="0"/>
        </a:xfrm>
      </p:grpSpPr>
      <p:pic>
        <p:nvPicPr>
          <p:cNvPr id="8" name="Bildobjekt 7" descr="bakgrunderE.jpg"/>
          <p:cNvPicPr>
            <a:picLocks noChangeAspect="1"/>
          </p:cNvPicPr>
          <p:nvPr userDrawn="1"/>
        </p:nvPicPr>
        <p:blipFill rotWithShape="1">
          <a:blip r:embed="rId2">
            <a:extLst>
              <a:ext uri="{28A0092B-C50C-407E-A947-70E740481C1C}">
                <a14:useLocalDpi xmlns:a14="http://schemas.microsoft.com/office/drawing/2010/main" val="0"/>
              </a:ext>
            </a:extLst>
          </a:blip>
          <a:srcRect t="59995" b="29299"/>
          <a:stretch/>
        </p:blipFill>
        <p:spPr>
          <a:xfrm>
            <a:off x="0" y="6123746"/>
            <a:ext cx="12192000" cy="734255"/>
          </a:xfrm>
          <a:prstGeom prst="rect">
            <a:avLst/>
          </a:prstGeom>
        </p:spPr>
      </p:pic>
      <p:sp>
        <p:nvSpPr>
          <p:cNvPr id="6" name="Platshållare för bildnummer 5"/>
          <p:cNvSpPr>
            <a:spLocks noGrp="1"/>
          </p:cNvSpPr>
          <p:nvPr>
            <p:ph type="sldNum" sz="quarter" idx="12"/>
          </p:nvPr>
        </p:nvSpPr>
        <p:spPr>
          <a:xfrm>
            <a:off x="9039604" y="6364740"/>
            <a:ext cx="2844800" cy="365125"/>
          </a:xfrm>
          <a:prstGeom prst="rect">
            <a:avLst/>
          </a:prstGeom>
        </p:spPr>
        <p:txBody>
          <a:bodyPr/>
          <a:lstStyle>
            <a:lvl1pPr>
              <a:defRPr>
                <a:solidFill>
                  <a:schemeClr val="tx1"/>
                </a:solidFill>
              </a:defRPr>
            </a:lvl1pPr>
          </a:lstStyle>
          <a:p>
            <a:fld id="{332063FA-F158-B145-A53C-EFD7E6C84CF7}" type="slidenum">
              <a:rPr lang="sv-SE" smtClean="0"/>
              <a:pPr/>
              <a:t>‹#›</a:t>
            </a:fld>
            <a:endParaRPr lang="sv-SE"/>
          </a:p>
        </p:txBody>
      </p:sp>
      <p:sp>
        <p:nvSpPr>
          <p:cNvPr id="7" name="Platshållare för rubrik 1"/>
          <p:cNvSpPr>
            <a:spLocks noGrp="1"/>
          </p:cNvSpPr>
          <p:nvPr>
            <p:ph type="title"/>
          </p:nvPr>
        </p:nvSpPr>
        <p:spPr>
          <a:xfrm>
            <a:off x="1721999" y="1337842"/>
            <a:ext cx="9038280" cy="725851"/>
          </a:xfrm>
          <a:prstGeom prst="rect">
            <a:avLst/>
          </a:prstGeom>
        </p:spPr>
        <p:txBody>
          <a:bodyPr vert="horz" lIns="0" tIns="0" rIns="0" bIns="0" rtlCol="0" anchor="t" anchorCtr="0">
            <a:noAutofit/>
          </a:bodyPr>
          <a:lstStyle>
            <a:lvl1pPr>
              <a:lnSpc>
                <a:spcPct val="80000"/>
              </a:lnSpc>
              <a:spcBef>
                <a:spcPts val="672"/>
              </a:spcBef>
              <a:defRPr/>
            </a:lvl1pPr>
          </a:lstStyle>
          <a:p>
            <a:r>
              <a:rPr lang="sv-SE"/>
              <a:t>Klicka här för att ändra mall för rubrikformat</a:t>
            </a:r>
            <a:endParaRPr lang="nn-NO"/>
          </a:p>
        </p:txBody>
      </p:sp>
      <p:sp>
        <p:nvSpPr>
          <p:cNvPr id="11" name="Platshållare för innehåll 9"/>
          <p:cNvSpPr>
            <a:spLocks noGrp="1"/>
          </p:cNvSpPr>
          <p:nvPr>
            <p:ph sz="quarter" idx="13"/>
          </p:nvPr>
        </p:nvSpPr>
        <p:spPr>
          <a:xfrm>
            <a:off x="1721999" y="2547955"/>
            <a:ext cx="9038280" cy="3357896"/>
          </a:xfrm>
        </p:spPr>
        <p:txBody>
          <a:bodyPr/>
          <a:lstStyle>
            <a:lvl1pPr marL="0" indent="0">
              <a:buFontTx/>
              <a:buNone/>
              <a:defRPr/>
            </a:lvl1pPr>
          </a:lstStyle>
          <a:p>
            <a:pPr lvl="0"/>
            <a:r>
              <a:rPr lang="sv-SE"/>
              <a:t>Klicka här för att ändra format på bakgrundstexten</a:t>
            </a:r>
          </a:p>
        </p:txBody>
      </p:sp>
    </p:spTree>
    <p:extLst>
      <p:ext uri="{BB962C8B-B14F-4D97-AF65-F5344CB8AC3E}">
        <p14:creationId xmlns:p14="http://schemas.microsoft.com/office/powerpoint/2010/main" val="17824426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Rubrik och stor bild">
    <p:spTree>
      <p:nvGrpSpPr>
        <p:cNvPr id="1" name=""/>
        <p:cNvGrpSpPr/>
        <p:nvPr/>
      </p:nvGrpSpPr>
      <p:grpSpPr>
        <a:xfrm>
          <a:off x="0" y="0"/>
          <a:ext cx="0" cy="0"/>
          <a:chOff x="0" y="0"/>
          <a:chExt cx="0" cy="0"/>
        </a:xfrm>
      </p:grpSpPr>
      <p:sp>
        <p:nvSpPr>
          <p:cNvPr id="3" name="Platshållare för bild 2"/>
          <p:cNvSpPr>
            <a:spLocks noGrp="1"/>
          </p:cNvSpPr>
          <p:nvPr>
            <p:ph type="pic" sz="quarter" idx="13"/>
          </p:nvPr>
        </p:nvSpPr>
        <p:spPr>
          <a:xfrm>
            <a:off x="0" y="-1"/>
            <a:ext cx="12193211" cy="6860111"/>
          </a:xfrm>
          <a:custGeom>
            <a:avLst/>
            <a:gdLst>
              <a:gd name="connsiteX0" fmla="*/ 0 w 9144000"/>
              <a:gd name="connsiteY0" fmla="*/ 0 h 6858000"/>
              <a:gd name="connsiteX1" fmla="*/ 9144000 w 9144000"/>
              <a:gd name="connsiteY1" fmla="*/ 0 h 6858000"/>
              <a:gd name="connsiteX2" fmla="*/ 9144000 w 9144000"/>
              <a:gd name="connsiteY2" fmla="*/ 6858000 h 6858000"/>
              <a:gd name="connsiteX3" fmla="*/ 0 w 9144000"/>
              <a:gd name="connsiteY3" fmla="*/ 6858000 h 6858000"/>
              <a:gd name="connsiteX4" fmla="*/ 0 w 9144000"/>
              <a:gd name="connsiteY4" fmla="*/ 0 h 6858000"/>
              <a:gd name="connsiteX0" fmla="*/ 0 w 9144000"/>
              <a:gd name="connsiteY0" fmla="*/ 0 h 6858000"/>
              <a:gd name="connsiteX1" fmla="*/ 9144000 w 9144000"/>
              <a:gd name="connsiteY1" fmla="*/ 0 h 6858000"/>
              <a:gd name="connsiteX2" fmla="*/ 9144000 w 9144000"/>
              <a:gd name="connsiteY2" fmla="*/ 6110095 h 6858000"/>
              <a:gd name="connsiteX3" fmla="*/ 9144000 w 9144000"/>
              <a:gd name="connsiteY3" fmla="*/ 6858000 h 6858000"/>
              <a:gd name="connsiteX4" fmla="*/ 0 w 9144000"/>
              <a:gd name="connsiteY4" fmla="*/ 6858000 h 6858000"/>
              <a:gd name="connsiteX5" fmla="*/ 0 w 9144000"/>
              <a:gd name="connsiteY5" fmla="*/ 0 h 6858000"/>
              <a:gd name="connsiteX0" fmla="*/ 0 w 9144000"/>
              <a:gd name="connsiteY0" fmla="*/ 0 h 6858000"/>
              <a:gd name="connsiteX1" fmla="*/ 9144000 w 9144000"/>
              <a:gd name="connsiteY1" fmla="*/ 0 h 6858000"/>
              <a:gd name="connsiteX2" fmla="*/ 9144000 w 9144000"/>
              <a:gd name="connsiteY2" fmla="*/ 6221091 h 6858000"/>
              <a:gd name="connsiteX3" fmla="*/ 9144000 w 9144000"/>
              <a:gd name="connsiteY3" fmla="*/ 6858000 h 6858000"/>
              <a:gd name="connsiteX4" fmla="*/ 0 w 9144000"/>
              <a:gd name="connsiteY4" fmla="*/ 6858000 h 6858000"/>
              <a:gd name="connsiteX5" fmla="*/ 0 w 9144000"/>
              <a:gd name="connsiteY5" fmla="*/ 0 h 6858000"/>
              <a:gd name="connsiteX0" fmla="*/ 0 w 9144000"/>
              <a:gd name="connsiteY0" fmla="*/ 0 h 6858000"/>
              <a:gd name="connsiteX1" fmla="*/ 9144000 w 9144000"/>
              <a:gd name="connsiteY1" fmla="*/ 0 h 6858000"/>
              <a:gd name="connsiteX2" fmla="*/ 9144000 w 9144000"/>
              <a:gd name="connsiteY2" fmla="*/ 6221091 h 6858000"/>
              <a:gd name="connsiteX3" fmla="*/ 9144000 w 9144000"/>
              <a:gd name="connsiteY3" fmla="*/ 6858000 h 6858000"/>
              <a:gd name="connsiteX4" fmla="*/ 3499034 w 9144000"/>
              <a:gd name="connsiteY4" fmla="*/ 6855357 h 6858000"/>
              <a:gd name="connsiteX5" fmla="*/ 0 w 9144000"/>
              <a:gd name="connsiteY5" fmla="*/ 6858000 h 6858000"/>
              <a:gd name="connsiteX6" fmla="*/ 0 w 9144000"/>
              <a:gd name="connsiteY6" fmla="*/ 0 h 6858000"/>
              <a:gd name="connsiteX0" fmla="*/ 0 w 9144000"/>
              <a:gd name="connsiteY0" fmla="*/ 0 h 6858000"/>
              <a:gd name="connsiteX1" fmla="*/ 9144000 w 9144000"/>
              <a:gd name="connsiteY1" fmla="*/ 0 h 6858000"/>
              <a:gd name="connsiteX2" fmla="*/ 9144000 w 9144000"/>
              <a:gd name="connsiteY2" fmla="*/ 6221091 h 6858000"/>
              <a:gd name="connsiteX3" fmla="*/ 4883848 w 9144000"/>
              <a:gd name="connsiteY3" fmla="*/ 6773431 h 6858000"/>
              <a:gd name="connsiteX4" fmla="*/ 3499034 w 9144000"/>
              <a:gd name="connsiteY4" fmla="*/ 6855357 h 6858000"/>
              <a:gd name="connsiteX5" fmla="*/ 0 w 9144000"/>
              <a:gd name="connsiteY5" fmla="*/ 6858000 h 6858000"/>
              <a:gd name="connsiteX6" fmla="*/ 0 w 9144000"/>
              <a:gd name="connsiteY6" fmla="*/ 0 h 6858000"/>
              <a:gd name="connsiteX0" fmla="*/ 0 w 9144000"/>
              <a:gd name="connsiteY0" fmla="*/ 0 h 6858000"/>
              <a:gd name="connsiteX1" fmla="*/ 9144000 w 9144000"/>
              <a:gd name="connsiteY1" fmla="*/ 0 h 6858000"/>
              <a:gd name="connsiteX2" fmla="*/ 9144000 w 9144000"/>
              <a:gd name="connsiteY2" fmla="*/ 6221091 h 6858000"/>
              <a:gd name="connsiteX3" fmla="*/ 4883848 w 9144000"/>
              <a:gd name="connsiteY3" fmla="*/ 6773431 h 6858000"/>
              <a:gd name="connsiteX4" fmla="*/ 0 w 9144000"/>
              <a:gd name="connsiteY4" fmla="*/ 6858000 h 6858000"/>
              <a:gd name="connsiteX5" fmla="*/ 0 w 9144000"/>
              <a:gd name="connsiteY5" fmla="*/ 0 h 6858000"/>
              <a:gd name="connsiteX0" fmla="*/ 0 w 9144000"/>
              <a:gd name="connsiteY0" fmla="*/ 0 h 6858000"/>
              <a:gd name="connsiteX1" fmla="*/ 9144000 w 9144000"/>
              <a:gd name="connsiteY1" fmla="*/ 0 h 6858000"/>
              <a:gd name="connsiteX2" fmla="*/ 9144000 w 9144000"/>
              <a:gd name="connsiteY2" fmla="*/ 6221091 h 6858000"/>
              <a:gd name="connsiteX3" fmla="*/ 3372181 w 9144000"/>
              <a:gd name="connsiteY3" fmla="*/ 6535582 h 6858000"/>
              <a:gd name="connsiteX4" fmla="*/ 0 w 9144000"/>
              <a:gd name="connsiteY4" fmla="*/ 6858000 h 6858000"/>
              <a:gd name="connsiteX5" fmla="*/ 0 w 9144000"/>
              <a:gd name="connsiteY5" fmla="*/ 0 h 6858000"/>
              <a:gd name="connsiteX0" fmla="*/ 0 w 9144000"/>
              <a:gd name="connsiteY0" fmla="*/ 0 h 6926713"/>
              <a:gd name="connsiteX1" fmla="*/ 9144000 w 9144000"/>
              <a:gd name="connsiteY1" fmla="*/ 0 h 6926713"/>
              <a:gd name="connsiteX2" fmla="*/ 9144000 w 9144000"/>
              <a:gd name="connsiteY2" fmla="*/ 6221091 h 6926713"/>
              <a:gd name="connsiteX3" fmla="*/ 3472606 w 9144000"/>
              <a:gd name="connsiteY3" fmla="*/ 6926713 h 6926713"/>
              <a:gd name="connsiteX4" fmla="*/ 0 w 9144000"/>
              <a:gd name="connsiteY4" fmla="*/ 6858000 h 6926713"/>
              <a:gd name="connsiteX5" fmla="*/ 0 w 9144000"/>
              <a:gd name="connsiteY5" fmla="*/ 0 h 6926713"/>
              <a:gd name="connsiteX0" fmla="*/ 0 w 9144000"/>
              <a:gd name="connsiteY0" fmla="*/ 0 h 6863286"/>
              <a:gd name="connsiteX1" fmla="*/ 9144000 w 9144000"/>
              <a:gd name="connsiteY1" fmla="*/ 0 h 6863286"/>
              <a:gd name="connsiteX2" fmla="*/ 9144000 w 9144000"/>
              <a:gd name="connsiteY2" fmla="*/ 6221091 h 6863286"/>
              <a:gd name="connsiteX3" fmla="*/ 3499034 w 9144000"/>
              <a:gd name="connsiteY3" fmla="*/ 6863286 h 6863286"/>
              <a:gd name="connsiteX4" fmla="*/ 0 w 9144000"/>
              <a:gd name="connsiteY4" fmla="*/ 6858000 h 6863286"/>
              <a:gd name="connsiteX5" fmla="*/ 0 w 9144000"/>
              <a:gd name="connsiteY5" fmla="*/ 0 h 6863286"/>
              <a:gd name="connsiteX0" fmla="*/ 0 w 9154571"/>
              <a:gd name="connsiteY0" fmla="*/ 0 h 6863286"/>
              <a:gd name="connsiteX1" fmla="*/ 9144000 w 9154571"/>
              <a:gd name="connsiteY1" fmla="*/ 0 h 6863286"/>
              <a:gd name="connsiteX2" fmla="*/ 9154571 w 9154571"/>
              <a:gd name="connsiteY2" fmla="*/ 6221091 h 6863286"/>
              <a:gd name="connsiteX3" fmla="*/ 3499034 w 9154571"/>
              <a:gd name="connsiteY3" fmla="*/ 6863286 h 6863286"/>
              <a:gd name="connsiteX4" fmla="*/ 0 w 9154571"/>
              <a:gd name="connsiteY4" fmla="*/ 6858000 h 6863286"/>
              <a:gd name="connsiteX5" fmla="*/ 0 w 9154571"/>
              <a:gd name="connsiteY5" fmla="*/ 0 h 6863286"/>
              <a:gd name="connsiteX0" fmla="*/ 0 w 9149286"/>
              <a:gd name="connsiteY0" fmla="*/ 0 h 6863286"/>
              <a:gd name="connsiteX1" fmla="*/ 9144000 w 9149286"/>
              <a:gd name="connsiteY1" fmla="*/ 0 h 6863286"/>
              <a:gd name="connsiteX2" fmla="*/ 9149286 w 9149286"/>
              <a:gd name="connsiteY2" fmla="*/ 6210520 h 6863286"/>
              <a:gd name="connsiteX3" fmla="*/ 3499034 w 9149286"/>
              <a:gd name="connsiteY3" fmla="*/ 6863286 h 6863286"/>
              <a:gd name="connsiteX4" fmla="*/ 0 w 9149286"/>
              <a:gd name="connsiteY4" fmla="*/ 6858000 h 6863286"/>
              <a:gd name="connsiteX5" fmla="*/ 0 w 9149286"/>
              <a:gd name="connsiteY5" fmla="*/ 0 h 6863286"/>
              <a:gd name="connsiteX0" fmla="*/ 0 w 9144908"/>
              <a:gd name="connsiteY0" fmla="*/ 0 h 6863286"/>
              <a:gd name="connsiteX1" fmla="*/ 9144000 w 9144908"/>
              <a:gd name="connsiteY1" fmla="*/ 0 h 6863286"/>
              <a:gd name="connsiteX2" fmla="*/ 9142936 w 9144908"/>
              <a:gd name="connsiteY2" fmla="*/ 6194645 h 6863286"/>
              <a:gd name="connsiteX3" fmla="*/ 3499034 w 9144908"/>
              <a:gd name="connsiteY3" fmla="*/ 6863286 h 6863286"/>
              <a:gd name="connsiteX4" fmla="*/ 0 w 9144908"/>
              <a:gd name="connsiteY4" fmla="*/ 6858000 h 6863286"/>
              <a:gd name="connsiteX5" fmla="*/ 0 w 9144908"/>
              <a:gd name="connsiteY5" fmla="*/ 0 h 6863286"/>
              <a:gd name="connsiteX0" fmla="*/ 0 w 9144908"/>
              <a:gd name="connsiteY0" fmla="*/ 0 h 6860111"/>
              <a:gd name="connsiteX1" fmla="*/ 9144000 w 9144908"/>
              <a:gd name="connsiteY1" fmla="*/ 0 h 6860111"/>
              <a:gd name="connsiteX2" fmla="*/ 9142936 w 9144908"/>
              <a:gd name="connsiteY2" fmla="*/ 6194645 h 6860111"/>
              <a:gd name="connsiteX3" fmla="*/ 3470459 w 9144908"/>
              <a:gd name="connsiteY3" fmla="*/ 6860111 h 6860111"/>
              <a:gd name="connsiteX4" fmla="*/ 0 w 9144908"/>
              <a:gd name="connsiteY4" fmla="*/ 6858000 h 6860111"/>
              <a:gd name="connsiteX5" fmla="*/ 0 w 9144908"/>
              <a:gd name="connsiteY5" fmla="*/ 0 h 68601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144908" h="6860111">
                <a:moveTo>
                  <a:pt x="0" y="0"/>
                </a:moveTo>
                <a:lnTo>
                  <a:pt x="9144000" y="0"/>
                </a:lnTo>
                <a:cubicBezTo>
                  <a:pt x="9147524" y="2073697"/>
                  <a:pt x="9139412" y="4120948"/>
                  <a:pt x="9142936" y="6194645"/>
                </a:cubicBezTo>
                <a:lnTo>
                  <a:pt x="3470459" y="6860111"/>
                </a:lnTo>
                <a:lnTo>
                  <a:pt x="0" y="6858000"/>
                </a:lnTo>
                <a:lnTo>
                  <a:pt x="0" y="0"/>
                </a:lnTo>
                <a:close/>
              </a:path>
            </a:pathLst>
          </a:custGeom>
          <a:solidFill>
            <a:schemeClr val="bg2">
              <a:lumMod val="95000"/>
            </a:schemeClr>
          </a:solidFill>
        </p:spPr>
        <p:txBody>
          <a:bodyPr/>
          <a:lstStyle>
            <a:lvl1pPr marL="0" indent="0" algn="ctr">
              <a:buFontTx/>
              <a:buNone/>
              <a:defRPr/>
            </a:lvl1pPr>
          </a:lstStyle>
          <a:p>
            <a:r>
              <a:rPr lang="sv-SE" dirty="0"/>
              <a:t>Klicka på ikonen för att lägga till en bild</a:t>
            </a:r>
            <a:endParaRPr lang="nn-NO" dirty="0"/>
          </a:p>
        </p:txBody>
      </p:sp>
      <p:sp>
        <p:nvSpPr>
          <p:cNvPr id="7" name="Platshållare för rubrik 1"/>
          <p:cNvSpPr>
            <a:spLocks noGrp="1"/>
          </p:cNvSpPr>
          <p:nvPr>
            <p:ph type="title"/>
          </p:nvPr>
        </p:nvSpPr>
        <p:spPr>
          <a:xfrm rot="21120000">
            <a:off x="4580332" y="1025464"/>
            <a:ext cx="6116936" cy="1453748"/>
          </a:xfrm>
          <a:prstGeom prst="rect">
            <a:avLst/>
          </a:prstGeom>
        </p:spPr>
        <p:txBody>
          <a:bodyPr vert="horz" lIns="0" tIns="0" rIns="0" bIns="0" rtlCol="0" anchor="t" anchorCtr="0">
            <a:noAutofit/>
          </a:bodyPr>
          <a:lstStyle>
            <a:lvl1pPr>
              <a:defRPr sz="3600" b="0">
                <a:latin typeface="Impact" panose="020B0806030902050204" pitchFamily="34" charset="0"/>
              </a:defRPr>
            </a:lvl1pPr>
          </a:lstStyle>
          <a:p>
            <a:r>
              <a:rPr lang="sv-SE"/>
              <a:t>Klicka här för att ändra mall för rubrikformat</a:t>
            </a:r>
            <a:endParaRPr lang="nn-NO"/>
          </a:p>
        </p:txBody>
      </p:sp>
      <p:sp>
        <p:nvSpPr>
          <p:cNvPr id="6" name="Platshållare för bildnummer 5"/>
          <p:cNvSpPr>
            <a:spLocks noGrp="1"/>
          </p:cNvSpPr>
          <p:nvPr>
            <p:ph type="sldNum" sz="quarter" idx="12"/>
          </p:nvPr>
        </p:nvSpPr>
        <p:spPr>
          <a:xfrm>
            <a:off x="9039604" y="6364740"/>
            <a:ext cx="2844800" cy="365125"/>
          </a:xfrm>
          <a:prstGeom prst="rect">
            <a:avLst/>
          </a:prstGeom>
        </p:spPr>
        <p:txBody>
          <a:bodyPr/>
          <a:lstStyle>
            <a:lvl1pPr>
              <a:defRPr>
                <a:solidFill>
                  <a:schemeClr val="tx1"/>
                </a:solidFill>
              </a:defRPr>
            </a:lvl1pPr>
          </a:lstStyle>
          <a:p>
            <a:fld id="{332063FA-F158-B145-A53C-EFD7E6C84CF7}" type="slidenum">
              <a:rPr lang="sv-SE" smtClean="0"/>
              <a:pPr/>
              <a:t>‹#›</a:t>
            </a:fld>
            <a:endParaRPr lang="sv-SE"/>
          </a:p>
        </p:txBody>
      </p:sp>
      <p:pic>
        <p:nvPicPr>
          <p:cNvPr id="2" name="Bildobjekt 1" descr="En bild som visar Teckensnitt, Grafik, grafisk design, logotyp&#10;&#10;AI-genererat innehåll kan vara felaktigt.">
            <a:extLst>
              <a:ext uri="{FF2B5EF4-FFF2-40B4-BE49-F238E27FC236}">
                <a16:creationId xmlns:a16="http://schemas.microsoft.com/office/drawing/2014/main" id="{91793DDF-93A3-0EB4-373B-916FEFDEF048}"/>
              </a:ext>
            </a:extLst>
          </p:cNvPr>
          <p:cNvPicPr>
            <a:picLocks noChangeAspect="1"/>
          </p:cNvPicPr>
          <p:nvPr userDrawn="1"/>
        </p:nvPicPr>
        <p:blipFill>
          <a:blip r:embed="rId2"/>
          <a:stretch>
            <a:fillRect/>
          </a:stretch>
        </p:blipFill>
        <p:spPr>
          <a:xfrm>
            <a:off x="10762566" y="214265"/>
            <a:ext cx="1123559" cy="471742"/>
          </a:xfrm>
          <a:prstGeom prst="rect">
            <a:avLst/>
          </a:prstGeom>
        </p:spPr>
      </p:pic>
    </p:spTree>
    <p:extLst>
      <p:ext uri="{BB962C8B-B14F-4D97-AF65-F5344CB8AC3E}">
        <p14:creationId xmlns:p14="http://schemas.microsoft.com/office/powerpoint/2010/main" val="37573610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4" name="Platshållare för datum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sv-SE"/>
          </a:p>
        </p:txBody>
      </p:sp>
      <p:sp>
        <p:nvSpPr>
          <p:cNvPr id="5" name="Platshållare för sidfot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sv-SE"/>
          </a:p>
        </p:txBody>
      </p:sp>
      <p:sp>
        <p:nvSpPr>
          <p:cNvPr id="2" name="Platshållare för rubrik 1"/>
          <p:cNvSpPr>
            <a:spLocks noGrp="1"/>
          </p:cNvSpPr>
          <p:nvPr>
            <p:ph type="title"/>
          </p:nvPr>
        </p:nvSpPr>
        <p:spPr>
          <a:xfrm>
            <a:off x="1721999" y="1253953"/>
            <a:ext cx="9038280" cy="918797"/>
          </a:xfrm>
          <a:prstGeom prst="rect">
            <a:avLst/>
          </a:prstGeom>
        </p:spPr>
        <p:txBody>
          <a:bodyPr vert="horz" lIns="0" tIns="0" rIns="0" bIns="0" rtlCol="0" anchor="t" anchorCtr="0">
            <a:noAutofit/>
          </a:bodyPr>
          <a:lstStyle/>
          <a:p>
            <a:r>
              <a:rPr lang="sv-SE"/>
              <a:t>Klicka här för att ändra format</a:t>
            </a:r>
            <a:endParaRPr lang="nn-NO"/>
          </a:p>
        </p:txBody>
      </p:sp>
      <p:sp>
        <p:nvSpPr>
          <p:cNvPr id="3" name="Platshållare för text 2"/>
          <p:cNvSpPr>
            <a:spLocks noGrp="1"/>
          </p:cNvSpPr>
          <p:nvPr>
            <p:ph type="body" idx="1"/>
          </p:nvPr>
        </p:nvSpPr>
        <p:spPr>
          <a:xfrm>
            <a:off x="1721999" y="2547955"/>
            <a:ext cx="9038280" cy="3357896"/>
          </a:xfrm>
          <a:prstGeom prst="rect">
            <a:avLst/>
          </a:prstGeom>
        </p:spPr>
        <p:txBody>
          <a:bodyPr vert="horz" lIns="0" tIns="0" rIns="0" bIns="0" rtlCol="0">
            <a:noAutofit/>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nn-NO"/>
          </a:p>
        </p:txBody>
      </p:sp>
      <p:sp>
        <p:nvSpPr>
          <p:cNvPr id="8" name="Platshållare för bildnummer 5"/>
          <p:cNvSpPr>
            <a:spLocks noGrp="1"/>
          </p:cNvSpPr>
          <p:nvPr>
            <p:ph type="sldNum" sz="quarter" idx="4"/>
          </p:nvPr>
        </p:nvSpPr>
        <p:spPr>
          <a:xfrm>
            <a:off x="10435903" y="6473797"/>
            <a:ext cx="1448500" cy="170284"/>
          </a:xfrm>
          <a:prstGeom prst="rect">
            <a:avLst/>
          </a:prstGeom>
        </p:spPr>
        <p:txBody>
          <a:bodyPr vert="horz" lIns="91440" tIns="45720" rIns="91440" bIns="45720" rtlCol="0" anchor="ctr"/>
          <a:lstStyle>
            <a:lvl1pPr algn="r">
              <a:defRPr sz="900">
                <a:solidFill>
                  <a:schemeClr val="tx1"/>
                </a:solidFill>
              </a:defRPr>
            </a:lvl1pPr>
          </a:lstStyle>
          <a:p>
            <a:fld id="{332063FA-F158-B145-A53C-EFD7E6C84CF7}" type="slidenum">
              <a:rPr lang="sv-SE" smtClean="0"/>
              <a:pPr/>
              <a:t>‹#›</a:t>
            </a:fld>
            <a:endParaRPr lang="sv-SE"/>
          </a:p>
        </p:txBody>
      </p:sp>
      <p:pic>
        <p:nvPicPr>
          <p:cNvPr id="7" name="Bildobjekt 6" descr="En bild som visar Teckensnitt, Grafik, grafisk design, logotyp&#10;&#10;AI-genererat innehåll kan vara felaktigt.">
            <a:extLst>
              <a:ext uri="{FF2B5EF4-FFF2-40B4-BE49-F238E27FC236}">
                <a16:creationId xmlns:a16="http://schemas.microsoft.com/office/drawing/2014/main" id="{BFFFBBA4-03BC-012C-2645-4277514C65C6}"/>
              </a:ext>
            </a:extLst>
          </p:cNvPr>
          <p:cNvPicPr>
            <a:picLocks noChangeAspect="1"/>
          </p:cNvPicPr>
          <p:nvPr userDrawn="1"/>
        </p:nvPicPr>
        <p:blipFill>
          <a:blip r:embed="rId14"/>
          <a:stretch>
            <a:fillRect/>
          </a:stretch>
        </p:blipFill>
        <p:spPr>
          <a:xfrm>
            <a:off x="10762566" y="214265"/>
            <a:ext cx="1123559" cy="471742"/>
          </a:xfrm>
          <a:prstGeom prst="rect">
            <a:avLst/>
          </a:prstGeom>
        </p:spPr>
      </p:pic>
    </p:spTree>
    <p:extLst>
      <p:ext uri="{BB962C8B-B14F-4D97-AF65-F5344CB8AC3E}">
        <p14:creationId xmlns:p14="http://schemas.microsoft.com/office/powerpoint/2010/main" val="2803947068"/>
      </p:ext>
    </p:extLst>
  </p:cSld>
  <p:clrMap bg1="lt1" tx1="dk1" bg2="lt2" tx2="dk2" accent1="accent1" accent2="accent2" accent3="accent3" accent4="accent4" accent5="accent5" accent6="accent6" hlink="hlink" folHlink="folHlink"/>
  <p:sldLayoutIdLst>
    <p:sldLayoutId id="2147483649" r:id="rId1"/>
    <p:sldLayoutId id="2147483662" r:id="rId2"/>
    <p:sldLayoutId id="2147483661" r:id="rId3"/>
    <p:sldLayoutId id="2147483663" r:id="rId4"/>
    <p:sldLayoutId id="2147483650" r:id="rId5"/>
    <p:sldLayoutId id="2147483671" r:id="rId6"/>
    <p:sldLayoutId id="2147483665" r:id="rId7"/>
    <p:sldLayoutId id="2147483664" r:id="rId8"/>
    <p:sldLayoutId id="2147483667" r:id="rId9"/>
    <p:sldLayoutId id="2147483660" r:id="rId10"/>
    <p:sldLayoutId id="2147483669" r:id="rId11"/>
    <p:sldLayoutId id="2147483670" r:id="rId12"/>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ftr="0" dt="0"/>
  <p:txStyles>
    <p:titleStyle>
      <a:lvl1pPr algn="l" defTabSz="457200" rtl="0" eaLnBrk="1" latinLnBrk="0" hangingPunct="1">
        <a:spcBef>
          <a:spcPct val="0"/>
        </a:spcBef>
        <a:buNone/>
        <a:defRPr sz="2800" b="1" kern="1200">
          <a:solidFill>
            <a:schemeClr val="accent1"/>
          </a:solidFill>
          <a:latin typeface="+mj-lt"/>
          <a:ea typeface="+mj-ea"/>
          <a:cs typeface="+mj-cs"/>
        </a:defRPr>
      </a:lvl1pPr>
    </p:titleStyle>
    <p:bodyStyle>
      <a:lvl1pPr marL="342900" indent="-342900" algn="l" defTabSz="457200" rtl="0" eaLnBrk="1" latinLnBrk="0" hangingPunct="1">
        <a:lnSpc>
          <a:spcPct val="120000"/>
        </a:lnSpc>
        <a:spcBef>
          <a:spcPct val="20000"/>
        </a:spcBef>
        <a:buClr>
          <a:schemeClr val="accent2"/>
        </a:buClr>
        <a:buFont typeface="Wingdings" panose="05000000000000000000" pitchFamily="2" charset="2"/>
        <a:buChar char="§"/>
        <a:defRPr sz="1800" kern="1200">
          <a:solidFill>
            <a:schemeClr val="tx1"/>
          </a:solidFill>
          <a:latin typeface="+mn-lt"/>
          <a:ea typeface="+mn-ea"/>
          <a:cs typeface="+mn-cs"/>
        </a:defRPr>
      </a:lvl1pPr>
      <a:lvl2pPr marL="742950" indent="-285750" algn="l" defTabSz="457200" rtl="0" eaLnBrk="1" latinLnBrk="0" hangingPunct="1">
        <a:lnSpc>
          <a:spcPct val="120000"/>
        </a:lnSpc>
        <a:spcBef>
          <a:spcPts val="0"/>
        </a:spcBef>
        <a:buFont typeface="Roboto Lt" pitchFamily="2" charset="0"/>
        <a:buChar char="­"/>
        <a:defRPr sz="1600" kern="1200">
          <a:solidFill>
            <a:schemeClr val="tx1"/>
          </a:solidFill>
          <a:latin typeface="+mn-lt"/>
          <a:ea typeface="+mn-ea"/>
          <a:cs typeface="+mn-cs"/>
        </a:defRPr>
      </a:lvl2pPr>
      <a:lvl3pPr marL="1143000" indent="-228600" algn="l" defTabSz="457200" rtl="0" eaLnBrk="1" latinLnBrk="0" hangingPunct="1">
        <a:lnSpc>
          <a:spcPct val="120000"/>
        </a:lnSpc>
        <a:spcBef>
          <a:spcPts val="0"/>
        </a:spcBef>
        <a:buFont typeface="Roboto Lt" pitchFamily="2" charset="0"/>
        <a:buChar char="­"/>
        <a:defRPr sz="1600" kern="1200">
          <a:solidFill>
            <a:schemeClr val="tx1"/>
          </a:solidFill>
          <a:latin typeface="+mn-lt"/>
          <a:ea typeface="+mn-ea"/>
          <a:cs typeface="+mn-cs"/>
        </a:defRPr>
      </a:lvl3pPr>
      <a:lvl4pPr marL="1600200" indent="-228600" algn="l" defTabSz="457200" rtl="0" eaLnBrk="1" latinLnBrk="0" hangingPunct="1">
        <a:lnSpc>
          <a:spcPct val="120000"/>
        </a:lnSpc>
        <a:spcBef>
          <a:spcPts val="0"/>
        </a:spcBef>
        <a:buFont typeface="Roboto Lt" pitchFamily="2" charset="0"/>
        <a:buChar char="­"/>
        <a:defRPr sz="1600" kern="1200">
          <a:solidFill>
            <a:schemeClr val="tx1"/>
          </a:solidFill>
          <a:latin typeface="+mn-lt"/>
          <a:ea typeface="+mn-ea"/>
          <a:cs typeface="+mn-cs"/>
        </a:defRPr>
      </a:lvl4pPr>
      <a:lvl5pPr marL="2057400" indent="-228600" algn="l" defTabSz="457200" rtl="0" eaLnBrk="1" latinLnBrk="0" hangingPunct="1">
        <a:lnSpc>
          <a:spcPct val="120000"/>
        </a:lnSpc>
        <a:spcBef>
          <a:spcPts val="0"/>
        </a:spcBef>
        <a:buFont typeface="Roboto Lt" pitchFamily="2" charset="0"/>
        <a:buChar char="­"/>
        <a:defRPr sz="16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sv-SE"/>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gif"/><Relationship Id="rId2" Type="http://schemas.openxmlformats.org/officeDocument/2006/relationships/notesSlide" Target="../notesSlides/notesSlide1.xml"/><Relationship Id="rId1" Type="http://schemas.openxmlformats.org/officeDocument/2006/relationships/slideLayout" Target="../slideLayouts/slideLayout5.xml"/><Relationship Id="rId4" Type="http://schemas.openxmlformats.org/officeDocument/2006/relationships/image" Target="../media/image6.png"/></Relationships>
</file>

<file path=ppt/slides/_rels/slide10.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18.svg"/><Relationship Id="rId2" Type="http://schemas.openxmlformats.org/officeDocument/2006/relationships/notesSlide" Target="../notesSlides/notesSlide10.xml"/><Relationship Id="rId1" Type="http://schemas.openxmlformats.org/officeDocument/2006/relationships/slideLayout" Target="../slideLayouts/slideLayout5.xml"/><Relationship Id="rId6" Type="http://schemas.openxmlformats.org/officeDocument/2006/relationships/image" Target="../media/image17.png"/><Relationship Id="rId5" Type="http://schemas.openxmlformats.org/officeDocument/2006/relationships/image" Target="../media/image16.svg"/><Relationship Id="rId4" Type="http://schemas.openxmlformats.org/officeDocument/2006/relationships/image" Target="../media/image15.png"/></Relationships>
</file>

<file path=ppt/slides/_rels/slide1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1.xml"/><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2.xml"/><Relationship Id="rId1" Type="http://schemas.openxmlformats.org/officeDocument/2006/relationships/slideLayout" Target="../slideLayouts/slideLayout5.xml"/><Relationship Id="rId5" Type="http://schemas.openxmlformats.org/officeDocument/2006/relationships/image" Target="../media/image20.svg"/><Relationship Id="rId4" Type="http://schemas.openxmlformats.org/officeDocument/2006/relationships/image" Target="../media/image19.png"/></Relationships>
</file>

<file path=ppt/slides/_rels/slide1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3.xml"/><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4.xml"/><Relationship Id="rId1" Type="http://schemas.openxmlformats.org/officeDocument/2006/relationships/slideLayout" Target="../slideLayouts/slideLayout5.xml"/><Relationship Id="rId5" Type="http://schemas.openxmlformats.org/officeDocument/2006/relationships/image" Target="../media/image22.svg"/><Relationship Id="rId4" Type="http://schemas.openxmlformats.org/officeDocument/2006/relationships/image" Target="../media/image21.png"/></Relationships>
</file>

<file path=ppt/slides/_rels/slide1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5.xml"/><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6.xml"/><Relationship Id="rId1" Type="http://schemas.openxmlformats.org/officeDocument/2006/relationships/slideLayout" Target="../slideLayouts/slideLayout5.xml"/><Relationship Id="rId5" Type="http://schemas.openxmlformats.org/officeDocument/2006/relationships/image" Target="../media/image24.svg"/><Relationship Id="rId4" Type="http://schemas.openxmlformats.org/officeDocument/2006/relationships/image" Target="../media/image23.png"/></Relationships>
</file>

<file path=ppt/slides/_rels/slide1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7.xml"/><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8.xml"/><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9.xml"/><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5.xml"/><Relationship Id="rId4" Type="http://schemas.openxmlformats.org/officeDocument/2006/relationships/image" Target="../media/image7.png"/></Relationships>
</file>

<file path=ppt/slides/_rels/slide2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0.xml"/><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1.xml"/><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2.xml"/><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3.xml"/><Relationship Id="rId1" Type="http://schemas.openxmlformats.org/officeDocument/2006/relationships/slideLayout" Target="../slideLayouts/slideLayout5.xml"/></Relationships>
</file>

<file path=ppt/slides/_rels/slide2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4.xml"/><Relationship Id="rId1" Type="http://schemas.openxmlformats.org/officeDocument/2006/relationships/slideLayout" Target="../slideLayouts/slideLayout5.xml"/><Relationship Id="rId4" Type="http://schemas.openxmlformats.org/officeDocument/2006/relationships/image" Target="../media/image7.png"/></Relationships>
</file>

<file path=ppt/slides/_rels/slide25.xml.rels><?xml version="1.0" encoding="UTF-8" standalone="yes"?>
<Relationships xmlns="http://schemas.openxmlformats.org/package/2006/relationships"><Relationship Id="rId8" Type="http://schemas.openxmlformats.org/officeDocument/2006/relationships/image" Target="../media/image25.png"/><Relationship Id="rId3" Type="http://schemas.openxmlformats.org/officeDocument/2006/relationships/hyperlink" Target="https://skr.se/halsaochsjukvard/utvecklingavverksamhetinomhalsaochsjukvard/motesplatssocialhallbarhet.7921.html" TargetMode="External"/><Relationship Id="rId7" Type="http://schemas.openxmlformats.org/officeDocument/2006/relationships/image" Target="../media/image5.gif"/><Relationship Id="rId2" Type="http://schemas.openxmlformats.org/officeDocument/2006/relationships/notesSlide" Target="../notesSlides/notesSlide25.xml"/><Relationship Id="rId1" Type="http://schemas.openxmlformats.org/officeDocument/2006/relationships/slideLayout" Target="../slideLayouts/slideLayout5.xml"/><Relationship Id="rId6" Type="http://schemas.openxmlformats.org/officeDocument/2006/relationships/hyperlink" Target="https://www.socialhallbarhet.se/vad-ar-social-hallbarhet/" TargetMode="External"/><Relationship Id="rId5" Type="http://schemas.openxmlformats.org/officeDocument/2006/relationships/hyperlink" Target="https://www.studentlitteratur.se/kurslitteratur/humaniora-och-samhallsvetenskap/sociologi/social-hallbarhet-45822-01/?srsltid=AfmBOor7p8Yk9-YgcuXMRNURG345wYZQZl82axhXxo5B2JBHUD9R87Iu" TargetMode="External"/><Relationship Id="rId4" Type="http://schemas.openxmlformats.org/officeDocument/2006/relationships/hyperlink" Target="Social%20ha&#778;llbarhet%20-%209789144163987%20|%20Studentlitteratur%20Ny%20antologi%20breddar%20synen%20pa&#778;%20social%20ha&#778;llbarhet%20|%20hh.se" TargetMode="External"/><Relationship Id="rId9" Type="http://schemas.openxmlformats.org/officeDocument/2006/relationships/image" Target="../media/image26.svg"/></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5.xml"/><Relationship Id="rId6" Type="http://schemas.openxmlformats.org/officeDocument/2006/relationships/hyperlink" Target="https://globalamalen.se/" TargetMode="External"/><Relationship Id="rId5" Type="http://schemas.openxmlformats.org/officeDocument/2006/relationships/image" Target="../media/image9.svg"/><Relationship Id="rId4" Type="http://schemas.openxmlformats.org/officeDocument/2006/relationships/image" Target="../media/image8.png"/></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1.xml"/><Relationship Id="rId1" Type="http://schemas.openxmlformats.org/officeDocument/2006/relationships/video" Target="https://player.vimeo.com/video/1157545931?h=79128e4b41&amp;amp;app_id=122963" TargetMode="External"/><Relationship Id="rId6" Type="http://schemas.openxmlformats.org/officeDocument/2006/relationships/image" Target="../media/image12.jpeg"/><Relationship Id="rId5" Type="http://schemas.openxmlformats.org/officeDocument/2006/relationships/image" Target="../media/image11.png"/><Relationship Id="rId4" Type="http://schemas.openxmlformats.org/officeDocument/2006/relationships/image" Target="../media/image10.png"/></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xml"/><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6.xml"/><Relationship Id="rId1" Type="http://schemas.openxmlformats.org/officeDocument/2006/relationships/slideLayout" Target="../slideLayouts/slideLayout1.xml"/><Relationship Id="rId6" Type="http://schemas.openxmlformats.org/officeDocument/2006/relationships/hyperlink" Target="https://www.bth.se/forskning/forskningsomraden/strategisk-hallbar-utveckling/" TargetMode="External"/><Relationship Id="rId5" Type="http://schemas.openxmlformats.org/officeDocument/2006/relationships/image" Target="../media/image9.svg"/><Relationship Id="rId4" Type="http://schemas.openxmlformats.org/officeDocument/2006/relationships/image" Target="../media/image8.png"/></Relationships>
</file>

<file path=ppt/slides/_rels/slide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7.xml"/><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8.xml"/><Relationship Id="rId1" Type="http://schemas.openxmlformats.org/officeDocument/2006/relationships/slideLayout" Target="../slideLayouts/slideLayout5.xml"/><Relationship Id="rId5" Type="http://schemas.openxmlformats.org/officeDocument/2006/relationships/image" Target="../media/image14.svg"/><Relationship Id="rId4" Type="http://schemas.openxmlformats.org/officeDocument/2006/relationships/image" Target="../media/image13.png"/></Relationships>
</file>

<file path=ppt/slides/_rels/slide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9.xml"/><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showMasterSp="0">
  <p:cSld>
    <p:bg>
      <p:bgPr>
        <a:solidFill>
          <a:srgbClr val="014178"/>
        </a:solidFill>
        <a:effectLst/>
      </p:bgPr>
    </p:bg>
    <p:spTree>
      <p:nvGrpSpPr>
        <p:cNvPr id="1" name="">
          <a:extLst>
            <a:ext uri="{FF2B5EF4-FFF2-40B4-BE49-F238E27FC236}">
              <a16:creationId xmlns:a16="http://schemas.microsoft.com/office/drawing/2014/main" id="{4E1B2098-7A1B-3DA3-4DB1-B429CE10E5F9}"/>
            </a:ext>
          </a:extLst>
        </p:cNvPr>
        <p:cNvGrpSpPr/>
        <p:nvPr/>
      </p:nvGrpSpPr>
      <p:grpSpPr>
        <a:xfrm>
          <a:off x="0" y="0"/>
          <a:ext cx="0" cy="0"/>
          <a:chOff x="0" y="0"/>
          <a:chExt cx="0" cy="0"/>
        </a:xfrm>
      </p:grpSpPr>
      <p:pic>
        <p:nvPicPr>
          <p:cNvPr id="3" name="Bildobjekt 2" descr="En bild som visar text, Teckensnitt, Grafik, logotyp&#10;&#10;AI-genererat innehåll kan vara felaktigt.">
            <a:extLst>
              <a:ext uri="{FF2B5EF4-FFF2-40B4-BE49-F238E27FC236}">
                <a16:creationId xmlns:a16="http://schemas.microsoft.com/office/drawing/2014/main" id="{3F8CC69F-91D3-5B33-15EA-8643826F4AD3}"/>
              </a:ext>
            </a:extLst>
          </p:cNvPr>
          <p:cNvPicPr>
            <a:picLocks noChangeAspect="1"/>
          </p:cNvPicPr>
          <p:nvPr/>
        </p:nvPicPr>
        <p:blipFill>
          <a:blip r:embed="rId3"/>
          <a:stretch>
            <a:fillRect/>
          </a:stretch>
        </p:blipFill>
        <p:spPr>
          <a:xfrm>
            <a:off x="10776755" y="216311"/>
            <a:ext cx="1097559" cy="460889"/>
          </a:xfrm>
          <a:prstGeom prst="rect">
            <a:avLst/>
          </a:prstGeom>
        </p:spPr>
      </p:pic>
      <p:sp>
        <p:nvSpPr>
          <p:cNvPr id="12" name="Rubrik 1">
            <a:extLst>
              <a:ext uri="{FF2B5EF4-FFF2-40B4-BE49-F238E27FC236}">
                <a16:creationId xmlns:a16="http://schemas.microsoft.com/office/drawing/2014/main" id="{06D8F22B-B409-4385-62C2-E78FBCF620AF}"/>
              </a:ext>
            </a:extLst>
          </p:cNvPr>
          <p:cNvSpPr txBox="1">
            <a:spLocks/>
          </p:cNvSpPr>
          <p:nvPr/>
        </p:nvSpPr>
        <p:spPr>
          <a:xfrm>
            <a:off x="2043113" y="1159235"/>
            <a:ext cx="7750592" cy="1108032"/>
          </a:xfrm>
          <a:prstGeom prst="rect">
            <a:avLst/>
          </a:prstGeom>
        </p:spPr>
        <p:txBody>
          <a:bodyPr vert="horz" lIns="0" tIns="0" rIns="0" bIns="0" rtlCol="0" anchor="t" anchorCtr="0">
            <a:noAutofit/>
          </a:bodyPr>
          <a:lstStyle>
            <a:lvl1pPr algn="l" defTabSz="457200" rtl="0" eaLnBrk="1" latinLnBrk="0" hangingPunct="1">
              <a:spcBef>
                <a:spcPct val="0"/>
              </a:spcBef>
              <a:buNone/>
              <a:defRPr sz="2800" b="1" kern="1200">
                <a:solidFill>
                  <a:schemeClr val="accent1"/>
                </a:solidFill>
                <a:latin typeface="+mj-lt"/>
                <a:ea typeface="+mj-ea"/>
                <a:cs typeface="+mj-cs"/>
              </a:defRPr>
            </a:lvl1pPr>
          </a:lstStyle>
          <a:p>
            <a:pPr>
              <a:spcBef>
                <a:spcPts val="0"/>
              </a:spcBef>
              <a:defRPr/>
            </a:pPr>
            <a:r>
              <a:rPr lang="sv-SE" sz="4800" dirty="0">
                <a:solidFill>
                  <a:schemeClr val="bg1"/>
                </a:solidFill>
                <a:cs typeface="Arial" panose="020B0604020202020204" pitchFamily="34" charset="0"/>
              </a:rPr>
              <a:t>SOCIAL HÅLLBARHET</a:t>
            </a:r>
            <a:endParaRPr lang="nn-NO" sz="4800" dirty="0">
              <a:solidFill>
                <a:schemeClr val="bg1"/>
              </a:solidFill>
            </a:endParaRPr>
          </a:p>
        </p:txBody>
      </p:sp>
      <p:sp>
        <p:nvSpPr>
          <p:cNvPr id="15" name="Platshållare för innehåll 2">
            <a:extLst>
              <a:ext uri="{FF2B5EF4-FFF2-40B4-BE49-F238E27FC236}">
                <a16:creationId xmlns:a16="http://schemas.microsoft.com/office/drawing/2014/main" id="{1F6B0348-7A36-A92F-902F-4001C019D026}"/>
              </a:ext>
            </a:extLst>
          </p:cNvPr>
          <p:cNvSpPr txBox="1">
            <a:spLocks/>
          </p:cNvSpPr>
          <p:nvPr/>
        </p:nvSpPr>
        <p:spPr>
          <a:xfrm>
            <a:off x="1855606" y="2340869"/>
            <a:ext cx="6778710" cy="3357896"/>
          </a:xfrm>
          <a:prstGeom prst="rect">
            <a:avLst/>
          </a:prstGeom>
        </p:spPr>
        <p:txBody>
          <a:bodyPr/>
          <a:lstStyle>
            <a:lvl1pPr marL="342900" indent="-342900" algn="l" defTabSz="457200" rtl="0" eaLnBrk="0" fontAlgn="base" hangingPunct="0">
              <a:lnSpc>
                <a:spcPct val="120000"/>
              </a:lnSpc>
              <a:spcBef>
                <a:spcPct val="20000"/>
              </a:spcBef>
              <a:spcAft>
                <a:spcPct val="0"/>
              </a:spcAft>
              <a:buClr>
                <a:schemeClr val="accent2"/>
              </a:buClr>
              <a:buFont typeface="Wingdings" pitchFamily="2" charset="2"/>
              <a:buChar char="§"/>
              <a:defRPr kern="1200">
                <a:solidFill>
                  <a:schemeClr val="tx1"/>
                </a:solidFill>
                <a:latin typeface="+mn-lt"/>
                <a:ea typeface="+mn-ea"/>
                <a:cs typeface="+mn-cs"/>
              </a:defRPr>
            </a:lvl1pPr>
            <a:lvl2pPr marL="742950" indent="-285750" algn="l" defTabSz="457200" rtl="0" eaLnBrk="0" fontAlgn="base" hangingPunct="0">
              <a:lnSpc>
                <a:spcPct val="120000"/>
              </a:lnSpc>
              <a:spcBef>
                <a:spcPct val="0"/>
              </a:spcBef>
              <a:spcAft>
                <a:spcPct val="0"/>
              </a:spcAft>
              <a:buFont typeface="Roboto Lt"/>
              <a:buChar char="­"/>
              <a:defRPr sz="1600" kern="1200">
                <a:solidFill>
                  <a:schemeClr val="tx1"/>
                </a:solidFill>
                <a:latin typeface="+mn-lt"/>
                <a:ea typeface="+mn-ea"/>
                <a:cs typeface="+mn-cs"/>
              </a:defRPr>
            </a:lvl2pPr>
            <a:lvl3pPr marL="1143000" indent="-228600" algn="l" defTabSz="457200" rtl="0" eaLnBrk="0" fontAlgn="base" hangingPunct="0">
              <a:lnSpc>
                <a:spcPct val="120000"/>
              </a:lnSpc>
              <a:spcBef>
                <a:spcPct val="0"/>
              </a:spcBef>
              <a:spcAft>
                <a:spcPct val="0"/>
              </a:spcAft>
              <a:buFont typeface="Roboto Lt"/>
              <a:buChar char="­"/>
              <a:defRPr sz="1600" kern="1200">
                <a:solidFill>
                  <a:schemeClr val="tx1"/>
                </a:solidFill>
                <a:latin typeface="+mn-lt"/>
                <a:ea typeface="+mn-ea"/>
                <a:cs typeface="+mn-cs"/>
              </a:defRPr>
            </a:lvl3pPr>
            <a:lvl4pPr marL="1600200" indent="-228600" algn="l" defTabSz="457200" rtl="0" eaLnBrk="0" fontAlgn="base" hangingPunct="0">
              <a:lnSpc>
                <a:spcPct val="120000"/>
              </a:lnSpc>
              <a:spcBef>
                <a:spcPct val="0"/>
              </a:spcBef>
              <a:spcAft>
                <a:spcPct val="0"/>
              </a:spcAft>
              <a:buFont typeface="Roboto Lt"/>
              <a:buChar char="­"/>
              <a:defRPr sz="1600" kern="1200">
                <a:solidFill>
                  <a:schemeClr val="tx1"/>
                </a:solidFill>
                <a:latin typeface="+mn-lt"/>
                <a:ea typeface="+mn-ea"/>
                <a:cs typeface="+mn-cs"/>
              </a:defRPr>
            </a:lvl4pPr>
            <a:lvl5pPr marL="2057400" indent="-228600" algn="l" defTabSz="457200" rtl="0" eaLnBrk="0" fontAlgn="base" hangingPunct="0">
              <a:lnSpc>
                <a:spcPct val="120000"/>
              </a:lnSpc>
              <a:spcBef>
                <a:spcPct val="0"/>
              </a:spcBef>
              <a:spcAft>
                <a:spcPct val="0"/>
              </a:spcAft>
              <a:buFont typeface="Roboto Lt"/>
              <a:buChar char="­"/>
              <a:defRPr sz="16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sv-SE" sz="2800" dirty="0">
                <a:solidFill>
                  <a:schemeClr val="bg1"/>
                </a:solidFill>
              </a:rPr>
              <a:t>Så hänger social hållbarhet ihop med Agenda 2030</a:t>
            </a:r>
          </a:p>
          <a:p>
            <a:r>
              <a:rPr lang="sv-SE" sz="2800" dirty="0">
                <a:solidFill>
                  <a:schemeClr val="bg1"/>
                </a:solidFill>
              </a:rPr>
              <a:t>Grundprinciperna för ett rättvist och jämlikt samhälle</a:t>
            </a:r>
          </a:p>
          <a:p>
            <a:r>
              <a:rPr lang="sv-SE" sz="2800" dirty="0">
                <a:solidFill>
                  <a:schemeClr val="bg1"/>
                </a:solidFill>
              </a:rPr>
              <a:t>Betydelsen av social hållbarhet</a:t>
            </a:r>
          </a:p>
          <a:p>
            <a:r>
              <a:rPr lang="sv-SE" sz="2800" dirty="0">
                <a:solidFill>
                  <a:schemeClr val="bg1"/>
                </a:solidFill>
              </a:rPr>
              <a:t>Frågor eller tankar sedan sist? </a:t>
            </a:r>
          </a:p>
        </p:txBody>
      </p:sp>
      <p:pic>
        <p:nvPicPr>
          <p:cNvPr id="6" name="Bildobjekt 5" descr="En bild som visar Teckensnitt, text, Grafik, grafisk design&#10;&#10;AI-genererat innehåll kan vara felaktigt.">
            <a:extLst>
              <a:ext uri="{FF2B5EF4-FFF2-40B4-BE49-F238E27FC236}">
                <a16:creationId xmlns:a16="http://schemas.microsoft.com/office/drawing/2014/main" id="{8DCECD1B-7127-196E-9529-0C49B187B25C}"/>
              </a:ext>
            </a:extLst>
          </p:cNvPr>
          <p:cNvPicPr>
            <a:picLocks noChangeAspect="1"/>
          </p:cNvPicPr>
          <p:nvPr/>
        </p:nvPicPr>
        <p:blipFill>
          <a:blip r:embed="rId4"/>
          <a:stretch>
            <a:fillRect/>
          </a:stretch>
        </p:blipFill>
        <p:spPr>
          <a:xfrm>
            <a:off x="370893" y="6078180"/>
            <a:ext cx="2110928" cy="508828"/>
          </a:xfrm>
          <a:prstGeom prst="rect">
            <a:avLst/>
          </a:prstGeom>
        </p:spPr>
      </p:pic>
    </p:spTree>
    <p:extLst>
      <p:ext uri="{BB962C8B-B14F-4D97-AF65-F5344CB8AC3E}">
        <p14:creationId xmlns:p14="http://schemas.microsoft.com/office/powerpoint/2010/main" val="127710007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a:extLst>
            <a:ext uri="{FF2B5EF4-FFF2-40B4-BE49-F238E27FC236}">
              <a16:creationId xmlns:a16="http://schemas.microsoft.com/office/drawing/2014/main" id="{52ED140D-196F-6368-AC1C-4C2AFC210F01}"/>
            </a:ext>
          </a:extLst>
        </p:cNvPr>
        <p:cNvGrpSpPr/>
        <p:nvPr/>
      </p:nvGrpSpPr>
      <p:grpSpPr>
        <a:xfrm>
          <a:off x="0" y="0"/>
          <a:ext cx="0" cy="0"/>
          <a:chOff x="0" y="0"/>
          <a:chExt cx="0" cy="0"/>
        </a:xfrm>
      </p:grpSpPr>
      <p:sp>
        <p:nvSpPr>
          <p:cNvPr id="2" name="Rubrik 1">
            <a:extLst>
              <a:ext uri="{FF2B5EF4-FFF2-40B4-BE49-F238E27FC236}">
                <a16:creationId xmlns:a16="http://schemas.microsoft.com/office/drawing/2014/main" id="{E67E6E9D-385C-71C8-57B2-D13CE2591A31}"/>
              </a:ext>
            </a:extLst>
          </p:cNvPr>
          <p:cNvSpPr>
            <a:spLocks noGrp="1"/>
          </p:cNvSpPr>
          <p:nvPr>
            <p:ph type="title"/>
          </p:nvPr>
        </p:nvSpPr>
        <p:spPr/>
        <p:txBody>
          <a:bodyPr/>
          <a:lstStyle/>
          <a:p>
            <a:r>
              <a:rPr lang="nn-NO" sz="3600" dirty="0"/>
              <a:t>2. </a:t>
            </a:r>
            <a:r>
              <a:rPr lang="nn-NO" sz="3600" dirty="0" err="1"/>
              <a:t>Påverkan</a:t>
            </a:r>
            <a:endParaRPr lang="nn-NO" sz="3600" dirty="0"/>
          </a:p>
        </p:txBody>
      </p:sp>
      <p:pic>
        <p:nvPicPr>
          <p:cNvPr id="14" name="Bildobjekt 13" descr="En bild som visar Teckensnitt, Grafik, grafisk design, text&#10;&#10;AI-genererat innehåll kan vara felaktigt.">
            <a:extLst>
              <a:ext uri="{FF2B5EF4-FFF2-40B4-BE49-F238E27FC236}">
                <a16:creationId xmlns:a16="http://schemas.microsoft.com/office/drawing/2014/main" id="{683D9999-AFD1-002A-528B-2832AD1FFF5E}"/>
              </a:ext>
            </a:extLst>
          </p:cNvPr>
          <p:cNvPicPr>
            <a:picLocks noChangeAspect="1"/>
          </p:cNvPicPr>
          <p:nvPr/>
        </p:nvPicPr>
        <p:blipFill>
          <a:blip r:embed="rId3"/>
          <a:stretch>
            <a:fillRect/>
          </a:stretch>
        </p:blipFill>
        <p:spPr>
          <a:xfrm>
            <a:off x="10776608" y="216311"/>
            <a:ext cx="1097706" cy="460889"/>
          </a:xfrm>
          <a:prstGeom prst="rect">
            <a:avLst/>
          </a:prstGeom>
        </p:spPr>
      </p:pic>
      <p:sp>
        <p:nvSpPr>
          <p:cNvPr id="3" name="Platshållare för innehåll 3">
            <a:extLst>
              <a:ext uri="{FF2B5EF4-FFF2-40B4-BE49-F238E27FC236}">
                <a16:creationId xmlns:a16="http://schemas.microsoft.com/office/drawing/2014/main" id="{763CCE8D-57AD-1F82-1353-2D9C3BA38197}"/>
              </a:ext>
            </a:extLst>
          </p:cNvPr>
          <p:cNvSpPr>
            <a:spLocks noGrp="1"/>
          </p:cNvSpPr>
          <p:nvPr>
            <p:ph sz="quarter" idx="13"/>
          </p:nvPr>
        </p:nvSpPr>
        <p:spPr>
          <a:xfrm>
            <a:off x="1721999" y="2139193"/>
            <a:ext cx="7066521" cy="3589371"/>
          </a:xfrm>
        </p:spPr>
        <p:txBody>
          <a:bodyPr/>
          <a:lstStyle/>
          <a:p>
            <a:r>
              <a:rPr lang="sv-SE" sz="2800" dirty="0">
                <a:solidFill>
                  <a:srgbClr val="333333"/>
                </a:solidFill>
              </a:rPr>
              <a:t>Påverkan handlar om att människor inte ska känna att makt eller normer hindrar deras röster från att bli hörda. </a:t>
            </a:r>
          </a:p>
          <a:p>
            <a:r>
              <a:rPr lang="sv-SE" sz="2800" dirty="0">
                <a:solidFill>
                  <a:srgbClr val="333333"/>
                </a:solidFill>
              </a:rPr>
              <a:t>Social hållbarhet stärks när invånarna upplever att deras åsikter tas på allvar och kan påverka samhällsutvecklingen.</a:t>
            </a:r>
          </a:p>
          <a:p>
            <a:endParaRPr lang="sv-SE" sz="2800" dirty="0">
              <a:solidFill>
                <a:srgbClr val="333333"/>
              </a:solidFill>
              <a:highlight>
                <a:srgbClr val="FFFF00"/>
              </a:highlight>
            </a:endParaRPr>
          </a:p>
          <a:p>
            <a:endParaRPr lang="sv-SE" sz="1100" dirty="0"/>
          </a:p>
        </p:txBody>
      </p:sp>
      <p:grpSp>
        <p:nvGrpSpPr>
          <p:cNvPr id="10" name="Grupp 9">
            <a:extLst>
              <a:ext uri="{FF2B5EF4-FFF2-40B4-BE49-F238E27FC236}">
                <a16:creationId xmlns:a16="http://schemas.microsoft.com/office/drawing/2014/main" id="{A8F2BD64-7451-7708-C2AE-2F4081E26B93}"/>
              </a:ext>
            </a:extLst>
          </p:cNvPr>
          <p:cNvGrpSpPr/>
          <p:nvPr/>
        </p:nvGrpSpPr>
        <p:grpSpPr>
          <a:xfrm>
            <a:off x="9045652" y="2082052"/>
            <a:ext cx="2952255" cy="2202368"/>
            <a:chOff x="8922059" y="2041762"/>
            <a:chExt cx="2952255" cy="2202368"/>
          </a:xfrm>
        </p:grpSpPr>
        <p:pic>
          <p:nvPicPr>
            <p:cNvPr id="5" name="Bild 4" descr="Tankebubbla med hel fyllning">
              <a:extLst>
                <a:ext uri="{FF2B5EF4-FFF2-40B4-BE49-F238E27FC236}">
                  <a16:creationId xmlns:a16="http://schemas.microsoft.com/office/drawing/2014/main" id="{2D1566FE-1148-D725-300E-4F4E80A3C8B1}"/>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10326372" y="2613870"/>
              <a:ext cx="1547942" cy="1630260"/>
            </a:xfrm>
            <a:prstGeom prst="rect">
              <a:avLst/>
            </a:prstGeom>
          </p:spPr>
        </p:pic>
        <p:pic>
          <p:nvPicPr>
            <p:cNvPr id="8" name="Bild 7" descr="Chattbubbla med hel fyllning">
              <a:extLst>
                <a:ext uri="{FF2B5EF4-FFF2-40B4-BE49-F238E27FC236}">
                  <a16:creationId xmlns:a16="http://schemas.microsoft.com/office/drawing/2014/main" id="{556A98B7-203B-1EDF-C366-E8982A3102C7}"/>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8922059" y="2041762"/>
              <a:ext cx="1547942" cy="1630260"/>
            </a:xfrm>
            <a:prstGeom prst="rect">
              <a:avLst/>
            </a:prstGeom>
          </p:spPr>
        </p:pic>
      </p:grpSp>
    </p:spTree>
    <p:extLst>
      <p:ext uri="{BB962C8B-B14F-4D97-AF65-F5344CB8AC3E}">
        <p14:creationId xmlns:p14="http://schemas.microsoft.com/office/powerpoint/2010/main" val="97065586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a:extLst>
            <a:ext uri="{FF2B5EF4-FFF2-40B4-BE49-F238E27FC236}">
              <a16:creationId xmlns:a16="http://schemas.microsoft.com/office/drawing/2014/main" id="{934946A2-D8B9-3BFF-8C88-302CBE49CB32}"/>
            </a:ext>
          </a:extLst>
        </p:cNvPr>
        <p:cNvGrpSpPr/>
        <p:nvPr/>
      </p:nvGrpSpPr>
      <p:grpSpPr>
        <a:xfrm>
          <a:off x="0" y="0"/>
          <a:ext cx="0" cy="0"/>
          <a:chOff x="0" y="0"/>
          <a:chExt cx="0" cy="0"/>
        </a:xfrm>
      </p:grpSpPr>
      <p:sp>
        <p:nvSpPr>
          <p:cNvPr id="6" name="Platshållare för bildnummer 5">
            <a:extLst>
              <a:ext uri="{FF2B5EF4-FFF2-40B4-BE49-F238E27FC236}">
                <a16:creationId xmlns:a16="http://schemas.microsoft.com/office/drawing/2014/main" id="{2FF272C6-00C1-0059-06DC-269D0F7CDA3B}"/>
              </a:ext>
            </a:extLst>
          </p:cNvPr>
          <p:cNvSpPr>
            <a:spLocks noGrp="1"/>
          </p:cNvSpPr>
          <p:nvPr>
            <p:ph type="sldNum" sz="quarter" idx="12"/>
          </p:nvPr>
        </p:nvSpPr>
        <p:spPr/>
        <p:txBody>
          <a:bodyPr/>
          <a:lstStyle/>
          <a:p>
            <a:fld id="{332063FA-F158-B145-A53C-EFD7E6C84CF7}" type="slidenum">
              <a:rPr lang="sv-SE" smtClean="0"/>
              <a:pPr/>
              <a:t>11</a:t>
            </a:fld>
            <a:endParaRPr lang="sv-SE"/>
          </a:p>
        </p:txBody>
      </p:sp>
      <p:sp>
        <p:nvSpPr>
          <p:cNvPr id="2" name="Rubrik 1">
            <a:extLst>
              <a:ext uri="{FF2B5EF4-FFF2-40B4-BE49-F238E27FC236}">
                <a16:creationId xmlns:a16="http://schemas.microsoft.com/office/drawing/2014/main" id="{14403EFB-A183-4A0E-5BD1-4447676E7C4D}"/>
              </a:ext>
            </a:extLst>
          </p:cNvPr>
          <p:cNvSpPr>
            <a:spLocks noGrp="1"/>
          </p:cNvSpPr>
          <p:nvPr>
            <p:ph type="title"/>
          </p:nvPr>
        </p:nvSpPr>
        <p:spPr/>
        <p:txBody>
          <a:bodyPr/>
          <a:lstStyle/>
          <a:p>
            <a:r>
              <a:rPr lang="nn-NO" sz="3600" dirty="0" err="1"/>
              <a:t>Samtalsfrågor</a:t>
            </a:r>
            <a:endParaRPr lang="nn-NO" sz="3600" dirty="0"/>
          </a:p>
        </p:txBody>
      </p:sp>
      <p:pic>
        <p:nvPicPr>
          <p:cNvPr id="14" name="Bildobjekt 13" descr="En bild som visar Teckensnitt, Grafik, grafisk design, text&#10;&#10;AI-genererat innehåll kan vara felaktigt.">
            <a:extLst>
              <a:ext uri="{FF2B5EF4-FFF2-40B4-BE49-F238E27FC236}">
                <a16:creationId xmlns:a16="http://schemas.microsoft.com/office/drawing/2014/main" id="{916C2A0A-78FF-091E-C329-E591ACC8683E}"/>
              </a:ext>
            </a:extLst>
          </p:cNvPr>
          <p:cNvPicPr>
            <a:picLocks noChangeAspect="1"/>
          </p:cNvPicPr>
          <p:nvPr/>
        </p:nvPicPr>
        <p:blipFill>
          <a:blip r:embed="rId3"/>
          <a:stretch>
            <a:fillRect/>
          </a:stretch>
        </p:blipFill>
        <p:spPr>
          <a:xfrm>
            <a:off x="10776608" y="216311"/>
            <a:ext cx="1097706" cy="460889"/>
          </a:xfrm>
          <a:prstGeom prst="rect">
            <a:avLst/>
          </a:prstGeom>
        </p:spPr>
      </p:pic>
      <p:sp>
        <p:nvSpPr>
          <p:cNvPr id="3" name="Platshållare för innehåll 3">
            <a:extLst>
              <a:ext uri="{FF2B5EF4-FFF2-40B4-BE49-F238E27FC236}">
                <a16:creationId xmlns:a16="http://schemas.microsoft.com/office/drawing/2014/main" id="{ACE4B24F-C943-9D09-D656-E7D38506074E}"/>
              </a:ext>
            </a:extLst>
          </p:cNvPr>
          <p:cNvSpPr>
            <a:spLocks noGrp="1"/>
          </p:cNvSpPr>
          <p:nvPr>
            <p:ph sz="quarter" idx="13"/>
          </p:nvPr>
        </p:nvSpPr>
        <p:spPr>
          <a:xfrm>
            <a:off x="1721998" y="2547955"/>
            <a:ext cx="8841727" cy="3357896"/>
          </a:xfrm>
        </p:spPr>
        <p:txBody>
          <a:bodyPr/>
          <a:lstStyle/>
          <a:p>
            <a:r>
              <a:rPr lang="sv-SE" sz="3000" dirty="0"/>
              <a:t>Hur märks det i vardagen när människor får vara delaktiga och känna sig lyssnade på?</a:t>
            </a:r>
          </a:p>
          <a:p>
            <a:r>
              <a:rPr lang="sv-SE" sz="3000" dirty="0"/>
              <a:t>Hur kan vi som seniorer lyfta frågor om trygghet, tillgänglighet och hälsa i våra lokala sammanhang?</a:t>
            </a:r>
          </a:p>
          <a:p>
            <a:pPr marL="0" indent="0">
              <a:buNone/>
            </a:pPr>
            <a:endParaRPr lang="sv-SE" sz="2800" dirty="0"/>
          </a:p>
        </p:txBody>
      </p:sp>
    </p:spTree>
    <p:extLst>
      <p:ext uri="{BB962C8B-B14F-4D97-AF65-F5344CB8AC3E}">
        <p14:creationId xmlns:p14="http://schemas.microsoft.com/office/powerpoint/2010/main" val="413219042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a:extLst>
            <a:ext uri="{FF2B5EF4-FFF2-40B4-BE49-F238E27FC236}">
              <a16:creationId xmlns:a16="http://schemas.microsoft.com/office/drawing/2014/main" id="{1577BBB6-9990-0CDF-9D6A-E97A4D2D46DE}"/>
            </a:ext>
          </a:extLst>
        </p:cNvPr>
        <p:cNvGrpSpPr/>
        <p:nvPr/>
      </p:nvGrpSpPr>
      <p:grpSpPr>
        <a:xfrm>
          <a:off x="0" y="0"/>
          <a:ext cx="0" cy="0"/>
          <a:chOff x="0" y="0"/>
          <a:chExt cx="0" cy="0"/>
        </a:xfrm>
      </p:grpSpPr>
      <p:sp>
        <p:nvSpPr>
          <p:cNvPr id="6" name="Platshållare för bildnummer 5">
            <a:extLst>
              <a:ext uri="{FF2B5EF4-FFF2-40B4-BE49-F238E27FC236}">
                <a16:creationId xmlns:a16="http://schemas.microsoft.com/office/drawing/2014/main" id="{5B9B2400-ECB8-D9E8-C94A-F409D297986B}"/>
              </a:ext>
            </a:extLst>
          </p:cNvPr>
          <p:cNvSpPr>
            <a:spLocks noGrp="1"/>
          </p:cNvSpPr>
          <p:nvPr>
            <p:ph type="sldNum" sz="quarter" idx="12"/>
          </p:nvPr>
        </p:nvSpPr>
        <p:spPr/>
        <p:txBody>
          <a:bodyPr/>
          <a:lstStyle/>
          <a:p>
            <a:fld id="{332063FA-F158-B145-A53C-EFD7E6C84CF7}" type="slidenum">
              <a:rPr lang="sv-SE" smtClean="0"/>
              <a:pPr/>
              <a:t>12</a:t>
            </a:fld>
            <a:endParaRPr lang="sv-SE"/>
          </a:p>
        </p:txBody>
      </p:sp>
      <p:sp>
        <p:nvSpPr>
          <p:cNvPr id="2" name="Rubrik 1">
            <a:extLst>
              <a:ext uri="{FF2B5EF4-FFF2-40B4-BE49-F238E27FC236}">
                <a16:creationId xmlns:a16="http://schemas.microsoft.com/office/drawing/2014/main" id="{FDC57791-7194-37F9-B96B-E07C0BCD55B9}"/>
              </a:ext>
            </a:extLst>
          </p:cNvPr>
          <p:cNvSpPr>
            <a:spLocks noGrp="1"/>
          </p:cNvSpPr>
          <p:nvPr>
            <p:ph type="title"/>
          </p:nvPr>
        </p:nvSpPr>
        <p:spPr/>
        <p:txBody>
          <a:bodyPr/>
          <a:lstStyle/>
          <a:p>
            <a:r>
              <a:rPr lang="nn-NO" sz="3600" dirty="0"/>
              <a:t>3. </a:t>
            </a:r>
            <a:r>
              <a:rPr lang="nn-NO" sz="3600" dirty="0" err="1"/>
              <a:t>Kompetens</a:t>
            </a:r>
            <a:endParaRPr lang="nn-NO" sz="3600" dirty="0"/>
          </a:p>
        </p:txBody>
      </p:sp>
      <p:pic>
        <p:nvPicPr>
          <p:cNvPr id="14" name="Bildobjekt 13" descr="En bild som visar Teckensnitt, Grafik, grafisk design, text&#10;&#10;AI-genererat innehåll kan vara felaktigt.">
            <a:extLst>
              <a:ext uri="{FF2B5EF4-FFF2-40B4-BE49-F238E27FC236}">
                <a16:creationId xmlns:a16="http://schemas.microsoft.com/office/drawing/2014/main" id="{7B0995DE-A182-89DD-BF51-D0E8A7A2044A}"/>
              </a:ext>
            </a:extLst>
          </p:cNvPr>
          <p:cNvPicPr>
            <a:picLocks noChangeAspect="1"/>
          </p:cNvPicPr>
          <p:nvPr/>
        </p:nvPicPr>
        <p:blipFill>
          <a:blip r:embed="rId3"/>
          <a:stretch>
            <a:fillRect/>
          </a:stretch>
        </p:blipFill>
        <p:spPr>
          <a:xfrm>
            <a:off x="10776608" y="216311"/>
            <a:ext cx="1097706" cy="460889"/>
          </a:xfrm>
          <a:prstGeom prst="rect">
            <a:avLst/>
          </a:prstGeom>
        </p:spPr>
      </p:pic>
      <p:sp>
        <p:nvSpPr>
          <p:cNvPr id="3" name="Platshållare för innehåll 3">
            <a:extLst>
              <a:ext uri="{FF2B5EF4-FFF2-40B4-BE49-F238E27FC236}">
                <a16:creationId xmlns:a16="http://schemas.microsoft.com/office/drawing/2014/main" id="{D3038351-B002-8825-0ED6-F973BCD8D9A8}"/>
              </a:ext>
            </a:extLst>
          </p:cNvPr>
          <p:cNvSpPr>
            <a:spLocks noGrp="1"/>
          </p:cNvSpPr>
          <p:nvPr>
            <p:ph sz="quarter" idx="13"/>
          </p:nvPr>
        </p:nvSpPr>
        <p:spPr>
          <a:xfrm>
            <a:off x="1721999" y="2131212"/>
            <a:ext cx="8432654" cy="3056094"/>
          </a:xfrm>
        </p:spPr>
        <p:txBody>
          <a:bodyPr/>
          <a:lstStyle/>
          <a:p>
            <a:r>
              <a:rPr lang="sv-SE" sz="2800" dirty="0">
                <a:solidFill>
                  <a:srgbClr val="333333"/>
                </a:solidFill>
              </a:rPr>
              <a:t>Kompetens handlar om att människor ska ha möjlighet att växa och lära sig utifrån sina förutsättningar. </a:t>
            </a:r>
          </a:p>
          <a:p>
            <a:r>
              <a:rPr lang="sv-SE" altLang="sv-SE" sz="2800" dirty="0">
                <a:cs typeface="Arial" panose="020B0604020202020204" pitchFamily="34" charset="0"/>
              </a:rPr>
              <a:t>När makt står i vägen för utbildning förloras förtroendet.</a:t>
            </a:r>
            <a:endParaRPr lang="sv-SE" sz="2800" dirty="0">
              <a:solidFill>
                <a:srgbClr val="333333"/>
              </a:solidFill>
            </a:endParaRPr>
          </a:p>
          <a:p>
            <a:r>
              <a:rPr lang="sv-SE" sz="2800" dirty="0">
                <a:solidFill>
                  <a:srgbClr val="333333"/>
                </a:solidFill>
              </a:rPr>
              <a:t>Social hållbarhet stärks när utbildning och vidareutveckling är tillgänglig för alla, utan hinder från makt eller normer.</a:t>
            </a:r>
            <a:endParaRPr lang="sv-SE" sz="2800" dirty="0"/>
          </a:p>
        </p:txBody>
      </p:sp>
      <p:pic>
        <p:nvPicPr>
          <p:cNvPr id="5" name="Bild 4" descr="Person med idé med hel fyllning">
            <a:extLst>
              <a:ext uri="{FF2B5EF4-FFF2-40B4-BE49-F238E27FC236}">
                <a16:creationId xmlns:a16="http://schemas.microsoft.com/office/drawing/2014/main" id="{767A6FE0-3605-B515-CB34-24BF15A3418D}"/>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9341132" y="1854634"/>
            <a:ext cx="2257738" cy="2257738"/>
          </a:xfrm>
          <a:prstGeom prst="rect">
            <a:avLst/>
          </a:prstGeom>
        </p:spPr>
      </p:pic>
    </p:spTree>
    <p:extLst>
      <p:ext uri="{BB962C8B-B14F-4D97-AF65-F5344CB8AC3E}">
        <p14:creationId xmlns:p14="http://schemas.microsoft.com/office/powerpoint/2010/main" val="85245699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a:extLst>
            <a:ext uri="{FF2B5EF4-FFF2-40B4-BE49-F238E27FC236}">
              <a16:creationId xmlns:a16="http://schemas.microsoft.com/office/drawing/2014/main" id="{962092E2-2A14-4F40-D514-5D5D7B8F92F6}"/>
            </a:ext>
          </a:extLst>
        </p:cNvPr>
        <p:cNvGrpSpPr/>
        <p:nvPr/>
      </p:nvGrpSpPr>
      <p:grpSpPr>
        <a:xfrm>
          <a:off x="0" y="0"/>
          <a:ext cx="0" cy="0"/>
          <a:chOff x="0" y="0"/>
          <a:chExt cx="0" cy="0"/>
        </a:xfrm>
      </p:grpSpPr>
      <p:sp>
        <p:nvSpPr>
          <p:cNvPr id="6" name="Platshållare för bildnummer 5">
            <a:extLst>
              <a:ext uri="{FF2B5EF4-FFF2-40B4-BE49-F238E27FC236}">
                <a16:creationId xmlns:a16="http://schemas.microsoft.com/office/drawing/2014/main" id="{B46664C7-BDF6-3BE7-5228-6B3F58B530CC}"/>
              </a:ext>
            </a:extLst>
          </p:cNvPr>
          <p:cNvSpPr>
            <a:spLocks noGrp="1"/>
          </p:cNvSpPr>
          <p:nvPr>
            <p:ph type="sldNum" sz="quarter" idx="12"/>
          </p:nvPr>
        </p:nvSpPr>
        <p:spPr/>
        <p:txBody>
          <a:bodyPr/>
          <a:lstStyle/>
          <a:p>
            <a:fld id="{332063FA-F158-B145-A53C-EFD7E6C84CF7}" type="slidenum">
              <a:rPr lang="sv-SE" smtClean="0"/>
              <a:pPr/>
              <a:t>13</a:t>
            </a:fld>
            <a:endParaRPr lang="sv-SE"/>
          </a:p>
        </p:txBody>
      </p:sp>
      <p:sp>
        <p:nvSpPr>
          <p:cNvPr id="2" name="Rubrik 1">
            <a:extLst>
              <a:ext uri="{FF2B5EF4-FFF2-40B4-BE49-F238E27FC236}">
                <a16:creationId xmlns:a16="http://schemas.microsoft.com/office/drawing/2014/main" id="{833E0D64-ADFE-11EE-F702-2F88CF90BB1F}"/>
              </a:ext>
            </a:extLst>
          </p:cNvPr>
          <p:cNvSpPr>
            <a:spLocks noGrp="1"/>
          </p:cNvSpPr>
          <p:nvPr>
            <p:ph type="title"/>
          </p:nvPr>
        </p:nvSpPr>
        <p:spPr/>
        <p:txBody>
          <a:bodyPr/>
          <a:lstStyle/>
          <a:p>
            <a:r>
              <a:rPr lang="nn-NO" sz="3600" dirty="0" err="1"/>
              <a:t>Samtalsfrågor</a:t>
            </a:r>
            <a:endParaRPr lang="nn-NO" sz="3600" dirty="0"/>
          </a:p>
        </p:txBody>
      </p:sp>
      <p:pic>
        <p:nvPicPr>
          <p:cNvPr id="14" name="Bildobjekt 13" descr="En bild som visar Teckensnitt, Grafik, grafisk design, text&#10;&#10;AI-genererat innehåll kan vara felaktigt.">
            <a:extLst>
              <a:ext uri="{FF2B5EF4-FFF2-40B4-BE49-F238E27FC236}">
                <a16:creationId xmlns:a16="http://schemas.microsoft.com/office/drawing/2014/main" id="{AFAD1B95-D253-38D7-26A2-9AFE7D410E77}"/>
              </a:ext>
            </a:extLst>
          </p:cNvPr>
          <p:cNvPicPr>
            <a:picLocks noChangeAspect="1"/>
          </p:cNvPicPr>
          <p:nvPr/>
        </p:nvPicPr>
        <p:blipFill>
          <a:blip r:embed="rId3"/>
          <a:stretch>
            <a:fillRect/>
          </a:stretch>
        </p:blipFill>
        <p:spPr>
          <a:xfrm>
            <a:off x="10776608" y="216311"/>
            <a:ext cx="1097706" cy="460889"/>
          </a:xfrm>
          <a:prstGeom prst="rect">
            <a:avLst/>
          </a:prstGeom>
        </p:spPr>
      </p:pic>
      <p:sp>
        <p:nvSpPr>
          <p:cNvPr id="3" name="Platshållare för innehåll 3">
            <a:extLst>
              <a:ext uri="{FF2B5EF4-FFF2-40B4-BE49-F238E27FC236}">
                <a16:creationId xmlns:a16="http://schemas.microsoft.com/office/drawing/2014/main" id="{A5DAB904-AC11-3B19-2B46-F1C8A1853EB0}"/>
              </a:ext>
            </a:extLst>
          </p:cNvPr>
          <p:cNvSpPr>
            <a:spLocks noGrp="1"/>
          </p:cNvSpPr>
          <p:nvPr>
            <p:ph sz="quarter" idx="13"/>
          </p:nvPr>
        </p:nvSpPr>
        <p:spPr>
          <a:xfrm>
            <a:off x="1721999" y="2139193"/>
            <a:ext cx="8841727" cy="3357896"/>
          </a:xfrm>
        </p:spPr>
        <p:txBody>
          <a:bodyPr/>
          <a:lstStyle/>
          <a:p>
            <a:r>
              <a:rPr lang="sv-SE" sz="2800" dirty="0"/>
              <a:t>Agenda 2030 lyfter utbildning som en nyckel för att minska fattigdom – hur ser du att det märks i Sverige idag?</a:t>
            </a:r>
          </a:p>
          <a:p>
            <a:r>
              <a:rPr lang="sv-SE" sz="2800" dirty="0"/>
              <a:t>Varför är det viktigt att både unga och äldre har tillgång till tillförlitlig information för att kunna fatta bra beslut?</a:t>
            </a:r>
          </a:p>
          <a:p>
            <a:r>
              <a:rPr lang="sv-SE" sz="2800" dirty="0"/>
              <a:t>Hur ser det ut i vår förening? </a:t>
            </a:r>
          </a:p>
          <a:p>
            <a:pPr marL="0" indent="0">
              <a:buNone/>
            </a:pPr>
            <a:endParaRPr lang="sv-SE" sz="2800" dirty="0"/>
          </a:p>
        </p:txBody>
      </p:sp>
    </p:spTree>
    <p:extLst>
      <p:ext uri="{BB962C8B-B14F-4D97-AF65-F5344CB8AC3E}">
        <p14:creationId xmlns:p14="http://schemas.microsoft.com/office/powerpoint/2010/main" val="138143027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a:extLst>
            <a:ext uri="{FF2B5EF4-FFF2-40B4-BE49-F238E27FC236}">
              <a16:creationId xmlns:a16="http://schemas.microsoft.com/office/drawing/2014/main" id="{7640C1CE-28E6-0D26-6FF1-A12915B85A8A}"/>
            </a:ext>
          </a:extLst>
        </p:cNvPr>
        <p:cNvGrpSpPr/>
        <p:nvPr/>
      </p:nvGrpSpPr>
      <p:grpSpPr>
        <a:xfrm>
          <a:off x="0" y="0"/>
          <a:ext cx="0" cy="0"/>
          <a:chOff x="0" y="0"/>
          <a:chExt cx="0" cy="0"/>
        </a:xfrm>
      </p:grpSpPr>
      <p:sp>
        <p:nvSpPr>
          <p:cNvPr id="2" name="Rubrik 1">
            <a:extLst>
              <a:ext uri="{FF2B5EF4-FFF2-40B4-BE49-F238E27FC236}">
                <a16:creationId xmlns:a16="http://schemas.microsoft.com/office/drawing/2014/main" id="{A81C3C39-845A-1F71-21EA-8D5278FEE30A}"/>
              </a:ext>
            </a:extLst>
          </p:cNvPr>
          <p:cNvSpPr>
            <a:spLocks noGrp="1"/>
          </p:cNvSpPr>
          <p:nvPr>
            <p:ph type="title"/>
          </p:nvPr>
        </p:nvSpPr>
        <p:spPr/>
        <p:txBody>
          <a:bodyPr/>
          <a:lstStyle/>
          <a:p>
            <a:r>
              <a:rPr lang="nn-NO" sz="3600" dirty="0"/>
              <a:t>4. </a:t>
            </a:r>
            <a:r>
              <a:rPr lang="nn-NO" sz="3600" dirty="0" err="1"/>
              <a:t>Opartiskhet</a:t>
            </a:r>
            <a:endParaRPr lang="nn-NO" sz="3600" dirty="0"/>
          </a:p>
        </p:txBody>
      </p:sp>
      <p:pic>
        <p:nvPicPr>
          <p:cNvPr id="14" name="Bildobjekt 13" descr="En bild som visar Teckensnitt, Grafik, grafisk design, text&#10;&#10;AI-genererat innehåll kan vara felaktigt.">
            <a:extLst>
              <a:ext uri="{FF2B5EF4-FFF2-40B4-BE49-F238E27FC236}">
                <a16:creationId xmlns:a16="http://schemas.microsoft.com/office/drawing/2014/main" id="{33CF9824-309D-01E0-1CC5-F756499373B2}"/>
              </a:ext>
            </a:extLst>
          </p:cNvPr>
          <p:cNvPicPr>
            <a:picLocks noChangeAspect="1"/>
          </p:cNvPicPr>
          <p:nvPr/>
        </p:nvPicPr>
        <p:blipFill>
          <a:blip r:embed="rId3"/>
          <a:stretch>
            <a:fillRect/>
          </a:stretch>
        </p:blipFill>
        <p:spPr>
          <a:xfrm>
            <a:off x="10776608" y="216311"/>
            <a:ext cx="1097706" cy="460889"/>
          </a:xfrm>
          <a:prstGeom prst="rect">
            <a:avLst/>
          </a:prstGeom>
        </p:spPr>
      </p:pic>
      <p:sp>
        <p:nvSpPr>
          <p:cNvPr id="3" name="Platshållare för innehåll 3">
            <a:extLst>
              <a:ext uri="{FF2B5EF4-FFF2-40B4-BE49-F238E27FC236}">
                <a16:creationId xmlns:a16="http://schemas.microsoft.com/office/drawing/2014/main" id="{E0285074-12C1-697C-825F-E51CE74479D4}"/>
              </a:ext>
            </a:extLst>
          </p:cNvPr>
          <p:cNvSpPr>
            <a:spLocks noGrp="1"/>
          </p:cNvSpPr>
          <p:nvPr>
            <p:ph sz="quarter" idx="13"/>
          </p:nvPr>
        </p:nvSpPr>
        <p:spPr>
          <a:xfrm>
            <a:off x="1721998" y="2246153"/>
            <a:ext cx="7317606" cy="3357896"/>
          </a:xfrm>
        </p:spPr>
        <p:txBody>
          <a:bodyPr/>
          <a:lstStyle/>
          <a:p>
            <a:r>
              <a:rPr lang="sv-SE" sz="2800" dirty="0">
                <a:solidFill>
                  <a:srgbClr val="333333"/>
                </a:solidFill>
                <a:latin typeface="Arial" panose="020B0604020202020204" pitchFamily="34" charset="0"/>
                <a:cs typeface="Arial" panose="020B0604020202020204" pitchFamily="34" charset="0"/>
              </a:rPr>
              <a:t>Opartiskhet handlar om att alla ska behandlas rättvist. </a:t>
            </a:r>
          </a:p>
          <a:p>
            <a:r>
              <a:rPr lang="sv-SE" sz="2800" dirty="0">
                <a:solidFill>
                  <a:srgbClr val="333333"/>
                </a:solidFill>
                <a:latin typeface="Arial" panose="020B0604020202020204" pitchFamily="34" charset="0"/>
                <a:cs typeface="Arial" panose="020B0604020202020204" pitchFamily="34" charset="0"/>
              </a:rPr>
              <a:t>Om människor upplever att bara vissa gynnas, försvinner tilliten till samhället.</a:t>
            </a:r>
            <a:endParaRPr lang="sv-SE" sz="2800" dirty="0">
              <a:solidFill>
                <a:srgbClr val="333333"/>
              </a:solidFill>
              <a:highlight>
                <a:srgbClr val="FFFF00"/>
              </a:highlight>
              <a:latin typeface="Arial" panose="020B0604020202020204" pitchFamily="34" charset="0"/>
              <a:cs typeface="Arial" panose="020B0604020202020204" pitchFamily="34" charset="0"/>
            </a:endParaRPr>
          </a:p>
        </p:txBody>
      </p:sp>
      <p:pic>
        <p:nvPicPr>
          <p:cNvPr id="5" name="Bild 4" descr="Rättvisans vågskålar med hel fyllning">
            <a:extLst>
              <a:ext uri="{FF2B5EF4-FFF2-40B4-BE49-F238E27FC236}">
                <a16:creationId xmlns:a16="http://schemas.microsoft.com/office/drawing/2014/main" id="{46C52830-82DD-6F14-8E96-54F1E3C919C5}"/>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9642659" y="1994815"/>
            <a:ext cx="1831228" cy="1831228"/>
          </a:xfrm>
          <a:prstGeom prst="rect">
            <a:avLst/>
          </a:prstGeom>
        </p:spPr>
      </p:pic>
    </p:spTree>
    <p:extLst>
      <p:ext uri="{BB962C8B-B14F-4D97-AF65-F5344CB8AC3E}">
        <p14:creationId xmlns:p14="http://schemas.microsoft.com/office/powerpoint/2010/main" val="221843193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a:extLst>
            <a:ext uri="{FF2B5EF4-FFF2-40B4-BE49-F238E27FC236}">
              <a16:creationId xmlns:a16="http://schemas.microsoft.com/office/drawing/2014/main" id="{D7A13F28-3CC7-D9FD-60C3-FF097EB2FDF8}"/>
            </a:ext>
          </a:extLst>
        </p:cNvPr>
        <p:cNvGrpSpPr/>
        <p:nvPr/>
      </p:nvGrpSpPr>
      <p:grpSpPr>
        <a:xfrm>
          <a:off x="0" y="0"/>
          <a:ext cx="0" cy="0"/>
          <a:chOff x="0" y="0"/>
          <a:chExt cx="0" cy="0"/>
        </a:xfrm>
      </p:grpSpPr>
      <p:sp>
        <p:nvSpPr>
          <p:cNvPr id="6" name="Platshållare för bildnummer 5">
            <a:extLst>
              <a:ext uri="{FF2B5EF4-FFF2-40B4-BE49-F238E27FC236}">
                <a16:creationId xmlns:a16="http://schemas.microsoft.com/office/drawing/2014/main" id="{544D526F-F7D0-9F09-E316-276D15239B48}"/>
              </a:ext>
            </a:extLst>
          </p:cNvPr>
          <p:cNvSpPr>
            <a:spLocks noGrp="1"/>
          </p:cNvSpPr>
          <p:nvPr>
            <p:ph type="sldNum" sz="quarter" idx="12"/>
          </p:nvPr>
        </p:nvSpPr>
        <p:spPr/>
        <p:txBody>
          <a:bodyPr/>
          <a:lstStyle/>
          <a:p>
            <a:fld id="{332063FA-F158-B145-A53C-EFD7E6C84CF7}" type="slidenum">
              <a:rPr lang="sv-SE" smtClean="0"/>
              <a:pPr/>
              <a:t>15</a:t>
            </a:fld>
            <a:endParaRPr lang="sv-SE"/>
          </a:p>
        </p:txBody>
      </p:sp>
      <p:sp>
        <p:nvSpPr>
          <p:cNvPr id="2" name="Rubrik 1">
            <a:extLst>
              <a:ext uri="{FF2B5EF4-FFF2-40B4-BE49-F238E27FC236}">
                <a16:creationId xmlns:a16="http://schemas.microsoft.com/office/drawing/2014/main" id="{1F1EC7AA-2D47-DC37-4970-383954E669E9}"/>
              </a:ext>
            </a:extLst>
          </p:cNvPr>
          <p:cNvSpPr>
            <a:spLocks noGrp="1"/>
          </p:cNvSpPr>
          <p:nvPr>
            <p:ph type="title"/>
          </p:nvPr>
        </p:nvSpPr>
        <p:spPr/>
        <p:txBody>
          <a:bodyPr/>
          <a:lstStyle/>
          <a:p>
            <a:r>
              <a:rPr lang="nn-NO" sz="3600" dirty="0" err="1"/>
              <a:t>Samtalsfråga</a:t>
            </a:r>
            <a:endParaRPr lang="nn-NO" sz="3600" dirty="0"/>
          </a:p>
        </p:txBody>
      </p:sp>
      <p:pic>
        <p:nvPicPr>
          <p:cNvPr id="14" name="Bildobjekt 13" descr="En bild som visar Teckensnitt, Grafik, grafisk design, text&#10;&#10;AI-genererat innehåll kan vara felaktigt.">
            <a:extLst>
              <a:ext uri="{FF2B5EF4-FFF2-40B4-BE49-F238E27FC236}">
                <a16:creationId xmlns:a16="http://schemas.microsoft.com/office/drawing/2014/main" id="{90AAB12D-D1D9-A1D5-489B-6DA9C1928C2B}"/>
              </a:ext>
            </a:extLst>
          </p:cNvPr>
          <p:cNvPicPr>
            <a:picLocks noChangeAspect="1"/>
          </p:cNvPicPr>
          <p:nvPr/>
        </p:nvPicPr>
        <p:blipFill>
          <a:blip r:embed="rId3"/>
          <a:stretch>
            <a:fillRect/>
          </a:stretch>
        </p:blipFill>
        <p:spPr>
          <a:xfrm>
            <a:off x="10776608" y="216311"/>
            <a:ext cx="1097706" cy="460889"/>
          </a:xfrm>
          <a:prstGeom prst="rect">
            <a:avLst/>
          </a:prstGeom>
        </p:spPr>
      </p:pic>
      <p:sp>
        <p:nvSpPr>
          <p:cNvPr id="3" name="Platshållare för innehåll 3">
            <a:extLst>
              <a:ext uri="{FF2B5EF4-FFF2-40B4-BE49-F238E27FC236}">
                <a16:creationId xmlns:a16="http://schemas.microsoft.com/office/drawing/2014/main" id="{A080608E-4699-485F-3417-CB5A79E4FA0C}"/>
              </a:ext>
            </a:extLst>
          </p:cNvPr>
          <p:cNvSpPr>
            <a:spLocks noGrp="1"/>
          </p:cNvSpPr>
          <p:nvPr>
            <p:ph sz="quarter" idx="13"/>
          </p:nvPr>
        </p:nvSpPr>
        <p:spPr>
          <a:xfrm>
            <a:off x="1721998" y="2547955"/>
            <a:ext cx="8841727" cy="3357896"/>
          </a:xfrm>
        </p:spPr>
        <p:txBody>
          <a:bodyPr/>
          <a:lstStyle/>
          <a:p>
            <a:r>
              <a:rPr lang="sv-SE" sz="2800" dirty="0"/>
              <a:t>Hur kan vi bidra till att fler människor känner sig rättvist behandlade och delaktiga?</a:t>
            </a:r>
          </a:p>
          <a:p>
            <a:endParaRPr lang="sv-SE" sz="3600" dirty="0"/>
          </a:p>
          <a:p>
            <a:endParaRPr lang="sv-SE" sz="2800" dirty="0"/>
          </a:p>
          <a:p>
            <a:pPr marL="0" indent="0">
              <a:buNone/>
            </a:pPr>
            <a:endParaRPr lang="sv-SE" sz="2800" dirty="0"/>
          </a:p>
        </p:txBody>
      </p:sp>
    </p:spTree>
    <p:extLst>
      <p:ext uri="{BB962C8B-B14F-4D97-AF65-F5344CB8AC3E}">
        <p14:creationId xmlns:p14="http://schemas.microsoft.com/office/powerpoint/2010/main" val="46261418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a:extLst>
            <a:ext uri="{FF2B5EF4-FFF2-40B4-BE49-F238E27FC236}">
              <a16:creationId xmlns:a16="http://schemas.microsoft.com/office/drawing/2014/main" id="{D46D50BB-4056-E31E-5FFB-8E8C31889CFB}"/>
            </a:ext>
          </a:extLst>
        </p:cNvPr>
        <p:cNvGrpSpPr/>
        <p:nvPr/>
      </p:nvGrpSpPr>
      <p:grpSpPr>
        <a:xfrm>
          <a:off x="0" y="0"/>
          <a:ext cx="0" cy="0"/>
          <a:chOff x="0" y="0"/>
          <a:chExt cx="0" cy="0"/>
        </a:xfrm>
      </p:grpSpPr>
      <p:sp>
        <p:nvSpPr>
          <p:cNvPr id="6" name="Platshållare för bildnummer 5">
            <a:extLst>
              <a:ext uri="{FF2B5EF4-FFF2-40B4-BE49-F238E27FC236}">
                <a16:creationId xmlns:a16="http://schemas.microsoft.com/office/drawing/2014/main" id="{7161A27D-D688-E4BC-670F-F45CF7923C6D}"/>
              </a:ext>
            </a:extLst>
          </p:cNvPr>
          <p:cNvSpPr>
            <a:spLocks noGrp="1"/>
          </p:cNvSpPr>
          <p:nvPr>
            <p:ph type="sldNum" sz="quarter" idx="12"/>
          </p:nvPr>
        </p:nvSpPr>
        <p:spPr/>
        <p:txBody>
          <a:bodyPr/>
          <a:lstStyle/>
          <a:p>
            <a:fld id="{332063FA-F158-B145-A53C-EFD7E6C84CF7}" type="slidenum">
              <a:rPr lang="sv-SE" smtClean="0"/>
              <a:pPr/>
              <a:t>16</a:t>
            </a:fld>
            <a:endParaRPr lang="sv-SE"/>
          </a:p>
        </p:txBody>
      </p:sp>
      <p:sp>
        <p:nvSpPr>
          <p:cNvPr id="2" name="Rubrik 1">
            <a:extLst>
              <a:ext uri="{FF2B5EF4-FFF2-40B4-BE49-F238E27FC236}">
                <a16:creationId xmlns:a16="http://schemas.microsoft.com/office/drawing/2014/main" id="{78E2E738-3ADF-CDAD-8D62-15AA540373B6}"/>
              </a:ext>
            </a:extLst>
          </p:cNvPr>
          <p:cNvSpPr>
            <a:spLocks noGrp="1"/>
          </p:cNvSpPr>
          <p:nvPr>
            <p:ph type="title"/>
          </p:nvPr>
        </p:nvSpPr>
        <p:spPr/>
        <p:txBody>
          <a:bodyPr/>
          <a:lstStyle/>
          <a:p>
            <a:r>
              <a:rPr lang="nn-NO" sz="3600" dirty="0"/>
              <a:t>5. </a:t>
            </a:r>
            <a:r>
              <a:rPr lang="nn-NO" sz="3600" dirty="0" err="1"/>
              <a:t>Yttrande</a:t>
            </a:r>
            <a:endParaRPr lang="nn-NO" sz="3600" dirty="0"/>
          </a:p>
        </p:txBody>
      </p:sp>
      <p:pic>
        <p:nvPicPr>
          <p:cNvPr id="14" name="Bildobjekt 13" descr="En bild som visar Teckensnitt, Grafik, grafisk design, text&#10;&#10;AI-genererat innehåll kan vara felaktigt.">
            <a:extLst>
              <a:ext uri="{FF2B5EF4-FFF2-40B4-BE49-F238E27FC236}">
                <a16:creationId xmlns:a16="http://schemas.microsoft.com/office/drawing/2014/main" id="{5003059B-704C-F54C-1831-90DE6FA38284}"/>
              </a:ext>
            </a:extLst>
          </p:cNvPr>
          <p:cNvPicPr>
            <a:picLocks noChangeAspect="1"/>
          </p:cNvPicPr>
          <p:nvPr/>
        </p:nvPicPr>
        <p:blipFill>
          <a:blip r:embed="rId3"/>
          <a:stretch>
            <a:fillRect/>
          </a:stretch>
        </p:blipFill>
        <p:spPr>
          <a:xfrm>
            <a:off x="10776608" y="216311"/>
            <a:ext cx="1097706" cy="460889"/>
          </a:xfrm>
          <a:prstGeom prst="rect">
            <a:avLst/>
          </a:prstGeom>
        </p:spPr>
      </p:pic>
      <p:sp>
        <p:nvSpPr>
          <p:cNvPr id="3" name="Platshållare för innehåll 3">
            <a:extLst>
              <a:ext uri="{FF2B5EF4-FFF2-40B4-BE49-F238E27FC236}">
                <a16:creationId xmlns:a16="http://schemas.microsoft.com/office/drawing/2014/main" id="{12FB08BC-357E-5B97-32E6-65D9F4438DCE}"/>
              </a:ext>
            </a:extLst>
          </p:cNvPr>
          <p:cNvSpPr>
            <a:spLocks noGrp="1"/>
          </p:cNvSpPr>
          <p:nvPr>
            <p:ph sz="quarter" idx="13"/>
          </p:nvPr>
        </p:nvSpPr>
        <p:spPr>
          <a:xfrm>
            <a:off x="1721999" y="2139193"/>
            <a:ext cx="6676044" cy="3357896"/>
          </a:xfrm>
        </p:spPr>
        <p:txBody>
          <a:bodyPr/>
          <a:lstStyle/>
          <a:p>
            <a:r>
              <a:rPr lang="sv-SE" sz="2800" dirty="0">
                <a:solidFill>
                  <a:srgbClr val="333333"/>
                </a:solidFill>
              </a:rPr>
              <a:t>Yttrande handlar om att människor ska kunna uttrycka sina åsikter och tankar fritt, både som individer och i grupper. </a:t>
            </a:r>
          </a:p>
          <a:p>
            <a:r>
              <a:rPr lang="sv-SE" sz="2800" dirty="0">
                <a:solidFill>
                  <a:srgbClr val="333333"/>
                </a:solidFill>
              </a:rPr>
              <a:t>Social hållbarhet stärks när yttrandefrihet, kulturell frihet och religionsfrihet respekteras, och när mångfald ses som en resurs för gemenskap och utveckling.</a:t>
            </a:r>
            <a:endParaRPr lang="sv-SE" sz="2800" dirty="0"/>
          </a:p>
        </p:txBody>
      </p:sp>
      <p:pic>
        <p:nvPicPr>
          <p:cNvPr id="5" name="Bild 4" descr="Megafon med hel fyllning">
            <a:extLst>
              <a:ext uri="{FF2B5EF4-FFF2-40B4-BE49-F238E27FC236}">
                <a16:creationId xmlns:a16="http://schemas.microsoft.com/office/drawing/2014/main" id="{C73BC6A2-B27E-7369-AA05-81B7984C8B94}"/>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9690359" y="1735207"/>
            <a:ext cx="1968968" cy="1968968"/>
          </a:xfrm>
          <a:prstGeom prst="rect">
            <a:avLst/>
          </a:prstGeom>
        </p:spPr>
      </p:pic>
    </p:spTree>
    <p:extLst>
      <p:ext uri="{BB962C8B-B14F-4D97-AF65-F5344CB8AC3E}">
        <p14:creationId xmlns:p14="http://schemas.microsoft.com/office/powerpoint/2010/main" val="111925108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
          <a:extLst>
            <a:ext uri="{FF2B5EF4-FFF2-40B4-BE49-F238E27FC236}">
              <a16:creationId xmlns:a16="http://schemas.microsoft.com/office/drawing/2014/main" id="{372AB225-D3A1-6BEE-089A-784015693DD0}"/>
            </a:ext>
          </a:extLst>
        </p:cNvPr>
        <p:cNvGrpSpPr/>
        <p:nvPr/>
      </p:nvGrpSpPr>
      <p:grpSpPr>
        <a:xfrm>
          <a:off x="0" y="0"/>
          <a:ext cx="0" cy="0"/>
          <a:chOff x="0" y="0"/>
          <a:chExt cx="0" cy="0"/>
        </a:xfrm>
      </p:grpSpPr>
      <p:sp>
        <p:nvSpPr>
          <p:cNvPr id="6" name="Platshållare för bildnummer 5">
            <a:extLst>
              <a:ext uri="{FF2B5EF4-FFF2-40B4-BE49-F238E27FC236}">
                <a16:creationId xmlns:a16="http://schemas.microsoft.com/office/drawing/2014/main" id="{EF71FEB1-7555-A83A-3B85-777A3B9640E5}"/>
              </a:ext>
            </a:extLst>
          </p:cNvPr>
          <p:cNvSpPr>
            <a:spLocks noGrp="1"/>
          </p:cNvSpPr>
          <p:nvPr>
            <p:ph type="sldNum" sz="quarter" idx="12"/>
          </p:nvPr>
        </p:nvSpPr>
        <p:spPr/>
        <p:txBody>
          <a:bodyPr/>
          <a:lstStyle/>
          <a:p>
            <a:fld id="{332063FA-F158-B145-A53C-EFD7E6C84CF7}" type="slidenum">
              <a:rPr lang="sv-SE" smtClean="0"/>
              <a:pPr/>
              <a:t>17</a:t>
            </a:fld>
            <a:endParaRPr lang="sv-SE"/>
          </a:p>
        </p:txBody>
      </p:sp>
      <p:sp>
        <p:nvSpPr>
          <p:cNvPr id="2" name="Rubrik 1">
            <a:extLst>
              <a:ext uri="{FF2B5EF4-FFF2-40B4-BE49-F238E27FC236}">
                <a16:creationId xmlns:a16="http://schemas.microsoft.com/office/drawing/2014/main" id="{DE4235CA-0F02-1DC2-DF23-888F2CA8C5D0}"/>
              </a:ext>
            </a:extLst>
          </p:cNvPr>
          <p:cNvSpPr>
            <a:spLocks noGrp="1"/>
          </p:cNvSpPr>
          <p:nvPr>
            <p:ph type="title"/>
          </p:nvPr>
        </p:nvSpPr>
        <p:spPr/>
        <p:txBody>
          <a:bodyPr/>
          <a:lstStyle/>
          <a:p>
            <a:r>
              <a:rPr lang="nn-NO" sz="3600" dirty="0" err="1"/>
              <a:t>Samtalsfrågor</a:t>
            </a:r>
            <a:endParaRPr lang="nn-NO" sz="3600" dirty="0"/>
          </a:p>
        </p:txBody>
      </p:sp>
      <p:pic>
        <p:nvPicPr>
          <p:cNvPr id="14" name="Bildobjekt 13" descr="En bild som visar Teckensnitt, Grafik, grafisk design, text&#10;&#10;AI-genererat innehåll kan vara felaktigt.">
            <a:extLst>
              <a:ext uri="{FF2B5EF4-FFF2-40B4-BE49-F238E27FC236}">
                <a16:creationId xmlns:a16="http://schemas.microsoft.com/office/drawing/2014/main" id="{1EDAAC82-1799-C477-F166-D90E77468A98}"/>
              </a:ext>
            </a:extLst>
          </p:cNvPr>
          <p:cNvPicPr>
            <a:picLocks noChangeAspect="1"/>
          </p:cNvPicPr>
          <p:nvPr/>
        </p:nvPicPr>
        <p:blipFill>
          <a:blip r:embed="rId3"/>
          <a:stretch>
            <a:fillRect/>
          </a:stretch>
        </p:blipFill>
        <p:spPr>
          <a:xfrm>
            <a:off x="10776608" y="216311"/>
            <a:ext cx="1097706" cy="460889"/>
          </a:xfrm>
          <a:prstGeom prst="rect">
            <a:avLst/>
          </a:prstGeom>
        </p:spPr>
      </p:pic>
      <p:sp>
        <p:nvSpPr>
          <p:cNvPr id="3" name="Platshållare för innehåll 3">
            <a:extLst>
              <a:ext uri="{FF2B5EF4-FFF2-40B4-BE49-F238E27FC236}">
                <a16:creationId xmlns:a16="http://schemas.microsoft.com/office/drawing/2014/main" id="{2F2CEF23-1AE3-77D6-44AA-FA597EC7079E}"/>
              </a:ext>
            </a:extLst>
          </p:cNvPr>
          <p:cNvSpPr>
            <a:spLocks noGrp="1"/>
          </p:cNvSpPr>
          <p:nvPr>
            <p:ph sz="quarter" idx="13"/>
          </p:nvPr>
        </p:nvSpPr>
        <p:spPr>
          <a:xfrm>
            <a:off x="1721998" y="2547955"/>
            <a:ext cx="8841727" cy="3357896"/>
          </a:xfrm>
        </p:spPr>
        <p:txBody>
          <a:bodyPr/>
          <a:lstStyle/>
          <a:p>
            <a:r>
              <a:rPr lang="sv-SE" sz="2800" dirty="0"/>
              <a:t>På vilket sätt kan faktorer som till exempel ålder, kön och ekonomi skapa både fördelar och hinder i livet?</a:t>
            </a:r>
          </a:p>
          <a:p>
            <a:r>
              <a:rPr lang="sv-SE" sz="2800" dirty="0"/>
              <a:t>Hur kan vi inom SPF Seniorerna stärka vår gemenskap och bidra till större tillit i samhället?</a:t>
            </a:r>
          </a:p>
        </p:txBody>
      </p:sp>
    </p:spTree>
    <p:extLst>
      <p:ext uri="{BB962C8B-B14F-4D97-AF65-F5344CB8AC3E}">
        <p14:creationId xmlns:p14="http://schemas.microsoft.com/office/powerpoint/2010/main" val="319867582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showMasterSp="0">
  <p:cSld>
    <p:spTree>
      <p:nvGrpSpPr>
        <p:cNvPr id="1" name="">
          <a:extLst>
            <a:ext uri="{FF2B5EF4-FFF2-40B4-BE49-F238E27FC236}">
              <a16:creationId xmlns:a16="http://schemas.microsoft.com/office/drawing/2014/main" id="{746C0FB0-C773-3C72-F3FF-AB82E8D240B7}"/>
            </a:ext>
          </a:extLst>
        </p:cNvPr>
        <p:cNvGrpSpPr/>
        <p:nvPr/>
      </p:nvGrpSpPr>
      <p:grpSpPr>
        <a:xfrm>
          <a:off x="0" y="0"/>
          <a:ext cx="0" cy="0"/>
          <a:chOff x="0" y="0"/>
          <a:chExt cx="0" cy="0"/>
        </a:xfrm>
      </p:grpSpPr>
      <p:sp>
        <p:nvSpPr>
          <p:cNvPr id="6" name="Platshållare för bildnummer 5">
            <a:extLst>
              <a:ext uri="{FF2B5EF4-FFF2-40B4-BE49-F238E27FC236}">
                <a16:creationId xmlns:a16="http://schemas.microsoft.com/office/drawing/2014/main" id="{B0F8BE22-FB8A-64C2-5F57-5FF8C85F1C90}"/>
              </a:ext>
            </a:extLst>
          </p:cNvPr>
          <p:cNvSpPr>
            <a:spLocks noGrp="1"/>
          </p:cNvSpPr>
          <p:nvPr>
            <p:ph type="sldNum" sz="quarter" idx="12"/>
          </p:nvPr>
        </p:nvSpPr>
        <p:spPr/>
        <p:txBody>
          <a:bodyPr/>
          <a:lstStyle/>
          <a:p>
            <a:fld id="{332063FA-F158-B145-A53C-EFD7E6C84CF7}" type="slidenum">
              <a:rPr lang="sv-SE" smtClean="0"/>
              <a:pPr/>
              <a:t>18</a:t>
            </a:fld>
            <a:endParaRPr lang="sv-SE"/>
          </a:p>
        </p:txBody>
      </p:sp>
      <p:sp>
        <p:nvSpPr>
          <p:cNvPr id="2" name="Rubrik 1">
            <a:extLst>
              <a:ext uri="{FF2B5EF4-FFF2-40B4-BE49-F238E27FC236}">
                <a16:creationId xmlns:a16="http://schemas.microsoft.com/office/drawing/2014/main" id="{4E728B14-3544-8680-4870-98FDDBA6F305}"/>
              </a:ext>
            </a:extLst>
          </p:cNvPr>
          <p:cNvSpPr>
            <a:spLocks noGrp="1"/>
          </p:cNvSpPr>
          <p:nvPr>
            <p:ph type="title"/>
          </p:nvPr>
        </p:nvSpPr>
        <p:spPr/>
        <p:txBody>
          <a:bodyPr/>
          <a:lstStyle/>
          <a:p>
            <a:r>
              <a:rPr lang="nn-NO" sz="3600" dirty="0" err="1"/>
              <a:t>Övning</a:t>
            </a:r>
            <a:r>
              <a:rPr lang="nn-NO" sz="3600" dirty="0"/>
              <a:t>: En bit fram</a:t>
            </a:r>
          </a:p>
        </p:txBody>
      </p:sp>
      <p:pic>
        <p:nvPicPr>
          <p:cNvPr id="14" name="Bildobjekt 13" descr="En bild som visar Teckensnitt, Grafik, grafisk design, text&#10;&#10;AI-genererat innehåll kan vara felaktigt.">
            <a:extLst>
              <a:ext uri="{FF2B5EF4-FFF2-40B4-BE49-F238E27FC236}">
                <a16:creationId xmlns:a16="http://schemas.microsoft.com/office/drawing/2014/main" id="{80CDA35A-4786-D16D-21F6-CB7E60E78BCB}"/>
              </a:ext>
            </a:extLst>
          </p:cNvPr>
          <p:cNvPicPr>
            <a:picLocks noChangeAspect="1"/>
          </p:cNvPicPr>
          <p:nvPr/>
        </p:nvPicPr>
        <p:blipFill>
          <a:blip r:embed="rId3"/>
          <a:stretch>
            <a:fillRect/>
          </a:stretch>
        </p:blipFill>
        <p:spPr>
          <a:xfrm>
            <a:off x="10776608" y="216311"/>
            <a:ext cx="1097706" cy="460889"/>
          </a:xfrm>
          <a:prstGeom prst="rect">
            <a:avLst/>
          </a:prstGeom>
        </p:spPr>
      </p:pic>
      <p:sp>
        <p:nvSpPr>
          <p:cNvPr id="3" name="Platshållare för innehåll 3">
            <a:extLst>
              <a:ext uri="{FF2B5EF4-FFF2-40B4-BE49-F238E27FC236}">
                <a16:creationId xmlns:a16="http://schemas.microsoft.com/office/drawing/2014/main" id="{7C965A5F-6EFE-080A-4263-AAA64868AA7B}"/>
              </a:ext>
            </a:extLst>
          </p:cNvPr>
          <p:cNvSpPr>
            <a:spLocks noGrp="1"/>
          </p:cNvSpPr>
          <p:nvPr>
            <p:ph sz="quarter" idx="13"/>
          </p:nvPr>
        </p:nvSpPr>
        <p:spPr>
          <a:xfrm>
            <a:off x="1721998" y="2547955"/>
            <a:ext cx="8841727" cy="3357896"/>
          </a:xfrm>
        </p:spPr>
        <p:txBody>
          <a:bodyPr/>
          <a:lstStyle/>
          <a:p>
            <a:r>
              <a:rPr lang="sv-SE" sz="2800" dirty="0"/>
              <a:t>Övningen visar att vi alla har olika erfarenheter.</a:t>
            </a:r>
          </a:p>
          <a:p>
            <a:r>
              <a:rPr lang="sv-SE" sz="2800" dirty="0"/>
              <a:t>Den hjälper oss att se både fördelar och svårigheter i livet.</a:t>
            </a:r>
          </a:p>
          <a:p>
            <a:r>
              <a:rPr lang="sv-SE" sz="2800" dirty="0"/>
              <a:t>Tanken är att vi ska prata om vad det betyder för rättvisa och gemenskap.</a:t>
            </a:r>
          </a:p>
          <a:p>
            <a:endParaRPr lang="sv-SE" sz="2800" dirty="0"/>
          </a:p>
          <a:p>
            <a:pPr marL="0" indent="0">
              <a:buNone/>
            </a:pPr>
            <a:endParaRPr lang="sv-SE" sz="2800" dirty="0"/>
          </a:p>
        </p:txBody>
      </p:sp>
    </p:spTree>
    <p:extLst>
      <p:ext uri="{BB962C8B-B14F-4D97-AF65-F5344CB8AC3E}">
        <p14:creationId xmlns:p14="http://schemas.microsoft.com/office/powerpoint/2010/main" val="336743794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showMasterSp="0">
  <p:cSld>
    <p:spTree>
      <p:nvGrpSpPr>
        <p:cNvPr id="1" name="">
          <a:extLst>
            <a:ext uri="{FF2B5EF4-FFF2-40B4-BE49-F238E27FC236}">
              <a16:creationId xmlns:a16="http://schemas.microsoft.com/office/drawing/2014/main" id="{57332A07-FF3C-68BC-FFBA-48D609786B25}"/>
            </a:ext>
          </a:extLst>
        </p:cNvPr>
        <p:cNvGrpSpPr/>
        <p:nvPr/>
      </p:nvGrpSpPr>
      <p:grpSpPr>
        <a:xfrm>
          <a:off x="0" y="0"/>
          <a:ext cx="0" cy="0"/>
          <a:chOff x="0" y="0"/>
          <a:chExt cx="0" cy="0"/>
        </a:xfrm>
      </p:grpSpPr>
      <p:sp>
        <p:nvSpPr>
          <p:cNvPr id="6" name="Platshållare för bildnummer 5">
            <a:extLst>
              <a:ext uri="{FF2B5EF4-FFF2-40B4-BE49-F238E27FC236}">
                <a16:creationId xmlns:a16="http://schemas.microsoft.com/office/drawing/2014/main" id="{CF2AD51F-FB35-6548-ABB0-6BD104BDB79C}"/>
              </a:ext>
            </a:extLst>
          </p:cNvPr>
          <p:cNvSpPr>
            <a:spLocks noGrp="1"/>
          </p:cNvSpPr>
          <p:nvPr>
            <p:ph type="sldNum" sz="quarter" idx="12"/>
          </p:nvPr>
        </p:nvSpPr>
        <p:spPr/>
        <p:txBody>
          <a:bodyPr/>
          <a:lstStyle/>
          <a:p>
            <a:fld id="{332063FA-F158-B145-A53C-EFD7E6C84CF7}" type="slidenum">
              <a:rPr lang="sv-SE" smtClean="0"/>
              <a:pPr/>
              <a:t>19</a:t>
            </a:fld>
            <a:endParaRPr lang="sv-SE"/>
          </a:p>
        </p:txBody>
      </p:sp>
      <p:sp>
        <p:nvSpPr>
          <p:cNvPr id="2" name="Rubrik 1">
            <a:extLst>
              <a:ext uri="{FF2B5EF4-FFF2-40B4-BE49-F238E27FC236}">
                <a16:creationId xmlns:a16="http://schemas.microsoft.com/office/drawing/2014/main" id="{E31C2AF2-2F59-EB12-94C1-1EB7BCCD657A}"/>
              </a:ext>
            </a:extLst>
          </p:cNvPr>
          <p:cNvSpPr>
            <a:spLocks noGrp="1"/>
          </p:cNvSpPr>
          <p:nvPr>
            <p:ph type="title"/>
          </p:nvPr>
        </p:nvSpPr>
        <p:spPr/>
        <p:txBody>
          <a:bodyPr/>
          <a:lstStyle/>
          <a:p>
            <a:r>
              <a:rPr lang="nn-NO" sz="3600" dirty="0"/>
              <a:t>Så </a:t>
            </a:r>
            <a:r>
              <a:rPr lang="nn-NO" sz="3600" dirty="0" err="1"/>
              <a:t>här</a:t>
            </a:r>
            <a:r>
              <a:rPr lang="nn-NO" sz="3600" dirty="0"/>
              <a:t> </a:t>
            </a:r>
            <a:r>
              <a:rPr lang="nn-NO" sz="3600" dirty="0" err="1"/>
              <a:t>gör</a:t>
            </a:r>
            <a:r>
              <a:rPr lang="nn-NO" sz="3600" dirty="0"/>
              <a:t> vi!</a:t>
            </a:r>
          </a:p>
        </p:txBody>
      </p:sp>
      <p:pic>
        <p:nvPicPr>
          <p:cNvPr id="14" name="Bildobjekt 13" descr="En bild som visar Teckensnitt, Grafik, grafisk design, text&#10;&#10;AI-genererat innehåll kan vara felaktigt.">
            <a:extLst>
              <a:ext uri="{FF2B5EF4-FFF2-40B4-BE49-F238E27FC236}">
                <a16:creationId xmlns:a16="http://schemas.microsoft.com/office/drawing/2014/main" id="{E9B23CF8-E454-263E-932C-DB3A1B439571}"/>
              </a:ext>
            </a:extLst>
          </p:cNvPr>
          <p:cNvPicPr>
            <a:picLocks noChangeAspect="1"/>
          </p:cNvPicPr>
          <p:nvPr/>
        </p:nvPicPr>
        <p:blipFill>
          <a:blip r:embed="rId3"/>
          <a:stretch>
            <a:fillRect/>
          </a:stretch>
        </p:blipFill>
        <p:spPr>
          <a:xfrm>
            <a:off x="10776608" y="216311"/>
            <a:ext cx="1097706" cy="460889"/>
          </a:xfrm>
          <a:prstGeom prst="rect">
            <a:avLst/>
          </a:prstGeom>
        </p:spPr>
      </p:pic>
      <p:sp>
        <p:nvSpPr>
          <p:cNvPr id="3" name="Platshållare för innehåll 3">
            <a:extLst>
              <a:ext uri="{FF2B5EF4-FFF2-40B4-BE49-F238E27FC236}">
                <a16:creationId xmlns:a16="http://schemas.microsoft.com/office/drawing/2014/main" id="{3105AB14-C566-1D29-C9E5-FB76A70D2596}"/>
              </a:ext>
            </a:extLst>
          </p:cNvPr>
          <p:cNvSpPr>
            <a:spLocks noGrp="1"/>
          </p:cNvSpPr>
          <p:nvPr>
            <p:ph sz="quarter" idx="13"/>
          </p:nvPr>
        </p:nvSpPr>
        <p:spPr>
          <a:xfrm>
            <a:off x="1721998" y="2547955"/>
            <a:ext cx="8841727" cy="3357896"/>
          </a:xfrm>
        </p:spPr>
        <p:txBody>
          <a:bodyPr/>
          <a:lstStyle/>
          <a:p>
            <a:r>
              <a:rPr lang="sv-SE" sz="2800" dirty="0"/>
              <a:t>Gul post-it = stämmer för mig</a:t>
            </a:r>
          </a:p>
          <a:p>
            <a:r>
              <a:rPr lang="sv-SE" sz="2800" dirty="0"/>
              <a:t>Rosa post-it = stämmer inte för mig</a:t>
            </a:r>
          </a:p>
          <a:p>
            <a:r>
              <a:rPr lang="sv-SE" sz="2800" dirty="0"/>
              <a:t>Ingen lapp = jag vill inte svara</a:t>
            </a:r>
          </a:p>
          <a:p>
            <a:pPr marL="0" indent="0">
              <a:buNone/>
            </a:pPr>
            <a:endParaRPr lang="sv-SE" sz="2800" dirty="0"/>
          </a:p>
        </p:txBody>
      </p:sp>
    </p:spTree>
    <p:extLst>
      <p:ext uri="{BB962C8B-B14F-4D97-AF65-F5344CB8AC3E}">
        <p14:creationId xmlns:p14="http://schemas.microsoft.com/office/powerpoint/2010/main" val="256019142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a:extLst>
            <a:ext uri="{FF2B5EF4-FFF2-40B4-BE49-F238E27FC236}">
              <a16:creationId xmlns:a16="http://schemas.microsoft.com/office/drawing/2014/main" id="{E33C0D92-3B4A-6CC3-E6F0-72D33791E963}"/>
            </a:ext>
          </a:extLst>
        </p:cNvPr>
        <p:cNvGrpSpPr/>
        <p:nvPr/>
      </p:nvGrpSpPr>
      <p:grpSpPr>
        <a:xfrm>
          <a:off x="0" y="0"/>
          <a:ext cx="0" cy="0"/>
          <a:chOff x="0" y="0"/>
          <a:chExt cx="0" cy="0"/>
        </a:xfrm>
      </p:grpSpPr>
      <p:sp>
        <p:nvSpPr>
          <p:cNvPr id="6" name="Platshållare för bildnummer 5">
            <a:extLst>
              <a:ext uri="{FF2B5EF4-FFF2-40B4-BE49-F238E27FC236}">
                <a16:creationId xmlns:a16="http://schemas.microsoft.com/office/drawing/2014/main" id="{078A0B8A-2A02-3FB3-0463-854B0F2C9447}"/>
              </a:ext>
            </a:extLst>
          </p:cNvPr>
          <p:cNvSpPr>
            <a:spLocks noGrp="1"/>
          </p:cNvSpPr>
          <p:nvPr>
            <p:ph type="sldNum" sz="quarter" idx="12"/>
          </p:nvPr>
        </p:nvSpPr>
        <p:spPr/>
        <p:txBody>
          <a:bodyPr/>
          <a:lstStyle/>
          <a:p>
            <a:fld id="{332063FA-F158-B145-A53C-EFD7E6C84CF7}" type="slidenum">
              <a:rPr lang="sv-SE" smtClean="0"/>
              <a:pPr/>
              <a:t>2</a:t>
            </a:fld>
            <a:endParaRPr lang="sv-SE" dirty="0"/>
          </a:p>
        </p:txBody>
      </p:sp>
      <p:pic>
        <p:nvPicPr>
          <p:cNvPr id="14" name="Bildobjekt 13" descr="En bild som visar Teckensnitt, Grafik, grafisk design, text&#10;&#10;AI-genererat innehåll kan vara felaktigt.">
            <a:extLst>
              <a:ext uri="{FF2B5EF4-FFF2-40B4-BE49-F238E27FC236}">
                <a16:creationId xmlns:a16="http://schemas.microsoft.com/office/drawing/2014/main" id="{4943F7BB-5EFF-1699-F706-C3736E05A8EE}"/>
              </a:ext>
            </a:extLst>
          </p:cNvPr>
          <p:cNvPicPr>
            <a:picLocks noChangeAspect="1"/>
          </p:cNvPicPr>
          <p:nvPr/>
        </p:nvPicPr>
        <p:blipFill>
          <a:blip r:embed="rId3"/>
          <a:stretch>
            <a:fillRect/>
          </a:stretch>
        </p:blipFill>
        <p:spPr>
          <a:xfrm>
            <a:off x="10776608" y="216311"/>
            <a:ext cx="1097706" cy="460889"/>
          </a:xfrm>
          <a:prstGeom prst="rect">
            <a:avLst/>
          </a:prstGeom>
        </p:spPr>
      </p:pic>
      <p:sp>
        <p:nvSpPr>
          <p:cNvPr id="4" name="Rubrik 3">
            <a:extLst>
              <a:ext uri="{FF2B5EF4-FFF2-40B4-BE49-F238E27FC236}">
                <a16:creationId xmlns:a16="http://schemas.microsoft.com/office/drawing/2014/main" id="{A170AB78-EE91-9648-9789-F2CE5A4E2FA1}"/>
              </a:ext>
            </a:extLst>
          </p:cNvPr>
          <p:cNvSpPr>
            <a:spLocks noGrp="1"/>
          </p:cNvSpPr>
          <p:nvPr>
            <p:ph type="title"/>
          </p:nvPr>
        </p:nvSpPr>
        <p:spPr/>
        <p:txBody>
          <a:bodyPr/>
          <a:lstStyle/>
          <a:p>
            <a:r>
              <a:rPr lang="sv-SE" dirty="0"/>
              <a:t>De globala målen</a:t>
            </a:r>
          </a:p>
        </p:txBody>
      </p:sp>
      <p:pic>
        <p:nvPicPr>
          <p:cNvPr id="79" name="Bildobjekt 78" descr="En bild som visar text, skärmbild, logotyp, Varumärke&#10;&#10;AI-genererat innehåll kan vara felaktigt.">
            <a:extLst>
              <a:ext uri="{FF2B5EF4-FFF2-40B4-BE49-F238E27FC236}">
                <a16:creationId xmlns:a16="http://schemas.microsoft.com/office/drawing/2014/main" id="{82D827D8-17A2-F402-0610-589F362A4AB2}"/>
              </a:ext>
            </a:extLst>
          </p:cNvPr>
          <p:cNvPicPr>
            <a:picLocks noChangeAspect="1"/>
          </p:cNvPicPr>
          <p:nvPr/>
        </p:nvPicPr>
        <p:blipFill>
          <a:blip r:embed="rId4"/>
          <a:stretch>
            <a:fillRect/>
          </a:stretch>
        </p:blipFill>
        <p:spPr>
          <a:xfrm>
            <a:off x="1714002" y="1947741"/>
            <a:ext cx="8748002" cy="4416999"/>
          </a:xfrm>
          <a:prstGeom prst="rect">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139144315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showMasterSp="0">
  <p:cSld>
    <p:spTree>
      <p:nvGrpSpPr>
        <p:cNvPr id="1" name="">
          <a:extLst>
            <a:ext uri="{FF2B5EF4-FFF2-40B4-BE49-F238E27FC236}">
              <a16:creationId xmlns:a16="http://schemas.microsoft.com/office/drawing/2014/main" id="{7ECA79E5-4348-4300-1038-4D0A2FAA66B5}"/>
            </a:ext>
          </a:extLst>
        </p:cNvPr>
        <p:cNvGrpSpPr/>
        <p:nvPr/>
      </p:nvGrpSpPr>
      <p:grpSpPr>
        <a:xfrm>
          <a:off x="0" y="0"/>
          <a:ext cx="0" cy="0"/>
          <a:chOff x="0" y="0"/>
          <a:chExt cx="0" cy="0"/>
        </a:xfrm>
      </p:grpSpPr>
      <p:sp>
        <p:nvSpPr>
          <p:cNvPr id="6" name="Platshållare för bildnummer 5">
            <a:extLst>
              <a:ext uri="{FF2B5EF4-FFF2-40B4-BE49-F238E27FC236}">
                <a16:creationId xmlns:a16="http://schemas.microsoft.com/office/drawing/2014/main" id="{3ACDFAC5-2F14-D2EC-AB70-CEE99FC5044A}"/>
              </a:ext>
            </a:extLst>
          </p:cNvPr>
          <p:cNvSpPr>
            <a:spLocks noGrp="1"/>
          </p:cNvSpPr>
          <p:nvPr>
            <p:ph type="sldNum" sz="quarter" idx="12"/>
          </p:nvPr>
        </p:nvSpPr>
        <p:spPr/>
        <p:txBody>
          <a:bodyPr/>
          <a:lstStyle/>
          <a:p>
            <a:fld id="{332063FA-F158-B145-A53C-EFD7E6C84CF7}" type="slidenum">
              <a:rPr lang="sv-SE" smtClean="0"/>
              <a:pPr/>
              <a:t>20</a:t>
            </a:fld>
            <a:endParaRPr lang="sv-SE"/>
          </a:p>
        </p:txBody>
      </p:sp>
      <p:sp>
        <p:nvSpPr>
          <p:cNvPr id="2" name="Rubrik 1">
            <a:extLst>
              <a:ext uri="{FF2B5EF4-FFF2-40B4-BE49-F238E27FC236}">
                <a16:creationId xmlns:a16="http://schemas.microsoft.com/office/drawing/2014/main" id="{21C4076E-CB1B-C947-05CC-57CF87BCFB9E}"/>
              </a:ext>
            </a:extLst>
          </p:cNvPr>
          <p:cNvSpPr>
            <a:spLocks noGrp="1"/>
          </p:cNvSpPr>
          <p:nvPr>
            <p:ph type="title"/>
          </p:nvPr>
        </p:nvSpPr>
        <p:spPr/>
        <p:txBody>
          <a:bodyPr/>
          <a:lstStyle/>
          <a:p>
            <a:r>
              <a:rPr lang="nn-NO" sz="3600" dirty="0" err="1"/>
              <a:t>Samtalsfrågor</a:t>
            </a:r>
            <a:endParaRPr lang="nn-NO" sz="3600" dirty="0"/>
          </a:p>
        </p:txBody>
      </p:sp>
      <p:pic>
        <p:nvPicPr>
          <p:cNvPr id="14" name="Bildobjekt 13" descr="En bild som visar Teckensnitt, Grafik, grafisk design, text&#10;&#10;AI-genererat innehåll kan vara felaktigt.">
            <a:extLst>
              <a:ext uri="{FF2B5EF4-FFF2-40B4-BE49-F238E27FC236}">
                <a16:creationId xmlns:a16="http://schemas.microsoft.com/office/drawing/2014/main" id="{E6656DF1-3862-F772-2012-BDA6C79449DD}"/>
              </a:ext>
            </a:extLst>
          </p:cNvPr>
          <p:cNvPicPr>
            <a:picLocks noChangeAspect="1"/>
          </p:cNvPicPr>
          <p:nvPr/>
        </p:nvPicPr>
        <p:blipFill>
          <a:blip r:embed="rId3"/>
          <a:stretch>
            <a:fillRect/>
          </a:stretch>
        </p:blipFill>
        <p:spPr>
          <a:xfrm>
            <a:off x="10776608" y="216311"/>
            <a:ext cx="1097706" cy="460889"/>
          </a:xfrm>
          <a:prstGeom prst="rect">
            <a:avLst/>
          </a:prstGeom>
        </p:spPr>
      </p:pic>
      <p:sp>
        <p:nvSpPr>
          <p:cNvPr id="3" name="Platshållare för innehåll 3">
            <a:extLst>
              <a:ext uri="{FF2B5EF4-FFF2-40B4-BE49-F238E27FC236}">
                <a16:creationId xmlns:a16="http://schemas.microsoft.com/office/drawing/2014/main" id="{D18F3A8A-8CB0-EBCA-240B-43B4DCC4E1D0}"/>
              </a:ext>
            </a:extLst>
          </p:cNvPr>
          <p:cNvSpPr>
            <a:spLocks noGrp="1"/>
          </p:cNvSpPr>
          <p:nvPr>
            <p:ph sz="quarter" idx="13"/>
          </p:nvPr>
        </p:nvSpPr>
        <p:spPr>
          <a:xfrm>
            <a:off x="1721999" y="2246153"/>
            <a:ext cx="8841727" cy="3357896"/>
          </a:xfrm>
        </p:spPr>
        <p:txBody>
          <a:bodyPr/>
          <a:lstStyle/>
          <a:p>
            <a:r>
              <a:rPr lang="sv-SE" sz="2800" dirty="0"/>
              <a:t>Var det något specifikt påstående som fick dig att tänka extra mycket? Varför?</a:t>
            </a:r>
          </a:p>
          <a:p>
            <a:r>
              <a:rPr lang="sv-SE" sz="2800" dirty="0"/>
              <a:t>Vad </a:t>
            </a:r>
            <a:r>
              <a:rPr lang="sv-SE" sz="2800" dirty="0" err="1"/>
              <a:t>händer</a:t>
            </a:r>
            <a:r>
              <a:rPr lang="sv-SE" sz="2800" dirty="0"/>
              <a:t> </a:t>
            </a:r>
            <a:r>
              <a:rPr lang="sv-SE" sz="2800" dirty="0" err="1"/>
              <a:t>när</a:t>
            </a:r>
            <a:r>
              <a:rPr lang="sv-SE" sz="2800" dirty="0"/>
              <a:t> man får många gula post-it-lappar? Vad kan det innebära?</a:t>
            </a:r>
          </a:p>
          <a:p>
            <a:r>
              <a:rPr lang="sv-SE" sz="2800" dirty="0"/>
              <a:t>Hur kan man </a:t>
            </a:r>
            <a:r>
              <a:rPr lang="sv-SE" sz="2800" dirty="0" err="1"/>
              <a:t>ga</a:t>
            </a:r>
            <a:r>
              <a:rPr lang="sv-SE" sz="2800" dirty="0"/>
              <a:t>̊ vidare </a:t>
            </a:r>
            <a:r>
              <a:rPr lang="sv-SE" sz="2800" dirty="0" err="1"/>
              <a:t>när</a:t>
            </a:r>
            <a:r>
              <a:rPr lang="sv-SE" sz="2800" dirty="0"/>
              <a:t> man har </a:t>
            </a:r>
            <a:r>
              <a:rPr lang="sv-SE" sz="2800" dirty="0" err="1"/>
              <a:t>fått</a:t>
            </a:r>
            <a:r>
              <a:rPr lang="sv-SE" sz="2800" dirty="0"/>
              <a:t> kunskap om de </a:t>
            </a:r>
            <a:r>
              <a:rPr lang="sv-SE" sz="2800" dirty="0" err="1"/>
              <a:t>fördelar</a:t>
            </a:r>
            <a:r>
              <a:rPr lang="sv-SE" sz="2800" dirty="0"/>
              <a:t> och nackdelar man </a:t>
            </a:r>
            <a:r>
              <a:rPr lang="sv-SE" sz="2800" dirty="0" err="1"/>
              <a:t>får</a:t>
            </a:r>
            <a:r>
              <a:rPr lang="sv-SE" sz="2800" dirty="0"/>
              <a:t> av </a:t>
            </a:r>
            <a:r>
              <a:rPr lang="sv-SE" sz="2800" dirty="0" err="1"/>
              <a:t>samhället</a:t>
            </a:r>
            <a:r>
              <a:rPr lang="sv-SE" sz="2800" dirty="0"/>
              <a:t>? Vad kan man </a:t>
            </a:r>
            <a:r>
              <a:rPr lang="sv-SE" sz="2800" dirty="0" err="1"/>
              <a:t>göra</a:t>
            </a:r>
            <a:r>
              <a:rPr lang="sv-SE" sz="2800" dirty="0"/>
              <a:t> </a:t>
            </a:r>
            <a:r>
              <a:rPr lang="sv-SE" sz="2800" dirty="0" err="1"/>
              <a:t>för</a:t>
            </a:r>
            <a:r>
              <a:rPr lang="sv-SE" sz="2800" dirty="0"/>
              <a:t> att motarbeta dessa </a:t>
            </a:r>
            <a:r>
              <a:rPr lang="sv-SE" sz="2800" dirty="0" err="1"/>
              <a:t>orättvisor</a:t>
            </a:r>
            <a:r>
              <a:rPr lang="sv-SE" sz="2800" dirty="0"/>
              <a:t>?</a:t>
            </a:r>
          </a:p>
        </p:txBody>
      </p:sp>
    </p:spTree>
    <p:extLst>
      <p:ext uri="{BB962C8B-B14F-4D97-AF65-F5344CB8AC3E}">
        <p14:creationId xmlns:p14="http://schemas.microsoft.com/office/powerpoint/2010/main" val="423174465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showMasterSp="0">
  <p:cSld>
    <p:spTree>
      <p:nvGrpSpPr>
        <p:cNvPr id="1" name="">
          <a:extLst>
            <a:ext uri="{FF2B5EF4-FFF2-40B4-BE49-F238E27FC236}">
              <a16:creationId xmlns:a16="http://schemas.microsoft.com/office/drawing/2014/main" id="{48FD8A28-216F-CADC-3669-ABCDABE64DD8}"/>
            </a:ext>
          </a:extLst>
        </p:cNvPr>
        <p:cNvGrpSpPr/>
        <p:nvPr/>
      </p:nvGrpSpPr>
      <p:grpSpPr>
        <a:xfrm>
          <a:off x="0" y="0"/>
          <a:ext cx="0" cy="0"/>
          <a:chOff x="0" y="0"/>
          <a:chExt cx="0" cy="0"/>
        </a:xfrm>
      </p:grpSpPr>
      <p:pic>
        <p:nvPicPr>
          <p:cNvPr id="14" name="Bildobjekt 13" descr="En bild som visar Teckensnitt, Grafik, grafisk design, text&#10;&#10;AI-genererat innehåll kan vara felaktigt.">
            <a:extLst>
              <a:ext uri="{FF2B5EF4-FFF2-40B4-BE49-F238E27FC236}">
                <a16:creationId xmlns:a16="http://schemas.microsoft.com/office/drawing/2014/main" id="{E5A7A220-1B50-F3D3-6786-CAA7B27E61CA}"/>
              </a:ext>
            </a:extLst>
          </p:cNvPr>
          <p:cNvPicPr>
            <a:picLocks noChangeAspect="1"/>
          </p:cNvPicPr>
          <p:nvPr/>
        </p:nvPicPr>
        <p:blipFill>
          <a:blip r:embed="rId3"/>
          <a:stretch>
            <a:fillRect/>
          </a:stretch>
        </p:blipFill>
        <p:spPr>
          <a:xfrm>
            <a:off x="10776608" y="216311"/>
            <a:ext cx="1097706" cy="460889"/>
          </a:xfrm>
          <a:prstGeom prst="rect">
            <a:avLst/>
          </a:prstGeom>
        </p:spPr>
      </p:pic>
      <p:sp>
        <p:nvSpPr>
          <p:cNvPr id="4" name="Rubrik 3">
            <a:extLst>
              <a:ext uri="{FF2B5EF4-FFF2-40B4-BE49-F238E27FC236}">
                <a16:creationId xmlns:a16="http://schemas.microsoft.com/office/drawing/2014/main" id="{EC8EBC4F-0CDD-30DE-FC51-DFD82C1369A5}"/>
              </a:ext>
            </a:extLst>
          </p:cNvPr>
          <p:cNvSpPr>
            <a:spLocks noGrp="1"/>
          </p:cNvSpPr>
          <p:nvPr>
            <p:ph type="title"/>
          </p:nvPr>
        </p:nvSpPr>
        <p:spPr/>
        <p:txBody>
          <a:bodyPr/>
          <a:lstStyle/>
          <a:p>
            <a:r>
              <a:rPr lang="sv-SE" sz="3600" dirty="0"/>
              <a:t>Tips på hur du kan agera för social hållbarhet</a:t>
            </a:r>
          </a:p>
        </p:txBody>
      </p:sp>
      <p:sp useBgFill="1">
        <p:nvSpPr>
          <p:cNvPr id="5" name="Platshållare för innehåll 2">
            <a:extLst>
              <a:ext uri="{FF2B5EF4-FFF2-40B4-BE49-F238E27FC236}">
                <a16:creationId xmlns:a16="http://schemas.microsoft.com/office/drawing/2014/main" id="{1419CE9F-CE1D-00B1-4BDE-E33795887168}"/>
              </a:ext>
            </a:extLst>
          </p:cNvPr>
          <p:cNvSpPr txBox="1">
            <a:spLocks/>
          </p:cNvSpPr>
          <p:nvPr/>
        </p:nvSpPr>
        <p:spPr>
          <a:xfrm>
            <a:off x="1721999" y="2547955"/>
            <a:ext cx="7992272" cy="3357896"/>
          </a:xfrm>
          <a:prstGeom prst="rect">
            <a:avLst/>
          </a:prstGeom>
        </p:spPr>
        <p:txBody>
          <a:bodyPr vert="horz" lIns="0" tIns="0" rIns="0" bIns="0" rtlCol="0">
            <a:noAutofit/>
          </a:bodyPr>
          <a:lstStyle>
            <a:lvl1pPr marL="342900" indent="-342900" algn="l" defTabSz="457200" rtl="0" eaLnBrk="1" latinLnBrk="0" hangingPunct="1">
              <a:lnSpc>
                <a:spcPct val="120000"/>
              </a:lnSpc>
              <a:spcBef>
                <a:spcPct val="20000"/>
              </a:spcBef>
              <a:buClr>
                <a:schemeClr val="accent2"/>
              </a:buClr>
              <a:buFont typeface="Wingdings" panose="05000000000000000000" pitchFamily="2" charset="2"/>
              <a:buChar char="§"/>
              <a:defRPr sz="1800" kern="1200">
                <a:solidFill>
                  <a:schemeClr val="tx1"/>
                </a:solidFill>
                <a:latin typeface="+mn-lt"/>
                <a:ea typeface="+mn-ea"/>
                <a:cs typeface="+mn-cs"/>
              </a:defRPr>
            </a:lvl1pPr>
            <a:lvl2pPr marL="742950" indent="-285750" algn="l" defTabSz="457200" rtl="0" eaLnBrk="1" latinLnBrk="0" hangingPunct="1">
              <a:lnSpc>
                <a:spcPct val="120000"/>
              </a:lnSpc>
              <a:spcBef>
                <a:spcPts val="0"/>
              </a:spcBef>
              <a:buFont typeface="Roboto Lt" pitchFamily="2" charset="0"/>
              <a:buChar char="­"/>
              <a:defRPr sz="1600" kern="1200">
                <a:solidFill>
                  <a:schemeClr val="tx1"/>
                </a:solidFill>
                <a:latin typeface="+mn-lt"/>
                <a:ea typeface="+mn-ea"/>
                <a:cs typeface="+mn-cs"/>
              </a:defRPr>
            </a:lvl2pPr>
            <a:lvl3pPr marL="1143000" indent="-228600" algn="l" defTabSz="457200" rtl="0" eaLnBrk="1" latinLnBrk="0" hangingPunct="1">
              <a:lnSpc>
                <a:spcPct val="120000"/>
              </a:lnSpc>
              <a:spcBef>
                <a:spcPts val="0"/>
              </a:spcBef>
              <a:buFont typeface="Roboto Lt" pitchFamily="2" charset="0"/>
              <a:buChar char="­"/>
              <a:defRPr sz="1600" kern="1200">
                <a:solidFill>
                  <a:schemeClr val="tx1"/>
                </a:solidFill>
                <a:latin typeface="+mn-lt"/>
                <a:ea typeface="+mn-ea"/>
                <a:cs typeface="+mn-cs"/>
              </a:defRPr>
            </a:lvl3pPr>
            <a:lvl4pPr marL="1600200" indent="-228600" algn="l" defTabSz="457200" rtl="0" eaLnBrk="1" latinLnBrk="0" hangingPunct="1">
              <a:lnSpc>
                <a:spcPct val="120000"/>
              </a:lnSpc>
              <a:spcBef>
                <a:spcPts val="0"/>
              </a:spcBef>
              <a:buFont typeface="Roboto Lt" pitchFamily="2" charset="0"/>
              <a:buChar char="­"/>
              <a:defRPr sz="1600" kern="1200">
                <a:solidFill>
                  <a:schemeClr val="tx1"/>
                </a:solidFill>
                <a:latin typeface="+mn-lt"/>
                <a:ea typeface="+mn-ea"/>
                <a:cs typeface="+mn-cs"/>
              </a:defRPr>
            </a:lvl4pPr>
            <a:lvl5pPr marL="2057400" indent="-228600" algn="l" defTabSz="457200" rtl="0" eaLnBrk="1" latinLnBrk="0" hangingPunct="1">
              <a:lnSpc>
                <a:spcPct val="120000"/>
              </a:lnSpc>
              <a:spcBef>
                <a:spcPts val="0"/>
              </a:spcBef>
              <a:buFont typeface="Roboto Lt" pitchFamily="2" charset="0"/>
              <a:buChar char="­"/>
              <a:defRPr sz="16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eaLnBrk="1" hangingPunct="1"/>
            <a:r>
              <a:rPr lang="sv-SE" altLang="sv-SE" sz="2800" dirty="0"/>
              <a:t>Dela dina erfarenheter och kunskaper med andra.</a:t>
            </a:r>
          </a:p>
          <a:p>
            <a:pPr eaLnBrk="1" hangingPunct="1"/>
            <a:r>
              <a:rPr lang="sv-SE" altLang="sv-SE" sz="2800" dirty="0"/>
              <a:t>Delta och bjud in till olika sammanhang.</a:t>
            </a:r>
          </a:p>
          <a:p>
            <a:pPr eaLnBrk="1" hangingPunct="1"/>
            <a:r>
              <a:rPr lang="sv-SE" altLang="sv-SE" sz="2800" dirty="0"/>
              <a:t>Stödja rättvis konsumtion när du handlar.</a:t>
            </a:r>
          </a:p>
          <a:p>
            <a:pPr eaLnBrk="1" hangingPunct="1"/>
            <a:r>
              <a:rPr lang="sv-SE" altLang="sv-SE" sz="2800" dirty="0"/>
              <a:t>Lära dig och vara nyfiken.</a:t>
            </a:r>
          </a:p>
        </p:txBody>
      </p:sp>
    </p:spTree>
    <p:extLst>
      <p:ext uri="{BB962C8B-B14F-4D97-AF65-F5344CB8AC3E}">
        <p14:creationId xmlns:p14="http://schemas.microsoft.com/office/powerpoint/2010/main" val="413065916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showMasterSp="0">
  <p:cSld>
    <p:spTree>
      <p:nvGrpSpPr>
        <p:cNvPr id="1" name="">
          <a:extLst>
            <a:ext uri="{FF2B5EF4-FFF2-40B4-BE49-F238E27FC236}">
              <a16:creationId xmlns:a16="http://schemas.microsoft.com/office/drawing/2014/main" id="{007B2645-A874-7C8A-6CBA-B2289E0CABF5}"/>
            </a:ext>
          </a:extLst>
        </p:cNvPr>
        <p:cNvGrpSpPr/>
        <p:nvPr/>
      </p:nvGrpSpPr>
      <p:grpSpPr>
        <a:xfrm>
          <a:off x="0" y="0"/>
          <a:ext cx="0" cy="0"/>
          <a:chOff x="0" y="0"/>
          <a:chExt cx="0" cy="0"/>
        </a:xfrm>
      </p:grpSpPr>
      <p:pic>
        <p:nvPicPr>
          <p:cNvPr id="14" name="Bildobjekt 13" descr="En bild som visar Teckensnitt, Grafik, grafisk design, text&#10;&#10;AI-genererat innehåll kan vara felaktigt.">
            <a:extLst>
              <a:ext uri="{FF2B5EF4-FFF2-40B4-BE49-F238E27FC236}">
                <a16:creationId xmlns:a16="http://schemas.microsoft.com/office/drawing/2014/main" id="{D10B0BF9-B66A-D2B5-B1A3-48E429471EFA}"/>
              </a:ext>
            </a:extLst>
          </p:cNvPr>
          <p:cNvPicPr>
            <a:picLocks noChangeAspect="1"/>
          </p:cNvPicPr>
          <p:nvPr/>
        </p:nvPicPr>
        <p:blipFill>
          <a:blip r:embed="rId3"/>
          <a:stretch>
            <a:fillRect/>
          </a:stretch>
        </p:blipFill>
        <p:spPr>
          <a:xfrm>
            <a:off x="10776608" y="216311"/>
            <a:ext cx="1097706" cy="460889"/>
          </a:xfrm>
          <a:prstGeom prst="rect">
            <a:avLst/>
          </a:prstGeom>
        </p:spPr>
      </p:pic>
      <p:sp>
        <p:nvSpPr>
          <p:cNvPr id="4" name="Rubrik 3">
            <a:extLst>
              <a:ext uri="{FF2B5EF4-FFF2-40B4-BE49-F238E27FC236}">
                <a16:creationId xmlns:a16="http://schemas.microsoft.com/office/drawing/2014/main" id="{6318067B-A416-3DCD-32B9-5B63360D2A09}"/>
              </a:ext>
            </a:extLst>
          </p:cNvPr>
          <p:cNvSpPr>
            <a:spLocks noGrp="1"/>
          </p:cNvSpPr>
          <p:nvPr>
            <p:ph type="title"/>
          </p:nvPr>
        </p:nvSpPr>
        <p:spPr/>
        <p:txBody>
          <a:bodyPr/>
          <a:lstStyle/>
          <a:p>
            <a:r>
              <a:rPr lang="sv-SE" sz="3600" dirty="0"/>
              <a:t>Tips på hur du kan agera för social hållbarhet</a:t>
            </a:r>
          </a:p>
        </p:txBody>
      </p:sp>
      <p:sp useBgFill="1">
        <p:nvSpPr>
          <p:cNvPr id="5" name="Platshållare för innehåll 2">
            <a:extLst>
              <a:ext uri="{FF2B5EF4-FFF2-40B4-BE49-F238E27FC236}">
                <a16:creationId xmlns:a16="http://schemas.microsoft.com/office/drawing/2014/main" id="{E4228031-2F78-2BDF-C415-F5B7D466A52D}"/>
              </a:ext>
            </a:extLst>
          </p:cNvPr>
          <p:cNvSpPr txBox="1">
            <a:spLocks/>
          </p:cNvSpPr>
          <p:nvPr/>
        </p:nvSpPr>
        <p:spPr>
          <a:xfrm>
            <a:off x="1721999" y="2781418"/>
            <a:ext cx="7992272" cy="3357896"/>
          </a:xfrm>
          <a:prstGeom prst="rect">
            <a:avLst/>
          </a:prstGeom>
        </p:spPr>
        <p:txBody>
          <a:bodyPr vert="horz" lIns="0" tIns="0" rIns="0" bIns="0" rtlCol="0">
            <a:noAutofit/>
          </a:bodyPr>
          <a:lstStyle>
            <a:lvl1pPr marL="342900" indent="-342900" algn="l" defTabSz="457200" rtl="0" eaLnBrk="1" latinLnBrk="0" hangingPunct="1">
              <a:lnSpc>
                <a:spcPct val="120000"/>
              </a:lnSpc>
              <a:spcBef>
                <a:spcPct val="20000"/>
              </a:spcBef>
              <a:buClr>
                <a:schemeClr val="accent2"/>
              </a:buClr>
              <a:buFont typeface="Wingdings" panose="05000000000000000000" pitchFamily="2" charset="2"/>
              <a:buChar char="§"/>
              <a:defRPr sz="1800" kern="1200">
                <a:solidFill>
                  <a:schemeClr val="tx1"/>
                </a:solidFill>
                <a:latin typeface="+mn-lt"/>
                <a:ea typeface="+mn-ea"/>
                <a:cs typeface="+mn-cs"/>
              </a:defRPr>
            </a:lvl1pPr>
            <a:lvl2pPr marL="742950" indent="-285750" algn="l" defTabSz="457200" rtl="0" eaLnBrk="1" latinLnBrk="0" hangingPunct="1">
              <a:lnSpc>
                <a:spcPct val="120000"/>
              </a:lnSpc>
              <a:spcBef>
                <a:spcPts val="0"/>
              </a:spcBef>
              <a:buFont typeface="Roboto Lt" pitchFamily="2" charset="0"/>
              <a:buChar char="­"/>
              <a:defRPr sz="1600" kern="1200">
                <a:solidFill>
                  <a:schemeClr val="tx1"/>
                </a:solidFill>
                <a:latin typeface="+mn-lt"/>
                <a:ea typeface="+mn-ea"/>
                <a:cs typeface="+mn-cs"/>
              </a:defRPr>
            </a:lvl2pPr>
            <a:lvl3pPr marL="1143000" indent="-228600" algn="l" defTabSz="457200" rtl="0" eaLnBrk="1" latinLnBrk="0" hangingPunct="1">
              <a:lnSpc>
                <a:spcPct val="120000"/>
              </a:lnSpc>
              <a:spcBef>
                <a:spcPts val="0"/>
              </a:spcBef>
              <a:buFont typeface="Roboto Lt" pitchFamily="2" charset="0"/>
              <a:buChar char="­"/>
              <a:defRPr sz="1600" kern="1200">
                <a:solidFill>
                  <a:schemeClr val="tx1"/>
                </a:solidFill>
                <a:latin typeface="+mn-lt"/>
                <a:ea typeface="+mn-ea"/>
                <a:cs typeface="+mn-cs"/>
              </a:defRPr>
            </a:lvl3pPr>
            <a:lvl4pPr marL="1600200" indent="-228600" algn="l" defTabSz="457200" rtl="0" eaLnBrk="1" latinLnBrk="0" hangingPunct="1">
              <a:lnSpc>
                <a:spcPct val="120000"/>
              </a:lnSpc>
              <a:spcBef>
                <a:spcPts val="0"/>
              </a:spcBef>
              <a:buFont typeface="Roboto Lt" pitchFamily="2" charset="0"/>
              <a:buChar char="­"/>
              <a:defRPr sz="1600" kern="1200">
                <a:solidFill>
                  <a:schemeClr val="tx1"/>
                </a:solidFill>
                <a:latin typeface="+mn-lt"/>
                <a:ea typeface="+mn-ea"/>
                <a:cs typeface="+mn-cs"/>
              </a:defRPr>
            </a:lvl4pPr>
            <a:lvl5pPr marL="2057400" indent="-228600" algn="l" defTabSz="457200" rtl="0" eaLnBrk="1" latinLnBrk="0" hangingPunct="1">
              <a:lnSpc>
                <a:spcPct val="120000"/>
              </a:lnSpc>
              <a:spcBef>
                <a:spcPts val="0"/>
              </a:spcBef>
              <a:buFont typeface="Roboto Lt" pitchFamily="2" charset="0"/>
              <a:buChar char="­"/>
              <a:defRPr sz="16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eaLnBrk="1" hangingPunct="1"/>
            <a:r>
              <a:rPr lang="sv-SE" altLang="sv-SE" sz="2800" dirty="0"/>
              <a:t>Starta eller delta i seniornätverk.</a:t>
            </a:r>
          </a:p>
          <a:p>
            <a:pPr eaLnBrk="1" hangingPunct="1"/>
            <a:r>
              <a:rPr lang="sv-SE" altLang="sv-SE" sz="2800" dirty="0"/>
              <a:t>Påverka lokalt.</a:t>
            </a:r>
          </a:p>
          <a:p>
            <a:pPr eaLnBrk="1" hangingPunct="1"/>
            <a:r>
              <a:rPr lang="sv-SE" altLang="sv-SE" sz="2800" dirty="0"/>
              <a:t>Stärka solidariteten mellan generationer.</a:t>
            </a:r>
          </a:p>
          <a:p>
            <a:pPr eaLnBrk="1" hangingPunct="1"/>
            <a:r>
              <a:rPr lang="sv-SE" altLang="sv-SE" sz="2800" dirty="0"/>
              <a:t>Arbeta för tillgänglighet och jämlikhet. </a:t>
            </a:r>
          </a:p>
        </p:txBody>
      </p:sp>
    </p:spTree>
    <p:extLst>
      <p:ext uri="{BB962C8B-B14F-4D97-AF65-F5344CB8AC3E}">
        <p14:creationId xmlns:p14="http://schemas.microsoft.com/office/powerpoint/2010/main" val="348524337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showMasterSp="0">
  <p:cSld>
    <p:spTree>
      <p:nvGrpSpPr>
        <p:cNvPr id="1" name="">
          <a:extLst>
            <a:ext uri="{FF2B5EF4-FFF2-40B4-BE49-F238E27FC236}">
              <a16:creationId xmlns:a16="http://schemas.microsoft.com/office/drawing/2014/main" id="{A31EC612-4A8D-9DAE-A38D-5C061A27A127}"/>
            </a:ext>
          </a:extLst>
        </p:cNvPr>
        <p:cNvGrpSpPr/>
        <p:nvPr/>
      </p:nvGrpSpPr>
      <p:grpSpPr>
        <a:xfrm>
          <a:off x="0" y="0"/>
          <a:ext cx="0" cy="0"/>
          <a:chOff x="0" y="0"/>
          <a:chExt cx="0" cy="0"/>
        </a:xfrm>
      </p:grpSpPr>
      <p:sp>
        <p:nvSpPr>
          <p:cNvPr id="6" name="Platshållare för bildnummer 5">
            <a:extLst>
              <a:ext uri="{FF2B5EF4-FFF2-40B4-BE49-F238E27FC236}">
                <a16:creationId xmlns:a16="http://schemas.microsoft.com/office/drawing/2014/main" id="{6DB1BE08-E29C-633C-DE54-91A65DACF959}"/>
              </a:ext>
            </a:extLst>
          </p:cNvPr>
          <p:cNvSpPr>
            <a:spLocks noGrp="1"/>
          </p:cNvSpPr>
          <p:nvPr>
            <p:ph type="sldNum" sz="quarter" idx="12"/>
          </p:nvPr>
        </p:nvSpPr>
        <p:spPr/>
        <p:txBody>
          <a:bodyPr/>
          <a:lstStyle/>
          <a:p>
            <a:fld id="{332063FA-F158-B145-A53C-EFD7E6C84CF7}" type="slidenum">
              <a:rPr lang="sv-SE" smtClean="0"/>
              <a:pPr/>
              <a:t>23</a:t>
            </a:fld>
            <a:endParaRPr lang="sv-SE"/>
          </a:p>
        </p:txBody>
      </p:sp>
      <p:pic>
        <p:nvPicPr>
          <p:cNvPr id="14" name="Bildobjekt 13" descr="En bild som visar Teckensnitt, Grafik, grafisk design, text&#10;&#10;AI-genererat innehåll kan vara felaktigt.">
            <a:extLst>
              <a:ext uri="{FF2B5EF4-FFF2-40B4-BE49-F238E27FC236}">
                <a16:creationId xmlns:a16="http://schemas.microsoft.com/office/drawing/2014/main" id="{38DEB365-0DF7-6B91-3AA0-67805A77DAEA}"/>
              </a:ext>
            </a:extLst>
          </p:cNvPr>
          <p:cNvPicPr>
            <a:picLocks noChangeAspect="1"/>
          </p:cNvPicPr>
          <p:nvPr/>
        </p:nvPicPr>
        <p:blipFill>
          <a:blip r:embed="rId3"/>
          <a:stretch>
            <a:fillRect/>
          </a:stretch>
        </p:blipFill>
        <p:spPr>
          <a:xfrm>
            <a:off x="10776608" y="216311"/>
            <a:ext cx="1097706" cy="460889"/>
          </a:xfrm>
          <a:prstGeom prst="rect">
            <a:avLst/>
          </a:prstGeom>
        </p:spPr>
      </p:pic>
      <p:sp>
        <p:nvSpPr>
          <p:cNvPr id="4" name="Rubrik 3">
            <a:extLst>
              <a:ext uri="{FF2B5EF4-FFF2-40B4-BE49-F238E27FC236}">
                <a16:creationId xmlns:a16="http://schemas.microsoft.com/office/drawing/2014/main" id="{E5B63458-3560-3D7E-EF30-C1468D6ADEC4}"/>
              </a:ext>
            </a:extLst>
          </p:cNvPr>
          <p:cNvSpPr>
            <a:spLocks noGrp="1"/>
          </p:cNvSpPr>
          <p:nvPr>
            <p:ph type="title"/>
          </p:nvPr>
        </p:nvSpPr>
        <p:spPr/>
        <p:txBody>
          <a:bodyPr/>
          <a:lstStyle/>
          <a:p>
            <a:r>
              <a:rPr lang="sv-SE" sz="3600"/>
              <a:t>Sammanfattning</a:t>
            </a:r>
          </a:p>
        </p:txBody>
      </p:sp>
      <p:sp useBgFill="1">
        <p:nvSpPr>
          <p:cNvPr id="5" name="Platshållare för innehåll 2">
            <a:extLst>
              <a:ext uri="{FF2B5EF4-FFF2-40B4-BE49-F238E27FC236}">
                <a16:creationId xmlns:a16="http://schemas.microsoft.com/office/drawing/2014/main" id="{6624267B-D3CD-DF36-64E9-AB51E24424B7}"/>
              </a:ext>
            </a:extLst>
          </p:cNvPr>
          <p:cNvSpPr txBox="1">
            <a:spLocks/>
          </p:cNvSpPr>
          <p:nvPr/>
        </p:nvSpPr>
        <p:spPr>
          <a:xfrm>
            <a:off x="1721999" y="2547955"/>
            <a:ext cx="6778710" cy="3357896"/>
          </a:xfrm>
          <a:prstGeom prst="rect">
            <a:avLst/>
          </a:prstGeom>
        </p:spPr>
        <p:txBody>
          <a:bodyPr vert="horz" lIns="0" tIns="0" rIns="0" bIns="0" rtlCol="0">
            <a:noAutofit/>
          </a:bodyPr>
          <a:lstStyle>
            <a:lvl1pPr marL="342900" indent="-342900" algn="l" defTabSz="457200" rtl="0" eaLnBrk="1" latinLnBrk="0" hangingPunct="1">
              <a:lnSpc>
                <a:spcPct val="120000"/>
              </a:lnSpc>
              <a:spcBef>
                <a:spcPct val="20000"/>
              </a:spcBef>
              <a:buClr>
                <a:schemeClr val="accent2"/>
              </a:buClr>
              <a:buFont typeface="Wingdings" panose="05000000000000000000" pitchFamily="2" charset="2"/>
              <a:buChar char="§"/>
              <a:defRPr sz="1800" kern="1200">
                <a:solidFill>
                  <a:schemeClr val="tx1"/>
                </a:solidFill>
                <a:latin typeface="+mn-lt"/>
                <a:ea typeface="+mn-ea"/>
                <a:cs typeface="+mn-cs"/>
              </a:defRPr>
            </a:lvl1pPr>
            <a:lvl2pPr marL="742950" indent="-285750" algn="l" defTabSz="457200" rtl="0" eaLnBrk="1" latinLnBrk="0" hangingPunct="1">
              <a:lnSpc>
                <a:spcPct val="120000"/>
              </a:lnSpc>
              <a:spcBef>
                <a:spcPts val="0"/>
              </a:spcBef>
              <a:buFont typeface="Roboto Lt" pitchFamily="2" charset="0"/>
              <a:buChar char="­"/>
              <a:defRPr sz="1600" kern="1200">
                <a:solidFill>
                  <a:schemeClr val="tx1"/>
                </a:solidFill>
                <a:latin typeface="+mn-lt"/>
                <a:ea typeface="+mn-ea"/>
                <a:cs typeface="+mn-cs"/>
              </a:defRPr>
            </a:lvl2pPr>
            <a:lvl3pPr marL="1143000" indent="-228600" algn="l" defTabSz="457200" rtl="0" eaLnBrk="1" latinLnBrk="0" hangingPunct="1">
              <a:lnSpc>
                <a:spcPct val="120000"/>
              </a:lnSpc>
              <a:spcBef>
                <a:spcPts val="0"/>
              </a:spcBef>
              <a:buFont typeface="Roboto Lt" pitchFamily="2" charset="0"/>
              <a:buChar char="­"/>
              <a:defRPr sz="1600" kern="1200">
                <a:solidFill>
                  <a:schemeClr val="tx1"/>
                </a:solidFill>
                <a:latin typeface="+mn-lt"/>
                <a:ea typeface="+mn-ea"/>
                <a:cs typeface="+mn-cs"/>
              </a:defRPr>
            </a:lvl3pPr>
            <a:lvl4pPr marL="1600200" indent="-228600" algn="l" defTabSz="457200" rtl="0" eaLnBrk="1" latinLnBrk="0" hangingPunct="1">
              <a:lnSpc>
                <a:spcPct val="120000"/>
              </a:lnSpc>
              <a:spcBef>
                <a:spcPts val="0"/>
              </a:spcBef>
              <a:buFont typeface="Roboto Lt" pitchFamily="2" charset="0"/>
              <a:buChar char="­"/>
              <a:defRPr sz="1600" kern="1200">
                <a:solidFill>
                  <a:schemeClr val="tx1"/>
                </a:solidFill>
                <a:latin typeface="+mn-lt"/>
                <a:ea typeface="+mn-ea"/>
                <a:cs typeface="+mn-cs"/>
              </a:defRPr>
            </a:lvl4pPr>
            <a:lvl5pPr marL="2057400" indent="-228600" algn="l" defTabSz="457200" rtl="0" eaLnBrk="1" latinLnBrk="0" hangingPunct="1">
              <a:lnSpc>
                <a:spcPct val="120000"/>
              </a:lnSpc>
              <a:spcBef>
                <a:spcPts val="0"/>
              </a:spcBef>
              <a:buFont typeface="Roboto Lt" pitchFamily="2" charset="0"/>
              <a:buChar char="­"/>
              <a:defRPr sz="16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sv-SE" sz="2800" dirty="0"/>
              <a:t>Så hänger social hållbarhet ihop med Agenda 2030</a:t>
            </a:r>
          </a:p>
          <a:p>
            <a:r>
              <a:rPr lang="sv-SE" sz="2800" dirty="0"/>
              <a:t>Grundprinciperna för ett rättvist och jämlikt samhälle</a:t>
            </a:r>
          </a:p>
          <a:p>
            <a:r>
              <a:rPr lang="sv-SE" sz="2800" dirty="0"/>
              <a:t>Social hållbarhet och dess betydelse </a:t>
            </a:r>
          </a:p>
          <a:p>
            <a:endParaRPr lang="sv-SE" sz="2800" dirty="0"/>
          </a:p>
        </p:txBody>
      </p:sp>
    </p:spTree>
    <p:extLst>
      <p:ext uri="{BB962C8B-B14F-4D97-AF65-F5344CB8AC3E}">
        <p14:creationId xmlns:p14="http://schemas.microsoft.com/office/powerpoint/2010/main" val="63921412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showMasterSp="0">
  <p:cSld>
    <p:spTree>
      <p:nvGrpSpPr>
        <p:cNvPr id="1" name="">
          <a:extLst>
            <a:ext uri="{FF2B5EF4-FFF2-40B4-BE49-F238E27FC236}">
              <a16:creationId xmlns:a16="http://schemas.microsoft.com/office/drawing/2014/main" id="{1EC6C01B-C1A6-094E-FB1B-D5EA59555709}"/>
            </a:ext>
          </a:extLst>
        </p:cNvPr>
        <p:cNvGrpSpPr/>
        <p:nvPr/>
      </p:nvGrpSpPr>
      <p:grpSpPr>
        <a:xfrm>
          <a:off x="0" y="0"/>
          <a:ext cx="0" cy="0"/>
          <a:chOff x="0" y="0"/>
          <a:chExt cx="0" cy="0"/>
        </a:xfrm>
      </p:grpSpPr>
      <p:sp>
        <p:nvSpPr>
          <p:cNvPr id="6" name="Platshållare för bildnummer 5">
            <a:extLst>
              <a:ext uri="{FF2B5EF4-FFF2-40B4-BE49-F238E27FC236}">
                <a16:creationId xmlns:a16="http://schemas.microsoft.com/office/drawing/2014/main" id="{10F891A4-A446-9E14-164F-C35A00174FB2}"/>
              </a:ext>
            </a:extLst>
          </p:cNvPr>
          <p:cNvSpPr>
            <a:spLocks noGrp="1"/>
          </p:cNvSpPr>
          <p:nvPr>
            <p:ph type="sldNum" sz="quarter" idx="12"/>
          </p:nvPr>
        </p:nvSpPr>
        <p:spPr/>
        <p:txBody>
          <a:bodyPr/>
          <a:lstStyle/>
          <a:p>
            <a:fld id="{332063FA-F158-B145-A53C-EFD7E6C84CF7}" type="slidenum">
              <a:rPr lang="sv-SE" smtClean="0"/>
              <a:pPr/>
              <a:t>24</a:t>
            </a:fld>
            <a:endParaRPr lang="sv-SE"/>
          </a:p>
        </p:txBody>
      </p:sp>
      <p:pic>
        <p:nvPicPr>
          <p:cNvPr id="14" name="Bildobjekt 13" descr="En bild som visar Teckensnitt, Grafik, grafisk design, text&#10;&#10;AI-genererat innehåll kan vara felaktigt.">
            <a:extLst>
              <a:ext uri="{FF2B5EF4-FFF2-40B4-BE49-F238E27FC236}">
                <a16:creationId xmlns:a16="http://schemas.microsoft.com/office/drawing/2014/main" id="{5F837067-2FDF-A67B-DA1E-CCA82FE13D66}"/>
              </a:ext>
            </a:extLst>
          </p:cNvPr>
          <p:cNvPicPr>
            <a:picLocks noChangeAspect="1"/>
          </p:cNvPicPr>
          <p:nvPr/>
        </p:nvPicPr>
        <p:blipFill>
          <a:blip r:embed="rId3"/>
          <a:stretch>
            <a:fillRect/>
          </a:stretch>
        </p:blipFill>
        <p:spPr>
          <a:xfrm>
            <a:off x="10776608" y="216311"/>
            <a:ext cx="1097706" cy="460889"/>
          </a:xfrm>
          <a:prstGeom prst="rect">
            <a:avLst/>
          </a:prstGeom>
        </p:spPr>
      </p:pic>
      <p:sp>
        <p:nvSpPr>
          <p:cNvPr id="4" name="Rubrik 3">
            <a:extLst>
              <a:ext uri="{FF2B5EF4-FFF2-40B4-BE49-F238E27FC236}">
                <a16:creationId xmlns:a16="http://schemas.microsoft.com/office/drawing/2014/main" id="{1D8525F5-1CA2-5461-8D98-C14E6112B11A}"/>
              </a:ext>
            </a:extLst>
          </p:cNvPr>
          <p:cNvSpPr>
            <a:spLocks noGrp="1"/>
          </p:cNvSpPr>
          <p:nvPr>
            <p:ph type="title"/>
          </p:nvPr>
        </p:nvSpPr>
        <p:spPr/>
        <p:txBody>
          <a:bodyPr/>
          <a:lstStyle/>
          <a:p>
            <a:r>
              <a:rPr lang="sv-SE" sz="3600"/>
              <a:t>Nästa gång</a:t>
            </a:r>
          </a:p>
        </p:txBody>
      </p:sp>
      <p:sp useBgFill="1">
        <p:nvSpPr>
          <p:cNvPr id="5" name="Platshållare för innehåll 2">
            <a:extLst>
              <a:ext uri="{FF2B5EF4-FFF2-40B4-BE49-F238E27FC236}">
                <a16:creationId xmlns:a16="http://schemas.microsoft.com/office/drawing/2014/main" id="{C711C5B5-2E84-5990-8E60-ACB6F98D6288}"/>
              </a:ext>
            </a:extLst>
          </p:cNvPr>
          <p:cNvSpPr txBox="1">
            <a:spLocks/>
          </p:cNvSpPr>
          <p:nvPr/>
        </p:nvSpPr>
        <p:spPr>
          <a:xfrm>
            <a:off x="1721999" y="2547955"/>
            <a:ext cx="6778710" cy="3357896"/>
          </a:xfrm>
          <a:prstGeom prst="rect">
            <a:avLst/>
          </a:prstGeom>
        </p:spPr>
        <p:txBody>
          <a:bodyPr vert="horz" lIns="0" tIns="0" rIns="0" bIns="0" rtlCol="0">
            <a:noAutofit/>
          </a:bodyPr>
          <a:lstStyle>
            <a:lvl1pPr marL="342900" indent="-342900" algn="l" defTabSz="457200" rtl="0" eaLnBrk="1" latinLnBrk="0" hangingPunct="1">
              <a:lnSpc>
                <a:spcPct val="120000"/>
              </a:lnSpc>
              <a:spcBef>
                <a:spcPct val="20000"/>
              </a:spcBef>
              <a:buClr>
                <a:schemeClr val="accent2"/>
              </a:buClr>
              <a:buFont typeface="Wingdings" panose="05000000000000000000" pitchFamily="2" charset="2"/>
              <a:buChar char="§"/>
              <a:defRPr sz="1800" kern="1200">
                <a:solidFill>
                  <a:schemeClr val="tx1"/>
                </a:solidFill>
                <a:latin typeface="+mn-lt"/>
                <a:ea typeface="+mn-ea"/>
                <a:cs typeface="+mn-cs"/>
              </a:defRPr>
            </a:lvl1pPr>
            <a:lvl2pPr marL="742950" indent="-285750" algn="l" defTabSz="457200" rtl="0" eaLnBrk="1" latinLnBrk="0" hangingPunct="1">
              <a:lnSpc>
                <a:spcPct val="120000"/>
              </a:lnSpc>
              <a:spcBef>
                <a:spcPts val="0"/>
              </a:spcBef>
              <a:buFont typeface="Roboto Lt" pitchFamily="2" charset="0"/>
              <a:buChar char="­"/>
              <a:defRPr sz="1600" kern="1200">
                <a:solidFill>
                  <a:schemeClr val="tx1"/>
                </a:solidFill>
                <a:latin typeface="+mn-lt"/>
                <a:ea typeface="+mn-ea"/>
                <a:cs typeface="+mn-cs"/>
              </a:defRPr>
            </a:lvl2pPr>
            <a:lvl3pPr marL="1143000" indent="-228600" algn="l" defTabSz="457200" rtl="0" eaLnBrk="1" latinLnBrk="0" hangingPunct="1">
              <a:lnSpc>
                <a:spcPct val="120000"/>
              </a:lnSpc>
              <a:spcBef>
                <a:spcPts val="0"/>
              </a:spcBef>
              <a:buFont typeface="Roboto Lt" pitchFamily="2" charset="0"/>
              <a:buChar char="­"/>
              <a:defRPr sz="1600" kern="1200">
                <a:solidFill>
                  <a:schemeClr val="tx1"/>
                </a:solidFill>
                <a:latin typeface="+mn-lt"/>
                <a:ea typeface="+mn-ea"/>
                <a:cs typeface="+mn-cs"/>
              </a:defRPr>
            </a:lvl3pPr>
            <a:lvl4pPr marL="1600200" indent="-228600" algn="l" defTabSz="457200" rtl="0" eaLnBrk="1" latinLnBrk="0" hangingPunct="1">
              <a:lnSpc>
                <a:spcPct val="120000"/>
              </a:lnSpc>
              <a:spcBef>
                <a:spcPts val="0"/>
              </a:spcBef>
              <a:buFont typeface="Roboto Lt" pitchFamily="2" charset="0"/>
              <a:buChar char="­"/>
              <a:defRPr sz="1600" kern="1200">
                <a:solidFill>
                  <a:schemeClr val="tx1"/>
                </a:solidFill>
                <a:latin typeface="+mn-lt"/>
                <a:ea typeface="+mn-ea"/>
                <a:cs typeface="+mn-cs"/>
              </a:defRPr>
            </a:lvl4pPr>
            <a:lvl5pPr marL="2057400" indent="-228600" algn="l" defTabSz="457200" rtl="0" eaLnBrk="1" latinLnBrk="0" hangingPunct="1">
              <a:lnSpc>
                <a:spcPct val="120000"/>
              </a:lnSpc>
              <a:spcBef>
                <a:spcPts val="0"/>
              </a:spcBef>
              <a:buFont typeface="Roboto Lt" pitchFamily="2" charset="0"/>
              <a:buChar char="­"/>
              <a:defRPr sz="16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sv-SE" sz="2800"/>
              <a:t>Tema </a:t>
            </a:r>
          </a:p>
          <a:p>
            <a:r>
              <a:rPr lang="sv-SE" sz="2800"/>
              <a:t>Frivillig förberedelse</a:t>
            </a:r>
          </a:p>
        </p:txBody>
      </p:sp>
      <p:pic>
        <p:nvPicPr>
          <p:cNvPr id="2" name="Bildobjekt 1" descr="En bild som visar text, skärmbild, logotyp, Varumärke&#10;&#10;AI-genererat innehåll kan vara felaktigt.">
            <a:extLst>
              <a:ext uri="{FF2B5EF4-FFF2-40B4-BE49-F238E27FC236}">
                <a16:creationId xmlns:a16="http://schemas.microsoft.com/office/drawing/2014/main" id="{8F824A8E-2987-D2DE-B189-7601959D94E6}"/>
              </a:ext>
            </a:extLst>
          </p:cNvPr>
          <p:cNvPicPr>
            <a:picLocks noChangeAspect="1"/>
          </p:cNvPicPr>
          <p:nvPr/>
        </p:nvPicPr>
        <p:blipFill>
          <a:blip r:embed="rId4"/>
          <a:stretch>
            <a:fillRect/>
          </a:stretch>
        </p:blipFill>
        <p:spPr>
          <a:xfrm>
            <a:off x="6096000" y="3429000"/>
            <a:ext cx="5409231" cy="2731203"/>
          </a:xfrm>
          <a:prstGeom prst="rect">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315011829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showMasterSp="0">
  <p:cSld>
    <p:bg>
      <p:bgPr>
        <a:solidFill>
          <a:srgbClr val="014178"/>
        </a:solidFill>
        <a:effectLst/>
      </p:bgPr>
    </p:bg>
    <p:spTree>
      <p:nvGrpSpPr>
        <p:cNvPr id="1" name="">
          <a:extLst>
            <a:ext uri="{FF2B5EF4-FFF2-40B4-BE49-F238E27FC236}">
              <a16:creationId xmlns:a16="http://schemas.microsoft.com/office/drawing/2014/main" id="{87F596AE-14B3-1D65-D03D-2A833B5FE86F}"/>
            </a:ext>
          </a:extLst>
        </p:cNvPr>
        <p:cNvGrpSpPr/>
        <p:nvPr/>
      </p:nvGrpSpPr>
      <p:grpSpPr>
        <a:xfrm>
          <a:off x="0" y="0"/>
          <a:ext cx="0" cy="0"/>
          <a:chOff x="0" y="0"/>
          <a:chExt cx="0" cy="0"/>
        </a:xfrm>
      </p:grpSpPr>
      <p:sp>
        <p:nvSpPr>
          <p:cNvPr id="4" name="Rubrik 3">
            <a:extLst>
              <a:ext uri="{FF2B5EF4-FFF2-40B4-BE49-F238E27FC236}">
                <a16:creationId xmlns:a16="http://schemas.microsoft.com/office/drawing/2014/main" id="{86366FBA-0FA4-C415-7D9E-1518238C23BC}"/>
              </a:ext>
            </a:extLst>
          </p:cNvPr>
          <p:cNvSpPr>
            <a:spLocks noGrp="1"/>
          </p:cNvSpPr>
          <p:nvPr>
            <p:ph type="title"/>
          </p:nvPr>
        </p:nvSpPr>
        <p:spPr/>
        <p:txBody>
          <a:bodyPr/>
          <a:lstStyle/>
          <a:p>
            <a:r>
              <a:rPr lang="sv-SE" sz="3600" dirty="0">
                <a:solidFill>
                  <a:schemeClr val="bg1"/>
                </a:solidFill>
              </a:rPr>
              <a:t>För dig som vill lära dig mer!</a:t>
            </a:r>
          </a:p>
        </p:txBody>
      </p:sp>
      <p:sp useBgFill="1">
        <p:nvSpPr>
          <p:cNvPr id="5" name="Platshållare för innehåll 2">
            <a:extLst>
              <a:ext uri="{FF2B5EF4-FFF2-40B4-BE49-F238E27FC236}">
                <a16:creationId xmlns:a16="http://schemas.microsoft.com/office/drawing/2014/main" id="{0328397B-DB51-B629-70F1-C4D0C6229FF8}"/>
              </a:ext>
            </a:extLst>
          </p:cNvPr>
          <p:cNvSpPr txBox="1">
            <a:spLocks/>
          </p:cNvSpPr>
          <p:nvPr/>
        </p:nvSpPr>
        <p:spPr>
          <a:xfrm>
            <a:off x="1721999" y="2547955"/>
            <a:ext cx="6778710" cy="3357896"/>
          </a:xfrm>
          <a:prstGeom prst="rect">
            <a:avLst/>
          </a:prstGeom>
        </p:spPr>
        <p:txBody>
          <a:bodyPr vert="horz" lIns="0" tIns="0" rIns="0" bIns="0" rtlCol="0">
            <a:noAutofit/>
          </a:bodyPr>
          <a:lstStyle>
            <a:lvl1pPr marL="342900" indent="-342900" algn="l" defTabSz="457200" rtl="0" eaLnBrk="1" latinLnBrk="0" hangingPunct="1">
              <a:lnSpc>
                <a:spcPct val="120000"/>
              </a:lnSpc>
              <a:spcBef>
                <a:spcPct val="20000"/>
              </a:spcBef>
              <a:buClr>
                <a:schemeClr val="accent2"/>
              </a:buClr>
              <a:buFont typeface="Wingdings" panose="05000000000000000000" pitchFamily="2" charset="2"/>
              <a:buChar char="§"/>
              <a:defRPr sz="1800" kern="1200">
                <a:solidFill>
                  <a:schemeClr val="tx1"/>
                </a:solidFill>
                <a:latin typeface="+mn-lt"/>
                <a:ea typeface="+mn-ea"/>
                <a:cs typeface="+mn-cs"/>
              </a:defRPr>
            </a:lvl1pPr>
            <a:lvl2pPr marL="742950" indent="-285750" algn="l" defTabSz="457200" rtl="0" eaLnBrk="1" latinLnBrk="0" hangingPunct="1">
              <a:lnSpc>
                <a:spcPct val="120000"/>
              </a:lnSpc>
              <a:spcBef>
                <a:spcPts val="0"/>
              </a:spcBef>
              <a:buFont typeface="Roboto Lt" pitchFamily="2" charset="0"/>
              <a:buChar char="­"/>
              <a:defRPr sz="1600" kern="1200">
                <a:solidFill>
                  <a:schemeClr val="tx1"/>
                </a:solidFill>
                <a:latin typeface="+mn-lt"/>
                <a:ea typeface="+mn-ea"/>
                <a:cs typeface="+mn-cs"/>
              </a:defRPr>
            </a:lvl2pPr>
            <a:lvl3pPr marL="1143000" indent="-228600" algn="l" defTabSz="457200" rtl="0" eaLnBrk="1" latinLnBrk="0" hangingPunct="1">
              <a:lnSpc>
                <a:spcPct val="120000"/>
              </a:lnSpc>
              <a:spcBef>
                <a:spcPts val="0"/>
              </a:spcBef>
              <a:buFont typeface="Roboto Lt" pitchFamily="2" charset="0"/>
              <a:buChar char="­"/>
              <a:defRPr sz="1600" kern="1200">
                <a:solidFill>
                  <a:schemeClr val="tx1"/>
                </a:solidFill>
                <a:latin typeface="+mn-lt"/>
                <a:ea typeface="+mn-ea"/>
                <a:cs typeface="+mn-cs"/>
              </a:defRPr>
            </a:lvl3pPr>
            <a:lvl4pPr marL="1600200" indent="-228600" algn="l" defTabSz="457200" rtl="0" eaLnBrk="1" latinLnBrk="0" hangingPunct="1">
              <a:lnSpc>
                <a:spcPct val="120000"/>
              </a:lnSpc>
              <a:spcBef>
                <a:spcPts val="0"/>
              </a:spcBef>
              <a:buFont typeface="Roboto Lt" pitchFamily="2" charset="0"/>
              <a:buChar char="­"/>
              <a:defRPr sz="1600" kern="1200">
                <a:solidFill>
                  <a:schemeClr val="tx1"/>
                </a:solidFill>
                <a:latin typeface="+mn-lt"/>
                <a:ea typeface="+mn-ea"/>
                <a:cs typeface="+mn-cs"/>
              </a:defRPr>
            </a:lvl4pPr>
            <a:lvl5pPr marL="2057400" indent="-228600" algn="l" defTabSz="457200" rtl="0" eaLnBrk="1" latinLnBrk="0" hangingPunct="1">
              <a:lnSpc>
                <a:spcPct val="120000"/>
              </a:lnSpc>
              <a:spcBef>
                <a:spcPts val="0"/>
              </a:spcBef>
              <a:buFont typeface="Roboto Lt" pitchFamily="2" charset="0"/>
              <a:buChar char="­"/>
              <a:defRPr sz="16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r>
              <a:rPr lang="sv-SE" sz="2800" b="1" dirty="0">
                <a:solidFill>
                  <a:schemeClr val="bg1"/>
                </a:solidFill>
              </a:rPr>
              <a:t>Klicka på länkarna nedanför:</a:t>
            </a:r>
            <a:endParaRPr lang="sv-SE" sz="2800" dirty="0">
              <a:solidFill>
                <a:schemeClr val="bg1"/>
              </a:solidFill>
            </a:endParaRPr>
          </a:p>
          <a:p>
            <a:r>
              <a:rPr lang="sv-SE" sz="2800" dirty="0">
                <a:solidFill>
                  <a:schemeClr val="bg1"/>
                </a:solidFill>
                <a:hlinkClick r:id="rId3">
                  <a:extLst>
                    <a:ext uri="{A12FA001-AC4F-418D-AE19-62706E023703}">
                      <ahyp:hlinkClr xmlns:ahyp="http://schemas.microsoft.com/office/drawing/2018/hyperlinkcolor" val="tx"/>
                    </a:ext>
                  </a:extLst>
                </a:hlinkClick>
              </a:rPr>
              <a:t>Forum: Mötesplats social hållbarhet</a:t>
            </a:r>
            <a:endParaRPr lang="sv-SE" sz="2800" dirty="0">
              <a:solidFill>
                <a:schemeClr val="bg1"/>
              </a:solidFill>
              <a:hlinkClick r:id="rId4">
                <a:extLst>
                  <a:ext uri="{A12FA001-AC4F-418D-AE19-62706E023703}">
                    <ahyp:hlinkClr xmlns:ahyp="http://schemas.microsoft.com/office/drawing/2018/hyperlinkcolor" val="tx"/>
                  </a:ext>
                </a:extLst>
              </a:hlinkClick>
            </a:endParaRPr>
          </a:p>
          <a:p>
            <a:r>
              <a:rPr lang="sv-SE" sz="2800" dirty="0">
                <a:solidFill>
                  <a:schemeClr val="bg1"/>
                </a:solidFill>
                <a:hlinkClick r:id="rId5">
                  <a:extLst>
                    <a:ext uri="{A12FA001-AC4F-418D-AE19-62706E023703}">
                      <ahyp:hlinkClr xmlns:ahyp="http://schemas.microsoft.com/office/drawing/2018/hyperlinkcolor" val="tx"/>
                    </a:ext>
                  </a:extLst>
                </a:hlinkClick>
              </a:rPr>
              <a:t>Antologi om social hållbarhet</a:t>
            </a:r>
            <a:endParaRPr lang="sv-SE" sz="2800" dirty="0">
              <a:solidFill>
                <a:schemeClr val="bg1"/>
              </a:solidFill>
            </a:endParaRPr>
          </a:p>
          <a:p>
            <a:r>
              <a:rPr lang="sv-SE" sz="2800" dirty="0">
                <a:solidFill>
                  <a:schemeClr val="bg1"/>
                </a:solidFill>
                <a:hlinkClick r:id="rId6">
                  <a:extLst>
                    <a:ext uri="{A12FA001-AC4F-418D-AE19-62706E023703}">
                      <ahyp:hlinkClr xmlns:ahyp="http://schemas.microsoft.com/office/drawing/2018/hyperlinkcolor" val="tx"/>
                    </a:ext>
                  </a:extLst>
                </a:hlinkClick>
              </a:rPr>
              <a:t>Social hållbarhet som pelare i ett bredare hållbarhetsperspektiv</a:t>
            </a:r>
            <a:endParaRPr lang="sv-SE" sz="2800" dirty="0">
              <a:solidFill>
                <a:schemeClr val="bg1"/>
              </a:solidFill>
            </a:endParaRPr>
          </a:p>
        </p:txBody>
      </p:sp>
      <p:pic>
        <p:nvPicPr>
          <p:cNvPr id="7" name="Bildobjekt 6" descr="En bild som visar text, Teckensnitt, Grafik, logotyp&#10;&#10;AI-genererat innehåll kan vara felaktigt.">
            <a:extLst>
              <a:ext uri="{FF2B5EF4-FFF2-40B4-BE49-F238E27FC236}">
                <a16:creationId xmlns:a16="http://schemas.microsoft.com/office/drawing/2014/main" id="{30CA7991-056D-2EA2-34EB-3F16B87D2092}"/>
              </a:ext>
            </a:extLst>
          </p:cNvPr>
          <p:cNvPicPr>
            <a:picLocks noChangeAspect="1"/>
          </p:cNvPicPr>
          <p:nvPr/>
        </p:nvPicPr>
        <p:blipFill>
          <a:blip r:embed="rId7"/>
          <a:stretch>
            <a:fillRect/>
          </a:stretch>
        </p:blipFill>
        <p:spPr>
          <a:xfrm>
            <a:off x="10776755" y="216311"/>
            <a:ext cx="1097559" cy="460889"/>
          </a:xfrm>
          <a:prstGeom prst="rect">
            <a:avLst/>
          </a:prstGeom>
        </p:spPr>
      </p:pic>
      <p:pic>
        <p:nvPicPr>
          <p:cNvPr id="3" name="Platshållare för innehåll 6" descr="Markör med hel fyllning">
            <a:extLst>
              <a:ext uri="{FF2B5EF4-FFF2-40B4-BE49-F238E27FC236}">
                <a16:creationId xmlns:a16="http://schemas.microsoft.com/office/drawing/2014/main" id="{2AA1575A-FEB6-16D7-A683-5B66C61AEB9C}"/>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rot="5920181" flipH="1" flipV="1">
            <a:off x="8186456" y="2250241"/>
            <a:ext cx="1494366" cy="1494366"/>
          </a:xfrm>
          <a:prstGeom prst="rect">
            <a:avLst/>
          </a:prstGeom>
          <a:effectLst>
            <a:outerShdw blurRad="50800" dist="38100" dir="18900000" algn="bl" rotWithShape="0">
              <a:prstClr val="black">
                <a:alpha val="40000"/>
              </a:prstClr>
            </a:outerShdw>
          </a:effectLst>
        </p:spPr>
      </p:pic>
    </p:spTree>
    <p:extLst>
      <p:ext uri="{BB962C8B-B14F-4D97-AF65-F5344CB8AC3E}">
        <p14:creationId xmlns:p14="http://schemas.microsoft.com/office/powerpoint/2010/main" val="400612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a:extLst>
            <a:ext uri="{FF2B5EF4-FFF2-40B4-BE49-F238E27FC236}">
              <a16:creationId xmlns:a16="http://schemas.microsoft.com/office/drawing/2014/main" id="{53BDB72C-83B6-6198-D916-B0D11CE8F326}"/>
            </a:ext>
          </a:extLst>
        </p:cNvPr>
        <p:cNvGrpSpPr/>
        <p:nvPr/>
      </p:nvGrpSpPr>
      <p:grpSpPr>
        <a:xfrm>
          <a:off x="0" y="0"/>
          <a:ext cx="0" cy="0"/>
          <a:chOff x="0" y="0"/>
          <a:chExt cx="0" cy="0"/>
        </a:xfrm>
      </p:grpSpPr>
      <p:pic>
        <p:nvPicPr>
          <p:cNvPr id="14" name="Bildobjekt 13" descr="En bild som visar Teckensnitt, Grafik, grafisk design, text&#10;&#10;AI-genererat innehåll kan vara felaktigt.">
            <a:extLst>
              <a:ext uri="{FF2B5EF4-FFF2-40B4-BE49-F238E27FC236}">
                <a16:creationId xmlns:a16="http://schemas.microsoft.com/office/drawing/2014/main" id="{3B00CA4A-66AA-F11D-AE2D-8E8C05DDCA84}"/>
              </a:ext>
            </a:extLst>
          </p:cNvPr>
          <p:cNvPicPr>
            <a:picLocks noChangeAspect="1"/>
          </p:cNvPicPr>
          <p:nvPr/>
        </p:nvPicPr>
        <p:blipFill>
          <a:blip r:embed="rId3"/>
          <a:stretch>
            <a:fillRect/>
          </a:stretch>
        </p:blipFill>
        <p:spPr>
          <a:xfrm>
            <a:off x="10776608" y="216311"/>
            <a:ext cx="1097706" cy="460889"/>
          </a:xfrm>
          <a:prstGeom prst="rect">
            <a:avLst/>
          </a:prstGeom>
        </p:spPr>
      </p:pic>
      <p:sp>
        <p:nvSpPr>
          <p:cNvPr id="4" name="Rubrik 3">
            <a:extLst>
              <a:ext uri="{FF2B5EF4-FFF2-40B4-BE49-F238E27FC236}">
                <a16:creationId xmlns:a16="http://schemas.microsoft.com/office/drawing/2014/main" id="{9D3C89A8-D512-D651-D14F-024B2CFE722E}"/>
              </a:ext>
            </a:extLst>
          </p:cNvPr>
          <p:cNvSpPr>
            <a:spLocks noGrp="1"/>
          </p:cNvSpPr>
          <p:nvPr>
            <p:ph type="title"/>
          </p:nvPr>
        </p:nvSpPr>
        <p:spPr/>
        <p:txBody>
          <a:bodyPr/>
          <a:lstStyle/>
          <a:p>
            <a:r>
              <a:rPr lang="sv-SE" sz="3600" dirty="0"/>
              <a:t>Flera av målen i Agenda 2030 är direkt kopplade till social hållbarhet</a:t>
            </a:r>
          </a:p>
        </p:txBody>
      </p:sp>
      <p:sp>
        <p:nvSpPr>
          <p:cNvPr id="11" name="Platshållare för innehåll 6">
            <a:extLst>
              <a:ext uri="{FF2B5EF4-FFF2-40B4-BE49-F238E27FC236}">
                <a16:creationId xmlns:a16="http://schemas.microsoft.com/office/drawing/2014/main" id="{BD5D39CD-8C72-3BA6-4F84-5EB9AFE2A89F}"/>
              </a:ext>
            </a:extLst>
          </p:cNvPr>
          <p:cNvSpPr>
            <a:spLocks noGrp="1"/>
          </p:cNvSpPr>
          <p:nvPr>
            <p:ph sz="quarter" idx="13"/>
          </p:nvPr>
        </p:nvSpPr>
        <p:spPr>
          <a:xfrm>
            <a:off x="1721999" y="2737625"/>
            <a:ext cx="6778710" cy="1981183"/>
          </a:xfrm>
        </p:spPr>
        <p:txBody>
          <a:bodyPr/>
          <a:lstStyle/>
          <a:p>
            <a:r>
              <a:rPr lang="sv-SE" sz="2800" dirty="0"/>
              <a:t>Handlar om att skapa jämlika, trygga och inkluderande samhällen där alla har tillgång till hälsa, utbildning, delaktighet och goda levnadsvillkor.</a:t>
            </a:r>
          </a:p>
        </p:txBody>
      </p:sp>
      <p:pic>
        <p:nvPicPr>
          <p:cNvPr id="25" name="Platshållare för innehåll 6" descr="Markör med hel fyllning">
            <a:extLst>
              <a:ext uri="{FF2B5EF4-FFF2-40B4-BE49-F238E27FC236}">
                <a16:creationId xmlns:a16="http://schemas.microsoft.com/office/drawing/2014/main" id="{E10473A7-78B4-BCA9-55EF-AE92AE00C44F}"/>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rot="5400000" flipH="1" flipV="1">
            <a:off x="10739185" y="4499483"/>
            <a:ext cx="1097706" cy="1097706"/>
          </a:xfrm>
          <a:prstGeom prst="rect">
            <a:avLst/>
          </a:prstGeom>
        </p:spPr>
      </p:pic>
      <p:grpSp>
        <p:nvGrpSpPr>
          <p:cNvPr id="2" name="Grupp 1">
            <a:extLst>
              <a:ext uri="{FF2B5EF4-FFF2-40B4-BE49-F238E27FC236}">
                <a16:creationId xmlns:a16="http://schemas.microsoft.com/office/drawing/2014/main" id="{E1587084-6D49-25D6-3376-0A0A15D09C10}"/>
              </a:ext>
            </a:extLst>
          </p:cNvPr>
          <p:cNvGrpSpPr/>
          <p:nvPr/>
        </p:nvGrpSpPr>
        <p:grpSpPr>
          <a:xfrm>
            <a:off x="8210145" y="5709411"/>
            <a:ext cx="4377446" cy="655329"/>
            <a:chOff x="4219574" y="5709411"/>
            <a:chExt cx="3057525" cy="655329"/>
          </a:xfrm>
        </p:grpSpPr>
        <p:sp>
          <p:nvSpPr>
            <p:cNvPr id="3" name="Rektangel med rundade hörn 2">
              <a:extLst>
                <a:ext uri="{FF2B5EF4-FFF2-40B4-BE49-F238E27FC236}">
                  <a16:creationId xmlns:a16="http://schemas.microsoft.com/office/drawing/2014/main" id="{E722B591-78C6-4CD4-7531-274A72D327FA}"/>
                </a:ext>
              </a:extLst>
            </p:cNvPr>
            <p:cNvSpPr/>
            <p:nvPr/>
          </p:nvSpPr>
          <p:spPr>
            <a:xfrm>
              <a:off x="4567237" y="5709411"/>
              <a:ext cx="2362200" cy="655329"/>
            </a:xfrm>
            <a:prstGeom prst="roundRect">
              <a:avLst/>
            </a:prstGeom>
            <a:solidFill>
              <a:schemeClr val="accent3"/>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sv-SE">
                <a:solidFill>
                  <a:schemeClr val="tx1"/>
                </a:solidFill>
              </a:endParaRPr>
            </a:p>
          </p:txBody>
        </p:sp>
        <p:sp>
          <p:nvSpPr>
            <p:cNvPr id="5" name="textruta 4">
              <a:extLst>
                <a:ext uri="{FF2B5EF4-FFF2-40B4-BE49-F238E27FC236}">
                  <a16:creationId xmlns:a16="http://schemas.microsoft.com/office/drawing/2014/main" id="{3E32AA09-E69F-CF5B-3A72-6E95DAA73632}"/>
                </a:ext>
              </a:extLst>
            </p:cNvPr>
            <p:cNvSpPr txBox="1"/>
            <p:nvPr/>
          </p:nvSpPr>
          <p:spPr>
            <a:xfrm>
              <a:off x="4219574" y="5821631"/>
              <a:ext cx="3057525" cy="430887"/>
            </a:xfrm>
            <a:prstGeom prst="rect">
              <a:avLst/>
            </a:prstGeom>
            <a:noFill/>
          </p:spPr>
          <p:txBody>
            <a:bodyPr wrap="square" rtlCol="0">
              <a:spAutoFit/>
            </a:bodyPr>
            <a:lstStyle/>
            <a:p>
              <a:pPr algn="ctr"/>
              <a:r>
                <a:rPr lang="sv-SE" sz="2200" b="1" dirty="0">
                  <a:solidFill>
                    <a:schemeClr val="bg1"/>
                  </a:solidFill>
                  <a:hlinkClick r:id="rId6">
                    <a:extLst>
                      <a:ext uri="{A12FA001-AC4F-418D-AE19-62706E023703}">
                        <ahyp:hlinkClr xmlns:ahyp="http://schemas.microsoft.com/office/drawing/2018/hyperlinkcolor" val="tx"/>
                      </a:ext>
                    </a:extLst>
                  </a:hlinkClick>
                </a:rPr>
                <a:t>De globala målen</a:t>
              </a:r>
              <a:endParaRPr lang="sv-SE" sz="2200" b="1" dirty="0">
                <a:solidFill>
                  <a:schemeClr val="bg1"/>
                </a:solidFill>
              </a:endParaRPr>
            </a:p>
          </p:txBody>
        </p:sp>
      </p:grpSp>
    </p:spTree>
    <p:extLst>
      <p:ext uri="{BB962C8B-B14F-4D97-AF65-F5344CB8AC3E}">
        <p14:creationId xmlns:p14="http://schemas.microsoft.com/office/powerpoint/2010/main" val="312005251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4">
            <a:lum/>
          </a:blip>
          <a:srcRect/>
          <a:stretch>
            <a:fillRect/>
          </a:stretch>
        </a:blipFill>
        <a:effectLst/>
      </p:bgPr>
    </p:bg>
    <p:spTree>
      <p:nvGrpSpPr>
        <p:cNvPr id="1" name="">
          <a:extLst>
            <a:ext uri="{FF2B5EF4-FFF2-40B4-BE49-F238E27FC236}">
              <a16:creationId xmlns:a16="http://schemas.microsoft.com/office/drawing/2014/main" id="{7CE6BC34-B0F4-FC85-204D-6229000DF960}"/>
            </a:ext>
          </a:extLst>
        </p:cNvPr>
        <p:cNvGrpSpPr/>
        <p:nvPr/>
      </p:nvGrpSpPr>
      <p:grpSpPr>
        <a:xfrm>
          <a:off x="0" y="0"/>
          <a:ext cx="0" cy="0"/>
          <a:chOff x="0" y="0"/>
          <a:chExt cx="0" cy="0"/>
        </a:xfrm>
      </p:grpSpPr>
      <p:pic>
        <p:nvPicPr>
          <p:cNvPr id="3" name="Bildobjekt 2">
            <a:extLst>
              <a:ext uri="{FF2B5EF4-FFF2-40B4-BE49-F238E27FC236}">
                <a16:creationId xmlns:a16="http://schemas.microsoft.com/office/drawing/2014/main" id="{D8A1F101-C37E-C6E7-6BC4-0EE9600C269C}"/>
              </a:ext>
            </a:extLst>
          </p:cNvPr>
          <p:cNvPicPr>
            <a:picLocks noChangeAspect="1"/>
          </p:cNvPicPr>
          <p:nvPr/>
        </p:nvPicPr>
        <p:blipFill>
          <a:blip r:embed="rId5"/>
          <a:stretch>
            <a:fillRect/>
          </a:stretch>
        </p:blipFill>
        <p:spPr>
          <a:xfrm>
            <a:off x="10721023" y="294967"/>
            <a:ext cx="1158802" cy="486697"/>
          </a:xfrm>
          <a:prstGeom prst="rect">
            <a:avLst/>
          </a:prstGeom>
        </p:spPr>
      </p:pic>
      <p:pic>
        <p:nvPicPr>
          <p:cNvPr id="2" name="Online Media 1" descr="Social hallbarhet-ljudfilm">
            <a:hlinkClick r:id="" action="ppaction://media"/>
            <a:extLst>
              <a:ext uri="{FF2B5EF4-FFF2-40B4-BE49-F238E27FC236}">
                <a16:creationId xmlns:a16="http://schemas.microsoft.com/office/drawing/2014/main" id="{3141B61D-3086-99DA-A73D-B9C2468BC9CD}"/>
              </a:ext>
            </a:extLst>
          </p:cNvPr>
          <p:cNvPicPr>
            <a:picLocks noRot="1" noChangeAspect="1"/>
          </p:cNvPicPr>
          <p:nvPr>
            <a:videoFile r:link="rId1"/>
          </p:nvPr>
        </p:nvPicPr>
        <p:blipFill>
          <a:blip r:embed="rId6"/>
          <a:stretch>
            <a:fillRect/>
          </a:stretch>
        </p:blipFill>
        <p:spPr>
          <a:xfrm>
            <a:off x="0" y="36095"/>
            <a:ext cx="12192000" cy="6868732"/>
          </a:xfrm>
          <a:prstGeom prst="rect">
            <a:avLst/>
          </a:prstGeom>
        </p:spPr>
      </p:pic>
    </p:spTree>
    <p:extLst>
      <p:ext uri="{BB962C8B-B14F-4D97-AF65-F5344CB8AC3E}">
        <p14:creationId xmlns:p14="http://schemas.microsoft.com/office/powerpoint/2010/main" val="235261148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2"/>
                </p:tgtEl>
              </p:cMediaNode>
            </p:video>
            <p:seq concurrent="1" nextAc="seek">
              <p:cTn id="8" restart="whenNotActive" fill="hold" evtFilter="cancelBubble" nodeType="interactiveSeq">
                <p:stCondLst>
                  <p:cond evt="onClick" delay="0">
                    <p:tgtEl>
                      <p:spTgt spid="2"/>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2"/>
                                        </p:tgtEl>
                                      </p:cBhvr>
                                    </p:cmd>
                                  </p:childTnLst>
                                </p:cTn>
                              </p:par>
                            </p:childTnLst>
                          </p:cTn>
                        </p:par>
                      </p:childTnLst>
                    </p:cTn>
                  </p:par>
                </p:childTnLst>
              </p:cTn>
              <p:nextCondLst>
                <p:cond evt="onClick" delay="0">
                  <p:tgtEl>
                    <p:spTgt spid="2"/>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a:extLst>
            <a:ext uri="{FF2B5EF4-FFF2-40B4-BE49-F238E27FC236}">
              <a16:creationId xmlns:a16="http://schemas.microsoft.com/office/drawing/2014/main" id="{0367C8C5-1B54-637F-4DF6-361D484667EB}"/>
            </a:ext>
          </a:extLst>
        </p:cNvPr>
        <p:cNvGrpSpPr/>
        <p:nvPr/>
      </p:nvGrpSpPr>
      <p:grpSpPr>
        <a:xfrm>
          <a:off x="0" y="0"/>
          <a:ext cx="0" cy="0"/>
          <a:chOff x="0" y="0"/>
          <a:chExt cx="0" cy="0"/>
        </a:xfrm>
      </p:grpSpPr>
      <p:sp>
        <p:nvSpPr>
          <p:cNvPr id="6" name="Platshållare för bildnummer 5">
            <a:extLst>
              <a:ext uri="{FF2B5EF4-FFF2-40B4-BE49-F238E27FC236}">
                <a16:creationId xmlns:a16="http://schemas.microsoft.com/office/drawing/2014/main" id="{3FD997C8-153F-5828-F3A9-E67D78D5D592}"/>
              </a:ext>
            </a:extLst>
          </p:cNvPr>
          <p:cNvSpPr>
            <a:spLocks noGrp="1"/>
          </p:cNvSpPr>
          <p:nvPr>
            <p:ph type="sldNum" sz="quarter" idx="12"/>
          </p:nvPr>
        </p:nvSpPr>
        <p:spPr/>
        <p:txBody>
          <a:bodyPr/>
          <a:lstStyle/>
          <a:p>
            <a:fld id="{332063FA-F158-B145-A53C-EFD7E6C84CF7}" type="slidenum">
              <a:rPr lang="sv-SE" smtClean="0"/>
              <a:pPr/>
              <a:t>5</a:t>
            </a:fld>
            <a:endParaRPr lang="sv-SE"/>
          </a:p>
        </p:txBody>
      </p:sp>
      <p:sp>
        <p:nvSpPr>
          <p:cNvPr id="2" name="Rubrik 1">
            <a:extLst>
              <a:ext uri="{FF2B5EF4-FFF2-40B4-BE49-F238E27FC236}">
                <a16:creationId xmlns:a16="http://schemas.microsoft.com/office/drawing/2014/main" id="{C4AEBC2A-5C62-D5FF-5D85-979B8507BB94}"/>
              </a:ext>
            </a:extLst>
          </p:cNvPr>
          <p:cNvSpPr>
            <a:spLocks noGrp="1"/>
          </p:cNvSpPr>
          <p:nvPr>
            <p:ph type="title"/>
          </p:nvPr>
        </p:nvSpPr>
        <p:spPr/>
        <p:txBody>
          <a:bodyPr/>
          <a:lstStyle/>
          <a:p>
            <a:r>
              <a:rPr lang="nn-NO" sz="3600" dirty="0" err="1"/>
              <a:t>Samtalsfrågor</a:t>
            </a:r>
            <a:endParaRPr lang="nn-NO" sz="3600" dirty="0"/>
          </a:p>
        </p:txBody>
      </p:sp>
      <p:pic>
        <p:nvPicPr>
          <p:cNvPr id="14" name="Bildobjekt 13" descr="En bild som visar Teckensnitt, Grafik, grafisk design, text&#10;&#10;AI-genererat innehåll kan vara felaktigt.">
            <a:extLst>
              <a:ext uri="{FF2B5EF4-FFF2-40B4-BE49-F238E27FC236}">
                <a16:creationId xmlns:a16="http://schemas.microsoft.com/office/drawing/2014/main" id="{41DB3B6F-3E96-D107-68B1-BE0A36072AD9}"/>
              </a:ext>
            </a:extLst>
          </p:cNvPr>
          <p:cNvPicPr>
            <a:picLocks noChangeAspect="1"/>
          </p:cNvPicPr>
          <p:nvPr/>
        </p:nvPicPr>
        <p:blipFill>
          <a:blip r:embed="rId3"/>
          <a:stretch>
            <a:fillRect/>
          </a:stretch>
        </p:blipFill>
        <p:spPr>
          <a:xfrm>
            <a:off x="10776608" y="216311"/>
            <a:ext cx="1097706" cy="460889"/>
          </a:xfrm>
          <a:prstGeom prst="rect">
            <a:avLst/>
          </a:prstGeom>
        </p:spPr>
      </p:pic>
      <p:sp>
        <p:nvSpPr>
          <p:cNvPr id="3" name="Platshållare för innehåll 3">
            <a:extLst>
              <a:ext uri="{FF2B5EF4-FFF2-40B4-BE49-F238E27FC236}">
                <a16:creationId xmlns:a16="http://schemas.microsoft.com/office/drawing/2014/main" id="{9C05E83F-3813-4D02-88FB-418A3C8BE72B}"/>
              </a:ext>
            </a:extLst>
          </p:cNvPr>
          <p:cNvSpPr>
            <a:spLocks noGrp="1"/>
          </p:cNvSpPr>
          <p:nvPr>
            <p:ph sz="quarter" idx="13"/>
          </p:nvPr>
        </p:nvSpPr>
        <p:spPr>
          <a:xfrm>
            <a:off x="1721998" y="2547955"/>
            <a:ext cx="8841727" cy="3357896"/>
          </a:xfrm>
        </p:spPr>
        <p:txBody>
          <a:bodyPr/>
          <a:lstStyle/>
          <a:p>
            <a:r>
              <a:rPr lang="sv-SE" sz="3000" dirty="0"/>
              <a:t>Var det något i filmen som var nytt för er?</a:t>
            </a:r>
          </a:p>
          <a:p>
            <a:r>
              <a:rPr lang="sv-SE" sz="3000" dirty="0"/>
              <a:t>Var det något i filmen som du reagerade på?</a:t>
            </a:r>
            <a:br>
              <a:rPr lang="sv-SE" sz="3000" dirty="0"/>
            </a:br>
            <a:r>
              <a:rPr lang="sv-SE" sz="3000" dirty="0"/>
              <a:t>Vad och varför?</a:t>
            </a:r>
          </a:p>
          <a:p>
            <a:r>
              <a:rPr lang="sv-SE" sz="3000" dirty="0"/>
              <a:t>Var det något i filmen som du inte förstått tidigare?</a:t>
            </a:r>
          </a:p>
          <a:p>
            <a:pPr marL="0" indent="0">
              <a:buNone/>
            </a:pPr>
            <a:endParaRPr lang="sv-SE" sz="3000" dirty="0"/>
          </a:p>
          <a:p>
            <a:endParaRPr lang="sv-SE" sz="3000" dirty="0"/>
          </a:p>
          <a:p>
            <a:endParaRPr lang="sv-SE" sz="3000" dirty="0"/>
          </a:p>
          <a:p>
            <a:endParaRPr lang="sv-SE" sz="2800" dirty="0"/>
          </a:p>
          <a:p>
            <a:pPr marL="0" indent="0">
              <a:buNone/>
            </a:pPr>
            <a:endParaRPr lang="sv-SE" sz="2800" dirty="0"/>
          </a:p>
        </p:txBody>
      </p:sp>
    </p:spTree>
    <p:extLst>
      <p:ext uri="{BB962C8B-B14F-4D97-AF65-F5344CB8AC3E}">
        <p14:creationId xmlns:p14="http://schemas.microsoft.com/office/powerpoint/2010/main" val="161191433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a:extLst>
            <a:ext uri="{FF2B5EF4-FFF2-40B4-BE49-F238E27FC236}">
              <a16:creationId xmlns:a16="http://schemas.microsoft.com/office/drawing/2014/main" id="{68454077-A79B-3B56-7EF4-218009FD8256}"/>
            </a:ext>
          </a:extLst>
        </p:cNvPr>
        <p:cNvGrpSpPr/>
        <p:nvPr/>
      </p:nvGrpSpPr>
      <p:grpSpPr>
        <a:xfrm>
          <a:off x="0" y="0"/>
          <a:ext cx="0" cy="0"/>
          <a:chOff x="0" y="0"/>
          <a:chExt cx="0" cy="0"/>
        </a:xfrm>
      </p:grpSpPr>
      <p:pic>
        <p:nvPicPr>
          <p:cNvPr id="3" name="Bildobjekt 2">
            <a:extLst>
              <a:ext uri="{FF2B5EF4-FFF2-40B4-BE49-F238E27FC236}">
                <a16:creationId xmlns:a16="http://schemas.microsoft.com/office/drawing/2014/main" id="{30D6251C-98BF-0115-B9D5-B4644DA34090}"/>
              </a:ext>
            </a:extLst>
          </p:cNvPr>
          <p:cNvPicPr>
            <a:picLocks noChangeAspect="1"/>
          </p:cNvPicPr>
          <p:nvPr/>
        </p:nvPicPr>
        <p:blipFill>
          <a:blip r:embed="rId3"/>
          <a:stretch>
            <a:fillRect/>
          </a:stretch>
        </p:blipFill>
        <p:spPr>
          <a:xfrm>
            <a:off x="10721023" y="294967"/>
            <a:ext cx="1158802" cy="486697"/>
          </a:xfrm>
          <a:prstGeom prst="rect">
            <a:avLst/>
          </a:prstGeom>
        </p:spPr>
      </p:pic>
      <p:sp>
        <p:nvSpPr>
          <p:cNvPr id="2" name="Rubrik 3">
            <a:extLst>
              <a:ext uri="{FF2B5EF4-FFF2-40B4-BE49-F238E27FC236}">
                <a16:creationId xmlns:a16="http://schemas.microsoft.com/office/drawing/2014/main" id="{1507822A-8E32-984B-C74E-F4DD7FB9F122}"/>
              </a:ext>
            </a:extLst>
          </p:cNvPr>
          <p:cNvSpPr txBox="1">
            <a:spLocks/>
          </p:cNvSpPr>
          <p:nvPr/>
        </p:nvSpPr>
        <p:spPr>
          <a:xfrm>
            <a:off x="1721999" y="1253951"/>
            <a:ext cx="9038280" cy="885242"/>
          </a:xfrm>
          <a:prstGeom prst="rect">
            <a:avLst/>
          </a:prstGeom>
        </p:spPr>
        <p:txBody>
          <a:bodyPr/>
          <a:lstStyle>
            <a:lvl1pPr algn="l" defTabSz="457200" rtl="0" eaLnBrk="1" latinLnBrk="0" hangingPunct="1">
              <a:spcBef>
                <a:spcPct val="0"/>
              </a:spcBef>
              <a:buNone/>
              <a:defRPr sz="2800" b="1" kern="1200">
                <a:solidFill>
                  <a:schemeClr val="accent1"/>
                </a:solidFill>
                <a:latin typeface="+mj-lt"/>
                <a:ea typeface="+mj-ea"/>
                <a:cs typeface="+mj-cs"/>
              </a:defRPr>
            </a:lvl1pPr>
          </a:lstStyle>
          <a:p>
            <a:r>
              <a:rPr lang="sv-SE" sz="3600" dirty="0"/>
              <a:t>Film om de fem grundprinciperna för social hållbarhet</a:t>
            </a:r>
          </a:p>
        </p:txBody>
      </p:sp>
      <p:pic>
        <p:nvPicPr>
          <p:cNvPr id="4" name="Platshållare för innehåll 6" descr="Markör med hel fyllning">
            <a:extLst>
              <a:ext uri="{FF2B5EF4-FFF2-40B4-BE49-F238E27FC236}">
                <a16:creationId xmlns:a16="http://schemas.microsoft.com/office/drawing/2014/main" id="{F9665FF5-8F30-ED79-0246-983CFC1FE20D}"/>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rot="5400000" flipH="1" flipV="1">
            <a:off x="7691185" y="2345837"/>
            <a:ext cx="1097706" cy="1097706"/>
          </a:xfrm>
          <a:prstGeom prst="rect">
            <a:avLst/>
          </a:prstGeom>
        </p:spPr>
      </p:pic>
      <p:grpSp>
        <p:nvGrpSpPr>
          <p:cNvPr id="5" name="Grupp 4">
            <a:extLst>
              <a:ext uri="{FF2B5EF4-FFF2-40B4-BE49-F238E27FC236}">
                <a16:creationId xmlns:a16="http://schemas.microsoft.com/office/drawing/2014/main" id="{5D8D17C9-DC6B-A678-7941-73FACE759164}"/>
              </a:ext>
            </a:extLst>
          </p:cNvPr>
          <p:cNvGrpSpPr/>
          <p:nvPr/>
        </p:nvGrpSpPr>
        <p:grpSpPr>
          <a:xfrm>
            <a:off x="4052416" y="3650188"/>
            <a:ext cx="4377446" cy="655329"/>
            <a:chOff x="4219574" y="5709411"/>
            <a:chExt cx="3057525" cy="655329"/>
          </a:xfrm>
        </p:grpSpPr>
        <p:sp>
          <p:nvSpPr>
            <p:cNvPr id="6" name="Rektangel med rundade hörn 5">
              <a:extLst>
                <a:ext uri="{FF2B5EF4-FFF2-40B4-BE49-F238E27FC236}">
                  <a16:creationId xmlns:a16="http://schemas.microsoft.com/office/drawing/2014/main" id="{C0BCBD40-DB3E-6E89-4F06-34720E7D4CCB}"/>
                </a:ext>
              </a:extLst>
            </p:cNvPr>
            <p:cNvSpPr/>
            <p:nvPr/>
          </p:nvSpPr>
          <p:spPr>
            <a:xfrm>
              <a:off x="4567237" y="5709411"/>
              <a:ext cx="2362200" cy="655329"/>
            </a:xfrm>
            <a:prstGeom prst="roundRect">
              <a:avLst/>
            </a:prstGeom>
            <a:solidFill>
              <a:schemeClr val="accent3"/>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sv-SE">
                <a:solidFill>
                  <a:schemeClr val="tx1"/>
                </a:solidFill>
              </a:endParaRPr>
            </a:p>
          </p:txBody>
        </p:sp>
        <p:sp>
          <p:nvSpPr>
            <p:cNvPr id="7" name="textruta 6">
              <a:extLst>
                <a:ext uri="{FF2B5EF4-FFF2-40B4-BE49-F238E27FC236}">
                  <a16:creationId xmlns:a16="http://schemas.microsoft.com/office/drawing/2014/main" id="{F1F9E2E9-2A31-F036-C2A0-A3B2F1927693}"/>
                </a:ext>
              </a:extLst>
            </p:cNvPr>
            <p:cNvSpPr txBox="1"/>
            <p:nvPr/>
          </p:nvSpPr>
          <p:spPr>
            <a:xfrm>
              <a:off x="4219574" y="5821631"/>
              <a:ext cx="3057525" cy="430887"/>
            </a:xfrm>
            <a:prstGeom prst="rect">
              <a:avLst/>
            </a:prstGeom>
            <a:noFill/>
          </p:spPr>
          <p:txBody>
            <a:bodyPr wrap="square" rtlCol="0">
              <a:spAutoFit/>
            </a:bodyPr>
            <a:lstStyle/>
            <a:p>
              <a:pPr algn="ctr"/>
              <a:r>
                <a:rPr lang="sv-SE" sz="2200" b="1" dirty="0">
                  <a:solidFill>
                    <a:schemeClr val="bg1"/>
                  </a:solidFill>
                  <a:hlinkClick r:id="rId6">
                    <a:extLst>
                      <a:ext uri="{A12FA001-AC4F-418D-AE19-62706E023703}">
                        <ahyp:hlinkClr xmlns:ahyp="http://schemas.microsoft.com/office/drawing/2018/hyperlinkcolor" val="tx"/>
                      </a:ext>
                    </a:extLst>
                  </a:hlinkClick>
                </a:rPr>
                <a:t>Till filmen</a:t>
              </a:r>
              <a:endParaRPr lang="sv-SE" sz="2200" b="1" dirty="0">
                <a:solidFill>
                  <a:schemeClr val="bg1"/>
                </a:solidFill>
              </a:endParaRPr>
            </a:p>
          </p:txBody>
        </p:sp>
      </p:grpSp>
    </p:spTree>
    <p:extLst>
      <p:ext uri="{BB962C8B-B14F-4D97-AF65-F5344CB8AC3E}">
        <p14:creationId xmlns:p14="http://schemas.microsoft.com/office/powerpoint/2010/main" val="33670307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a:extLst>
            <a:ext uri="{FF2B5EF4-FFF2-40B4-BE49-F238E27FC236}">
              <a16:creationId xmlns:a16="http://schemas.microsoft.com/office/drawing/2014/main" id="{28CBA8CD-8EF0-17A7-AA31-12426F039D8E}"/>
            </a:ext>
          </a:extLst>
        </p:cNvPr>
        <p:cNvGrpSpPr/>
        <p:nvPr/>
      </p:nvGrpSpPr>
      <p:grpSpPr>
        <a:xfrm>
          <a:off x="0" y="0"/>
          <a:ext cx="0" cy="0"/>
          <a:chOff x="0" y="0"/>
          <a:chExt cx="0" cy="0"/>
        </a:xfrm>
      </p:grpSpPr>
      <p:sp>
        <p:nvSpPr>
          <p:cNvPr id="2" name="Platshållare för innehåll 3">
            <a:extLst>
              <a:ext uri="{FF2B5EF4-FFF2-40B4-BE49-F238E27FC236}">
                <a16:creationId xmlns:a16="http://schemas.microsoft.com/office/drawing/2014/main" id="{EA21417F-50BC-910E-3B8D-D35AD0D2C334}"/>
              </a:ext>
            </a:extLst>
          </p:cNvPr>
          <p:cNvSpPr>
            <a:spLocks noGrp="1"/>
          </p:cNvSpPr>
          <p:nvPr>
            <p:ph sz="quarter" idx="13"/>
          </p:nvPr>
        </p:nvSpPr>
        <p:spPr>
          <a:xfrm>
            <a:off x="1721999" y="2246153"/>
            <a:ext cx="8841727" cy="3357896"/>
          </a:xfrm>
        </p:spPr>
        <p:txBody>
          <a:bodyPr/>
          <a:lstStyle/>
          <a:p>
            <a:r>
              <a:rPr lang="sv-SE" sz="3600" dirty="0"/>
              <a:t>Hälsa</a:t>
            </a:r>
          </a:p>
          <a:p>
            <a:r>
              <a:rPr lang="sv-SE" sz="3600" dirty="0"/>
              <a:t>Påverkan</a:t>
            </a:r>
          </a:p>
          <a:p>
            <a:r>
              <a:rPr lang="sv-SE" sz="3600" dirty="0"/>
              <a:t>Kompetens</a:t>
            </a:r>
          </a:p>
          <a:p>
            <a:r>
              <a:rPr lang="sv-SE" sz="3600" dirty="0"/>
              <a:t>Opartiskhet</a:t>
            </a:r>
          </a:p>
          <a:p>
            <a:r>
              <a:rPr lang="sv-SE" sz="3600" dirty="0"/>
              <a:t>Yttrande</a:t>
            </a:r>
          </a:p>
          <a:p>
            <a:pPr marL="0" indent="0">
              <a:buNone/>
            </a:pPr>
            <a:endParaRPr lang="sv-SE" sz="2800" dirty="0"/>
          </a:p>
        </p:txBody>
      </p:sp>
      <p:pic>
        <p:nvPicPr>
          <p:cNvPr id="14" name="Bildobjekt 13" descr="En bild som visar Teckensnitt, Grafik, grafisk design, text&#10;&#10;AI-genererat innehåll kan vara felaktigt.">
            <a:extLst>
              <a:ext uri="{FF2B5EF4-FFF2-40B4-BE49-F238E27FC236}">
                <a16:creationId xmlns:a16="http://schemas.microsoft.com/office/drawing/2014/main" id="{C18BF9B4-74C1-E32B-963E-E670CB9BB6A3}"/>
              </a:ext>
            </a:extLst>
          </p:cNvPr>
          <p:cNvPicPr>
            <a:picLocks noChangeAspect="1"/>
          </p:cNvPicPr>
          <p:nvPr/>
        </p:nvPicPr>
        <p:blipFill>
          <a:blip r:embed="rId3"/>
          <a:stretch>
            <a:fillRect/>
          </a:stretch>
        </p:blipFill>
        <p:spPr>
          <a:xfrm>
            <a:off x="10776608" y="216311"/>
            <a:ext cx="1097706" cy="460889"/>
          </a:xfrm>
          <a:prstGeom prst="rect">
            <a:avLst/>
          </a:prstGeom>
        </p:spPr>
      </p:pic>
      <p:sp>
        <p:nvSpPr>
          <p:cNvPr id="22" name="Rubrik 1">
            <a:extLst>
              <a:ext uri="{FF2B5EF4-FFF2-40B4-BE49-F238E27FC236}">
                <a16:creationId xmlns:a16="http://schemas.microsoft.com/office/drawing/2014/main" id="{2424543D-959C-9480-CDF1-C0C03C957CF0}"/>
              </a:ext>
            </a:extLst>
          </p:cNvPr>
          <p:cNvSpPr>
            <a:spLocks noGrp="1"/>
          </p:cNvSpPr>
          <p:nvPr>
            <p:ph type="title"/>
          </p:nvPr>
        </p:nvSpPr>
        <p:spPr>
          <a:xfrm>
            <a:off x="1721999" y="1253951"/>
            <a:ext cx="9038280" cy="885242"/>
          </a:xfrm>
        </p:spPr>
        <p:txBody>
          <a:bodyPr/>
          <a:lstStyle/>
          <a:p>
            <a:r>
              <a:rPr lang="nn-NO" sz="3600" dirty="0" err="1"/>
              <a:t>Mer</a:t>
            </a:r>
            <a:r>
              <a:rPr lang="nn-NO" sz="3600" dirty="0"/>
              <a:t> om </a:t>
            </a:r>
            <a:r>
              <a:rPr lang="nn-NO" sz="3600" dirty="0" err="1"/>
              <a:t>grundprinciperna</a:t>
            </a:r>
            <a:endParaRPr lang="nn-NO" sz="3600" dirty="0"/>
          </a:p>
        </p:txBody>
      </p:sp>
    </p:spTree>
    <p:extLst>
      <p:ext uri="{BB962C8B-B14F-4D97-AF65-F5344CB8AC3E}">
        <p14:creationId xmlns:p14="http://schemas.microsoft.com/office/powerpoint/2010/main" val="133538254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a:extLst>
            <a:ext uri="{FF2B5EF4-FFF2-40B4-BE49-F238E27FC236}">
              <a16:creationId xmlns:a16="http://schemas.microsoft.com/office/drawing/2014/main" id="{AC4E1020-B057-309B-BD06-983A3AEBA8CA}"/>
            </a:ext>
          </a:extLst>
        </p:cNvPr>
        <p:cNvGrpSpPr/>
        <p:nvPr/>
      </p:nvGrpSpPr>
      <p:grpSpPr>
        <a:xfrm>
          <a:off x="0" y="0"/>
          <a:ext cx="0" cy="0"/>
          <a:chOff x="0" y="0"/>
          <a:chExt cx="0" cy="0"/>
        </a:xfrm>
      </p:grpSpPr>
      <p:sp>
        <p:nvSpPr>
          <p:cNvPr id="6" name="Platshållare för bildnummer 5">
            <a:extLst>
              <a:ext uri="{FF2B5EF4-FFF2-40B4-BE49-F238E27FC236}">
                <a16:creationId xmlns:a16="http://schemas.microsoft.com/office/drawing/2014/main" id="{1ADF9A89-C655-D58D-DE84-A8BA9E1812EC}"/>
              </a:ext>
            </a:extLst>
          </p:cNvPr>
          <p:cNvSpPr>
            <a:spLocks noGrp="1"/>
          </p:cNvSpPr>
          <p:nvPr>
            <p:ph type="sldNum" sz="quarter" idx="12"/>
          </p:nvPr>
        </p:nvSpPr>
        <p:spPr/>
        <p:txBody>
          <a:bodyPr/>
          <a:lstStyle/>
          <a:p>
            <a:fld id="{332063FA-F158-B145-A53C-EFD7E6C84CF7}" type="slidenum">
              <a:rPr lang="sv-SE" smtClean="0"/>
              <a:pPr/>
              <a:t>8</a:t>
            </a:fld>
            <a:endParaRPr lang="sv-SE"/>
          </a:p>
        </p:txBody>
      </p:sp>
      <p:sp>
        <p:nvSpPr>
          <p:cNvPr id="2" name="Rubrik 1">
            <a:extLst>
              <a:ext uri="{FF2B5EF4-FFF2-40B4-BE49-F238E27FC236}">
                <a16:creationId xmlns:a16="http://schemas.microsoft.com/office/drawing/2014/main" id="{41B48931-AE34-1ACF-9D87-C69FBD194634}"/>
              </a:ext>
            </a:extLst>
          </p:cNvPr>
          <p:cNvSpPr>
            <a:spLocks noGrp="1"/>
          </p:cNvSpPr>
          <p:nvPr>
            <p:ph type="title"/>
          </p:nvPr>
        </p:nvSpPr>
        <p:spPr/>
        <p:txBody>
          <a:bodyPr/>
          <a:lstStyle/>
          <a:p>
            <a:r>
              <a:rPr lang="nn-NO" sz="3600" dirty="0"/>
              <a:t>1. </a:t>
            </a:r>
            <a:r>
              <a:rPr lang="nn-NO" sz="3600" dirty="0" err="1"/>
              <a:t>Hälsa</a:t>
            </a:r>
            <a:endParaRPr lang="nn-NO" sz="3600" dirty="0"/>
          </a:p>
        </p:txBody>
      </p:sp>
      <p:pic>
        <p:nvPicPr>
          <p:cNvPr id="14" name="Bildobjekt 13" descr="En bild som visar Teckensnitt, Grafik, grafisk design, text&#10;&#10;AI-genererat innehåll kan vara felaktigt.">
            <a:extLst>
              <a:ext uri="{FF2B5EF4-FFF2-40B4-BE49-F238E27FC236}">
                <a16:creationId xmlns:a16="http://schemas.microsoft.com/office/drawing/2014/main" id="{8FAD8760-6985-8ECD-5592-737F6D981F11}"/>
              </a:ext>
            </a:extLst>
          </p:cNvPr>
          <p:cNvPicPr>
            <a:picLocks noChangeAspect="1"/>
          </p:cNvPicPr>
          <p:nvPr/>
        </p:nvPicPr>
        <p:blipFill>
          <a:blip r:embed="rId3"/>
          <a:stretch>
            <a:fillRect/>
          </a:stretch>
        </p:blipFill>
        <p:spPr>
          <a:xfrm>
            <a:off x="10776608" y="216311"/>
            <a:ext cx="1097706" cy="460889"/>
          </a:xfrm>
          <a:prstGeom prst="rect">
            <a:avLst/>
          </a:prstGeom>
        </p:spPr>
      </p:pic>
      <p:sp>
        <p:nvSpPr>
          <p:cNvPr id="10" name="Platshållare för innehåll 3">
            <a:extLst>
              <a:ext uri="{FF2B5EF4-FFF2-40B4-BE49-F238E27FC236}">
                <a16:creationId xmlns:a16="http://schemas.microsoft.com/office/drawing/2014/main" id="{33C4B42E-8B4C-F24D-8175-40420E5ECD12}"/>
              </a:ext>
            </a:extLst>
          </p:cNvPr>
          <p:cNvSpPr>
            <a:spLocks noGrp="1"/>
          </p:cNvSpPr>
          <p:nvPr>
            <p:ph sz="quarter" idx="13"/>
          </p:nvPr>
        </p:nvSpPr>
        <p:spPr>
          <a:xfrm>
            <a:off x="1721999" y="2139193"/>
            <a:ext cx="7317605" cy="3857595"/>
          </a:xfrm>
        </p:spPr>
        <p:txBody>
          <a:bodyPr/>
          <a:lstStyle/>
          <a:p>
            <a:endParaRPr lang="sv-SE" sz="1100" dirty="0">
              <a:solidFill>
                <a:srgbClr val="333333"/>
              </a:solidFill>
              <a:highlight>
                <a:srgbClr val="FFFF00"/>
              </a:highlight>
              <a:latin typeface="Droid Sans"/>
            </a:endParaRPr>
          </a:p>
          <a:p>
            <a:r>
              <a:rPr lang="sv-SE" sz="2800" dirty="0"/>
              <a:t>Hälsa handlar om att människor inte ska uppleva att makt eller normer hindrar deras välmående.</a:t>
            </a:r>
          </a:p>
          <a:p>
            <a:r>
              <a:rPr lang="sv-SE" sz="2800" dirty="0"/>
              <a:t>Social hållbarhet byggs när invånarna litar på att samhället gör sitt bästa för att skydda hälsan – även i kriser som pandemier eller naturkatastrofer.</a:t>
            </a:r>
          </a:p>
        </p:txBody>
      </p:sp>
      <p:pic>
        <p:nvPicPr>
          <p:cNvPr id="4" name="Bild 3" descr="Hjärta med puls med hel fyllning">
            <a:extLst>
              <a:ext uri="{FF2B5EF4-FFF2-40B4-BE49-F238E27FC236}">
                <a16:creationId xmlns:a16="http://schemas.microsoft.com/office/drawing/2014/main" id="{15ABBC29-8B49-D7C0-A0AB-6344D655C354}"/>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9555230" y="2139193"/>
            <a:ext cx="2319084" cy="2319084"/>
          </a:xfrm>
          <a:prstGeom prst="rect">
            <a:avLst/>
          </a:prstGeom>
        </p:spPr>
      </p:pic>
    </p:spTree>
    <p:extLst>
      <p:ext uri="{BB962C8B-B14F-4D97-AF65-F5344CB8AC3E}">
        <p14:creationId xmlns:p14="http://schemas.microsoft.com/office/powerpoint/2010/main" val="42629735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a:extLst>
            <a:ext uri="{FF2B5EF4-FFF2-40B4-BE49-F238E27FC236}">
              <a16:creationId xmlns:a16="http://schemas.microsoft.com/office/drawing/2014/main" id="{8E9B5DC1-598E-6F25-05B7-2C77CCD6C9B9}"/>
            </a:ext>
          </a:extLst>
        </p:cNvPr>
        <p:cNvGrpSpPr/>
        <p:nvPr/>
      </p:nvGrpSpPr>
      <p:grpSpPr>
        <a:xfrm>
          <a:off x="0" y="0"/>
          <a:ext cx="0" cy="0"/>
          <a:chOff x="0" y="0"/>
          <a:chExt cx="0" cy="0"/>
        </a:xfrm>
      </p:grpSpPr>
      <p:sp>
        <p:nvSpPr>
          <p:cNvPr id="6" name="Platshållare för bildnummer 5">
            <a:extLst>
              <a:ext uri="{FF2B5EF4-FFF2-40B4-BE49-F238E27FC236}">
                <a16:creationId xmlns:a16="http://schemas.microsoft.com/office/drawing/2014/main" id="{4B7DF1BF-F118-BEB7-4EDE-D568E1DD9746}"/>
              </a:ext>
            </a:extLst>
          </p:cNvPr>
          <p:cNvSpPr>
            <a:spLocks noGrp="1"/>
          </p:cNvSpPr>
          <p:nvPr>
            <p:ph type="sldNum" sz="quarter" idx="12"/>
          </p:nvPr>
        </p:nvSpPr>
        <p:spPr/>
        <p:txBody>
          <a:bodyPr/>
          <a:lstStyle/>
          <a:p>
            <a:fld id="{332063FA-F158-B145-A53C-EFD7E6C84CF7}" type="slidenum">
              <a:rPr lang="sv-SE" smtClean="0"/>
              <a:pPr/>
              <a:t>9</a:t>
            </a:fld>
            <a:endParaRPr lang="sv-SE"/>
          </a:p>
        </p:txBody>
      </p:sp>
      <p:sp>
        <p:nvSpPr>
          <p:cNvPr id="2" name="Rubrik 1">
            <a:extLst>
              <a:ext uri="{FF2B5EF4-FFF2-40B4-BE49-F238E27FC236}">
                <a16:creationId xmlns:a16="http://schemas.microsoft.com/office/drawing/2014/main" id="{66AAE036-897E-6724-F66E-779EBD2A0857}"/>
              </a:ext>
            </a:extLst>
          </p:cNvPr>
          <p:cNvSpPr>
            <a:spLocks noGrp="1"/>
          </p:cNvSpPr>
          <p:nvPr>
            <p:ph type="title"/>
          </p:nvPr>
        </p:nvSpPr>
        <p:spPr/>
        <p:txBody>
          <a:bodyPr/>
          <a:lstStyle/>
          <a:p>
            <a:r>
              <a:rPr lang="nn-NO" sz="3600" dirty="0" err="1"/>
              <a:t>Samtalsfrågor</a:t>
            </a:r>
            <a:endParaRPr lang="nn-NO" sz="3600" dirty="0"/>
          </a:p>
        </p:txBody>
      </p:sp>
      <p:pic>
        <p:nvPicPr>
          <p:cNvPr id="14" name="Bildobjekt 13" descr="En bild som visar Teckensnitt, Grafik, grafisk design, text&#10;&#10;AI-genererat innehåll kan vara felaktigt.">
            <a:extLst>
              <a:ext uri="{FF2B5EF4-FFF2-40B4-BE49-F238E27FC236}">
                <a16:creationId xmlns:a16="http://schemas.microsoft.com/office/drawing/2014/main" id="{803DAAEC-E024-6AE9-2736-A12383F79CCA}"/>
              </a:ext>
            </a:extLst>
          </p:cNvPr>
          <p:cNvPicPr>
            <a:picLocks noChangeAspect="1"/>
          </p:cNvPicPr>
          <p:nvPr/>
        </p:nvPicPr>
        <p:blipFill>
          <a:blip r:embed="rId3"/>
          <a:stretch>
            <a:fillRect/>
          </a:stretch>
        </p:blipFill>
        <p:spPr>
          <a:xfrm>
            <a:off x="10776608" y="216311"/>
            <a:ext cx="1097706" cy="460889"/>
          </a:xfrm>
          <a:prstGeom prst="rect">
            <a:avLst/>
          </a:prstGeom>
        </p:spPr>
      </p:pic>
      <p:sp>
        <p:nvSpPr>
          <p:cNvPr id="3" name="Platshållare för innehåll 3">
            <a:extLst>
              <a:ext uri="{FF2B5EF4-FFF2-40B4-BE49-F238E27FC236}">
                <a16:creationId xmlns:a16="http://schemas.microsoft.com/office/drawing/2014/main" id="{223AB75B-AD3F-92FF-6D1E-1EA2A1971A15}"/>
              </a:ext>
            </a:extLst>
          </p:cNvPr>
          <p:cNvSpPr>
            <a:spLocks noGrp="1"/>
          </p:cNvSpPr>
          <p:nvPr>
            <p:ph sz="quarter" idx="13"/>
          </p:nvPr>
        </p:nvSpPr>
        <p:spPr>
          <a:xfrm>
            <a:off x="1721998" y="2547955"/>
            <a:ext cx="8841727" cy="3357896"/>
          </a:xfrm>
        </p:spPr>
        <p:txBody>
          <a:bodyPr/>
          <a:lstStyle/>
          <a:p>
            <a:r>
              <a:rPr lang="sv-SE" sz="3000" dirty="0"/>
              <a:t>Hur påverkar förtroendet för makthavare vår hälsa i vardagen och i kriser?</a:t>
            </a:r>
          </a:p>
          <a:p>
            <a:r>
              <a:rPr lang="sv-SE" sz="3000" dirty="0"/>
              <a:t>På vilket sätt kan orättvisor i samhället och normer göra att vissa grupper får sämre hälsa än andra?</a:t>
            </a:r>
          </a:p>
          <a:p>
            <a:pPr marL="0" indent="0">
              <a:buNone/>
            </a:pPr>
            <a:endParaRPr lang="sv-SE" sz="2800" dirty="0"/>
          </a:p>
        </p:txBody>
      </p:sp>
    </p:spTree>
    <p:extLst>
      <p:ext uri="{BB962C8B-B14F-4D97-AF65-F5344CB8AC3E}">
        <p14:creationId xmlns:p14="http://schemas.microsoft.com/office/powerpoint/2010/main" val="56433385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theme/theme1.xml><?xml version="1.0" encoding="utf-8"?>
<a:theme xmlns:a="http://schemas.openxmlformats.org/drawingml/2006/main" name="SPF_mallpres_20141216_REN">
  <a:themeElements>
    <a:clrScheme name="SPF">
      <a:dk1>
        <a:sysClr val="windowText" lastClr="000000"/>
      </a:dk1>
      <a:lt1>
        <a:sysClr val="window" lastClr="FFFFFF"/>
      </a:lt1>
      <a:dk2>
        <a:srgbClr val="000000"/>
      </a:dk2>
      <a:lt2>
        <a:srgbClr val="FFFFFF"/>
      </a:lt2>
      <a:accent1>
        <a:srgbClr val="008FCB"/>
      </a:accent1>
      <a:accent2>
        <a:srgbClr val="E75113"/>
      </a:accent2>
      <a:accent3>
        <a:srgbClr val="004178"/>
      </a:accent3>
      <a:accent4>
        <a:srgbClr val="87C3E7"/>
      </a:accent4>
      <a:accent5>
        <a:srgbClr val="BDE4F7"/>
      </a:accent5>
      <a:accent6>
        <a:srgbClr val="EBF6FC"/>
      </a:accent6>
      <a:hlink>
        <a:srgbClr val="008FCB"/>
      </a:hlink>
      <a:folHlink>
        <a:srgbClr val="E75113"/>
      </a:folHlink>
    </a:clrScheme>
    <a:fontScheme name="SPF">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5"/>
        </a:solidFill>
        <a:ln>
          <a:noFill/>
        </a:ln>
        <a:effectLst/>
      </a:spPr>
      <a:bodyPr rtlCol="0" anchor="ctr"/>
      <a:lstStyle>
        <a:defPPr algn="ctr">
          <a:defRPr smtClean="0">
            <a:solidFill>
              <a:schemeClr val="tx1"/>
            </a:solidFill>
          </a:defRPr>
        </a:defPPr>
      </a:lstStyle>
      <a:style>
        <a:lnRef idx="1">
          <a:schemeClr val="accent1"/>
        </a:lnRef>
        <a:fillRef idx="3">
          <a:schemeClr val="accent1"/>
        </a:fillRef>
        <a:effectRef idx="2">
          <a:schemeClr val="accent1"/>
        </a:effectRef>
        <a:fontRef idx="minor">
          <a:schemeClr val="lt1"/>
        </a:fontRef>
      </a:style>
    </a:spDef>
    <a:lnDef>
      <a:spPr>
        <a:ln w="12700">
          <a:solidFill>
            <a:schemeClr val="accent2"/>
          </a:solidFill>
        </a:ln>
        <a:effectLst/>
      </a:spPr>
      <a:bodyPr/>
      <a:lstStyle/>
      <a:style>
        <a:lnRef idx="2">
          <a:schemeClr val="accent1"/>
        </a:lnRef>
        <a:fillRef idx="0">
          <a:schemeClr val="accent1"/>
        </a:fillRef>
        <a:effectRef idx="1">
          <a:schemeClr val="accent1"/>
        </a:effectRef>
        <a:fontRef idx="minor">
          <a:schemeClr val="tx1"/>
        </a:fontRef>
      </a:style>
    </a:lnDef>
    <a:txDef>
      <a:spPr>
        <a:noFill/>
      </a:spPr>
      <a:bodyPr wrap="square" rtlCol="0">
        <a:spAutoFit/>
      </a:bodyPr>
      <a:lstStyle>
        <a:defPPr>
          <a:defRPr smtClean="0"/>
        </a:defPPr>
      </a:lstStyle>
    </a:txDef>
  </a:objectDefaults>
  <a:extraClrSchemeLst/>
</a:theme>
</file>

<file path=ppt/theme/theme2.xml><?xml version="1.0" encoding="utf-8"?>
<a:theme xmlns:a="http://schemas.openxmlformats.org/drawingml/2006/main" name="Office-tem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Presentation1</Template>
  <TotalTime>6776</TotalTime>
  <Words>4275</Words>
  <Application>Microsoft Macintosh PowerPoint</Application>
  <PresentationFormat>Widescreen</PresentationFormat>
  <Paragraphs>488</Paragraphs>
  <Slides>25</Slides>
  <Notes>25</Notes>
  <HiddenSlides>0</HiddenSlides>
  <MMClips>1</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25</vt:i4>
      </vt:variant>
    </vt:vector>
  </HeadingPairs>
  <TitlesOfParts>
    <vt:vector size="34" baseType="lpstr">
      <vt:lpstr>-webkit-standard</vt:lpstr>
      <vt:lpstr>Arial</vt:lpstr>
      <vt:lpstr>Averta</vt:lpstr>
      <vt:lpstr>Calibri</vt:lpstr>
      <vt:lpstr>Droid Sans</vt:lpstr>
      <vt:lpstr>Impact</vt:lpstr>
      <vt:lpstr>Roboto Lt</vt:lpstr>
      <vt:lpstr>Wingdings</vt:lpstr>
      <vt:lpstr>SPF_mallpres_20141216_REN</vt:lpstr>
      <vt:lpstr>PowerPoint Presentation</vt:lpstr>
      <vt:lpstr>De globala målen</vt:lpstr>
      <vt:lpstr>Flera av målen i Agenda 2030 är direkt kopplade till social hållbarhet</vt:lpstr>
      <vt:lpstr>PowerPoint Presentation</vt:lpstr>
      <vt:lpstr>Samtalsfrågor</vt:lpstr>
      <vt:lpstr>PowerPoint Presentation</vt:lpstr>
      <vt:lpstr>Mer om grundprinciperna</vt:lpstr>
      <vt:lpstr>1. Hälsa</vt:lpstr>
      <vt:lpstr>Samtalsfrågor</vt:lpstr>
      <vt:lpstr>2. Påverkan</vt:lpstr>
      <vt:lpstr>Samtalsfrågor</vt:lpstr>
      <vt:lpstr>3. Kompetens</vt:lpstr>
      <vt:lpstr>Samtalsfrågor</vt:lpstr>
      <vt:lpstr>4. Opartiskhet</vt:lpstr>
      <vt:lpstr>Samtalsfråga</vt:lpstr>
      <vt:lpstr>5. Yttrande</vt:lpstr>
      <vt:lpstr>Samtalsfrågor</vt:lpstr>
      <vt:lpstr>Övning: En bit fram</vt:lpstr>
      <vt:lpstr>Så här gör vi!</vt:lpstr>
      <vt:lpstr>Samtalsfrågor</vt:lpstr>
      <vt:lpstr>Tips på hur du kan agera för social hållbarhet</vt:lpstr>
      <vt:lpstr>Tips på hur du kan agera för social hållbarhet</vt:lpstr>
      <vt:lpstr>Sammanfattning</vt:lpstr>
      <vt:lpstr>Nästa gång</vt:lpstr>
      <vt:lpstr>För dig som vill lära dig mer!</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Veronica Sjölin</dc:creator>
  <cp:lastModifiedBy>Wendy Francis</cp:lastModifiedBy>
  <cp:revision>166</cp:revision>
  <cp:lastPrinted>2025-06-10T12:32:33Z</cp:lastPrinted>
  <dcterms:created xsi:type="dcterms:W3CDTF">2025-02-13T09:49:49Z</dcterms:created>
  <dcterms:modified xsi:type="dcterms:W3CDTF">2026-01-23T15:20:46Z</dcterms:modified>
</cp:coreProperties>
</file>