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sldIdLst>
    <p:sldId id="281" r:id="rId2"/>
    <p:sldId id="287" r:id="rId3"/>
    <p:sldId id="305" r:id="rId4"/>
    <p:sldId id="294" r:id="rId5"/>
    <p:sldId id="335" r:id="rId6"/>
    <p:sldId id="334" r:id="rId7"/>
    <p:sldId id="342" r:id="rId8"/>
    <p:sldId id="295" r:id="rId9"/>
    <p:sldId id="321" r:id="rId10"/>
    <p:sldId id="282" r:id="rId11"/>
    <p:sldId id="322" r:id="rId12"/>
    <p:sldId id="284" r:id="rId13"/>
    <p:sldId id="323" r:id="rId14"/>
    <p:sldId id="286" r:id="rId15"/>
    <p:sldId id="324" r:id="rId16"/>
    <p:sldId id="283" r:id="rId17"/>
    <p:sldId id="325" r:id="rId18"/>
    <p:sldId id="333" r:id="rId19"/>
    <p:sldId id="336" r:id="rId20"/>
    <p:sldId id="341" r:id="rId21"/>
    <p:sldId id="300" r:id="rId22"/>
    <p:sldId id="340" r:id="rId23"/>
    <p:sldId id="329" r:id="rId24"/>
    <p:sldId id="298" r:id="rId25"/>
    <p:sldId id="299" r:id="rId26"/>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 id="{F5899D62-B4D8-BC52-7C97-04904F0C4012}" name="Wendy Francis" initials="WF" userId="S::wendy.francis@amphi.se::41db8d90-4008-41c8-8ede-a546e118a2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4DB"/>
    <a:srgbClr val="038ECF"/>
    <a:srgbClr val="014178"/>
    <a:srgbClr val="BDE4F7"/>
    <a:srgbClr val="E75113"/>
    <a:srgbClr val="008FCB"/>
    <a:srgbClr val="EB6909"/>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C94BD-81EA-CE45-987B-DB71976D83BB}" v="25" dt="2025-05-12T15:44:40.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58"/>
    <p:restoredTop sz="51494"/>
  </p:normalViewPr>
  <p:slideViewPr>
    <p:cSldViewPr snapToGrid="0">
      <p:cViewPr varScale="1">
        <p:scale>
          <a:sx n="53" d="100"/>
          <a:sy n="53" d="100"/>
        </p:scale>
        <p:origin x="2224" y="168"/>
      </p:cViewPr>
      <p:guideLst>
        <p:guide orient="horz" pos="2160"/>
        <p:guide orient="horz" pos="101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social hållbarhet.</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social hållbarhet och de olika principerna för ett rättvist och inkluderande samhälle.</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pPr marL="228600" indent="-228600" eaLnBrk="1" hangingPunct="1">
              <a:spcBef>
                <a:spcPct val="0"/>
              </a:spcBef>
              <a:buFont typeface="+mj-lt"/>
              <a:buAutoNum type="arabicPeriod"/>
            </a:pPr>
            <a:endParaRPr lang="sv-SE" altLang="sv-SE" sz="120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endParaRPr lang="sv-SE" alt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Börja med att berätta kort om vindkraft. Utgå från talpunkterna nedanför. </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0" indent="0" eaLnBrk="1" hangingPunct="1">
              <a:spcBef>
                <a:spcPct val="0"/>
              </a:spcBef>
              <a:buFontTx/>
              <a:buNone/>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pPr marL="0" indent="0" eaLnBrk="1" hangingPunct="1">
              <a:spcBef>
                <a:spcPct val="0"/>
              </a:spcBef>
              <a:buFontTx/>
              <a:buNone/>
            </a:pPr>
            <a:endParaRPr lang="sv-SE" alt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Denna princip handlar om att makt och normer kan stå i vägen för människors inflytande.</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När ett land inte är socialt hållbart känner människor att ingen bryr sig om deras åsikter.</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Samtidigt som de känner att ingen bryr sig är de beroende av systemet för att klara sina liv.</a:t>
            </a:r>
          </a:p>
          <a:p>
            <a:pPr marL="0" indent="0" eaLnBrk="1" hangingPunct="1">
              <a:spcBef>
                <a:spcPct val="0"/>
              </a:spcBef>
              <a:buFontTx/>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450850" indent="-450850" eaLnBrk="1" hangingPunct="1">
              <a:spcBef>
                <a:spcPct val="0"/>
              </a:spcBef>
            </a:pPr>
            <a:endParaRPr lang="sv-SE" altLang="sv-SE" dirty="0"/>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2616188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DCB1-D329-A08F-734C-7B5F3897D63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F24941E-2343-8DE5-993B-9D034255AC0C}"/>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2DFAB5F2-2157-4676-F420-F3C16D141869}"/>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1" dirty="0">
              <a:latin typeface="Arial" panose="020B0604020202020204" pitchFamily="34" charset="0"/>
              <a:cs typeface="Arial" panose="020B0604020202020204" pitchFamily="34" charset="0"/>
            </a:endParaRPr>
          </a:p>
          <a:p>
            <a:pPr marL="0" indent="0">
              <a:buFontTx/>
              <a:buNone/>
            </a:pPr>
            <a:r>
              <a:rPr lang="sv-SE" sz="1200" b="1" i="0" dirty="0">
                <a:latin typeface="Arial" panose="020B0604020202020204" pitchFamily="34" charset="0"/>
                <a:cs typeface="Arial" panose="020B0604020202020204" pitchFamily="34" charset="0"/>
              </a:rPr>
              <a:t>Förslag på samtalsfrågor:</a:t>
            </a:r>
          </a:p>
          <a:p>
            <a:pPr marL="0" indent="0">
              <a:buFontTx/>
              <a:buNone/>
            </a:pPr>
            <a:endParaRPr lang="sv-SE" sz="1200"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dirty="0">
                <a:latin typeface="Arial" panose="020B0604020202020204" pitchFamily="34" charset="0"/>
                <a:cs typeface="Arial" panose="020B0604020202020204" pitchFamily="34" charset="0"/>
              </a:rPr>
              <a:t>Hur märks det i vardagen när människor får vara delaktiga och känna sig lyssnade på?</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Hur kan vi som seniorer lyfta frågor om trygghet, tillgänglighet och hälsa i våra lokala sammanhang?</a:t>
            </a:r>
          </a:p>
          <a:p>
            <a:pPr marL="228600" indent="-228600">
              <a:buFont typeface="Arial" panose="020B0604020202020204" pitchFamily="34" charset="0"/>
              <a:buChar char="•"/>
            </a:pP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 </a:t>
            </a:r>
            <a:r>
              <a:rPr lang="sv-SE" sz="1200" b="0" i="0" u="none" strike="noStrike" dirty="0">
                <a:solidFill>
                  <a:srgbClr val="000000"/>
                </a:solidFill>
                <a:effectLst/>
                <a:latin typeface="Arial" panose="020B0604020202020204" pitchFamily="34" charset="0"/>
                <a:cs typeface="Arial" panose="020B0604020202020204" pitchFamily="34" charset="0"/>
              </a:rPr>
              <a:t>På nästa bild tar vi upp den tredje principen – kompetens, som handlar om människors möjlighet att växa och utvecklas genom kunskap och lärande</a:t>
            </a: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endParaRPr lang="sv-SE" sz="1200" b="1" i="1"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164C706-1CF9-3DFC-8DD9-F0136B3B7EAD}"/>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449057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9CD3A-7BC4-4B63-B8A4-FA2D7C8395B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BF3ADB7-4A53-9213-F343-9B78582ADC3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01D8E51-C0A6-D116-95E2-F76839CFF9BE}"/>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Börja med att berätta kort om kompetens. Ta stöd av talpunkterna nedanför.</a:t>
            </a:r>
          </a:p>
          <a:p>
            <a:pPr marL="450850" indent="-450850" eaLnBrk="1" hangingPunct="1">
              <a:spcBef>
                <a:spcPct val="0"/>
              </a:spcBef>
              <a:buAutoNum type="arabicPeriod"/>
            </a:pPr>
            <a:endParaRPr lang="sv-SE" altLang="sv-SE" sz="1200" b="1" i="1" dirty="0">
              <a:latin typeface="Arial" panose="020B0604020202020204" pitchFamily="34" charset="0"/>
              <a:ea typeface="Calibri"/>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Talpunkter:</a:t>
            </a:r>
            <a:endParaRPr lang="sv-SE" alt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Människor vill naturligt utvecklas och lära sig utifrån sina egna förutsättningar.</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När makt står i vägen för utbildning förloras förtroendet. Det kan handla om att vissa utesluts från studier eller att arbetsplatser inte satsar på vidareutbildning.</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Kort sagt: maktstrukturer som hindrar människor från att växa gör samhället mindre hållbart.</a:t>
            </a: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1"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1"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54064AA3-85C1-72AA-4BD2-80112DC2F24B}"/>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1329154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9CD02-5952-4747-4A97-F525529AE18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745C43C-2376-270E-7976-72230C7927CF}"/>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83ABD6CF-25DE-831A-A157-4C1D74E82023}"/>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Agenda 2030 lyfter utbildning som en nyckel för att minska fattigdom – hur ser du att det märks i Sverige idag?</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Varför är det viktigt att både unga och äldre har tillgång till tillförlitlig information för att kunna fatta bra beslut?</a:t>
            </a: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Hur ser det ut i vår förening? Får alla medlemmar samma chans till utbildning och information från föreningen? Varför eller varför inte? </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endParaRPr lang="sv-SE" sz="1200" b="1"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På nästa bild tar vi upp principen om opartiskhet – att alla ska behandlas rättvist och utan diskriminering.</a:t>
            </a:r>
          </a:p>
          <a:p>
            <a:pPr marL="0" indent="0">
              <a:buFont typeface="+mj-lt"/>
              <a:buNone/>
            </a:pP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AF46D0E5-DA6F-D827-2AA8-9142F00357C8}"/>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1611898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CEE92-2383-C2B8-9820-AE6F52CBA38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997A8C-A8E1-E02F-A95F-836C1C6A8F0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7F893101-D730-89C2-7F35-F944E39459EF}"/>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Börja med att berätta kort om opartiskhet. Utgå från talpunkterna nedanför. </a:t>
            </a:r>
          </a:p>
          <a:p>
            <a:pPr marL="450850" indent="-450850" eaLnBrk="1" hangingPunct="1">
              <a:spcBef>
                <a:spcPct val="0"/>
              </a:spcBef>
              <a:buAutoNum type="arabicPeriod"/>
            </a:pPr>
            <a:endParaRPr lang="sv-SE" altLang="sv-SE" sz="1200" b="0" i="1"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pPr marL="0" indent="0" eaLnBrk="1" hangingPunct="1">
              <a:spcBef>
                <a:spcPct val="0"/>
              </a:spcBef>
              <a:buFont typeface="Arial" panose="020B0604020202020204" pitchFamily="34" charset="0"/>
              <a:buNone/>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Opartiskhet betyder att regler och beslut ska gälla lika för alla.</a:t>
            </a:r>
          </a:p>
          <a:p>
            <a:pPr marL="450850" indent="-4508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Om vissa grupper alltid får fördelar upplevs systemet som orättvist.</a:t>
            </a:r>
          </a:p>
          <a:p>
            <a:pPr marL="450850" indent="-4508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När människor ser att några gynnas mer än andra försvagas tilliten till samhällsinstitutionerna och förtroendet för hela systemet minskar. </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1" i="1"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1" i="1"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i="1" dirty="0"/>
          </a:p>
        </p:txBody>
      </p:sp>
      <p:sp>
        <p:nvSpPr>
          <p:cNvPr id="4" name="Platshållare för bildnummer 3">
            <a:extLst>
              <a:ext uri="{FF2B5EF4-FFF2-40B4-BE49-F238E27FC236}">
                <a16:creationId xmlns:a16="http://schemas.microsoft.com/office/drawing/2014/main" id="{404EB7FC-94BF-DA55-E95D-B4127AB33C76}"/>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272616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C2D67-85AA-3829-D574-7166DAEA2CB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3304FFC-EA03-AF96-D29D-0CBECF0279F6}"/>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E0AC2290-2B36-0694-ABFE-157CC7B40E36}"/>
              </a:ext>
            </a:extLst>
          </p:cNvPr>
          <p:cNvSpPr>
            <a:spLocks noGrp="1"/>
          </p:cNvSpPr>
          <p:nvPr>
            <p:ph type="body" idx="1"/>
          </p:nvPr>
        </p:nvSpPr>
        <p:spPr/>
        <p:txBody>
          <a:bodyPr/>
          <a:lstStyle/>
          <a:p>
            <a:pPr marL="450850" indent="-450850" eaLnBrk="1" hangingPunct="1">
              <a:spcBef>
                <a:spcPct val="0"/>
              </a:spcBef>
            </a:pPr>
            <a:r>
              <a:rPr lang="sv-SE" altLang="sv-SE"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ct val="0"/>
              </a:spcBef>
              <a:spcAft>
                <a:spcPts val="0"/>
              </a:spcAft>
              <a:buClrTx/>
              <a:buSzTx/>
              <a:buFontTx/>
              <a:buNone/>
              <a:tabLst/>
              <a:defRPr/>
            </a:pPr>
            <a:endParaRPr lang="sv-SE" altLang="sv-SE"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lang="sv-SE" altLang="sv-SE" b="0" i="0" dirty="0">
                <a:latin typeface="Arial" panose="020B0604020202020204" pitchFamily="34" charset="0"/>
                <a:cs typeface="Arial" panose="020B0604020202020204" pitchFamily="34" charset="0"/>
              </a:rPr>
              <a:t>Ta stöd av samtalsfrågan i bild eller kom på egna. </a:t>
            </a:r>
          </a:p>
          <a:p>
            <a:pPr marL="0" marR="0" lvl="0" indent="0" algn="l" defTabSz="457200" rtl="0" eaLnBrk="1" fontAlgn="auto" latinLnBrk="0" hangingPunct="1">
              <a:lnSpc>
                <a:spcPct val="100000"/>
              </a:lnSpc>
              <a:spcBef>
                <a:spcPct val="0"/>
              </a:spcBef>
              <a:spcAft>
                <a:spcPts val="0"/>
              </a:spcAft>
              <a:buClrTx/>
              <a:buSzTx/>
              <a:buFontTx/>
              <a:buNone/>
              <a:tabLst/>
              <a:defRPr/>
            </a:pPr>
            <a:endParaRPr lang="sv-SE" altLang="sv-SE" b="0" i="0" dirty="0">
              <a:latin typeface="Arial" panose="020B0604020202020204" pitchFamily="34" charset="0"/>
              <a:cs typeface="Arial" panose="020B0604020202020204" pitchFamily="34" charset="0"/>
            </a:endParaRPr>
          </a:p>
          <a:p>
            <a:pPr marL="0" indent="0">
              <a:buFontTx/>
              <a:buNone/>
            </a:pPr>
            <a:r>
              <a:rPr lang="sv-SE" b="1" i="0" dirty="0">
                <a:latin typeface="Arial" panose="020B0604020202020204" pitchFamily="34" charset="0"/>
                <a:cs typeface="Arial" panose="020B0604020202020204" pitchFamily="34" charset="0"/>
              </a:rPr>
              <a:t>Förslag på samtalsfråga:</a:t>
            </a:r>
            <a:endParaRPr lang="sv-SE"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dirty="0">
                <a:latin typeface="Arial" panose="020B0604020202020204" pitchFamily="34" charset="0"/>
                <a:cs typeface="Arial" panose="020B0604020202020204" pitchFamily="34" charset="0"/>
              </a:rPr>
              <a:t>Hur kan vi bidra till att fler människor känner sig rättvist behandlade och delaktiga?</a:t>
            </a:r>
          </a:p>
          <a:p>
            <a:pPr marL="0" indent="0">
              <a:buFont typeface="+mj-lt"/>
              <a:buNone/>
            </a:pPr>
            <a:endParaRPr lang="sv-SE"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b="1" i="0" u="none" strike="noStrike" dirty="0">
                <a:solidFill>
                  <a:srgbClr val="000000"/>
                </a:solidFill>
                <a:effectLst/>
                <a:latin typeface="Arial" panose="020B0604020202020204" pitchFamily="34" charset="0"/>
                <a:cs typeface="Arial" panose="020B0604020202020204" pitchFamily="34" charset="0"/>
              </a:rPr>
              <a:t>Avslutning</a:t>
            </a:r>
            <a:r>
              <a:rPr lang="sv-SE" b="0" i="0" u="none" strike="noStrike" dirty="0">
                <a:solidFill>
                  <a:srgbClr val="000000"/>
                </a:solidFill>
                <a:effectLst/>
                <a:latin typeface="Arial" panose="020B0604020202020204" pitchFamily="34" charset="0"/>
                <a:cs typeface="Arial" panose="020B0604020202020204" pitchFamily="34" charset="0"/>
              </a:rPr>
              <a:t>: På nästa bild tar vi upp principen om yttrande – den handlar om att alla ska kunna uttrycka sina åsikter fritt och bli lyssnade på, utan att hindras av makt eller normer.</a:t>
            </a: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F8352D0E-63D9-5F14-A51F-7F1B492DBF11}"/>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3919579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CEE67-A082-27F1-6EAD-60F5EC61CC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BC6CC78-C48E-FAD2-0F1A-A47ED761329D}"/>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58C0201-5CCE-C50B-58C1-F5C148F40373}"/>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Börja med att berätta kort om yttrande. Ta stöd av talpunkterna nedanför. </a:t>
            </a:r>
          </a:p>
          <a:p>
            <a:pPr marL="450850" indent="-450850" eaLnBrk="1" hangingPunct="1">
              <a:spcBef>
                <a:spcPct val="0"/>
              </a:spcBef>
              <a:buAutoNum type="arabicPeriod"/>
            </a:pPr>
            <a:endParaRPr lang="sv-SE" altLang="sv-SE" sz="1200" b="0" i="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Ett hållbart samhälle måste ge människor frihet att skapa mening – genom kultur, tro och gemenskap.</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När makt hindrar religionsfrihet, kulturell frihet eller meningsskapande i </a:t>
            </a:r>
            <a:r>
              <a:rPr lang="sv-SE" altLang="sv-SE" sz="1200" b="0" i="0">
                <a:latin typeface="Arial" panose="020B0604020202020204" pitchFamily="34" charset="0"/>
                <a:cs typeface="Arial" panose="020B0604020202020204" pitchFamily="34" charset="0"/>
              </a:rPr>
              <a:t>samhället så skadas </a:t>
            </a:r>
            <a:r>
              <a:rPr lang="sv-SE" altLang="sv-SE" sz="1200" b="0" i="0" dirty="0">
                <a:latin typeface="Arial" panose="020B0604020202020204" pitchFamily="34" charset="0"/>
                <a:cs typeface="Arial" panose="020B0604020202020204" pitchFamily="34" charset="0"/>
              </a:rPr>
              <a:t>förtroendet.</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Gemensamma värderingar och öppenhet för olika bakgrunder kan vara en styrka.</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Utan grundläggande principer för samarbete riskerar missförstånd att skapa splittring och försvaga tilliten.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Avslutning: </a:t>
            </a:r>
            <a:r>
              <a:rPr lang="sv-SE" sz="1200" b="0" i="0" dirty="0">
                <a:latin typeface="Arial" panose="020B0604020202020204" pitchFamily="34" charset="0"/>
                <a:cs typeface="Arial" panose="020B0604020202020204" pitchFamily="34" charset="0"/>
              </a:rPr>
              <a:t>Nu ska ni få samtala om några frågor som sammanfattar hela modulen social hållbarhet.</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7AF1823B-AAB0-996E-F993-57D02584A88A}"/>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2595308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70F9-4AA7-61BA-A889-B785818C145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D728734-4BB3-3449-D45C-34F2A053BC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8084678-9A85-1C04-D16E-AB24C1EB4C27}"/>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0" indent="0" eaLnBrk="1" hangingPunct="1">
              <a:spcBef>
                <a:spcPct val="0"/>
              </a:spcBef>
              <a:buFont typeface="+mj-lt"/>
              <a:buNone/>
            </a:pPr>
            <a:r>
              <a:rPr lang="sv-SE" altLang="sv-SE" sz="1200" b="0" i="0" dirty="0">
                <a:latin typeface="Arial" panose="020B0604020202020204" pitchFamily="34" charset="0"/>
                <a:cs typeface="Arial" panose="020B0604020202020204" pitchFamily="34" charset="0"/>
              </a:rPr>
              <a:t>Ta stöd av samtalsfrågorna nedanför eller kom på egna. </a:t>
            </a:r>
            <a:endParaRPr lang="sv-SE" altLang="sv-SE" sz="1200" b="0" i="1" dirty="0">
              <a:latin typeface="Arial" panose="020B0604020202020204" pitchFamily="34" charset="0"/>
              <a:cs typeface="Arial" panose="020B0604020202020204" pitchFamily="34" charset="0"/>
            </a:endParaRPr>
          </a:p>
          <a:p>
            <a:pPr marL="450850" indent="-450850" eaLnBrk="1" hangingPunct="1">
              <a:spcBef>
                <a:spcPct val="0"/>
              </a:spcBef>
              <a:buFont typeface="+mj-lt"/>
              <a:buAutoNum type="arabicPeriod" startAt="2"/>
            </a:pPr>
            <a:endParaRPr lang="sv-SE" altLang="sv-SE" sz="1200" b="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På vilket sätt kan faktorer som till exempel ålder, kön och ekonomi skapa både fördelar och hinder i livet?</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kan vi inom SPF Seniorerna stärka vår gemenskap och bidra till större tillit i samhället?</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Nu ska ni få göra en övning som syftar till få fatt i faktorer som står i vägen för ett samhälle där alla kan leva socialt hållbart</a:t>
            </a:r>
            <a:r>
              <a:rPr lang="sv-SE" sz="1200" b="0" i="1" u="none" strike="noStrike" dirty="0">
                <a:solidFill>
                  <a:srgbClr val="000000"/>
                </a:solidFill>
                <a:effectLst/>
                <a:latin typeface="Arial" panose="020B0604020202020204" pitchFamily="34" charset="0"/>
                <a:cs typeface="Arial" panose="020B0604020202020204" pitchFamily="34" charset="0"/>
              </a:rPr>
              <a:t>. </a:t>
            </a:r>
            <a:endParaRPr lang="sv-SE" sz="1200" i="1"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B010B19E-0B68-6CBE-66E1-A23BB4A9E888}"/>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26848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C6952-6D20-7782-339A-6C5C6687DA8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042513C-C35B-43D6-2E4C-C5346285C666}"/>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1E4BB84E-3F7C-4FB4-4E05-7DD2799313FA}"/>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altLang="sv-SE" sz="1200" b="1" i="0" dirty="0">
                <a:latin typeface="Arial" panose="020B0604020202020204" pitchFamily="34" charset="0"/>
                <a:cs typeface="Arial" panose="020B0604020202020204" pitchFamily="34" charset="0"/>
              </a:rPr>
              <a:t>Observera att en fördjupning av instruktionerna till övningen finns i ”Övningsbanken”. Där hittar du även positionerna som de ska dela ut till deltagarna. Läs igenom den i god tid innan du genomför övningen. </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0" i="0" dirty="0">
                <a:latin typeface="Arial" panose="020B0604020202020204" pitchFamily="34" charset="0"/>
                <a:cs typeface="Arial" panose="020B0604020202020204" pitchFamily="34" charset="0"/>
              </a:rPr>
              <a:t>Ta stöd av </a:t>
            </a:r>
            <a:r>
              <a:rPr lang="sv-SE" altLang="sv-SE" sz="1200" b="0" i="0" dirty="0" err="1">
                <a:latin typeface="Arial" panose="020B0604020202020204" pitchFamily="34" charset="0"/>
                <a:cs typeface="Arial" panose="020B0604020202020204" pitchFamily="34" charset="0"/>
              </a:rPr>
              <a:t>talpunkterna</a:t>
            </a:r>
            <a:r>
              <a:rPr lang="sv-SE" altLang="sv-SE" sz="1200" b="0" i="0" dirty="0">
                <a:latin typeface="Arial" panose="020B0604020202020204" pitchFamily="34" charset="0"/>
                <a:cs typeface="Arial" panose="020B0604020202020204" pitchFamily="34" charset="0"/>
              </a:rPr>
              <a:t> nedanför:</a:t>
            </a:r>
          </a:p>
          <a:p>
            <a:pPr marL="450850" indent="-450850" eaLnBrk="1" hangingPunct="1">
              <a:spcBef>
                <a:spcPct val="0"/>
              </a:spcBef>
            </a:pPr>
            <a:endParaRPr lang="sv-SE" alt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Berätta för gruppen att vi ska göra en övning som heter ”En bit fram.”</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Övningen visar att vi alla har olika erfarenheter. </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Övningen hjälper oss att se både fördelar och svårigheter i livet.</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Tanken är att övningen ska leda till att vi får tillfälle att prata om vad fördelar, privilegier och orättvisor kan ha för betydelse för rättvisa och gemenskap.</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Jag läser upp påståenden, och ni markerar med en gul eller rosa post-it om det stämmer för er.</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Tillsammans ser vi hur våra likheter och skillnader hänger ihop med social hållbarhet.</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Gör så här: Dela ut post-it:</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Cirka 10 gula post-it (= ”stämmer för mig”) per person</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Cirka 10 rosa post-it (= ”stämmer inte för mig”) per person</a:t>
            </a:r>
          </a:p>
          <a:p>
            <a:pPr marL="450850" indent="-450850" eaLnBrk="1" hangingPunct="1">
              <a:spcBef>
                <a:spcPct val="0"/>
              </a:spcBef>
              <a:buFont typeface="Arial" panose="020B0604020202020204" pitchFamily="34" charset="0"/>
              <a:buChar char="•"/>
            </a:pPr>
            <a:endParaRPr lang="sv-SE" altLang="sv-SE" sz="1200" b="1"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0" i="0" dirty="0">
                <a:latin typeface="Arial" panose="020B0604020202020204" pitchFamily="34" charset="0"/>
                <a:cs typeface="Arial" panose="020B0604020202020204" pitchFamily="34" charset="0"/>
              </a:rPr>
              <a:t>Totalt alltså cirka 20 post-it </a:t>
            </a:r>
            <a:r>
              <a:rPr lang="sv-SE" altLang="sv-SE" sz="1200" b="1" i="0" dirty="0">
                <a:latin typeface="Arial" panose="020B0604020202020204" pitchFamily="34" charset="0"/>
                <a:cs typeface="Arial" panose="020B0604020202020204" pitchFamily="34" charset="0"/>
              </a:rPr>
              <a:t>per person</a:t>
            </a:r>
          </a:p>
          <a:p>
            <a:pPr marL="450850" indent="-450850" eaLnBrk="1" hangingPunct="1">
              <a:spcBef>
                <a:spcPct val="0"/>
              </a:spcBef>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Avslut</a:t>
            </a:r>
            <a:r>
              <a:rPr lang="sv-SE" altLang="sv-SE" sz="1200" b="0" i="0" dirty="0">
                <a:latin typeface="Arial" panose="020B0604020202020204" pitchFamily="34" charset="0"/>
                <a:cs typeface="Arial" panose="020B0604020202020204" pitchFamily="34" charset="0"/>
              </a:rPr>
              <a:t>: På nästa sida går vi igenom instruktioner för övningen. 	</a:t>
            </a:r>
          </a:p>
          <a:p>
            <a:pPr marL="450850" indent="-450850" eaLnBrk="1" hangingPunct="1">
              <a:spcBef>
                <a:spcPct val="0"/>
              </a:spcBef>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sz="1200" b="1" i="0"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a:p>
            <a:pPr marL="228600" indent="-228600">
              <a:buFont typeface="+mj-lt"/>
              <a:buAutoNum type="arabicPeriod"/>
            </a:pPr>
            <a:endParaRPr lang="sv-SE" b="0" i="0" u="none" strike="noStrike" dirty="0">
              <a:solidFill>
                <a:srgbClr val="000000"/>
              </a:solidFill>
              <a:effectLst/>
              <a:latin typeface="-webkit-standard"/>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A44A7C83-CC09-50F1-5760-D25FBCDB3A44}"/>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1331195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9E8C5-E3F7-A74F-D385-E4B7E217FFA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2241CDA-A9D2-B000-5F39-AC3C0F281B0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FA3C21B-6A41-255E-B95D-C7989D2A460B}"/>
              </a:ext>
            </a:extLst>
          </p:cNvPr>
          <p:cNvSpPr>
            <a:spLocks noGrp="1"/>
          </p:cNvSpPr>
          <p:nvPr>
            <p:ph type="body" idx="1"/>
          </p:nvPr>
        </p:nvSpPr>
        <p:spPr/>
        <p:txBody>
          <a:bodyPr/>
          <a:lstStyle/>
          <a:p>
            <a:pPr marL="0" indent="0" eaLnBrk="1" hangingPunct="1">
              <a:spcBef>
                <a:spcPct val="0"/>
              </a:spcBef>
              <a:buFontTx/>
              <a:buNone/>
            </a:pPr>
            <a:r>
              <a:rPr lang="sv-SE" sz="1200" b="1" i="0" dirty="0">
                <a:latin typeface="Arial" panose="020B0604020202020204" pitchFamily="34" charset="0"/>
                <a:cs typeface="Arial" panose="020B0604020202020204" pitchFamily="34" charset="0"/>
              </a:rPr>
              <a:t>Instruktioner till cirkelledaren. </a:t>
            </a:r>
          </a:p>
          <a:p>
            <a:pPr marL="0" indent="0" eaLnBrk="1" hangingPunct="1">
              <a:spcBef>
                <a:spcPct val="0"/>
              </a:spcBef>
              <a:buFontTx/>
              <a:buNone/>
            </a:pPr>
            <a:endParaRPr lang="sv-SE" sz="1200" b="1" i="0" dirty="0">
              <a:latin typeface="Arial" panose="020B0604020202020204" pitchFamily="34" charset="0"/>
              <a:cs typeface="Arial" panose="020B0604020202020204" pitchFamily="34" charset="0"/>
            </a:endParaRPr>
          </a:p>
          <a:p>
            <a:pPr marL="0" indent="0" eaLnBrk="1" hangingPunct="1">
              <a:spcBef>
                <a:spcPct val="0"/>
              </a:spcBef>
              <a:buFontTx/>
              <a:buNone/>
            </a:pPr>
            <a:r>
              <a:rPr lang="sv-SE" sz="1200" b="0" i="0" dirty="0">
                <a:latin typeface="Arial" panose="020B0604020202020204" pitchFamily="34" charset="0"/>
                <a:cs typeface="Arial" panose="020B0604020202020204" pitchFamily="34" charset="0"/>
              </a:rPr>
              <a:t>Ta stöd av </a:t>
            </a:r>
            <a:r>
              <a:rPr lang="sv-SE" sz="1200" b="0" i="0" dirty="0" err="1">
                <a:latin typeface="Arial" panose="020B0604020202020204" pitchFamily="34" charset="0"/>
                <a:cs typeface="Arial" panose="020B0604020202020204" pitchFamily="34" charset="0"/>
              </a:rPr>
              <a:t>talpunkterna</a:t>
            </a:r>
            <a:r>
              <a:rPr lang="sv-SE" sz="1200" b="0" i="0" dirty="0">
                <a:latin typeface="Arial" panose="020B0604020202020204" pitchFamily="34" charset="0"/>
                <a:cs typeface="Arial" panose="020B0604020202020204" pitchFamily="34" charset="0"/>
              </a:rPr>
              <a:t> nedanför:</a:t>
            </a:r>
          </a:p>
          <a:p>
            <a:pPr marL="0" indent="0" eaLnBrk="1" hangingPunct="1">
              <a:spcBef>
                <a:spcPct val="0"/>
              </a:spcBef>
              <a:buFontTx/>
              <a:buNone/>
            </a:pPr>
            <a:endParaRPr lang="sv-SE" sz="1200" b="1" i="0" dirty="0">
              <a:latin typeface="Arial" panose="020B0604020202020204" pitchFamily="34" charset="0"/>
              <a:cs typeface="Arial" panose="020B0604020202020204" pitchFamily="34" charset="0"/>
            </a:endParaRPr>
          </a:p>
          <a:p>
            <a:pPr marL="0" indent="0" eaLnBrk="1" hangingPunct="1">
              <a:spcBef>
                <a:spcPct val="0"/>
              </a:spcBef>
              <a:buFontTx/>
              <a:buNone/>
            </a:pPr>
            <a:r>
              <a:rPr lang="sv-SE" sz="1200" b="1" i="0" dirty="0" err="1">
                <a:latin typeface="Arial" panose="020B0604020202020204" pitchFamily="34" charset="0"/>
                <a:cs typeface="Arial" panose="020B0604020202020204" pitchFamily="34" charset="0"/>
              </a:rPr>
              <a:t>Talpunkter</a:t>
            </a:r>
            <a:r>
              <a:rPr lang="sv-SE" sz="1200" b="1" i="0" dirty="0">
                <a:latin typeface="Arial" panose="020B0604020202020204" pitchFamily="34" charset="0"/>
                <a:cs typeface="Arial" panose="020B0604020202020204" pitchFamily="34" charset="0"/>
              </a:rPr>
              <a:t>:</a:t>
            </a:r>
          </a:p>
          <a:p>
            <a:pPr marL="228600" indent="-228600" eaLnBrk="1" hangingPunct="1">
              <a:spcBef>
                <a:spcPct val="0"/>
              </a:spcBef>
              <a:buFont typeface="+mj-lt"/>
              <a:buAutoNum type="arabicPeriod"/>
            </a:pPr>
            <a:endParaRPr lang="sv-SE" sz="1200" b="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sz="1200" b="0" i="0" dirty="0">
                <a:latin typeface="Arial" panose="020B0604020202020204" pitchFamily="34" charset="0"/>
                <a:cs typeface="Arial" panose="020B0604020202020204" pitchFamily="34" charset="0"/>
              </a:rPr>
              <a:t>Säg: Jag kommer nu läsa upp olika påståenden. Ni lägger fram en gul eller rosa post-it på bordet beroende på om påståendet stämmer in på dig eller den fiktiva position du har fått. </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Gul betyder: stämmer för mig.</a:t>
            </a: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Rosa betyder: stämmer inte för mig.</a:t>
            </a: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Om du inte vill svara – sätt ingen lapp.</a:t>
            </a:r>
          </a:p>
          <a:p>
            <a:pPr marL="450850" indent="-4508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0" indent="0" eaLnBrk="1" hangingPunct="1">
              <a:spcBef>
                <a:spcPct val="0"/>
              </a:spcBef>
              <a:buFontTx/>
              <a:buNone/>
            </a:pPr>
            <a:r>
              <a:rPr lang="sv-SE" sz="1200" b="0" i="0" dirty="0">
                <a:latin typeface="Arial" panose="020B0604020202020204" pitchFamily="34" charset="0"/>
                <a:cs typeface="Arial" panose="020B0604020202020204" pitchFamily="34" charset="0"/>
              </a:rPr>
              <a:t>Vi provar med några exempel:</a:t>
            </a: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Om någon lagade mat åt dig när du var barn – sätt en gul lapp om det stämmer.</a:t>
            </a: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Om du växte upp nära industrier eller en soptipp – sätt en rosa lapp om det inte stämmer.</a:t>
            </a: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Om du hade tillgång till färsk fisk och kött – sätt ingen lapp om du inte vill svara.</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0" indent="0" eaLnBrk="1" hangingPunct="1">
              <a:spcBef>
                <a:spcPct val="0"/>
              </a:spcBef>
              <a:buFontTx/>
              <a:buNone/>
            </a:pPr>
            <a:endParaRPr lang="sv-SE" sz="1200" b="1" i="0" dirty="0">
              <a:latin typeface="Arial" panose="020B0604020202020204" pitchFamily="34" charset="0"/>
              <a:cs typeface="Arial" panose="020B0604020202020204" pitchFamily="34" charset="0"/>
            </a:endParaRPr>
          </a:p>
          <a:p>
            <a:pPr marL="0" indent="0" eaLnBrk="1" hangingPunct="1">
              <a:spcBef>
                <a:spcPct val="0"/>
              </a:spcBef>
              <a:buFontTx/>
              <a:buNone/>
            </a:pPr>
            <a:r>
              <a:rPr lang="sv-SE" sz="1200" b="1" i="0" dirty="0">
                <a:latin typeface="Arial" panose="020B0604020202020204" pitchFamily="34" charset="0"/>
                <a:cs typeface="Arial" panose="020B0604020202020204" pitchFamily="34" charset="0"/>
              </a:rPr>
              <a:t>Här nedanför kommer de påståenden som du som studiecirkelledare ska läsa upp, en i taget. Läs upp cirka 10-12 stycken:</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någon i </a:t>
            </a:r>
            <a:r>
              <a:rPr lang="sv-SE" sz="1200" b="0" i="0">
                <a:latin typeface="Arial" panose="020B0604020202020204" pitchFamily="34" charset="0"/>
                <a:cs typeface="Arial" panose="020B0604020202020204" pitchFamily="34" charset="0"/>
              </a:rPr>
              <a:t>ditt hem lagade </a:t>
            </a:r>
            <a:r>
              <a:rPr lang="sv-SE" sz="1200" b="0" i="0" dirty="0">
                <a:latin typeface="Arial" panose="020B0604020202020204" pitchFamily="34" charset="0"/>
                <a:cs typeface="Arial" panose="020B0604020202020204" pitchFamily="34" charset="0"/>
              </a:rPr>
              <a:t>mat åt dig som barn.</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någonsin utsatts för bly i ditt hem.</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det fanns skogar och fält nära ditt hem som du fritt kunde leka i som barn.</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växte upp i ett stadsområde utan en park i närheten.</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en eller båda av dina föräldrar tog med dig på camping.</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Sätt en gul lapp: Om dina förfäder under de senaste 200 åren tvingades bort från sitt hemland.</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växte upp nära en soptipp, ett sopförbränningsverk, ett kraftverk eller industrier.</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någon gång var tvungen att stanna inne på grund av varningar om luftföroreningar.</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lärde dig om miljöfrågor i grundskolan eller gymnasiet.</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gick i en skola där skolgården hade lite eller ingen natur (t.ex. ängsmark eller träd).</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någon i ditt barndomshem lärde dig namnen på växter och djur i ditt område.</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åt snabbmat mer än två gånger i veckan som barn.</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lider av astma.</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gick på sommarkollo/läger i ett naturområde.</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din familj någon gång var tvungen att flytta på grund av miljöföroreningar.</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inte hade tillgång till en trädgård som ung.</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kunde utgå från att ditt dricksvatten var säkert att dricka.</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aldrig har varit i en nationalpark (i vilket land som helst).</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din familj ansträngde sig för att äta ekologisk mat.</a:t>
            </a:r>
          </a:p>
          <a:p>
            <a:pPr marL="171450" indent="-171450" eaLnBrk="1" hangingPunct="1">
              <a:spcBef>
                <a:spcPct val="0"/>
              </a:spcBef>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i="0" dirty="0">
                <a:latin typeface="Arial" panose="020B0604020202020204" pitchFamily="34" charset="0"/>
                <a:cs typeface="Arial" panose="020B0604020202020204" pitchFamily="34" charset="0"/>
              </a:rPr>
              <a:t>Sätt en gul lapp: Om du har varit på en plats utan ljusföroreningar där du kunde se alla stjärnor på natten.</a:t>
            </a:r>
          </a:p>
          <a:p>
            <a:pPr marL="0" indent="0" eaLnBrk="1" hangingPunct="1">
              <a:spcBef>
                <a:spcPct val="0"/>
              </a:spcBef>
              <a:buFontTx/>
              <a:buNone/>
            </a:pPr>
            <a:endParaRPr lang="sv-SE" sz="1200" b="1" i="0" dirty="0">
              <a:latin typeface="Arial" panose="020B0604020202020204" pitchFamily="34" charset="0"/>
              <a:cs typeface="Arial" panose="020B0604020202020204" pitchFamily="34" charset="0"/>
            </a:endParaRPr>
          </a:p>
          <a:p>
            <a:pPr marL="0" indent="0" eaLnBrk="1" hangingPunct="1">
              <a:spcBef>
                <a:spcPct val="0"/>
              </a:spcBef>
              <a:buFontTx/>
              <a:buNone/>
            </a:pPr>
            <a:endParaRPr lang="sv-SE" sz="1200" b="0" i="0" dirty="0">
              <a:latin typeface="Arial" panose="020B0604020202020204" pitchFamily="34" charset="0"/>
              <a:cs typeface="Arial" panose="020B0604020202020204" pitchFamily="34" charset="0"/>
            </a:endParaRPr>
          </a:p>
          <a:p>
            <a:pPr marL="0" indent="0" eaLnBrk="1" hangingPunct="1">
              <a:spcBef>
                <a:spcPct val="0"/>
              </a:spcBef>
              <a:buFontTx/>
              <a:buNone/>
            </a:pPr>
            <a:endParaRPr lang="sv-SE" sz="1200" b="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599F02BE-A1FF-4749-0E5E-5EE03820D7A3}"/>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3851999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Vid behov (t.ex.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altLang="sv-SE" sz="1200" b="0" i="0" dirty="0">
                <a:latin typeface="Arial" panose="020B0604020202020204" pitchFamily="34" charset="0"/>
                <a:cs typeface="Arial" panose="020B0604020202020204" pitchFamily="34" charset="0"/>
              </a:rPr>
              <a:t>Påminn gruppen kort om Agenda 2030 och de globala målen. Du kan utgå från talpunkterna nedanför.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r>
              <a:rPr lang="sv-SE" altLang="sv-SE" sz="1200" b="0" i="0" dirty="0">
                <a:latin typeface="Arial" panose="020B0604020202020204" pitchFamily="34" charset="0"/>
                <a:cs typeface="Arial" panose="020B0604020202020204" pitchFamily="34" charset="0"/>
              </a:rPr>
              <a:t>:</a:t>
            </a:r>
            <a:endParaRPr lang="sv-SE" sz="1200" b="0" i="0" dirty="0">
              <a:latin typeface="Arial" panose="020B0604020202020204" pitchFamily="34" charset="0"/>
              <a:cs typeface="Arial" panose="020B0604020202020204" pitchFamily="34" charset="0"/>
            </a:endParaRPr>
          </a:p>
          <a:p>
            <a:endParaRPr lang="sv-SE" sz="1200" b="0"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dirty="0">
                <a:latin typeface="Arial" panose="020B0604020202020204" pitchFamily="34" charset="0"/>
                <a:cs typeface="Arial" panose="020B0604020202020204" pitchFamily="34" charset="0"/>
              </a:rPr>
              <a:t>Social hållbarhet är en nyckelkomponent i Agenda 2030 och påverkar flera av de globala målen.</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Globalamalen.se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C675D-81E6-30EE-772A-C43D96C756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EE1499-81C1-A620-3E86-A3D8DD77E8E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CBA5AC87-1989-A239-24E8-FC3AA7467CF9}"/>
              </a:ext>
            </a:extLst>
          </p:cNvPr>
          <p:cNvSpPr>
            <a:spLocks noGrp="1"/>
          </p:cNvSpPr>
          <p:nvPr>
            <p:ph type="body" idx="1"/>
          </p:nvPr>
        </p:nvSpPr>
        <p:spPr/>
        <p:txBody>
          <a:bodyPr/>
          <a:lstStyle/>
          <a:p>
            <a:pPr marL="450850" indent="-450850" eaLnBrk="1" hangingPunct="1">
              <a:spcBef>
                <a:spcPct val="0"/>
              </a:spcBef>
            </a:pPr>
            <a:r>
              <a:rPr lang="sv-SE" sz="1200" b="1" i="0" noProof="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noProof="0" dirty="0">
              <a:latin typeface="Arial" panose="020B0604020202020204" pitchFamily="34" charset="0"/>
              <a:cs typeface="Arial" panose="020B0604020202020204" pitchFamily="34" charset="0"/>
            </a:endParaRPr>
          </a:p>
          <a:p>
            <a:pPr marL="0" indent="0" eaLnBrk="1" hangingPunct="1">
              <a:spcBef>
                <a:spcPct val="0"/>
              </a:spcBef>
              <a:buFont typeface="+mj-lt"/>
              <a:buNone/>
            </a:pPr>
            <a:r>
              <a:rPr lang="sv-SE" sz="1200" b="0" i="0" noProof="0" dirty="0">
                <a:latin typeface="Arial" panose="020B0604020202020204" pitchFamily="34" charset="0"/>
                <a:cs typeface="Arial" panose="020B0604020202020204" pitchFamily="34" charset="0"/>
              </a:rPr>
              <a:t>Ta stöd av samtalsfrågorna nedanför eller kom på egna. </a:t>
            </a:r>
            <a:endParaRPr lang="sv-SE" sz="1200" b="0" i="1" noProof="0" dirty="0">
              <a:latin typeface="Arial" panose="020B0604020202020204" pitchFamily="34" charset="0"/>
              <a:cs typeface="Arial" panose="020B0604020202020204" pitchFamily="34" charset="0"/>
            </a:endParaRPr>
          </a:p>
          <a:p>
            <a:pPr marL="450850" indent="-450850" eaLnBrk="1" hangingPunct="1">
              <a:spcBef>
                <a:spcPct val="0"/>
              </a:spcBef>
              <a:buFont typeface="+mj-lt"/>
              <a:buAutoNum type="arabicPeriod" startAt="2"/>
            </a:pPr>
            <a:endParaRPr lang="sv-SE" sz="1200" b="0" i="0" noProof="0" dirty="0">
              <a:latin typeface="Arial" panose="020B0604020202020204" pitchFamily="34" charset="0"/>
              <a:cs typeface="Arial" panose="020B0604020202020204" pitchFamily="34" charset="0"/>
            </a:endParaRPr>
          </a:p>
          <a:p>
            <a:r>
              <a:rPr lang="sv-SE" sz="1200" b="1" i="0" noProof="0" dirty="0">
                <a:latin typeface="Arial" panose="020B0604020202020204" pitchFamily="34" charset="0"/>
                <a:cs typeface="Arial" panose="020B0604020202020204" pitchFamily="34" charset="0"/>
              </a:rPr>
              <a:t>Förslag på samtalsfrågor: </a:t>
            </a:r>
          </a:p>
          <a:p>
            <a:endParaRPr lang="sv-SE" sz="1200" b="1" i="0"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noProof="0" dirty="0">
                <a:solidFill>
                  <a:srgbClr val="000000"/>
                </a:solidFill>
                <a:effectLst/>
                <a:latin typeface="Arial" panose="020B0604020202020204" pitchFamily="34" charset="0"/>
                <a:cs typeface="Arial" panose="020B0604020202020204" pitchFamily="34" charset="0"/>
              </a:rPr>
              <a:t>Var det något specifikt påstående som fick dig att tänka extra mycket? Varför?</a:t>
            </a:r>
          </a:p>
          <a:p>
            <a:pPr marL="171450" indent="-171450">
              <a:buFont typeface="Arial" panose="020B0604020202020204" pitchFamily="34" charset="0"/>
              <a:buChar char="•"/>
            </a:pPr>
            <a:r>
              <a:rPr lang="sv-SE" sz="1200" b="0" i="0" u="none" strike="noStrike" noProof="0" dirty="0">
                <a:solidFill>
                  <a:srgbClr val="000000"/>
                </a:solidFill>
                <a:effectLst/>
                <a:latin typeface="Arial" panose="020B0604020202020204" pitchFamily="34" charset="0"/>
                <a:cs typeface="Arial" panose="020B0604020202020204" pitchFamily="34" charset="0"/>
              </a:rPr>
              <a:t>Vad händer när man får många gula post-it-lappar (”stämmer för mig”? Vad kan det innebära?</a:t>
            </a:r>
          </a:p>
          <a:p>
            <a:pPr marL="171450" indent="-171450">
              <a:buFont typeface="Arial" panose="020B0604020202020204" pitchFamily="34" charset="0"/>
              <a:buChar char="•"/>
            </a:pPr>
            <a:r>
              <a:rPr lang="sv-SE" sz="1200" b="0" i="0" u="none" strike="noStrike" noProof="0" dirty="0">
                <a:solidFill>
                  <a:srgbClr val="000000"/>
                </a:solidFill>
                <a:effectLst/>
                <a:latin typeface="Arial" panose="020B0604020202020204" pitchFamily="34" charset="0"/>
                <a:cs typeface="Arial" panose="020B0604020202020204" pitchFamily="34" charset="0"/>
              </a:rPr>
              <a:t>Hur kan man gå̊ vidare när man har fått kunskap om de fördelar och nackdelar man får av samhället? Vad kan man göra för att motarbeta dessa orättvisor?</a:t>
            </a:r>
          </a:p>
          <a:p>
            <a:pPr marL="171450" indent="-171450">
              <a:buFont typeface="Arial" panose="020B0604020202020204" pitchFamily="34" charset="0"/>
              <a:buChar char="•"/>
            </a:pPr>
            <a:endParaRPr lang="sv-SE" sz="1200" b="0" i="0" u="none" strike="noStrike" noProof="0" dirty="0">
              <a:solidFill>
                <a:srgbClr val="000000"/>
              </a:solidFill>
              <a:effectLst/>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DF08C6F4-4944-4897-183F-6FAA9B496C64}"/>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3882825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11AA3-12B9-2147-2718-08B8AFC024B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ABE5F4-93F9-9A1D-D48F-1C18CAAF8FAF}"/>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8F4B4ADD-F61C-6D0F-065A-C1A2D15872D1}"/>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sz="1200" b="0" i="1" dirty="0">
                <a:latin typeface="Arial" panose="020B0604020202020204" pitchFamily="34" charset="0"/>
                <a:cs typeface="Arial" panose="020B0604020202020204" pitchFamily="34" charset="0"/>
              </a:rPr>
              <a:t>Observera att listan fortsätter på nästa powerpoint-bilden!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upp tipsen och lägg till information utifrån </a:t>
            </a:r>
            <a:r>
              <a:rPr lang="sv-SE" sz="1200" dirty="0" err="1">
                <a:latin typeface="Arial" panose="020B0604020202020204" pitchFamily="34" charset="0"/>
                <a:cs typeface="Arial" panose="020B0604020202020204" pitchFamily="34" charset="0"/>
              </a:rPr>
              <a:t>talpunkterna</a:t>
            </a:r>
            <a:r>
              <a:rPr lang="sv-SE" sz="1200" dirty="0">
                <a:latin typeface="Arial" panose="020B0604020202020204" pitchFamily="34" charset="0"/>
                <a:cs typeface="Arial" panose="020B0604020202020204" pitchFamily="34" charset="0"/>
              </a:rPr>
              <a:t> nedanför:</a:t>
            </a:r>
          </a:p>
          <a:p>
            <a:pPr marL="228600" indent="-228600">
              <a:buAutoNum type="arabicPeriod"/>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Dela dina erfarenheter och kunskaper med varandra – vi seniorer har en unik möjlighet att bidra med livserfarenhet till yngre generationer, men också lära oss och få bredare perspektiv av yngre generationer.</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Delta och bjud in till i olika sammanhang – precis som vi gör här idag, och även bjuda in vår omgivning och nya människor som vi inte känner till olika sammanhang – för att stärka gemenskapen och motverka ensamhet.</a:t>
            </a:r>
          </a:p>
          <a:p>
            <a:pPr marL="228600" indent="-228600">
              <a:buFont typeface="Arial" panose="020B0604020202020204" pitchFamily="34" charset="0"/>
              <a:buChar char="•"/>
            </a:pPr>
            <a:r>
              <a:rPr lang="sv-SE" altLang="sv-SE" sz="1200" dirty="0"/>
              <a:t>Stöd rättvis konsumtion </a:t>
            </a:r>
            <a:r>
              <a:rPr lang="sv-SE" sz="1200" dirty="0">
                <a:latin typeface="Arial" panose="020B0604020202020204" pitchFamily="34" charset="0"/>
                <a:cs typeface="Arial" panose="020B0604020202020204" pitchFamily="34" charset="0"/>
              </a:rPr>
              <a:t>– välja lokala producenter när och om vi kan, använda hållbara tjänster och köpa från företag som arbetar för jämlika villkor.</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Lära och vara nyfiken – följa med i samhällsdebatten, ta del av föreläsningar och kurser om hållbarhet för att kunna påverka.</a:t>
            </a: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AutoNum type="arabicPeriod"/>
            </a:pPr>
            <a:endParaRPr lang="sv-SE" sz="1200" dirty="0">
              <a:latin typeface="Arial" panose="020B0604020202020204" pitchFamily="34" charset="0"/>
              <a:cs typeface="Arial" panose="020B0604020202020204" pitchFamily="34" charset="0"/>
            </a:endParaRPr>
          </a:p>
          <a:p>
            <a:pPr marL="228600" indent="-228600">
              <a:buAutoNum type="arabicPeriod"/>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7970ECDA-D7E1-49E8-C2D7-C73349126322}"/>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2042660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51C9E-22FD-8003-93B3-3C5AAA6C8EA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C7DA05-B0C5-19A8-5E33-060BAEA8225E}"/>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7BBA7E8A-9B3A-0741-D1F3-D354E714806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pPr marL="228600" indent="-228600">
              <a:buAutoNum type="arabicPeriod"/>
            </a:pPr>
            <a:endParaRPr lang="sv-SE"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Fortsätt visa resten av listan över tipsen.</a:t>
            </a:r>
          </a:p>
          <a:p>
            <a:pPr marL="228600" indent="-228600">
              <a:buAutoNum type="arabicPeriod"/>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Starta eller delta i seniornätverk – bygga gemenskap kring hållbarhetsfrågor, till exempel genom odlingsgrupper, delningstjänster eller bokcirklar. Det här är som sagt det vi gör genom den här studiecirkeln – det är en konkret aktivitet för att bidra social hållbarhet!</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Påverka lokalt – engagera er i kommunens pensionärsråd, föreningsliv eller medborgardialoger för att lyfta frågor om social rättvisa och inkludering.</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Stärka solidariteten mellan generationer – skapa mötesplatser där unga och äldre kan lära av varandra.</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Arbeta för tillgänglighet och jämlikhet – tillsammans driva på för ett samhälle där alla, oavsett bakgrund eller förutsättningar, kan delta på lika villkor. Ett första steg kan att vara att vi funderar över hur vår lokalförening är utformad. Finns det till exempel fysisk möjlighet att ta sig in i lokalen? Kan trappor eller trånga utrymmen göra det svårt för vissa att delta? Finns möjlighet att samåka till våra aktiviteter? Hur kan fler seniorer hitta till vår lokalförening – och finns det något </a:t>
            </a:r>
            <a:r>
              <a:rPr lang="sv-SE" sz="1200" b="1" dirty="0">
                <a:latin typeface="Arial" panose="020B0604020202020204" pitchFamily="34" charset="0"/>
                <a:cs typeface="Arial" panose="020B0604020202020204" pitchFamily="34" charset="0"/>
              </a:rPr>
              <a:t>vi kan </a:t>
            </a:r>
            <a:r>
              <a:rPr lang="sv-SE" sz="1200" dirty="0">
                <a:latin typeface="Arial" panose="020B0604020202020204" pitchFamily="34" charset="0"/>
                <a:cs typeface="Arial" panose="020B0604020202020204" pitchFamily="34" charset="0"/>
              </a:rPr>
              <a:t>göra för att bli bättre på att nå ut bredare med information om vår lokalförening och få folk att känna sig välkomna? </a:t>
            </a: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dirty="0">
                <a:latin typeface="Arial" panose="020B0604020202020204" pitchFamily="34" charset="0"/>
                <a:cs typeface="Arial" panose="020B0604020202020204" pitchFamily="34" charset="0"/>
              </a:rPr>
              <a:t>Fråga gruppen sedan om de har fler tips att ge varandra om hur man kan agera och bidra till social hållbarhet.</a:t>
            </a: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BEE2684F-8B0A-7FFF-58A1-3CEF30D1E5CC}"/>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2111917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i="0" dirty="0">
              <a:latin typeface="Arial" panose="020B0604020202020204" pitchFamily="34" charset="0"/>
              <a:cs typeface="Arial" panose="020B0604020202020204" pitchFamily="34" charset="0"/>
            </a:endParaRPr>
          </a:p>
          <a:p>
            <a:pPr marL="228600" indent="-228600">
              <a:spcBef>
                <a:spcPct val="0"/>
              </a:spcBef>
              <a:buFont typeface="+mj-lt"/>
              <a:buAutoNum type="arabicPeriod"/>
            </a:pPr>
            <a:r>
              <a:rPr lang="sv-SE" sz="1200" i="0" dirty="0">
                <a:latin typeface="Arial" panose="020B0604020202020204" pitchFamily="34" charset="0"/>
                <a:ea typeface="Calibri"/>
                <a:cs typeface="Arial" panose="020B0604020202020204" pitchFamily="34" charset="0"/>
              </a:rPr>
              <a:t>Sammanfatta modulen tillsammans med gruppen.</a:t>
            </a:r>
          </a:p>
          <a:p>
            <a:pPr marL="228600" indent="-228600">
              <a:spcBef>
                <a:spcPct val="0"/>
              </a:spcBef>
              <a:buFont typeface="+mj-lt"/>
              <a:buAutoNum type="arabicPeriod"/>
            </a:pPr>
            <a:r>
              <a:rPr lang="sv-SE" sz="1200" i="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i="0" dirty="0">
                <a:latin typeface="Arial" panose="020B0604020202020204" pitchFamily="34" charset="0"/>
                <a:cs typeface="Arial" panose="020B0604020202020204" pitchFamily="34" charset="0"/>
              </a:rPr>
              <a:t>Instruktion till cirkelledaren:</a:t>
            </a:r>
          </a:p>
          <a:p>
            <a:endParaRPr lang="sv-SE" i="0" dirty="0">
              <a:latin typeface="Arial" panose="020B0604020202020204" pitchFamily="34" charset="0"/>
              <a:cs typeface="Arial" panose="020B0604020202020204" pitchFamily="34" charset="0"/>
            </a:endParaRPr>
          </a:p>
          <a:p>
            <a:pPr marL="228600" indent="-228600">
              <a:buAutoNum type="arabicPeriod"/>
            </a:pPr>
            <a:r>
              <a:rPr lang="sv-SE" i="0"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i="0" dirty="0">
              <a:latin typeface="Arial" panose="020B0604020202020204" pitchFamily="34" charset="0"/>
              <a:cs typeface="Arial" panose="020B0604020202020204" pitchFamily="34" charset="0"/>
            </a:endParaRPr>
          </a:p>
          <a:p>
            <a:pPr marL="0" indent="0">
              <a:buNone/>
            </a:pPr>
            <a:r>
              <a:rPr lang="sv-SE" b="1" i="0" dirty="0">
                <a:latin typeface="Arial" panose="020B0604020202020204" pitchFamily="34" charset="0"/>
                <a:cs typeface="Arial" panose="020B0604020202020204" pitchFamily="34" charset="0"/>
              </a:rPr>
              <a:t>Lista över övriga moduler: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 hälsa</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 energi</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Hållbara textilier och konsumtion</a:t>
            </a:r>
          </a:p>
          <a:p>
            <a:pPr marL="228600" indent="-228600">
              <a:buAutoNum type="arabicPeriod"/>
            </a:pPr>
            <a:endParaRPr lang="sv-SE"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i="0" dirty="0">
                <a:latin typeface="Arial" panose="020B0604020202020204" pitchFamily="34" charset="0"/>
                <a:cs typeface="Arial" panose="020B0604020202020204" pitchFamily="34" charset="0"/>
              </a:rPr>
              <a:t>Valbart</a:t>
            </a:r>
            <a:r>
              <a:rPr lang="sv-SE" i="0" dirty="0">
                <a:latin typeface="Arial" panose="020B0604020202020204" pitchFamily="34" charset="0"/>
                <a:cs typeface="Arial" panose="020B0604020202020204" pitchFamily="34" charset="0"/>
              </a:rPr>
              <a:t>: Säg att deltagarna inför nästa gång kan fundera på om </a:t>
            </a:r>
            <a:r>
              <a:rPr lang="sv-SE" i="0"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24</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Informera gruppen om fördjupningen på den här sidan. Utgå från </a:t>
            </a:r>
            <a:r>
              <a:rPr lang="sv-SE" altLang="sv-SE" sz="1200" b="0" i="0" dirty="0" err="1">
                <a:latin typeface="Arial" panose="020B0604020202020204" pitchFamily="34" charset="0"/>
                <a:cs typeface="Arial" panose="020B0604020202020204" pitchFamily="34" charset="0"/>
              </a:rPr>
              <a:t>talpunkterna</a:t>
            </a:r>
            <a:r>
              <a:rPr lang="sv-SE" altLang="sv-SE" sz="1200" b="0" i="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endParaRPr lang="sv-SE" sz="1200" i="0" dirty="0">
              <a:latin typeface="Arial" panose="020B0604020202020204" pitchFamily="34" charset="0"/>
              <a:cs typeface="Arial" panose="020B0604020202020204" pitchFamily="34" charset="0"/>
            </a:endParaRPr>
          </a:p>
          <a:p>
            <a:pPr marL="228600" indent="-228600">
              <a:buFont typeface="+mj-lt"/>
              <a:buAutoNum type="arabicPeriod"/>
            </a:pPr>
            <a:r>
              <a:rPr lang="sv-SE" sz="1200" i="0" dirty="0">
                <a:latin typeface="Arial" panose="020B0604020202020204" pitchFamily="34" charset="0"/>
                <a:cs typeface="Arial" panose="020B0604020202020204" pitchFamily="34" charset="0"/>
              </a:rPr>
              <a:t>Som jag nämnde i början av träffen kommer ni få den här presentationen skickad till er, så att ni på egen hand kan lära er mer om det ni är intresserade av kring social hållbarhet.</a:t>
            </a:r>
          </a:p>
          <a:p>
            <a:pPr marL="228600" indent="-228600">
              <a:buFont typeface="+mj-lt"/>
              <a:buAutoNum type="arabicPeriod"/>
            </a:pPr>
            <a:r>
              <a:rPr lang="sv-SE" sz="1200" i="0" dirty="0">
                <a:latin typeface="Arial" panose="020B0604020202020204" pitchFamily="34" charset="0"/>
                <a:cs typeface="Arial" panose="020B0604020202020204" pitchFamily="34" charset="0"/>
              </a:rPr>
              <a:t>Här på den sista powerpoint-bilden i presentationen hittar ni länkar till hemsidor och annat kopplat till det vi pratat om idag. </a:t>
            </a:r>
          </a:p>
          <a:p>
            <a:pPr marL="228600" indent="-228600">
              <a:buFont typeface="+mj-lt"/>
              <a:buAutoNum type="arabicPeriod"/>
            </a:pPr>
            <a:r>
              <a:rPr lang="sv-SE" sz="1200" i="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a:p>
            <a:pPr marL="228600" indent="-228600">
              <a:buFont typeface="+mj-lt"/>
              <a:buAutoNum type="arabicPeriod"/>
            </a:pPr>
            <a:endParaRPr lang="sv-SE" sz="1200" i="1" dirty="0">
              <a:latin typeface="Arial" panose="020B0604020202020204" pitchFamily="34" charset="0"/>
              <a:cs typeface="Arial" panose="020B0604020202020204" pitchFamily="34" charset="0"/>
            </a:endParaRPr>
          </a:p>
          <a:p>
            <a:pPr marL="228600" indent="-228600">
              <a:buFont typeface="+mj-lt"/>
              <a:buAutoNum type="arabicPeriod"/>
            </a:pPr>
            <a:endParaRPr lang="sv-SE" sz="1200" i="1" dirty="0">
              <a:latin typeface="Arial" panose="020B0604020202020204" pitchFamily="34" charset="0"/>
              <a:cs typeface="Arial" panose="020B0604020202020204" pitchFamily="34" charset="0"/>
            </a:endParaRPr>
          </a:p>
          <a:p>
            <a:pPr marL="228600" indent="-228600">
              <a:buFont typeface="+mj-lt"/>
              <a:buAutoNum type="arabicPeriod"/>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25</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228600" indent="-228600">
              <a:buFont typeface="+mj-lt"/>
              <a:buAutoNum type="arabicPeriod"/>
            </a:pPr>
            <a:r>
              <a:rPr lang="sv-SE" sz="1200" b="0" i="0" dirty="0">
                <a:latin typeface="Arial" panose="020B0604020202020204" pitchFamily="34" charset="0"/>
                <a:cs typeface="Arial" panose="020B0604020202020204" pitchFamily="34" charset="0"/>
              </a:rPr>
              <a:t>Börja med att läsa texten på powerpoint-bilden högt. Fortsätt sedan med </a:t>
            </a:r>
            <a:r>
              <a:rPr lang="sv-SE" sz="1200" b="0" i="0" dirty="0" err="1">
                <a:latin typeface="Arial" panose="020B0604020202020204" pitchFamily="34" charset="0"/>
                <a:cs typeface="Arial" panose="020B0604020202020204" pitchFamily="34" charset="0"/>
              </a:rPr>
              <a:t>talpunkterna</a:t>
            </a:r>
            <a:r>
              <a:rPr lang="sv-SE" sz="1200" b="0" i="0" dirty="0">
                <a:latin typeface="Arial" panose="020B0604020202020204" pitchFamily="34" charset="0"/>
                <a:cs typeface="Arial" panose="020B0604020202020204" pitchFamily="34" charset="0"/>
              </a:rPr>
              <a:t> nedan:</a:t>
            </a:r>
          </a:p>
          <a:p>
            <a:endParaRPr lang="sv-SE" sz="1200" b="1" i="1" dirty="0">
              <a:latin typeface="Arial" panose="020B0604020202020204" pitchFamily="34" charset="0"/>
              <a:ea typeface="Calibri"/>
              <a:cs typeface="Arial" panose="020B0604020202020204" pitchFamily="34" charset="0"/>
            </a:endParaRPr>
          </a:p>
          <a:p>
            <a:pPr marL="228600" indent="-228600">
              <a:buFont typeface="Arial" panose="020B0604020202020204" pitchFamily="34" charset="0"/>
              <a:buChar char="•"/>
            </a:pPr>
            <a:r>
              <a:rPr lang="sv-SE" sz="1200" i="0" dirty="0">
                <a:latin typeface="Arial" panose="020B0604020202020204" pitchFamily="34" charset="0"/>
                <a:cs typeface="Arial" panose="020B0604020202020204" pitchFamily="34" charset="0"/>
              </a:rPr>
              <a:t>Som jag nämnde tidigare är social hållbarhet en grundpelare i Agenda 2030 och några av de mest relevanta är:</a:t>
            </a:r>
          </a:p>
          <a:p>
            <a:pPr marL="228600" indent="-228600">
              <a:buAutoNum type="arabicPeriod"/>
            </a:pPr>
            <a:endParaRPr lang="sv-SE" sz="1200" i="0" dirty="0">
              <a:latin typeface="Arial" panose="020B0604020202020204" pitchFamily="34" charset="0"/>
              <a:cs typeface="Arial" panose="020B0604020202020204" pitchFamily="34" charset="0"/>
            </a:endParaRPr>
          </a:p>
          <a:p>
            <a:r>
              <a:rPr lang="sv-SE" sz="1200" b="1" kern="1200" dirty="0">
                <a:solidFill>
                  <a:schemeClr val="tx1"/>
                </a:solidFill>
                <a:effectLst/>
                <a:latin typeface="+mn-lt"/>
                <a:ea typeface="+mn-ea"/>
                <a:cs typeface="+mn-cs"/>
              </a:rPr>
              <a:t>Mål 1 – Ingen fattigdom</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Bekämpar ekonomisk utsatthet och främja sociala trygghetssystem för alla.</a:t>
            </a:r>
          </a:p>
          <a:p>
            <a:pPr lvl="0"/>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Mål 2 – Ingen hunger</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Säkerställer tillgång till näringsrik mat, särskilt för barn, äldre och utsatta grupper.</a:t>
            </a:r>
          </a:p>
          <a:p>
            <a:pPr lvl="0"/>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Mål 3 – God hälsa och välbefinnande</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Främjar fysisk och psykisk hälsa, tillgång till sjukvård och förebyggande insatser.</a:t>
            </a:r>
          </a:p>
          <a:p>
            <a:pPr marL="0" indent="0">
              <a:buFontTx/>
              <a:buNone/>
            </a:pPr>
            <a:endParaRPr lang="sv-SE" sz="1200" b="1" i="0" dirty="0">
              <a:latin typeface="Arial" panose="020B0604020202020204" pitchFamily="34" charset="0"/>
              <a:ea typeface="Calibri"/>
              <a:cs typeface="Arial" panose="020B0604020202020204" pitchFamily="34" charset="0"/>
            </a:endParaRPr>
          </a:p>
          <a:p>
            <a:pPr marL="0" indent="0">
              <a:buFontTx/>
              <a:buNone/>
            </a:pPr>
            <a:r>
              <a:rPr lang="sv-SE" sz="1200" b="1" i="0" dirty="0">
                <a:latin typeface="Arial" panose="020B0604020202020204" pitchFamily="34" charset="0"/>
                <a:ea typeface="Calibri"/>
                <a:cs typeface="Arial" panose="020B0604020202020204" pitchFamily="34" charset="0"/>
              </a:rPr>
              <a:t>Mål 5 – Jämställdhet </a:t>
            </a:r>
          </a:p>
          <a:p>
            <a:pPr marL="0" indent="0">
              <a:buFontTx/>
              <a:buNone/>
            </a:pPr>
            <a:r>
              <a:rPr lang="sv-SE" sz="1200" i="0" dirty="0">
                <a:latin typeface="Arial" panose="020B0604020202020204" pitchFamily="34" charset="0"/>
                <a:ea typeface="Calibri"/>
                <a:cs typeface="Arial" panose="020B0604020202020204" pitchFamily="34" charset="0"/>
              </a:rPr>
              <a:t>Ett jämställt samhälle där kvinnor och män har samma rättigheter och möjligheter är centralt för social hållbarhet. Normer och strukturer som skapar ojämlikhet behöver förändras.</a:t>
            </a:r>
          </a:p>
          <a:p>
            <a:pPr marL="228600" indent="-228600">
              <a:buAutoNum type="arabicPeriod"/>
            </a:pPr>
            <a:endParaRPr lang="sv-SE" sz="1200" i="0" dirty="0">
              <a:latin typeface="Arial" panose="020B0604020202020204" pitchFamily="34" charset="0"/>
              <a:ea typeface="Calibri"/>
              <a:cs typeface="Arial" panose="020B0604020202020204" pitchFamily="34" charset="0"/>
            </a:endParaRPr>
          </a:p>
          <a:p>
            <a:pPr marL="0" indent="0">
              <a:buFontTx/>
              <a:buNone/>
            </a:pPr>
            <a:r>
              <a:rPr lang="sv-SE" sz="1200" b="1" i="0" dirty="0">
                <a:latin typeface="Arial" panose="020B0604020202020204" pitchFamily="34" charset="0"/>
                <a:ea typeface="Calibri"/>
                <a:cs typeface="Arial" panose="020B0604020202020204" pitchFamily="34" charset="0"/>
              </a:rPr>
              <a:t>Mål 10 – Minskad ojämlikhet</a:t>
            </a:r>
          </a:p>
          <a:p>
            <a:pPr marL="0" indent="0">
              <a:buFontTx/>
              <a:buNone/>
            </a:pPr>
            <a:r>
              <a:rPr lang="sv-SE" sz="1200" i="0" dirty="0">
                <a:latin typeface="Arial" panose="020B0604020202020204" pitchFamily="34" charset="0"/>
                <a:ea typeface="Calibri"/>
                <a:cs typeface="Arial" panose="020B0604020202020204" pitchFamily="34" charset="0"/>
              </a:rPr>
              <a:t>Att minska klyftor inom och mellan länder stärker tilliten och sammanhållningen i samhället. Social hållbarhet förutsätter rättvisa villkor för alla.</a:t>
            </a:r>
          </a:p>
          <a:p>
            <a:pPr marL="0" indent="0">
              <a:buFontTx/>
              <a:buNone/>
            </a:pPr>
            <a:endParaRPr lang="sv-SE" sz="1200" b="1" i="0" dirty="0">
              <a:latin typeface="Arial" panose="020B0604020202020204" pitchFamily="34" charset="0"/>
              <a:ea typeface="Calibri"/>
              <a:cs typeface="Arial" panose="020B0604020202020204" pitchFamily="34" charset="0"/>
            </a:endParaRPr>
          </a:p>
          <a:p>
            <a:pPr marL="0" indent="0">
              <a:buFontTx/>
              <a:buNone/>
            </a:pPr>
            <a:r>
              <a:rPr lang="sv-SE" sz="1200" b="1" i="0" dirty="0">
                <a:latin typeface="Arial" panose="020B0604020202020204" pitchFamily="34" charset="0"/>
                <a:ea typeface="Calibri"/>
                <a:cs typeface="Arial" panose="020B0604020202020204" pitchFamily="34" charset="0"/>
              </a:rPr>
              <a:t>Mål 16: Fredliga och inkluderande samhällen</a:t>
            </a:r>
          </a:p>
          <a:p>
            <a:pPr marL="0" indent="0">
              <a:buFontTx/>
              <a:buNone/>
            </a:pPr>
            <a:r>
              <a:rPr lang="sv-SE" sz="1200" i="0" dirty="0">
                <a:latin typeface="Arial" panose="020B0604020202020204" pitchFamily="34" charset="0"/>
                <a:ea typeface="Calibri"/>
                <a:cs typeface="Arial" panose="020B0604020202020204" pitchFamily="34" charset="0"/>
              </a:rPr>
              <a:t>Rättvisa, delaktighet och tillit till samhällsinstitutioner är avgörande för ett hållbart samhälle. Social hållbarhet stärks när människor känner sig sedda och skyddade av samhället.</a:t>
            </a:r>
          </a:p>
          <a:p>
            <a:pPr marL="0" indent="0">
              <a:buNone/>
            </a:pPr>
            <a:endParaRPr lang="sv-SE" sz="1200" b="1" i="0" dirty="0">
              <a:latin typeface="Arial" panose="020B0604020202020204" pitchFamily="34" charset="0"/>
              <a:cs typeface="Arial" panose="020B0604020202020204" pitchFamily="34" charset="0"/>
            </a:endParaRP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Genom att bygga samhällen som präglas av delaktighet, rättvisa och trygghet kan vi bidra till flera av de globala målen – både direkt och indirekt.</a:t>
            </a: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Genom att rösta i politiska val har du möjlighet att påverka samhällsutvecklingen, både lokalt och globalt. Ta del av nyheter. Skapa dig en bild av vad som händer i världen och i din närhet. </a:t>
            </a:r>
            <a:endParaRPr lang="sv-SE" sz="1200" i="0" dirty="0">
              <a:latin typeface="Arial" panose="020B0604020202020204" pitchFamily="34" charset="0"/>
              <a:ea typeface="Calibri"/>
              <a:cs typeface="Arial" panose="020B0604020202020204" pitchFamily="34" charset="0"/>
            </a:endParaRPr>
          </a:p>
          <a:p>
            <a:pPr marL="0" indent="0">
              <a:buFontTx/>
              <a:buNone/>
            </a:pPr>
            <a:endParaRPr lang="sv-SE" sz="1200" i="0" dirty="0">
              <a:latin typeface="Arial" panose="020B0604020202020204" pitchFamily="34" charset="0"/>
              <a:ea typeface="Calibri"/>
              <a:cs typeface="Arial" panose="020B0604020202020204" pitchFamily="34" charset="0"/>
            </a:endParaRPr>
          </a:p>
          <a:p>
            <a:pPr marL="228600" indent="-228600">
              <a:buFont typeface="Arial" panose="020B0604020202020204" pitchFamily="34" charset="0"/>
              <a:buChar char="•"/>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Om gruppen vill veta mer om </a:t>
            </a:r>
            <a:r>
              <a:rPr lang="sv-SE" sz="1200" b="0" i="0" dirty="0">
                <a:latin typeface="Arial" panose="020B0604020202020204" pitchFamily="34" charset="0"/>
                <a:ea typeface="Calibri"/>
                <a:cs typeface="Arial" panose="020B0604020202020204" pitchFamily="34" charset="0"/>
              </a:rPr>
              <a:t>de globala målen som är kopplade till social hållbarhet, Agenda 2030</a:t>
            </a:r>
            <a:r>
              <a:rPr lang="sv-SE" sz="1200" i="0" dirty="0">
                <a:latin typeface="Arial" panose="020B0604020202020204" pitchFamily="34" charset="0"/>
                <a:ea typeface="Calibri"/>
                <a:cs typeface="Arial" panose="020B0604020202020204" pitchFamily="34" charset="0"/>
              </a:rPr>
              <a:t>, klicka på länken "Mer om målen”.</a:t>
            </a:r>
            <a:endParaRPr lang="sv-SE" sz="1200" i="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Ta stöd av en eller flera samtalsfrågor här nedanför eller kom på egna.</a:t>
            </a:r>
          </a:p>
          <a:p>
            <a:endParaRPr lang="sv-SE" sz="1200" b="1" i="1" dirty="0">
              <a:latin typeface="Arial" panose="020B0604020202020204" pitchFamily="34" charset="0"/>
              <a:ea typeface="Calibri"/>
              <a:cs typeface="Arial" panose="020B0604020202020204" pitchFamily="34" charset="0"/>
            </a:endParaRPr>
          </a:p>
          <a:p>
            <a:r>
              <a:rPr lang="sv-SE" sz="1200" b="1" i="0" dirty="0">
                <a:latin typeface="Arial" panose="020B0604020202020204" pitchFamily="34" charset="0"/>
                <a:ea typeface="Calibri"/>
                <a:cs typeface="Arial" panose="020B0604020202020204" pitchFamily="34" charset="0"/>
              </a:rPr>
              <a:t>Förslag samtalsfrågor:</a:t>
            </a:r>
          </a:p>
          <a:p>
            <a:endParaRPr lang="sv-SE" sz="1200" b="1" i="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vet vi i gruppen om hållbar social hållbarhet? </a:t>
            </a: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är vi i gruppen intresserade av att veta mer om kring social hållbarhet?</a:t>
            </a: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social hållbarhet.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 </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228600" indent="-228600">
              <a:buFont typeface="+mj-lt"/>
              <a:buAutoNum type="arabicPeriod"/>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A39B4-581E-02C6-F295-5C360278D02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BB58102-E2A7-1138-13C2-5C2DFD28B993}"/>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F4883231-75F3-85FA-351F-FB56F080748A}"/>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Förslag på samtalsfrågor efter filmen: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Var det något i filmen som var nytt för er?</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Var det något i filmen som du reagerade på? Vad och varför?</a:t>
            </a:r>
            <a:endParaRPr lang="sv-SE" sz="1200" b="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Var det något i filmen som du inte förstått tidigare?</a:t>
            </a: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93CF62B7-9A38-B43B-AD78-BEF628ABB58C}"/>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236973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8CAED-427E-3CAF-44FE-4871AB2AC11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5653003-E434-098D-BFA6-09E427F596E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556A68E-7BA6-F8A5-1D6F-77444E7BE80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i="1"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intervjufilm om social hållbarhet som </a:t>
            </a:r>
            <a:r>
              <a:rPr lang="sv-SE" sz="1200" b="0" i="0" u="none" strike="noStrike" kern="1200" dirty="0">
                <a:solidFill>
                  <a:schemeClr val="tx1"/>
                </a:solidFill>
                <a:effectLst/>
                <a:latin typeface="+mn-lt"/>
                <a:ea typeface="+mn-ea"/>
                <a:cs typeface="+mn-cs"/>
              </a:rPr>
              <a:t>Blekinge Tekniska Högskola producerat.</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I filmen får vi träffa Karl-Henrik </a:t>
            </a:r>
            <a:r>
              <a:rPr lang="sv-SE" sz="1200" dirty="0" err="1">
                <a:latin typeface="Arial" panose="020B0604020202020204" pitchFamily="34" charset="0"/>
                <a:cs typeface="Arial" panose="020B0604020202020204" pitchFamily="34" charset="0"/>
              </a:rPr>
              <a:t>Robèrt</a:t>
            </a:r>
            <a:r>
              <a:rPr lang="sv-SE" sz="1200" dirty="0">
                <a:latin typeface="Arial" panose="020B0604020202020204" pitchFamily="34" charset="0"/>
                <a:cs typeface="Arial" panose="020B0604020202020204" pitchFamily="34" charset="0"/>
              </a:rPr>
              <a:t>, </a:t>
            </a:r>
            <a:r>
              <a:rPr lang="sv-SE" sz="1200" b="0" i="0" u="none" strike="noStrike" kern="1200" dirty="0">
                <a:solidFill>
                  <a:schemeClr val="tx1"/>
                </a:solidFill>
                <a:effectLst/>
                <a:latin typeface="+mn-lt"/>
                <a:ea typeface="+mn-ea"/>
                <a:cs typeface="+mn-cs"/>
              </a:rPr>
              <a:t>cancerforskare och föreläsare inom hållbarhetsfrågor. Han intervjuas av Pär Holmgren, svensk meteorolog och miljöpartistisk politiker, och berättar om att ett </a:t>
            </a:r>
            <a:r>
              <a:rPr lang="sv-SE" sz="1200" dirty="0">
                <a:solidFill>
                  <a:srgbClr val="333333"/>
                </a:solidFill>
                <a:latin typeface="Averta"/>
              </a:rPr>
              <a:t>socialt hållbart samhälle är ett jämlikt samhälle där människor lever ett gott liv med god hälsa, utan orättfärdiga skillnader.</a:t>
            </a:r>
            <a:endParaRPr lang="sv-SE" sz="1200" b="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Filmen är cirka 17 minuter och </a:t>
            </a:r>
            <a:r>
              <a:rPr lang="sv-SE" sz="1200">
                <a:latin typeface="Arial" panose="020B0604020202020204" pitchFamily="34" charset="0"/>
                <a:cs typeface="Arial" panose="020B0604020202020204" pitchFamily="34" charset="0"/>
              </a:rPr>
              <a:t>har automatisk </a:t>
            </a:r>
            <a:r>
              <a:rPr lang="sv-SE" sz="1200" dirty="0">
                <a:latin typeface="Arial" panose="020B0604020202020204" pitchFamily="34" charset="0"/>
                <a:cs typeface="Arial" panose="020B0604020202020204" pitchFamily="34" charset="0"/>
              </a:rPr>
              <a:t>undertextning. </a:t>
            </a:r>
          </a:p>
          <a:p>
            <a:pPr marL="228600" indent="-228600">
              <a:buFont typeface="+mj-lt"/>
              <a:buAutoNum type="arabicPeriod"/>
            </a:pPr>
            <a:endParaRPr lang="sv-SE" sz="1200" u="sng" dirty="0">
              <a:latin typeface="Arial" panose="020B0604020202020204" pitchFamily="34" charset="0"/>
              <a:cs typeface="Arial" panose="020B0604020202020204" pitchFamily="34" charset="0"/>
            </a:endParaRPr>
          </a:p>
          <a:p>
            <a:pPr marL="0" indent="0">
              <a:buFont typeface="+mj-lt"/>
              <a:buNone/>
            </a:pPr>
            <a:r>
              <a:rPr lang="sv-SE" sz="1200" b="1" u="sng" dirty="0">
                <a:latin typeface="Arial" panose="020B0604020202020204" pitchFamily="34" charset="0"/>
                <a:cs typeface="Arial" panose="020B0604020202020204" pitchFamily="34" charset="0"/>
              </a:rPr>
              <a:t>Observera att det är den andra filmen på hemsidan (den som heter ”Vad är social hållbarhet?”)</a:t>
            </a:r>
          </a:p>
          <a:p>
            <a:endParaRPr lang="sv-SE" sz="1200" dirty="0">
              <a:solidFill>
                <a:schemeClr val="tx1"/>
              </a:solidFill>
              <a:latin typeface="Arial" panose="020B0604020202020204" pitchFamily="34" charset="0"/>
              <a:cs typeface="Arial" panose="020B0604020202020204" pitchFamily="34" charset="0"/>
            </a:endParaRPr>
          </a:p>
          <a:p>
            <a:endParaRPr lang="sv-SE" sz="1200" dirty="0">
              <a:solidFill>
                <a:schemeClr val="tx1"/>
              </a:solidFill>
              <a:latin typeface="Arial" panose="020B0604020202020204" pitchFamily="34" charset="0"/>
              <a:cs typeface="Arial" panose="020B0604020202020204" pitchFamily="34" charset="0"/>
            </a:endParaRPr>
          </a:p>
          <a:p>
            <a:br>
              <a:rPr lang="sv-SE" sz="1200" dirty="0">
                <a:solidFill>
                  <a:srgbClr val="333333"/>
                </a:solidFill>
                <a:latin typeface="Averta"/>
              </a:rPr>
            </a:br>
            <a:endParaRPr lang="sv-SE" sz="1200" dirty="0">
              <a:solidFill>
                <a:srgbClr val="333333"/>
              </a:solidFill>
              <a:latin typeface="Averta"/>
            </a:endParaRPr>
          </a:p>
          <a:p>
            <a:pPr marL="228600" indent="-228600">
              <a:buFont typeface="+mj-lt"/>
              <a:buAutoNum type="arabicPeriod"/>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F05BC20-0E2E-00F7-531D-A2049EF8026E}"/>
              </a:ext>
            </a:extLst>
          </p:cNvPr>
          <p:cNvSpPr>
            <a:spLocks noGrp="1"/>
          </p:cNvSpPr>
          <p:nvPr>
            <p:ph type="sldNum" sz="quarter" idx="5"/>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2315957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3D10C-85E7-2C44-1583-DA1BA15D53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9FB0D5B-B210-E918-2275-70DDA7717287}"/>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19015789-0873-6F63-E1F0-E06DD259963F}"/>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Förklara att gruppen nu kommer få möjlighet att lära sig mer om grundprinciperna. </a:t>
            </a: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Läs upp samtliga principer i bild och säg kort vad de handlar om:</a:t>
            </a:r>
          </a:p>
          <a:p>
            <a:pPr marL="0" indent="0" eaLnBrk="1" hangingPunct="1">
              <a:spcBef>
                <a:spcPct val="0"/>
              </a:spcBef>
              <a:buFontTx/>
              <a:buNone/>
            </a:pPr>
            <a:endParaRPr lang="sv-SE" altLang="sv-SE" sz="1200" b="1" i="0" dirty="0">
              <a:latin typeface="Arial" panose="020B0604020202020204" pitchFamily="34" charset="0"/>
              <a:cs typeface="Arial" panose="020B0604020202020204" pitchFamily="34" charset="0"/>
            </a:endParaRPr>
          </a:p>
          <a:p>
            <a:pPr marL="0" indent="0" eaLnBrk="1" hangingPunct="1">
              <a:spcBef>
                <a:spcPct val="0"/>
              </a:spcBef>
              <a:buFontTx/>
              <a:buNone/>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Karl-Henrik </a:t>
            </a:r>
            <a:r>
              <a:rPr lang="sv-SE" altLang="sv-SE" sz="1200" b="0" i="0" dirty="0" err="1">
                <a:latin typeface="Arial" panose="020B0604020202020204" pitchFamily="34" charset="0"/>
                <a:cs typeface="Arial" panose="020B0604020202020204" pitchFamily="34" charset="0"/>
              </a:rPr>
              <a:t>Robèrt</a:t>
            </a:r>
            <a:r>
              <a:rPr lang="sv-SE" altLang="sv-SE" sz="1200" b="0" i="0" dirty="0">
                <a:latin typeface="Arial" panose="020B0604020202020204" pitchFamily="34" charset="0"/>
                <a:cs typeface="Arial" panose="020B0604020202020204" pitchFamily="34" charset="0"/>
              </a:rPr>
              <a:t> har tillsammans med forskare som </a:t>
            </a:r>
            <a:r>
              <a:rPr lang="sv-SE" altLang="sv-SE" sz="1200" b="0" i="0" dirty="0" err="1">
                <a:latin typeface="Arial" panose="020B0604020202020204" pitchFamily="34" charset="0"/>
                <a:cs typeface="Arial" panose="020B0604020202020204" pitchFamily="34" charset="0"/>
              </a:rPr>
              <a:t>Merlina</a:t>
            </a:r>
            <a:r>
              <a:rPr lang="sv-SE" altLang="sv-SE" sz="1200" b="0" i="0" dirty="0">
                <a:latin typeface="Arial" panose="020B0604020202020204" pitchFamily="34" charset="0"/>
                <a:cs typeface="Arial" panose="020B0604020202020204" pitchFamily="34" charset="0"/>
              </a:rPr>
              <a:t> </a:t>
            </a:r>
            <a:r>
              <a:rPr lang="sv-SE" altLang="sv-SE" sz="1200" b="0" i="0" dirty="0" err="1">
                <a:latin typeface="Arial" panose="020B0604020202020204" pitchFamily="34" charset="0"/>
                <a:cs typeface="Arial" panose="020B0604020202020204" pitchFamily="34" charset="0"/>
              </a:rPr>
              <a:t>Missimer</a:t>
            </a:r>
            <a:r>
              <a:rPr lang="sv-SE" altLang="sv-SE" sz="1200" b="0" i="0" dirty="0">
                <a:latin typeface="Arial" panose="020B0604020202020204" pitchFamily="34" charset="0"/>
                <a:cs typeface="Arial" panose="020B0604020202020204" pitchFamily="34" charset="0"/>
              </a:rPr>
              <a:t> och Walter </a:t>
            </a:r>
            <a:r>
              <a:rPr lang="sv-SE" altLang="sv-SE" sz="1200" b="0" i="0" dirty="0" err="1">
                <a:latin typeface="Arial" panose="020B0604020202020204" pitchFamily="34" charset="0"/>
                <a:cs typeface="Arial" panose="020B0604020202020204" pitchFamily="34" charset="0"/>
              </a:rPr>
              <a:t>Osika</a:t>
            </a:r>
            <a:r>
              <a:rPr lang="sv-SE" altLang="sv-SE" sz="1200" b="0" i="0" dirty="0">
                <a:latin typeface="Arial" panose="020B0604020202020204" pitchFamily="34" charset="0"/>
                <a:cs typeface="Arial" panose="020B0604020202020204" pitchFamily="34" charset="0"/>
              </a:rPr>
              <a:t> formulerat fem grundprinciper för social hållbarhet inom ramen för ”Det Naturliga Steget”. Dessa principer fokuserar på att skapa samhällen där människor kan utvecklas och må bra utan att hindras av strukturella hinder.</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Det betyder att om ett samhälle ska vara socialt hållbart får det </a:t>
            </a:r>
            <a:r>
              <a:rPr lang="sv-SE" altLang="sv-SE" sz="1200" b="0" i="1" dirty="0">
                <a:latin typeface="Arial" panose="020B0604020202020204" pitchFamily="34" charset="0"/>
                <a:cs typeface="Arial" panose="020B0604020202020204" pitchFamily="34" charset="0"/>
              </a:rPr>
              <a:t>inte</a:t>
            </a:r>
            <a:r>
              <a:rPr lang="sv-SE" altLang="sv-SE" sz="1200" b="0" i="0" dirty="0">
                <a:latin typeface="Arial" panose="020B0604020202020204" pitchFamily="34" charset="0"/>
                <a:cs typeface="Arial" panose="020B0604020202020204" pitchFamily="34" charset="0"/>
              </a:rPr>
              <a:t> systematiskt bidra till att:</a:t>
            </a: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Underminera människors förmåga att påverka systemet – t.ex. genom brist på demokrati, transparens eller delaktighet.</a:t>
            </a: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Underminera människors fysiska hälsa – t.ex. genom farliga arbetsmiljöer, föroreningar eller undermålig bostadsstandard.</a:t>
            </a: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Underminera människors inflytande och kompetensutveckling – t.ex. genom bristande utbildning, diskriminering eller begränsad tillgång till information.</a:t>
            </a: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Underminera människors identitet och meningsskapande – t.ex. genom kulturell utarmning, marginalisering eller brist på erkännande.</a:t>
            </a: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Underminera rättvisa fördelningar av resurser – t.ex. genom ojämlik tillgång till mat, vatten, energi, utbildning och trygghet.</a:t>
            </a:r>
          </a:p>
          <a:p>
            <a:pPr marL="171450" indent="-171450" eaLnBrk="1" hangingPunct="1">
              <a:spcBef>
                <a:spcPct val="0"/>
              </a:spcBef>
              <a:buFont typeface="Arial" panose="020B0604020202020204" pitchFamily="34" charset="0"/>
              <a:buChar char="•"/>
            </a:pPr>
            <a:endParaRPr lang="sv-SE" altLang="sv-SE" sz="1200" b="0" i="0"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altLang="sv-SE" sz="1200" b="1" i="0" dirty="0">
                <a:latin typeface="Arial" panose="020B0604020202020204" pitchFamily="34" charset="0"/>
                <a:cs typeface="Arial" panose="020B0604020202020204" pitchFamily="34" charset="0"/>
              </a:rPr>
              <a:t>De fem grundprinciperna är: </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Hälsa – handlar om att människor ska kunna må bra och känna trygghet.</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Påverkan – handlar om att människor ska kunna göra sina röster hörda och påverka beslut.</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Kompetens – handlar om att människor ska kunna växa och utvecklas genom kunskap och lärande.</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Opartiskhet – handlar om att alla ska behandlas rättvist och utan diskriminering.</a:t>
            </a:r>
          </a:p>
          <a:p>
            <a:pPr marL="171450" indent="-171450" eaLnBrk="1" hangingPunct="1">
              <a:spcBef>
                <a:spcPct val="0"/>
              </a:spcBef>
              <a:buFont typeface="Arial" panose="020B0604020202020204" pitchFamily="34" charset="0"/>
              <a:buChar char="•"/>
            </a:pPr>
            <a:r>
              <a:rPr lang="sv-SE" altLang="sv-SE" sz="1200" b="0" i="0" dirty="0">
                <a:latin typeface="Arial" panose="020B0604020202020204" pitchFamily="34" charset="0"/>
                <a:cs typeface="Arial" panose="020B0604020202020204" pitchFamily="34" charset="0"/>
              </a:rPr>
              <a:t>Yttrande – handlar om att människor ska kunna uttrycka sina åsikter och tankar fritt.</a:t>
            </a:r>
          </a:p>
          <a:p>
            <a:pPr marL="171450" indent="-171450" eaLnBrk="1" hangingPunct="1">
              <a:spcBef>
                <a:spcPct val="0"/>
              </a:spcBef>
              <a:buFont typeface="Arial" panose="020B0604020202020204" pitchFamily="34" charset="0"/>
              <a:buChar char="•"/>
            </a:pPr>
            <a:endParaRPr lang="sv-SE" altLang="sv-SE" sz="1200" b="0" i="0" dirty="0">
              <a:latin typeface="Arial" panose="020B0604020202020204" pitchFamily="34" charset="0"/>
              <a:cs typeface="Arial" panose="020B0604020202020204" pitchFamily="34" charset="0"/>
            </a:endParaRPr>
          </a:p>
          <a:p>
            <a:r>
              <a:rPr lang="sv-SE" sz="1200" b="1" kern="1200" dirty="0">
                <a:solidFill>
                  <a:schemeClr val="tx1"/>
                </a:solidFill>
                <a:effectLst/>
                <a:latin typeface="Arial" panose="020B0604020202020204" pitchFamily="34" charset="0"/>
                <a:ea typeface="+mn-ea"/>
                <a:cs typeface="Arial" panose="020B0604020202020204" pitchFamily="34" charset="0"/>
              </a:rPr>
              <a:t>Grundprinciperna är inte regler utan fungerar som ett vägledande verktyg för att:</a:t>
            </a:r>
          </a:p>
          <a:p>
            <a:pPr marL="171450" lvl="0" indent="-171450">
              <a:buFont typeface="Arial" panose="020B0604020202020204" pitchFamily="34" charset="0"/>
              <a:buChar char="•"/>
            </a:pPr>
            <a:r>
              <a:rPr lang="sv-SE" sz="1200" kern="1200" dirty="0">
                <a:solidFill>
                  <a:schemeClr val="tx1"/>
                </a:solidFill>
                <a:effectLst/>
                <a:latin typeface="Arial" panose="020B0604020202020204" pitchFamily="34" charset="0"/>
                <a:ea typeface="+mn-ea"/>
                <a:cs typeface="Arial" panose="020B0604020202020204" pitchFamily="34" charset="0"/>
              </a:rPr>
              <a:t>Identifiera strukturella hinder för social hållbarhet,</a:t>
            </a:r>
          </a:p>
          <a:p>
            <a:pPr marL="171450" lvl="0" indent="-171450">
              <a:buFont typeface="Arial" panose="020B0604020202020204" pitchFamily="34" charset="0"/>
              <a:buChar char="•"/>
            </a:pPr>
            <a:r>
              <a:rPr lang="sv-SE" sz="1200" kern="1200" dirty="0">
                <a:solidFill>
                  <a:schemeClr val="tx1"/>
                </a:solidFill>
                <a:effectLst/>
                <a:latin typeface="Arial" panose="020B0604020202020204" pitchFamily="34" charset="0"/>
                <a:ea typeface="+mn-ea"/>
                <a:cs typeface="Arial" panose="020B0604020202020204" pitchFamily="34" charset="0"/>
              </a:rPr>
              <a:t>designa organisationer, samhällen och system som främjar mänsklig utveckling, samt</a:t>
            </a:r>
          </a:p>
          <a:p>
            <a:pPr marL="171450" lvl="0" indent="-171450">
              <a:buFont typeface="Arial" panose="020B0604020202020204" pitchFamily="34" charset="0"/>
              <a:buChar char="•"/>
            </a:pPr>
            <a:r>
              <a:rPr lang="sv-SE" sz="1200" kern="1200" dirty="0">
                <a:solidFill>
                  <a:schemeClr val="tx1"/>
                </a:solidFill>
                <a:effectLst/>
                <a:latin typeface="Arial" panose="020B0604020202020204" pitchFamily="34" charset="0"/>
                <a:ea typeface="+mn-ea"/>
                <a:cs typeface="Arial" panose="020B0604020202020204" pitchFamily="34" charset="0"/>
              </a:rPr>
              <a:t>skapa synergier mellan ekologisk och social hållbarhet.</a:t>
            </a:r>
          </a:p>
          <a:p>
            <a:pPr marL="171450" indent="-171450" eaLnBrk="1" hangingPunct="1">
              <a:spcBef>
                <a:spcPct val="0"/>
              </a:spcBef>
              <a:buFont typeface="Arial" panose="020B0604020202020204" pitchFamily="34" charset="0"/>
              <a:buChar char="•"/>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05CB2C2-1C14-460B-8DF1-9433B2862123}"/>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3263249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2AE1F-41ED-651D-E202-827CB833C8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A7C310-E15A-AE1F-002F-54C753EE287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832BC44D-76C6-FB7B-3AE1-2EE2A95EA47E}"/>
              </a:ext>
            </a:extLst>
          </p:cNvPr>
          <p:cNvSpPr>
            <a:spLocks noGrp="1"/>
          </p:cNvSpPr>
          <p:nvPr>
            <p:ph type="body" idx="1"/>
          </p:nvPr>
        </p:nvSpPr>
        <p:spPr/>
        <p:txBody>
          <a:bodyPr/>
          <a:lstStyle/>
          <a:p>
            <a:pPr marL="450850" indent="-450850" eaLnBrk="1" hangingPunct="1">
              <a:spcBef>
                <a:spcPct val="0"/>
              </a:spcBef>
            </a:pPr>
            <a:r>
              <a:rPr lang="sv-SE" altLang="sv-SE" b="1" i="0" dirty="0">
                <a:latin typeface="Arial" panose="020B0604020202020204" pitchFamily="34" charset="0"/>
                <a:cs typeface="Arial" panose="020B0604020202020204" pitchFamily="34" charset="0"/>
              </a:rPr>
              <a:t>Instruktion till cirkelledaren:</a:t>
            </a:r>
            <a:endParaRPr lang="sv-SE" altLang="sv-SE"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i="0" dirty="0">
                <a:latin typeface="Arial" panose="020B0604020202020204" pitchFamily="34" charset="0"/>
                <a:cs typeface="Arial" panose="020B0604020202020204" pitchFamily="34" charset="0"/>
              </a:rPr>
              <a:t>Börja med att berätta kort om hälsa. Utgå från talpunkterna nedanför. </a:t>
            </a:r>
          </a:p>
          <a:p>
            <a:pPr marL="450850" indent="-450850" eaLnBrk="1" hangingPunct="1">
              <a:spcBef>
                <a:spcPct val="0"/>
              </a:spcBef>
              <a:buAutoNum type="arabicPeriod"/>
            </a:pPr>
            <a:endParaRPr lang="sv-SE" altLang="sv-SE"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i="0" dirty="0" err="1">
                <a:latin typeface="Arial" panose="020B0604020202020204" pitchFamily="34" charset="0"/>
                <a:cs typeface="Arial" panose="020B0604020202020204" pitchFamily="34" charset="0"/>
              </a:rPr>
              <a:t>Talpunkter</a:t>
            </a:r>
            <a:r>
              <a:rPr lang="sv-SE" altLang="sv-SE" b="1" i="0"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Den första grundprincipen handlar om hälsa.</a:t>
            </a:r>
          </a:p>
          <a:p>
            <a:pPr marL="171450" indent="-171450" eaLnBrk="1" hangingPunct="1">
              <a:spcBef>
                <a:spcPct val="0"/>
              </a:spcBef>
              <a:buFont typeface="Arial" panose="020B0604020202020204" pitchFamily="34" charset="0"/>
              <a:buChar char="•"/>
            </a:pPr>
            <a:r>
              <a:rPr lang="sv-SE" b="0" dirty="0"/>
              <a:t>Makt, dess strukturer och normer riskerar att undergräva social hållbarhet om invånarna i ett samhälle uppfattar att det är makt som står i vägen för deras hälsa och därmed ökar risken för att de blir sjuka.</a:t>
            </a:r>
            <a:endParaRPr lang="sv-SE" altLang="sv-SE" b="0"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God hälsa är en grundläggande förutsättning för människors möjlighet att nå sin fulla potential och att bidra till samhällets utveckling.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b="0" i="0" dirty="0">
                <a:latin typeface="Arial" panose="020B0604020202020204" pitchFamily="34" charset="0"/>
                <a:cs typeface="Arial" panose="020B0604020202020204" pitchFamily="34" charset="0"/>
              </a:rPr>
              <a:t>Människors hälsa påverkas av ekonomiska, ekologiska och sociala faktorer. </a:t>
            </a:r>
            <a:endParaRPr lang="sv-SE" i="0" dirty="0"/>
          </a:p>
          <a:p>
            <a:endParaRPr lang="sv-SE" b="1" dirty="0"/>
          </a:p>
          <a:p>
            <a:endParaRPr lang="sv-SE" b="1" dirty="0"/>
          </a:p>
        </p:txBody>
      </p:sp>
      <p:sp>
        <p:nvSpPr>
          <p:cNvPr id="4" name="Platshållare för bildnummer 3">
            <a:extLst>
              <a:ext uri="{FF2B5EF4-FFF2-40B4-BE49-F238E27FC236}">
                <a16:creationId xmlns:a16="http://schemas.microsoft.com/office/drawing/2014/main" id="{CA0A892E-05EC-0D76-1340-819E00B96431}"/>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3045918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endParaRPr lang="sv-SE" sz="1200" b="1" i="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påverkar förtroendet för makthavare vår hälsa i vardagen och i kriser?</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dirty="0">
                <a:solidFill>
                  <a:schemeClr val="tx1"/>
                </a:solidFill>
                <a:effectLst/>
                <a:latin typeface="+mn-lt"/>
                <a:ea typeface="+mn-ea"/>
                <a:cs typeface="+mn-cs"/>
              </a:rPr>
              <a:t>På vilket sätt</a:t>
            </a:r>
            <a:r>
              <a:rPr lang="sv-SE" sz="1200" b="0" i="0" u="none" strike="noStrike" dirty="0">
                <a:solidFill>
                  <a:srgbClr val="000000"/>
                </a:solidFill>
                <a:effectLst/>
                <a:latin typeface="Arial" panose="020B0604020202020204" pitchFamily="34" charset="0"/>
                <a:cs typeface="Arial" panose="020B0604020202020204" pitchFamily="34" charset="0"/>
              </a:rPr>
              <a:t> kan orättvisor i samhället och normer göra att vissa grupper får sämre hälsa än andra?</a:t>
            </a:r>
          </a:p>
          <a:p>
            <a:pPr marL="228600" indent="-228600">
              <a:buFont typeface="+mj-lt"/>
              <a:buAutoNum type="arabicPeriod"/>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 </a:t>
            </a:r>
            <a:r>
              <a:rPr lang="sv-SE" sz="1200" b="0" i="0" u="none" strike="noStrike" dirty="0">
                <a:solidFill>
                  <a:srgbClr val="000000"/>
                </a:solidFill>
                <a:effectLst/>
                <a:latin typeface="Arial" panose="020B0604020202020204" pitchFamily="34" charset="0"/>
                <a:cs typeface="Arial" panose="020B0604020202020204" pitchFamily="34" charset="0"/>
              </a:rPr>
              <a:t>På nästa bild går vi vidare till principen om påverkan – människors möjlighet att göra sina röster hörda och påverka samhället.</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725238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dirty="0"/>
              <a:t>Klicka på ikonen för att lägga till en bild</a:t>
            </a:r>
            <a:endParaRPr lang="nn-NO" dirty="0"/>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dirty="0"/>
              <a:t>Klicka på ikonen för att lägga till en bild</a:t>
            </a:r>
            <a:endParaRPr lang="nn-NO" dirty="0"/>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dirty="0"/>
              <a:t>Klicka på ikonen för att lägga till en bild</a:t>
            </a:r>
            <a:endParaRPr lang="nn-NO" dirty="0"/>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dirty="0"/>
              <a:t>Klicka på ikonen för att lägga till en bild</a:t>
            </a:r>
            <a:endParaRPr lang="nn-NO" dirty="0"/>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4"/>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sv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0.sv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skr.se/halsaochsjukvard/utvecklingavverksamhetinomhalsaochsjukvard/motesplatssocialhallbarhet.7921.html" TargetMode="External"/><Relationship Id="rId7" Type="http://schemas.openxmlformats.org/officeDocument/2006/relationships/image" Target="../media/image5.gif"/><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s://www.socialhallbarhet.se/vad-ar-social-hallbarhet/" TargetMode="External"/><Relationship Id="rId5" Type="http://schemas.openxmlformats.org/officeDocument/2006/relationships/hyperlink" Target="https://www.studentlitteratur.se/kurslitteratur/humaniora-och-samhallsvetenskap/sociologi/social-hallbarhet-45822-01/?srsltid=AfmBOor7p8Yk9-YgcuXMRNURG345wYZQZl82axhXxo5B2JBHUD9R87Iu" TargetMode="External"/><Relationship Id="rId4" Type="http://schemas.openxmlformats.org/officeDocument/2006/relationships/hyperlink" Target="Social%20ha&#778;llbarhet%20-%209789144163987%20|%20Studentlitteratur%20Ny%20antologi%20breddar%20synen%20pa&#778;%20social%20ha&#778;llbarhet%20|%20hh.se" TargetMode="External"/><Relationship Id="rId9" Type="http://schemas.openxmlformats.org/officeDocument/2006/relationships/image" Target="../media/image26.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globalamalen.se/" TargetMode="External"/><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player.vimeo.com/video/1157545931?h=79128e4b41&amp;amp;app_id=122963" TargetMode="Externa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www.bth.se/forskning/forskningsomraden/strategisk-hallbar-utveckling/" TargetMode="External"/><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4800" dirty="0">
                <a:solidFill>
                  <a:schemeClr val="bg1"/>
                </a:solidFill>
                <a:cs typeface="Arial" panose="020B0604020202020204" pitchFamily="34" charset="0"/>
              </a:rPr>
              <a:t>SOCIAL HÅLLBARHET</a:t>
            </a:r>
            <a:endParaRPr lang="nn-NO" sz="48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55606" y="2340869"/>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Så hänger social hållbarhet ihop med Agenda 2030</a:t>
            </a:r>
          </a:p>
          <a:p>
            <a:r>
              <a:rPr lang="sv-SE" sz="2800" dirty="0">
                <a:solidFill>
                  <a:schemeClr val="bg1"/>
                </a:solidFill>
              </a:rPr>
              <a:t>Grundprinciperna för ett rättvist och jämlikt samhälle</a:t>
            </a:r>
          </a:p>
          <a:p>
            <a:r>
              <a:rPr lang="sv-SE" sz="2800" dirty="0">
                <a:solidFill>
                  <a:schemeClr val="bg1"/>
                </a:solidFill>
              </a:rPr>
              <a:t>Betydelsen av social hållbarhet</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2. </a:t>
            </a:r>
            <a:r>
              <a:rPr lang="nn-NO" sz="3600" dirty="0" err="1"/>
              <a:t>Påverkan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139193"/>
            <a:ext cx="7066521" cy="3589371"/>
          </a:xfrm>
        </p:spPr>
        <p:txBody>
          <a:bodyPr/>
          <a:lstStyle/>
          <a:p>
            <a:r>
              <a:rPr lang="sv-SE" sz="2800" dirty="0">
                <a:solidFill>
                  <a:srgbClr val="333333"/>
                </a:solidFill>
              </a:rPr>
              <a:t>Påverkan handlar om att människor inte ska känna att makt eller normer hindrar deras röster från att bli hörda. </a:t>
            </a:r>
          </a:p>
          <a:p>
            <a:r>
              <a:rPr lang="sv-SE" sz="2800" dirty="0">
                <a:solidFill>
                  <a:srgbClr val="333333"/>
                </a:solidFill>
              </a:rPr>
              <a:t>Social hållbarhet stärks när invånarna upplever att deras åsikter tas på allvar och kan påverka samhällsutvecklingen.</a:t>
            </a:r>
          </a:p>
          <a:p>
            <a:endParaRPr lang="sv-SE" sz="2800" dirty="0">
              <a:solidFill>
                <a:srgbClr val="333333"/>
              </a:solidFill>
              <a:highlight>
                <a:srgbClr val="FFFF00"/>
              </a:highlight>
            </a:endParaRPr>
          </a:p>
          <a:p>
            <a:endParaRPr lang="sv-SE" sz="1100" dirty="0"/>
          </a:p>
        </p:txBody>
      </p:sp>
      <p:grpSp>
        <p:nvGrpSpPr>
          <p:cNvPr id="10" name="Grupp 9">
            <a:extLst>
              <a:ext uri="{FF2B5EF4-FFF2-40B4-BE49-F238E27FC236}">
                <a16:creationId xmlns:a16="http://schemas.microsoft.com/office/drawing/2014/main" id="{A8F2BD64-7451-7708-C2AE-2F4081E26B93}"/>
              </a:ext>
            </a:extLst>
          </p:cNvPr>
          <p:cNvGrpSpPr/>
          <p:nvPr/>
        </p:nvGrpSpPr>
        <p:grpSpPr>
          <a:xfrm>
            <a:off x="9045652" y="2082052"/>
            <a:ext cx="2952255" cy="2202368"/>
            <a:chOff x="8922059" y="2041762"/>
            <a:chExt cx="2952255" cy="2202368"/>
          </a:xfrm>
        </p:grpSpPr>
        <p:pic>
          <p:nvPicPr>
            <p:cNvPr id="5" name="Bild 4" descr="Tankebubbla med hel fyllning">
              <a:extLst>
                <a:ext uri="{FF2B5EF4-FFF2-40B4-BE49-F238E27FC236}">
                  <a16:creationId xmlns:a16="http://schemas.microsoft.com/office/drawing/2014/main" id="{2D1566FE-1148-D725-300E-4F4E80A3C8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26372" y="2613870"/>
              <a:ext cx="1547942" cy="1630260"/>
            </a:xfrm>
            <a:prstGeom prst="rect">
              <a:avLst/>
            </a:prstGeom>
          </p:spPr>
        </p:pic>
        <p:pic>
          <p:nvPicPr>
            <p:cNvPr id="8" name="Bild 7" descr="Chattbubbla med hel fyllning">
              <a:extLst>
                <a:ext uri="{FF2B5EF4-FFF2-40B4-BE49-F238E27FC236}">
                  <a16:creationId xmlns:a16="http://schemas.microsoft.com/office/drawing/2014/main" id="{556A98B7-203B-1EDF-C366-E8982A3102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22059" y="2041762"/>
              <a:ext cx="1547942" cy="1630260"/>
            </a:xfrm>
            <a:prstGeom prst="rect">
              <a:avLst/>
            </a:prstGeom>
          </p:spPr>
        </p:pic>
      </p:grpSp>
    </p:spTree>
    <p:extLst>
      <p:ext uri="{BB962C8B-B14F-4D97-AF65-F5344CB8AC3E}">
        <p14:creationId xmlns:p14="http://schemas.microsoft.com/office/powerpoint/2010/main" val="970655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4946A2-D8B9-3BFF-8C88-302CBE49CB3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FF272C6-00C1-0059-06DC-269D0F7CDA3B}"/>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14403EFB-A183-4A0E-5BD1-4447676E7C4D}"/>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916C2A0A-78FF-091E-C329-E591ACC8683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CE4B24F-C943-9D09-D656-E7D38506074E}"/>
              </a:ext>
            </a:extLst>
          </p:cNvPr>
          <p:cNvSpPr>
            <a:spLocks noGrp="1"/>
          </p:cNvSpPr>
          <p:nvPr>
            <p:ph sz="quarter" idx="13"/>
          </p:nvPr>
        </p:nvSpPr>
        <p:spPr>
          <a:xfrm>
            <a:off x="1721998" y="2547955"/>
            <a:ext cx="8841727" cy="3357896"/>
          </a:xfrm>
        </p:spPr>
        <p:txBody>
          <a:bodyPr/>
          <a:lstStyle/>
          <a:p>
            <a:r>
              <a:rPr lang="sv-SE" sz="3000" dirty="0"/>
              <a:t>Hur märks det i vardagen när människor får vara delaktiga och känna sig lyssnade på?</a:t>
            </a:r>
          </a:p>
          <a:p>
            <a:r>
              <a:rPr lang="sv-SE" sz="3000" dirty="0"/>
              <a:t>Hur kan vi som seniorer lyfta frågor om trygghet, tillgänglighet och hälsa i våra lokala sammanhang?</a:t>
            </a:r>
          </a:p>
          <a:p>
            <a:pPr marL="0" indent="0">
              <a:buNone/>
            </a:pPr>
            <a:endParaRPr lang="sv-SE" sz="2800" dirty="0"/>
          </a:p>
        </p:txBody>
      </p:sp>
    </p:spTree>
    <p:extLst>
      <p:ext uri="{BB962C8B-B14F-4D97-AF65-F5344CB8AC3E}">
        <p14:creationId xmlns:p14="http://schemas.microsoft.com/office/powerpoint/2010/main" val="4132190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577BBB6-9990-0CDF-9D6A-E97A4D2D46D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5B9B2400-ECB8-D9E8-C94A-F409D297986B}"/>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FDC57791-7194-37F9-B96B-E07C0BCD55B9}"/>
              </a:ext>
            </a:extLst>
          </p:cNvPr>
          <p:cNvSpPr>
            <a:spLocks noGrp="1"/>
          </p:cNvSpPr>
          <p:nvPr>
            <p:ph type="title"/>
          </p:nvPr>
        </p:nvSpPr>
        <p:spPr/>
        <p:txBody>
          <a:bodyPr/>
          <a:lstStyle/>
          <a:p>
            <a:r>
              <a:rPr lang="nn-NO" sz="3600" dirty="0"/>
              <a:t>3. </a:t>
            </a:r>
            <a:r>
              <a:rPr lang="nn-NO" sz="3600" dirty="0" err="1"/>
              <a:t>Kompetens</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7B0995DE-A182-89DD-BF51-D0E8A7A2044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D3038351-B002-8825-0ED6-F973BCD8D9A8}"/>
              </a:ext>
            </a:extLst>
          </p:cNvPr>
          <p:cNvSpPr>
            <a:spLocks noGrp="1"/>
          </p:cNvSpPr>
          <p:nvPr>
            <p:ph sz="quarter" idx="13"/>
          </p:nvPr>
        </p:nvSpPr>
        <p:spPr>
          <a:xfrm>
            <a:off x="1721999" y="2131212"/>
            <a:ext cx="8432654" cy="3056094"/>
          </a:xfrm>
        </p:spPr>
        <p:txBody>
          <a:bodyPr/>
          <a:lstStyle/>
          <a:p>
            <a:r>
              <a:rPr lang="sv-SE" sz="2800" dirty="0">
                <a:solidFill>
                  <a:srgbClr val="333333"/>
                </a:solidFill>
              </a:rPr>
              <a:t>Kompetens handlar om att människor ska ha möjlighet att växa och lära sig utifrån sina förutsättningar. </a:t>
            </a:r>
          </a:p>
          <a:p>
            <a:r>
              <a:rPr lang="sv-SE" altLang="sv-SE" sz="2800" dirty="0">
                <a:cs typeface="Arial" panose="020B0604020202020204" pitchFamily="34" charset="0"/>
              </a:rPr>
              <a:t>När makt står i vägen för utbildning förloras förtroendet.</a:t>
            </a:r>
            <a:endParaRPr lang="sv-SE" sz="2800" dirty="0">
              <a:solidFill>
                <a:srgbClr val="333333"/>
              </a:solidFill>
            </a:endParaRPr>
          </a:p>
          <a:p>
            <a:r>
              <a:rPr lang="sv-SE" sz="2800" dirty="0">
                <a:solidFill>
                  <a:srgbClr val="333333"/>
                </a:solidFill>
              </a:rPr>
              <a:t>Social hållbarhet stärks när utbildning och vidareutveckling är tillgänglig för alla, utan hinder från makt eller normer.</a:t>
            </a:r>
            <a:endParaRPr lang="sv-SE" sz="2800" dirty="0"/>
          </a:p>
        </p:txBody>
      </p:sp>
      <p:pic>
        <p:nvPicPr>
          <p:cNvPr id="5" name="Bild 4" descr="Person med idé med hel fyllning">
            <a:extLst>
              <a:ext uri="{FF2B5EF4-FFF2-40B4-BE49-F238E27FC236}">
                <a16:creationId xmlns:a16="http://schemas.microsoft.com/office/drawing/2014/main" id="{767A6FE0-3605-B515-CB34-24BF15A341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41132" y="1854634"/>
            <a:ext cx="2257738" cy="2257738"/>
          </a:xfrm>
          <a:prstGeom prst="rect">
            <a:avLst/>
          </a:prstGeom>
        </p:spPr>
      </p:pic>
    </p:spTree>
    <p:extLst>
      <p:ext uri="{BB962C8B-B14F-4D97-AF65-F5344CB8AC3E}">
        <p14:creationId xmlns:p14="http://schemas.microsoft.com/office/powerpoint/2010/main" val="852456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2092E2-2A14-4F40-D514-5D5D7B8F92F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46664C7-BDF6-3BE7-5228-6B3F58B530CC}"/>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2" name="Rubrik 1">
            <a:extLst>
              <a:ext uri="{FF2B5EF4-FFF2-40B4-BE49-F238E27FC236}">
                <a16:creationId xmlns:a16="http://schemas.microsoft.com/office/drawing/2014/main" id="{833E0D64-ADFE-11EE-F702-2F88CF90BB1F}"/>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FAD1B95-D253-38D7-26A2-9AFE7D410E77}"/>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5DAB904-AC11-3B19-2B46-F1C8A1853EB0}"/>
              </a:ext>
            </a:extLst>
          </p:cNvPr>
          <p:cNvSpPr>
            <a:spLocks noGrp="1"/>
          </p:cNvSpPr>
          <p:nvPr>
            <p:ph sz="quarter" idx="13"/>
          </p:nvPr>
        </p:nvSpPr>
        <p:spPr>
          <a:xfrm>
            <a:off x="1721999" y="2139193"/>
            <a:ext cx="8841727" cy="3357896"/>
          </a:xfrm>
        </p:spPr>
        <p:txBody>
          <a:bodyPr/>
          <a:lstStyle/>
          <a:p>
            <a:r>
              <a:rPr lang="sv-SE" sz="2800" dirty="0"/>
              <a:t>Agenda 2030 lyfter utbildning som en nyckel för att minska fattigdom – hur ser du att det märks i Sverige idag?</a:t>
            </a:r>
          </a:p>
          <a:p>
            <a:r>
              <a:rPr lang="sv-SE" sz="2800" dirty="0"/>
              <a:t>Varför är det viktigt att både unga och äldre har tillgång till tillförlitlig information för att kunna fatta bra beslut?</a:t>
            </a:r>
          </a:p>
          <a:p>
            <a:r>
              <a:rPr lang="sv-SE" sz="2800" dirty="0"/>
              <a:t>Hur ser det ut i vår förening? </a:t>
            </a:r>
          </a:p>
          <a:p>
            <a:pPr marL="0" indent="0">
              <a:buNone/>
            </a:pPr>
            <a:endParaRPr lang="sv-SE" sz="2800" dirty="0"/>
          </a:p>
        </p:txBody>
      </p:sp>
    </p:spTree>
    <p:extLst>
      <p:ext uri="{BB962C8B-B14F-4D97-AF65-F5344CB8AC3E}">
        <p14:creationId xmlns:p14="http://schemas.microsoft.com/office/powerpoint/2010/main" val="13814302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640C1CE-28E6-0D26-6FF1-A12915B85A8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81C3C39-845A-1F71-21EA-8D5278FEE30A}"/>
              </a:ext>
            </a:extLst>
          </p:cNvPr>
          <p:cNvSpPr>
            <a:spLocks noGrp="1"/>
          </p:cNvSpPr>
          <p:nvPr>
            <p:ph type="title"/>
          </p:nvPr>
        </p:nvSpPr>
        <p:spPr/>
        <p:txBody>
          <a:bodyPr/>
          <a:lstStyle/>
          <a:p>
            <a:r>
              <a:rPr lang="nn-NO" sz="3600" dirty="0"/>
              <a:t>4. </a:t>
            </a:r>
            <a:r>
              <a:rPr lang="nn-NO" sz="3600" dirty="0" err="1"/>
              <a:t>Opartiskhet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3CF9824-309D-01E0-1CC5-F756499373B2}"/>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E0285074-12C1-697C-825F-E51CE74479D4}"/>
              </a:ext>
            </a:extLst>
          </p:cNvPr>
          <p:cNvSpPr>
            <a:spLocks noGrp="1"/>
          </p:cNvSpPr>
          <p:nvPr>
            <p:ph sz="quarter" idx="13"/>
          </p:nvPr>
        </p:nvSpPr>
        <p:spPr>
          <a:xfrm>
            <a:off x="1721998" y="2246153"/>
            <a:ext cx="7317606" cy="3357896"/>
          </a:xfrm>
        </p:spPr>
        <p:txBody>
          <a:bodyPr/>
          <a:lstStyle/>
          <a:p>
            <a:r>
              <a:rPr lang="sv-SE" sz="2800" dirty="0">
                <a:solidFill>
                  <a:srgbClr val="333333"/>
                </a:solidFill>
                <a:latin typeface="Arial" panose="020B0604020202020204" pitchFamily="34" charset="0"/>
                <a:cs typeface="Arial" panose="020B0604020202020204" pitchFamily="34" charset="0"/>
              </a:rPr>
              <a:t>Opartiskhet handlar om att alla ska behandlas rättvist. </a:t>
            </a:r>
          </a:p>
          <a:p>
            <a:r>
              <a:rPr lang="sv-SE" sz="2800" dirty="0">
                <a:solidFill>
                  <a:srgbClr val="333333"/>
                </a:solidFill>
                <a:latin typeface="Arial" panose="020B0604020202020204" pitchFamily="34" charset="0"/>
                <a:cs typeface="Arial" panose="020B0604020202020204" pitchFamily="34" charset="0"/>
              </a:rPr>
              <a:t>Om människor upplever att bara vissa gynnas, försvinner tilliten till samhället.</a:t>
            </a:r>
            <a:endParaRPr lang="sv-SE" sz="2800" dirty="0">
              <a:solidFill>
                <a:srgbClr val="333333"/>
              </a:solidFill>
              <a:highlight>
                <a:srgbClr val="FFFF00"/>
              </a:highlight>
              <a:latin typeface="Arial" panose="020B0604020202020204" pitchFamily="34" charset="0"/>
              <a:cs typeface="Arial" panose="020B0604020202020204" pitchFamily="34" charset="0"/>
            </a:endParaRPr>
          </a:p>
        </p:txBody>
      </p:sp>
      <p:pic>
        <p:nvPicPr>
          <p:cNvPr id="5" name="Bild 4" descr="Rättvisans vågskålar med hel fyllning">
            <a:extLst>
              <a:ext uri="{FF2B5EF4-FFF2-40B4-BE49-F238E27FC236}">
                <a16:creationId xmlns:a16="http://schemas.microsoft.com/office/drawing/2014/main" id="{46C52830-82DD-6F14-8E96-54F1E3C919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42659" y="1994815"/>
            <a:ext cx="1831228" cy="1831228"/>
          </a:xfrm>
          <a:prstGeom prst="rect">
            <a:avLst/>
          </a:prstGeom>
        </p:spPr>
      </p:pic>
    </p:spTree>
    <p:extLst>
      <p:ext uri="{BB962C8B-B14F-4D97-AF65-F5344CB8AC3E}">
        <p14:creationId xmlns:p14="http://schemas.microsoft.com/office/powerpoint/2010/main" val="2218431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7A13F28-3CC7-D9FD-60C3-FF097EB2FDF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544D526F-F7D0-9F09-E316-276D15239B48}"/>
              </a:ext>
            </a:extLst>
          </p:cNvPr>
          <p:cNvSpPr>
            <a:spLocks noGrp="1"/>
          </p:cNvSpPr>
          <p:nvPr>
            <p:ph type="sldNum" sz="quarter" idx="12"/>
          </p:nvPr>
        </p:nvSpPr>
        <p:spPr/>
        <p:txBody>
          <a:bodyPr/>
          <a:lstStyle/>
          <a:p>
            <a:fld id="{332063FA-F158-B145-A53C-EFD7E6C84CF7}" type="slidenum">
              <a:rPr lang="sv-SE" smtClean="0"/>
              <a:pPr/>
              <a:t>15</a:t>
            </a:fld>
            <a:endParaRPr lang="sv-SE"/>
          </a:p>
        </p:txBody>
      </p:sp>
      <p:sp>
        <p:nvSpPr>
          <p:cNvPr id="2" name="Rubrik 1">
            <a:extLst>
              <a:ext uri="{FF2B5EF4-FFF2-40B4-BE49-F238E27FC236}">
                <a16:creationId xmlns:a16="http://schemas.microsoft.com/office/drawing/2014/main" id="{1F1EC7AA-2D47-DC37-4970-383954E669E9}"/>
              </a:ext>
            </a:extLst>
          </p:cNvPr>
          <p:cNvSpPr>
            <a:spLocks noGrp="1"/>
          </p:cNvSpPr>
          <p:nvPr>
            <p:ph type="title"/>
          </p:nvPr>
        </p:nvSpPr>
        <p:spPr/>
        <p:txBody>
          <a:bodyPr/>
          <a:lstStyle/>
          <a:p>
            <a:r>
              <a:rPr lang="nn-NO" sz="3600" dirty="0" err="1"/>
              <a:t>Samtalsfråga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90AAB12D-D1D9-A1D5-489B-6DA9C1928C2B}"/>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080608E-4699-485F-3417-CB5A79E4FA0C}"/>
              </a:ext>
            </a:extLst>
          </p:cNvPr>
          <p:cNvSpPr>
            <a:spLocks noGrp="1"/>
          </p:cNvSpPr>
          <p:nvPr>
            <p:ph sz="quarter" idx="13"/>
          </p:nvPr>
        </p:nvSpPr>
        <p:spPr>
          <a:xfrm>
            <a:off x="1721998" y="2547955"/>
            <a:ext cx="8841727" cy="3357896"/>
          </a:xfrm>
        </p:spPr>
        <p:txBody>
          <a:bodyPr/>
          <a:lstStyle/>
          <a:p>
            <a:r>
              <a:rPr lang="sv-SE" sz="2800" dirty="0"/>
              <a:t>Hur kan vi bidra till att fler människor känner sig rättvist behandlade och delaktiga?</a:t>
            </a:r>
          </a:p>
          <a:p>
            <a:endParaRPr lang="sv-SE" sz="3600" dirty="0"/>
          </a:p>
          <a:p>
            <a:endParaRPr lang="sv-SE" sz="2800" dirty="0"/>
          </a:p>
          <a:p>
            <a:pPr marL="0" indent="0">
              <a:buNone/>
            </a:pPr>
            <a:endParaRPr lang="sv-SE" sz="2800" dirty="0"/>
          </a:p>
        </p:txBody>
      </p:sp>
    </p:spTree>
    <p:extLst>
      <p:ext uri="{BB962C8B-B14F-4D97-AF65-F5344CB8AC3E}">
        <p14:creationId xmlns:p14="http://schemas.microsoft.com/office/powerpoint/2010/main" val="46261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6D50BB-4056-E31E-5FFB-8E8C31889CF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161A27D-D688-E4BC-670F-F45CF7923C6D}"/>
              </a:ext>
            </a:extLst>
          </p:cNvPr>
          <p:cNvSpPr>
            <a:spLocks noGrp="1"/>
          </p:cNvSpPr>
          <p:nvPr>
            <p:ph type="sldNum" sz="quarter" idx="12"/>
          </p:nvPr>
        </p:nvSpPr>
        <p:spPr/>
        <p:txBody>
          <a:bodyPr/>
          <a:lstStyle/>
          <a:p>
            <a:fld id="{332063FA-F158-B145-A53C-EFD7E6C84CF7}" type="slidenum">
              <a:rPr lang="sv-SE" smtClean="0"/>
              <a:pPr/>
              <a:t>16</a:t>
            </a:fld>
            <a:endParaRPr lang="sv-SE"/>
          </a:p>
        </p:txBody>
      </p:sp>
      <p:sp>
        <p:nvSpPr>
          <p:cNvPr id="2" name="Rubrik 1">
            <a:extLst>
              <a:ext uri="{FF2B5EF4-FFF2-40B4-BE49-F238E27FC236}">
                <a16:creationId xmlns:a16="http://schemas.microsoft.com/office/drawing/2014/main" id="{78E2E738-3ADF-CDAD-8D62-15AA540373B6}"/>
              </a:ext>
            </a:extLst>
          </p:cNvPr>
          <p:cNvSpPr>
            <a:spLocks noGrp="1"/>
          </p:cNvSpPr>
          <p:nvPr>
            <p:ph type="title"/>
          </p:nvPr>
        </p:nvSpPr>
        <p:spPr/>
        <p:txBody>
          <a:bodyPr/>
          <a:lstStyle/>
          <a:p>
            <a:r>
              <a:rPr lang="nn-NO" sz="3600" dirty="0"/>
              <a:t>5. </a:t>
            </a:r>
            <a:r>
              <a:rPr lang="nn-NO" sz="3600" dirty="0" err="1"/>
              <a:t>Yttrande</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003059B-704C-F54C-1831-90DE6FA382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12FB08BC-357E-5B97-32E6-65D9F4438DCE}"/>
              </a:ext>
            </a:extLst>
          </p:cNvPr>
          <p:cNvSpPr>
            <a:spLocks noGrp="1"/>
          </p:cNvSpPr>
          <p:nvPr>
            <p:ph sz="quarter" idx="13"/>
          </p:nvPr>
        </p:nvSpPr>
        <p:spPr>
          <a:xfrm>
            <a:off x="1721999" y="2139193"/>
            <a:ext cx="6676044" cy="3357896"/>
          </a:xfrm>
        </p:spPr>
        <p:txBody>
          <a:bodyPr/>
          <a:lstStyle/>
          <a:p>
            <a:r>
              <a:rPr lang="sv-SE" sz="2800" dirty="0">
                <a:solidFill>
                  <a:srgbClr val="333333"/>
                </a:solidFill>
              </a:rPr>
              <a:t>Yttrande handlar om att människor ska kunna uttrycka sina åsikter och tankar fritt, både som individer och i grupper. </a:t>
            </a:r>
          </a:p>
          <a:p>
            <a:r>
              <a:rPr lang="sv-SE" sz="2800" dirty="0">
                <a:solidFill>
                  <a:srgbClr val="333333"/>
                </a:solidFill>
              </a:rPr>
              <a:t>Social hållbarhet stärks när yttrandefrihet, kulturell frihet och religionsfrihet respekteras, och när mångfald ses som en resurs för gemenskap och utveckling.</a:t>
            </a:r>
            <a:endParaRPr lang="sv-SE" sz="2800" dirty="0"/>
          </a:p>
        </p:txBody>
      </p:sp>
      <p:pic>
        <p:nvPicPr>
          <p:cNvPr id="5" name="Bild 4" descr="Megafon med hel fyllning">
            <a:extLst>
              <a:ext uri="{FF2B5EF4-FFF2-40B4-BE49-F238E27FC236}">
                <a16:creationId xmlns:a16="http://schemas.microsoft.com/office/drawing/2014/main" id="{C73BC6A2-B27E-7369-AA05-81B7984C8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0359" y="1735207"/>
            <a:ext cx="1968968" cy="1968968"/>
          </a:xfrm>
          <a:prstGeom prst="rect">
            <a:avLst/>
          </a:prstGeom>
        </p:spPr>
      </p:pic>
    </p:spTree>
    <p:extLst>
      <p:ext uri="{BB962C8B-B14F-4D97-AF65-F5344CB8AC3E}">
        <p14:creationId xmlns:p14="http://schemas.microsoft.com/office/powerpoint/2010/main" val="1119251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2AB225-D3A1-6BEE-089A-784015693DD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F71FEB1-7555-A83A-3B85-777A3B9640E5}"/>
              </a:ext>
            </a:extLst>
          </p:cNvPr>
          <p:cNvSpPr>
            <a:spLocks noGrp="1"/>
          </p:cNvSpPr>
          <p:nvPr>
            <p:ph type="sldNum" sz="quarter" idx="12"/>
          </p:nvPr>
        </p:nvSpPr>
        <p:spPr/>
        <p:txBody>
          <a:bodyPr/>
          <a:lstStyle/>
          <a:p>
            <a:fld id="{332063FA-F158-B145-A53C-EFD7E6C84CF7}" type="slidenum">
              <a:rPr lang="sv-SE" smtClean="0"/>
              <a:pPr/>
              <a:t>17</a:t>
            </a:fld>
            <a:endParaRPr lang="sv-SE"/>
          </a:p>
        </p:txBody>
      </p:sp>
      <p:sp>
        <p:nvSpPr>
          <p:cNvPr id="2" name="Rubrik 1">
            <a:extLst>
              <a:ext uri="{FF2B5EF4-FFF2-40B4-BE49-F238E27FC236}">
                <a16:creationId xmlns:a16="http://schemas.microsoft.com/office/drawing/2014/main" id="{DE4235CA-0F02-1DC2-DF23-888F2CA8C5D0}"/>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1EDAAC82-1799-C477-F166-D90E77468A9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F2CEF23-1AE3-77D6-44AA-FA597EC7079E}"/>
              </a:ext>
            </a:extLst>
          </p:cNvPr>
          <p:cNvSpPr>
            <a:spLocks noGrp="1"/>
          </p:cNvSpPr>
          <p:nvPr>
            <p:ph sz="quarter" idx="13"/>
          </p:nvPr>
        </p:nvSpPr>
        <p:spPr>
          <a:xfrm>
            <a:off x="1721998" y="2547955"/>
            <a:ext cx="8841727" cy="3357896"/>
          </a:xfrm>
        </p:spPr>
        <p:txBody>
          <a:bodyPr/>
          <a:lstStyle/>
          <a:p>
            <a:r>
              <a:rPr lang="sv-SE" sz="2800" dirty="0"/>
              <a:t>På vilket sätt kan faktorer som till exempel ålder, kön och ekonomi skapa både fördelar och hinder i livet?</a:t>
            </a:r>
          </a:p>
          <a:p>
            <a:r>
              <a:rPr lang="sv-SE" sz="2800" dirty="0"/>
              <a:t>Hur kan vi inom SPF Seniorerna stärka vår gemenskap och bidra till större tillit i samhället?</a:t>
            </a:r>
          </a:p>
        </p:txBody>
      </p:sp>
    </p:spTree>
    <p:extLst>
      <p:ext uri="{BB962C8B-B14F-4D97-AF65-F5344CB8AC3E}">
        <p14:creationId xmlns:p14="http://schemas.microsoft.com/office/powerpoint/2010/main" val="3198675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6C0FB0-C773-3C72-F3FF-AB82E8D240B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0F8BE22-FB8A-64C2-5F57-5FF8C85F1C90}"/>
              </a:ext>
            </a:extLst>
          </p:cNvPr>
          <p:cNvSpPr>
            <a:spLocks noGrp="1"/>
          </p:cNvSpPr>
          <p:nvPr>
            <p:ph type="sldNum" sz="quarter" idx="12"/>
          </p:nvPr>
        </p:nvSpPr>
        <p:spPr/>
        <p:txBody>
          <a:bodyPr/>
          <a:lstStyle/>
          <a:p>
            <a:fld id="{332063FA-F158-B145-A53C-EFD7E6C84CF7}" type="slidenum">
              <a:rPr lang="sv-SE" smtClean="0"/>
              <a:pPr/>
              <a:t>18</a:t>
            </a:fld>
            <a:endParaRPr lang="sv-SE"/>
          </a:p>
        </p:txBody>
      </p:sp>
      <p:sp>
        <p:nvSpPr>
          <p:cNvPr id="2" name="Rubrik 1">
            <a:extLst>
              <a:ext uri="{FF2B5EF4-FFF2-40B4-BE49-F238E27FC236}">
                <a16:creationId xmlns:a16="http://schemas.microsoft.com/office/drawing/2014/main" id="{4E728B14-3544-8680-4870-98FDDBA6F305}"/>
              </a:ext>
            </a:extLst>
          </p:cNvPr>
          <p:cNvSpPr>
            <a:spLocks noGrp="1"/>
          </p:cNvSpPr>
          <p:nvPr>
            <p:ph type="title"/>
          </p:nvPr>
        </p:nvSpPr>
        <p:spPr/>
        <p:txBody>
          <a:bodyPr/>
          <a:lstStyle/>
          <a:p>
            <a:r>
              <a:rPr lang="nn-NO" sz="3600" dirty="0" err="1"/>
              <a:t>Övning</a:t>
            </a:r>
            <a:r>
              <a:rPr lang="nn-NO" sz="3600" dirty="0"/>
              <a:t>: En bit fram</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CDA35A-4786-D16D-21F6-CB7E60E78BCB}"/>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C965A5F-6EFE-080A-4263-AAA64868AA7B}"/>
              </a:ext>
            </a:extLst>
          </p:cNvPr>
          <p:cNvSpPr>
            <a:spLocks noGrp="1"/>
          </p:cNvSpPr>
          <p:nvPr>
            <p:ph sz="quarter" idx="13"/>
          </p:nvPr>
        </p:nvSpPr>
        <p:spPr>
          <a:xfrm>
            <a:off x="1721998" y="2547955"/>
            <a:ext cx="8841727" cy="3357896"/>
          </a:xfrm>
        </p:spPr>
        <p:txBody>
          <a:bodyPr/>
          <a:lstStyle/>
          <a:p>
            <a:r>
              <a:rPr lang="sv-SE" sz="2800" dirty="0"/>
              <a:t>Övningen visar att vi alla har olika erfarenheter.</a:t>
            </a:r>
          </a:p>
          <a:p>
            <a:r>
              <a:rPr lang="sv-SE" sz="2800" dirty="0"/>
              <a:t>Den hjälper oss att se både fördelar och svårigheter i livet.</a:t>
            </a:r>
          </a:p>
          <a:p>
            <a:r>
              <a:rPr lang="sv-SE" sz="2800" dirty="0"/>
              <a:t>Tanken är att vi ska prata om vad det betyder för rättvisa och gemenskap.</a:t>
            </a:r>
          </a:p>
          <a:p>
            <a:endParaRPr lang="sv-SE" sz="2800" dirty="0"/>
          </a:p>
          <a:p>
            <a:pPr marL="0" indent="0">
              <a:buNone/>
            </a:pPr>
            <a:endParaRPr lang="sv-SE" sz="2800" dirty="0"/>
          </a:p>
        </p:txBody>
      </p:sp>
    </p:spTree>
    <p:extLst>
      <p:ext uri="{BB962C8B-B14F-4D97-AF65-F5344CB8AC3E}">
        <p14:creationId xmlns:p14="http://schemas.microsoft.com/office/powerpoint/2010/main" val="3367437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7332A07-FF3C-68BC-FFBA-48D609786B25}"/>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F2AD51F-FB35-6548-ABB0-6BD104BDB79C}"/>
              </a:ext>
            </a:extLst>
          </p:cNvPr>
          <p:cNvSpPr>
            <a:spLocks noGrp="1"/>
          </p:cNvSpPr>
          <p:nvPr>
            <p:ph type="sldNum" sz="quarter" idx="12"/>
          </p:nvPr>
        </p:nvSpPr>
        <p:spPr/>
        <p:txBody>
          <a:bodyPr/>
          <a:lstStyle/>
          <a:p>
            <a:fld id="{332063FA-F158-B145-A53C-EFD7E6C84CF7}" type="slidenum">
              <a:rPr lang="sv-SE" smtClean="0"/>
              <a:pPr/>
              <a:t>19</a:t>
            </a:fld>
            <a:endParaRPr lang="sv-SE"/>
          </a:p>
        </p:txBody>
      </p:sp>
      <p:sp>
        <p:nvSpPr>
          <p:cNvPr id="2" name="Rubrik 1">
            <a:extLst>
              <a:ext uri="{FF2B5EF4-FFF2-40B4-BE49-F238E27FC236}">
                <a16:creationId xmlns:a16="http://schemas.microsoft.com/office/drawing/2014/main" id="{E31C2AF2-2F59-EB12-94C1-1EB7BCCD657A}"/>
              </a:ext>
            </a:extLst>
          </p:cNvPr>
          <p:cNvSpPr>
            <a:spLocks noGrp="1"/>
          </p:cNvSpPr>
          <p:nvPr>
            <p:ph type="title"/>
          </p:nvPr>
        </p:nvSpPr>
        <p:spPr/>
        <p:txBody>
          <a:bodyPr/>
          <a:lstStyle/>
          <a:p>
            <a:r>
              <a:rPr lang="nn-NO" sz="3600" dirty="0"/>
              <a:t>Så </a:t>
            </a:r>
            <a:r>
              <a:rPr lang="nn-NO" sz="3600" dirty="0" err="1"/>
              <a:t>här</a:t>
            </a:r>
            <a:r>
              <a:rPr lang="nn-NO" sz="3600" dirty="0"/>
              <a:t> </a:t>
            </a:r>
            <a:r>
              <a:rPr lang="nn-NO" sz="3600" dirty="0" err="1"/>
              <a:t>gör</a:t>
            </a:r>
            <a:r>
              <a:rPr lang="nn-NO" sz="3600" dirty="0"/>
              <a:t> vi!</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E9B23CF8-E454-263E-932C-DB3A1B439571}"/>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3105AB14-C566-1D29-C9E5-FB76A70D2596}"/>
              </a:ext>
            </a:extLst>
          </p:cNvPr>
          <p:cNvSpPr>
            <a:spLocks noGrp="1"/>
          </p:cNvSpPr>
          <p:nvPr>
            <p:ph sz="quarter" idx="13"/>
          </p:nvPr>
        </p:nvSpPr>
        <p:spPr>
          <a:xfrm>
            <a:off x="1721998" y="2547955"/>
            <a:ext cx="8841727" cy="3357896"/>
          </a:xfrm>
        </p:spPr>
        <p:txBody>
          <a:bodyPr/>
          <a:lstStyle/>
          <a:p>
            <a:r>
              <a:rPr lang="sv-SE" sz="2800" dirty="0"/>
              <a:t>Gul post-it = stämmer för mig</a:t>
            </a:r>
          </a:p>
          <a:p>
            <a:r>
              <a:rPr lang="sv-SE" sz="2800" dirty="0"/>
              <a:t>Rosa post-it = stämmer inte för mig</a:t>
            </a:r>
          </a:p>
          <a:p>
            <a:r>
              <a:rPr lang="sv-SE" sz="2800" dirty="0"/>
              <a:t>Ingen lapp = jag vill inte svara</a:t>
            </a:r>
          </a:p>
          <a:p>
            <a:pPr marL="0" indent="0">
              <a:buNone/>
            </a:pPr>
            <a:endParaRPr lang="sv-SE" sz="2800" dirty="0"/>
          </a:p>
        </p:txBody>
      </p:sp>
    </p:spTree>
    <p:extLst>
      <p:ext uri="{BB962C8B-B14F-4D97-AF65-F5344CB8AC3E}">
        <p14:creationId xmlns:p14="http://schemas.microsoft.com/office/powerpoint/2010/main" val="2560191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ECA79E5-4348-4300-1038-4D0A2FAA66B5}"/>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3ACDFAC5-2F14-D2EC-AB70-CEE99FC5044A}"/>
              </a:ext>
            </a:extLst>
          </p:cNvPr>
          <p:cNvSpPr>
            <a:spLocks noGrp="1"/>
          </p:cNvSpPr>
          <p:nvPr>
            <p:ph type="sldNum" sz="quarter" idx="12"/>
          </p:nvPr>
        </p:nvSpPr>
        <p:spPr/>
        <p:txBody>
          <a:bodyPr/>
          <a:lstStyle/>
          <a:p>
            <a:fld id="{332063FA-F158-B145-A53C-EFD7E6C84CF7}" type="slidenum">
              <a:rPr lang="sv-SE" smtClean="0"/>
              <a:pPr/>
              <a:t>20</a:t>
            </a:fld>
            <a:endParaRPr lang="sv-SE"/>
          </a:p>
        </p:txBody>
      </p:sp>
      <p:sp>
        <p:nvSpPr>
          <p:cNvPr id="2" name="Rubrik 1">
            <a:extLst>
              <a:ext uri="{FF2B5EF4-FFF2-40B4-BE49-F238E27FC236}">
                <a16:creationId xmlns:a16="http://schemas.microsoft.com/office/drawing/2014/main" id="{21C4076E-CB1B-C947-05CC-57CF87BCFB9E}"/>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E6656DF1-3862-F772-2012-BDA6C79449DD}"/>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D18F3A8A-8CB0-EBCA-240B-43B4DCC4E1D0}"/>
              </a:ext>
            </a:extLst>
          </p:cNvPr>
          <p:cNvSpPr>
            <a:spLocks noGrp="1"/>
          </p:cNvSpPr>
          <p:nvPr>
            <p:ph sz="quarter" idx="13"/>
          </p:nvPr>
        </p:nvSpPr>
        <p:spPr>
          <a:xfrm>
            <a:off x="1721999" y="2246153"/>
            <a:ext cx="8841727" cy="3357896"/>
          </a:xfrm>
        </p:spPr>
        <p:txBody>
          <a:bodyPr/>
          <a:lstStyle/>
          <a:p>
            <a:r>
              <a:rPr lang="sv-SE" sz="2800" dirty="0"/>
              <a:t>Var det något specifikt påstående som fick dig att tänka extra mycket? Varför?</a:t>
            </a:r>
          </a:p>
          <a:p>
            <a:r>
              <a:rPr lang="sv-SE" sz="2800" dirty="0"/>
              <a:t>Vad </a:t>
            </a:r>
            <a:r>
              <a:rPr lang="sv-SE" sz="2800" dirty="0" err="1"/>
              <a:t>händer</a:t>
            </a:r>
            <a:r>
              <a:rPr lang="sv-SE" sz="2800" dirty="0"/>
              <a:t> </a:t>
            </a:r>
            <a:r>
              <a:rPr lang="sv-SE" sz="2800" dirty="0" err="1"/>
              <a:t>när</a:t>
            </a:r>
            <a:r>
              <a:rPr lang="sv-SE" sz="2800" dirty="0"/>
              <a:t> man får många gula post-it-lappar? Vad kan det innebära?</a:t>
            </a:r>
          </a:p>
          <a:p>
            <a:r>
              <a:rPr lang="sv-SE" sz="2800" dirty="0"/>
              <a:t>Hur kan man </a:t>
            </a:r>
            <a:r>
              <a:rPr lang="sv-SE" sz="2800" dirty="0" err="1"/>
              <a:t>ga</a:t>
            </a:r>
            <a:r>
              <a:rPr lang="sv-SE" sz="2800" dirty="0"/>
              <a:t>̊ vidare </a:t>
            </a:r>
            <a:r>
              <a:rPr lang="sv-SE" sz="2800" dirty="0" err="1"/>
              <a:t>när</a:t>
            </a:r>
            <a:r>
              <a:rPr lang="sv-SE" sz="2800" dirty="0"/>
              <a:t> man har </a:t>
            </a:r>
            <a:r>
              <a:rPr lang="sv-SE" sz="2800" dirty="0" err="1"/>
              <a:t>fått</a:t>
            </a:r>
            <a:r>
              <a:rPr lang="sv-SE" sz="2800" dirty="0"/>
              <a:t> kunskap om de </a:t>
            </a:r>
            <a:r>
              <a:rPr lang="sv-SE" sz="2800" dirty="0" err="1"/>
              <a:t>fördelar</a:t>
            </a:r>
            <a:r>
              <a:rPr lang="sv-SE" sz="2800" dirty="0"/>
              <a:t> och nackdelar man </a:t>
            </a:r>
            <a:r>
              <a:rPr lang="sv-SE" sz="2800" dirty="0" err="1"/>
              <a:t>får</a:t>
            </a:r>
            <a:r>
              <a:rPr lang="sv-SE" sz="2800" dirty="0"/>
              <a:t> av </a:t>
            </a:r>
            <a:r>
              <a:rPr lang="sv-SE" sz="2800" dirty="0" err="1"/>
              <a:t>samhället</a:t>
            </a:r>
            <a:r>
              <a:rPr lang="sv-SE" sz="2800" dirty="0"/>
              <a:t>? Vad kan man </a:t>
            </a:r>
            <a:r>
              <a:rPr lang="sv-SE" sz="2800" dirty="0" err="1"/>
              <a:t>göra</a:t>
            </a:r>
            <a:r>
              <a:rPr lang="sv-SE" sz="2800" dirty="0"/>
              <a:t> </a:t>
            </a:r>
            <a:r>
              <a:rPr lang="sv-SE" sz="2800" dirty="0" err="1"/>
              <a:t>för</a:t>
            </a:r>
            <a:r>
              <a:rPr lang="sv-SE" sz="2800" dirty="0"/>
              <a:t> att motarbeta dessa </a:t>
            </a:r>
            <a:r>
              <a:rPr lang="sv-SE" sz="2800" dirty="0" err="1"/>
              <a:t>orättvisor</a:t>
            </a:r>
            <a:r>
              <a:rPr lang="sv-SE" sz="2800" dirty="0"/>
              <a:t>?</a:t>
            </a:r>
          </a:p>
        </p:txBody>
      </p:sp>
    </p:spTree>
    <p:extLst>
      <p:ext uri="{BB962C8B-B14F-4D97-AF65-F5344CB8AC3E}">
        <p14:creationId xmlns:p14="http://schemas.microsoft.com/office/powerpoint/2010/main" val="4231744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FD8A28-216F-CADC-3669-ABCDABE64DD8}"/>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E5A7A220-1B50-F3D3-6786-CAA7B27E61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C8EBC4F-0CDD-30DE-FC51-DFD82C1369A5}"/>
              </a:ext>
            </a:extLst>
          </p:cNvPr>
          <p:cNvSpPr>
            <a:spLocks noGrp="1"/>
          </p:cNvSpPr>
          <p:nvPr>
            <p:ph type="title"/>
          </p:nvPr>
        </p:nvSpPr>
        <p:spPr/>
        <p:txBody>
          <a:bodyPr/>
          <a:lstStyle/>
          <a:p>
            <a:r>
              <a:rPr lang="sv-SE" sz="3600" dirty="0"/>
              <a:t>Tips på hur du kan agera för social hållbarhet</a:t>
            </a:r>
          </a:p>
        </p:txBody>
      </p:sp>
      <p:sp useBgFill="1">
        <p:nvSpPr>
          <p:cNvPr id="5" name="Platshållare för innehåll 2">
            <a:extLst>
              <a:ext uri="{FF2B5EF4-FFF2-40B4-BE49-F238E27FC236}">
                <a16:creationId xmlns:a16="http://schemas.microsoft.com/office/drawing/2014/main" id="{1419CE9F-CE1D-00B1-4BDE-E33795887168}"/>
              </a:ext>
            </a:extLst>
          </p:cNvPr>
          <p:cNvSpPr txBox="1">
            <a:spLocks/>
          </p:cNvSpPr>
          <p:nvPr/>
        </p:nvSpPr>
        <p:spPr>
          <a:xfrm>
            <a:off x="1721999" y="2547955"/>
            <a:ext cx="799227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sv-SE" altLang="sv-SE" sz="2800" dirty="0"/>
              <a:t>Dela dina erfarenheter och kunskaper med andra.</a:t>
            </a:r>
          </a:p>
          <a:p>
            <a:pPr eaLnBrk="1" hangingPunct="1"/>
            <a:r>
              <a:rPr lang="sv-SE" altLang="sv-SE" sz="2800" dirty="0"/>
              <a:t>Delta och bjud in till olika sammanhang.</a:t>
            </a:r>
          </a:p>
          <a:p>
            <a:pPr eaLnBrk="1" hangingPunct="1"/>
            <a:r>
              <a:rPr lang="sv-SE" altLang="sv-SE" sz="2800" dirty="0"/>
              <a:t>Stödja rättvis konsumtion när du handlar.</a:t>
            </a:r>
          </a:p>
          <a:p>
            <a:pPr eaLnBrk="1" hangingPunct="1"/>
            <a:r>
              <a:rPr lang="sv-SE" altLang="sv-SE" sz="2800" dirty="0"/>
              <a:t>Lära dig och vara nyfiken.</a:t>
            </a:r>
          </a:p>
        </p:txBody>
      </p:sp>
    </p:spTree>
    <p:extLst>
      <p:ext uri="{BB962C8B-B14F-4D97-AF65-F5344CB8AC3E}">
        <p14:creationId xmlns:p14="http://schemas.microsoft.com/office/powerpoint/2010/main" val="4130659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07B2645-A874-7C8A-6CBA-B2289E0CABF5}"/>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D10B0BF9-B66A-D2B5-B1A3-48E429471EF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6318067B-A416-3DCD-32B9-5B63360D2A09}"/>
              </a:ext>
            </a:extLst>
          </p:cNvPr>
          <p:cNvSpPr>
            <a:spLocks noGrp="1"/>
          </p:cNvSpPr>
          <p:nvPr>
            <p:ph type="title"/>
          </p:nvPr>
        </p:nvSpPr>
        <p:spPr/>
        <p:txBody>
          <a:bodyPr/>
          <a:lstStyle/>
          <a:p>
            <a:r>
              <a:rPr lang="sv-SE" sz="3600" dirty="0"/>
              <a:t>Tips på hur du kan agera för social hållbarhet</a:t>
            </a:r>
          </a:p>
        </p:txBody>
      </p:sp>
      <p:sp useBgFill="1">
        <p:nvSpPr>
          <p:cNvPr id="5" name="Platshållare för innehåll 2">
            <a:extLst>
              <a:ext uri="{FF2B5EF4-FFF2-40B4-BE49-F238E27FC236}">
                <a16:creationId xmlns:a16="http://schemas.microsoft.com/office/drawing/2014/main" id="{E4228031-2F78-2BDF-C415-F5B7D466A52D}"/>
              </a:ext>
            </a:extLst>
          </p:cNvPr>
          <p:cNvSpPr txBox="1">
            <a:spLocks/>
          </p:cNvSpPr>
          <p:nvPr/>
        </p:nvSpPr>
        <p:spPr>
          <a:xfrm>
            <a:off x="1721999" y="2781418"/>
            <a:ext cx="799227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sv-SE" altLang="sv-SE" sz="2800" dirty="0"/>
              <a:t>Starta eller delta i seniornätverk.</a:t>
            </a:r>
          </a:p>
          <a:p>
            <a:pPr eaLnBrk="1" hangingPunct="1"/>
            <a:r>
              <a:rPr lang="sv-SE" altLang="sv-SE" sz="2800" dirty="0"/>
              <a:t>Påverka lokalt.</a:t>
            </a:r>
          </a:p>
          <a:p>
            <a:pPr eaLnBrk="1" hangingPunct="1"/>
            <a:r>
              <a:rPr lang="sv-SE" altLang="sv-SE" sz="2800" dirty="0"/>
              <a:t>Stärka solidariteten mellan generationer.</a:t>
            </a:r>
          </a:p>
          <a:p>
            <a:pPr eaLnBrk="1" hangingPunct="1"/>
            <a:r>
              <a:rPr lang="sv-SE" altLang="sv-SE" sz="2800" dirty="0"/>
              <a:t>Arbeta för tillgänglighet och jämlikhet. </a:t>
            </a:r>
          </a:p>
        </p:txBody>
      </p:sp>
    </p:spTree>
    <p:extLst>
      <p:ext uri="{BB962C8B-B14F-4D97-AF65-F5344CB8AC3E}">
        <p14:creationId xmlns:p14="http://schemas.microsoft.com/office/powerpoint/2010/main" val="3485243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23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Så hänger social hållbarhet ihop med Agenda 2030</a:t>
            </a:r>
          </a:p>
          <a:p>
            <a:r>
              <a:rPr lang="sv-SE" sz="2800" dirty="0"/>
              <a:t>Grundprinciperna för ett rättvist och jämlikt samhälle</a:t>
            </a:r>
          </a:p>
          <a:p>
            <a:r>
              <a:rPr lang="sv-SE" sz="2800" dirty="0"/>
              <a:t>Social hållbarhet och dess betydelse </a:t>
            </a:r>
          </a:p>
          <a:p>
            <a:endParaRPr lang="sv-SE" sz="2800" dirty="0"/>
          </a:p>
        </p:txBody>
      </p:sp>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24</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b="1" dirty="0">
                <a:solidFill>
                  <a:schemeClr val="bg1"/>
                </a:solidFill>
              </a:rPr>
              <a:t>Klicka på länkarna nedanför:</a:t>
            </a:r>
            <a:endParaRPr lang="sv-SE" sz="2800" dirty="0">
              <a:solidFill>
                <a:schemeClr val="bg1"/>
              </a:solidFill>
            </a:endParaRPr>
          </a:p>
          <a:p>
            <a:r>
              <a:rPr lang="sv-SE" sz="2800" dirty="0">
                <a:solidFill>
                  <a:schemeClr val="bg1"/>
                </a:solidFill>
                <a:hlinkClick r:id="rId3">
                  <a:extLst>
                    <a:ext uri="{A12FA001-AC4F-418D-AE19-62706E023703}">
                      <ahyp:hlinkClr xmlns:ahyp="http://schemas.microsoft.com/office/drawing/2018/hyperlinkcolor" val="tx"/>
                    </a:ext>
                  </a:extLst>
                </a:hlinkClick>
              </a:rPr>
              <a:t>Forum: Mötesplats social hållbarhet</a:t>
            </a:r>
            <a:endParaRPr lang="sv-SE" sz="2800" dirty="0">
              <a:solidFill>
                <a:schemeClr val="bg1"/>
              </a:solidFill>
              <a:hlinkClick r:id="rId4">
                <a:extLst>
                  <a:ext uri="{A12FA001-AC4F-418D-AE19-62706E023703}">
                    <ahyp:hlinkClr xmlns:ahyp="http://schemas.microsoft.com/office/drawing/2018/hyperlinkcolor" val="tx"/>
                  </a:ext>
                </a:extLst>
              </a:hlinkClick>
            </a:endParaRPr>
          </a:p>
          <a:p>
            <a:r>
              <a:rPr lang="sv-SE" sz="2800" dirty="0">
                <a:solidFill>
                  <a:schemeClr val="bg1"/>
                </a:solidFill>
                <a:hlinkClick r:id="rId5">
                  <a:extLst>
                    <a:ext uri="{A12FA001-AC4F-418D-AE19-62706E023703}">
                      <ahyp:hlinkClr xmlns:ahyp="http://schemas.microsoft.com/office/drawing/2018/hyperlinkcolor" val="tx"/>
                    </a:ext>
                  </a:extLst>
                </a:hlinkClick>
              </a:rPr>
              <a:t>Antologi om social hållbarhet</a:t>
            </a:r>
            <a:endParaRPr lang="sv-SE" sz="2800" dirty="0">
              <a:solidFill>
                <a:schemeClr val="bg1"/>
              </a:solidFill>
            </a:endParaRPr>
          </a:p>
          <a:p>
            <a:r>
              <a:rPr lang="sv-SE" sz="2800" dirty="0">
                <a:solidFill>
                  <a:schemeClr val="bg1"/>
                </a:solidFill>
                <a:hlinkClick r:id="rId6">
                  <a:extLst>
                    <a:ext uri="{A12FA001-AC4F-418D-AE19-62706E023703}">
                      <ahyp:hlinkClr xmlns:ahyp="http://schemas.microsoft.com/office/drawing/2018/hyperlinkcolor" val="tx"/>
                    </a:ext>
                  </a:extLst>
                </a:hlinkClick>
              </a:rPr>
              <a:t>Social hållbarhet som pelare i ett bredare hållbarhetsperspektiv</a:t>
            </a:r>
            <a:endParaRPr lang="sv-SE" sz="2800" dirty="0">
              <a:solidFill>
                <a:schemeClr val="bg1"/>
              </a:solidFill>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7"/>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920181" flipH="1" flipV="1">
            <a:off x="8186456" y="2250241"/>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Flera av målen i Agenda 2030 är direkt kopplade till social hållbarhet</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737625"/>
            <a:ext cx="6778710" cy="1981183"/>
          </a:xfrm>
        </p:spPr>
        <p:txBody>
          <a:bodyPr/>
          <a:lstStyle/>
          <a:p>
            <a:r>
              <a:rPr lang="sv-SE" sz="2800" dirty="0"/>
              <a:t>Handlar om att skapa jämlika, trygga och inkluderande samhällen där alla har tillgång till hälsa, utbildning, delaktighet och goda levnadsvillkor.</a:t>
            </a:r>
          </a:p>
        </p:txBody>
      </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flipV="1">
            <a:off x="10739185" y="4499483"/>
            <a:ext cx="1097706" cy="1097706"/>
          </a:xfrm>
          <a:prstGeom prst="rect">
            <a:avLst/>
          </a:prstGeom>
        </p:spPr>
      </p:pic>
      <p:grpSp>
        <p:nvGrpSpPr>
          <p:cNvPr id="2" name="Grupp 1">
            <a:extLst>
              <a:ext uri="{FF2B5EF4-FFF2-40B4-BE49-F238E27FC236}">
                <a16:creationId xmlns:a16="http://schemas.microsoft.com/office/drawing/2014/main" id="{E1587084-6D49-25D6-3376-0A0A15D09C10}"/>
              </a:ext>
            </a:extLst>
          </p:cNvPr>
          <p:cNvGrpSpPr/>
          <p:nvPr/>
        </p:nvGrpSpPr>
        <p:grpSpPr>
          <a:xfrm>
            <a:off x="8210145" y="5709411"/>
            <a:ext cx="4377446" cy="655329"/>
            <a:chOff x="4219574" y="5709411"/>
            <a:chExt cx="3057525" cy="655329"/>
          </a:xfrm>
        </p:grpSpPr>
        <p:sp>
          <p:nvSpPr>
            <p:cNvPr id="3" name="Rektangel med rundade hörn 2">
              <a:extLst>
                <a:ext uri="{FF2B5EF4-FFF2-40B4-BE49-F238E27FC236}">
                  <a16:creationId xmlns:a16="http://schemas.microsoft.com/office/drawing/2014/main" id="{E722B591-78C6-4CD4-7531-274A72D327FA}"/>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3E32AA09-E69F-CF5B-3A72-6E95DAA73632}"/>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6">
                    <a:extLst>
                      <a:ext uri="{A12FA001-AC4F-418D-AE19-62706E023703}">
                        <ahyp:hlinkClr xmlns:ahyp="http://schemas.microsoft.com/office/drawing/2018/hyperlinkcolor" val="tx"/>
                      </a:ext>
                    </a:extLst>
                  </a:hlinkClick>
                </a:rPr>
                <a:t>De globala målen</a:t>
              </a:r>
              <a:endParaRPr lang="sv-SE" sz="2200" b="1" dirty="0">
                <a:solidFill>
                  <a:schemeClr val="bg1"/>
                </a:solidFill>
              </a:endParaRPr>
            </a:p>
          </p:txBody>
        </p:sp>
      </p:grpSp>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8A1F101-C37E-C6E7-6BC4-0EE9600C269C}"/>
              </a:ext>
            </a:extLst>
          </p:cNvPr>
          <p:cNvPicPr>
            <a:picLocks noChangeAspect="1"/>
          </p:cNvPicPr>
          <p:nvPr/>
        </p:nvPicPr>
        <p:blipFill>
          <a:blip r:embed="rId5"/>
          <a:stretch>
            <a:fillRect/>
          </a:stretch>
        </p:blipFill>
        <p:spPr>
          <a:xfrm>
            <a:off x="10721023" y="294967"/>
            <a:ext cx="1158802" cy="486697"/>
          </a:xfrm>
          <a:prstGeom prst="rect">
            <a:avLst/>
          </a:prstGeom>
        </p:spPr>
      </p:pic>
      <p:pic>
        <p:nvPicPr>
          <p:cNvPr id="2" name="Online Media 1" descr="Social hallbarhet-ljudfilm">
            <a:hlinkClick r:id="" action="ppaction://media"/>
            <a:extLst>
              <a:ext uri="{FF2B5EF4-FFF2-40B4-BE49-F238E27FC236}">
                <a16:creationId xmlns:a16="http://schemas.microsoft.com/office/drawing/2014/main" id="{3141B61D-3086-99DA-A73D-B9C2468BC9CD}"/>
              </a:ext>
            </a:extLst>
          </p:cNvPr>
          <p:cNvPicPr>
            <a:picLocks noRot="1" noChangeAspect="1"/>
          </p:cNvPicPr>
          <p:nvPr>
            <a:videoFile r:link="rId1"/>
          </p:nvPr>
        </p:nvPicPr>
        <p:blipFill>
          <a:blip r:embed="rId6"/>
          <a:stretch>
            <a:fillRect/>
          </a:stretch>
        </p:blipFill>
        <p:spPr>
          <a:xfrm>
            <a:off x="0" y="36095"/>
            <a:ext cx="12192000" cy="6868732"/>
          </a:xfrm>
          <a:prstGeom prst="rect">
            <a:avLst/>
          </a:prstGeom>
        </p:spPr>
      </p:pic>
    </p:spTree>
    <p:extLst>
      <p:ext uri="{BB962C8B-B14F-4D97-AF65-F5344CB8AC3E}">
        <p14:creationId xmlns:p14="http://schemas.microsoft.com/office/powerpoint/2010/main" val="235261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67C8C5-1B54-637F-4DF6-361D484667E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3FD997C8-153F-5828-F3A9-E67D78D5D592}"/>
              </a:ext>
            </a:extLst>
          </p:cNvPr>
          <p:cNvSpPr>
            <a:spLocks noGrp="1"/>
          </p:cNvSpPr>
          <p:nvPr>
            <p:ph type="sldNum" sz="quarter" idx="12"/>
          </p:nvPr>
        </p:nvSpPr>
        <p:spPr/>
        <p:txBody>
          <a:bodyPr/>
          <a:lstStyle/>
          <a:p>
            <a:fld id="{332063FA-F158-B145-A53C-EFD7E6C84CF7}" type="slidenum">
              <a:rPr lang="sv-SE" smtClean="0"/>
              <a:pPr/>
              <a:t>5</a:t>
            </a:fld>
            <a:endParaRPr lang="sv-SE"/>
          </a:p>
        </p:txBody>
      </p:sp>
      <p:sp>
        <p:nvSpPr>
          <p:cNvPr id="2" name="Rubrik 1">
            <a:extLst>
              <a:ext uri="{FF2B5EF4-FFF2-40B4-BE49-F238E27FC236}">
                <a16:creationId xmlns:a16="http://schemas.microsoft.com/office/drawing/2014/main" id="{C4AEBC2A-5C62-D5FF-5D85-979B8507BB94}"/>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1DB3B6F-3E96-D107-68B1-BE0A36072AD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9C05E83F-3813-4D02-88FB-418A3C8BE72B}"/>
              </a:ext>
            </a:extLst>
          </p:cNvPr>
          <p:cNvSpPr>
            <a:spLocks noGrp="1"/>
          </p:cNvSpPr>
          <p:nvPr>
            <p:ph sz="quarter" idx="13"/>
          </p:nvPr>
        </p:nvSpPr>
        <p:spPr>
          <a:xfrm>
            <a:off x="1721998" y="2547955"/>
            <a:ext cx="8841727" cy="3357896"/>
          </a:xfrm>
        </p:spPr>
        <p:txBody>
          <a:bodyPr/>
          <a:lstStyle/>
          <a:p>
            <a:r>
              <a:rPr lang="sv-SE" sz="3000" dirty="0"/>
              <a:t>Var det något i filmen som var nytt för er?</a:t>
            </a:r>
          </a:p>
          <a:p>
            <a:r>
              <a:rPr lang="sv-SE" sz="3000" dirty="0"/>
              <a:t>Var det något i filmen som du reagerade på?</a:t>
            </a:r>
            <a:br>
              <a:rPr lang="sv-SE" sz="3000" dirty="0"/>
            </a:br>
            <a:r>
              <a:rPr lang="sv-SE" sz="3000" dirty="0"/>
              <a:t>Vad och varför?</a:t>
            </a:r>
          </a:p>
          <a:p>
            <a:r>
              <a:rPr lang="sv-SE" sz="3000" dirty="0"/>
              <a:t>Var det något i filmen som du inte förstått tidigare?</a:t>
            </a:r>
          </a:p>
          <a:p>
            <a:pPr marL="0" indent="0">
              <a:buNone/>
            </a:pPr>
            <a:endParaRPr lang="sv-SE" sz="3000" dirty="0"/>
          </a:p>
          <a:p>
            <a:endParaRPr lang="sv-SE" sz="3000" dirty="0"/>
          </a:p>
          <a:p>
            <a:endParaRPr lang="sv-SE" sz="3000" dirty="0"/>
          </a:p>
          <a:p>
            <a:endParaRPr lang="sv-SE" sz="2800" dirty="0"/>
          </a:p>
          <a:p>
            <a:pPr marL="0" indent="0">
              <a:buNone/>
            </a:pPr>
            <a:endParaRPr lang="sv-SE" sz="2800" dirty="0"/>
          </a:p>
        </p:txBody>
      </p:sp>
    </p:spTree>
    <p:extLst>
      <p:ext uri="{BB962C8B-B14F-4D97-AF65-F5344CB8AC3E}">
        <p14:creationId xmlns:p14="http://schemas.microsoft.com/office/powerpoint/2010/main" val="1611914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8454077-A79B-3B56-7EF4-218009FD8256}"/>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30D6251C-98BF-0115-B9D5-B4644DA34090}"/>
              </a:ext>
            </a:extLst>
          </p:cNvPr>
          <p:cNvPicPr>
            <a:picLocks noChangeAspect="1"/>
          </p:cNvPicPr>
          <p:nvPr/>
        </p:nvPicPr>
        <p:blipFill>
          <a:blip r:embed="rId3"/>
          <a:stretch>
            <a:fillRect/>
          </a:stretch>
        </p:blipFill>
        <p:spPr>
          <a:xfrm>
            <a:off x="10721023" y="294967"/>
            <a:ext cx="1158802" cy="486697"/>
          </a:xfrm>
          <a:prstGeom prst="rect">
            <a:avLst/>
          </a:prstGeom>
        </p:spPr>
      </p:pic>
      <p:sp>
        <p:nvSpPr>
          <p:cNvPr id="2" name="Rubrik 3">
            <a:extLst>
              <a:ext uri="{FF2B5EF4-FFF2-40B4-BE49-F238E27FC236}">
                <a16:creationId xmlns:a16="http://schemas.microsoft.com/office/drawing/2014/main" id="{1507822A-8E32-984B-C74E-F4DD7FB9F122}"/>
              </a:ext>
            </a:extLst>
          </p:cNvPr>
          <p:cNvSpPr txBox="1">
            <a:spLocks/>
          </p:cNvSpPr>
          <p:nvPr/>
        </p:nvSpPr>
        <p:spPr>
          <a:xfrm>
            <a:off x="1721999" y="1253951"/>
            <a:ext cx="9038280" cy="885242"/>
          </a:xfrm>
          <a:prstGeom prst="rect">
            <a:avLst/>
          </a:prstGeom>
        </p:spPr>
        <p:txBody>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sv-SE" sz="3600" dirty="0"/>
              <a:t>Film om de fem grundprinciperna för social hållbarhet</a:t>
            </a:r>
          </a:p>
        </p:txBody>
      </p:sp>
      <p:pic>
        <p:nvPicPr>
          <p:cNvPr id="4" name="Platshållare för innehåll 6" descr="Markör med hel fyllning">
            <a:extLst>
              <a:ext uri="{FF2B5EF4-FFF2-40B4-BE49-F238E27FC236}">
                <a16:creationId xmlns:a16="http://schemas.microsoft.com/office/drawing/2014/main" id="{F9665FF5-8F30-ED79-0246-983CFC1FE2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flipV="1">
            <a:off x="7691185" y="2345837"/>
            <a:ext cx="1097706" cy="1097706"/>
          </a:xfrm>
          <a:prstGeom prst="rect">
            <a:avLst/>
          </a:prstGeom>
        </p:spPr>
      </p:pic>
      <p:grpSp>
        <p:nvGrpSpPr>
          <p:cNvPr id="5" name="Grupp 4">
            <a:extLst>
              <a:ext uri="{FF2B5EF4-FFF2-40B4-BE49-F238E27FC236}">
                <a16:creationId xmlns:a16="http://schemas.microsoft.com/office/drawing/2014/main" id="{5D8D17C9-DC6B-A678-7941-73FACE759164}"/>
              </a:ext>
            </a:extLst>
          </p:cNvPr>
          <p:cNvGrpSpPr/>
          <p:nvPr/>
        </p:nvGrpSpPr>
        <p:grpSpPr>
          <a:xfrm>
            <a:off x="4052416" y="3650188"/>
            <a:ext cx="4377446" cy="655329"/>
            <a:chOff x="4219574" y="5709411"/>
            <a:chExt cx="3057525" cy="655329"/>
          </a:xfrm>
        </p:grpSpPr>
        <p:sp>
          <p:nvSpPr>
            <p:cNvPr id="6" name="Rektangel med rundade hörn 5">
              <a:extLst>
                <a:ext uri="{FF2B5EF4-FFF2-40B4-BE49-F238E27FC236}">
                  <a16:creationId xmlns:a16="http://schemas.microsoft.com/office/drawing/2014/main" id="{C0BCBD40-DB3E-6E89-4F06-34720E7D4CCB}"/>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F1F9E2E9-2A31-F036-C2A0-A3B2F1927693}"/>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6">
                    <a:extLst>
                      <a:ext uri="{A12FA001-AC4F-418D-AE19-62706E023703}">
                        <ahyp:hlinkClr xmlns:ahyp="http://schemas.microsoft.com/office/drawing/2018/hyperlinkcolor" val="tx"/>
                      </a:ext>
                    </a:extLst>
                  </a:hlinkClick>
                </a:rPr>
                <a:t>Till filmen</a:t>
              </a:r>
              <a:endParaRPr lang="sv-SE" sz="2200" b="1" dirty="0">
                <a:solidFill>
                  <a:schemeClr val="bg1"/>
                </a:solidFill>
              </a:endParaRPr>
            </a:p>
          </p:txBody>
        </p:sp>
      </p:grpSp>
    </p:spTree>
    <p:extLst>
      <p:ext uri="{BB962C8B-B14F-4D97-AF65-F5344CB8AC3E}">
        <p14:creationId xmlns:p14="http://schemas.microsoft.com/office/powerpoint/2010/main" val="3367030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8CBA8CD-8EF0-17A7-AA31-12426F039D8E}"/>
            </a:ext>
          </a:extLst>
        </p:cNvPr>
        <p:cNvGrpSpPr/>
        <p:nvPr/>
      </p:nvGrpSpPr>
      <p:grpSpPr>
        <a:xfrm>
          <a:off x="0" y="0"/>
          <a:ext cx="0" cy="0"/>
          <a:chOff x="0" y="0"/>
          <a:chExt cx="0" cy="0"/>
        </a:xfrm>
      </p:grpSpPr>
      <p:sp>
        <p:nvSpPr>
          <p:cNvPr id="2" name="Platshållare för innehåll 3">
            <a:extLst>
              <a:ext uri="{FF2B5EF4-FFF2-40B4-BE49-F238E27FC236}">
                <a16:creationId xmlns:a16="http://schemas.microsoft.com/office/drawing/2014/main" id="{EA21417F-50BC-910E-3B8D-D35AD0D2C334}"/>
              </a:ext>
            </a:extLst>
          </p:cNvPr>
          <p:cNvSpPr>
            <a:spLocks noGrp="1"/>
          </p:cNvSpPr>
          <p:nvPr>
            <p:ph sz="quarter" idx="13"/>
          </p:nvPr>
        </p:nvSpPr>
        <p:spPr>
          <a:xfrm>
            <a:off x="1721999" y="2246153"/>
            <a:ext cx="8841727" cy="3357896"/>
          </a:xfrm>
        </p:spPr>
        <p:txBody>
          <a:bodyPr/>
          <a:lstStyle/>
          <a:p>
            <a:r>
              <a:rPr lang="sv-SE" sz="3600" dirty="0"/>
              <a:t>Hälsa</a:t>
            </a:r>
          </a:p>
          <a:p>
            <a:r>
              <a:rPr lang="sv-SE" sz="3600" dirty="0"/>
              <a:t>Påverkan</a:t>
            </a:r>
          </a:p>
          <a:p>
            <a:r>
              <a:rPr lang="sv-SE" sz="3600" dirty="0"/>
              <a:t>Kompetens</a:t>
            </a:r>
          </a:p>
          <a:p>
            <a:r>
              <a:rPr lang="sv-SE" sz="3600" dirty="0"/>
              <a:t>Opartiskhet</a:t>
            </a:r>
          </a:p>
          <a:p>
            <a:r>
              <a:rPr lang="sv-SE" sz="3600" dirty="0"/>
              <a:t>Yttrande</a:t>
            </a:r>
          </a:p>
          <a:p>
            <a:pPr marL="0" indent="0">
              <a:buNone/>
            </a:pPr>
            <a:endParaRPr lang="sv-SE" sz="28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C18BF9B4-74C1-E32B-963E-E670CB9BB6A3}"/>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22" name="Rubrik 1">
            <a:extLst>
              <a:ext uri="{FF2B5EF4-FFF2-40B4-BE49-F238E27FC236}">
                <a16:creationId xmlns:a16="http://schemas.microsoft.com/office/drawing/2014/main" id="{2424543D-959C-9480-CDF1-C0C03C957CF0}"/>
              </a:ext>
            </a:extLst>
          </p:cNvPr>
          <p:cNvSpPr>
            <a:spLocks noGrp="1"/>
          </p:cNvSpPr>
          <p:nvPr>
            <p:ph type="title"/>
          </p:nvPr>
        </p:nvSpPr>
        <p:spPr>
          <a:xfrm>
            <a:off x="1721999" y="1253951"/>
            <a:ext cx="9038280" cy="885242"/>
          </a:xfrm>
        </p:spPr>
        <p:txBody>
          <a:bodyPr/>
          <a:lstStyle/>
          <a:p>
            <a:r>
              <a:rPr lang="nn-NO" sz="3600" dirty="0" err="1"/>
              <a:t>Mer</a:t>
            </a:r>
            <a:r>
              <a:rPr lang="nn-NO" sz="3600" dirty="0"/>
              <a:t> om </a:t>
            </a:r>
            <a:r>
              <a:rPr lang="nn-NO" sz="3600" dirty="0" err="1"/>
              <a:t>grundprinciperna</a:t>
            </a:r>
            <a:endParaRPr lang="nn-NO" sz="3600" dirty="0"/>
          </a:p>
        </p:txBody>
      </p:sp>
    </p:spTree>
    <p:extLst>
      <p:ext uri="{BB962C8B-B14F-4D97-AF65-F5344CB8AC3E}">
        <p14:creationId xmlns:p14="http://schemas.microsoft.com/office/powerpoint/2010/main" val="1335382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4E1020-B057-309B-BD06-983A3AEBA8C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ADF9A89-C655-D58D-DE84-A8BA9E1812EC}"/>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41B48931-AE34-1ACF-9D87-C69FBD194634}"/>
              </a:ext>
            </a:extLst>
          </p:cNvPr>
          <p:cNvSpPr>
            <a:spLocks noGrp="1"/>
          </p:cNvSpPr>
          <p:nvPr>
            <p:ph type="title"/>
          </p:nvPr>
        </p:nvSpPr>
        <p:spPr/>
        <p:txBody>
          <a:bodyPr/>
          <a:lstStyle/>
          <a:p>
            <a:r>
              <a:rPr lang="nn-NO" sz="3600" dirty="0"/>
              <a:t>1. </a:t>
            </a:r>
            <a:r>
              <a:rPr lang="nn-NO" sz="3600" dirty="0" err="1"/>
              <a:t>Hälsa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FAD8760-6985-8ECD-5592-737F6D981F11}"/>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33C4B42E-8B4C-F24D-8175-40420E5ECD12}"/>
              </a:ext>
            </a:extLst>
          </p:cNvPr>
          <p:cNvSpPr>
            <a:spLocks noGrp="1"/>
          </p:cNvSpPr>
          <p:nvPr>
            <p:ph sz="quarter" idx="13"/>
          </p:nvPr>
        </p:nvSpPr>
        <p:spPr>
          <a:xfrm>
            <a:off x="1721999" y="2139193"/>
            <a:ext cx="7317605" cy="3857595"/>
          </a:xfrm>
        </p:spPr>
        <p:txBody>
          <a:bodyPr/>
          <a:lstStyle/>
          <a:p>
            <a:endParaRPr lang="sv-SE" sz="1100" dirty="0">
              <a:solidFill>
                <a:srgbClr val="333333"/>
              </a:solidFill>
              <a:highlight>
                <a:srgbClr val="FFFF00"/>
              </a:highlight>
              <a:latin typeface="Droid Sans"/>
            </a:endParaRPr>
          </a:p>
          <a:p>
            <a:r>
              <a:rPr lang="sv-SE" sz="2800" dirty="0"/>
              <a:t>Hälsa handlar om att människor inte ska uppleva att makt eller normer hindrar deras välmående.</a:t>
            </a:r>
          </a:p>
          <a:p>
            <a:r>
              <a:rPr lang="sv-SE" sz="2800" dirty="0"/>
              <a:t>Social hållbarhet byggs när invånarna litar på att samhället gör sitt bästa för att skydda hälsan – även i kriser som pandemier eller naturkatastrofer.</a:t>
            </a:r>
          </a:p>
        </p:txBody>
      </p:sp>
      <p:pic>
        <p:nvPicPr>
          <p:cNvPr id="4" name="Bild 3" descr="Hjärta med puls med hel fyllning">
            <a:extLst>
              <a:ext uri="{FF2B5EF4-FFF2-40B4-BE49-F238E27FC236}">
                <a16:creationId xmlns:a16="http://schemas.microsoft.com/office/drawing/2014/main" id="{15ABBC29-8B49-D7C0-A0AB-6344D655C3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55230" y="2139193"/>
            <a:ext cx="2319084" cy="2319084"/>
          </a:xfrm>
          <a:prstGeom prst="rect">
            <a:avLst/>
          </a:prstGeom>
        </p:spPr>
      </p:pic>
    </p:spTree>
    <p:extLst>
      <p:ext uri="{BB962C8B-B14F-4D97-AF65-F5344CB8AC3E}">
        <p14:creationId xmlns:p14="http://schemas.microsoft.com/office/powerpoint/2010/main" val="42629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9</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a:t>Hur påverkar förtroendet för makthavare vår hälsa i vardagen och i kriser?</a:t>
            </a:r>
          </a:p>
          <a:p>
            <a:r>
              <a:rPr lang="sv-SE" sz="3000" dirty="0"/>
              <a:t>På vilket sätt kan orättvisor i samhället och normer göra att vissa grupper får sämre hälsa än andra?</a:t>
            </a:r>
          </a:p>
          <a:p>
            <a:pPr marL="0" indent="0">
              <a:buNone/>
            </a:pPr>
            <a:endParaRPr lang="sv-SE" sz="2800" dirty="0"/>
          </a:p>
        </p:txBody>
      </p:sp>
    </p:spTree>
    <p:extLst>
      <p:ext uri="{BB962C8B-B14F-4D97-AF65-F5344CB8AC3E}">
        <p14:creationId xmlns:p14="http://schemas.microsoft.com/office/powerpoint/2010/main" val="564333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6776</TotalTime>
  <Words>4275</Words>
  <Application>Microsoft Macintosh PowerPoint</Application>
  <PresentationFormat>Widescreen</PresentationFormat>
  <Paragraphs>488</Paragraphs>
  <Slides>25</Slides>
  <Notes>25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-webkit-standard</vt:lpstr>
      <vt:lpstr>Arial</vt:lpstr>
      <vt:lpstr>Averta</vt:lpstr>
      <vt:lpstr>Calibri</vt:lpstr>
      <vt:lpstr>Droid Sans</vt:lpstr>
      <vt:lpstr>Impact</vt:lpstr>
      <vt:lpstr>Roboto Lt</vt:lpstr>
      <vt:lpstr>Wingdings</vt:lpstr>
      <vt:lpstr>SPF_mallpres_20141216_REN</vt:lpstr>
      <vt:lpstr>PowerPoint Presentation</vt:lpstr>
      <vt:lpstr>De globala målen</vt:lpstr>
      <vt:lpstr>Flera av målen i Agenda 2030 är direkt kopplade till social hållbarhet</vt:lpstr>
      <vt:lpstr>PowerPoint Presentation</vt:lpstr>
      <vt:lpstr>Samtalsfrågor</vt:lpstr>
      <vt:lpstr>PowerPoint Presentation</vt:lpstr>
      <vt:lpstr>Mer om grundprinciperna</vt:lpstr>
      <vt:lpstr>1. Hälsa</vt:lpstr>
      <vt:lpstr>Samtalsfrågor</vt:lpstr>
      <vt:lpstr>2. Påverkan</vt:lpstr>
      <vt:lpstr>Samtalsfrågor</vt:lpstr>
      <vt:lpstr>3. Kompetens</vt:lpstr>
      <vt:lpstr>Samtalsfrågor</vt:lpstr>
      <vt:lpstr>4. Opartiskhet</vt:lpstr>
      <vt:lpstr>Samtalsfråga</vt:lpstr>
      <vt:lpstr>5. Yttrande</vt:lpstr>
      <vt:lpstr>Samtalsfrågor</vt:lpstr>
      <vt:lpstr>Övning: En bit fram</vt:lpstr>
      <vt:lpstr>Så här gör vi!</vt:lpstr>
      <vt:lpstr>Samtalsfrågor</vt:lpstr>
      <vt:lpstr>Tips på hur du kan agera för social hållbarhet</vt:lpstr>
      <vt:lpstr>Tips på hur du kan agera för social hållbarhet</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Wendy Francis</cp:lastModifiedBy>
  <cp:revision>166</cp:revision>
  <cp:lastPrinted>2025-06-10T12:32:33Z</cp:lastPrinted>
  <dcterms:created xsi:type="dcterms:W3CDTF">2025-02-13T09:49:49Z</dcterms:created>
  <dcterms:modified xsi:type="dcterms:W3CDTF">2026-01-23T15:20:46Z</dcterms:modified>
</cp:coreProperties>
</file>