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81" r:id="rId2"/>
    <p:sldId id="287" r:id="rId3"/>
    <p:sldId id="305" r:id="rId4"/>
    <p:sldId id="350" r:id="rId5"/>
    <p:sldId id="349" r:id="rId6"/>
    <p:sldId id="294" r:id="rId7"/>
    <p:sldId id="360" r:id="rId8"/>
    <p:sldId id="295" r:id="rId9"/>
    <p:sldId id="346" r:id="rId10"/>
    <p:sldId id="352" r:id="rId11"/>
    <p:sldId id="354" r:id="rId12"/>
    <p:sldId id="356" r:id="rId13"/>
    <p:sldId id="362" r:id="rId14"/>
    <p:sldId id="358" r:id="rId15"/>
    <p:sldId id="363" r:id="rId16"/>
    <p:sldId id="359" r:id="rId17"/>
    <p:sldId id="347" r:id="rId18"/>
    <p:sldId id="357" r:id="rId19"/>
    <p:sldId id="353" r:id="rId20"/>
    <p:sldId id="348" r:id="rId21"/>
    <p:sldId id="345" r:id="rId22"/>
    <p:sldId id="306" r:id="rId23"/>
    <p:sldId id="321" r:id="rId24"/>
    <p:sldId id="304" r:id="rId25"/>
    <p:sldId id="361" r:id="rId26"/>
    <p:sldId id="355" r:id="rId27"/>
    <p:sldId id="329" r:id="rId28"/>
    <p:sldId id="298" r:id="rId29"/>
    <p:sldId id="299" r:id="rId30"/>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14"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899D62-B4D8-BC52-7C97-04904F0C4012}" name="Wendy Francis" initials="WF" userId="S::wendy.francis@amphi.se::41db8d90-4008-41c8-8ede-a546e118a2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ECF"/>
    <a:srgbClr val="014178"/>
    <a:srgbClr val="CCE4DB"/>
    <a:srgbClr val="BDE4F7"/>
    <a:srgbClr val="E75113"/>
    <a:srgbClr val="008FCB"/>
    <a:srgbClr val="EB6909"/>
    <a:srgbClr val="219B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93B676-E3B2-4837-9E17-3F33D40EBE4E}" v="1" dt="2025-12-11T13:12:28.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56454"/>
  </p:normalViewPr>
  <p:slideViewPr>
    <p:cSldViewPr snapToGrid="0">
      <p:cViewPr varScale="1">
        <p:scale>
          <a:sx n="52" d="100"/>
          <a:sy n="52" d="100"/>
        </p:scale>
        <p:origin x="1424" y="52"/>
      </p:cViewPr>
      <p:guideLst>
        <p:guide orient="horz" pos="2160"/>
        <p:guide orient="horz" pos="101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38" d="100"/>
          <a:sy n="138" d="100"/>
        </p:scale>
        <p:origin x="53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2154E-6706-1242-B5E1-43A53DF99EE7}" type="datetimeFigureOut">
              <a:rPr lang="sv-SE" smtClean="0"/>
              <a:t>2025-12-11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742B8-4EE9-A423-0D0F-3AA78A141F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8965C9-EC33-B5EF-7A58-A1D362778F82}"/>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6928C439-F32D-A6BB-022C-5C1078D927DD}"/>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endParaRPr lang="sv-SE" altLang="sv-SE" sz="1200"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Inled med att välkomna deltagarna till dagens studiecirkelträff om hållbart vatten.</a:t>
            </a: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Berätta att syfte med dagens studiecirkel bland annat är att lära oss mer om hållbart vatten, hållbar vattenproduktion och om hur vi själva kan påverka vår vattenförbrukning. </a:t>
            </a: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Gå igenom upplägget för dagen (exempelvis start- och sluttid samt säg ungefär när en fikapaus är planerad). </a:t>
            </a:r>
          </a:p>
          <a:p>
            <a:pPr marL="228600" indent="-228600" eaLnBrk="1" hangingPunct="1">
              <a:spcBef>
                <a:spcPct val="0"/>
              </a:spcBef>
              <a:buFont typeface="+mj-lt"/>
              <a:buAutoNum type="arabicPeriod"/>
            </a:pPr>
            <a:r>
              <a:rPr lang="sv-SE" sz="1200" b="0" i="0" u="none" strike="noStrike" dirty="0">
                <a:solidFill>
                  <a:srgbClr val="000000"/>
                </a:solidFill>
                <a:effectLst/>
                <a:latin typeface="Arial" panose="020B0604020202020204" pitchFamily="34" charset="0"/>
                <a:cs typeface="Arial" panose="020B0604020202020204" pitchFamily="34" charset="0"/>
              </a:rPr>
              <a:t>Ge en översikt av hur träffen kommer att gå till (t.ex. att ni kommer att diskutera olika frågor, titta på filmmaterial, göra övningar).</a:t>
            </a:r>
            <a:endParaRPr lang="sv-SE" altLang="sv-SE" sz="1200"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i="0" dirty="0">
                <a:latin typeface="Arial" panose="020B0604020202020204" pitchFamily="34" charset="0"/>
                <a:cs typeface="Arial" panose="020B0604020202020204" pitchFamily="34" charset="0"/>
              </a:rPr>
              <a:t>Informera deltagarna om att de även kommer att få en länk till presentationen skickad till sig efter träffen, så att deltagarna kan ta del av materialet i lugn och ro i efterhand.</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i="0" dirty="0">
                <a:latin typeface="Arial" panose="020B0604020202020204" pitchFamily="34" charset="0"/>
                <a:cs typeface="Arial" panose="020B0604020202020204" pitchFamily="34" charset="0"/>
              </a:rPr>
              <a:t>Uppmuntra gruppen att delta i samtalen. </a:t>
            </a:r>
            <a:r>
              <a:rPr lang="sv-SE" sz="1200" b="0" i="0" u="none" strike="noStrike" dirty="0">
                <a:solidFill>
                  <a:srgbClr val="000000"/>
                </a:solidFill>
                <a:effectLst/>
                <a:latin typeface="Arial" panose="020B0604020202020204" pitchFamily="34" charset="0"/>
                <a:cs typeface="Arial" panose="020B0604020202020204" pitchFamily="34" charset="0"/>
              </a:rPr>
              <a:t>Påminn om att man inte behöver vara expert på ämnet – alla perspektiv är värdefulla och tillsammans skapar vi en givande diskussion. </a:t>
            </a:r>
            <a:r>
              <a:rPr lang="sv-SE" altLang="sv-SE" sz="1200" i="0" dirty="0">
                <a:latin typeface="Arial" panose="020B0604020202020204" pitchFamily="34" charset="0"/>
                <a:cs typeface="Arial" panose="020B0604020202020204" pitchFamily="34" charset="0"/>
              </a:rPr>
              <a:t>Allas bidrag är välkomna! </a:t>
            </a:r>
          </a:p>
          <a:p>
            <a:pPr marL="228600" indent="-228600" eaLnBrk="1" hangingPunct="1">
              <a:spcBef>
                <a:spcPct val="0"/>
              </a:spcBef>
              <a:buFont typeface="+mj-lt"/>
              <a:buAutoNum type="arabicPeriod"/>
            </a:pPr>
            <a:r>
              <a:rPr lang="sv-SE" sz="1200" b="1" i="0" u="none" strike="noStrike" dirty="0">
                <a:solidFill>
                  <a:srgbClr val="000000"/>
                </a:solidFill>
                <a:effectLst/>
                <a:latin typeface="Arial" panose="020B0604020202020204" pitchFamily="34" charset="0"/>
                <a:cs typeface="Arial" panose="020B0604020202020204" pitchFamily="34" charset="0"/>
              </a:rPr>
              <a:t>Om detta inte är första träffen</a:t>
            </a:r>
            <a:r>
              <a:rPr lang="sv-SE" sz="1200" b="0" i="0" u="none" strike="noStrike" dirty="0">
                <a:solidFill>
                  <a:srgbClr val="000000"/>
                </a:solidFill>
                <a:effectLst/>
                <a:latin typeface="Arial" panose="020B0604020202020204" pitchFamily="34" charset="0"/>
                <a:cs typeface="Arial" panose="020B0604020202020204" pitchFamily="34" charset="0"/>
              </a:rPr>
              <a:t>: Fråga om det är något från föregående studiecirkelträff som deltagarna funderat över, vill följa upp, eller som behöver redas ut innan dagens ämne tar vid. </a:t>
            </a:r>
            <a:r>
              <a:rPr lang="sv-SE" altLang="sv-SE" sz="1200" i="0" dirty="0">
                <a:latin typeface="Arial" panose="020B0604020202020204" pitchFamily="34" charset="0"/>
                <a:cs typeface="Arial" panose="020B0604020202020204" pitchFamily="34" charset="0"/>
              </a:rPr>
              <a:t>Försök i så fall gemensamt svara eller reflektera kring det som eventuellt kommit upp.</a:t>
            </a:r>
          </a:p>
          <a:p>
            <a:pPr marL="228600" indent="-228600" eaLnBrk="1" hangingPunct="1">
              <a:spcBef>
                <a:spcPct val="0"/>
              </a:spcBef>
              <a:buFont typeface="+mj-lt"/>
              <a:buAutoNum type="arabicPeriod"/>
            </a:pPr>
            <a:endParaRPr lang="sv-SE" altLang="sv-SE" sz="1200"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endParaRPr lang="sv-SE" altLang="sv-SE" sz="120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AC05CC50-5D87-B83F-0478-16658EC4A9DD}"/>
              </a:ext>
            </a:extLst>
          </p:cNvPr>
          <p:cNvSpPr>
            <a:spLocks noGrp="1"/>
          </p:cNvSpPr>
          <p:nvPr>
            <p:ph type="sldNum" sz="quarter" idx="10"/>
          </p:nvPr>
        </p:nvSpPr>
        <p:spPr/>
        <p:txBody>
          <a:bodyPr/>
          <a:lstStyle/>
          <a:p>
            <a:fld id="{4B0E164D-EE8D-B448-BE8E-A1520703B60E}" type="slidenum">
              <a:rPr lang="sv-SE" smtClean="0"/>
              <a:t>1</a:t>
            </a:fld>
            <a:endParaRPr lang="sv-SE" dirty="0"/>
          </a:p>
        </p:txBody>
      </p:sp>
    </p:spTree>
    <p:extLst>
      <p:ext uri="{BB962C8B-B14F-4D97-AF65-F5344CB8AC3E}">
        <p14:creationId xmlns:p14="http://schemas.microsoft.com/office/powerpoint/2010/main" val="390081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9D8CE-64E7-D3D6-148D-30136AB3765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A5CDE2A-CAE1-531D-5B75-94506279092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6D0777F6-B4E2-0335-7F68-C0D7E8643DCF}"/>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Berätta om vatten och grundvatten i Sverige. Utgå från talpunkterna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endParaRPr lang="sv-SE" altLang="sv-SE" b="1" i="0" u="none" strike="noStrike" dirty="0">
              <a:solidFill>
                <a:schemeClr val="tx1"/>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b="0" i="0" u="none" strike="noStrike" dirty="0">
              <a:solidFill>
                <a:srgbClr val="000000"/>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u="none" strike="noStrike" dirty="0">
                <a:solidFill>
                  <a:srgbClr val="000000"/>
                </a:solidFill>
                <a:effectLst/>
                <a:latin typeface="Arial" panose="020B0604020202020204" pitchFamily="34" charset="0"/>
                <a:cs typeface="Arial" panose="020B0604020202020204" pitchFamily="34" charset="0"/>
              </a:rPr>
              <a:t>Cirka 50 % av dricksvattnet i Sverige kommer från grundvatten. </a:t>
            </a:r>
            <a:r>
              <a:rPr lang="sv-SE" sz="1200" kern="1200" dirty="0">
                <a:solidFill>
                  <a:schemeClr val="tx1"/>
                </a:solidFill>
                <a:effectLst/>
                <a:latin typeface="Arial" panose="020B0604020202020204" pitchFamily="34" charset="0"/>
                <a:ea typeface="+mn-ea"/>
                <a:cs typeface="Arial" panose="020B0604020202020204" pitchFamily="34" charset="0"/>
              </a:rPr>
              <a:t>Grundvatten används för dricksvatten, jordbruk, industri och energiutvinning.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u="none" strike="noStrike" dirty="0">
                <a:solidFill>
                  <a:srgbClr val="000000"/>
                </a:solidFill>
                <a:effectLst/>
                <a:latin typeface="Arial" panose="020B0604020202020204" pitchFamily="34" charset="0"/>
                <a:cs typeface="Arial" panose="020B0604020202020204" pitchFamily="34" charset="0"/>
              </a:rPr>
              <a:t>Grundvatten bildas när nederbörd tränger ner genom jord och berg.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i="0" u="none" strike="noStrike" dirty="0">
                <a:solidFill>
                  <a:srgbClr val="000000"/>
                </a:solidFill>
                <a:effectLst/>
                <a:latin typeface="Arial" panose="020B0604020202020204" pitchFamily="34" charset="0"/>
                <a:cs typeface="Arial" panose="020B0604020202020204" pitchFamily="34" charset="0"/>
              </a:rPr>
              <a:t>Konstgjort grundvatten skapas genom att ytvatten filtreras genom sand och grus. </a:t>
            </a:r>
            <a:endParaRPr lang="sv-SE" dirty="0"/>
          </a:p>
        </p:txBody>
      </p:sp>
      <p:sp>
        <p:nvSpPr>
          <p:cNvPr id="4" name="Platshållare för bildnummer 3">
            <a:extLst>
              <a:ext uri="{FF2B5EF4-FFF2-40B4-BE49-F238E27FC236}">
                <a16:creationId xmlns:a16="http://schemas.microsoft.com/office/drawing/2014/main" id="{D8FC7C96-1C19-D1F3-CB26-DB14A8F1EA05}"/>
              </a:ext>
            </a:extLst>
          </p:cNvPr>
          <p:cNvSpPr>
            <a:spLocks noGrp="1"/>
          </p:cNvSpPr>
          <p:nvPr>
            <p:ph type="sldNum" sz="quarter" idx="10"/>
          </p:nvPr>
        </p:nvSpPr>
        <p:spPr/>
        <p:txBody>
          <a:bodyPr/>
          <a:lstStyle/>
          <a:p>
            <a:fld id="{4B0E164D-EE8D-B448-BE8E-A1520703B60E}" type="slidenum">
              <a:rPr lang="sv-SE" smtClean="0"/>
              <a:t>10</a:t>
            </a:fld>
            <a:endParaRPr lang="sv-SE"/>
          </a:p>
        </p:txBody>
      </p:sp>
    </p:spTree>
    <p:extLst>
      <p:ext uri="{BB962C8B-B14F-4D97-AF65-F5344CB8AC3E}">
        <p14:creationId xmlns:p14="http://schemas.microsoft.com/office/powerpoint/2010/main" val="1370869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BA217-99A0-4C41-9EAD-D11AE9D6CEB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B50D368-237C-3DC3-0DD6-488CB77DFDC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20DBD870-97AE-67F9-04EA-4824253ADC6E}"/>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sz="1200" b="0" dirty="0">
              <a:latin typeface="Arial" panose="020B0604020202020204" pitchFamily="34" charset="0"/>
              <a:cs typeface="Arial" panose="020B0604020202020204" pitchFamily="34" charset="0"/>
            </a:endParaRPr>
          </a:p>
          <a:p>
            <a:pPr marL="450850" indent="-450850" eaLnBrk="1" hangingPunct="1">
              <a:spcBef>
                <a:spcPct val="0"/>
              </a:spcBef>
            </a:pPr>
            <a:endParaRPr lang="sv-SE" sz="120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sz="1200" dirty="0">
                <a:latin typeface="Arial" panose="020B0604020202020204" pitchFamily="34" charset="0"/>
                <a:cs typeface="Arial" panose="020B0604020202020204" pitchFamily="34" charset="0"/>
              </a:rPr>
              <a:t>Berätta kort om grundvattennivåerna i Sverige. </a:t>
            </a:r>
            <a:r>
              <a:rPr lang="sv-SE" altLang="sv-SE" b="0" dirty="0">
                <a:latin typeface="Arial" panose="020B0604020202020204" pitchFamily="34" charset="0"/>
                <a:cs typeface="Arial" panose="020B0604020202020204" pitchFamily="34" charset="0"/>
              </a:rPr>
              <a:t>Utgå från </a:t>
            </a:r>
            <a:r>
              <a:rPr lang="sv-SE" altLang="sv-SE" b="0" dirty="0" err="1">
                <a:latin typeface="Arial" panose="020B0604020202020204" pitchFamily="34" charset="0"/>
                <a:cs typeface="Arial" panose="020B0604020202020204" pitchFamily="34" charset="0"/>
              </a:rPr>
              <a:t>talpunkterna</a:t>
            </a:r>
            <a:r>
              <a:rPr lang="sv-SE" altLang="sv-SE" b="0" dirty="0">
                <a:latin typeface="Arial" panose="020B0604020202020204" pitchFamily="34" charset="0"/>
                <a:cs typeface="Arial" panose="020B0604020202020204" pitchFamily="34" charset="0"/>
              </a:rPr>
              <a:t>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p>
          <a:p>
            <a:pPr marL="450850" indent="-450850" eaLnBrk="1" hangingPunct="1">
              <a:spcBef>
                <a:spcPct val="0"/>
              </a:spcBef>
            </a:pPr>
            <a:endParaRPr lang="sv-SE" sz="12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Grundvattennivåer beskriver hur högt grundvattnet står i marken – det vill säga det vatten som fyller porer och sprickor i jord och berggrund. </a:t>
            </a: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Nivåerna förändras naturligt under året beroende på nederbörd och avdunstning, men kan också sjunka vid längre perioder av torka. För att bedöma situationen mäts de ofta i förhållande till en normal nivå för årstiden. Det finns både små och stora grundvattenmagasin, där de större ofta spelar en viktig roll för den kommunala vattenförsörjningen.</a:t>
            </a: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Sveriges geologiska undersöknings information om grundvatten utgör ett viktigt underlag i frågor som rör samhällets vattenförsörjning och markanvändning.</a:t>
            </a:r>
          </a:p>
          <a:p>
            <a:pPr marL="228600" indent="-228600">
              <a:buFont typeface="Arial" panose="020B0604020202020204" pitchFamily="34" charset="0"/>
              <a:buChar char="•"/>
            </a:pPr>
            <a:r>
              <a:rPr lang="sv-SE" sz="1200" dirty="0">
                <a:latin typeface="Arial" panose="020B0604020202020204" pitchFamily="34" charset="0"/>
                <a:cs typeface="Arial" panose="020B0604020202020204" pitchFamily="34" charset="0"/>
              </a:rPr>
              <a:t>Nu ska vi besöka deras hemsida för att titta närmare på hur grundvattennivåerna har sett ut i Sverige genom att vi väljer olika årtal och datum. </a:t>
            </a:r>
          </a:p>
          <a:p>
            <a:pPr marL="228600" indent="-228600">
              <a:buFont typeface="Arial" panose="020B0604020202020204" pitchFamily="34" charset="0"/>
              <a:buChar char="•"/>
            </a:pPr>
            <a:endParaRPr lang="sv-SE" sz="1200" dirty="0">
              <a:latin typeface="Arial" panose="020B0604020202020204" pitchFamily="34" charset="0"/>
              <a:cs typeface="Arial" panose="020B0604020202020204" pitchFamily="34" charset="0"/>
            </a:endParaRPr>
          </a:p>
          <a:p>
            <a:pPr marL="228600" indent="-228600">
              <a:buFont typeface="+mj-lt"/>
              <a:buAutoNum type="arabicPeriod" startAt="2"/>
            </a:pPr>
            <a:r>
              <a:rPr lang="sv-SE" sz="1200" i="0" dirty="0">
                <a:latin typeface="Arial" panose="020B0604020202020204" pitchFamily="34" charset="0"/>
                <a:cs typeface="Arial" panose="020B0604020202020204" pitchFamily="34" charset="0"/>
              </a:rPr>
              <a:t>Klicka på ”Grundvatten” i bild för att komma till SGU:s hemsida.</a:t>
            </a:r>
          </a:p>
          <a:p>
            <a:pPr marL="450850" indent="-450850" eaLnBrk="1" hangingPunct="1">
              <a:spcBef>
                <a:spcPct val="0"/>
              </a:spcBef>
            </a:pPr>
            <a:endParaRPr lang="sv-SE" altLang="sv-SE" sz="1200" b="0" i="0" u="none" strike="noStrike" dirty="0">
              <a:solidFill>
                <a:srgbClr val="000000"/>
              </a:solidFill>
              <a:effectLst/>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535D541F-EAAF-68C5-278F-586EB6D5E2B6}"/>
              </a:ext>
            </a:extLst>
          </p:cNvPr>
          <p:cNvSpPr>
            <a:spLocks noGrp="1"/>
          </p:cNvSpPr>
          <p:nvPr>
            <p:ph type="sldNum" sz="quarter" idx="10"/>
          </p:nvPr>
        </p:nvSpPr>
        <p:spPr/>
        <p:txBody>
          <a:bodyPr/>
          <a:lstStyle/>
          <a:p>
            <a:fld id="{4B0E164D-EE8D-B448-BE8E-A1520703B60E}" type="slidenum">
              <a:rPr lang="sv-SE" smtClean="0"/>
              <a:t>11</a:t>
            </a:fld>
            <a:endParaRPr lang="sv-SE"/>
          </a:p>
        </p:txBody>
      </p:sp>
    </p:spTree>
    <p:extLst>
      <p:ext uri="{BB962C8B-B14F-4D97-AF65-F5344CB8AC3E}">
        <p14:creationId xmlns:p14="http://schemas.microsoft.com/office/powerpoint/2010/main" val="150951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32C56-A96D-FA59-16F5-E77B5324C0E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BD3624B-FE6D-1305-AAF5-4441E78E6C52}"/>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7D8A9255-2DE9-A5BC-AB17-B82368E8EAF8}"/>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r>
              <a:rPr lang="sv-SE" sz="1200" b="1" i="0" dirty="0">
                <a:latin typeface="Arial" panose="020B0604020202020204" pitchFamily="34" charset="0"/>
                <a:cs typeface="Arial" panose="020B0604020202020204" pitchFamily="34" charset="0"/>
              </a:rPr>
              <a:t>Förslag på samtalsfrågor: </a:t>
            </a:r>
          </a:p>
          <a:p>
            <a:pPr marL="171450" indent="-171450">
              <a:buFont typeface="Arial" panose="020B0604020202020204" pitchFamily="34" charset="0"/>
              <a:buChar char="•"/>
            </a:pPr>
            <a:endParaRPr lang="sv-SE" sz="1200" b="1" i="0"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dirty="0">
                <a:solidFill>
                  <a:srgbClr val="000000"/>
                </a:solidFill>
                <a:effectLst/>
                <a:latin typeface="Arial" panose="020B0604020202020204" pitchFamily="34" charset="0"/>
                <a:cs typeface="Arial" panose="020B0604020202020204" pitchFamily="34" charset="0"/>
              </a:rPr>
              <a:t>Hur ser det ut lokalt hos oss med grundvattnet? - När kan det bli utmaningar?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dirty="0">
                <a:solidFill>
                  <a:srgbClr val="000000"/>
                </a:solidFill>
                <a:effectLst/>
                <a:latin typeface="Arial" panose="020B0604020202020204" pitchFamily="34" charset="0"/>
                <a:cs typeface="Arial" panose="020B0604020202020204" pitchFamily="34" charset="0"/>
              </a:rPr>
              <a:t>Vad kan vi göra för att spara på grundvattnet?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dirty="0">
                <a:solidFill>
                  <a:srgbClr val="000000"/>
                </a:solidFill>
                <a:effectLst/>
                <a:latin typeface="Arial" panose="020B0604020202020204" pitchFamily="34" charset="0"/>
                <a:cs typeface="Arial" panose="020B0604020202020204" pitchFamily="34" charset="0"/>
              </a:rPr>
              <a:t>Vad gör vi om grundvattnet skulle bli för lågt? Vad finns för beredskap? Kan vi förbereda oss tillsammans?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5AF235C5-B688-33DD-6948-AA05D66A9B86}"/>
              </a:ext>
            </a:extLst>
          </p:cNvPr>
          <p:cNvSpPr>
            <a:spLocks noGrp="1"/>
          </p:cNvSpPr>
          <p:nvPr>
            <p:ph type="sldNum" sz="quarter" idx="10"/>
          </p:nvPr>
        </p:nvSpPr>
        <p:spPr/>
        <p:txBody>
          <a:bodyPr/>
          <a:lstStyle/>
          <a:p>
            <a:fld id="{4B0E164D-EE8D-B448-BE8E-A1520703B60E}" type="slidenum">
              <a:rPr lang="sv-SE" smtClean="0"/>
              <a:t>12</a:t>
            </a:fld>
            <a:endParaRPr lang="sv-SE"/>
          </a:p>
        </p:txBody>
      </p:sp>
    </p:spTree>
    <p:extLst>
      <p:ext uri="{BB962C8B-B14F-4D97-AF65-F5344CB8AC3E}">
        <p14:creationId xmlns:p14="http://schemas.microsoft.com/office/powerpoint/2010/main" val="261217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C238C-7418-325F-4CF7-884D9BFBA9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E51DCF-4E9C-51EB-2042-4E07210536D9}"/>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949944C4-6753-F99E-0828-7A4BAF271064}"/>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Berätta kort om </a:t>
            </a:r>
            <a:r>
              <a:rPr lang="sv-SE" altLang="sv-SE" sz="1200" b="0" dirty="0" err="1">
                <a:latin typeface="Arial" panose="020B0604020202020204" pitchFamily="34" charset="0"/>
                <a:cs typeface="Arial" panose="020B0604020202020204" pitchFamily="34" charset="0"/>
              </a:rPr>
              <a:t>brunifiering</a:t>
            </a:r>
            <a:r>
              <a:rPr lang="sv-SE" altLang="sv-SE" sz="1200" b="0" dirty="0">
                <a:latin typeface="Arial" panose="020B0604020202020204" pitchFamily="34" charset="0"/>
                <a:cs typeface="Arial" panose="020B0604020202020204" pitchFamily="34" charset="0"/>
              </a:rPr>
              <a:t> av vatten.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nedanför.</a:t>
            </a:r>
          </a:p>
          <a:p>
            <a:pPr marL="450850" indent="-450850" eaLnBrk="1" hangingPunct="1">
              <a:spcBef>
                <a:spcPct val="0"/>
              </a:spcBef>
              <a:buAutoNum type="arabicPeriod"/>
            </a:pPr>
            <a:endParaRPr lang="sv-SE" altLang="sv-SE" sz="1200" b="1" dirty="0">
              <a:latin typeface="Arial" panose="020B0604020202020204" pitchFamily="34" charset="0"/>
              <a:ea typeface="Calibri"/>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sz="1200" b="0" dirty="0" err="1">
                <a:latin typeface="Arial" panose="020B0604020202020204" pitchFamily="34" charset="0"/>
                <a:cs typeface="Arial" panose="020B0604020202020204" pitchFamily="34" charset="0"/>
              </a:rPr>
              <a:t>Brunifiering</a:t>
            </a:r>
            <a:r>
              <a:rPr lang="sv-SE" altLang="sv-SE" sz="1200" b="0" dirty="0">
                <a:latin typeface="Arial" panose="020B0604020202020204" pitchFamily="34" charset="0"/>
                <a:cs typeface="Arial" panose="020B0604020202020204" pitchFamily="34" charset="0"/>
              </a:rPr>
              <a:t> av vatten innebär att sjöar och vattendrag blir allt brunare på grund av ökade halter av organiskt material, särskilt humus och järn, som läcker från marken.</a:t>
            </a:r>
            <a:endParaRPr lang="sv-SE" altLang="sv-SE" sz="1200" b="0" kern="1200" dirty="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spcBef>
                <a:spcPct val="0"/>
              </a:spcBef>
              <a:buFont typeface="Arial" panose="020B0604020202020204" pitchFamily="34" charset="0"/>
              <a:buChar char="•"/>
            </a:pPr>
            <a:r>
              <a:rPr lang="sv-SE" sz="1200" b="0" kern="1200" dirty="0" err="1">
                <a:solidFill>
                  <a:schemeClr val="tx1"/>
                </a:solidFill>
                <a:effectLst/>
                <a:latin typeface="Arial" panose="020B0604020202020204" pitchFamily="34" charset="0"/>
                <a:ea typeface="+mn-ea"/>
                <a:cs typeface="Arial" panose="020B0604020202020204" pitchFamily="34" charset="0"/>
              </a:rPr>
              <a:t>Brunifiering</a:t>
            </a:r>
            <a:r>
              <a:rPr lang="sv-SE" sz="1200" b="0" kern="1200" dirty="0">
                <a:solidFill>
                  <a:schemeClr val="tx1"/>
                </a:solidFill>
                <a:effectLst/>
                <a:latin typeface="Arial" panose="020B0604020202020204" pitchFamily="34" charset="0"/>
                <a:ea typeface="+mn-ea"/>
                <a:cs typeface="Arial" panose="020B0604020202020204" pitchFamily="34" charset="0"/>
              </a:rPr>
              <a:t> orsakas av: </a:t>
            </a:r>
          </a:p>
          <a:p>
            <a:pPr marL="171450" indent="-171450" eaLnBrk="1" hangingPunct="1">
              <a:spcBef>
                <a:spcPct val="0"/>
              </a:spcBef>
              <a:buFont typeface="Arial" panose="020B0604020202020204" pitchFamily="34" charset="0"/>
              <a:buChar char="•"/>
            </a:pPr>
            <a:r>
              <a:rPr lang="sv-SE" sz="1200" b="1" kern="1200" dirty="0">
                <a:solidFill>
                  <a:schemeClr val="tx1"/>
                </a:solidFill>
                <a:effectLst/>
                <a:latin typeface="Arial" panose="020B0604020202020204" pitchFamily="34" charset="0"/>
                <a:ea typeface="+mn-ea"/>
                <a:cs typeface="Arial" panose="020B0604020202020204" pitchFamily="34" charset="0"/>
              </a:rPr>
              <a:t>Löst organiskt kol och humusämnen </a:t>
            </a:r>
            <a:r>
              <a:rPr lang="sv-SE" sz="1200" b="0" kern="1200" dirty="0">
                <a:solidFill>
                  <a:schemeClr val="tx1"/>
                </a:solidFill>
                <a:effectLst/>
                <a:latin typeface="Arial" panose="020B0604020202020204" pitchFamily="34" charset="0"/>
                <a:ea typeface="+mn-ea"/>
                <a:cs typeface="Arial" panose="020B0604020202020204" pitchFamily="34" charset="0"/>
              </a:rPr>
              <a:t>från skog och jord transporteras med regnvatten till vattendrag.</a:t>
            </a:r>
          </a:p>
          <a:p>
            <a:pPr marL="171450" indent="-171450" eaLnBrk="1" hangingPunct="1">
              <a:spcBef>
                <a:spcPct val="0"/>
              </a:spcBef>
              <a:buFont typeface="Arial" panose="020B0604020202020204" pitchFamily="34" charset="0"/>
              <a:buChar char="•"/>
            </a:pPr>
            <a:r>
              <a:rPr lang="sv-SE" sz="1200" b="1" kern="1200" dirty="0">
                <a:solidFill>
                  <a:schemeClr val="tx1"/>
                </a:solidFill>
                <a:effectLst/>
                <a:latin typeface="Arial" panose="020B0604020202020204" pitchFamily="34" charset="0"/>
                <a:ea typeface="+mn-ea"/>
                <a:cs typeface="Arial" panose="020B0604020202020204" pitchFamily="34" charset="0"/>
              </a:rPr>
              <a:t>Järn och manganföreningar </a:t>
            </a:r>
            <a:r>
              <a:rPr lang="sv-SE" sz="1200" b="0" kern="1200" dirty="0">
                <a:solidFill>
                  <a:schemeClr val="tx1"/>
                </a:solidFill>
                <a:effectLst/>
                <a:latin typeface="Arial" panose="020B0604020202020204" pitchFamily="34" charset="0"/>
                <a:ea typeface="+mn-ea"/>
                <a:cs typeface="Arial" panose="020B0604020202020204" pitchFamily="34" charset="0"/>
              </a:rPr>
              <a:t>bidrar också till den bruna färgen.</a:t>
            </a:r>
          </a:p>
          <a:p>
            <a:pPr marL="171450" indent="-171450" eaLnBrk="1" hangingPunct="1">
              <a:spcBef>
                <a:spcPct val="0"/>
              </a:spcBef>
              <a:buFont typeface="Arial" panose="020B0604020202020204" pitchFamily="34" charset="0"/>
              <a:buChar char="•"/>
            </a:pPr>
            <a:r>
              <a:rPr lang="sv-SE" sz="1200" b="1" kern="1200" dirty="0">
                <a:solidFill>
                  <a:schemeClr val="tx1"/>
                </a:solidFill>
                <a:effectLst/>
                <a:latin typeface="Arial" panose="020B0604020202020204" pitchFamily="34" charset="0"/>
                <a:ea typeface="+mn-ea"/>
                <a:cs typeface="Arial" panose="020B0604020202020204" pitchFamily="34" charset="0"/>
              </a:rPr>
              <a:t>Barrskogar</a:t>
            </a:r>
            <a:r>
              <a:rPr lang="sv-SE" sz="1200" b="0" kern="1200" dirty="0">
                <a:solidFill>
                  <a:schemeClr val="tx1"/>
                </a:solidFill>
                <a:effectLst/>
                <a:latin typeface="Arial" panose="020B0604020202020204" pitchFamily="34" charset="0"/>
                <a:ea typeface="+mn-ea"/>
                <a:cs typeface="Arial" panose="020B0604020202020204" pitchFamily="34" charset="0"/>
              </a:rPr>
              <a:t> ger brunare vatten än lövskogar eftersom barr bryts ner långsammare och bygger upp mer organiskt material i marken.</a:t>
            </a:r>
          </a:p>
          <a:p>
            <a:pPr marL="171450" indent="-171450" eaLnBrk="1" hangingPunct="1">
              <a:spcBef>
                <a:spcPct val="0"/>
              </a:spcBef>
              <a:buFont typeface="Arial" panose="020B0604020202020204" pitchFamily="34" charset="0"/>
              <a:buChar char="•"/>
            </a:pPr>
            <a:r>
              <a:rPr lang="sv-SE" sz="1200" b="1" kern="1200" dirty="0">
                <a:solidFill>
                  <a:schemeClr val="tx1"/>
                </a:solidFill>
                <a:effectLst/>
                <a:latin typeface="Arial" panose="020B0604020202020204" pitchFamily="34" charset="0"/>
                <a:ea typeface="+mn-ea"/>
                <a:cs typeface="Arial" panose="020B0604020202020204" pitchFamily="34" charset="0"/>
              </a:rPr>
              <a:t>Klimatförändringar</a:t>
            </a:r>
            <a:r>
              <a:rPr lang="sv-SE" sz="1200" b="0" kern="1200" dirty="0">
                <a:solidFill>
                  <a:schemeClr val="tx1"/>
                </a:solidFill>
                <a:effectLst/>
                <a:latin typeface="Arial" panose="020B0604020202020204" pitchFamily="34" charset="0"/>
                <a:ea typeface="+mn-ea"/>
                <a:cs typeface="Arial" panose="020B0604020202020204" pitchFamily="34" charset="0"/>
              </a:rPr>
              <a:t> med mer nederbörd och högre temperaturer ökar läckaget av organiskt material.</a:t>
            </a:r>
          </a:p>
          <a:p>
            <a:pPr marL="171450" indent="-171450" eaLnBrk="1" hangingPunct="1">
              <a:spcBef>
                <a:spcPct val="0"/>
              </a:spcBef>
              <a:buFont typeface="Arial" panose="020B0604020202020204" pitchFamily="34" charset="0"/>
              <a:buChar char="•"/>
            </a:pPr>
            <a:r>
              <a:rPr lang="sv-SE" sz="1200" b="1" kern="1200" dirty="0">
                <a:solidFill>
                  <a:schemeClr val="tx1"/>
                </a:solidFill>
                <a:effectLst/>
                <a:latin typeface="Arial" panose="020B0604020202020204" pitchFamily="34" charset="0"/>
                <a:ea typeface="+mn-ea"/>
                <a:cs typeface="Arial" panose="020B0604020202020204" pitchFamily="34" charset="0"/>
              </a:rPr>
              <a:t>Minskad försurning </a:t>
            </a:r>
            <a:r>
              <a:rPr lang="sv-SE" sz="1200" b="0" kern="1200" dirty="0">
                <a:solidFill>
                  <a:schemeClr val="tx1"/>
                </a:solidFill>
                <a:effectLst/>
                <a:latin typeface="Arial" panose="020B0604020202020204" pitchFamily="34" charset="0"/>
                <a:ea typeface="+mn-ea"/>
                <a:cs typeface="Arial" panose="020B0604020202020204" pitchFamily="34" charset="0"/>
              </a:rPr>
              <a:t>har gjort att mer organiskt material kan lösas upp och färdas till vattnet.</a:t>
            </a:r>
          </a:p>
          <a:p>
            <a:pPr marL="171450" indent="-171450" eaLnBrk="1" hangingPunct="1">
              <a:spcBef>
                <a:spcPct val="0"/>
              </a:spcBef>
              <a:buFont typeface="Arial" panose="020B0604020202020204" pitchFamily="34" charset="0"/>
              <a:buChar char="•"/>
            </a:pPr>
            <a:endParaRPr lang="sv-SE" sz="1200" b="0" kern="1200" dirty="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spcBef>
                <a:spcPct val="0"/>
              </a:spcBef>
              <a:buFont typeface="Arial" panose="020B0604020202020204" pitchFamily="34" charset="0"/>
              <a:buChar char="•"/>
            </a:pPr>
            <a:endParaRPr lang="sv-SE"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7A50A91C-FEFF-8332-1911-400E70EE16C9}"/>
              </a:ext>
            </a:extLst>
          </p:cNvPr>
          <p:cNvSpPr>
            <a:spLocks noGrp="1"/>
          </p:cNvSpPr>
          <p:nvPr>
            <p:ph type="sldNum" sz="quarter" idx="10"/>
          </p:nvPr>
        </p:nvSpPr>
        <p:spPr/>
        <p:txBody>
          <a:bodyPr/>
          <a:lstStyle/>
          <a:p>
            <a:fld id="{4B0E164D-EE8D-B448-BE8E-A1520703B60E}" type="slidenum">
              <a:rPr lang="sv-SE" smtClean="0"/>
              <a:t>13</a:t>
            </a:fld>
            <a:endParaRPr lang="sv-SE"/>
          </a:p>
        </p:txBody>
      </p:sp>
    </p:spTree>
    <p:extLst>
      <p:ext uri="{BB962C8B-B14F-4D97-AF65-F5344CB8AC3E}">
        <p14:creationId xmlns:p14="http://schemas.microsoft.com/office/powerpoint/2010/main" val="4225062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563AC-CD59-88A5-BD8B-4AA946A254F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86FF792-B5E4-737C-BDD9-FA6B9A6B938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23A69581-3482-0C36-172D-8974C3430B74}"/>
              </a:ext>
            </a:extLst>
          </p:cNvPr>
          <p:cNvSpPr>
            <a:spLocks noGrp="1"/>
          </p:cNvSpPr>
          <p:nvPr>
            <p:ph type="body" idx="1"/>
          </p:nvPr>
        </p:nvSpPr>
        <p:spPr/>
        <p:txBody>
          <a:bodyPr/>
          <a:lstStyle/>
          <a:p>
            <a:r>
              <a:rPr lang="sv-SE" sz="1200" b="1" dirty="0">
                <a:latin typeface="Arial" panose="020B0604020202020204" pitchFamily="34" charset="0"/>
                <a:cs typeface="Arial" panose="020B0604020202020204" pitchFamily="34" charset="0"/>
              </a:rPr>
              <a:t>Instruktion till cirkelledaren:</a:t>
            </a:r>
          </a:p>
          <a:p>
            <a:endParaRPr lang="sv-SE" sz="120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Berätta för gruppen att ni ska titta på en kort informationsfilm från Sveriges lantbruksuniversitet om hur skogslandskapets vatten speglar klimatförändringen. I filmen får vi även veta lite mer om </a:t>
            </a:r>
            <a:r>
              <a:rPr lang="sv-SE" sz="1200" dirty="0" err="1">
                <a:latin typeface="Arial" panose="020B0604020202020204" pitchFamily="34" charset="0"/>
                <a:cs typeface="Arial" panose="020B0604020202020204" pitchFamily="34" charset="0"/>
              </a:rPr>
              <a:t>brunifiering</a:t>
            </a:r>
            <a:r>
              <a:rPr lang="sv-SE" sz="1200" dirty="0">
                <a:latin typeface="Arial" panose="020B0604020202020204" pitchFamily="34" charset="0"/>
                <a:cs typeface="Arial" panose="020B0604020202020204" pitchFamily="34" charset="0"/>
              </a:rPr>
              <a: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Filmen är cirka 2 minuter och har undertextning </a:t>
            </a:r>
            <a:r>
              <a:rPr lang="sv-SE" sz="1200" u="sng" dirty="0">
                <a:latin typeface="Arial" panose="020B0604020202020204" pitchFamily="34" charset="0"/>
                <a:cs typeface="Arial" panose="020B0604020202020204" pitchFamily="34" charset="0"/>
              </a:rPr>
              <a:t>som du måste slå på</a:t>
            </a:r>
            <a:r>
              <a:rPr lang="sv-SE" sz="1200" dirty="0">
                <a:latin typeface="Arial" panose="020B0604020202020204" pitchFamily="34" charset="0"/>
                <a:cs typeface="Arial" panose="020B0604020202020204" pitchFamily="34" charset="0"/>
              </a:rPr>
              <a: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Informera att efter filmen kommer gruppen få prata vidare om dricksvatten. </a:t>
            </a:r>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Klicka på powerpoint-bilden för att spela filmen. </a:t>
            </a:r>
            <a:r>
              <a:rPr lang="sv-SE" sz="1200" u="sng" dirty="0">
                <a:latin typeface="Arial" panose="020B0604020202020204" pitchFamily="34" charset="0"/>
                <a:cs typeface="Arial" panose="020B0604020202020204" pitchFamily="34" charset="0"/>
              </a:rPr>
              <a:t>Observera att det kan ta några sekunder innan filmen är redo att börja spela efter att du tryck på ”spela”.</a:t>
            </a:r>
          </a:p>
          <a:p>
            <a:pPr marL="228600" indent="-228600">
              <a:buFont typeface="+mj-lt"/>
              <a:buAutoNum type="arabicPeriod"/>
            </a:pPr>
            <a:endParaRPr lang="sv-SE" sz="1200" u="sng"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sz="1200" b="1" u="none" dirty="0">
                <a:latin typeface="Arial" panose="020B0604020202020204" pitchFamily="34" charset="0"/>
                <a:cs typeface="Arial" panose="020B0604020202020204" pitchFamily="34" charset="0"/>
              </a:rPr>
              <a:t>Bild: </a:t>
            </a:r>
            <a:r>
              <a:rPr lang="sv-SE" sz="1200" b="1" u="none" kern="1200" dirty="0">
                <a:solidFill>
                  <a:schemeClr val="tx1"/>
                </a:solidFill>
                <a:effectLst/>
                <a:latin typeface="+mn-lt"/>
                <a:ea typeface="+mn-ea"/>
                <a:cs typeface="+mn-cs"/>
              </a:rPr>
              <a:t>Filmen är producerad för visning på Baltic Sea Science Center på Skansen.</a:t>
            </a:r>
            <a:endParaRPr lang="sv-SE" b="1" u="none" dirty="0">
              <a:effectLst/>
            </a:endParaRPr>
          </a:p>
          <a:p>
            <a:br>
              <a:rPr lang="sv-SE" dirty="0"/>
            </a:br>
            <a:endParaRPr lang="sv-SE" sz="1200" u="sng"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099C7097-9B24-E8D8-A1C4-400414AE097D}"/>
              </a:ext>
            </a:extLst>
          </p:cNvPr>
          <p:cNvSpPr>
            <a:spLocks noGrp="1"/>
          </p:cNvSpPr>
          <p:nvPr>
            <p:ph type="sldNum" sz="quarter" idx="10"/>
          </p:nvPr>
        </p:nvSpPr>
        <p:spPr/>
        <p:txBody>
          <a:bodyPr/>
          <a:lstStyle/>
          <a:p>
            <a:fld id="{4B0E164D-EE8D-B448-BE8E-A1520703B60E}" type="slidenum">
              <a:rPr lang="sv-SE" smtClean="0"/>
              <a:t>14</a:t>
            </a:fld>
            <a:endParaRPr lang="sv-SE"/>
          </a:p>
        </p:txBody>
      </p:sp>
    </p:spTree>
    <p:extLst>
      <p:ext uri="{BB962C8B-B14F-4D97-AF65-F5344CB8AC3E}">
        <p14:creationId xmlns:p14="http://schemas.microsoft.com/office/powerpoint/2010/main" val="2609912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AB646-6423-8F6A-2467-7403E3EF64B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84D7AB2-770A-C81F-6E02-3BB1B88C9FAA}"/>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E09F368D-F4F3-6B31-4480-D9C801D220DD}"/>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Fortsätt att berätta om </a:t>
            </a:r>
            <a:r>
              <a:rPr lang="sv-SE" altLang="sv-SE" sz="1200" b="0" dirty="0" err="1">
                <a:latin typeface="Arial" panose="020B0604020202020204" pitchFamily="34" charset="0"/>
                <a:cs typeface="Arial" panose="020B0604020202020204" pitchFamily="34" charset="0"/>
              </a:rPr>
              <a:t>brunifiering</a:t>
            </a:r>
            <a:r>
              <a:rPr lang="sv-SE" altLang="sv-SE" sz="1200" b="0" dirty="0">
                <a:latin typeface="Arial" panose="020B0604020202020204" pitchFamily="34" charset="0"/>
                <a:cs typeface="Arial" panose="020B0604020202020204" pitchFamily="34" charset="0"/>
              </a:rPr>
              <a:t> av vatten och påverkan på miljön och samhället.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nedanför.</a:t>
            </a:r>
          </a:p>
          <a:p>
            <a:pPr marL="450850" indent="-450850" eaLnBrk="1" hangingPunct="1">
              <a:spcBef>
                <a:spcPct val="0"/>
              </a:spcBef>
              <a:buAutoNum type="arabicPeriod"/>
            </a:pPr>
            <a:endParaRPr lang="sv-SE" altLang="sv-SE" sz="1200" b="1" dirty="0">
              <a:latin typeface="Arial" panose="020B0604020202020204" pitchFamily="34" charset="0"/>
              <a:ea typeface="Calibri"/>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endParaRPr lang="sv-SE" altLang="sv-SE" sz="1200" b="1"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Försämrad ljusgenomträngning i vattnet påverkar växt- och djurliv negativt.</a:t>
            </a: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Dricksvattenproduktion blir svårare – brunt vatten kan ge </a:t>
            </a:r>
            <a:r>
              <a:rPr lang="sv-SE" altLang="sv-SE" sz="1200" b="0" dirty="0" err="1">
                <a:latin typeface="Arial" panose="020B0604020202020204" pitchFamily="34" charset="0"/>
                <a:cs typeface="Arial" panose="020B0604020202020204" pitchFamily="34" charset="0"/>
              </a:rPr>
              <a:t>smakproblem</a:t>
            </a:r>
            <a:r>
              <a:rPr lang="sv-SE" altLang="sv-SE" sz="1200" b="0" dirty="0">
                <a:latin typeface="Arial" panose="020B0604020202020204" pitchFamily="34" charset="0"/>
                <a:cs typeface="Arial" panose="020B0604020202020204" pitchFamily="34" charset="0"/>
              </a:rPr>
              <a:t> och kräver mer avancerad rening.</a:t>
            </a: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Ekosystemen förändras, särskilt i sjöar där ljusförhållanden är viktiga för biologisk mångfald.</a:t>
            </a: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Vissa forskare menar att </a:t>
            </a:r>
            <a:r>
              <a:rPr lang="sv-SE" altLang="sv-SE" sz="1200" b="0" dirty="0" err="1">
                <a:latin typeface="Arial" panose="020B0604020202020204" pitchFamily="34" charset="0"/>
                <a:cs typeface="Arial" panose="020B0604020202020204" pitchFamily="34" charset="0"/>
              </a:rPr>
              <a:t>brunifiering</a:t>
            </a:r>
            <a:r>
              <a:rPr lang="sv-SE" altLang="sv-SE" sz="1200" b="0" dirty="0">
                <a:latin typeface="Arial" panose="020B0604020202020204" pitchFamily="34" charset="0"/>
                <a:cs typeface="Arial" panose="020B0604020202020204" pitchFamily="34" charset="0"/>
              </a:rPr>
              <a:t> kan vara en återgång till ett mer naturligt tillstånd efter decennier av försurning, men mätningar visar att vattnet tidigare var klarare än idag.</a:t>
            </a:r>
            <a:endParaRPr lang="sv-SE" sz="1200" b="0" kern="1200" dirty="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spcBef>
                <a:spcPct val="0"/>
              </a:spcBef>
              <a:buFont typeface="Arial" panose="020B0604020202020204" pitchFamily="34" charset="0"/>
              <a:buChar char="•"/>
            </a:pPr>
            <a:endParaRPr lang="sv-SE"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20D27405-0AC4-692B-FF0F-D436413B124E}"/>
              </a:ext>
            </a:extLst>
          </p:cNvPr>
          <p:cNvSpPr>
            <a:spLocks noGrp="1"/>
          </p:cNvSpPr>
          <p:nvPr>
            <p:ph type="sldNum" sz="quarter" idx="10"/>
          </p:nvPr>
        </p:nvSpPr>
        <p:spPr/>
        <p:txBody>
          <a:bodyPr/>
          <a:lstStyle/>
          <a:p>
            <a:fld id="{4B0E164D-EE8D-B448-BE8E-A1520703B60E}" type="slidenum">
              <a:rPr lang="sv-SE" smtClean="0"/>
              <a:t>15</a:t>
            </a:fld>
            <a:endParaRPr lang="sv-SE"/>
          </a:p>
        </p:txBody>
      </p:sp>
    </p:spTree>
    <p:extLst>
      <p:ext uri="{BB962C8B-B14F-4D97-AF65-F5344CB8AC3E}">
        <p14:creationId xmlns:p14="http://schemas.microsoft.com/office/powerpoint/2010/main" val="430460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F47A3-E636-38D3-9408-8D257DFD8B2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46706D1-9992-8362-6606-9D6FAB84A6A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544BA8FE-7536-516D-B103-5495ED1275E2}"/>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r>
              <a:rPr lang="sv-SE" sz="1200" b="1" i="0" dirty="0">
                <a:latin typeface="Arial" panose="020B0604020202020204" pitchFamily="34" charset="0"/>
                <a:cs typeface="Arial" panose="020B0604020202020204" pitchFamily="34" charset="0"/>
              </a:rPr>
              <a:t>Förslag på samtalsfrågor: </a:t>
            </a:r>
          </a:p>
          <a:p>
            <a:pPr marL="171450" indent="-171450">
              <a:buFont typeface="Arial" panose="020B0604020202020204" pitchFamily="34" charset="0"/>
              <a:buChar char="•"/>
            </a:pPr>
            <a:endParaRPr lang="sv-SE" sz="1200" b="1" i="0"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dirty="0">
                <a:solidFill>
                  <a:srgbClr val="000000"/>
                </a:solidFill>
                <a:effectLst/>
                <a:latin typeface="Arial" panose="020B0604020202020204" pitchFamily="34" charset="0"/>
                <a:cs typeface="Arial" panose="020B0604020202020204" pitchFamily="34" charset="0"/>
              </a:rPr>
              <a:t>Vad väckte filmen för tankar hos er kring framtidens skogar och framtidens vatten?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dirty="0">
                <a:solidFill>
                  <a:srgbClr val="000000"/>
                </a:solidFill>
                <a:effectLst/>
                <a:latin typeface="Arial" panose="020B0604020202020204" pitchFamily="34" charset="0"/>
                <a:cs typeface="Arial" panose="020B0604020202020204" pitchFamily="34" charset="0"/>
              </a:rPr>
              <a:t>Vad var det viktigaste du tog med dig från filmen om sambandet mellan vatten och klimatförändringar?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4028D2E4-637E-DD3E-FED0-5B4EF9902D7A}"/>
              </a:ext>
            </a:extLst>
          </p:cNvPr>
          <p:cNvSpPr>
            <a:spLocks noGrp="1"/>
          </p:cNvSpPr>
          <p:nvPr>
            <p:ph type="sldNum" sz="quarter" idx="10"/>
          </p:nvPr>
        </p:nvSpPr>
        <p:spPr/>
        <p:txBody>
          <a:bodyPr/>
          <a:lstStyle/>
          <a:p>
            <a:fld id="{4B0E164D-EE8D-B448-BE8E-A1520703B60E}" type="slidenum">
              <a:rPr lang="sv-SE" smtClean="0"/>
              <a:t>16</a:t>
            </a:fld>
            <a:endParaRPr lang="sv-SE"/>
          </a:p>
        </p:txBody>
      </p:sp>
    </p:spTree>
    <p:extLst>
      <p:ext uri="{BB962C8B-B14F-4D97-AF65-F5344CB8AC3E}">
        <p14:creationId xmlns:p14="http://schemas.microsoft.com/office/powerpoint/2010/main" val="3858341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C6E85-BEA6-FBC3-D16C-386B1325AA4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E92757-BBB2-F7E1-AD8C-6B2E4EC8CB2D}"/>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C7282D85-CD00-5525-6BA5-BAE70A9327A6}"/>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Berätta kort om dricksvatten i Sverige.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nedanför.</a:t>
            </a:r>
          </a:p>
          <a:p>
            <a:pPr marL="450850" indent="-450850" eaLnBrk="1" hangingPunct="1">
              <a:spcBef>
                <a:spcPct val="0"/>
              </a:spcBef>
              <a:buAutoNum type="arabicPeriod"/>
            </a:pPr>
            <a:endParaRPr lang="sv-SE" altLang="sv-SE" sz="1200" b="1" dirty="0">
              <a:latin typeface="Arial" panose="020B0604020202020204" pitchFamily="34" charset="0"/>
              <a:ea typeface="Calibri"/>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Omkring 90 % av Sveriges invånare har tillgång till det kommunala vatten- och avloppssystemet. Det innebär att vattnet kommer direkt från ett vattenverk till kranen hemma hos dig.</a:t>
            </a: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Det finns ungefär 1 750 vattenverk i Sverige som tillsammans producerar nästan 900 miljarder liter dricksvatten varje år. Vattnet levereras genom ett ledningsnät som är hela 71 000 km långt – nästan dubbelt så långt som jordens omkrets!</a:t>
            </a: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Vattenbranschen är stor, den omsätter runt 15 miljarder kronor årligen och anställer ungefär 6 000 personer. Många av vatten- och avloppsanläggningarna är gamla och är i behov av upprustning.</a:t>
            </a: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Även om Sverige har gott om vatten generellt, kan klimatförändringar, som torra perioder under sommaren, orsaka vattenbrist, speciellt i områden som Gotland, Öland och Skåne. Detta påverkar inte bara hushåll utan även jordbruk och industri.</a:t>
            </a: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Vattenbranschen står inför flera utmaningar. Förutom gamla anläggningar och klimatförändringar, handlar det även om en växande befolkning, nya miljökrav och behovet av att digitalisera och lösa kompetensbrist.</a:t>
            </a:r>
          </a:p>
          <a:p>
            <a:pPr marL="171450" indent="-171450" eaLnBrk="1" hangingPunct="1">
              <a:spcBef>
                <a:spcPct val="0"/>
              </a:spcBef>
              <a:buFont typeface="Arial" panose="020B0604020202020204" pitchFamily="34" charset="0"/>
              <a:buChar char="•"/>
            </a:pPr>
            <a:r>
              <a:rPr lang="sv-SE" sz="1200" kern="1200" dirty="0">
                <a:solidFill>
                  <a:schemeClr val="tx1"/>
                </a:solidFill>
                <a:effectLst/>
                <a:latin typeface="Arial" panose="020B0604020202020204" pitchFamily="34" charset="0"/>
                <a:ea typeface="+mn-ea"/>
                <a:cs typeface="Arial" panose="020B0604020202020204" pitchFamily="34" charset="0"/>
              </a:rPr>
              <a:t>Svenskt Vatten är en branschorganisation som arbetar för att Sverige ska ha rent dricksvatten, friska sjöar och hav. Svenskt Vatten jobbar även internationellt med standardisering och forskning inom vattenfrågor.</a:t>
            </a:r>
          </a:p>
          <a:p>
            <a:endParaRPr lang="sv-SE"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E386B315-E80E-4E1C-9F0B-5120B96C9588}"/>
              </a:ext>
            </a:extLst>
          </p:cNvPr>
          <p:cNvSpPr>
            <a:spLocks noGrp="1"/>
          </p:cNvSpPr>
          <p:nvPr>
            <p:ph type="sldNum" sz="quarter" idx="10"/>
          </p:nvPr>
        </p:nvSpPr>
        <p:spPr/>
        <p:txBody>
          <a:bodyPr/>
          <a:lstStyle/>
          <a:p>
            <a:fld id="{4B0E164D-EE8D-B448-BE8E-A1520703B60E}" type="slidenum">
              <a:rPr lang="sv-SE" smtClean="0"/>
              <a:t>17</a:t>
            </a:fld>
            <a:endParaRPr lang="sv-SE"/>
          </a:p>
        </p:txBody>
      </p:sp>
    </p:spTree>
    <p:extLst>
      <p:ext uri="{BB962C8B-B14F-4D97-AF65-F5344CB8AC3E}">
        <p14:creationId xmlns:p14="http://schemas.microsoft.com/office/powerpoint/2010/main" val="380508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5107E-D315-C9F0-5D07-5DFD9C048E8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EAC163B-ED54-3C08-69E9-8BB277A45CB1}"/>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2684B33B-4E0D-A399-0F3B-94EF859BC807}"/>
              </a:ext>
            </a:extLst>
          </p:cNvPr>
          <p:cNvSpPr>
            <a:spLocks noGrp="1"/>
          </p:cNvSpPr>
          <p:nvPr>
            <p:ph type="body" idx="1"/>
          </p:nvPr>
        </p:nvSpPr>
        <p:spPr/>
        <p:txBody>
          <a:bodyPr/>
          <a:lstStyle/>
          <a:p>
            <a:r>
              <a:rPr lang="sv-SE" sz="1200" b="1" dirty="0">
                <a:latin typeface="Arial" panose="020B0604020202020204" pitchFamily="34" charset="0"/>
                <a:cs typeface="Arial" panose="020B0604020202020204" pitchFamily="34" charset="0"/>
              </a:rPr>
              <a:t>Instruktion till cirkelledaren:</a:t>
            </a:r>
          </a:p>
          <a:p>
            <a:endParaRPr lang="sv-SE" sz="120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Berätta för gruppen att ni ska titta på en kort informationsfilm från Sveriges lantbruksuniversitet om </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dricksvattnet och olika forskningsmetoder för att upptäcka föroreningar i vårt dricksvattnet.</a:t>
            </a:r>
            <a:endParaRPr lang="sv-SE" sz="1200" b="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Filmen är cirka 3 minuter och har undertextning </a:t>
            </a:r>
            <a:r>
              <a:rPr lang="sv-SE" sz="1200" u="sng" dirty="0">
                <a:latin typeface="Arial" panose="020B0604020202020204" pitchFamily="34" charset="0"/>
                <a:cs typeface="Arial" panose="020B0604020202020204" pitchFamily="34" charset="0"/>
              </a:rPr>
              <a:t>som du måste slå på</a:t>
            </a:r>
            <a:r>
              <a:rPr lang="sv-SE" sz="1200" dirty="0">
                <a:latin typeface="Arial" panose="020B0604020202020204" pitchFamily="34" charset="0"/>
                <a:cs typeface="Arial" panose="020B0604020202020204" pitchFamily="34" charset="0"/>
              </a:rPr>
              <a: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Informera att efter filmen kommer gruppen få prata vidare om dricksvatten. </a:t>
            </a:r>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Klicka på powerpoint-bilden för att spela filmen. </a:t>
            </a:r>
            <a:r>
              <a:rPr lang="sv-SE" sz="1200" u="sng" dirty="0">
                <a:latin typeface="Arial" panose="020B0604020202020204" pitchFamily="34" charset="0"/>
                <a:cs typeface="Arial" panose="020B0604020202020204" pitchFamily="34" charset="0"/>
              </a:rPr>
              <a:t>Observera att det kan ta några sekunder innan filmen är redo att börja spela efter att du tryck på ”spela”.</a:t>
            </a:r>
          </a:p>
          <a:p>
            <a:pPr marL="228600" indent="-228600">
              <a:buFont typeface="+mj-lt"/>
              <a:buAutoNum type="arabicPeriod"/>
            </a:pPr>
            <a:endParaRPr lang="sv-SE" sz="1200" u="sng"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A77965A-368C-92E4-6523-B746BEDAAE38}"/>
              </a:ext>
            </a:extLst>
          </p:cNvPr>
          <p:cNvSpPr>
            <a:spLocks noGrp="1"/>
          </p:cNvSpPr>
          <p:nvPr>
            <p:ph type="sldNum" sz="quarter" idx="10"/>
          </p:nvPr>
        </p:nvSpPr>
        <p:spPr/>
        <p:txBody>
          <a:bodyPr/>
          <a:lstStyle/>
          <a:p>
            <a:fld id="{4B0E164D-EE8D-B448-BE8E-A1520703B60E}" type="slidenum">
              <a:rPr lang="sv-SE" smtClean="0"/>
              <a:t>18</a:t>
            </a:fld>
            <a:endParaRPr lang="sv-SE"/>
          </a:p>
        </p:txBody>
      </p:sp>
    </p:spTree>
    <p:extLst>
      <p:ext uri="{BB962C8B-B14F-4D97-AF65-F5344CB8AC3E}">
        <p14:creationId xmlns:p14="http://schemas.microsoft.com/office/powerpoint/2010/main" val="2309986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39ABF-0EE1-B887-4E92-0BA11A3C8B1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C90DB3-65EC-A2CD-E3B7-3C36FF25C34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CC7D988E-66E7-4CE1-2D56-820F998C05CA}"/>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r>
              <a:rPr lang="sv-SE" sz="1200" b="1" i="0" dirty="0">
                <a:latin typeface="Arial" panose="020B0604020202020204" pitchFamily="34" charset="0"/>
                <a:cs typeface="Arial" panose="020B0604020202020204" pitchFamily="34" charset="0"/>
              </a:rPr>
              <a:t>Förslag på samtalsfrågor: </a:t>
            </a:r>
          </a:p>
          <a:p>
            <a:pPr marL="171450" indent="-171450">
              <a:buFont typeface="Arial" panose="020B0604020202020204" pitchFamily="34" charset="0"/>
              <a:buChar char="•"/>
            </a:pPr>
            <a:endParaRPr lang="sv-SE" sz="1200" b="1"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Hur upplever du kvaliteten på kranvattnet där du bor? Har du märkt någon skillnad över tid?</a:t>
            </a: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Hur ofta reflekterar du över att vi har rent vatten direkt i kranen i Sverige? </a:t>
            </a: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Vissa platser, som Gotland, kan få vattenbrist på sommaren. Har du personliga erfarenheter av vattenbrist eller torra somrar, kanske från din ungdom?</a:t>
            </a:r>
          </a:p>
          <a:p>
            <a:pPr marL="228600" indent="-228600">
              <a:buFont typeface="Arial" panose="020B0604020202020204" pitchFamily="34" charset="0"/>
              <a:buChar char="•"/>
            </a:pPr>
            <a:endParaRPr lang="sv-SE"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F71A20EB-1975-CD16-D3BD-E052E4C91F02}"/>
              </a:ext>
            </a:extLst>
          </p:cNvPr>
          <p:cNvSpPr>
            <a:spLocks noGrp="1"/>
          </p:cNvSpPr>
          <p:nvPr>
            <p:ph type="sldNum" sz="quarter" idx="10"/>
          </p:nvPr>
        </p:nvSpPr>
        <p:spPr/>
        <p:txBody>
          <a:bodyPr/>
          <a:lstStyle/>
          <a:p>
            <a:fld id="{4B0E164D-EE8D-B448-BE8E-A1520703B60E}" type="slidenum">
              <a:rPr lang="sv-SE" smtClean="0"/>
              <a:t>19</a:t>
            </a:fld>
            <a:endParaRPr lang="sv-SE"/>
          </a:p>
        </p:txBody>
      </p:sp>
    </p:spTree>
    <p:extLst>
      <p:ext uri="{BB962C8B-B14F-4D97-AF65-F5344CB8AC3E}">
        <p14:creationId xmlns:p14="http://schemas.microsoft.com/office/powerpoint/2010/main" val="259792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CEFE8-9582-39AD-F7B2-7E41B295018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5ECEA0-CB47-83ED-178E-6EFBC0C81C49}"/>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633DB748-F56A-C881-7D77-DBABC711A10A}"/>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Instruktion till cirkelledaren:</a:t>
            </a: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Vid behov </a:t>
            </a:r>
            <a:r>
              <a:rPr lang="sv-SE" altLang="sv-SE" sz="1200" b="0" i="0" dirty="0">
                <a:latin typeface="Arial" panose="020B0604020202020204" pitchFamily="34" charset="0"/>
                <a:cs typeface="Arial" panose="020B0604020202020204" pitchFamily="34" charset="0"/>
              </a:rPr>
              <a:t>(t.ex. om det var ett tag sedan sist gruppen hade cirkelträff om hållbarhet):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1. Påminn gruppen kort om Agenda 2030 och de globala målen. Du kan utgå från talpunkterna nedanför. </a:t>
            </a: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Talpunkter:</a:t>
            </a:r>
            <a:endParaRPr lang="sv-SE" sz="1200" b="1" i="0" dirty="0">
              <a:latin typeface="Arial" panose="020B0604020202020204" pitchFamily="34" charset="0"/>
              <a:cs typeface="Arial" panose="020B0604020202020204" pitchFamily="34" charset="0"/>
            </a:endParaRPr>
          </a:p>
          <a:p>
            <a:endParaRPr lang="sv-SE" sz="1200" b="1" i="0" dirty="0">
              <a:latin typeface="Arial" panose="020B0604020202020204" pitchFamily="34" charset="0"/>
              <a:ea typeface="Calibri"/>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i="0" dirty="0">
                <a:latin typeface="Arial" panose="020B0604020202020204" pitchFamily="34" charset="0"/>
                <a:cs typeface="Arial" panose="020B0604020202020204" pitchFamily="34" charset="0"/>
              </a:rPr>
              <a:t>Hållbara Seniorer är ett studiecirkelmaterial som utgår från Agenda 2030 och de globala målen.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i="0" dirty="0">
                <a:latin typeface="Arial" panose="020B0604020202020204" pitchFamily="34" charset="0"/>
                <a:cs typeface="Arial" panose="020B0604020202020204" pitchFamily="34" charset="0"/>
              </a:rPr>
              <a:t>De globala målen utgör världens länders gemensamma plan för hur vi tillsammans skapar en bättre och mer hållbar värld för alla.</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i="0" dirty="0">
                <a:latin typeface="Arial" panose="020B0604020202020204" pitchFamily="34" charset="0"/>
                <a:cs typeface="Arial" panose="020B0604020202020204" pitchFamily="34" charset="0"/>
              </a:rPr>
              <a:t>Här är en bild som ger en översikt över alla 17 mål. Flera av målen diskuteras genom studiecirkelmaterialet.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kern="1200" dirty="0">
                <a:solidFill>
                  <a:schemeClr val="tx1"/>
                </a:solidFill>
                <a:effectLst/>
                <a:latin typeface="Arial" panose="020B0604020202020204" pitchFamily="34" charset="0"/>
                <a:ea typeface="+mn-ea"/>
                <a:cs typeface="Arial" panose="020B0604020202020204" pitchFamily="34" charset="0"/>
              </a:rPr>
              <a:t>Hållbart vatten är en grundläggande del av Agenda 2030 och berör flera globala mål – både direkt och indirekt: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i="0" dirty="0">
                <a:latin typeface="Arial" panose="020B0604020202020204" pitchFamily="34" charset="0"/>
                <a:cs typeface="Arial" panose="020B0604020202020204" pitchFamily="34" charset="0"/>
              </a:rPr>
              <a:t>Idag kommer vi diskutera mål 6: Rent vatten och sanitet för alla. Mål 13: Bekämpa klimatförändringarna samt mål 14: Hav och marina resurser.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sv-SE" sz="1200" i="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sv-SE" sz="1200" i="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i="0" dirty="0">
                <a:latin typeface="Arial" panose="020B0604020202020204" pitchFamily="34" charset="0"/>
                <a:cs typeface="Arial" panose="020B0604020202020204" pitchFamily="34" charset="0"/>
              </a:rPr>
              <a:t>Bild: </a:t>
            </a:r>
            <a:r>
              <a:rPr lang="sv-SE" sz="1200" b="1" i="0" dirty="0" err="1">
                <a:latin typeface="Arial" panose="020B0604020202020204" pitchFamily="34" charset="0"/>
                <a:cs typeface="Arial" panose="020B0604020202020204" pitchFamily="34" charset="0"/>
              </a:rPr>
              <a:t>Globalamålen.se</a:t>
            </a:r>
            <a:endParaRPr lang="sv-SE" sz="1200" b="1"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4DDD3C87-8CEF-6EA0-FB5D-712B8676B601}"/>
              </a:ext>
            </a:extLst>
          </p:cNvPr>
          <p:cNvSpPr>
            <a:spLocks noGrp="1"/>
          </p:cNvSpPr>
          <p:nvPr>
            <p:ph type="sldNum" sz="quarter" idx="10"/>
          </p:nvPr>
        </p:nvSpPr>
        <p:spPr/>
        <p:txBody>
          <a:bodyPr/>
          <a:lstStyle/>
          <a:p>
            <a:fld id="{4B0E164D-EE8D-B448-BE8E-A1520703B60E}" type="slidenum">
              <a:rPr lang="sv-SE" smtClean="0"/>
              <a:t>2</a:t>
            </a:fld>
            <a:endParaRPr lang="sv-SE"/>
          </a:p>
        </p:txBody>
      </p:sp>
    </p:spTree>
    <p:extLst>
      <p:ext uri="{BB962C8B-B14F-4D97-AF65-F5344CB8AC3E}">
        <p14:creationId xmlns:p14="http://schemas.microsoft.com/office/powerpoint/2010/main" val="66146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99524-620A-1923-2A4F-AC1FB11E428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64F6CF9-BF73-38A7-5872-ECC440E3098E}"/>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E1560217-48B8-72BD-7E72-AC58A1D7F8AC}"/>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Berätta kort om vatten och föroreningar.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nedanför.</a:t>
            </a:r>
          </a:p>
          <a:p>
            <a:pPr marL="450850" indent="-450850" eaLnBrk="1" hangingPunct="1">
              <a:spcBef>
                <a:spcPct val="0"/>
              </a:spcBef>
              <a:buAutoNum type="arabicPeriod"/>
            </a:pPr>
            <a:endParaRPr lang="sv-SE" altLang="sv-SE" sz="1200" b="1" dirty="0">
              <a:latin typeface="Arial" panose="020B0604020202020204" pitchFamily="34" charset="0"/>
              <a:ea typeface="Calibri"/>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endParaRPr lang="sv-SE" b="1" dirty="0">
              <a:latin typeface="Arial" panose="020B0604020202020204" pitchFamily="34" charset="0"/>
              <a:cs typeface="Arial" panose="020B0604020202020204" pitchFamily="34" charset="0"/>
            </a:endParaRPr>
          </a:p>
          <a:p>
            <a:endParaRPr lang="sv-SE"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Vattnet kan förorenas på många sätt. Utsläpp kommer från allt från avlopp med kemikalier och smittämnen, till jordbruk som bidrar med näringsämnen. Även sjöfarten och gamla vrak längs kusten är en källa till utsläpp, som kan skada djur- och växtliv.</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Vissa ämnen är extra oroande, särskilt k</a:t>
            </a:r>
            <a:r>
              <a:rPr lang="sv-SE" sz="1200" kern="1200" dirty="0">
                <a:solidFill>
                  <a:schemeClr val="tx1"/>
                </a:solidFill>
                <a:effectLst/>
                <a:latin typeface="Arial" panose="020B0604020202020204" pitchFamily="34" charset="0"/>
                <a:ea typeface="+mn-ea"/>
                <a:cs typeface="Arial" panose="020B0604020202020204" pitchFamily="34" charset="0"/>
              </a:rPr>
              <a:t>ombinationseffekter av olika ämnen</a:t>
            </a:r>
            <a:r>
              <a:rPr lang="sv-SE" dirty="0">
                <a:latin typeface="Arial" panose="020B0604020202020204" pitchFamily="34" charset="0"/>
                <a:cs typeface="Arial" panose="020B0604020202020204" pitchFamily="34" charset="0"/>
              </a:rPr>
              <a:t>. Exempel är </a:t>
            </a:r>
            <a:r>
              <a:rPr lang="sv-SE" b="0" dirty="0">
                <a:latin typeface="Arial" panose="020B0604020202020204" pitchFamily="34" charset="0"/>
                <a:cs typeface="Arial" panose="020B0604020202020204" pitchFamily="34" charset="0"/>
              </a:rPr>
              <a:t>kemikalier, läkemedel och hormonstörande ämnen </a:t>
            </a:r>
            <a:r>
              <a:rPr lang="sv-SE" dirty="0">
                <a:latin typeface="Arial" panose="020B0604020202020204" pitchFamily="34" charset="0"/>
                <a:cs typeface="Arial" panose="020B0604020202020204" pitchFamily="34" charset="0"/>
              </a:rPr>
              <a:t>som kan påverka både naturen och vår egen hälsa. Ett särskilt allvarligt exempel är </a:t>
            </a:r>
            <a:r>
              <a:rPr lang="sv-SE" b="1" dirty="0">
                <a:latin typeface="Arial" panose="020B0604020202020204" pitchFamily="34" charset="0"/>
                <a:cs typeface="Arial" panose="020B0604020202020204" pitchFamily="34" charset="0"/>
              </a:rPr>
              <a:t>PFAS</a:t>
            </a:r>
            <a:r>
              <a:rPr lang="sv-SE" dirty="0">
                <a:latin typeface="Arial" panose="020B0604020202020204" pitchFamily="34" charset="0"/>
                <a:cs typeface="Arial" panose="020B0604020202020204" pitchFamily="34" charset="0"/>
              </a:rPr>
              <a:t>, som är svårnedbrytbara ämnen som finns kvar länge i miljön.</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Myndigheterna arbetar med att minska utsläppen genom lagar och riktlinjer. De hjälper också till med att bärga farliga ämnen från gamla vrak. Det är viktigt att skydda våra vattenresurser för framtiden.</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Vi har goda förutsättningar i Sverige för rent vatten tack vare vår geologi. Vissa platser, som </a:t>
            </a:r>
            <a:r>
              <a:rPr lang="sv-SE" b="0" dirty="0">
                <a:latin typeface="Arial" panose="020B0604020202020204" pitchFamily="34" charset="0"/>
                <a:cs typeface="Arial" panose="020B0604020202020204" pitchFamily="34" charset="0"/>
              </a:rPr>
              <a:t>rullstensåsar</a:t>
            </a:r>
            <a:r>
              <a:rPr lang="sv-SE" dirty="0">
                <a:latin typeface="Arial" panose="020B0604020202020204" pitchFamily="34" charset="0"/>
                <a:cs typeface="Arial" panose="020B0604020202020204" pitchFamily="34" charset="0"/>
              </a:rPr>
              <a:t>, fungerar som naturens egna vattenreningsverk. Men trots det kan naturliga ämnen som</a:t>
            </a:r>
            <a:r>
              <a:rPr lang="sv-SE" b="1" dirty="0">
                <a:latin typeface="Arial" panose="020B0604020202020204" pitchFamily="34" charset="0"/>
                <a:cs typeface="Arial" panose="020B0604020202020204" pitchFamily="34" charset="0"/>
              </a:rPr>
              <a:t> </a:t>
            </a:r>
            <a:r>
              <a:rPr lang="sv-SE" b="0" dirty="0">
                <a:latin typeface="Arial" panose="020B0604020202020204" pitchFamily="34" charset="0"/>
                <a:cs typeface="Arial" panose="020B0604020202020204" pitchFamily="34" charset="0"/>
              </a:rPr>
              <a:t>radon, fluorid </a:t>
            </a:r>
            <a:r>
              <a:rPr lang="sv-SE" sz="1200" b="0" kern="1200" dirty="0">
                <a:solidFill>
                  <a:schemeClr val="tx1"/>
                </a:solidFill>
                <a:effectLst/>
                <a:latin typeface="Arial" panose="020B0604020202020204" pitchFamily="34" charset="0"/>
                <a:ea typeface="+mn-ea"/>
                <a:cs typeface="Arial" panose="020B0604020202020204" pitchFamily="34" charset="0"/>
              </a:rPr>
              <a:t>och tungmetaller </a:t>
            </a:r>
            <a:r>
              <a:rPr lang="sv-SE" sz="1200" kern="1200" dirty="0">
                <a:solidFill>
                  <a:schemeClr val="tx1"/>
                </a:solidFill>
                <a:effectLst/>
                <a:latin typeface="Arial" panose="020B0604020202020204" pitchFamily="34" charset="0"/>
                <a:ea typeface="+mn-ea"/>
                <a:cs typeface="Arial" panose="020B0604020202020204" pitchFamily="34" charset="0"/>
              </a:rPr>
              <a:t>också</a:t>
            </a:r>
            <a:r>
              <a:rPr lang="sv-SE" b="1"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finnas i grundvattnet, vilket kan göra att vattnet inte är lämpligt som dricksvatten och i vissa fall kan utgöra en hälsorisk.</a:t>
            </a:r>
          </a:p>
          <a:p>
            <a:pPr lvl="1"/>
            <a:endParaRPr lang="sv-SE"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b="1" i="0" u="none" strike="noStrike" dirty="0">
                <a:solidFill>
                  <a:srgbClr val="000000"/>
                </a:solidFill>
                <a:effectLst/>
                <a:latin typeface="Arial" panose="020B0604020202020204" pitchFamily="34" charset="0"/>
                <a:cs typeface="Arial" panose="020B0604020202020204" pitchFamily="34" charset="0"/>
              </a:rPr>
              <a:t>Bild: </a:t>
            </a: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Naturvårdsverket</a:t>
            </a:r>
            <a:endParaRPr lang="sv-SE" b="1" i="0" u="none" strike="noStrike" dirty="0">
              <a:solidFill>
                <a:srgbClr val="000000"/>
              </a:solidFill>
              <a:effectLst/>
              <a:latin typeface="Arial" panose="020B0604020202020204" pitchFamily="34" charset="0"/>
              <a:cs typeface="Arial" panose="020B0604020202020204" pitchFamily="34" charset="0"/>
            </a:endParaRPr>
          </a:p>
          <a:p>
            <a:endParaRPr lang="sv-SE" dirty="0"/>
          </a:p>
        </p:txBody>
      </p:sp>
      <p:sp>
        <p:nvSpPr>
          <p:cNvPr id="4" name="Platshållare för bildnummer 3">
            <a:extLst>
              <a:ext uri="{FF2B5EF4-FFF2-40B4-BE49-F238E27FC236}">
                <a16:creationId xmlns:a16="http://schemas.microsoft.com/office/drawing/2014/main" id="{796539E8-0ADA-A157-7CD7-492A6D7D4223}"/>
              </a:ext>
            </a:extLst>
          </p:cNvPr>
          <p:cNvSpPr>
            <a:spLocks noGrp="1"/>
          </p:cNvSpPr>
          <p:nvPr>
            <p:ph type="sldNum" sz="quarter" idx="10"/>
          </p:nvPr>
        </p:nvSpPr>
        <p:spPr/>
        <p:txBody>
          <a:bodyPr/>
          <a:lstStyle/>
          <a:p>
            <a:fld id="{4B0E164D-EE8D-B448-BE8E-A1520703B60E}" type="slidenum">
              <a:rPr lang="sv-SE" smtClean="0"/>
              <a:t>20</a:t>
            </a:fld>
            <a:endParaRPr lang="sv-SE"/>
          </a:p>
        </p:txBody>
      </p:sp>
    </p:spTree>
    <p:extLst>
      <p:ext uri="{BB962C8B-B14F-4D97-AF65-F5344CB8AC3E}">
        <p14:creationId xmlns:p14="http://schemas.microsoft.com/office/powerpoint/2010/main" val="3180329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9A7DA-BA0E-BB23-F6B1-C9E896C49B5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71AC2C8-8A52-239D-D625-290BBDFAC809}"/>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0F38E4F8-9979-7957-70E1-B609651B0E48}"/>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samtalsfrågan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r>
              <a:rPr lang="sv-SE" sz="1200" b="1" i="0" dirty="0">
                <a:latin typeface="Arial" panose="020B0604020202020204" pitchFamily="34" charset="0"/>
                <a:cs typeface="Arial" panose="020B0604020202020204" pitchFamily="34" charset="0"/>
              </a:rPr>
              <a:t>Förslag på samtalsfråga: </a:t>
            </a:r>
          </a:p>
          <a:p>
            <a:pPr marL="171450" indent="-171450">
              <a:buFont typeface="Arial" panose="020B0604020202020204" pitchFamily="34" charset="0"/>
              <a:buChar char="•"/>
            </a:pPr>
            <a:endParaRPr lang="sv-SE" sz="1200" b="1"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Vad har vi i gruppen för tankar om hur klimatförändringar kan påverka vårt vatten i Sverige? </a:t>
            </a:r>
          </a:p>
          <a:p>
            <a:pPr marL="228600" indent="-228600">
              <a:buFont typeface="Arial" panose="020B0604020202020204" pitchFamily="34" charset="0"/>
              <a:buChar char="•"/>
            </a:pPr>
            <a:endParaRPr lang="sv-SE" sz="1200" b="0" i="0" u="none" strike="noStrike" dirty="0">
              <a:solidFill>
                <a:srgbClr val="000000"/>
              </a:solidFill>
              <a:effectLst/>
              <a:latin typeface="Arial" panose="020B0604020202020204" pitchFamily="34" charset="0"/>
              <a:cs typeface="Arial" panose="020B0604020202020204" pitchFamily="34" charset="0"/>
            </a:endParaRPr>
          </a:p>
          <a:p>
            <a:pPr marL="0" indent="0">
              <a:buFont typeface="+mj-lt"/>
              <a:buNone/>
            </a:pPr>
            <a:r>
              <a:rPr lang="sv-SE" sz="1200" b="1" i="0" u="none" strike="noStrike" dirty="0">
                <a:solidFill>
                  <a:srgbClr val="000000"/>
                </a:solidFill>
                <a:effectLst/>
                <a:latin typeface="Arial" panose="020B0604020202020204" pitchFamily="34" charset="0"/>
                <a:cs typeface="Arial" panose="020B0604020202020204" pitchFamily="34" charset="0"/>
              </a:rPr>
              <a:t>Valbart: </a:t>
            </a:r>
            <a:r>
              <a:rPr lang="sv-SE" sz="1200" b="0" i="0" u="none" strike="noStrike" dirty="0">
                <a:solidFill>
                  <a:srgbClr val="000000"/>
                </a:solidFill>
                <a:effectLst/>
                <a:latin typeface="Arial" panose="020B0604020202020204" pitchFamily="34" charset="0"/>
                <a:cs typeface="Arial" panose="020B0604020202020204" pitchFamily="34" charset="0"/>
              </a:rPr>
              <a:t>På nästa powerpoint-bild finns länkar till mer information om vatten. Gå vidare till den powerpoint-bilden om gruppen vill fördjupa sig i ämnet. Om inte, gå vidare i presentationen. </a:t>
            </a:r>
            <a:endParaRPr lang="sv-SE" b="0" i="0" u="none" strike="noStrike" dirty="0">
              <a:solidFill>
                <a:srgbClr val="000000"/>
              </a:solidFill>
              <a:effectLst/>
              <a:latin typeface="Arial" panose="020B0604020202020204" pitchFamily="34" charset="0"/>
              <a:cs typeface="Arial" panose="020B0604020202020204" pitchFamily="34" charset="0"/>
            </a:endParaRPr>
          </a:p>
          <a:p>
            <a:pPr marL="228600" indent="-228600">
              <a:buFont typeface="+mj-lt"/>
              <a:buAutoNum type="arabicPeriod"/>
            </a:pPr>
            <a:endParaRPr lang="sv-SE" b="0" i="0" u="none" strike="noStrike" dirty="0">
              <a:solidFill>
                <a:srgbClr val="000000"/>
              </a:solidFill>
              <a:effectLst/>
              <a:latin typeface="Arial" panose="020B0604020202020204" pitchFamily="34" charset="0"/>
              <a:cs typeface="Arial" panose="020B0604020202020204" pitchFamily="34" charset="0"/>
            </a:endParaRPr>
          </a:p>
          <a:p>
            <a:pPr marL="228600" indent="-228600">
              <a:buFont typeface="+mj-lt"/>
              <a:buAutoNum type="arabicPeriod"/>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8B016216-A858-55CE-1085-7FC04BA320E8}"/>
              </a:ext>
            </a:extLst>
          </p:cNvPr>
          <p:cNvSpPr>
            <a:spLocks noGrp="1"/>
          </p:cNvSpPr>
          <p:nvPr>
            <p:ph type="sldNum" sz="quarter" idx="10"/>
          </p:nvPr>
        </p:nvSpPr>
        <p:spPr/>
        <p:txBody>
          <a:bodyPr/>
          <a:lstStyle/>
          <a:p>
            <a:fld id="{4B0E164D-EE8D-B448-BE8E-A1520703B60E}" type="slidenum">
              <a:rPr lang="sv-SE" smtClean="0"/>
              <a:t>21</a:t>
            </a:fld>
            <a:endParaRPr lang="sv-SE"/>
          </a:p>
        </p:txBody>
      </p:sp>
    </p:spTree>
    <p:extLst>
      <p:ext uri="{BB962C8B-B14F-4D97-AF65-F5344CB8AC3E}">
        <p14:creationId xmlns:p14="http://schemas.microsoft.com/office/powerpoint/2010/main" val="1418630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C4A85-4FC6-3E34-9D32-D9D3D9D7507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90142A7-E730-98A0-31C7-9E99CBBB0115}"/>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43696B1C-63CB-772A-E260-761BB5D5162A}"/>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Observera: Valbar powerpoint-bild!</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endParaRPr lang="sv-SE" altLang="sv-SE" sz="1200" b="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altLang="sv-SE" sz="1200" b="0" i="0" u="none" strike="noStrike" dirty="0">
              <a:solidFill>
                <a:srgbClr val="000000"/>
              </a:solidFill>
              <a:effectLst/>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b="0" dirty="0">
                <a:latin typeface="Arial" panose="020B0604020202020204" pitchFamily="34" charset="0"/>
                <a:cs typeface="Arial" panose="020B0604020202020204" pitchFamily="34" charset="0"/>
              </a:rPr>
              <a:t>Klickar på de länkar som gruppen vill veta mer om.</a:t>
            </a:r>
          </a:p>
          <a:p>
            <a:pPr marL="228600" indent="-228600" eaLnBrk="1" hangingPunct="1">
              <a:spcBef>
                <a:spcPct val="0"/>
              </a:spcBef>
              <a:buFont typeface="+mj-lt"/>
              <a:buAutoNum type="arabicPeriod"/>
            </a:pPr>
            <a:r>
              <a:rPr lang="sv-SE" altLang="sv-SE" sz="1200" b="0" dirty="0">
                <a:latin typeface="Arial" panose="020B0604020202020204" pitchFamily="34" charset="0"/>
                <a:cs typeface="Arial" panose="020B0604020202020204" pitchFamily="34" charset="0"/>
              </a:rPr>
              <a:t>Läs först ingressen eller det första stycket på hemsidorna för att få en övergripande förståelse för informationen på hemsidan. Fråga sedan gruppen om det är något särskilt på hemsidan som gruppen vill veta mer om, och läs i så fall det högt.</a:t>
            </a:r>
            <a:endParaRPr lang="sv-SE" sz="1200" b="0" i="0" u="none" strike="noStrike" dirty="0">
              <a:solidFill>
                <a:srgbClr val="000000"/>
              </a:solidFill>
              <a:effectLst/>
              <a:latin typeface="Arial" panose="020B0604020202020204" pitchFamily="34" charset="0"/>
              <a:cs typeface="Arial" panose="020B0604020202020204" pitchFamily="34" charset="0"/>
            </a:endParaRPr>
          </a:p>
          <a:p>
            <a:pPr marL="0" indent="0">
              <a:buFont typeface="+mj-lt"/>
              <a:buNone/>
            </a:pPr>
            <a:endParaRPr lang="sv-SE" sz="1200" b="0" i="0" u="none" strike="noStrike" dirty="0">
              <a:solidFill>
                <a:srgbClr val="000000"/>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dirty="0">
              <a:latin typeface="Arial" panose="020B0604020202020204" pitchFamily="34" charset="0"/>
              <a:cs typeface="Arial" panose="020B0604020202020204" pitchFamily="34" charset="0"/>
            </a:endParaRPr>
          </a:p>
          <a:p>
            <a:pPr marL="0" indent="0">
              <a:buFont typeface="+mj-lt"/>
              <a:buNone/>
            </a:pPr>
            <a:endParaRPr lang="sv-SE" sz="120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6E73F97C-6950-0955-E5A8-6DA73C11C8D2}"/>
              </a:ext>
            </a:extLst>
          </p:cNvPr>
          <p:cNvSpPr>
            <a:spLocks noGrp="1"/>
          </p:cNvSpPr>
          <p:nvPr>
            <p:ph type="sldNum" sz="quarter" idx="10"/>
          </p:nvPr>
        </p:nvSpPr>
        <p:spPr/>
        <p:txBody>
          <a:bodyPr/>
          <a:lstStyle/>
          <a:p>
            <a:fld id="{4B0E164D-EE8D-B448-BE8E-A1520703B60E}" type="slidenum">
              <a:rPr lang="sv-SE" smtClean="0"/>
              <a:t>22</a:t>
            </a:fld>
            <a:endParaRPr lang="sv-SE"/>
          </a:p>
        </p:txBody>
      </p:sp>
    </p:spTree>
    <p:extLst>
      <p:ext uri="{BB962C8B-B14F-4D97-AF65-F5344CB8AC3E}">
        <p14:creationId xmlns:p14="http://schemas.microsoft.com/office/powerpoint/2010/main" val="357589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r>
              <a:rPr lang="sv-SE" sz="1200" b="1" dirty="0">
                <a:latin typeface="Arial" panose="020B0604020202020204" pitchFamily="34" charset="0"/>
                <a:cs typeface="Arial" panose="020B0604020202020204" pitchFamily="34" charset="0"/>
              </a:rPr>
              <a:t>Observera: För att genomföra övningen behöver du som cirkelledare ha förberett: </a:t>
            </a:r>
          </a:p>
          <a:p>
            <a:endParaRPr lang="sv-SE"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En tillbringare som rymmer 1 liter</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Decilitermått</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Salt</a:t>
            </a:r>
          </a:p>
          <a:p>
            <a:pPr marL="450850" indent="-450850" eaLnBrk="1" hangingPunct="1">
              <a:spcBef>
                <a:spcPct val="0"/>
              </a:spcBef>
            </a:pPr>
            <a:endParaRPr lang="sv-SE" sz="1200" b="1"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sz="1200" b="1" dirty="0">
                <a:latin typeface="Arial" panose="020B0604020202020204" pitchFamily="34" charset="0"/>
                <a:cs typeface="Arial" panose="020B0604020202020204" pitchFamily="34" charset="0"/>
              </a:rPr>
              <a:t>Instruktion för övningen:</a:t>
            </a:r>
          </a:p>
          <a:p>
            <a:pPr marL="450850" marR="0" lvl="0" indent="-450850" algn="l" defTabSz="457200" rtl="0" eaLnBrk="1" fontAlgn="auto" latinLnBrk="0" hangingPunct="1">
              <a:lnSpc>
                <a:spcPct val="100000"/>
              </a:lnSpc>
              <a:spcBef>
                <a:spcPct val="0"/>
              </a:spcBef>
              <a:spcAft>
                <a:spcPts val="0"/>
              </a:spcAft>
              <a:buClrTx/>
              <a:buSzTx/>
              <a:buFontTx/>
              <a:buNone/>
              <a:tabLst/>
              <a:defRPr/>
            </a:pPr>
            <a:endParaRPr lang="sv-SE" sz="1200" b="1"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sz="1200" b="0" dirty="0">
                <a:latin typeface="Arial" panose="020B0604020202020204" pitchFamily="34" charset="0"/>
                <a:cs typeface="Arial" panose="020B0604020202020204" pitchFamily="34" charset="0"/>
              </a:rPr>
              <a:t>Inled med att förklara för deltagarna: Vi ska nu titta på en modell som visar hur jordens samlade vattentillgångar kan illustreras med hjälp av en tillbringare.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sv-SE" sz="1200" b="1" i="0" u="none" strike="noStrike" dirty="0">
              <a:solidFill>
                <a:srgbClr val="212121"/>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u="none" strike="noStrike" dirty="0">
                <a:solidFill>
                  <a:srgbClr val="212121"/>
                </a:solidFill>
                <a:effectLst/>
                <a:latin typeface="Arial" panose="020B0604020202020204" pitchFamily="34" charset="0"/>
                <a:cs typeface="Arial" panose="020B0604020202020204" pitchFamily="34" charset="0"/>
              </a:rPr>
              <a:t>STEG 1</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b="0" i="0" u="none" strike="noStrike" dirty="0">
                <a:solidFill>
                  <a:srgbClr val="212121"/>
                </a:solidFill>
                <a:effectLst/>
                <a:latin typeface="Arial" panose="020B0604020202020204" pitchFamily="34" charset="0"/>
                <a:cs typeface="Arial" panose="020B0604020202020204" pitchFamily="34" charset="0"/>
              </a:rPr>
              <a:t>Fyll en tillbringare med en liter vatten.</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sv-SE" sz="1200" b="0" i="0" u="none" strike="noStrike" dirty="0">
                <a:solidFill>
                  <a:srgbClr val="212121"/>
                </a:solidFill>
                <a:effectLst/>
                <a:latin typeface="Arial" panose="020B0604020202020204" pitchFamily="34" charset="0"/>
                <a:cs typeface="Arial" panose="020B0604020202020204" pitchFamily="34" charset="0"/>
              </a:rPr>
              <a:t>– Säg: ”Det här representerar allt vatten som finns på jorden.”</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sv-SE" sz="1200" b="0" i="0" u="none" strike="noStrike" dirty="0">
              <a:solidFill>
                <a:srgbClr val="212121"/>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sz="1200" b="0" i="0" u="none" strike="noStrike" dirty="0">
                <a:solidFill>
                  <a:srgbClr val="212121"/>
                </a:solidFill>
                <a:effectLst/>
                <a:latin typeface="Arial" panose="020B0604020202020204" pitchFamily="34" charset="0"/>
                <a:cs typeface="Arial" panose="020B0604020202020204" pitchFamily="34" charset="0"/>
              </a:rPr>
              <a:t>Häll 2,5 procent av vattnet, alltså 1/4 dl eller 2,5 cl, i ett decilitermått. </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sv-SE" sz="1200" b="0" i="0" u="none" strike="noStrike" dirty="0">
                <a:solidFill>
                  <a:srgbClr val="212121"/>
                </a:solidFill>
                <a:effectLst/>
                <a:latin typeface="Arial" panose="020B0604020202020204" pitchFamily="34" charset="0"/>
                <a:cs typeface="Arial" panose="020B0604020202020204" pitchFamily="34" charset="0"/>
              </a:rPr>
              <a:t>– Säg: ”Detta är allt sötvatten på jorden.”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endParaRPr lang="sv-SE" sz="1200" b="0" i="0" u="none" strike="noStrike" dirty="0">
              <a:solidFill>
                <a:srgbClr val="212121"/>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3"/>
              <a:tabLst/>
              <a:defRPr/>
            </a:pPr>
            <a:r>
              <a:rPr lang="sv-SE" sz="1200" b="0" i="0" u="none" strike="noStrike" dirty="0">
                <a:solidFill>
                  <a:srgbClr val="212121"/>
                </a:solidFill>
                <a:effectLst/>
                <a:latin typeface="Arial" panose="020B0604020202020204" pitchFamily="34" charset="0"/>
                <a:cs typeface="Arial" panose="020B0604020202020204" pitchFamily="34" charset="0"/>
              </a:rPr>
              <a:t>Häll sedan salt i tillbringaren. </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sv-SE" sz="1200" b="0" i="0" u="none" strike="noStrike" dirty="0">
                <a:solidFill>
                  <a:srgbClr val="212121"/>
                </a:solidFill>
                <a:effectLst/>
                <a:latin typeface="Arial" panose="020B0604020202020204" pitchFamily="34" charset="0"/>
                <a:cs typeface="Arial" panose="020B0604020202020204" pitchFamily="34" charset="0"/>
              </a:rPr>
              <a:t>– Fråga deltagarna: ”Vad tror ni att jag illustrerar nu?” (Svaret är att det mesta av jordens vatten finns i haven och är saltvatten.)</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sv-SE" sz="1200" b="0" i="0" u="none" strike="noStrike" dirty="0">
              <a:solidFill>
                <a:srgbClr val="212121"/>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4"/>
              <a:tabLst/>
              <a:defRPr/>
            </a:pPr>
            <a:r>
              <a:rPr lang="sv-SE" sz="1200" b="0" i="0" u="none" strike="noStrike" dirty="0">
                <a:solidFill>
                  <a:srgbClr val="212121"/>
                </a:solidFill>
                <a:effectLst/>
                <a:latin typeface="Arial" panose="020B0604020202020204" pitchFamily="34" charset="0"/>
                <a:cs typeface="Arial" panose="020B0604020202020204" pitchFamily="34" charset="0"/>
              </a:rPr>
              <a:t>Ta decilitermåttet med 1/4 dl vatten och häll bort 2/3. </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sv-SE" sz="1200" b="0" i="0" u="none" strike="noStrike" dirty="0">
                <a:solidFill>
                  <a:srgbClr val="212121"/>
                </a:solidFill>
                <a:effectLst/>
                <a:latin typeface="Arial" panose="020B0604020202020204" pitchFamily="34" charset="0"/>
                <a:cs typeface="Arial" panose="020B0604020202020204" pitchFamily="34" charset="0"/>
              </a:rPr>
              <a:t>– Förklara: ”Det är det vatten som finns bundet i glaciärer och isar.”</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sv-SE" sz="1200" b="0" i="0" u="none" strike="noStrike" dirty="0">
              <a:solidFill>
                <a:srgbClr val="212121"/>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5"/>
              <a:tabLst/>
              <a:defRPr/>
            </a:pPr>
            <a:r>
              <a:rPr lang="sv-SE" sz="1200" b="0" i="0" u="none" strike="noStrike" dirty="0">
                <a:solidFill>
                  <a:srgbClr val="212121"/>
                </a:solidFill>
                <a:effectLst/>
                <a:latin typeface="Arial" panose="020B0604020202020204" pitchFamily="34" charset="0"/>
                <a:cs typeface="Arial" panose="020B0604020202020204" pitchFamily="34" charset="0"/>
              </a:rPr>
              <a:t>Det vatten som finns kvar i decilitermåttet är det vatten som är tillgängligt för människan.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5"/>
              <a:tabLst/>
              <a:defRPr/>
            </a:pPr>
            <a:endParaRPr lang="sv-SE" sz="1200" b="0" i="0" u="none" strike="noStrike" dirty="0">
              <a:solidFill>
                <a:srgbClr val="212121"/>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5"/>
              <a:tabLst/>
              <a:defRPr/>
            </a:pPr>
            <a:r>
              <a:rPr lang="sv-SE" sz="1200" b="0" i="0" u="none" strike="noStrike" dirty="0">
                <a:solidFill>
                  <a:srgbClr val="212121"/>
                </a:solidFill>
                <a:effectLst/>
                <a:latin typeface="Arial" panose="020B0604020202020204" pitchFamily="34" charset="0"/>
                <a:cs typeface="Arial" panose="020B0604020202020204" pitchFamily="34" charset="0"/>
              </a:rPr>
              <a:t>Häll nu bort resten, men spara en droppe. </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sv-SE" sz="1200" b="0" i="0" u="none" strike="noStrike" dirty="0">
                <a:solidFill>
                  <a:srgbClr val="212121"/>
                </a:solidFill>
                <a:effectLst/>
                <a:latin typeface="Arial" panose="020B0604020202020204" pitchFamily="34" charset="0"/>
                <a:cs typeface="Arial" panose="020B0604020202020204" pitchFamily="34" charset="0"/>
              </a:rPr>
              <a:t>– Förklara: ”Det vatten som hälldes bort är </a:t>
            </a:r>
            <a:r>
              <a:rPr lang="sv-SE" sz="1200" b="1" i="0" u="none" strike="noStrike" dirty="0">
                <a:solidFill>
                  <a:srgbClr val="212121"/>
                </a:solidFill>
                <a:effectLst/>
                <a:latin typeface="Arial" panose="020B0604020202020204" pitchFamily="34" charset="0"/>
                <a:cs typeface="Arial" panose="020B0604020202020204" pitchFamily="34" charset="0"/>
              </a:rPr>
              <a:t>grundvattnet</a:t>
            </a:r>
            <a:r>
              <a:rPr lang="sv-SE" sz="1200" b="0" i="0" u="none" strike="noStrike" dirty="0">
                <a:solidFill>
                  <a:srgbClr val="212121"/>
                </a:solidFill>
                <a:effectLst/>
                <a:latin typeface="Arial" panose="020B0604020202020204" pitchFamily="34" charset="0"/>
                <a:cs typeface="Arial" panose="020B0604020202020204" pitchFamily="34" charset="0"/>
              </a:rPr>
              <a:t>. En del av grundvattnet ligger djupt ner i marken och är därför svårt att använda för människan. Den lilla vattendroppen som finns kvar är det sötvatten vi kan se i sjöar, åar, bäckar och floder. Det vattnet används av växter, djur och människor.”</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sv-SE" sz="1200" b="0" i="0" u="none" strike="noStrike" dirty="0">
              <a:solidFill>
                <a:srgbClr val="212121"/>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sv-SE" sz="1200" b="1" i="0" u="none" strike="noStrike" dirty="0">
                <a:solidFill>
                  <a:srgbClr val="212121"/>
                </a:solidFill>
                <a:effectLst/>
                <a:latin typeface="Arial" panose="020B0604020202020204" pitchFamily="34" charset="0"/>
                <a:cs typeface="Arial" panose="020B0604020202020204" pitchFamily="34" charset="0"/>
              </a:rPr>
              <a:t>STEG 2: Reflektion i par</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7"/>
              <a:tabLst/>
              <a:defRPr/>
            </a:pPr>
            <a:r>
              <a:rPr lang="sv-SE" sz="1200" b="0" i="0" u="none" strike="noStrike" dirty="0">
                <a:solidFill>
                  <a:srgbClr val="212121"/>
                </a:solidFill>
                <a:effectLst/>
                <a:latin typeface="Arial" panose="020B0604020202020204" pitchFamily="34" charset="0"/>
                <a:cs typeface="Arial" panose="020B0604020202020204" pitchFamily="34" charset="0"/>
              </a:rPr>
              <a:t>Dela in deltagarna i par.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7"/>
              <a:tabLst/>
              <a:defRPr/>
            </a:pPr>
            <a:endParaRPr lang="sv-SE" sz="1200" b="0" i="0" u="none" strike="noStrike" dirty="0">
              <a:solidFill>
                <a:srgbClr val="212121"/>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7"/>
              <a:tabLst/>
              <a:defRPr/>
            </a:pPr>
            <a:r>
              <a:rPr lang="sv-SE" sz="1200" b="0" i="0" u="none" strike="noStrike" dirty="0">
                <a:solidFill>
                  <a:srgbClr val="212121"/>
                </a:solidFill>
                <a:effectLst/>
                <a:latin typeface="Arial" panose="020B0604020202020204" pitchFamily="34" charset="0"/>
                <a:cs typeface="Arial" panose="020B0604020202020204" pitchFamily="34" charset="0"/>
              </a:rPr>
              <a:t>Låt paren diskutera deras spontana tankar och reaktioner på vad som kom upp under övningen. Cirka 2-5 minuter eller den tidslängd som passar gruppen bäst.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7"/>
              <a:tabLst/>
              <a:defRPr/>
            </a:pPr>
            <a:endParaRPr lang="sv-SE" sz="1200" b="0" i="0" u="none" strike="noStrike" dirty="0">
              <a:solidFill>
                <a:srgbClr val="212121"/>
              </a:solidFill>
              <a:effectLst/>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7"/>
              <a:tabLst/>
              <a:defRPr/>
            </a:pPr>
            <a:r>
              <a:rPr lang="sv-SE" sz="1200" b="0" i="0" u="none" strike="noStrike" dirty="0">
                <a:solidFill>
                  <a:srgbClr val="212121"/>
                </a:solidFill>
                <a:effectLst/>
                <a:latin typeface="Arial" panose="020B0604020202020204" pitchFamily="34" charset="0"/>
                <a:cs typeface="Arial" panose="020B0604020202020204" pitchFamily="34" charset="0"/>
              </a:rPr>
              <a:t>Ha sedan en gemensam diskussion i helgrupp där varje par delar några av sina tankar. Utgå gärna från frågorna: ”Vad kom upp i era samtal? Vad väckte mest tankar eller känslor?”</a:t>
            </a:r>
            <a:endParaRPr lang="sv-SE"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23</a:t>
            </a:fld>
            <a:endParaRPr lang="sv-SE"/>
          </a:p>
        </p:txBody>
      </p:sp>
    </p:spTree>
    <p:extLst>
      <p:ext uri="{BB962C8B-B14F-4D97-AF65-F5344CB8AC3E}">
        <p14:creationId xmlns:p14="http://schemas.microsoft.com/office/powerpoint/2010/main" val="37252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BCD04-F66D-EB43-79D9-AA5ECB99BA1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9E062E-AED6-517F-4483-836269FAC425}"/>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FC1F20BF-4142-FCEC-6905-6A973A97EB18}"/>
              </a:ext>
            </a:extLst>
          </p:cNvPr>
          <p:cNvSpPr>
            <a:spLocks noGrp="1"/>
          </p:cNvSpPr>
          <p:nvPr>
            <p:ph type="body" idx="1"/>
          </p:nvPr>
        </p:nvSpPr>
        <p:spPr/>
        <p:txBody>
          <a:bodyPr/>
          <a:lstStyle/>
          <a:p>
            <a:pPr marL="450850" indent="-450850" eaLnBrk="1" hangingPunct="1">
              <a:spcBef>
                <a:spcPct val="0"/>
              </a:spcBef>
            </a:pPr>
            <a:r>
              <a:rPr 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en-US" sz="1200" dirty="0">
              <a:latin typeface="Arial" panose="020B0604020202020204" pitchFamily="34" charset="0"/>
              <a:cs typeface="Arial" panose="020B0604020202020204" pitchFamily="34" charset="0"/>
            </a:endParaRPr>
          </a:p>
          <a:p>
            <a:pPr marL="0" indent="0">
              <a:buNone/>
            </a:pPr>
            <a:r>
              <a:rPr lang="sv-SE" sz="1200" dirty="0">
                <a:latin typeface="Arial" panose="020B0604020202020204" pitchFamily="34" charset="0"/>
                <a:cs typeface="Arial" panose="020B0604020202020204" pitchFamily="34" charset="0"/>
              </a:rPr>
              <a:t>Visa listan över tipsen och läs högt.</a:t>
            </a:r>
          </a:p>
          <a:p>
            <a:pPr marL="228600" indent="-228600">
              <a:buAutoNum type="arabicPeriod"/>
            </a:pPr>
            <a:endParaRPr lang="sv-SE" sz="1200" dirty="0">
              <a:latin typeface="Arial" panose="020B0604020202020204" pitchFamily="34" charset="0"/>
              <a:cs typeface="Arial" panose="020B0604020202020204" pitchFamily="34" charset="0"/>
            </a:endParaRPr>
          </a:p>
          <a:p>
            <a:pPr marL="0" indent="0">
              <a:buNone/>
            </a:pPr>
            <a:r>
              <a:rPr lang="sv-SE" sz="1200" b="0" i="1" dirty="0">
                <a:latin typeface="Arial" panose="020B0604020202020204" pitchFamily="34" charset="0"/>
                <a:cs typeface="Arial" panose="020B0604020202020204" pitchFamily="34" charset="0"/>
              </a:rPr>
              <a:t>Observera att listan fortsätter på nästa powerpoint-bild!</a:t>
            </a:r>
          </a:p>
        </p:txBody>
      </p:sp>
      <p:sp>
        <p:nvSpPr>
          <p:cNvPr id="4" name="Platshållare för bildnummer 3">
            <a:extLst>
              <a:ext uri="{FF2B5EF4-FFF2-40B4-BE49-F238E27FC236}">
                <a16:creationId xmlns:a16="http://schemas.microsoft.com/office/drawing/2014/main" id="{A7AD6D30-A4AA-D2C3-3414-59D5805B1202}"/>
              </a:ext>
            </a:extLst>
          </p:cNvPr>
          <p:cNvSpPr>
            <a:spLocks noGrp="1"/>
          </p:cNvSpPr>
          <p:nvPr>
            <p:ph type="sldNum" sz="quarter" idx="10"/>
          </p:nvPr>
        </p:nvSpPr>
        <p:spPr/>
        <p:txBody>
          <a:bodyPr/>
          <a:lstStyle/>
          <a:p>
            <a:fld id="{4B0E164D-EE8D-B448-BE8E-A1520703B60E}" type="slidenum">
              <a:rPr lang="sv-SE" smtClean="0"/>
              <a:t>24</a:t>
            </a:fld>
            <a:endParaRPr lang="sv-SE"/>
          </a:p>
        </p:txBody>
      </p:sp>
    </p:spTree>
    <p:extLst>
      <p:ext uri="{BB962C8B-B14F-4D97-AF65-F5344CB8AC3E}">
        <p14:creationId xmlns:p14="http://schemas.microsoft.com/office/powerpoint/2010/main" val="466363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4F8CF-422F-7CBF-55C5-15B12A56BDF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5D68765-B8F8-54C6-1ECF-AE806804B7E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235A6533-4DEC-849F-CABE-3819AFB005AA}"/>
              </a:ext>
            </a:extLst>
          </p:cNvPr>
          <p:cNvSpPr>
            <a:spLocks noGrp="1"/>
          </p:cNvSpPr>
          <p:nvPr>
            <p:ph type="body" idx="1"/>
          </p:nvPr>
        </p:nvSpPr>
        <p:spPr/>
        <p:txBody>
          <a:bodyPr/>
          <a:lstStyle/>
          <a:p>
            <a:pPr marL="450850" indent="-450850" eaLnBrk="1" hangingPunct="1">
              <a:spcBef>
                <a:spcPct val="0"/>
              </a:spcBef>
            </a:pPr>
            <a:r>
              <a:rPr 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en-US" sz="1200" dirty="0">
              <a:latin typeface="Arial" panose="020B0604020202020204" pitchFamily="34" charset="0"/>
              <a:cs typeface="Arial" panose="020B0604020202020204" pitchFamily="34" charset="0"/>
            </a:endParaRPr>
          </a:p>
          <a:p>
            <a:pPr marL="0" indent="0">
              <a:buNone/>
            </a:pPr>
            <a:r>
              <a:rPr lang="sv-SE" sz="1200" dirty="0">
                <a:latin typeface="Arial" panose="020B0604020202020204" pitchFamily="34" charset="0"/>
                <a:cs typeface="Arial" panose="020B0604020202020204" pitchFamily="34" charset="0"/>
              </a:rPr>
              <a:t>Visa listan över tipsen och läs högt.</a:t>
            </a:r>
          </a:p>
          <a:p>
            <a:pPr marL="228600" indent="-228600">
              <a:buAutoNum type="arabicPeriod"/>
            </a:pPr>
            <a:endParaRPr lang="sv-SE" sz="1200" dirty="0">
              <a:latin typeface="Arial" panose="020B0604020202020204" pitchFamily="34" charset="0"/>
              <a:cs typeface="Arial" panose="020B0604020202020204" pitchFamily="34" charset="0"/>
            </a:endParaRPr>
          </a:p>
          <a:p>
            <a:pPr marL="0" indent="0">
              <a:buNone/>
            </a:pPr>
            <a:r>
              <a:rPr lang="sv-SE" sz="1200" b="0" i="1" dirty="0">
                <a:latin typeface="Arial" panose="020B0604020202020204" pitchFamily="34" charset="0"/>
                <a:cs typeface="Arial" panose="020B0604020202020204" pitchFamily="34" charset="0"/>
              </a:rPr>
              <a:t>Observera att listan fortsätter på nästa powerpoint-bild!</a:t>
            </a:r>
          </a:p>
        </p:txBody>
      </p:sp>
      <p:sp>
        <p:nvSpPr>
          <p:cNvPr id="4" name="Platshållare för bildnummer 3">
            <a:extLst>
              <a:ext uri="{FF2B5EF4-FFF2-40B4-BE49-F238E27FC236}">
                <a16:creationId xmlns:a16="http://schemas.microsoft.com/office/drawing/2014/main" id="{4E5681B5-1074-6175-DF2C-8B8C9CDBC2B2}"/>
              </a:ext>
            </a:extLst>
          </p:cNvPr>
          <p:cNvSpPr>
            <a:spLocks noGrp="1"/>
          </p:cNvSpPr>
          <p:nvPr>
            <p:ph type="sldNum" sz="quarter" idx="10"/>
          </p:nvPr>
        </p:nvSpPr>
        <p:spPr/>
        <p:txBody>
          <a:bodyPr/>
          <a:lstStyle/>
          <a:p>
            <a:fld id="{4B0E164D-EE8D-B448-BE8E-A1520703B60E}" type="slidenum">
              <a:rPr lang="sv-SE" smtClean="0"/>
              <a:t>25</a:t>
            </a:fld>
            <a:endParaRPr lang="sv-SE"/>
          </a:p>
        </p:txBody>
      </p:sp>
    </p:spTree>
    <p:extLst>
      <p:ext uri="{BB962C8B-B14F-4D97-AF65-F5344CB8AC3E}">
        <p14:creationId xmlns:p14="http://schemas.microsoft.com/office/powerpoint/2010/main" val="3135672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0456B-F42B-39AD-0BBA-C31A2A17F69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77F1C59-B5D1-867F-0B6E-4AFFCC9A9D9C}"/>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238F1771-CFD8-7F01-C544-6F3AD3815DF2}"/>
              </a:ext>
            </a:extLst>
          </p:cNvPr>
          <p:cNvSpPr>
            <a:spLocks noGrp="1"/>
          </p:cNvSpPr>
          <p:nvPr>
            <p:ph type="body" idx="1"/>
          </p:nvPr>
        </p:nvSpPr>
        <p:spPr/>
        <p:txBody>
          <a:bodyPr/>
          <a:lstStyle/>
          <a:p>
            <a:pPr marL="450850" indent="-450850" eaLnBrk="1" hangingPunct="1">
              <a:spcBef>
                <a:spcPct val="0"/>
              </a:spcBef>
            </a:pPr>
            <a:r>
              <a:rPr lang="sv-SE" b="1" noProof="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noProof="0" dirty="0">
              <a:latin typeface="Arial" panose="020B0604020202020204" pitchFamily="34" charset="0"/>
              <a:cs typeface="Arial" panose="020B0604020202020204" pitchFamily="34" charset="0"/>
            </a:endParaRPr>
          </a:p>
          <a:p>
            <a:pPr marL="228600" indent="-228600">
              <a:buAutoNum type="arabicPeriod"/>
            </a:pPr>
            <a:r>
              <a:rPr lang="sv-SE" noProof="0" dirty="0">
                <a:latin typeface="Arial" panose="020B0604020202020204" pitchFamily="34" charset="0"/>
                <a:cs typeface="Arial" panose="020B0604020202020204" pitchFamily="34" charset="0"/>
              </a:rPr>
              <a:t>Fortsätt visa resten av listan över tipsen. </a:t>
            </a:r>
          </a:p>
          <a:p>
            <a:pPr marL="228600" indent="-228600">
              <a:buAutoNum type="arabicPeriod"/>
            </a:pPr>
            <a:r>
              <a:rPr lang="sv-SE" noProof="0" dirty="0">
                <a:latin typeface="Arial" panose="020B0604020202020204" pitchFamily="34" charset="0"/>
                <a:cs typeface="Arial" panose="020B0604020202020204" pitchFamily="34" charset="0"/>
              </a:rPr>
              <a:t>Om gruppen undrar vad ”</a:t>
            </a:r>
            <a:r>
              <a:rPr lang="sv-SE" noProof="0" dirty="0" err="1">
                <a:latin typeface="Arial" panose="020B0604020202020204" pitchFamily="34" charset="0"/>
                <a:cs typeface="Arial" panose="020B0604020202020204" pitchFamily="34" charset="0"/>
              </a:rPr>
              <a:t>bokashi</a:t>
            </a:r>
            <a:r>
              <a:rPr lang="sv-SE" noProof="0" dirty="0">
                <a:latin typeface="Arial" panose="020B0604020202020204" pitchFamily="34" charset="0"/>
                <a:cs typeface="Arial" panose="020B0604020202020204" pitchFamily="34" charset="0"/>
              </a:rPr>
              <a:t>-metoden” är kan du svara att det är en japansk metod för att omvandla matavfall till näringsrik jord. I slutet av den här modulen finns en länk till mer läsning om </a:t>
            </a:r>
            <a:r>
              <a:rPr lang="sv-SE" noProof="0" dirty="0" err="1">
                <a:latin typeface="Arial" panose="020B0604020202020204" pitchFamily="34" charset="0"/>
                <a:cs typeface="Arial" panose="020B0604020202020204" pitchFamily="34" charset="0"/>
              </a:rPr>
              <a:t>bokashi</a:t>
            </a:r>
            <a:r>
              <a:rPr lang="sv-SE" noProof="0" dirty="0">
                <a:latin typeface="Arial" panose="020B0604020202020204" pitchFamily="34" charset="0"/>
                <a:cs typeface="Arial" panose="020B0604020202020204" pitchFamily="34" charset="0"/>
              </a:rPr>
              <a:t>-metoden.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noProof="0" dirty="0">
                <a:latin typeface="Arial" panose="020B0604020202020204" pitchFamily="34" charset="0"/>
                <a:cs typeface="Arial" panose="020B0604020202020204" pitchFamily="34" charset="0"/>
              </a:rPr>
              <a:t>Fråga gruppen om de har fler tips att ge varandra om hur man kan minska sin vattenförbrukning.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sv-SE" noProof="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noProof="0" dirty="0">
                <a:latin typeface="Arial" panose="020B0604020202020204" pitchFamily="34" charset="0"/>
                <a:cs typeface="Arial" panose="020B0604020202020204" pitchFamily="34" charset="0"/>
              </a:rPr>
              <a:t>Viktigt</a:t>
            </a:r>
            <a:r>
              <a:rPr lang="sv-SE" noProof="0" dirty="0">
                <a:latin typeface="Arial" panose="020B0604020202020204" pitchFamily="34" charset="0"/>
                <a:cs typeface="Arial" panose="020B0604020202020204" pitchFamily="34" charset="0"/>
              </a:rPr>
              <a:t>: Betona att alla gör det som är möjligt utifrån individens förutsättningar. Det handlar till exempel om vilken ekonomi man har, hur ens hälsa är och så vidare.</a:t>
            </a:r>
          </a:p>
          <a:p>
            <a:pPr marL="228600" indent="-228600">
              <a:buAutoNum type="arabicPeriod"/>
            </a:pPr>
            <a:endParaRPr lang="sv-SE" noProof="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noProof="0" dirty="0">
                <a:latin typeface="Arial" panose="020B0604020202020204" pitchFamily="34" charset="0"/>
                <a:cs typeface="Arial" panose="020B0604020202020204" pitchFamily="34" charset="0"/>
              </a:rPr>
              <a:t>Förslag på samtalsfråga: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noProof="0" dirty="0">
              <a:solidFill>
                <a:schemeClr val="tx1"/>
              </a:solidFill>
              <a:effectLst/>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noProof="0" dirty="0">
                <a:solidFill>
                  <a:srgbClr val="1A1918"/>
                </a:solidFill>
                <a:effectLst/>
                <a:latin typeface="Arial" panose="020B0604020202020204" pitchFamily="34" charset="0"/>
                <a:cs typeface="Arial" panose="020B0604020202020204" pitchFamily="34" charset="0"/>
              </a:rPr>
              <a:t>Vilka av de här skulle du själv kunna tänka dig att börja med?</a:t>
            </a:r>
          </a:p>
        </p:txBody>
      </p:sp>
      <p:sp>
        <p:nvSpPr>
          <p:cNvPr id="4" name="Platshållare för bildnummer 3">
            <a:extLst>
              <a:ext uri="{FF2B5EF4-FFF2-40B4-BE49-F238E27FC236}">
                <a16:creationId xmlns:a16="http://schemas.microsoft.com/office/drawing/2014/main" id="{8EE56F58-AF82-444C-77A8-7E7679C78D61}"/>
              </a:ext>
            </a:extLst>
          </p:cNvPr>
          <p:cNvSpPr>
            <a:spLocks noGrp="1"/>
          </p:cNvSpPr>
          <p:nvPr>
            <p:ph type="sldNum" sz="quarter" idx="10"/>
          </p:nvPr>
        </p:nvSpPr>
        <p:spPr/>
        <p:txBody>
          <a:bodyPr/>
          <a:lstStyle/>
          <a:p>
            <a:fld id="{4B0E164D-EE8D-B448-BE8E-A1520703B60E}" type="slidenum">
              <a:rPr lang="sv-SE" smtClean="0"/>
              <a:t>26</a:t>
            </a:fld>
            <a:endParaRPr lang="sv-SE"/>
          </a:p>
        </p:txBody>
      </p:sp>
    </p:spTree>
    <p:extLst>
      <p:ext uri="{BB962C8B-B14F-4D97-AF65-F5344CB8AC3E}">
        <p14:creationId xmlns:p14="http://schemas.microsoft.com/office/powerpoint/2010/main" val="3235345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3974-8BDF-D592-B481-69F598498A8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944793-E311-3D2D-DE07-7BBF93018A60}"/>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3E55CAB9-04BA-134E-8746-56F20E402044}"/>
              </a:ext>
            </a:extLst>
          </p:cNvPr>
          <p:cNvSpPr>
            <a:spLocks noGrp="1"/>
          </p:cNvSpPr>
          <p:nvPr>
            <p:ph type="body" idx="1"/>
          </p:nvPr>
        </p:nvSpPr>
        <p:spPr/>
        <p:txBody>
          <a:bodyPr/>
          <a:lstStyle/>
          <a:p>
            <a:pPr marL="450850" indent="-450850" eaLnBrk="1" hangingPunct="1">
              <a:spcBef>
                <a:spcPct val="0"/>
              </a:spcBef>
            </a:pPr>
            <a:r>
              <a:rPr 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en-US" sz="1200" dirty="0">
              <a:latin typeface="Arial" panose="020B0604020202020204" pitchFamily="34" charset="0"/>
              <a:cs typeface="Arial" panose="020B0604020202020204" pitchFamily="34" charset="0"/>
            </a:endParaRPr>
          </a:p>
          <a:p>
            <a:pPr marL="228600" indent="-228600">
              <a:spcBef>
                <a:spcPct val="0"/>
              </a:spcBef>
              <a:buFont typeface="+mj-lt"/>
              <a:buAutoNum type="arabicPeriod"/>
            </a:pPr>
            <a:r>
              <a:rPr lang="sv-SE" sz="1200" dirty="0">
                <a:latin typeface="Arial" panose="020B0604020202020204" pitchFamily="34" charset="0"/>
                <a:ea typeface="Calibri"/>
                <a:cs typeface="Arial" panose="020B0604020202020204" pitchFamily="34" charset="0"/>
              </a:rPr>
              <a:t>Sammanfatta modulen tillsammans med gruppen.</a:t>
            </a:r>
          </a:p>
          <a:p>
            <a:pPr marL="228600" indent="-228600">
              <a:spcBef>
                <a:spcPct val="0"/>
              </a:spcBef>
              <a:buFont typeface="+mj-lt"/>
              <a:buAutoNum type="arabicPeriod"/>
            </a:pPr>
            <a:r>
              <a:rPr lang="sv-SE" sz="1200" dirty="0">
                <a:latin typeface="Arial" panose="020B0604020202020204" pitchFamily="34" charset="0"/>
                <a:ea typeface="Calibri"/>
                <a:cs typeface="Arial" panose="020B0604020202020204" pitchFamily="34" charset="0"/>
              </a:rPr>
              <a:t>Om tid finns, ställ frågan vad deltagarna tyckte var särskilt intressant.</a:t>
            </a: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a:p>
        </p:txBody>
      </p:sp>
      <p:sp>
        <p:nvSpPr>
          <p:cNvPr id="4" name="Platshållare för bildnummer 3">
            <a:extLst>
              <a:ext uri="{FF2B5EF4-FFF2-40B4-BE49-F238E27FC236}">
                <a16:creationId xmlns:a16="http://schemas.microsoft.com/office/drawing/2014/main" id="{FA03D316-79B1-8536-9007-855567FBAB47}"/>
              </a:ext>
            </a:extLst>
          </p:cNvPr>
          <p:cNvSpPr>
            <a:spLocks noGrp="1"/>
          </p:cNvSpPr>
          <p:nvPr>
            <p:ph type="sldNum" sz="quarter" idx="10"/>
          </p:nvPr>
        </p:nvSpPr>
        <p:spPr/>
        <p:txBody>
          <a:bodyPr/>
          <a:lstStyle/>
          <a:p>
            <a:fld id="{4B0E164D-EE8D-B448-BE8E-A1520703B60E}" type="slidenum">
              <a:rPr lang="sv-SE" smtClean="0"/>
              <a:t>27</a:t>
            </a:fld>
            <a:endParaRPr lang="sv-SE"/>
          </a:p>
        </p:txBody>
      </p:sp>
    </p:spTree>
    <p:extLst>
      <p:ext uri="{BB962C8B-B14F-4D97-AF65-F5344CB8AC3E}">
        <p14:creationId xmlns:p14="http://schemas.microsoft.com/office/powerpoint/2010/main" val="2494221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D0B3-EDF7-2C92-2F34-FD975F0FD9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FE42AF-ACC4-D5DC-E9D3-849DFB7C9BB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0C9DD735-4F93-0947-6030-33EFDF1B893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a:latin typeface="Arial" panose="020B0604020202020204" pitchFamily="34" charset="0"/>
                <a:cs typeface="Arial" panose="020B0604020202020204" pitchFamily="34" charset="0"/>
              </a:rPr>
              <a:t>Instruktion till cirkelledaren:</a:t>
            </a:r>
          </a:p>
          <a:p>
            <a:endParaRPr lang="sv-SE" dirty="0">
              <a:latin typeface="Arial" panose="020B0604020202020204" pitchFamily="34" charset="0"/>
              <a:cs typeface="Arial" panose="020B0604020202020204" pitchFamily="34" charset="0"/>
            </a:endParaRPr>
          </a:p>
          <a:p>
            <a:pPr marL="228600" indent="-228600">
              <a:buAutoNum type="arabicPeriod"/>
            </a:pPr>
            <a:r>
              <a:rPr lang="sv-SE" dirty="0">
                <a:latin typeface="Arial" panose="020B0604020202020204" pitchFamily="34" charset="0"/>
                <a:cs typeface="Arial" panose="020B0604020202020204" pitchFamily="34" charset="0"/>
              </a:rPr>
              <a:t>Om du vet vilken modul ni ska göra nästa gång kan du kort berätta om det temat. Se listan nedanför.</a:t>
            </a:r>
          </a:p>
          <a:p>
            <a:pPr marL="228600" indent="-228600">
              <a:buAutoNum type="arabicPeriod"/>
            </a:pPr>
            <a:endParaRPr lang="sv-SE" dirty="0">
              <a:latin typeface="Arial" panose="020B0604020202020204" pitchFamily="34" charset="0"/>
              <a:cs typeface="Arial" panose="020B0604020202020204" pitchFamily="34" charset="0"/>
            </a:endParaRPr>
          </a:p>
          <a:p>
            <a:pPr marL="0" indent="0">
              <a:buNone/>
            </a:pPr>
            <a:r>
              <a:rPr lang="sv-SE" b="1" dirty="0">
                <a:latin typeface="Arial" panose="020B0604020202020204" pitchFamily="34" charset="0"/>
                <a:cs typeface="Arial" panose="020B0604020202020204" pitchFamily="34" charset="0"/>
              </a:rPr>
              <a:t>Lista över övriga moduler:</a:t>
            </a:r>
          </a:p>
          <a:p>
            <a:pPr marL="0" indent="0">
              <a:buNone/>
            </a:pPr>
            <a:endParaRPr lang="sv-SE"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Social hållbarhet</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 städning</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 hälsa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ätande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energi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klimat</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Hållbara transporter</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Hållbara textilier och konsumtion</a:t>
            </a:r>
          </a:p>
          <a:p>
            <a:pPr marL="228600" indent="-228600">
              <a:buAutoNum type="arabicPeriod"/>
            </a:pPr>
            <a:endParaRPr lang="sv-SE"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b="1" dirty="0">
                <a:latin typeface="Arial" panose="020B0604020202020204" pitchFamily="34" charset="0"/>
                <a:cs typeface="Arial" panose="020B0604020202020204" pitchFamily="34" charset="0"/>
              </a:rPr>
              <a:t>Valbart</a:t>
            </a:r>
            <a:r>
              <a:rPr lang="sv-SE" dirty="0">
                <a:latin typeface="Arial" panose="020B0604020202020204" pitchFamily="34" charset="0"/>
                <a:cs typeface="Arial" panose="020B0604020202020204" pitchFamily="34" charset="0"/>
              </a:rPr>
              <a:t>: Säg att deltagarna inför nästa gång kan fundera på om </a:t>
            </a:r>
            <a:r>
              <a:rPr lang="sv-SE" dirty="0">
                <a:solidFill>
                  <a:srgbClr val="000000"/>
                </a:solidFill>
                <a:effectLst/>
                <a:latin typeface="Arial" panose="020B0604020202020204" pitchFamily="34" charset="0"/>
                <a:cs typeface="Arial" panose="020B0604020202020204" pitchFamily="34" charset="0"/>
              </a:rPr>
              <a:t>det finns något aktuellt gruppen kan prata om kopplat till nästa tema. Det kan till exempel vara något någon läst i tidningen, hört om på radio, diskuterat med en vän, funderat på eller upptäckt på annat sätt.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endParaRPr lang="sv-SE" dirty="0">
              <a:solidFill>
                <a:srgbClr val="000000"/>
              </a:solidFill>
              <a:effectLst/>
              <a:latin typeface="Arial" panose="020B0604020202020204" pitchFamily="34" charset="0"/>
              <a:cs typeface="Arial" panose="020B0604020202020204" pitchFamily="34" charset="0"/>
              <a:sym typeface="Wingdings" pitchFamily="2" charset="2"/>
            </a:endParaRPr>
          </a:p>
          <a:p>
            <a:pPr marL="0" indent="0">
              <a:buNone/>
            </a:pPr>
            <a:endParaRPr lang="sv-SE"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AEE4F092-6AE5-A1C0-42AD-E2BE529098FC}"/>
              </a:ext>
            </a:extLst>
          </p:cNvPr>
          <p:cNvSpPr>
            <a:spLocks noGrp="1"/>
          </p:cNvSpPr>
          <p:nvPr>
            <p:ph type="sldNum" sz="quarter" idx="10"/>
          </p:nvPr>
        </p:nvSpPr>
        <p:spPr/>
        <p:txBody>
          <a:bodyPr/>
          <a:lstStyle/>
          <a:p>
            <a:fld id="{4B0E164D-EE8D-B448-BE8E-A1520703B60E}" type="slidenum">
              <a:rPr lang="sv-SE" smtClean="0"/>
              <a:t>28</a:t>
            </a:fld>
            <a:endParaRPr lang="sv-SE"/>
          </a:p>
        </p:txBody>
      </p:sp>
    </p:spTree>
    <p:extLst>
      <p:ext uri="{BB962C8B-B14F-4D97-AF65-F5344CB8AC3E}">
        <p14:creationId xmlns:p14="http://schemas.microsoft.com/office/powerpoint/2010/main" val="4207890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C2F71-106D-70F0-247D-C1150A3F379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C84017-459C-1CA3-D6F1-235AF1C67AF4}"/>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01C90918-C687-1890-EF8B-81FB35213D94}"/>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i="0" dirty="0">
                <a:latin typeface="Arial" panose="020B0604020202020204" pitchFamily="34" charset="0"/>
                <a:cs typeface="Arial" panose="020B0604020202020204" pitchFamily="34" charset="0"/>
              </a:rPr>
              <a:t>Informera gruppen om fördjupningen på den här sidan. Utgå från talpunkterna nedanför. </a:t>
            </a:r>
          </a:p>
          <a:p>
            <a:pPr marL="450850" indent="-450850" eaLnBrk="1" hangingPunct="1">
              <a:spcBef>
                <a:spcPct val="0"/>
              </a:spcBef>
              <a:buAutoNum type="arabicPeriod"/>
            </a:pPr>
            <a:endParaRPr lang="sv-SE" altLang="sv-SE" sz="1200" b="0" i="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Talpunkter:</a:t>
            </a:r>
          </a:p>
          <a:p>
            <a:endParaRPr lang="sv-SE" sz="1200" i="0" dirty="0">
              <a:latin typeface="Arial" panose="020B0604020202020204" pitchFamily="34" charset="0"/>
              <a:cs typeface="Arial" panose="020B0604020202020204" pitchFamily="34" charset="0"/>
            </a:endParaRPr>
          </a:p>
          <a:p>
            <a:pPr marL="228600" indent="-228600">
              <a:buFont typeface="+mj-lt"/>
              <a:buAutoNum type="arabicPeriod"/>
            </a:pPr>
            <a:r>
              <a:rPr lang="sv-SE" sz="1200" i="0" dirty="0">
                <a:latin typeface="Arial" panose="020B0604020202020204" pitchFamily="34" charset="0"/>
                <a:cs typeface="Arial" panose="020B0604020202020204" pitchFamily="34" charset="0"/>
              </a:rPr>
              <a:t>Som jag nämnde i början av träffen kommer ni få den här </a:t>
            </a:r>
            <a:r>
              <a:rPr lang="sv-SE" sz="1200" i="0">
                <a:latin typeface="Arial" panose="020B0604020202020204" pitchFamily="34" charset="0"/>
                <a:cs typeface="Arial" panose="020B0604020202020204" pitchFamily="34" charset="0"/>
              </a:rPr>
              <a:t>presentationen skickad </a:t>
            </a:r>
            <a:r>
              <a:rPr lang="sv-SE" sz="1200" i="0" dirty="0">
                <a:latin typeface="Arial" panose="020B0604020202020204" pitchFamily="34" charset="0"/>
                <a:cs typeface="Arial" panose="020B0604020202020204" pitchFamily="34" charset="0"/>
              </a:rPr>
              <a:t>till er, så att ni på egen hand kan lära er mer om det ni är intresserade av kring hållbart vatten.</a:t>
            </a:r>
          </a:p>
          <a:p>
            <a:pPr marL="228600" indent="-228600">
              <a:buFont typeface="+mj-lt"/>
              <a:buAutoNum type="arabicPeriod"/>
            </a:pPr>
            <a:r>
              <a:rPr lang="sv-SE" sz="1200" i="0" dirty="0">
                <a:latin typeface="Arial" panose="020B0604020202020204" pitchFamily="34" charset="0"/>
                <a:cs typeface="Arial" panose="020B0604020202020204" pitchFamily="34" charset="0"/>
              </a:rPr>
              <a:t>Här på den sista powerpoint-bilden i presentationen hittar ni länkar till hemsidor och annat kopplat till det vi pratat om idag. </a:t>
            </a:r>
          </a:p>
          <a:p>
            <a:pPr marL="228600" indent="-228600">
              <a:buFont typeface="+mj-lt"/>
              <a:buAutoNum type="arabicPeriod"/>
            </a:pPr>
            <a:r>
              <a:rPr lang="sv-SE" sz="1200" i="0" dirty="0">
                <a:latin typeface="Arial" panose="020B0604020202020204" pitchFamily="34" charset="0"/>
                <a:cs typeface="Arial" panose="020B0604020202020204" pitchFamily="34" charset="0"/>
              </a:rPr>
              <a:t>Ni klickar på länkarna på den här powerpoint-bilden, men ni kan gärna också klicka på de länkar som finns med i de övriga powerpoint-bilderna, för att ta del av mer om ämnet.</a:t>
            </a:r>
            <a:endParaRPr lang="sv-SE" sz="1200" b="1" i="0" dirty="0">
              <a:solidFill>
                <a:srgbClr val="FF0000"/>
              </a:solidFill>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49B3A6E-2D4B-4BC2-A995-07AEE57FD599}"/>
              </a:ext>
            </a:extLst>
          </p:cNvPr>
          <p:cNvSpPr>
            <a:spLocks noGrp="1"/>
          </p:cNvSpPr>
          <p:nvPr>
            <p:ph type="sldNum" sz="quarter" idx="10"/>
          </p:nvPr>
        </p:nvSpPr>
        <p:spPr/>
        <p:txBody>
          <a:bodyPr/>
          <a:lstStyle/>
          <a:p>
            <a:fld id="{4B0E164D-EE8D-B448-BE8E-A1520703B60E}" type="slidenum">
              <a:rPr lang="sv-SE" smtClean="0"/>
              <a:t>29</a:t>
            </a:fld>
            <a:endParaRPr lang="sv-SE"/>
          </a:p>
        </p:txBody>
      </p:sp>
    </p:spTree>
    <p:extLst>
      <p:ext uri="{BB962C8B-B14F-4D97-AF65-F5344CB8AC3E}">
        <p14:creationId xmlns:p14="http://schemas.microsoft.com/office/powerpoint/2010/main" val="159529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FECC-A8FD-CB6C-D5AF-E029EA7249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ECCCA2-6E78-F145-708F-5890D2AC9D94}"/>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B2061798-AFD0-72FD-9EA7-11DAF46D424C}"/>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endParaRPr lang="sv-SE" sz="1200" b="1"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texten på powerpoint-bilden högt.</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detta som tillägg: "En av tre personer världen över lever idag utan tillgång till grundläggande sanitet, vilket orsakar sjukdom och skapar en ohälsosam miljö som särskilt drabbar människor som lever i fattigdom. Tillgång till rent vatten och sanitet för alla är grundläggande för människors hälsa och utveckling."</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b="1" i="0" dirty="0">
                <a:latin typeface="Arial" panose="020B0604020202020204" pitchFamily="34" charset="0"/>
                <a:ea typeface="Calibri"/>
                <a:cs typeface="Arial" panose="020B0604020202020204" pitchFamily="34" charset="0"/>
              </a:rPr>
              <a:t>Valbart</a:t>
            </a:r>
            <a:r>
              <a:rPr lang="sv-SE" sz="1200" i="0" dirty="0">
                <a:latin typeface="Arial" panose="020B0604020202020204" pitchFamily="34" charset="0"/>
                <a:ea typeface="Calibri"/>
                <a:cs typeface="Arial" panose="020B0604020202020204" pitchFamily="34" charset="0"/>
              </a:rPr>
              <a:t>: Om gruppen vill veta mer om </a:t>
            </a:r>
            <a:r>
              <a:rPr lang="sv-SE" sz="1200" b="0" i="0" dirty="0">
                <a:latin typeface="Arial" panose="020B0604020202020204" pitchFamily="34" charset="0"/>
                <a:ea typeface="Calibri"/>
                <a:cs typeface="Arial" panose="020B0604020202020204" pitchFamily="34" charset="0"/>
              </a:rPr>
              <a:t>mål 6 i de globala målen, Agenda 2030</a:t>
            </a:r>
            <a:r>
              <a:rPr lang="sv-SE" sz="1200" i="0" dirty="0">
                <a:latin typeface="Arial" panose="020B0604020202020204" pitchFamily="34" charset="0"/>
                <a:ea typeface="Calibri"/>
                <a:cs typeface="Arial" panose="020B0604020202020204" pitchFamily="34" charset="0"/>
              </a:rPr>
              <a:t>, klicka på länken "Mer om mål 6"</a:t>
            </a:r>
            <a:endParaRPr lang="sv-SE" sz="1200"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C55F0482-0FD1-98DE-F235-89CBBEFEB771}"/>
              </a:ext>
            </a:extLst>
          </p:cNvPr>
          <p:cNvSpPr>
            <a:spLocks noGrp="1"/>
          </p:cNvSpPr>
          <p:nvPr>
            <p:ph type="sldNum" sz="quarter" idx="10"/>
          </p:nvPr>
        </p:nvSpPr>
        <p:spPr/>
        <p:txBody>
          <a:bodyPr/>
          <a:lstStyle/>
          <a:p>
            <a:fld id="{4B0E164D-EE8D-B448-BE8E-A1520703B60E}" type="slidenum">
              <a:rPr lang="sv-SE" smtClean="0"/>
              <a:t>3</a:t>
            </a:fld>
            <a:endParaRPr lang="sv-SE"/>
          </a:p>
        </p:txBody>
      </p:sp>
    </p:spTree>
    <p:extLst>
      <p:ext uri="{BB962C8B-B14F-4D97-AF65-F5344CB8AC3E}">
        <p14:creationId xmlns:p14="http://schemas.microsoft.com/office/powerpoint/2010/main" val="255413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BF220-53E9-0F39-C79A-2629681816A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259B12F-78E1-E746-2B7B-6BECF47C3000}"/>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2A790C88-5377-70BB-4374-FE62249250C4}"/>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endParaRPr lang="sv-SE" sz="1200" b="1"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texten på powerpoint-bilden högt.</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detta som tillägg: "Klimatet förändras och det är ett riktigt hot mot hela mänskligheten. Utsläppen av växthusgaser i miljön ökar. Risken för att temperaturen på jorden ökar mer än två grader är stor. Det kan bli mycket farligt för alla våra system i naturen, vattnet i havet, produktionen av mat, tillgången till vatten, hälsan och säkerheten för människor. Det kan också leda till fler naturkatastrofer."</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b="1" i="0" dirty="0">
                <a:latin typeface="Arial" panose="020B0604020202020204" pitchFamily="34" charset="0"/>
                <a:ea typeface="Calibri"/>
                <a:cs typeface="Arial" panose="020B0604020202020204" pitchFamily="34" charset="0"/>
              </a:rPr>
              <a:t>Valbart</a:t>
            </a:r>
            <a:r>
              <a:rPr lang="sv-SE" sz="1200" i="0" dirty="0">
                <a:latin typeface="Arial" panose="020B0604020202020204" pitchFamily="34" charset="0"/>
                <a:ea typeface="Calibri"/>
                <a:cs typeface="Arial" panose="020B0604020202020204" pitchFamily="34" charset="0"/>
              </a:rPr>
              <a:t>: Om gruppen vill veta mer om </a:t>
            </a:r>
            <a:r>
              <a:rPr lang="sv-SE" sz="1200" b="0" i="0" dirty="0">
                <a:latin typeface="Arial" panose="020B0604020202020204" pitchFamily="34" charset="0"/>
                <a:ea typeface="Calibri"/>
                <a:cs typeface="Arial" panose="020B0604020202020204" pitchFamily="34" charset="0"/>
              </a:rPr>
              <a:t>mål 13 i de globala målen, Agenda 2030</a:t>
            </a:r>
            <a:r>
              <a:rPr lang="sv-SE" sz="1200" i="0" dirty="0">
                <a:latin typeface="Arial" panose="020B0604020202020204" pitchFamily="34" charset="0"/>
                <a:ea typeface="Calibri"/>
                <a:cs typeface="Arial" panose="020B0604020202020204" pitchFamily="34" charset="0"/>
              </a:rPr>
              <a:t>, klicka på länken "Mer om mål 13"</a:t>
            </a:r>
            <a:endParaRPr lang="sv-SE" sz="120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i="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sz="1200" b="1" i="1"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22D03039-5C25-8799-C19C-F37FA5211DF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0E164D-EE8D-B448-BE8E-A1520703B60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60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8EBDF-1340-384C-0F64-E0547613163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D9F7A4F-AF0F-8468-FA13-3C00D4DFC3F9}"/>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1789A6EC-124C-75CD-0959-14D6FA358234}"/>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endParaRPr lang="sv-SE" sz="1200" b="1"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texten på powerpoint-bilden högt.</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detta som tillägg: "Världens hav, temperatur, kemi, strömmar och liv är väldigt viktiga för många av jordens system. De ger oss människor möjlighet att leva på jorden. 70 procent av vår planet är hav. Tre miljarder människor är beroende av allt som haven kan ge dem för att överleva."</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b="1" i="0" dirty="0">
                <a:latin typeface="Arial" panose="020B0604020202020204" pitchFamily="34" charset="0"/>
                <a:ea typeface="Calibri"/>
                <a:cs typeface="Arial" panose="020B0604020202020204" pitchFamily="34" charset="0"/>
              </a:rPr>
              <a:t>Valbart</a:t>
            </a:r>
            <a:r>
              <a:rPr lang="sv-SE" sz="1200" i="0" dirty="0">
                <a:latin typeface="Arial" panose="020B0604020202020204" pitchFamily="34" charset="0"/>
                <a:ea typeface="Calibri"/>
                <a:cs typeface="Arial" panose="020B0604020202020204" pitchFamily="34" charset="0"/>
              </a:rPr>
              <a:t>: Om gruppen vill veta mer om </a:t>
            </a:r>
            <a:r>
              <a:rPr lang="sv-SE" sz="1200" b="0" i="0" dirty="0">
                <a:latin typeface="Arial" panose="020B0604020202020204" pitchFamily="34" charset="0"/>
                <a:ea typeface="Calibri"/>
                <a:cs typeface="Arial" panose="020B0604020202020204" pitchFamily="34" charset="0"/>
              </a:rPr>
              <a:t>mål 14 i de globala målen, Agenda 2030</a:t>
            </a:r>
            <a:r>
              <a:rPr lang="sv-SE" sz="1200" i="0" dirty="0">
                <a:latin typeface="Arial" panose="020B0604020202020204" pitchFamily="34" charset="0"/>
                <a:ea typeface="Calibri"/>
                <a:cs typeface="Arial" panose="020B0604020202020204" pitchFamily="34" charset="0"/>
              </a:rPr>
              <a:t>, klicka på länken "Mer om mål 14”</a:t>
            </a:r>
            <a:endParaRPr lang="sv-SE" sz="1200" i="0" dirty="0">
              <a:latin typeface="Arial" panose="020B0604020202020204" pitchFamily="34" charset="0"/>
              <a:cs typeface="Arial" panose="020B0604020202020204" pitchFamily="34" charset="0"/>
            </a:endParaRPr>
          </a:p>
          <a:p>
            <a:pPr marL="228600" indent="-228600">
              <a:buAutoNum type="arabicPeriod"/>
            </a:pPr>
            <a:r>
              <a:rPr lang="sv-SE" sz="1200" b="1" i="0" dirty="0">
                <a:latin typeface="Arial" panose="020B0604020202020204" pitchFamily="34" charset="0"/>
                <a:ea typeface="Calibri"/>
                <a:cs typeface="Arial" panose="020B0604020202020204" pitchFamily="34" charset="0"/>
              </a:rPr>
              <a:t>Valbart</a:t>
            </a:r>
            <a:r>
              <a:rPr lang="sv-SE" sz="1200" i="0" dirty="0">
                <a:latin typeface="Arial" panose="020B0604020202020204" pitchFamily="34" charset="0"/>
                <a:ea typeface="Calibri"/>
                <a:cs typeface="Arial" panose="020B0604020202020204" pitchFamily="34" charset="0"/>
              </a:rPr>
              <a:t>: Ta stöd av en eller flera samtalsfrågor här nedanför eller kom på egna.</a:t>
            </a:r>
          </a:p>
          <a:p>
            <a:endParaRPr lang="sv-SE" sz="1200" b="1" i="0" dirty="0">
              <a:latin typeface="Arial" panose="020B0604020202020204" pitchFamily="34" charset="0"/>
              <a:ea typeface="Calibri"/>
              <a:cs typeface="Arial" panose="020B0604020202020204" pitchFamily="34" charset="0"/>
            </a:endParaRPr>
          </a:p>
          <a:p>
            <a:r>
              <a:rPr lang="sv-SE" sz="1200" b="1" i="0" dirty="0">
                <a:latin typeface="Arial" panose="020B0604020202020204" pitchFamily="34" charset="0"/>
                <a:ea typeface="Calibri"/>
                <a:cs typeface="Arial" panose="020B0604020202020204" pitchFamily="34" charset="0"/>
              </a:rPr>
              <a:t>Förslag samtalsfrågor:</a:t>
            </a:r>
          </a:p>
          <a:p>
            <a:endParaRPr lang="sv-SE" sz="1200" b="1" i="0" dirty="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sv-SE" sz="1200" i="0" dirty="0">
                <a:latin typeface="Arial" panose="020B0604020202020204" pitchFamily="34" charset="0"/>
                <a:ea typeface="Calibri"/>
                <a:cs typeface="Arial" panose="020B0604020202020204" pitchFamily="34" charset="0"/>
              </a:rPr>
              <a:t>Vad vet vi i gruppen om hållbart vatten? </a:t>
            </a:r>
          </a:p>
          <a:p>
            <a:pPr marL="171450" indent="-171450">
              <a:buFont typeface="Arial" panose="020B0604020202020204" pitchFamily="34" charset="0"/>
              <a:buChar char="•"/>
            </a:pPr>
            <a:r>
              <a:rPr lang="sv-SE" sz="1200" i="0" dirty="0">
                <a:latin typeface="Arial" panose="020B0604020202020204" pitchFamily="34" charset="0"/>
                <a:ea typeface="Calibri"/>
                <a:cs typeface="Arial" panose="020B0604020202020204" pitchFamily="34" charset="0"/>
              </a:rPr>
              <a:t>Vad är vi i gruppen intresserade av att veta mer om kring hållbart vatten och hållbar vattenproduktion?</a:t>
            </a:r>
          </a:p>
          <a:p>
            <a:pPr marL="171450" indent="-171450">
              <a:buFont typeface="Arial" panose="020B0604020202020204" pitchFamily="34" charset="0"/>
              <a:buChar char="•"/>
            </a:pPr>
            <a:endParaRPr lang="sv-SE" sz="120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i="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sv-SE" sz="1200" b="1" i="1"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EB9131EB-062D-FFB1-681B-6EC5942B1E5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0E164D-EE8D-B448-BE8E-A1520703B60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461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AC0F-B4AA-02DA-7EFD-A86965E7F20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11AD75-2E0E-182A-2434-E67973B6F1B4}"/>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607EAF29-44E9-289D-6B3C-7604BDD1D430}"/>
              </a:ext>
            </a:extLst>
          </p:cNvPr>
          <p:cNvSpPr>
            <a:spLocks noGrp="1"/>
          </p:cNvSpPr>
          <p:nvPr>
            <p:ph type="body" idx="1"/>
          </p:nvPr>
        </p:nvSpPr>
        <p:spPr/>
        <p:txBody>
          <a:bodyPr/>
          <a:lstStyle/>
          <a:p>
            <a:r>
              <a:rPr lang="sv-SE" sz="1200" b="1" dirty="0">
                <a:latin typeface="Arial" panose="020B0604020202020204" pitchFamily="34" charset="0"/>
                <a:cs typeface="Arial" panose="020B0604020202020204" pitchFamily="34" charset="0"/>
              </a:rPr>
              <a:t>Instruktion till cirkelledaren:</a:t>
            </a: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Berätta för gruppen att ni ska titta på en informationsfilm om vatten.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I filmen får vi träffa Gunilla </a:t>
            </a:r>
            <a:r>
              <a:rPr lang="sv-SE" sz="1200" dirty="0" err="1">
                <a:latin typeface="Arial" panose="020B0604020202020204" pitchFamily="34" charset="0"/>
                <a:cs typeface="Arial" panose="020B0604020202020204" pitchFamily="34" charset="0"/>
              </a:rPr>
              <a:t>Eitrem</a:t>
            </a:r>
            <a:r>
              <a:rPr lang="sv-SE" sz="1200" dirty="0">
                <a:latin typeface="Arial" panose="020B0604020202020204" pitchFamily="34" charset="0"/>
                <a:cs typeface="Arial" panose="020B0604020202020204" pitchFamily="34" charset="0"/>
              </a:rPr>
              <a:t>, sakkunnig inom frågor om vatten och jordbruk.</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Filmen är cirka 5 minuter och har undertextning </a:t>
            </a:r>
            <a:r>
              <a:rPr lang="sv-SE" sz="1200" u="sng" kern="1200" dirty="0">
                <a:solidFill>
                  <a:schemeClr val="tx1"/>
                </a:solidFill>
                <a:effectLst/>
                <a:latin typeface="+mn-lt"/>
                <a:ea typeface="+mn-ea"/>
                <a:cs typeface="+mn-cs"/>
              </a:rPr>
              <a:t>som du slår på genom att trycka på ”cc” i filmens menyrad.</a:t>
            </a:r>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Klicka på powerpoint-bilden för att spela filmen. </a:t>
            </a:r>
            <a:r>
              <a:rPr lang="sv-SE" sz="1200" u="sng" dirty="0">
                <a:latin typeface="Arial" panose="020B0604020202020204" pitchFamily="34" charset="0"/>
                <a:cs typeface="Arial" panose="020B0604020202020204" pitchFamily="34" charset="0"/>
              </a:rPr>
              <a:t>Observera att det kan ta några sekunder innan filmen är redo att börja spela efter att du tryck på ”spela”.</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latin typeface="Arial" panose="020B0604020202020204" pitchFamily="34" charset="0"/>
                <a:cs typeface="Arial" panose="020B0604020202020204" pitchFamily="34" charset="0"/>
              </a:rPr>
              <a:t>Förslag på samtalsfråga efter filmen: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latin typeface="Arial" panose="020B0604020202020204" pitchFamily="34" charset="0"/>
                <a:cs typeface="Arial" panose="020B0604020202020204" pitchFamily="34" charset="0"/>
              </a:rPr>
              <a:t>Var det något i filmen som var nytt för 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latin typeface="Arial" panose="020B0604020202020204" pitchFamily="34" charset="0"/>
                <a:cs typeface="Arial" panose="020B0604020202020204" pitchFamily="34" charset="0"/>
              </a:rPr>
              <a:t>Var det något i filmen som du inte förstått tidigare?</a:t>
            </a:r>
          </a:p>
          <a:p>
            <a:endParaRPr lang="sv-SE" sz="1200" b="1" i="0" dirty="0">
              <a:latin typeface="Arial" panose="020B0604020202020204" pitchFamily="34" charset="0"/>
              <a:cs typeface="Arial" panose="020B0604020202020204" pitchFamily="34" charset="0"/>
            </a:endParaRPr>
          </a:p>
          <a:p>
            <a:endParaRPr lang="sv-SE" sz="1200" b="1"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E93EF2E6-0BEC-D2AD-F8DA-C2685EDF6EE9}"/>
              </a:ext>
            </a:extLst>
          </p:cNvPr>
          <p:cNvSpPr>
            <a:spLocks noGrp="1"/>
          </p:cNvSpPr>
          <p:nvPr>
            <p:ph type="sldNum" sz="quarter" idx="5"/>
          </p:nvPr>
        </p:nvSpPr>
        <p:spPr/>
        <p:txBody>
          <a:bodyPr/>
          <a:lstStyle/>
          <a:p>
            <a:fld id="{4B0E164D-EE8D-B448-BE8E-A1520703B60E}" type="slidenum">
              <a:rPr lang="sv-SE" smtClean="0"/>
              <a:t>6</a:t>
            </a:fld>
            <a:endParaRPr lang="sv-SE"/>
          </a:p>
        </p:txBody>
      </p:sp>
    </p:spTree>
    <p:extLst>
      <p:ext uri="{BB962C8B-B14F-4D97-AF65-F5344CB8AC3E}">
        <p14:creationId xmlns:p14="http://schemas.microsoft.com/office/powerpoint/2010/main" val="51848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244D4-0A08-5C7B-8548-DE4AABFA2B9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9535B75-E613-41F7-4BEA-D38D092AE1B8}"/>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3F8B3472-B3A3-B095-EA09-6D0E4BDAB87E}"/>
              </a:ext>
            </a:extLst>
          </p:cNvPr>
          <p:cNvSpPr>
            <a:spLocks noGrp="1"/>
          </p:cNvSpPr>
          <p:nvPr>
            <p:ph type="body" idx="1"/>
          </p:nvPr>
        </p:nvSpPr>
        <p:spPr/>
        <p:txBody>
          <a:bodyPr/>
          <a:lstStyle/>
          <a:p>
            <a:pPr marL="450850" indent="-450850" eaLnBrk="1" hangingPunct="1">
              <a:spcBef>
                <a:spcPct val="0"/>
              </a:spcBef>
            </a:pPr>
            <a:r>
              <a:rPr lang="sv-SE" altLang="sv-SE" b="1" i="0" dirty="0">
                <a:latin typeface="Arial" panose="020B0604020202020204" pitchFamily="34" charset="0"/>
                <a:cs typeface="Arial" panose="020B0604020202020204" pitchFamily="34" charset="0"/>
              </a:rPr>
              <a:t>Instruktion till cirkelledaren:</a:t>
            </a:r>
            <a:endParaRPr lang="sv-SE" altLang="sv-SE"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i="0" dirty="0">
                <a:latin typeface="Arial" panose="020B0604020202020204" pitchFamily="34" charset="0"/>
                <a:cs typeface="Arial" panose="020B0604020202020204" pitchFamily="34" charset="0"/>
              </a:rPr>
              <a:t>Börja med att berätta kort om bilden. Utgå från </a:t>
            </a:r>
            <a:r>
              <a:rPr lang="sv-SE" altLang="sv-SE" b="0" i="0" dirty="0" err="1">
                <a:latin typeface="Arial" panose="020B0604020202020204" pitchFamily="34" charset="0"/>
                <a:cs typeface="Arial" panose="020B0604020202020204" pitchFamily="34" charset="0"/>
              </a:rPr>
              <a:t>talpunkterna</a:t>
            </a:r>
            <a:r>
              <a:rPr lang="sv-SE" altLang="sv-SE" b="0" i="0" dirty="0">
                <a:latin typeface="Arial" panose="020B0604020202020204" pitchFamily="34" charset="0"/>
                <a:cs typeface="Arial" panose="020B0604020202020204" pitchFamily="34" charset="0"/>
              </a:rPr>
              <a:t> här nedanför:</a:t>
            </a:r>
          </a:p>
          <a:p>
            <a:pPr marL="228600" indent="-228600" eaLnBrk="1" hangingPunct="1">
              <a:spcBef>
                <a:spcPct val="0"/>
              </a:spcBef>
              <a:buFont typeface="+mj-lt"/>
              <a:buAutoNum type="arabicPeriod"/>
            </a:pPr>
            <a:endParaRPr lang="sv-SE" altLang="sv-SE" b="0" i="0" dirty="0">
              <a:latin typeface="Arial" panose="020B0604020202020204" pitchFamily="34" charset="0"/>
              <a:cs typeface="Arial" panose="020B0604020202020204" pitchFamily="34" charset="0"/>
            </a:endParaRPr>
          </a:p>
          <a:p>
            <a:pPr marL="0" indent="0" eaLnBrk="1" hangingPunct="1">
              <a:spcBef>
                <a:spcPct val="0"/>
              </a:spcBef>
              <a:buFont typeface="+mj-lt"/>
              <a:buNone/>
            </a:pPr>
            <a:r>
              <a:rPr lang="sv-SE" altLang="sv-SE" b="1" i="0" dirty="0" err="1">
                <a:latin typeface="Arial" panose="020B0604020202020204" pitchFamily="34" charset="0"/>
                <a:cs typeface="Arial" panose="020B0604020202020204" pitchFamily="34" charset="0"/>
              </a:rPr>
              <a:t>Talpunkter</a:t>
            </a:r>
            <a:r>
              <a:rPr lang="sv-SE" altLang="sv-SE" b="1" i="0" dirty="0">
                <a:latin typeface="Arial" panose="020B0604020202020204" pitchFamily="34" charset="0"/>
                <a:cs typeface="Arial" panose="020B0604020202020204" pitchFamily="34" charset="0"/>
              </a:rPr>
              <a:t>: </a:t>
            </a:r>
          </a:p>
          <a:p>
            <a:pPr marL="0" indent="0" eaLnBrk="1" hangingPunct="1">
              <a:spcBef>
                <a:spcPct val="0"/>
              </a:spcBef>
              <a:buFont typeface="+mj-lt"/>
              <a:buNone/>
            </a:pPr>
            <a:endParaRPr lang="sv-SE" altLang="sv-SE" b="1" i="0"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altLang="sv-SE" b="0" i="0" dirty="0">
                <a:latin typeface="Arial" panose="020B0604020202020204" pitchFamily="34" charset="0"/>
                <a:cs typeface="Arial" panose="020B0604020202020204" pitchFamily="34" charset="0"/>
              </a:rPr>
              <a:t>Det här är en bild som visar vattnets kretslopp, där vatten används, renas och återvänder till naturen – om och om igen. Bilden visar hur vattnet börjar i naturen, till exempel i sjöar och grundvatten, hur vattnet pumpas upp och renas så att det blir rent dricksvatten.</a:t>
            </a:r>
          </a:p>
          <a:p>
            <a:pPr marL="171450" indent="-171450" eaLnBrk="1" hangingPunct="1">
              <a:spcBef>
                <a:spcPct val="0"/>
              </a:spcBef>
              <a:buFont typeface="Arial" panose="020B0604020202020204" pitchFamily="34" charset="0"/>
              <a:buChar char="•"/>
            </a:pPr>
            <a:r>
              <a:rPr lang="sv-SE" altLang="sv-SE" b="0" i="0" dirty="0">
                <a:latin typeface="Arial" panose="020B0604020202020204" pitchFamily="34" charset="0"/>
                <a:cs typeface="Arial" panose="020B0604020202020204" pitchFamily="34" charset="0"/>
              </a:rPr>
              <a:t>Det rena vattnet kommer sedan hem till oss genom ledningar – till kranar, duschar och toaletter.</a:t>
            </a:r>
          </a:p>
          <a:p>
            <a:pPr marL="171450" indent="-171450" eaLnBrk="1" hangingPunct="1">
              <a:spcBef>
                <a:spcPct val="0"/>
              </a:spcBef>
              <a:buFont typeface="Arial" panose="020B0604020202020204" pitchFamily="34" charset="0"/>
              <a:buChar char="•"/>
            </a:pPr>
            <a:r>
              <a:rPr lang="sv-SE" altLang="sv-SE" b="0" i="0" dirty="0">
                <a:latin typeface="Arial" panose="020B0604020202020204" pitchFamily="34" charset="0"/>
                <a:cs typeface="Arial" panose="020B0604020202020204" pitchFamily="34" charset="0"/>
              </a:rPr>
              <a:t>När vi spolar eller tvättar, går avloppsvattnet bort genom avloppsrören.</a:t>
            </a:r>
          </a:p>
          <a:p>
            <a:pPr marL="171450" indent="-171450" eaLnBrk="1" hangingPunct="1">
              <a:spcBef>
                <a:spcPct val="0"/>
              </a:spcBef>
              <a:buFont typeface="Arial" panose="020B0604020202020204" pitchFamily="34" charset="0"/>
              <a:buChar char="•"/>
            </a:pPr>
            <a:r>
              <a:rPr lang="sv-SE" altLang="sv-SE" b="0" i="0" dirty="0">
                <a:latin typeface="Arial" panose="020B0604020202020204" pitchFamily="34" charset="0"/>
                <a:cs typeface="Arial" panose="020B0604020202020204" pitchFamily="34" charset="0"/>
              </a:rPr>
              <a:t>Avloppsvattnet renas i ett reningsverk, där smuts och föroreningar tas bort.</a:t>
            </a:r>
          </a:p>
          <a:p>
            <a:pPr marL="171450" indent="-171450" eaLnBrk="1" hangingPunct="1">
              <a:spcBef>
                <a:spcPct val="0"/>
              </a:spcBef>
              <a:buFont typeface="Arial" panose="020B0604020202020204" pitchFamily="34" charset="0"/>
              <a:buChar char="•"/>
            </a:pPr>
            <a:r>
              <a:rPr lang="sv-SE" altLang="sv-SE" b="0" i="0" dirty="0">
                <a:latin typeface="Arial" panose="020B0604020202020204" pitchFamily="34" charset="0"/>
                <a:cs typeface="Arial" panose="020B0604020202020204" pitchFamily="34" charset="0"/>
              </a:rPr>
              <a:t>Det renade vattnet släpps sedan ut i naturen igen, ofta till hav, sjöar eller vattendrag.</a:t>
            </a:r>
          </a:p>
          <a:p>
            <a:pPr marL="171450" indent="-171450" eaLnBrk="1" hangingPunct="1">
              <a:spcBef>
                <a:spcPct val="0"/>
              </a:spcBef>
              <a:buFont typeface="Arial" panose="020B0604020202020204" pitchFamily="34" charset="0"/>
              <a:buChar char="•"/>
            </a:pPr>
            <a:r>
              <a:rPr lang="sv-SE" altLang="sv-SE" b="0" i="0" dirty="0">
                <a:latin typeface="Arial" panose="020B0604020202020204" pitchFamily="34" charset="0"/>
                <a:cs typeface="Arial" panose="020B0604020202020204" pitchFamily="34" charset="0"/>
              </a:rPr>
              <a:t>Vattnet dunstar upp i luften, bildar moln och blir till regn.</a:t>
            </a:r>
          </a:p>
          <a:p>
            <a:pPr marL="171450" indent="-171450" eaLnBrk="1" hangingPunct="1">
              <a:spcBef>
                <a:spcPct val="0"/>
              </a:spcBef>
              <a:buFont typeface="Arial" panose="020B0604020202020204" pitchFamily="34" charset="0"/>
              <a:buChar char="•"/>
            </a:pPr>
            <a:r>
              <a:rPr lang="sv-SE" altLang="sv-SE" b="0" i="0" dirty="0">
                <a:latin typeface="Arial" panose="020B0604020202020204" pitchFamily="34" charset="0"/>
                <a:cs typeface="Arial" panose="020B0604020202020204" pitchFamily="34" charset="0"/>
              </a:rPr>
              <a:t>Regnet fyller på sjöar och grundvatten, och kretsloppet börjar om.</a:t>
            </a:r>
          </a:p>
          <a:p>
            <a:pPr marL="171450" indent="-171450" eaLnBrk="1" hangingPunct="1">
              <a:spcBef>
                <a:spcPct val="0"/>
              </a:spcBef>
              <a:buFont typeface="Arial" panose="020B0604020202020204" pitchFamily="34" charset="0"/>
              <a:buChar char="•"/>
            </a:pPr>
            <a:endParaRPr lang="sv-SE" altLang="sv-SE" b="0" i="0"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pPr>
            <a:r>
              <a:rPr lang="sv-SE" altLang="sv-SE" b="1" i="0" dirty="0">
                <a:latin typeface="Arial" panose="020B0604020202020204" pitchFamily="34" charset="0"/>
                <a:cs typeface="Arial" panose="020B0604020202020204" pitchFamily="34" charset="0"/>
              </a:rPr>
              <a:t>Valbar samtalsfråga kopplat till filmen med Gunilla </a:t>
            </a:r>
            <a:r>
              <a:rPr lang="sv-SE" altLang="sv-SE" b="1" i="0" dirty="0" err="1">
                <a:latin typeface="Arial" panose="020B0604020202020204" pitchFamily="34" charset="0"/>
                <a:cs typeface="Arial" panose="020B0604020202020204" pitchFamily="34" charset="0"/>
              </a:rPr>
              <a:t>Eitrem</a:t>
            </a:r>
            <a:r>
              <a:rPr lang="sv-SE" altLang="sv-SE" b="1" i="0" dirty="0">
                <a:latin typeface="Arial" panose="020B0604020202020204" pitchFamily="34" charset="0"/>
                <a:cs typeface="Arial" panose="020B0604020202020204" pitchFamily="34" charset="0"/>
              </a:rPr>
              <a:t>:</a:t>
            </a:r>
          </a:p>
          <a:p>
            <a:pPr marL="0" indent="0" eaLnBrk="1" hangingPunct="1">
              <a:spcBef>
                <a:spcPct val="0"/>
              </a:spcBef>
              <a:buFont typeface="Arial" panose="020B0604020202020204" pitchFamily="34" charset="0"/>
              <a:buNone/>
            </a:pPr>
            <a:endParaRPr lang="sv-SE" altLang="sv-SE" b="1" i="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sv-SE" altLang="sv-SE" b="0" i="0" dirty="0">
                <a:latin typeface="Arial" panose="020B0604020202020204" pitchFamily="34" charset="0"/>
                <a:cs typeface="Arial" panose="020B0604020202020204" pitchFamily="34" charset="0"/>
              </a:rPr>
              <a:t>När ni tänker på vad Gunilla berättade i filmen, i relation till den här bilden, var i kretsloppet tänker du att vi människor påverkar vattnet mest?</a:t>
            </a:r>
          </a:p>
          <a:p>
            <a:pPr marL="171450" indent="-171450" eaLnBrk="1" hangingPunct="1">
              <a:spcBef>
                <a:spcPct val="0"/>
              </a:spcBef>
              <a:buFont typeface="Arial" panose="020B0604020202020204" pitchFamily="34" charset="0"/>
              <a:buChar char="•"/>
            </a:pPr>
            <a:endParaRPr lang="sv-SE" altLang="sv-SE" b="1" i="0"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pPr>
            <a:r>
              <a:rPr lang="sv-SE" altLang="sv-SE" b="1" i="0" dirty="0">
                <a:latin typeface="Arial" panose="020B0604020202020204" pitchFamily="34" charset="0"/>
                <a:cs typeface="Arial" panose="020B0604020202020204" pitchFamily="34" charset="0"/>
              </a:rPr>
              <a:t>Illustration: Ecofilter </a:t>
            </a:r>
            <a:r>
              <a:rPr lang="sv-SE" altLang="sv-SE" b="1" i="0" dirty="0" err="1">
                <a:latin typeface="Arial" panose="020B0604020202020204" pitchFamily="34" charset="0"/>
                <a:cs typeface="Arial" panose="020B0604020202020204" pitchFamily="34" charset="0"/>
              </a:rPr>
              <a:t>of</a:t>
            </a:r>
            <a:r>
              <a:rPr lang="sv-SE" altLang="sv-SE" b="1" i="0" dirty="0">
                <a:latin typeface="Arial" panose="020B0604020202020204" pitchFamily="34" charset="0"/>
                <a:cs typeface="Arial" panose="020B0604020202020204" pitchFamily="34" charset="0"/>
              </a:rPr>
              <a:t> Sweden </a:t>
            </a:r>
          </a:p>
          <a:p>
            <a:pPr marL="171450" indent="-171450">
              <a:buFont typeface="Arial" panose="020B0604020202020204" pitchFamily="34" charset="0"/>
              <a:buChar char="•"/>
            </a:pPr>
            <a:endParaRPr lang="sv-SE" sz="120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499289CE-5AB7-9041-C06C-9591E151C5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0E164D-EE8D-B448-BE8E-A1520703B60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657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2AE1F-41ED-651D-E202-827CB833C8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EA7C310-E15A-AE1F-002F-54C753EE2872}"/>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832BC44D-76C6-FB7B-3AE1-2EE2A95EA47E}"/>
              </a:ext>
            </a:extLst>
          </p:cNvPr>
          <p:cNvSpPr>
            <a:spLocks noGrp="1"/>
          </p:cNvSpPr>
          <p:nvPr>
            <p:ph type="body" idx="1"/>
          </p:nvPr>
        </p:nvSpPr>
        <p:spPr/>
        <p:txBody>
          <a:bodyPr/>
          <a:lstStyle/>
          <a:p>
            <a:pPr marL="450850" indent="-450850" eaLnBrk="1" hangingPunct="1">
              <a:spcBef>
                <a:spcPct val="0"/>
              </a:spcBef>
            </a:pPr>
            <a:r>
              <a:rPr lang="sv-SE" altLang="sv-SE" b="1" i="0" dirty="0">
                <a:latin typeface="Arial" panose="020B0604020202020204" pitchFamily="34" charset="0"/>
                <a:cs typeface="Arial" panose="020B0604020202020204" pitchFamily="34" charset="0"/>
              </a:rPr>
              <a:t>Instruktion till cirkelledaren:</a:t>
            </a:r>
            <a:endParaRPr lang="sv-SE" altLang="sv-SE"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i="0" dirty="0">
                <a:latin typeface="Arial" panose="020B0604020202020204" pitchFamily="34" charset="0"/>
                <a:cs typeface="Arial" panose="020B0604020202020204" pitchFamily="34" charset="0"/>
              </a:rPr>
              <a:t>Börja med att berätta om hållbart vatten. Utgå från talpunkterna nedanför. </a:t>
            </a:r>
          </a:p>
          <a:p>
            <a:pPr marL="450850" indent="-450850" eaLnBrk="1" hangingPunct="1">
              <a:spcBef>
                <a:spcPct val="0"/>
              </a:spcBef>
              <a:buAutoNum type="arabicPeriod"/>
            </a:pPr>
            <a:endParaRPr lang="sv-SE" altLang="sv-SE" b="0" i="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i="0" dirty="0">
                <a:latin typeface="Arial" panose="020B0604020202020204" pitchFamily="34" charset="0"/>
                <a:cs typeface="Arial" panose="020B0604020202020204" pitchFamily="34" charset="0"/>
              </a:rPr>
              <a:t>Talpunkter:</a:t>
            </a:r>
          </a:p>
          <a:p>
            <a:pPr marL="171450" indent="-171450" eaLnBrk="1" hangingPunct="1">
              <a:spcBef>
                <a:spcPct val="0"/>
              </a:spcBef>
              <a:buFont typeface="Arial" panose="020B0604020202020204" pitchFamily="34" charset="0"/>
              <a:buChar char="•"/>
            </a:pPr>
            <a:endParaRPr lang="sv-SE" altLang="sv-SE" b="1" i="0"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Som lyftes i filmen handlar hållbart vatten om att använda, förvalta och skydda våra vattenresurser på ett sätt som möter dagens behov utan att äventyra framtida generationers tillgång till rent och tillräckligt vatten. Det inkluderar att minska vattenförbrukningen, skydda sjöar, floder och grundvatten från föroreningar, och se till att vattendistributionen är rättvis och effektiv.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Målet är att bevara vattnets ekosystemtjänster, som att rena vatten och stödja biologisk mångfald, samtidigt som man säkerställer att alla har tillgång till säkert dricksvatten. </a:t>
            </a:r>
            <a:endParaRPr lang="sv-SE" i="0"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I praktiken innebär det att vi behöver tänka på hur vi använder vatten i hemmet, i jordbruket och i industrin, samt hur vi hanterar avloppsvatten för att minimera vår påverkan på naturens kretslopp.</a:t>
            </a:r>
            <a:endParaRPr lang="sv-SE" i="0"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b="0" i="0" u="none" strike="noStrike" dirty="0">
              <a:solidFill>
                <a:srgbClr val="000000"/>
              </a:solidFill>
              <a:effectLst/>
              <a:latin typeface="Arial" panose="020B0604020202020204" pitchFamily="34" charset="0"/>
              <a:cs typeface="Arial" panose="020B0604020202020204" pitchFamily="34" charset="0"/>
            </a:endParaRPr>
          </a:p>
          <a:p>
            <a:endParaRPr lang="sv-SE" dirty="0"/>
          </a:p>
        </p:txBody>
      </p:sp>
      <p:sp>
        <p:nvSpPr>
          <p:cNvPr id="4" name="Platshållare för bildnummer 3">
            <a:extLst>
              <a:ext uri="{FF2B5EF4-FFF2-40B4-BE49-F238E27FC236}">
                <a16:creationId xmlns:a16="http://schemas.microsoft.com/office/drawing/2014/main" id="{CA0A892E-05EC-0D76-1340-819E00B96431}"/>
              </a:ext>
            </a:extLst>
          </p:cNvPr>
          <p:cNvSpPr>
            <a:spLocks noGrp="1"/>
          </p:cNvSpPr>
          <p:nvPr>
            <p:ph type="sldNum" sz="quarter" idx="10"/>
          </p:nvPr>
        </p:nvSpPr>
        <p:spPr/>
        <p:txBody>
          <a:bodyPr/>
          <a:lstStyle/>
          <a:p>
            <a:fld id="{4B0E164D-EE8D-B448-BE8E-A1520703B60E}" type="slidenum">
              <a:rPr lang="sv-SE" smtClean="0"/>
              <a:t>8</a:t>
            </a:fld>
            <a:endParaRPr lang="sv-SE"/>
          </a:p>
        </p:txBody>
      </p:sp>
    </p:spTree>
    <p:extLst>
      <p:ext uri="{BB962C8B-B14F-4D97-AF65-F5344CB8AC3E}">
        <p14:creationId xmlns:p14="http://schemas.microsoft.com/office/powerpoint/2010/main" val="3045918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A199D-3BA0-73DB-A13A-1DE144C2500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C98E4CE-5199-A1F5-CD5B-5F3940DEDBE6}"/>
              </a:ext>
            </a:extLst>
          </p:cNvPr>
          <p:cNvSpPr>
            <a:spLocks noGrp="1" noRot="1" noChangeAspect="1"/>
          </p:cNvSpPr>
          <p:nvPr>
            <p:ph type="sldImg"/>
          </p:nvPr>
        </p:nvSpPr>
        <p:spPr>
          <a:xfrm>
            <a:off x="381000" y="685800"/>
            <a:ext cx="6096000" cy="3429000"/>
          </a:xfrm>
        </p:spPr>
        <p:txBody>
          <a:bodyPr/>
          <a:lstStyle/>
          <a:p>
            <a:endParaRPr lang="sv-SE"/>
          </a:p>
        </p:txBody>
      </p:sp>
      <p:sp>
        <p:nvSpPr>
          <p:cNvPr id="3" name="Platshållare för anteckningar 2">
            <a:extLst>
              <a:ext uri="{FF2B5EF4-FFF2-40B4-BE49-F238E27FC236}">
                <a16:creationId xmlns:a16="http://schemas.microsoft.com/office/drawing/2014/main" id="{DD5ED4A2-B449-D069-8E15-F818202E4B6A}"/>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Berätta om vatten i världen. Utgå från talpunkterna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endParaRPr lang="sv-SE" b="0" i="0" u="none" strike="noStrike" dirty="0">
              <a:solidFill>
                <a:srgbClr val="000000"/>
              </a:solidFill>
              <a:effectLst/>
              <a:latin typeface="Arial" panose="020B0604020202020204" pitchFamily="34" charset="0"/>
              <a:cs typeface="Arial" panose="020B0604020202020204" pitchFamily="34" charset="0"/>
            </a:endParaRPr>
          </a:p>
          <a:p>
            <a:endParaRPr lang="sv-SE" b="1" dirty="0">
              <a:latin typeface="Arial" panose="020B0604020202020204" pitchFamily="34" charset="0"/>
              <a:cs typeface="Arial" panose="020B0604020202020204" pitchFamily="34" charset="0"/>
            </a:endParaRPr>
          </a:p>
          <a:p>
            <a:r>
              <a:rPr lang="sv-SE" sz="1200" b="1" kern="1200" dirty="0">
                <a:solidFill>
                  <a:schemeClr val="tx1"/>
                </a:solidFill>
                <a:effectLst/>
                <a:latin typeface="Arial" panose="020B0604020202020204" pitchFamily="34" charset="0"/>
                <a:ea typeface="+mn-ea"/>
                <a:cs typeface="Arial" panose="020B0604020202020204" pitchFamily="34" charset="0"/>
              </a:rPr>
              <a:t>Vattnets kretslopp och global betydelse</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Vatten är en livsnödvändig resurs som ständigt cirkulerar på vår planet genom avdunstning, nederbörd och infiltration. </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Även om 70 % av jordens yta är täckt av vatten, är endast en mycket liten del, cirka ett par procent, tillgänglig som dricksvatten. Av den andelen utgör grundvatten hela 95 %, vilket understryker dess kritiska roll. Trots detta har inte alla människor tillgång till rent vatten. </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Förändrade klimat med extremväder som torka och översvämningar skapar stora utmaningar globalt, där många platser drabbas av allvarlig vattenbrist.</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Organisationer som </a:t>
            </a:r>
            <a:r>
              <a:rPr lang="sv-SE" sz="1200" b="0" i="0" u="none" strike="noStrike" kern="1200" dirty="0" err="1">
                <a:solidFill>
                  <a:schemeClr val="tx1"/>
                </a:solidFill>
                <a:effectLst/>
                <a:latin typeface="Arial" panose="020B0604020202020204" pitchFamily="34" charset="0"/>
                <a:ea typeface="+mn-ea"/>
                <a:cs typeface="Arial" panose="020B0604020202020204" pitchFamily="34" charset="0"/>
              </a:rPr>
              <a:t>WaterAid</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och </a:t>
            </a:r>
            <a:r>
              <a:rPr lang="sv-SE" sz="1200" b="0" i="0" u="none" strike="noStrike" kern="1200" dirty="0" err="1">
                <a:solidFill>
                  <a:schemeClr val="tx1"/>
                </a:solidFill>
                <a:effectLst/>
                <a:latin typeface="Arial" panose="020B0604020202020204" pitchFamily="34" charset="0"/>
                <a:ea typeface="+mn-ea"/>
                <a:cs typeface="Arial" panose="020B0604020202020204" pitchFamily="34" charset="0"/>
              </a:rPr>
              <a:t>Oxfam</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International arbetar därför för att förbättra tillgången till rent vatten, sanitet och hygien i världens fattigaste samhällen, för att bidra till en mer rättvis och hållbar vattenförsörjning globalt.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Sverige har ett ansvar att inte slösa med sin vattenresurs. Vår vattenanvändning, både direkt och indirekt (genom konsumtion av varor som kräver mycket vatten att producera, t.ex. livsmedel och kläder), påverkar den globala vattenbalansen. Att spara vatten hemma är därför en viktig del av ett globalt hållbarhetsarbete.</a:t>
            </a:r>
          </a:p>
          <a:p>
            <a:pPr marL="171450" indent="-171450">
              <a:buFont typeface="Arial" panose="020B0604020202020204" pitchFamily="34" charset="0"/>
              <a:buChar char="•"/>
            </a:pPr>
            <a:endParaRPr lang="sv-SE" sz="1200" kern="1200" dirty="0">
              <a:solidFill>
                <a:schemeClr val="tx1"/>
              </a:solidFill>
              <a:effectLst/>
              <a:latin typeface="Arial" panose="020B0604020202020204" pitchFamily="34" charset="0"/>
              <a:ea typeface="+mn-ea"/>
              <a:cs typeface="Arial" panose="020B0604020202020204" pitchFamily="34" charset="0"/>
            </a:endParaRPr>
          </a:p>
          <a:p>
            <a:r>
              <a:rPr lang="sv-SE" b="1" dirty="0">
                <a:latin typeface="Arial" panose="020B0604020202020204" pitchFamily="34" charset="0"/>
                <a:cs typeface="Arial" panose="020B0604020202020204" pitchFamily="34" charset="0"/>
              </a:rPr>
              <a:t>Logga: </a:t>
            </a:r>
            <a:r>
              <a:rPr lang="sv-SE" b="1" dirty="0" err="1">
                <a:latin typeface="Arial" panose="020B0604020202020204" pitchFamily="34" charset="0"/>
                <a:cs typeface="Arial" panose="020B0604020202020204" pitchFamily="34" charset="0"/>
              </a:rPr>
              <a:t>WaterAid</a:t>
            </a:r>
            <a:r>
              <a:rPr lang="sv-SE" b="1" dirty="0">
                <a:latin typeface="Arial" panose="020B0604020202020204" pitchFamily="34" charset="0"/>
                <a:cs typeface="Arial" panose="020B0604020202020204" pitchFamily="34" charset="0"/>
              </a:rPr>
              <a:t>, </a:t>
            </a:r>
            <a:r>
              <a:rPr lang="sv-SE" b="1" dirty="0" err="1">
                <a:latin typeface="Arial" panose="020B0604020202020204" pitchFamily="34" charset="0"/>
                <a:cs typeface="Arial" panose="020B0604020202020204" pitchFamily="34" charset="0"/>
              </a:rPr>
              <a:t>Oxfam</a:t>
            </a:r>
            <a:endParaRPr lang="sv-SE" b="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66FF3A08-F3DC-0D2C-6007-10662D7427FE}"/>
              </a:ext>
            </a:extLst>
          </p:cNvPr>
          <p:cNvSpPr>
            <a:spLocks noGrp="1"/>
          </p:cNvSpPr>
          <p:nvPr>
            <p:ph type="sldNum" sz="quarter" idx="10"/>
          </p:nvPr>
        </p:nvSpPr>
        <p:spPr/>
        <p:txBody>
          <a:bodyPr/>
          <a:lstStyle/>
          <a:p>
            <a:fld id="{4B0E164D-EE8D-B448-BE8E-A1520703B60E}" type="slidenum">
              <a:rPr lang="sv-SE" smtClean="0"/>
              <a:t>9</a:t>
            </a:fld>
            <a:endParaRPr lang="sv-SE"/>
          </a:p>
        </p:txBody>
      </p:sp>
    </p:spTree>
    <p:extLst>
      <p:ext uri="{BB962C8B-B14F-4D97-AF65-F5344CB8AC3E}">
        <p14:creationId xmlns:p14="http://schemas.microsoft.com/office/powerpoint/2010/main" val="3228049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p>
            <a:fld id="{332063FA-F158-B145-A53C-EFD7E6C84CF7}" type="slidenum">
              <a:rPr lang="sv-SE" smtClean="0"/>
              <a:t>‹#›</a:t>
            </a:fld>
            <a:endParaRPr lang="sv-SE"/>
          </a:p>
        </p:txBody>
      </p:sp>
      <p:pic>
        <p:nvPicPr>
          <p:cNvPr id="11" name="Bildobjekt 10" descr="En bild som visar Teckensnitt, Grafik, grafisk design, logotyp&#10;&#10;AI-genererat innehåll kan vara felaktigt.">
            <a:extLst>
              <a:ext uri="{FF2B5EF4-FFF2-40B4-BE49-F238E27FC236}">
                <a16:creationId xmlns:a16="http://schemas.microsoft.com/office/drawing/2014/main" id="{06C64CA1-B1DC-6172-7F08-A744B2A8DD70}"/>
              </a:ext>
            </a:extLst>
          </p:cNvPr>
          <p:cNvPicPr>
            <a:picLocks noChangeAspect="1"/>
          </p:cNvPicPr>
          <p:nvPr userDrawn="1"/>
        </p:nvPicPr>
        <p:blipFill>
          <a:blip r:embed="rId2"/>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7241425" y="2505620"/>
            <a:ext cx="443128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7230135" y="1338890"/>
            <a:ext cx="4431287"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3" name="Platshållare för bild 2"/>
          <p:cNvSpPr>
            <a:spLocks noGrp="1"/>
          </p:cNvSpPr>
          <p:nvPr>
            <p:ph type="pic" sz="quarter" idx="14"/>
          </p:nvPr>
        </p:nvSpPr>
        <p:spPr>
          <a:xfrm>
            <a:off x="0" y="-8466"/>
            <a:ext cx="6965951"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a:t>Klicka på ikonen för att lägga till en bild</a:t>
            </a:r>
            <a:endParaRPr lang="nn-NO"/>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7076018" y="2622550"/>
            <a:ext cx="3560233"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5714170"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2" name="Platshållare för bild 2"/>
          <p:cNvSpPr>
            <a:spLocks noGrp="1"/>
          </p:cNvSpPr>
          <p:nvPr>
            <p:ph type="pic" sz="quarter" idx="14"/>
          </p:nvPr>
        </p:nvSpPr>
        <p:spPr>
          <a:xfrm>
            <a:off x="1722000" y="2622550"/>
            <a:ext cx="3560233"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10" name="Platshållare för bildnummer 5"/>
          <p:cNvSpPr>
            <a:spLocks noGrp="1"/>
          </p:cNvSpPr>
          <p:nvPr>
            <p:ph type="sldNum" sz="quarter" idx="12"/>
          </p:nvPr>
        </p:nvSpPr>
        <p:spPr>
          <a:xfrm>
            <a:off x="9630561" y="6451135"/>
            <a:ext cx="2253843"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43EDB111-8D7C-277F-98C6-301223FF0D63}"/>
              </a:ext>
            </a:extLst>
          </p:cNvPr>
          <p:cNvPicPr>
            <a:picLocks noChangeAspect="1"/>
          </p:cNvPicPr>
          <p:nvPr userDrawn="1"/>
        </p:nvPicPr>
        <p:blipFill>
          <a:blip r:embed="rId3"/>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rot="21240000">
            <a:off x="2724684" y="1808744"/>
            <a:ext cx="8633389"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mall för rubrikformat</a:t>
            </a:r>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CCD72AF9-7300-A2F9-73BD-F574D3716621}"/>
              </a:ext>
            </a:extLst>
          </p:cNvPr>
          <p:cNvPicPr>
            <a:picLocks noChangeAspect="1"/>
          </p:cNvPicPr>
          <p:nvPr userDrawn="1"/>
        </p:nvPicPr>
        <p:blipFill>
          <a:blip r:embed="rId3"/>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2" y="0"/>
            <a:ext cx="12192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12192000" cy="4377412"/>
          </a:xfrm>
          <a:prstGeom prst="rect">
            <a:avLst/>
          </a:prstGeom>
        </p:spPr>
      </p:pic>
      <p:sp>
        <p:nvSpPr>
          <p:cNvPr id="2" name="Rubrik 1"/>
          <p:cNvSpPr>
            <a:spLocks noGrp="1"/>
          </p:cNvSpPr>
          <p:nvPr userDrawn="1">
            <p:ph type="ctrTitle"/>
          </p:nvPr>
        </p:nvSpPr>
        <p:spPr>
          <a:xfrm>
            <a:off x="1705221" y="3063290"/>
            <a:ext cx="8864908" cy="1030539"/>
          </a:xfrm>
          <a:prstGeom prst="rect">
            <a:avLst/>
          </a:prstGeom>
        </p:spPr>
        <p:txBody>
          <a:bodyPr/>
          <a:lstStyle>
            <a:lvl1pPr>
              <a:defRPr>
                <a:solidFill>
                  <a:schemeClr val="bg1"/>
                </a:solidFill>
              </a:defRPr>
            </a:lvl1pPr>
          </a:lstStyle>
          <a:p>
            <a:r>
              <a:rPr lang="sv-SE"/>
              <a:t>Klicka här för att ändra mall för rubrikformat</a:t>
            </a:r>
          </a:p>
        </p:txBody>
      </p:sp>
      <p:sp>
        <p:nvSpPr>
          <p:cNvPr id="11"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3D5BBD42-599B-E421-A4E9-4DC92373629F}"/>
              </a:ext>
            </a:extLst>
          </p:cNvPr>
          <p:cNvPicPr>
            <a:picLocks noChangeAspect="1"/>
          </p:cNvPicPr>
          <p:nvPr userDrawn="1"/>
        </p:nvPicPr>
        <p:blipFill>
          <a:blip r:embed="rId3"/>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18130"/>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12193211"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a:t>Klicka på ikonen för att lägga till en bild</a:t>
            </a:r>
            <a:endParaRPr lang="nn-NO"/>
          </a:p>
        </p:txBody>
      </p:sp>
      <p:sp>
        <p:nvSpPr>
          <p:cNvPr id="7" name="Platshållare för rubrik 1"/>
          <p:cNvSpPr>
            <a:spLocks noGrp="1"/>
          </p:cNvSpPr>
          <p:nvPr>
            <p:ph type="title"/>
          </p:nvPr>
        </p:nvSpPr>
        <p:spPr>
          <a:xfrm rot="21120000">
            <a:off x="4580332" y="1025464"/>
            <a:ext cx="6116936"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mall för rubrikformat</a:t>
            </a:r>
            <a:endParaRPr lang="nn-NO"/>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2" name="Bildobjekt 1" descr="En bild som visar Teckensnitt, Grafik, grafisk design, logotyp&#10;&#10;AI-genererat innehåll kan vara felaktigt.">
            <a:extLst>
              <a:ext uri="{FF2B5EF4-FFF2-40B4-BE49-F238E27FC236}">
                <a16:creationId xmlns:a16="http://schemas.microsoft.com/office/drawing/2014/main" id="{91793DDF-93A3-0EB4-373B-916FEFDEF048}"/>
              </a:ext>
            </a:extLst>
          </p:cNvPr>
          <p:cNvPicPr>
            <a:picLocks noChangeAspect="1"/>
          </p:cNvPicPr>
          <p:nvPr userDrawn="1"/>
        </p:nvPicPr>
        <p:blipFill>
          <a:blip r:embed="rId2"/>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721999" y="1253953"/>
            <a:ext cx="903828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721999" y="2547955"/>
            <a:ext cx="903828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10435903" y="6473797"/>
            <a:ext cx="1448500"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7" name="Bildobjekt 6" descr="En bild som visar Teckensnitt, Grafik, grafisk design, logotyp&#10;&#10;AI-genererat innehåll kan vara felaktigt.">
            <a:extLst>
              <a:ext uri="{FF2B5EF4-FFF2-40B4-BE49-F238E27FC236}">
                <a16:creationId xmlns:a16="http://schemas.microsoft.com/office/drawing/2014/main" id="{BFFFBBA4-03BC-012C-2645-4277514C65C6}"/>
              </a:ext>
            </a:extLst>
          </p:cNvPr>
          <p:cNvPicPr>
            <a:picLocks noChangeAspect="1"/>
          </p:cNvPicPr>
          <p:nvPr userDrawn="1"/>
        </p:nvPicPr>
        <p:blipFill>
          <a:blip r:embed="rId14"/>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ww.sgu.se/grundvatten/grundvattennivaer/tidigare-grundvattenniva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ideo" Target="https://www.youtube.com/embed/r6xhPxRvrn0?feature=oembed" TargetMode="External"/><Relationship Id="rId5" Type="http://schemas.openxmlformats.org/officeDocument/2006/relationships/image" Target="../media/image19.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ideo" Target="https://www.youtube.com/embed/UOiwZL8-yAA?feature=oembed" TargetMode="External"/><Relationship Id="rId5" Type="http://schemas.openxmlformats.org/officeDocument/2006/relationships/image" Target="../media/image22.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svensktvatten.se/om-oss/verksamhet-och-strategi/fakta-om-vatten/dricksvattenfakta/" TargetMode="External"/><Relationship Id="rId7" Type="http://schemas.openxmlformats.org/officeDocument/2006/relationships/image" Target="../media/image10.sv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ww.havochvatten.se/miljopaverkan-och-atgarder/miljopaverkan/fororeningar-och-farliga-amnen.html" TargetMode="External"/><Relationship Id="rId4" Type="http://schemas.openxmlformats.org/officeDocument/2006/relationships/hyperlink" Target="https://www.naturvardsverket.se/amnesomraden/vatmark/varfor-ar-vatmarker-sa-viktig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6.sv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6.sv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6.sv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vattenmyndigheterna.se/" TargetMode="External"/><Relationship Id="rId7" Type="http://schemas.openxmlformats.org/officeDocument/2006/relationships/image" Target="../media/image5.gif"/><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plantagen.se/se/artiklar/tips-och-rad/jord-och-godsel/bokashi-kompost-som-ger-naturlig-naring-med-hjalp-av-matrester" TargetMode="External"/><Relationship Id="rId5" Type="http://schemas.openxmlformats.org/officeDocument/2006/relationships/hyperlink" Target="https://www.wateraid.org/se/" TargetMode="External"/><Relationship Id="rId4" Type="http://schemas.openxmlformats.org/officeDocument/2006/relationships/hyperlink" Target="https://www.sgu.se/" TargetMode="External"/><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globalamalen.se/om-globala-malen/mal-6-rent-vatten-och-sanitet/"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globalamalen.se/om-globala-malen/mal-13-bekampa-klimatforandringarna/"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globalamalen.se/om-globala-malen/mal-14-hav-och-marina-resurser/"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player.vimeo.com/video/1133170122?h=e5ba862eef&amp;amp;app_id=122963"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4E1B2098-7A1B-3DA3-4DB1-B429CE10E5F9}"/>
            </a:ext>
          </a:extLst>
        </p:cNvPr>
        <p:cNvGrpSpPr/>
        <p:nvPr/>
      </p:nvGrpSpPr>
      <p:grpSpPr>
        <a:xfrm>
          <a:off x="0" y="0"/>
          <a:ext cx="0" cy="0"/>
          <a:chOff x="0" y="0"/>
          <a:chExt cx="0" cy="0"/>
        </a:xfrm>
      </p:grpSpPr>
      <p:pic>
        <p:nvPicPr>
          <p:cNvPr id="3" name="Bildobjekt 2" descr="En bild som visar text, Teckensnitt, Grafik, logotyp&#10;&#10;AI-genererat innehåll kan vara felaktigt.">
            <a:extLst>
              <a:ext uri="{FF2B5EF4-FFF2-40B4-BE49-F238E27FC236}">
                <a16:creationId xmlns:a16="http://schemas.microsoft.com/office/drawing/2014/main" id="{3F8CC69F-91D3-5B33-15EA-8643826F4AD3}"/>
              </a:ext>
            </a:extLst>
          </p:cNvPr>
          <p:cNvPicPr>
            <a:picLocks noChangeAspect="1"/>
          </p:cNvPicPr>
          <p:nvPr/>
        </p:nvPicPr>
        <p:blipFill>
          <a:blip r:embed="rId3"/>
          <a:stretch>
            <a:fillRect/>
          </a:stretch>
        </p:blipFill>
        <p:spPr>
          <a:xfrm>
            <a:off x="10776755" y="216311"/>
            <a:ext cx="1097559" cy="460889"/>
          </a:xfrm>
          <a:prstGeom prst="rect">
            <a:avLst/>
          </a:prstGeom>
        </p:spPr>
      </p:pic>
      <p:sp>
        <p:nvSpPr>
          <p:cNvPr id="12" name="Rubrik 1">
            <a:extLst>
              <a:ext uri="{FF2B5EF4-FFF2-40B4-BE49-F238E27FC236}">
                <a16:creationId xmlns:a16="http://schemas.microsoft.com/office/drawing/2014/main" id="{06D8F22B-B409-4385-62C2-E78FBCF620AF}"/>
              </a:ext>
            </a:extLst>
          </p:cNvPr>
          <p:cNvSpPr txBox="1">
            <a:spLocks/>
          </p:cNvSpPr>
          <p:nvPr/>
        </p:nvSpPr>
        <p:spPr>
          <a:xfrm>
            <a:off x="2043113" y="1159235"/>
            <a:ext cx="7750592" cy="1108032"/>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pPr>
              <a:spcBef>
                <a:spcPts val="0"/>
              </a:spcBef>
              <a:defRPr/>
            </a:pPr>
            <a:r>
              <a:rPr lang="sv-SE" sz="6000" dirty="0">
                <a:solidFill>
                  <a:schemeClr val="bg1"/>
                </a:solidFill>
                <a:cs typeface="Arial" panose="020B0604020202020204" pitchFamily="34" charset="0"/>
              </a:rPr>
              <a:t>HÅLLBART VATTEN</a:t>
            </a:r>
            <a:br>
              <a:rPr lang="sv-SE" sz="6000" dirty="0">
                <a:solidFill>
                  <a:schemeClr val="bg1"/>
                </a:solidFill>
                <a:cs typeface="Impact"/>
              </a:rPr>
            </a:br>
            <a:endParaRPr lang="nn-NO" sz="6000" dirty="0">
              <a:solidFill>
                <a:schemeClr val="bg1"/>
              </a:solidFill>
            </a:endParaRPr>
          </a:p>
        </p:txBody>
      </p:sp>
      <p:sp>
        <p:nvSpPr>
          <p:cNvPr id="15" name="Platshållare för innehåll 2">
            <a:extLst>
              <a:ext uri="{FF2B5EF4-FFF2-40B4-BE49-F238E27FC236}">
                <a16:creationId xmlns:a16="http://schemas.microsoft.com/office/drawing/2014/main" id="{1F6B0348-7A36-A92F-902F-4001C019D026}"/>
              </a:ext>
            </a:extLst>
          </p:cNvPr>
          <p:cNvSpPr txBox="1">
            <a:spLocks/>
          </p:cNvSpPr>
          <p:nvPr/>
        </p:nvSpPr>
        <p:spPr>
          <a:xfrm>
            <a:off x="1891464" y="2493775"/>
            <a:ext cx="7549716" cy="3357896"/>
          </a:xfrm>
          <a:prstGeom prst="rect">
            <a:avLst/>
          </a:prstGeom>
        </p:spPr>
        <p:txBody>
          <a:bodyPr/>
          <a:lstStyle>
            <a:lvl1pPr marL="342900" indent="-342900" algn="l" defTabSz="457200" rtl="0" eaLnBrk="0" fontAlgn="base" hangingPunct="0">
              <a:lnSpc>
                <a:spcPct val="120000"/>
              </a:lnSpc>
              <a:spcBef>
                <a:spcPct val="20000"/>
              </a:spcBef>
              <a:spcAft>
                <a:spcPct val="0"/>
              </a:spcAft>
              <a:buClr>
                <a:schemeClr val="accent2"/>
              </a:buClr>
              <a:buFont typeface="Wingdings" pitchFamily="2" charset="2"/>
              <a:buChar char="§"/>
              <a:defRPr kern="1200">
                <a:solidFill>
                  <a:schemeClr val="tx1"/>
                </a:solidFill>
                <a:latin typeface="+mn-lt"/>
                <a:ea typeface="+mn-ea"/>
                <a:cs typeface="+mn-cs"/>
              </a:defRPr>
            </a:lvl1pPr>
            <a:lvl2pPr marL="742950" indent="-28575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2pPr>
            <a:lvl3pPr marL="11430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4pPr>
            <a:lvl5pPr marL="20574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solidFill>
                  <a:schemeClr val="bg1"/>
                </a:solidFill>
              </a:rPr>
              <a:t>Hållbart vatten och hållbar vattenproduktion</a:t>
            </a:r>
          </a:p>
          <a:p>
            <a:r>
              <a:rPr lang="sv-SE" sz="2800" dirty="0">
                <a:solidFill>
                  <a:schemeClr val="bg1"/>
                </a:solidFill>
              </a:rPr>
              <a:t>Föroreningar och påverkan på vattenkvalitet</a:t>
            </a:r>
          </a:p>
          <a:p>
            <a:r>
              <a:rPr lang="sv-SE" sz="2800" dirty="0">
                <a:solidFill>
                  <a:schemeClr val="bg1"/>
                </a:solidFill>
              </a:rPr>
              <a:t>Minska din vattenförbrukning</a:t>
            </a:r>
          </a:p>
          <a:p>
            <a:r>
              <a:rPr lang="sv-SE" sz="2800" dirty="0">
                <a:solidFill>
                  <a:schemeClr val="bg1"/>
                </a:solidFill>
              </a:rPr>
              <a:t>Frågor eller tankar sedan sist? </a:t>
            </a:r>
          </a:p>
        </p:txBody>
      </p:sp>
      <p:pic>
        <p:nvPicPr>
          <p:cNvPr id="6" name="Bildobjekt 5" descr="En bild som visar Teckensnitt, text, Grafik, grafisk design&#10;&#10;AI-genererat innehåll kan vara felaktigt.">
            <a:extLst>
              <a:ext uri="{FF2B5EF4-FFF2-40B4-BE49-F238E27FC236}">
                <a16:creationId xmlns:a16="http://schemas.microsoft.com/office/drawing/2014/main" id="{8DCECD1B-7127-196E-9529-0C49B187B25C}"/>
              </a:ext>
            </a:extLst>
          </p:cNvPr>
          <p:cNvPicPr>
            <a:picLocks noChangeAspect="1"/>
          </p:cNvPicPr>
          <p:nvPr/>
        </p:nvPicPr>
        <p:blipFill>
          <a:blip r:embed="rId4"/>
          <a:stretch>
            <a:fillRect/>
          </a:stretch>
        </p:blipFill>
        <p:spPr>
          <a:xfrm>
            <a:off x="370893" y="6078180"/>
            <a:ext cx="2110928" cy="508828"/>
          </a:xfrm>
          <a:prstGeom prst="rect">
            <a:avLst/>
          </a:prstGeom>
        </p:spPr>
      </p:pic>
    </p:spTree>
    <p:extLst>
      <p:ext uri="{BB962C8B-B14F-4D97-AF65-F5344CB8AC3E}">
        <p14:creationId xmlns:p14="http://schemas.microsoft.com/office/powerpoint/2010/main" val="1277100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45872C-66F2-C350-F452-49FEB45B1BF2}"/>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BA043C6-EA9F-9B41-6FCB-8FF2F7DA3B81}"/>
              </a:ext>
            </a:extLst>
          </p:cNvPr>
          <p:cNvSpPr>
            <a:spLocks noGrp="1"/>
          </p:cNvSpPr>
          <p:nvPr>
            <p:ph type="sldNum" sz="quarter" idx="12"/>
          </p:nvPr>
        </p:nvSpPr>
        <p:spPr/>
        <p:txBody>
          <a:bodyPr/>
          <a:lstStyle/>
          <a:p>
            <a:fld id="{332063FA-F158-B145-A53C-EFD7E6C84CF7}" type="slidenum">
              <a:rPr lang="sv-SE" smtClean="0"/>
              <a:pPr/>
              <a:t>10</a:t>
            </a:fld>
            <a:endParaRPr lang="sv-SE"/>
          </a:p>
        </p:txBody>
      </p:sp>
      <p:sp>
        <p:nvSpPr>
          <p:cNvPr id="2" name="Rubrik 1">
            <a:extLst>
              <a:ext uri="{FF2B5EF4-FFF2-40B4-BE49-F238E27FC236}">
                <a16:creationId xmlns:a16="http://schemas.microsoft.com/office/drawing/2014/main" id="{05FA643F-8958-4170-05A4-3C53BC6690E5}"/>
              </a:ext>
            </a:extLst>
          </p:cNvPr>
          <p:cNvSpPr>
            <a:spLocks noGrp="1"/>
          </p:cNvSpPr>
          <p:nvPr>
            <p:ph type="title"/>
          </p:nvPr>
        </p:nvSpPr>
        <p:spPr/>
        <p:txBody>
          <a:bodyPr/>
          <a:lstStyle/>
          <a:p>
            <a:r>
              <a:rPr lang="nn-NO" sz="3600" dirty="0"/>
              <a:t>Vatten </a:t>
            </a:r>
            <a:r>
              <a:rPr lang="nn-NO" sz="3600" dirty="0" err="1"/>
              <a:t>och</a:t>
            </a:r>
            <a:r>
              <a:rPr lang="nn-NO" sz="3600" dirty="0"/>
              <a:t> </a:t>
            </a:r>
            <a:r>
              <a:rPr lang="nn-NO" sz="3600" dirty="0" err="1"/>
              <a:t>grundvatten</a:t>
            </a:r>
            <a:r>
              <a:rPr lang="nn-NO" sz="3600" dirty="0"/>
              <a:t> i Sverige</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B6C823F9-7A42-F5A2-0A14-22DF0449053F}"/>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8097F641-8132-1E68-2290-E053F927E261}"/>
              </a:ext>
            </a:extLst>
          </p:cNvPr>
          <p:cNvSpPr>
            <a:spLocks noGrp="1"/>
          </p:cNvSpPr>
          <p:nvPr>
            <p:ph sz="quarter" idx="13"/>
          </p:nvPr>
        </p:nvSpPr>
        <p:spPr>
          <a:xfrm>
            <a:off x="1721999" y="2547955"/>
            <a:ext cx="5899978" cy="3357896"/>
          </a:xfrm>
        </p:spPr>
        <p:txBody>
          <a:bodyPr/>
          <a:lstStyle/>
          <a:p>
            <a:r>
              <a:rPr lang="sv-SE" sz="2800" dirty="0"/>
              <a:t>Cirka 50 % av dricksvattnet i Sverige kommer från grundvatten.</a:t>
            </a:r>
          </a:p>
          <a:p>
            <a:r>
              <a:rPr lang="sv-SE" sz="2800" dirty="0"/>
              <a:t>Grundvatten bildas när nederbörd tränger ner genom jord och berg. </a:t>
            </a:r>
          </a:p>
          <a:p>
            <a:r>
              <a:rPr lang="sv-SE" sz="2800" dirty="0"/>
              <a:t>Ytvatten filtreras genom sand och grus.</a:t>
            </a:r>
          </a:p>
          <a:p>
            <a:endParaRPr lang="sv-SE" sz="2800" dirty="0"/>
          </a:p>
          <a:p>
            <a:endParaRPr lang="sv-SE" sz="2800" dirty="0"/>
          </a:p>
        </p:txBody>
      </p:sp>
      <p:pic>
        <p:nvPicPr>
          <p:cNvPr id="4" name="Bild 3" descr="Våg med hel fyllning">
            <a:extLst>
              <a:ext uri="{FF2B5EF4-FFF2-40B4-BE49-F238E27FC236}">
                <a16:creationId xmlns:a16="http://schemas.microsoft.com/office/drawing/2014/main" id="{A48C2106-98B4-3E1B-4E8C-1DDEB4A956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96868" y="2309096"/>
            <a:ext cx="3264650" cy="3264650"/>
          </a:xfrm>
          <a:prstGeom prst="rect">
            <a:avLst/>
          </a:prstGeom>
        </p:spPr>
      </p:pic>
    </p:spTree>
    <p:extLst>
      <p:ext uri="{BB962C8B-B14F-4D97-AF65-F5344CB8AC3E}">
        <p14:creationId xmlns:p14="http://schemas.microsoft.com/office/powerpoint/2010/main" val="1844182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8DC10B7-4293-6D3D-5D85-F9735EF7B9B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5610BB6-E09D-A4B1-38F3-938733271179}"/>
              </a:ext>
            </a:extLst>
          </p:cNvPr>
          <p:cNvSpPr>
            <a:spLocks noGrp="1"/>
          </p:cNvSpPr>
          <p:nvPr>
            <p:ph type="title"/>
          </p:nvPr>
        </p:nvSpPr>
        <p:spPr/>
        <p:txBody>
          <a:bodyPr/>
          <a:lstStyle/>
          <a:p>
            <a:r>
              <a:rPr lang="nn-NO" sz="3600" dirty="0"/>
              <a:t>Tidigare </a:t>
            </a:r>
            <a:r>
              <a:rPr lang="nn-NO" sz="3600" dirty="0" err="1"/>
              <a:t>grundvattennivåer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C9175BCB-A070-9286-597D-375D733D45A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6D041C80-F59F-4D2B-A1E6-9A5432DC5AB1}"/>
              </a:ext>
            </a:extLst>
          </p:cNvPr>
          <p:cNvSpPr>
            <a:spLocks noGrp="1"/>
          </p:cNvSpPr>
          <p:nvPr>
            <p:ph sz="quarter" idx="13"/>
          </p:nvPr>
        </p:nvSpPr>
        <p:spPr>
          <a:xfrm>
            <a:off x="1721998" y="2547955"/>
            <a:ext cx="8765893" cy="3357896"/>
          </a:xfrm>
        </p:spPr>
        <p:txBody>
          <a:bodyPr/>
          <a:lstStyle/>
          <a:p>
            <a:r>
              <a:rPr lang="sv-SE" sz="2400" dirty="0"/>
              <a:t>Grundvattennivåer beskriver hur högt grundvattnet står i marken.</a:t>
            </a:r>
          </a:p>
          <a:p>
            <a:r>
              <a:rPr lang="sv-SE" sz="2400" dirty="0"/>
              <a:t>Nivåerna förändras naturligt under året beroende på nederbörd och avdunstning.</a:t>
            </a:r>
          </a:p>
          <a:p>
            <a:r>
              <a:rPr lang="sv-SE" sz="2400" dirty="0"/>
              <a:t>Sveriges geologiska undersökning (SGU) är myndigheten för frågor om berg, jord och grundvatten i Sverige.</a:t>
            </a:r>
          </a:p>
          <a:p>
            <a:pPr marL="0" indent="0">
              <a:buNone/>
            </a:pPr>
            <a:endParaRPr lang="sv-SE" sz="2800" dirty="0"/>
          </a:p>
        </p:txBody>
      </p:sp>
      <p:grpSp>
        <p:nvGrpSpPr>
          <p:cNvPr id="4" name="Grupp 3">
            <a:extLst>
              <a:ext uri="{FF2B5EF4-FFF2-40B4-BE49-F238E27FC236}">
                <a16:creationId xmlns:a16="http://schemas.microsoft.com/office/drawing/2014/main" id="{D1F7327A-C76F-D04F-369A-13DEC2B20951}"/>
              </a:ext>
            </a:extLst>
          </p:cNvPr>
          <p:cNvGrpSpPr/>
          <p:nvPr/>
        </p:nvGrpSpPr>
        <p:grpSpPr>
          <a:xfrm>
            <a:off x="8835105" y="5755828"/>
            <a:ext cx="3269793" cy="859121"/>
            <a:chOff x="8604520" y="5782568"/>
            <a:chExt cx="3269793" cy="655329"/>
          </a:xfrm>
        </p:grpSpPr>
        <p:sp>
          <p:nvSpPr>
            <p:cNvPr id="5" name="Rektangel med rundade hörn 4">
              <a:extLst>
                <a:ext uri="{FF2B5EF4-FFF2-40B4-BE49-F238E27FC236}">
                  <a16:creationId xmlns:a16="http://schemas.microsoft.com/office/drawing/2014/main" id="{33DC2777-8C86-6514-CB1D-359D675D708A}"/>
                </a:ext>
              </a:extLst>
            </p:cNvPr>
            <p:cNvSpPr/>
            <p:nvPr/>
          </p:nvSpPr>
          <p:spPr>
            <a:xfrm>
              <a:off x="8817017" y="5782568"/>
              <a:ext cx="2844800" cy="655329"/>
            </a:xfrm>
            <a:prstGeom prst="roundRect">
              <a:avLst/>
            </a:prstGeom>
            <a:solidFill>
              <a:srgbClr val="014178"/>
            </a:solidFill>
            <a:ln w="28575">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7" name="textruta 6">
              <a:extLst>
                <a:ext uri="{FF2B5EF4-FFF2-40B4-BE49-F238E27FC236}">
                  <a16:creationId xmlns:a16="http://schemas.microsoft.com/office/drawing/2014/main" id="{81A0FCC0-C3F3-997D-8686-F4CE838D662E}"/>
                </a:ext>
              </a:extLst>
            </p:cNvPr>
            <p:cNvSpPr txBox="1"/>
            <p:nvPr/>
          </p:nvSpPr>
          <p:spPr>
            <a:xfrm>
              <a:off x="8604520" y="5891384"/>
              <a:ext cx="3269793" cy="352153"/>
            </a:xfrm>
            <a:prstGeom prst="rect">
              <a:avLst/>
            </a:prstGeom>
            <a:noFill/>
          </p:spPr>
          <p:txBody>
            <a:bodyPr wrap="square" rtlCol="0">
              <a:spAutoFit/>
            </a:bodyPr>
            <a:lstStyle/>
            <a:p>
              <a:pPr algn="ctr"/>
              <a:r>
                <a:rPr lang="sv-SE" sz="2400" b="1" dirty="0">
                  <a:solidFill>
                    <a:schemeClr val="bg1"/>
                  </a:solidFill>
                  <a:hlinkClick r:id="rId4">
                    <a:extLst>
                      <a:ext uri="{A12FA001-AC4F-418D-AE19-62706E023703}">
                        <ahyp:hlinkClr xmlns:ahyp="http://schemas.microsoft.com/office/drawing/2018/hyperlinkcolor" val="tx"/>
                      </a:ext>
                    </a:extLst>
                  </a:hlinkClick>
                </a:rPr>
                <a:t>Grundvatten</a:t>
              </a:r>
              <a:endParaRPr lang="sv-SE" sz="2400" b="1" dirty="0">
                <a:solidFill>
                  <a:schemeClr val="bg1"/>
                </a:solidFill>
              </a:endParaRPr>
            </a:p>
          </p:txBody>
        </p:sp>
      </p:grpSp>
      <p:pic>
        <p:nvPicPr>
          <p:cNvPr id="8" name="Platshållare för innehåll 6" descr="Markör med hel fyllning">
            <a:extLst>
              <a:ext uri="{FF2B5EF4-FFF2-40B4-BE49-F238E27FC236}">
                <a16:creationId xmlns:a16="http://schemas.microsoft.com/office/drawing/2014/main" id="{0EAEA3E0-DA51-241D-9C6D-00F0717AB1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90235" flipH="1" flipV="1">
            <a:off x="10024799" y="4480949"/>
            <a:ext cx="1141231" cy="114123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145125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DD5CA4-5D7E-D8E9-6030-C4293C410CAE}"/>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8CA8E7-60C9-9E81-0564-AF6A349363A5}"/>
              </a:ext>
            </a:extLst>
          </p:cNvPr>
          <p:cNvSpPr>
            <a:spLocks noGrp="1"/>
          </p:cNvSpPr>
          <p:nvPr>
            <p:ph type="sldNum" sz="quarter" idx="12"/>
          </p:nvPr>
        </p:nvSpPr>
        <p:spPr/>
        <p:txBody>
          <a:bodyPr/>
          <a:lstStyle/>
          <a:p>
            <a:fld id="{332063FA-F158-B145-A53C-EFD7E6C84CF7}" type="slidenum">
              <a:rPr lang="sv-SE" smtClean="0"/>
              <a:pPr/>
              <a:t>12</a:t>
            </a:fld>
            <a:endParaRPr lang="sv-SE"/>
          </a:p>
        </p:txBody>
      </p:sp>
      <p:sp>
        <p:nvSpPr>
          <p:cNvPr id="2" name="Rubrik 1">
            <a:extLst>
              <a:ext uri="{FF2B5EF4-FFF2-40B4-BE49-F238E27FC236}">
                <a16:creationId xmlns:a16="http://schemas.microsoft.com/office/drawing/2014/main" id="{8212421A-2D00-1CC7-F83B-31521C706B81}"/>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19D1495A-FBC3-A0F0-A44E-A848EAE92B33}"/>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553D9D8E-CF7F-1913-EF37-97F982AE86AD}"/>
              </a:ext>
            </a:extLst>
          </p:cNvPr>
          <p:cNvSpPr>
            <a:spLocks noGrp="1"/>
          </p:cNvSpPr>
          <p:nvPr>
            <p:ph sz="quarter" idx="13"/>
          </p:nvPr>
        </p:nvSpPr>
        <p:spPr>
          <a:xfrm>
            <a:off x="1721999" y="2547955"/>
            <a:ext cx="8135680" cy="3357896"/>
          </a:xfrm>
        </p:spPr>
        <p:txBody>
          <a:bodyPr/>
          <a:lstStyle/>
          <a:p>
            <a:r>
              <a:rPr lang="sv-SE" sz="2800" dirty="0"/>
              <a:t>Hur ser det ut lokalt hos oss med grundvattnet? När kan det bli utmaningar?</a:t>
            </a:r>
          </a:p>
          <a:p>
            <a:r>
              <a:rPr lang="sv-SE" sz="2800" dirty="0"/>
              <a:t>Vad kan vi göra för att spara på grundvattnet?</a:t>
            </a:r>
          </a:p>
          <a:p>
            <a:r>
              <a:rPr lang="sv-SE" sz="2800" dirty="0"/>
              <a:t>Vad gör vi om grundvattnet skulle bli för lågt? Vad finns för beredskap? Kan vi förbereda oss tillsammans?</a:t>
            </a:r>
          </a:p>
          <a:p>
            <a:pPr marL="0" indent="0">
              <a:buNone/>
            </a:pPr>
            <a:endParaRPr lang="sv-SE" sz="2800" dirty="0"/>
          </a:p>
        </p:txBody>
      </p:sp>
    </p:spTree>
    <p:extLst>
      <p:ext uri="{BB962C8B-B14F-4D97-AF65-F5344CB8AC3E}">
        <p14:creationId xmlns:p14="http://schemas.microsoft.com/office/powerpoint/2010/main" val="104463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E017C00-710D-A4F5-8878-B79E9A99022D}"/>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5E9A738-2DE1-BBAA-489D-D9D72FC1CBF2}"/>
              </a:ext>
            </a:extLst>
          </p:cNvPr>
          <p:cNvSpPr>
            <a:spLocks noGrp="1"/>
          </p:cNvSpPr>
          <p:nvPr>
            <p:ph type="sldNum" sz="quarter" idx="12"/>
          </p:nvPr>
        </p:nvSpPr>
        <p:spPr/>
        <p:txBody>
          <a:bodyPr/>
          <a:lstStyle/>
          <a:p>
            <a:fld id="{332063FA-F158-B145-A53C-EFD7E6C84CF7}" type="slidenum">
              <a:rPr lang="sv-SE" smtClean="0"/>
              <a:pPr/>
              <a:t>13</a:t>
            </a:fld>
            <a:endParaRPr lang="sv-SE"/>
          </a:p>
        </p:txBody>
      </p:sp>
      <p:sp>
        <p:nvSpPr>
          <p:cNvPr id="2" name="Rubrik 1">
            <a:extLst>
              <a:ext uri="{FF2B5EF4-FFF2-40B4-BE49-F238E27FC236}">
                <a16:creationId xmlns:a16="http://schemas.microsoft.com/office/drawing/2014/main" id="{F9663808-D9D7-FE01-7BF3-4B4DA048DB31}"/>
              </a:ext>
            </a:extLst>
          </p:cNvPr>
          <p:cNvSpPr>
            <a:spLocks noGrp="1"/>
          </p:cNvSpPr>
          <p:nvPr>
            <p:ph type="title"/>
          </p:nvPr>
        </p:nvSpPr>
        <p:spPr/>
        <p:txBody>
          <a:bodyPr/>
          <a:lstStyle/>
          <a:p>
            <a:r>
              <a:rPr lang="nn-NO" sz="3600" dirty="0" err="1"/>
              <a:t>Brunifiering</a:t>
            </a:r>
            <a:r>
              <a:rPr lang="nn-NO" sz="3600" dirty="0"/>
              <a:t> av vatten – vad orsakar </a:t>
            </a:r>
            <a:r>
              <a:rPr lang="nn-NO" sz="3600" dirty="0" err="1"/>
              <a:t>brunifiering</a:t>
            </a:r>
            <a:r>
              <a:rPr lang="nn-NO" sz="3600" dirty="0"/>
              <a:t>?</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DD9AFB68-C0D5-5B20-D2CA-EAEC5DD6B15F}"/>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57564A40-48C4-DE0E-F0FB-8FE95B555A06}"/>
              </a:ext>
            </a:extLst>
          </p:cNvPr>
          <p:cNvSpPr>
            <a:spLocks noGrp="1"/>
          </p:cNvSpPr>
          <p:nvPr>
            <p:ph sz="quarter" idx="13"/>
          </p:nvPr>
        </p:nvSpPr>
        <p:spPr>
          <a:xfrm>
            <a:off x="1721999" y="2819418"/>
            <a:ext cx="7879201" cy="3357896"/>
          </a:xfrm>
        </p:spPr>
        <p:txBody>
          <a:bodyPr/>
          <a:lstStyle/>
          <a:p>
            <a:r>
              <a:rPr lang="sv-SE" sz="2800" dirty="0"/>
              <a:t>Löst organiskt kol och humusämnen.</a:t>
            </a:r>
          </a:p>
          <a:p>
            <a:r>
              <a:rPr lang="sv-SE" sz="2800" dirty="0"/>
              <a:t>Järn och manganföreningar.</a:t>
            </a:r>
          </a:p>
          <a:p>
            <a:r>
              <a:rPr lang="sv-SE" sz="2800" dirty="0"/>
              <a:t>Barrskogar.</a:t>
            </a:r>
          </a:p>
          <a:p>
            <a:r>
              <a:rPr lang="sv-SE" sz="2800" dirty="0"/>
              <a:t>Klimatförändringar.</a:t>
            </a:r>
          </a:p>
          <a:p>
            <a:r>
              <a:rPr lang="sv-SE" sz="2800" dirty="0"/>
              <a:t>Minskad försurning.</a:t>
            </a:r>
          </a:p>
        </p:txBody>
      </p:sp>
    </p:spTree>
    <p:extLst>
      <p:ext uri="{BB962C8B-B14F-4D97-AF65-F5344CB8AC3E}">
        <p14:creationId xmlns:p14="http://schemas.microsoft.com/office/powerpoint/2010/main" val="1834533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C6A53-1F28-B40F-B4E0-77E1336D0C0E}"/>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881E41D-6B6E-FD26-1DA8-56CD39606FC9}"/>
              </a:ext>
            </a:extLst>
          </p:cNvPr>
          <p:cNvSpPr>
            <a:spLocks noGrp="1"/>
          </p:cNvSpPr>
          <p:nvPr>
            <p:ph type="sldNum" sz="quarter" idx="12"/>
          </p:nvPr>
        </p:nvSpPr>
        <p:spPr/>
        <p:txBody>
          <a:bodyPr/>
          <a:lstStyle/>
          <a:p>
            <a:fld id="{332063FA-F158-B145-A53C-EFD7E6C84CF7}" type="slidenum">
              <a:rPr lang="sv-SE" smtClean="0"/>
              <a:pPr/>
              <a:t>14</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F9632C2E-B242-C9B2-FCAE-ACF35993000A}"/>
              </a:ext>
            </a:extLst>
          </p:cNvPr>
          <p:cNvPicPr>
            <a:picLocks noChangeAspect="1"/>
          </p:cNvPicPr>
          <p:nvPr/>
        </p:nvPicPr>
        <p:blipFill>
          <a:blip r:embed="rId4"/>
          <a:stretch>
            <a:fillRect/>
          </a:stretch>
        </p:blipFill>
        <p:spPr>
          <a:xfrm>
            <a:off x="10776608" y="216311"/>
            <a:ext cx="1097706" cy="460889"/>
          </a:xfrm>
          <a:prstGeom prst="rect">
            <a:avLst/>
          </a:prstGeom>
        </p:spPr>
      </p:pic>
      <p:sp>
        <p:nvSpPr>
          <p:cNvPr id="5" name="Rubrik 4">
            <a:extLst>
              <a:ext uri="{FF2B5EF4-FFF2-40B4-BE49-F238E27FC236}">
                <a16:creationId xmlns:a16="http://schemas.microsoft.com/office/drawing/2014/main" id="{27535379-4CFC-6151-6CEC-7D563C391236}"/>
              </a:ext>
            </a:extLst>
          </p:cNvPr>
          <p:cNvSpPr>
            <a:spLocks noGrp="1"/>
          </p:cNvSpPr>
          <p:nvPr>
            <p:ph type="title"/>
          </p:nvPr>
        </p:nvSpPr>
        <p:spPr/>
        <p:txBody>
          <a:bodyPr/>
          <a:lstStyle/>
          <a:p>
            <a:endParaRPr lang="sv-SE"/>
          </a:p>
        </p:txBody>
      </p:sp>
      <p:pic>
        <p:nvPicPr>
          <p:cNvPr id="4" name="Onlinemedia 3" descr="Skogslandskapets vatten speglar klimatförändringen">
            <a:hlinkClick r:id="" action="ppaction://media"/>
            <a:extLst>
              <a:ext uri="{FF2B5EF4-FFF2-40B4-BE49-F238E27FC236}">
                <a16:creationId xmlns:a16="http://schemas.microsoft.com/office/drawing/2014/main" id="{29604403-02C3-062E-E79F-91962B58A0C4}"/>
              </a:ext>
            </a:extLst>
          </p:cNvPr>
          <p:cNvPicPr>
            <a:picLocks noGrp="1" noRot="1" noChangeAspect="1"/>
          </p:cNvPicPr>
          <p:nvPr>
            <p:ph sz="quarter" idx="13"/>
            <a:videoFile r:link="rId1"/>
          </p:nvPr>
        </p:nvPicPr>
        <p:blipFill>
          <a:blip r:embed="rId5"/>
          <a:stretch>
            <a:fillRect/>
          </a:stretch>
        </p:blipFill>
        <p:spPr>
          <a:xfrm>
            <a:off x="0" y="0"/>
            <a:ext cx="12192000" cy="6889146"/>
          </a:xfrm>
          <a:prstGeom prst="rect">
            <a:avLst/>
          </a:prstGeom>
        </p:spPr>
      </p:pic>
    </p:spTree>
    <p:extLst>
      <p:ext uri="{BB962C8B-B14F-4D97-AF65-F5344CB8AC3E}">
        <p14:creationId xmlns:p14="http://schemas.microsoft.com/office/powerpoint/2010/main" val="3837951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E8F66F6-F0F3-FA6D-52ED-1060B9768C66}"/>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B5077E3-1AEB-5DA3-DB65-B4056B19B987}"/>
              </a:ext>
            </a:extLst>
          </p:cNvPr>
          <p:cNvSpPr>
            <a:spLocks noGrp="1"/>
          </p:cNvSpPr>
          <p:nvPr>
            <p:ph type="sldNum" sz="quarter" idx="12"/>
          </p:nvPr>
        </p:nvSpPr>
        <p:spPr/>
        <p:txBody>
          <a:bodyPr/>
          <a:lstStyle/>
          <a:p>
            <a:fld id="{332063FA-F158-B145-A53C-EFD7E6C84CF7}" type="slidenum">
              <a:rPr lang="sv-SE" smtClean="0"/>
              <a:pPr/>
              <a:t>15</a:t>
            </a:fld>
            <a:endParaRPr lang="sv-SE"/>
          </a:p>
        </p:txBody>
      </p:sp>
      <p:sp>
        <p:nvSpPr>
          <p:cNvPr id="2" name="Rubrik 1">
            <a:extLst>
              <a:ext uri="{FF2B5EF4-FFF2-40B4-BE49-F238E27FC236}">
                <a16:creationId xmlns:a16="http://schemas.microsoft.com/office/drawing/2014/main" id="{2F488E42-0C24-1897-E205-94F2B7ADFE4D}"/>
              </a:ext>
            </a:extLst>
          </p:cNvPr>
          <p:cNvSpPr>
            <a:spLocks noGrp="1"/>
          </p:cNvSpPr>
          <p:nvPr>
            <p:ph type="title"/>
          </p:nvPr>
        </p:nvSpPr>
        <p:spPr/>
        <p:txBody>
          <a:bodyPr/>
          <a:lstStyle/>
          <a:p>
            <a:r>
              <a:rPr lang="nn-NO" sz="3600" dirty="0" err="1"/>
              <a:t>Påverkan</a:t>
            </a:r>
            <a:r>
              <a:rPr lang="nn-NO" sz="3600" dirty="0"/>
              <a:t> på </a:t>
            </a:r>
            <a:r>
              <a:rPr lang="nn-NO" sz="3600" dirty="0" err="1"/>
              <a:t>miljön</a:t>
            </a:r>
            <a:r>
              <a:rPr lang="nn-NO" sz="3600" dirty="0"/>
              <a:t> </a:t>
            </a:r>
            <a:r>
              <a:rPr lang="nn-NO" sz="3600" dirty="0" err="1"/>
              <a:t>och</a:t>
            </a:r>
            <a:r>
              <a:rPr lang="nn-NO" sz="3600" dirty="0"/>
              <a:t> </a:t>
            </a:r>
            <a:r>
              <a:rPr lang="nn-NO" sz="3600" dirty="0" err="1"/>
              <a:t>samhället</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B01BB9D9-D6EA-A292-0CC1-FE6F062F7BEF}"/>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C6E95F9D-8DA8-43BE-43E9-2961BD135820}"/>
              </a:ext>
            </a:extLst>
          </p:cNvPr>
          <p:cNvSpPr>
            <a:spLocks noGrp="1"/>
          </p:cNvSpPr>
          <p:nvPr>
            <p:ph sz="quarter" idx="13"/>
          </p:nvPr>
        </p:nvSpPr>
        <p:spPr>
          <a:xfrm>
            <a:off x="1721998" y="2547955"/>
            <a:ext cx="7879201" cy="3357896"/>
          </a:xfrm>
        </p:spPr>
        <p:txBody>
          <a:bodyPr/>
          <a:lstStyle/>
          <a:p>
            <a:r>
              <a:rPr lang="sv-SE" sz="2800" dirty="0"/>
              <a:t>Försämrad ljusgenomträngning i vattnet påverkar växt- och djurliv negativt.</a:t>
            </a:r>
          </a:p>
          <a:p>
            <a:r>
              <a:rPr lang="sv-SE" sz="2800" dirty="0"/>
              <a:t>Dricksvattenproduktion blir svårare.</a:t>
            </a:r>
          </a:p>
          <a:p>
            <a:r>
              <a:rPr lang="sv-SE" sz="2800" dirty="0"/>
              <a:t>Ekosystemen förändras.</a:t>
            </a:r>
          </a:p>
          <a:p>
            <a:r>
              <a:rPr lang="sv-SE" sz="2800" dirty="0"/>
              <a:t>Vissa forskare menar att </a:t>
            </a:r>
            <a:r>
              <a:rPr lang="sv-SE" sz="2800" dirty="0" err="1"/>
              <a:t>brunifiering</a:t>
            </a:r>
            <a:r>
              <a:rPr lang="sv-SE" sz="2800" dirty="0"/>
              <a:t> kan vara en återgång till ett mer naturligt tillstånd efter decennier av försurning.</a:t>
            </a:r>
          </a:p>
        </p:txBody>
      </p:sp>
    </p:spTree>
    <p:extLst>
      <p:ext uri="{BB962C8B-B14F-4D97-AF65-F5344CB8AC3E}">
        <p14:creationId xmlns:p14="http://schemas.microsoft.com/office/powerpoint/2010/main" val="3959103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CBAC35-2CCE-0681-1FD6-5CF0CC383B50}"/>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9EDB8E7-1356-A711-3A3C-0A1DAD7FB6ED}"/>
              </a:ext>
            </a:extLst>
          </p:cNvPr>
          <p:cNvSpPr>
            <a:spLocks noGrp="1"/>
          </p:cNvSpPr>
          <p:nvPr>
            <p:ph type="sldNum" sz="quarter" idx="12"/>
          </p:nvPr>
        </p:nvSpPr>
        <p:spPr/>
        <p:txBody>
          <a:bodyPr/>
          <a:lstStyle/>
          <a:p>
            <a:fld id="{332063FA-F158-B145-A53C-EFD7E6C84CF7}" type="slidenum">
              <a:rPr lang="sv-SE" smtClean="0"/>
              <a:pPr/>
              <a:t>16</a:t>
            </a:fld>
            <a:endParaRPr lang="sv-SE"/>
          </a:p>
        </p:txBody>
      </p:sp>
      <p:sp>
        <p:nvSpPr>
          <p:cNvPr id="2" name="Rubrik 1">
            <a:extLst>
              <a:ext uri="{FF2B5EF4-FFF2-40B4-BE49-F238E27FC236}">
                <a16:creationId xmlns:a16="http://schemas.microsoft.com/office/drawing/2014/main" id="{1FA27F9E-D0F7-64A6-547B-847427F0261E}"/>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63BD133-EA2A-4B13-6C01-3240589033E9}"/>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9C5BAAED-D205-BB5C-53BE-B7B5948283F1}"/>
              </a:ext>
            </a:extLst>
          </p:cNvPr>
          <p:cNvSpPr>
            <a:spLocks noGrp="1"/>
          </p:cNvSpPr>
          <p:nvPr>
            <p:ph sz="quarter" idx="13"/>
          </p:nvPr>
        </p:nvSpPr>
        <p:spPr>
          <a:xfrm>
            <a:off x="1721999" y="2547955"/>
            <a:ext cx="8135680" cy="3357896"/>
          </a:xfrm>
        </p:spPr>
        <p:txBody>
          <a:bodyPr/>
          <a:lstStyle/>
          <a:p>
            <a:r>
              <a:rPr lang="sv-SE" sz="2800" dirty="0"/>
              <a:t>Vad väckte filmen för tankar hos er kring framtidens skogar och framtidens vatten?</a:t>
            </a:r>
          </a:p>
          <a:p>
            <a:r>
              <a:rPr lang="sv-SE" sz="2800" dirty="0"/>
              <a:t>Vad var det viktigaste du tog med dig från filmen om sambandet mellan vatten och klimatförändringar?</a:t>
            </a:r>
          </a:p>
          <a:p>
            <a:endParaRPr lang="sv-SE" sz="2800" dirty="0"/>
          </a:p>
        </p:txBody>
      </p:sp>
    </p:spTree>
    <p:extLst>
      <p:ext uri="{BB962C8B-B14F-4D97-AF65-F5344CB8AC3E}">
        <p14:creationId xmlns:p14="http://schemas.microsoft.com/office/powerpoint/2010/main" val="612219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F405F43-C9A6-599B-DFC9-97001B6520B0}"/>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CE040C60-0635-6631-3FC2-36FE67A9DD15}"/>
              </a:ext>
            </a:extLst>
          </p:cNvPr>
          <p:cNvSpPr>
            <a:spLocks noGrp="1"/>
          </p:cNvSpPr>
          <p:nvPr>
            <p:ph type="sldNum" sz="quarter" idx="12"/>
          </p:nvPr>
        </p:nvSpPr>
        <p:spPr/>
        <p:txBody>
          <a:bodyPr/>
          <a:lstStyle/>
          <a:p>
            <a:fld id="{332063FA-F158-B145-A53C-EFD7E6C84CF7}" type="slidenum">
              <a:rPr lang="sv-SE" smtClean="0"/>
              <a:pPr/>
              <a:t>17</a:t>
            </a:fld>
            <a:endParaRPr lang="sv-SE"/>
          </a:p>
        </p:txBody>
      </p:sp>
      <p:sp>
        <p:nvSpPr>
          <p:cNvPr id="2" name="Rubrik 1">
            <a:extLst>
              <a:ext uri="{FF2B5EF4-FFF2-40B4-BE49-F238E27FC236}">
                <a16:creationId xmlns:a16="http://schemas.microsoft.com/office/drawing/2014/main" id="{980A70FB-F3EA-CF9C-4D6D-EB9FA8DF4DA3}"/>
              </a:ext>
            </a:extLst>
          </p:cNvPr>
          <p:cNvSpPr>
            <a:spLocks noGrp="1"/>
          </p:cNvSpPr>
          <p:nvPr>
            <p:ph type="title"/>
          </p:nvPr>
        </p:nvSpPr>
        <p:spPr/>
        <p:txBody>
          <a:bodyPr/>
          <a:lstStyle/>
          <a:p>
            <a:r>
              <a:rPr lang="nn-NO" sz="3600" dirty="0" err="1"/>
              <a:t>Dricksvatten</a:t>
            </a:r>
            <a:r>
              <a:rPr lang="nn-NO" sz="3600" dirty="0"/>
              <a:t> i Sverige</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A92D7E33-190C-247F-D8BF-73AA3EFBB8C8}"/>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44E763C2-A6C3-BD6A-97FD-82D68DB27FB6}"/>
              </a:ext>
            </a:extLst>
          </p:cNvPr>
          <p:cNvSpPr>
            <a:spLocks noGrp="1"/>
          </p:cNvSpPr>
          <p:nvPr>
            <p:ph sz="quarter" idx="13"/>
          </p:nvPr>
        </p:nvSpPr>
        <p:spPr>
          <a:xfrm>
            <a:off x="1721999" y="2547955"/>
            <a:ext cx="5663302" cy="3357896"/>
          </a:xfrm>
        </p:spPr>
        <p:txBody>
          <a:bodyPr/>
          <a:lstStyle/>
          <a:p>
            <a:r>
              <a:rPr lang="sv-SE" sz="2800" dirty="0"/>
              <a:t>De flesta har kommunalt vatten.</a:t>
            </a:r>
          </a:p>
          <a:p>
            <a:r>
              <a:rPr lang="sv-SE" sz="2800" dirty="0"/>
              <a:t>Ledningsnät – nästan dubbelt så långt som jordens omkrets!</a:t>
            </a:r>
          </a:p>
          <a:p>
            <a:r>
              <a:rPr lang="sv-SE" sz="2800" dirty="0"/>
              <a:t>Klimatförändringar orsakar vattenbrist.</a:t>
            </a:r>
          </a:p>
          <a:p>
            <a:r>
              <a:rPr lang="sv-SE" sz="2800" dirty="0"/>
              <a:t>Vattenbranschen står inför flera utmaningar. </a:t>
            </a:r>
          </a:p>
        </p:txBody>
      </p:sp>
      <p:pic>
        <p:nvPicPr>
          <p:cNvPr id="4" name="Bild 3" descr="Läckande kran med hel fyllning">
            <a:extLst>
              <a:ext uri="{FF2B5EF4-FFF2-40B4-BE49-F238E27FC236}">
                <a16:creationId xmlns:a16="http://schemas.microsoft.com/office/drawing/2014/main" id="{E95A46FA-DD1E-E4C7-E2BA-21291F247F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2627" y="2547955"/>
            <a:ext cx="3076901" cy="3076901"/>
          </a:xfrm>
          <a:prstGeom prst="rect">
            <a:avLst/>
          </a:prstGeom>
        </p:spPr>
      </p:pic>
    </p:spTree>
    <p:extLst>
      <p:ext uri="{BB962C8B-B14F-4D97-AF65-F5344CB8AC3E}">
        <p14:creationId xmlns:p14="http://schemas.microsoft.com/office/powerpoint/2010/main" val="2580909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CEEDB7-E875-18D8-5DFC-108633BF171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26DBDF9-895F-955F-42F5-8E2EF669AF46}"/>
              </a:ext>
            </a:extLst>
          </p:cNvPr>
          <p:cNvSpPr>
            <a:spLocks noGrp="1"/>
          </p:cNvSpPr>
          <p:nvPr>
            <p:ph type="sldNum" sz="quarter" idx="12"/>
          </p:nvPr>
        </p:nvSpPr>
        <p:spPr/>
        <p:txBody>
          <a:bodyPr/>
          <a:lstStyle/>
          <a:p>
            <a:fld id="{332063FA-F158-B145-A53C-EFD7E6C84CF7}" type="slidenum">
              <a:rPr lang="sv-SE" smtClean="0"/>
              <a:pPr/>
              <a:t>18</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0DFA2F52-7EAD-B39A-380F-2AB9B82F9FD2}"/>
              </a:ext>
            </a:extLst>
          </p:cNvPr>
          <p:cNvPicPr>
            <a:picLocks noChangeAspect="1"/>
          </p:cNvPicPr>
          <p:nvPr/>
        </p:nvPicPr>
        <p:blipFill>
          <a:blip r:embed="rId4"/>
          <a:stretch>
            <a:fillRect/>
          </a:stretch>
        </p:blipFill>
        <p:spPr>
          <a:xfrm>
            <a:off x="10776608" y="216311"/>
            <a:ext cx="1097706" cy="460889"/>
          </a:xfrm>
          <a:prstGeom prst="rect">
            <a:avLst/>
          </a:prstGeom>
        </p:spPr>
      </p:pic>
      <p:sp>
        <p:nvSpPr>
          <p:cNvPr id="5" name="Rubrik 4">
            <a:extLst>
              <a:ext uri="{FF2B5EF4-FFF2-40B4-BE49-F238E27FC236}">
                <a16:creationId xmlns:a16="http://schemas.microsoft.com/office/drawing/2014/main" id="{AA4D6009-CFA1-E0CB-FB62-DBDE344A77A7}"/>
              </a:ext>
            </a:extLst>
          </p:cNvPr>
          <p:cNvSpPr>
            <a:spLocks noGrp="1"/>
          </p:cNvSpPr>
          <p:nvPr>
            <p:ph type="title"/>
          </p:nvPr>
        </p:nvSpPr>
        <p:spPr/>
        <p:txBody>
          <a:bodyPr/>
          <a:lstStyle/>
          <a:p>
            <a:endParaRPr lang="sv-SE"/>
          </a:p>
        </p:txBody>
      </p:sp>
      <p:pic>
        <p:nvPicPr>
          <p:cNvPr id="4" name="Onlinemedia 3" descr="Det okända i vattenglaset - Fatta forskningen med Johan Lundqvist">
            <a:hlinkClick r:id="" action="ppaction://media"/>
            <a:extLst>
              <a:ext uri="{FF2B5EF4-FFF2-40B4-BE49-F238E27FC236}">
                <a16:creationId xmlns:a16="http://schemas.microsoft.com/office/drawing/2014/main" id="{82C92584-6EDB-080A-4916-A4BD0ACFEA50}"/>
              </a:ext>
            </a:extLst>
          </p:cNvPr>
          <p:cNvPicPr>
            <a:picLocks noGrp="1" noRot="1" noChangeAspect="1"/>
          </p:cNvPicPr>
          <p:nvPr>
            <p:ph sz="quarter" idx="13"/>
            <a:videoFile r:link="rId1"/>
          </p:nvPr>
        </p:nvPicPr>
        <p:blipFill>
          <a:blip r:embed="rId5"/>
          <a:stretch>
            <a:fillRect/>
          </a:stretch>
        </p:blipFill>
        <p:spPr>
          <a:xfrm>
            <a:off x="0" y="0"/>
            <a:ext cx="12192000" cy="6889146"/>
          </a:xfrm>
          <a:prstGeom prst="rect">
            <a:avLst/>
          </a:prstGeom>
        </p:spPr>
      </p:pic>
    </p:spTree>
    <p:extLst>
      <p:ext uri="{BB962C8B-B14F-4D97-AF65-F5344CB8AC3E}">
        <p14:creationId xmlns:p14="http://schemas.microsoft.com/office/powerpoint/2010/main" val="2120499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A6DFAF-6318-D7EE-86DC-8DE28CF7B51B}"/>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527E538-205E-2C23-D23E-67B25C50E433}"/>
              </a:ext>
            </a:extLst>
          </p:cNvPr>
          <p:cNvSpPr>
            <a:spLocks noGrp="1"/>
          </p:cNvSpPr>
          <p:nvPr>
            <p:ph type="sldNum" sz="quarter" idx="12"/>
          </p:nvPr>
        </p:nvSpPr>
        <p:spPr/>
        <p:txBody>
          <a:bodyPr/>
          <a:lstStyle/>
          <a:p>
            <a:fld id="{332063FA-F158-B145-A53C-EFD7E6C84CF7}" type="slidenum">
              <a:rPr lang="sv-SE" smtClean="0"/>
              <a:pPr/>
              <a:t>19</a:t>
            </a:fld>
            <a:endParaRPr lang="sv-SE"/>
          </a:p>
        </p:txBody>
      </p:sp>
      <p:sp>
        <p:nvSpPr>
          <p:cNvPr id="2" name="Rubrik 1">
            <a:extLst>
              <a:ext uri="{FF2B5EF4-FFF2-40B4-BE49-F238E27FC236}">
                <a16:creationId xmlns:a16="http://schemas.microsoft.com/office/drawing/2014/main" id="{05A9CBAE-D56B-A0E6-D74C-8168506233EC}"/>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AE3426DE-E1F0-7F96-4BAB-E75329F37BA5}"/>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DD65C9D2-128E-FCB4-DAE7-77E85CD2F190}"/>
              </a:ext>
            </a:extLst>
          </p:cNvPr>
          <p:cNvSpPr>
            <a:spLocks noGrp="1"/>
          </p:cNvSpPr>
          <p:nvPr>
            <p:ph sz="quarter" idx="13"/>
          </p:nvPr>
        </p:nvSpPr>
        <p:spPr>
          <a:xfrm>
            <a:off x="1721998" y="2547955"/>
            <a:ext cx="8841727" cy="3357896"/>
          </a:xfrm>
        </p:spPr>
        <p:txBody>
          <a:bodyPr/>
          <a:lstStyle/>
          <a:p>
            <a:r>
              <a:rPr lang="sv-SE" sz="2400" dirty="0"/>
              <a:t>Hur upplever du kvaliteten på kranvattnet där du bor? Har du märkt någon skillnad över tid?</a:t>
            </a:r>
          </a:p>
          <a:p>
            <a:r>
              <a:rPr lang="sv-SE" sz="2400" dirty="0"/>
              <a:t>Hur ofta reflekterar du över att vi har rent vatten direkt i kranen i Sverige? </a:t>
            </a:r>
          </a:p>
          <a:p>
            <a:r>
              <a:rPr lang="sv-SE" sz="2400" dirty="0"/>
              <a:t>Vissa platser, som Gotland, kan få vattenbrist på sommaren. Har du personliga erfarenheter av vattenbrist eller torra somrar, kanske från din ungdom?</a:t>
            </a:r>
          </a:p>
          <a:p>
            <a:endParaRPr lang="sv-SE" sz="2400" dirty="0"/>
          </a:p>
          <a:p>
            <a:endParaRPr lang="sv-SE" sz="2400" dirty="0"/>
          </a:p>
          <a:p>
            <a:endParaRPr lang="sv-SE" sz="2800" dirty="0"/>
          </a:p>
          <a:p>
            <a:pPr marL="0" indent="0">
              <a:buNone/>
            </a:pPr>
            <a:endParaRPr lang="sv-SE" sz="2800" dirty="0"/>
          </a:p>
        </p:txBody>
      </p:sp>
    </p:spTree>
    <p:extLst>
      <p:ext uri="{BB962C8B-B14F-4D97-AF65-F5344CB8AC3E}">
        <p14:creationId xmlns:p14="http://schemas.microsoft.com/office/powerpoint/2010/main" val="1124343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3C0D92-3B4A-6CC3-E6F0-72D33791E963}"/>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78A0B8A-2A02-3FB3-0463-854B0F2C9447}"/>
              </a:ext>
            </a:extLst>
          </p:cNvPr>
          <p:cNvSpPr>
            <a:spLocks noGrp="1"/>
          </p:cNvSpPr>
          <p:nvPr>
            <p:ph type="sldNum" sz="quarter" idx="12"/>
          </p:nvPr>
        </p:nvSpPr>
        <p:spPr/>
        <p:txBody>
          <a:bodyPr/>
          <a:lstStyle/>
          <a:p>
            <a:fld id="{332063FA-F158-B145-A53C-EFD7E6C84CF7}" type="slidenum">
              <a:rPr lang="sv-SE" smtClean="0"/>
              <a:pPr/>
              <a:t>2</a:t>
            </a:fld>
            <a:endParaRPr lang="sv-SE"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4943F7BB-5EFF-1699-F706-C3736E05A8E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A170AB78-EE91-9648-9789-F2CE5A4E2FA1}"/>
              </a:ext>
            </a:extLst>
          </p:cNvPr>
          <p:cNvSpPr>
            <a:spLocks noGrp="1"/>
          </p:cNvSpPr>
          <p:nvPr>
            <p:ph type="title"/>
          </p:nvPr>
        </p:nvSpPr>
        <p:spPr/>
        <p:txBody>
          <a:bodyPr/>
          <a:lstStyle/>
          <a:p>
            <a:r>
              <a:rPr lang="sv-SE" dirty="0"/>
              <a:t>De globala målen</a:t>
            </a:r>
          </a:p>
        </p:txBody>
      </p:sp>
      <p:pic>
        <p:nvPicPr>
          <p:cNvPr id="79" name="Bildobjekt 78" descr="En bild som visar text, skärmbild, logotyp, Varumärke&#10;&#10;AI-genererat innehåll kan vara felaktigt.">
            <a:extLst>
              <a:ext uri="{FF2B5EF4-FFF2-40B4-BE49-F238E27FC236}">
                <a16:creationId xmlns:a16="http://schemas.microsoft.com/office/drawing/2014/main" id="{82D827D8-17A2-F402-0610-589F362A4AB2}"/>
              </a:ext>
            </a:extLst>
          </p:cNvPr>
          <p:cNvPicPr>
            <a:picLocks noChangeAspect="1"/>
          </p:cNvPicPr>
          <p:nvPr/>
        </p:nvPicPr>
        <p:blipFill>
          <a:blip r:embed="rId4"/>
          <a:stretch>
            <a:fillRect/>
          </a:stretch>
        </p:blipFill>
        <p:spPr>
          <a:xfrm>
            <a:off x="1714002" y="1947741"/>
            <a:ext cx="8748002" cy="44169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144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6BB5A5-D489-6C06-77CE-F795F767BECC}"/>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7EE9E33-0BEF-33B6-50EC-2DE6EEFE4129}"/>
              </a:ext>
            </a:extLst>
          </p:cNvPr>
          <p:cNvSpPr>
            <a:spLocks noGrp="1"/>
          </p:cNvSpPr>
          <p:nvPr>
            <p:ph type="sldNum" sz="quarter" idx="12"/>
          </p:nvPr>
        </p:nvSpPr>
        <p:spPr/>
        <p:txBody>
          <a:bodyPr/>
          <a:lstStyle/>
          <a:p>
            <a:fld id="{332063FA-F158-B145-A53C-EFD7E6C84CF7}" type="slidenum">
              <a:rPr lang="sv-SE" smtClean="0"/>
              <a:pPr/>
              <a:t>20</a:t>
            </a:fld>
            <a:endParaRPr lang="sv-SE"/>
          </a:p>
        </p:txBody>
      </p:sp>
      <p:sp>
        <p:nvSpPr>
          <p:cNvPr id="2" name="Rubrik 1">
            <a:extLst>
              <a:ext uri="{FF2B5EF4-FFF2-40B4-BE49-F238E27FC236}">
                <a16:creationId xmlns:a16="http://schemas.microsoft.com/office/drawing/2014/main" id="{9D10A8CF-49D9-1BB5-9E91-23802AB8368A}"/>
              </a:ext>
            </a:extLst>
          </p:cNvPr>
          <p:cNvSpPr>
            <a:spLocks noGrp="1"/>
          </p:cNvSpPr>
          <p:nvPr>
            <p:ph type="title"/>
          </p:nvPr>
        </p:nvSpPr>
        <p:spPr/>
        <p:txBody>
          <a:bodyPr/>
          <a:lstStyle/>
          <a:p>
            <a:r>
              <a:rPr lang="nn-NO" sz="3600" dirty="0"/>
              <a:t>Vatten </a:t>
            </a:r>
            <a:r>
              <a:rPr lang="nn-NO" sz="3600" dirty="0" err="1"/>
              <a:t>och</a:t>
            </a:r>
            <a:r>
              <a:rPr lang="nn-NO" sz="3600" dirty="0"/>
              <a:t> </a:t>
            </a:r>
            <a:r>
              <a:rPr lang="nn-NO" sz="3600" dirty="0" err="1"/>
              <a:t>föroreningar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9B9AE1BB-39E9-B282-7060-B25ECD65EC3B}"/>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2A005A86-DA93-9A49-5D14-C41D101C2D06}"/>
              </a:ext>
            </a:extLst>
          </p:cNvPr>
          <p:cNvSpPr>
            <a:spLocks noGrp="1"/>
          </p:cNvSpPr>
          <p:nvPr>
            <p:ph sz="quarter" idx="13"/>
          </p:nvPr>
        </p:nvSpPr>
        <p:spPr>
          <a:xfrm>
            <a:off x="1721999" y="2547955"/>
            <a:ext cx="5269816" cy="3357896"/>
          </a:xfrm>
        </p:spPr>
        <p:txBody>
          <a:bodyPr/>
          <a:lstStyle/>
          <a:p>
            <a:r>
              <a:rPr lang="sv-SE" sz="2400" dirty="0"/>
              <a:t>Olika källor till föroreningar.</a:t>
            </a:r>
          </a:p>
          <a:p>
            <a:r>
              <a:rPr lang="sv-SE" sz="2400" dirty="0"/>
              <a:t>Farliga ämnen i vattnet.</a:t>
            </a:r>
          </a:p>
          <a:p>
            <a:r>
              <a:rPr lang="sv-SE" sz="2400" dirty="0"/>
              <a:t>Myndigheter arbetar för att skydda vårt vatten.</a:t>
            </a:r>
          </a:p>
          <a:p>
            <a:r>
              <a:rPr lang="sv-SE" sz="2400" dirty="0"/>
              <a:t>Naturens eget vattenreningsverk. </a:t>
            </a:r>
          </a:p>
        </p:txBody>
      </p:sp>
      <p:pic>
        <p:nvPicPr>
          <p:cNvPr id="8" name="Bildobjekt 7" descr="En bild som visar utomhus, vatten, Snabb, ström&#10;&#10;AI-genererat innehåll kan vara felaktigt.">
            <a:extLst>
              <a:ext uri="{FF2B5EF4-FFF2-40B4-BE49-F238E27FC236}">
                <a16:creationId xmlns:a16="http://schemas.microsoft.com/office/drawing/2014/main" id="{59956617-BC9E-90FD-6974-4B08F7753A4D}"/>
              </a:ext>
            </a:extLst>
          </p:cNvPr>
          <p:cNvPicPr>
            <a:picLocks noChangeAspect="1"/>
          </p:cNvPicPr>
          <p:nvPr/>
        </p:nvPicPr>
        <p:blipFill>
          <a:blip r:embed="rId4"/>
          <a:stretch>
            <a:fillRect/>
          </a:stretch>
        </p:blipFill>
        <p:spPr>
          <a:xfrm>
            <a:off x="7660888" y="2547955"/>
            <a:ext cx="4223516" cy="23757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30429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0A2315-865B-C588-0A87-BB413C2ECCAC}"/>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C652E34C-BF61-EF86-9028-E676488F81AB}"/>
              </a:ext>
            </a:extLst>
          </p:cNvPr>
          <p:cNvSpPr>
            <a:spLocks noGrp="1"/>
          </p:cNvSpPr>
          <p:nvPr>
            <p:ph type="sldNum" sz="quarter" idx="12"/>
          </p:nvPr>
        </p:nvSpPr>
        <p:spPr/>
        <p:txBody>
          <a:bodyPr/>
          <a:lstStyle/>
          <a:p>
            <a:fld id="{332063FA-F158-B145-A53C-EFD7E6C84CF7}" type="slidenum">
              <a:rPr lang="sv-SE" smtClean="0"/>
              <a:pPr/>
              <a:t>21</a:t>
            </a:fld>
            <a:endParaRPr lang="sv-SE"/>
          </a:p>
        </p:txBody>
      </p:sp>
      <p:sp>
        <p:nvSpPr>
          <p:cNvPr id="2" name="Rubrik 1">
            <a:extLst>
              <a:ext uri="{FF2B5EF4-FFF2-40B4-BE49-F238E27FC236}">
                <a16:creationId xmlns:a16="http://schemas.microsoft.com/office/drawing/2014/main" id="{D5C60BBB-B921-E3E2-98AF-61663FDE2B87}"/>
              </a:ext>
            </a:extLst>
          </p:cNvPr>
          <p:cNvSpPr>
            <a:spLocks noGrp="1"/>
          </p:cNvSpPr>
          <p:nvPr>
            <p:ph type="title"/>
          </p:nvPr>
        </p:nvSpPr>
        <p:spPr/>
        <p:txBody>
          <a:bodyPr/>
          <a:lstStyle/>
          <a:p>
            <a:r>
              <a:rPr lang="nn-NO" sz="3600" dirty="0" err="1"/>
              <a:t>Samtalsfråga</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9694D43-F4E2-BCC4-F317-A1DF11AB0989}"/>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D5CC0D86-21FE-5A46-3EA0-0D7B53BDEC99}"/>
              </a:ext>
            </a:extLst>
          </p:cNvPr>
          <p:cNvSpPr>
            <a:spLocks noGrp="1"/>
          </p:cNvSpPr>
          <p:nvPr>
            <p:ph sz="quarter" idx="13"/>
          </p:nvPr>
        </p:nvSpPr>
        <p:spPr>
          <a:xfrm>
            <a:off x="1721998" y="2547955"/>
            <a:ext cx="8841727" cy="3357896"/>
          </a:xfrm>
        </p:spPr>
        <p:txBody>
          <a:bodyPr/>
          <a:lstStyle/>
          <a:p>
            <a:r>
              <a:rPr lang="sv-SE" sz="2800" dirty="0"/>
              <a:t>Vad har vi i gruppen för tankar om hur klimatförändringar kan påverka vårt vatten i Sverige? </a:t>
            </a:r>
          </a:p>
          <a:p>
            <a:endParaRPr lang="sv-SE" sz="2800" dirty="0"/>
          </a:p>
          <a:p>
            <a:endParaRPr lang="sv-SE" sz="2800" dirty="0"/>
          </a:p>
          <a:p>
            <a:endParaRPr lang="sv-SE" sz="2800" dirty="0"/>
          </a:p>
          <a:p>
            <a:pPr marL="0" indent="0">
              <a:buNone/>
            </a:pPr>
            <a:endParaRPr lang="sv-SE" sz="2800" dirty="0"/>
          </a:p>
        </p:txBody>
      </p:sp>
    </p:spTree>
    <p:extLst>
      <p:ext uri="{BB962C8B-B14F-4D97-AF65-F5344CB8AC3E}">
        <p14:creationId xmlns:p14="http://schemas.microsoft.com/office/powerpoint/2010/main" val="3927490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D338DF-9A50-F0F4-DECC-651A975037FB}"/>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C419F4F-973C-8057-67FC-BD3B7E7A85FC}"/>
              </a:ext>
            </a:extLst>
          </p:cNvPr>
          <p:cNvSpPr>
            <a:spLocks noGrp="1"/>
          </p:cNvSpPr>
          <p:nvPr>
            <p:ph type="sldNum" sz="quarter" idx="12"/>
          </p:nvPr>
        </p:nvSpPr>
        <p:spPr/>
        <p:txBody>
          <a:bodyPr/>
          <a:lstStyle/>
          <a:p>
            <a:fld id="{332063FA-F158-B145-A53C-EFD7E6C84CF7}" type="slidenum">
              <a:rPr lang="sv-SE" smtClean="0"/>
              <a:pPr/>
              <a:t>22</a:t>
            </a:fld>
            <a:endParaRPr lang="sv-SE"/>
          </a:p>
        </p:txBody>
      </p:sp>
      <p:sp>
        <p:nvSpPr>
          <p:cNvPr id="2" name="Rubrik 1">
            <a:extLst>
              <a:ext uri="{FF2B5EF4-FFF2-40B4-BE49-F238E27FC236}">
                <a16:creationId xmlns:a16="http://schemas.microsoft.com/office/drawing/2014/main" id="{28A1EFB5-BF32-5419-A881-7DF24925CFC3}"/>
              </a:ext>
            </a:extLst>
          </p:cNvPr>
          <p:cNvSpPr>
            <a:spLocks noGrp="1"/>
          </p:cNvSpPr>
          <p:nvPr>
            <p:ph type="title"/>
          </p:nvPr>
        </p:nvSpPr>
        <p:spPr/>
        <p:txBody>
          <a:bodyPr/>
          <a:lstStyle/>
          <a:p>
            <a:r>
              <a:rPr lang="nn-NO" sz="3600" dirty="0" err="1"/>
              <a:t>Mer</a:t>
            </a:r>
            <a:r>
              <a:rPr lang="nn-NO" sz="3600" dirty="0"/>
              <a:t> om vatten</a:t>
            </a:r>
          </a:p>
        </p:txBody>
      </p:sp>
      <p:sp>
        <p:nvSpPr>
          <p:cNvPr id="4" name="textruta 3">
            <a:extLst>
              <a:ext uri="{FF2B5EF4-FFF2-40B4-BE49-F238E27FC236}">
                <a16:creationId xmlns:a16="http://schemas.microsoft.com/office/drawing/2014/main" id="{741A9394-369B-BA1C-B2C4-FBBB0FB6AD93}"/>
              </a:ext>
            </a:extLst>
          </p:cNvPr>
          <p:cNvSpPr txBox="1"/>
          <p:nvPr/>
        </p:nvSpPr>
        <p:spPr>
          <a:xfrm>
            <a:off x="2321546" y="2499740"/>
            <a:ext cx="8140458" cy="2246769"/>
          </a:xfrm>
          <a:prstGeom prst="rect">
            <a:avLst/>
          </a:prstGeom>
          <a:noFill/>
        </p:spPr>
        <p:txBody>
          <a:bodyPr wrap="square" rtlCol="0">
            <a:spAutoFit/>
          </a:bodyPr>
          <a:lstStyle/>
          <a:p>
            <a:r>
              <a:rPr lang="sv-SE" sz="2800" dirty="0">
                <a:hlinkClick r:id="rId3"/>
              </a:rPr>
              <a:t>Dricksvattenfakta</a:t>
            </a:r>
            <a:endParaRPr lang="sv-SE" sz="2800" dirty="0"/>
          </a:p>
          <a:p>
            <a:endParaRPr lang="sv-SE" sz="2800" dirty="0"/>
          </a:p>
          <a:p>
            <a:r>
              <a:rPr lang="sv-SE" sz="2800" dirty="0">
                <a:hlinkClick r:id="rId4"/>
              </a:rPr>
              <a:t>Därför är våtmarker viktiga</a:t>
            </a:r>
            <a:endParaRPr lang="sv-SE" sz="2800" dirty="0"/>
          </a:p>
          <a:p>
            <a:endParaRPr lang="sv-SE" sz="2800" dirty="0"/>
          </a:p>
          <a:p>
            <a:r>
              <a:rPr lang="sv-SE" sz="2800" dirty="0">
                <a:hlinkClick r:id="rId5"/>
              </a:rPr>
              <a:t>Föroreningar och farliga ämnen</a:t>
            </a:r>
            <a:endParaRPr lang="sv-SE" sz="2800" dirty="0"/>
          </a:p>
        </p:txBody>
      </p:sp>
      <p:pic>
        <p:nvPicPr>
          <p:cNvPr id="11" name="Platshållare för innehåll 6" descr="Markör med hel fyllning">
            <a:extLst>
              <a:ext uri="{FF2B5EF4-FFF2-40B4-BE49-F238E27FC236}">
                <a16:creationId xmlns:a16="http://schemas.microsoft.com/office/drawing/2014/main" id="{E6EB3AFB-12B2-B7A6-6CAE-49ADA1CF38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67446" flipH="1" flipV="1">
            <a:off x="1376854" y="3307785"/>
            <a:ext cx="706285" cy="706285"/>
          </a:xfrm>
          <a:prstGeom prst="rect">
            <a:avLst/>
          </a:prstGeom>
          <a:effectLst>
            <a:outerShdw blurRad="50800" dist="38100" dir="13500000" algn="br" rotWithShape="0">
              <a:prstClr val="black">
                <a:alpha val="40000"/>
              </a:prstClr>
            </a:outerShdw>
          </a:effectLst>
        </p:spPr>
      </p:pic>
      <p:pic>
        <p:nvPicPr>
          <p:cNvPr id="13" name="Platshållare för innehåll 6" descr="Markör med hel fyllning">
            <a:extLst>
              <a:ext uri="{FF2B5EF4-FFF2-40B4-BE49-F238E27FC236}">
                <a16:creationId xmlns:a16="http://schemas.microsoft.com/office/drawing/2014/main" id="{5AF58B4A-A7FB-7558-C3D9-DC65FA42E0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67446" flipH="1" flipV="1">
            <a:off x="1368857" y="2424156"/>
            <a:ext cx="706285" cy="706285"/>
          </a:xfrm>
          <a:prstGeom prst="rect">
            <a:avLst/>
          </a:prstGeom>
          <a:effectLst>
            <a:outerShdw blurRad="50800" dist="38100" dir="13500000" algn="br" rotWithShape="0">
              <a:prstClr val="black">
                <a:alpha val="40000"/>
              </a:prstClr>
            </a:outerShdw>
          </a:effectLst>
        </p:spPr>
      </p:pic>
      <p:pic>
        <p:nvPicPr>
          <p:cNvPr id="14" name="Bildobjekt 13" descr="En bild som visar Teckensnitt, Grafik, grafisk design, text&#10;&#10;AI-genererat innehåll kan vara felaktigt.">
            <a:extLst>
              <a:ext uri="{FF2B5EF4-FFF2-40B4-BE49-F238E27FC236}">
                <a16:creationId xmlns:a16="http://schemas.microsoft.com/office/drawing/2014/main" id="{D9DC6200-85FC-49CE-BBB5-4164EC6C8BE5}"/>
              </a:ext>
            </a:extLst>
          </p:cNvPr>
          <p:cNvPicPr>
            <a:picLocks noChangeAspect="1"/>
          </p:cNvPicPr>
          <p:nvPr/>
        </p:nvPicPr>
        <p:blipFill>
          <a:blip r:embed="rId8"/>
          <a:stretch>
            <a:fillRect/>
          </a:stretch>
        </p:blipFill>
        <p:spPr>
          <a:xfrm>
            <a:off x="10776608" y="216311"/>
            <a:ext cx="1097706" cy="460889"/>
          </a:xfrm>
          <a:prstGeom prst="rect">
            <a:avLst/>
          </a:prstGeom>
        </p:spPr>
      </p:pic>
      <p:pic>
        <p:nvPicPr>
          <p:cNvPr id="3" name="Platshållare för innehåll 6" descr="Markör med hel fyllning">
            <a:extLst>
              <a:ext uri="{FF2B5EF4-FFF2-40B4-BE49-F238E27FC236}">
                <a16:creationId xmlns:a16="http://schemas.microsoft.com/office/drawing/2014/main" id="{4F81BA98-8DCB-F0DD-B507-7E81731F2F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67446" flipH="1" flipV="1">
            <a:off x="1411060" y="4179399"/>
            <a:ext cx="706285" cy="706285"/>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76455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23</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err="1"/>
              <a:t>Övning</a:t>
            </a:r>
            <a:r>
              <a:rPr lang="nn-NO" sz="3600" dirty="0"/>
              <a:t>: Jordens vatten i en liter</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9" y="2547955"/>
            <a:ext cx="6452702" cy="3357896"/>
          </a:xfrm>
        </p:spPr>
        <p:txBody>
          <a:bodyPr/>
          <a:lstStyle/>
          <a:p>
            <a:r>
              <a:rPr lang="sv-SE" sz="3000" dirty="0"/>
              <a:t>Jordens samlade vattentillgångar kan illustreras med hjälp av en tillbringare.</a:t>
            </a:r>
            <a:endParaRPr lang="sv-SE" sz="2800" dirty="0"/>
          </a:p>
          <a:p>
            <a:pPr marL="0" indent="0">
              <a:buNone/>
            </a:pPr>
            <a:endParaRPr lang="sv-SE" sz="2800" dirty="0"/>
          </a:p>
        </p:txBody>
      </p:sp>
      <p:pic>
        <p:nvPicPr>
          <p:cNvPr id="7" name="Bildobjekt 6" descr="En bild som visar behållare, glas&#10;&#10;AI-genererat innehåll kan vara felaktigt.">
            <a:extLst>
              <a:ext uri="{FF2B5EF4-FFF2-40B4-BE49-F238E27FC236}">
                <a16:creationId xmlns:a16="http://schemas.microsoft.com/office/drawing/2014/main" id="{6FC56786-614D-CEA6-CD16-20CB9ED01516}"/>
              </a:ext>
            </a:extLst>
          </p:cNvPr>
          <p:cNvPicPr>
            <a:picLocks noChangeAspect="1"/>
          </p:cNvPicPr>
          <p:nvPr/>
        </p:nvPicPr>
        <p:blipFill>
          <a:blip r:embed="rId4"/>
          <a:stretch>
            <a:fillRect/>
          </a:stretch>
        </p:blipFill>
        <p:spPr>
          <a:xfrm>
            <a:off x="8056355" y="1696572"/>
            <a:ext cx="3817959" cy="5723675"/>
          </a:xfrm>
          <a:prstGeom prst="rect">
            <a:avLst/>
          </a:prstGeom>
        </p:spPr>
      </p:pic>
    </p:spTree>
    <p:extLst>
      <p:ext uri="{BB962C8B-B14F-4D97-AF65-F5344CB8AC3E}">
        <p14:creationId xmlns:p14="http://schemas.microsoft.com/office/powerpoint/2010/main" val="56433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7E2393A-BD9D-3E1B-B478-D1D682794AF5}"/>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5DCC8044-8EAB-88AB-A18E-0E839C53CC24}"/>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5B6A5E06-3CAC-1379-3B32-2DC85D83B2E0}"/>
              </a:ext>
            </a:extLst>
          </p:cNvPr>
          <p:cNvSpPr>
            <a:spLocks noGrp="1"/>
          </p:cNvSpPr>
          <p:nvPr>
            <p:ph type="title"/>
          </p:nvPr>
        </p:nvSpPr>
        <p:spPr/>
        <p:txBody>
          <a:bodyPr/>
          <a:lstStyle/>
          <a:p>
            <a:r>
              <a:rPr lang="sv-SE" sz="3600" dirty="0"/>
              <a:t>Minska din vattenförbrukning:</a:t>
            </a:r>
          </a:p>
        </p:txBody>
      </p:sp>
      <p:sp useBgFill="1">
        <p:nvSpPr>
          <p:cNvPr id="5" name="Platshållare för innehåll 2">
            <a:extLst>
              <a:ext uri="{FF2B5EF4-FFF2-40B4-BE49-F238E27FC236}">
                <a16:creationId xmlns:a16="http://schemas.microsoft.com/office/drawing/2014/main" id="{301405A0-A993-92BF-F8BC-E17DEC75A225}"/>
              </a:ext>
            </a:extLst>
          </p:cNvPr>
          <p:cNvSpPr txBox="1">
            <a:spLocks/>
          </p:cNvSpPr>
          <p:nvPr/>
        </p:nvSpPr>
        <p:spPr>
          <a:xfrm>
            <a:off x="1721999" y="2143973"/>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ltLang="sv-SE" sz="2800" dirty="0"/>
              <a:t>Bekämpningsmedel kan innehålla gifter eller kemikalier som kan förorena grundvattnet. Använd istället ättika för att bekämpa ogräs, rengöra ytor eller putsa fönster.</a:t>
            </a:r>
          </a:p>
          <a:p>
            <a:r>
              <a:rPr lang="sv-SE" altLang="sv-SE" sz="2800" dirty="0"/>
              <a:t>Spola inte ner sånt som inte ska vara i avloppet och häll inte ut kemikalier i avloppet. </a:t>
            </a:r>
          </a:p>
        </p:txBody>
      </p:sp>
      <p:pic>
        <p:nvPicPr>
          <p:cNvPr id="7" name="Bild 6" descr="Vatten med hel fyllning">
            <a:extLst>
              <a:ext uri="{FF2B5EF4-FFF2-40B4-BE49-F238E27FC236}">
                <a16:creationId xmlns:a16="http://schemas.microsoft.com/office/drawing/2014/main" id="{E2719580-0452-FCD8-0D39-66DBB3501F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18220" y="2547955"/>
            <a:ext cx="3056094" cy="3056094"/>
          </a:xfrm>
          <a:prstGeom prst="rect">
            <a:avLst/>
          </a:prstGeom>
        </p:spPr>
      </p:pic>
    </p:spTree>
    <p:extLst>
      <p:ext uri="{BB962C8B-B14F-4D97-AF65-F5344CB8AC3E}">
        <p14:creationId xmlns:p14="http://schemas.microsoft.com/office/powerpoint/2010/main" val="2666381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49ACD6-9A18-B779-934A-5EBA1490DA1B}"/>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38464A48-BB01-5D16-6493-13D86415D773}"/>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D2A8F60E-6520-7153-9F68-B6498BEC2C6E}"/>
              </a:ext>
            </a:extLst>
          </p:cNvPr>
          <p:cNvSpPr>
            <a:spLocks noGrp="1"/>
          </p:cNvSpPr>
          <p:nvPr>
            <p:ph type="title"/>
          </p:nvPr>
        </p:nvSpPr>
        <p:spPr/>
        <p:txBody>
          <a:bodyPr/>
          <a:lstStyle/>
          <a:p>
            <a:r>
              <a:rPr lang="sv-SE" sz="3600" dirty="0"/>
              <a:t>Minska din vattenförbrukning:</a:t>
            </a:r>
          </a:p>
        </p:txBody>
      </p:sp>
      <p:sp useBgFill="1">
        <p:nvSpPr>
          <p:cNvPr id="5" name="Platshållare för innehåll 2">
            <a:extLst>
              <a:ext uri="{FF2B5EF4-FFF2-40B4-BE49-F238E27FC236}">
                <a16:creationId xmlns:a16="http://schemas.microsoft.com/office/drawing/2014/main" id="{BDB07B50-931B-C4E1-0B11-D36FF4F3CEE3}"/>
              </a:ext>
            </a:extLst>
          </p:cNvPr>
          <p:cNvSpPr txBox="1">
            <a:spLocks/>
          </p:cNvSpPr>
          <p:nvPr/>
        </p:nvSpPr>
        <p:spPr>
          <a:xfrm>
            <a:off x="1721999" y="212968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ltLang="sv-SE" sz="2800" dirty="0"/>
              <a:t>Använd inte salt mot halka under vintern om du har en uppfart. Tipsa gärna din fastighetsägaren att använda sand istället.</a:t>
            </a:r>
          </a:p>
          <a:p>
            <a:r>
              <a:rPr lang="sv-SE" altLang="sv-SE" sz="2800" b="1" dirty="0"/>
              <a:t>Du som har bil</a:t>
            </a:r>
            <a:r>
              <a:rPr lang="sv-SE" altLang="sv-SE" sz="2800" dirty="0"/>
              <a:t>: Om du byter olja hemma, se till att all olja samlas upp så att den inte når grundvattnet eller vattendrag.</a:t>
            </a:r>
          </a:p>
          <a:p>
            <a:endParaRPr lang="sv-SE" altLang="sv-SE" sz="2800" dirty="0"/>
          </a:p>
          <a:p>
            <a:endParaRPr lang="sv-SE" altLang="sv-SE" sz="2800" dirty="0"/>
          </a:p>
          <a:p>
            <a:pPr marL="0" indent="0">
              <a:buNone/>
            </a:pPr>
            <a:endParaRPr lang="sv-SE" altLang="sv-SE" sz="2200" dirty="0"/>
          </a:p>
          <a:p>
            <a:endParaRPr lang="sv-SE" sz="2800" dirty="0"/>
          </a:p>
        </p:txBody>
      </p:sp>
      <p:pic>
        <p:nvPicPr>
          <p:cNvPr id="7" name="Bild 6" descr="Vatten med hel fyllning">
            <a:extLst>
              <a:ext uri="{FF2B5EF4-FFF2-40B4-BE49-F238E27FC236}">
                <a16:creationId xmlns:a16="http://schemas.microsoft.com/office/drawing/2014/main" id="{1DA9C854-7751-984E-41BB-443D3B8CD7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18220" y="2547955"/>
            <a:ext cx="3056094" cy="3056094"/>
          </a:xfrm>
          <a:prstGeom prst="rect">
            <a:avLst/>
          </a:prstGeom>
        </p:spPr>
      </p:pic>
    </p:spTree>
    <p:extLst>
      <p:ext uri="{BB962C8B-B14F-4D97-AF65-F5344CB8AC3E}">
        <p14:creationId xmlns:p14="http://schemas.microsoft.com/office/powerpoint/2010/main" val="1182301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AA25BB-C24D-5813-BF03-9A8BCC62E256}"/>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1839754C-A84A-8C1D-8285-63BBE6E31862}"/>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93E01139-B670-DA04-EF52-C4BB8F5FB267}"/>
              </a:ext>
            </a:extLst>
          </p:cNvPr>
          <p:cNvSpPr>
            <a:spLocks noGrp="1"/>
          </p:cNvSpPr>
          <p:nvPr>
            <p:ph type="title"/>
          </p:nvPr>
        </p:nvSpPr>
        <p:spPr/>
        <p:txBody>
          <a:bodyPr/>
          <a:lstStyle/>
          <a:p>
            <a:r>
              <a:rPr lang="sv-SE" sz="3600" dirty="0"/>
              <a:t>Minska din vattenförbrukning:</a:t>
            </a:r>
          </a:p>
        </p:txBody>
      </p:sp>
      <p:sp useBgFill="1">
        <p:nvSpPr>
          <p:cNvPr id="5" name="Platshållare för innehåll 2">
            <a:extLst>
              <a:ext uri="{FF2B5EF4-FFF2-40B4-BE49-F238E27FC236}">
                <a16:creationId xmlns:a16="http://schemas.microsoft.com/office/drawing/2014/main" id="{8830A40E-A866-0F5E-D87F-167C8445D55A}"/>
              </a:ext>
            </a:extLst>
          </p:cNvPr>
          <p:cNvSpPr txBox="1">
            <a:spLocks/>
          </p:cNvSpPr>
          <p:nvPr/>
        </p:nvSpPr>
        <p:spPr>
          <a:xfrm>
            <a:off x="1721999" y="2158260"/>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ltLang="sv-SE" sz="2800" b="1" dirty="0"/>
              <a:t>Du som har bil: </a:t>
            </a:r>
            <a:r>
              <a:rPr lang="sv-SE" altLang="sv-SE" sz="2800" dirty="0"/>
              <a:t>Tvätta bilen i en biltvätt med rening eller i en gör-det-själv hall med oljeavskiljare. Om du tvättar bilen hemma förorenas grundvattnet eller närmaste vattendrag. </a:t>
            </a:r>
          </a:p>
          <a:p>
            <a:r>
              <a:rPr lang="sv-SE" altLang="sv-SE" sz="2800" b="1" dirty="0"/>
              <a:t>Du som har trädgård: </a:t>
            </a:r>
            <a:r>
              <a:rPr lang="sv-SE" altLang="sv-SE" sz="2800" dirty="0"/>
              <a:t>Överdosera inte växtnäring. Använd istället </a:t>
            </a:r>
            <a:r>
              <a:rPr lang="sv-SE" altLang="sv-SE" sz="2800" i="1" dirty="0" err="1"/>
              <a:t>bokashi</a:t>
            </a:r>
            <a:r>
              <a:rPr lang="sv-SE" altLang="sv-SE" sz="2800" i="1" dirty="0"/>
              <a:t>-metoden</a:t>
            </a:r>
            <a:r>
              <a:rPr lang="sv-SE" altLang="sv-SE" sz="2800" dirty="0"/>
              <a:t>.</a:t>
            </a:r>
          </a:p>
          <a:p>
            <a:endParaRPr lang="sv-SE" sz="2800" dirty="0"/>
          </a:p>
        </p:txBody>
      </p:sp>
      <p:pic>
        <p:nvPicPr>
          <p:cNvPr id="2" name="Bild 1" descr="Vatten med hel fyllning">
            <a:extLst>
              <a:ext uri="{FF2B5EF4-FFF2-40B4-BE49-F238E27FC236}">
                <a16:creationId xmlns:a16="http://schemas.microsoft.com/office/drawing/2014/main" id="{6D303D7B-A69F-68DF-DB64-D44B60E372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18220" y="2547955"/>
            <a:ext cx="3056094" cy="3056094"/>
          </a:xfrm>
          <a:prstGeom prst="rect">
            <a:avLst/>
          </a:prstGeom>
        </p:spPr>
      </p:pic>
    </p:spTree>
    <p:extLst>
      <p:ext uri="{BB962C8B-B14F-4D97-AF65-F5344CB8AC3E}">
        <p14:creationId xmlns:p14="http://schemas.microsoft.com/office/powerpoint/2010/main" val="846281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31EC612-4A8D-9DAE-A38D-5C061A27A127}"/>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1BE08-E29C-633C-DE54-91A65DACF959}"/>
              </a:ext>
            </a:extLst>
          </p:cNvPr>
          <p:cNvSpPr>
            <a:spLocks noGrp="1"/>
          </p:cNvSpPr>
          <p:nvPr>
            <p:ph type="sldNum" sz="quarter" idx="12"/>
          </p:nvPr>
        </p:nvSpPr>
        <p:spPr/>
        <p:txBody>
          <a:bodyPr/>
          <a:lstStyle/>
          <a:p>
            <a:fld id="{332063FA-F158-B145-A53C-EFD7E6C84CF7}" type="slidenum">
              <a:rPr lang="sv-SE" smtClean="0"/>
              <a:pPr/>
              <a:t>27</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8DEB365-0DF7-6B91-3AA0-67805A77DAE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E5B63458-3560-3D7E-EF30-C1468D6ADEC4}"/>
              </a:ext>
            </a:extLst>
          </p:cNvPr>
          <p:cNvSpPr>
            <a:spLocks noGrp="1"/>
          </p:cNvSpPr>
          <p:nvPr>
            <p:ph type="title"/>
          </p:nvPr>
        </p:nvSpPr>
        <p:spPr/>
        <p:txBody>
          <a:bodyPr/>
          <a:lstStyle/>
          <a:p>
            <a:r>
              <a:rPr lang="sv-SE" sz="3600"/>
              <a:t>Sammanfattning</a:t>
            </a:r>
          </a:p>
        </p:txBody>
      </p:sp>
      <p:sp useBgFill="1">
        <p:nvSpPr>
          <p:cNvPr id="5" name="Platshållare för innehåll 2">
            <a:extLst>
              <a:ext uri="{FF2B5EF4-FFF2-40B4-BE49-F238E27FC236}">
                <a16:creationId xmlns:a16="http://schemas.microsoft.com/office/drawing/2014/main" id="{6624267B-D3CD-DF36-64E9-AB51E24424B7}"/>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Hållbart vatten och hållbar vattenproduktion</a:t>
            </a:r>
          </a:p>
          <a:p>
            <a:r>
              <a:rPr lang="sv-SE" sz="2800" dirty="0"/>
              <a:t>Föroreningar och påverkan på vattenkvalitet</a:t>
            </a:r>
          </a:p>
          <a:p>
            <a:r>
              <a:rPr lang="sv-SE" sz="2800" dirty="0"/>
              <a:t>Minska din vattenförbrukning</a:t>
            </a:r>
          </a:p>
          <a:p>
            <a:endParaRPr lang="sv-SE" sz="2800" dirty="0"/>
          </a:p>
        </p:txBody>
      </p:sp>
      <p:pic>
        <p:nvPicPr>
          <p:cNvPr id="2" name="Bildobjekt 1">
            <a:extLst>
              <a:ext uri="{FF2B5EF4-FFF2-40B4-BE49-F238E27FC236}">
                <a16:creationId xmlns:a16="http://schemas.microsoft.com/office/drawing/2014/main" id="{6AADA881-454B-8460-81D2-FFCC0062F894}"/>
              </a:ext>
            </a:extLst>
          </p:cNvPr>
          <p:cNvPicPr>
            <a:picLocks noChangeAspect="1"/>
          </p:cNvPicPr>
          <p:nvPr/>
        </p:nvPicPr>
        <p:blipFill>
          <a:blip r:embed="rId4"/>
          <a:srcRect l="844"/>
          <a:stretch>
            <a:fillRect/>
          </a:stretch>
        </p:blipFill>
        <p:spPr>
          <a:xfrm>
            <a:off x="9155544" y="1789489"/>
            <a:ext cx="1604735" cy="1609646"/>
          </a:xfrm>
          <a:prstGeom prst="rect">
            <a:avLst/>
          </a:prstGeom>
          <a:effectLst>
            <a:outerShdw blurRad="50800" dist="38100" dir="2700000" algn="tl" rotWithShape="0">
              <a:prstClr val="black">
                <a:alpha val="40000"/>
              </a:prstClr>
            </a:outerShdw>
          </a:effectLst>
        </p:spPr>
      </p:pic>
      <p:pic>
        <p:nvPicPr>
          <p:cNvPr id="3" name="Bildobjekt 2">
            <a:extLst>
              <a:ext uri="{FF2B5EF4-FFF2-40B4-BE49-F238E27FC236}">
                <a16:creationId xmlns:a16="http://schemas.microsoft.com/office/drawing/2014/main" id="{59256654-F3F5-7AA5-74F5-89F2B57E9C58}"/>
              </a:ext>
            </a:extLst>
          </p:cNvPr>
          <p:cNvPicPr>
            <a:picLocks noChangeAspect="1"/>
          </p:cNvPicPr>
          <p:nvPr/>
        </p:nvPicPr>
        <p:blipFill>
          <a:blip r:embed="rId5"/>
          <a:srcRect t="392" b="392"/>
          <a:stretch/>
        </p:blipFill>
        <p:spPr>
          <a:xfrm>
            <a:off x="8237236" y="3534415"/>
            <a:ext cx="1604735" cy="1609646"/>
          </a:xfrm>
          <a:prstGeom prst="rect">
            <a:avLst/>
          </a:prstGeom>
          <a:effectLst>
            <a:outerShdw blurRad="50800" dist="38100" dir="2700000" algn="tl" rotWithShape="0">
              <a:prstClr val="black">
                <a:alpha val="40000"/>
              </a:prstClr>
            </a:outerShdw>
          </a:effectLst>
        </p:spPr>
      </p:pic>
      <p:pic>
        <p:nvPicPr>
          <p:cNvPr id="8" name="Bildobjekt 7">
            <a:extLst>
              <a:ext uri="{FF2B5EF4-FFF2-40B4-BE49-F238E27FC236}">
                <a16:creationId xmlns:a16="http://schemas.microsoft.com/office/drawing/2014/main" id="{80E9DCF8-D970-4BCA-1C2D-34068D90B4A6}"/>
              </a:ext>
            </a:extLst>
          </p:cNvPr>
          <p:cNvPicPr>
            <a:picLocks noChangeAspect="1"/>
          </p:cNvPicPr>
          <p:nvPr/>
        </p:nvPicPr>
        <p:blipFill>
          <a:blip r:embed="rId6"/>
          <a:srcRect l="153" r="153"/>
          <a:stretch/>
        </p:blipFill>
        <p:spPr>
          <a:xfrm>
            <a:off x="9974240" y="3844856"/>
            <a:ext cx="1604735" cy="16096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9214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C6C01B-C1A6-094E-FB1B-D5EA5955570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10F891A4-A446-9E14-164F-C35A00174FB2}"/>
              </a:ext>
            </a:extLst>
          </p:cNvPr>
          <p:cNvSpPr>
            <a:spLocks noGrp="1"/>
          </p:cNvSpPr>
          <p:nvPr>
            <p:ph type="sldNum" sz="quarter" idx="12"/>
          </p:nvPr>
        </p:nvSpPr>
        <p:spPr/>
        <p:txBody>
          <a:bodyPr/>
          <a:lstStyle/>
          <a:p>
            <a:fld id="{332063FA-F158-B145-A53C-EFD7E6C84CF7}" type="slidenum">
              <a:rPr lang="sv-SE" smtClean="0"/>
              <a:pPr/>
              <a:t>28</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5F837067-2FDF-A67B-DA1E-CCA82FE13D66}"/>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1D8525F5-1CA2-5461-8D98-C14E6112B11A}"/>
              </a:ext>
            </a:extLst>
          </p:cNvPr>
          <p:cNvSpPr>
            <a:spLocks noGrp="1"/>
          </p:cNvSpPr>
          <p:nvPr>
            <p:ph type="title"/>
          </p:nvPr>
        </p:nvSpPr>
        <p:spPr/>
        <p:txBody>
          <a:bodyPr/>
          <a:lstStyle/>
          <a:p>
            <a:r>
              <a:rPr lang="sv-SE" sz="3600"/>
              <a:t>Nästa gång</a:t>
            </a:r>
          </a:p>
        </p:txBody>
      </p:sp>
      <p:sp useBgFill="1">
        <p:nvSpPr>
          <p:cNvPr id="5" name="Platshållare för innehåll 2">
            <a:extLst>
              <a:ext uri="{FF2B5EF4-FFF2-40B4-BE49-F238E27FC236}">
                <a16:creationId xmlns:a16="http://schemas.microsoft.com/office/drawing/2014/main" id="{C711C5B5-2E84-5990-8E60-ACB6F98D6288}"/>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a:t>Tema </a:t>
            </a:r>
          </a:p>
          <a:p>
            <a:r>
              <a:rPr lang="sv-SE" sz="2800"/>
              <a:t>Frivillig förberedelse</a:t>
            </a:r>
          </a:p>
        </p:txBody>
      </p:sp>
      <p:pic>
        <p:nvPicPr>
          <p:cNvPr id="2" name="Bildobjekt 1" descr="En bild som visar text, skärmbild, logotyp, Varumärke&#10;&#10;AI-genererat innehåll kan vara felaktigt.">
            <a:extLst>
              <a:ext uri="{FF2B5EF4-FFF2-40B4-BE49-F238E27FC236}">
                <a16:creationId xmlns:a16="http://schemas.microsoft.com/office/drawing/2014/main" id="{8F824A8E-2987-D2DE-B189-7601959D94E6}"/>
              </a:ext>
            </a:extLst>
          </p:cNvPr>
          <p:cNvPicPr>
            <a:picLocks noChangeAspect="1"/>
          </p:cNvPicPr>
          <p:nvPr/>
        </p:nvPicPr>
        <p:blipFill>
          <a:blip r:embed="rId4"/>
          <a:stretch>
            <a:fillRect/>
          </a:stretch>
        </p:blipFill>
        <p:spPr>
          <a:xfrm>
            <a:off x="6096000" y="3429000"/>
            <a:ext cx="5409231" cy="27312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0118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87F596AE-14B3-1D65-D03D-2A833B5FE86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6366FBA-0FA4-C415-7D9E-1518238C23BC}"/>
              </a:ext>
            </a:extLst>
          </p:cNvPr>
          <p:cNvSpPr>
            <a:spLocks noGrp="1"/>
          </p:cNvSpPr>
          <p:nvPr>
            <p:ph type="title"/>
          </p:nvPr>
        </p:nvSpPr>
        <p:spPr/>
        <p:txBody>
          <a:bodyPr/>
          <a:lstStyle/>
          <a:p>
            <a:r>
              <a:rPr lang="sv-SE" sz="3600" dirty="0">
                <a:solidFill>
                  <a:schemeClr val="bg1"/>
                </a:solidFill>
              </a:rPr>
              <a:t>För dig som vill lära dig mer!</a:t>
            </a:r>
          </a:p>
        </p:txBody>
      </p:sp>
      <p:sp useBgFill="1">
        <p:nvSpPr>
          <p:cNvPr id="5" name="Platshållare för innehåll 2">
            <a:extLst>
              <a:ext uri="{FF2B5EF4-FFF2-40B4-BE49-F238E27FC236}">
                <a16:creationId xmlns:a16="http://schemas.microsoft.com/office/drawing/2014/main" id="{0328397B-DB51-B629-70F1-C4D0C6229FF8}"/>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2400" b="1" dirty="0">
                <a:solidFill>
                  <a:schemeClr val="bg1"/>
                </a:solidFill>
              </a:rPr>
              <a:t>Klicka på länkarna nedanför:</a:t>
            </a:r>
            <a:endParaRPr lang="sv-SE" sz="2200" dirty="0">
              <a:solidFill>
                <a:schemeClr val="bg1"/>
              </a:solidFill>
            </a:endParaRPr>
          </a:p>
          <a:p>
            <a:r>
              <a:rPr lang="sv-SE" sz="2800" dirty="0">
                <a:solidFill>
                  <a:schemeClr val="bg1"/>
                </a:solidFill>
                <a:hlinkClick r:id="rId3">
                  <a:extLst>
                    <a:ext uri="{A12FA001-AC4F-418D-AE19-62706E023703}">
                      <ahyp:hlinkClr xmlns:ahyp="http://schemas.microsoft.com/office/drawing/2018/hyperlinkcolor" val="tx"/>
                    </a:ext>
                  </a:extLst>
                </a:hlinkClick>
              </a:rPr>
              <a:t>Vattenmyndigheterna</a:t>
            </a:r>
            <a:endParaRPr lang="sv-SE" sz="2800" dirty="0">
              <a:solidFill>
                <a:schemeClr val="bg1"/>
              </a:solidFill>
            </a:endParaRPr>
          </a:p>
          <a:p>
            <a:r>
              <a:rPr lang="sv-SE" sz="2800" dirty="0">
                <a:solidFill>
                  <a:schemeClr val="bg1"/>
                </a:solidFill>
                <a:hlinkClick r:id="rId4">
                  <a:extLst>
                    <a:ext uri="{A12FA001-AC4F-418D-AE19-62706E023703}">
                      <ahyp:hlinkClr xmlns:ahyp="http://schemas.microsoft.com/office/drawing/2018/hyperlinkcolor" val="tx"/>
                    </a:ext>
                  </a:extLst>
                </a:hlinkClick>
              </a:rPr>
              <a:t>Sveriges geologiska undersökning</a:t>
            </a:r>
            <a:endParaRPr lang="sv-SE" sz="2800" dirty="0">
              <a:solidFill>
                <a:schemeClr val="bg1"/>
              </a:solidFill>
            </a:endParaRPr>
          </a:p>
          <a:p>
            <a:r>
              <a:rPr lang="sv-SE" sz="2800" dirty="0">
                <a:solidFill>
                  <a:schemeClr val="bg1"/>
                </a:solidFill>
                <a:hlinkClick r:id="rId5">
                  <a:extLst>
                    <a:ext uri="{A12FA001-AC4F-418D-AE19-62706E023703}">
                      <ahyp:hlinkClr xmlns:ahyp="http://schemas.microsoft.com/office/drawing/2018/hyperlinkcolor" val="tx"/>
                    </a:ext>
                  </a:extLst>
                </a:hlinkClick>
              </a:rPr>
              <a:t>WaterAid</a:t>
            </a:r>
            <a:endParaRPr lang="sv-SE" sz="2800" dirty="0">
              <a:solidFill>
                <a:schemeClr val="bg1"/>
              </a:solidFill>
            </a:endParaRPr>
          </a:p>
          <a:p>
            <a:r>
              <a:rPr lang="sv-SE" sz="2800" dirty="0">
                <a:solidFill>
                  <a:schemeClr val="bg1"/>
                </a:solidFill>
                <a:hlinkClick r:id="rId6">
                  <a:extLst>
                    <a:ext uri="{A12FA001-AC4F-418D-AE19-62706E023703}">
                      <ahyp:hlinkClr xmlns:ahyp="http://schemas.microsoft.com/office/drawing/2018/hyperlinkcolor" val="tx"/>
                    </a:ext>
                  </a:extLst>
                </a:hlinkClick>
              </a:rPr>
              <a:t>Bokashi – naturlig växtnäring med hjälp av matrester</a:t>
            </a:r>
            <a:endParaRPr lang="sv-SE" sz="2800" dirty="0">
              <a:solidFill>
                <a:schemeClr val="bg1"/>
              </a:solidFill>
            </a:endParaRPr>
          </a:p>
        </p:txBody>
      </p:sp>
      <p:pic>
        <p:nvPicPr>
          <p:cNvPr id="7" name="Bildobjekt 6" descr="En bild som visar text, Teckensnitt, Grafik, logotyp&#10;&#10;AI-genererat innehåll kan vara felaktigt.">
            <a:extLst>
              <a:ext uri="{FF2B5EF4-FFF2-40B4-BE49-F238E27FC236}">
                <a16:creationId xmlns:a16="http://schemas.microsoft.com/office/drawing/2014/main" id="{30CA7991-056D-2EA2-34EB-3F16B87D2092}"/>
              </a:ext>
            </a:extLst>
          </p:cNvPr>
          <p:cNvPicPr>
            <a:picLocks noChangeAspect="1"/>
          </p:cNvPicPr>
          <p:nvPr/>
        </p:nvPicPr>
        <p:blipFill>
          <a:blip r:embed="rId7"/>
          <a:stretch>
            <a:fillRect/>
          </a:stretch>
        </p:blipFill>
        <p:spPr>
          <a:xfrm>
            <a:off x="10776755" y="216311"/>
            <a:ext cx="1097559" cy="460889"/>
          </a:xfrm>
          <a:prstGeom prst="rect">
            <a:avLst/>
          </a:prstGeom>
        </p:spPr>
      </p:pic>
      <p:pic>
        <p:nvPicPr>
          <p:cNvPr id="3" name="Platshållare för innehåll 6" descr="Markör med hel fyllning">
            <a:extLst>
              <a:ext uri="{FF2B5EF4-FFF2-40B4-BE49-F238E27FC236}">
                <a16:creationId xmlns:a16="http://schemas.microsoft.com/office/drawing/2014/main" id="{2AA1575A-FEB6-16D7-A683-5B66C61AEB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920181" flipH="1" flipV="1">
            <a:off x="8186456" y="2250241"/>
            <a:ext cx="1494366" cy="1494366"/>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00612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BDB72C-83B6-6198-D916-B0D11CE8F326}"/>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49AA2AA-38D5-BF5F-1F25-070739643214}"/>
              </a:ext>
            </a:extLst>
          </p:cNvPr>
          <p:cNvSpPr>
            <a:spLocks noGrp="1"/>
          </p:cNvSpPr>
          <p:nvPr>
            <p:ph type="sldNum" sz="quarter" idx="12"/>
          </p:nvPr>
        </p:nvSpPr>
        <p:spPr/>
        <p:txBody>
          <a:bodyPr/>
          <a:lstStyle/>
          <a:p>
            <a:fld id="{332063FA-F158-B145-A53C-EFD7E6C84CF7}" type="slidenum">
              <a:rPr lang="sv-SE" smtClean="0"/>
              <a:pPr/>
              <a:t>3</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B00CA4A-66AA-F11D-AE2D-8E8C05DDCA84}"/>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9D3C89A8-D512-D651-D14F-024B2CFE722E}"/>
              </a:ext>
            </a:extLst>
          </p:cNvPr>
          <p:cNvSpPr>
            <a:spLocks noGrp="1"/>
          </p:cNvSpPr>
          <p:nvPr>
            <p:ph type="title"/>
          </p:nvPr>
        </p:nvSpPr>
        <p:spPr/>
        <p:txBody>
          <a:bodyPr/>
          <a:lstStyle/>
          <a:p>
            <a:r>
              <a:rPr lang="sv-SE" sz="3600" dirty="0"/>
              <a:t>Mål 6: Rent vatten och sanitet för alla</a:t>
            </a:r>
          </a:p>
        </p:txBody>
      </p:sp>
      <p:sp>
        <p:nvSpPr>
          <p:cNvPr id="11" name="Platshållare för innehåll 6">
            <a:extLst>
              <a:ext uri="{FF2B5EF4-FFF2-40B4-BE49-F238E27FC236}">
                <a16:creationId xmlns:a16="http://schemas.microsoft.com/office/drawing/2014/main" id="{BD5D39CD-8C72-3BA6-4F84-5EB9AFE2A89F}"/>
              </a:ext>
            </a:extLst>
          </p:cNvPr>
          <p:cNvSpPr>
            <a:spLocks noGrp="1"/>
          </p:cNvSpPr>
          <p:nvPr>
            <p:ph sz="quarter" idx="13"/>
          </p:nvPr>
        </p:nvSpPr>
        <p:spPr>
          <a:xfrm>
            <a:off x="1721999" y="2438408"/>
            <a:ext cx="6778710" cy="1981183"/>
          </a:xfrm>
        </p:spPr>
        <p:txBody>
          <a:bodyPr/>
          <a:lstStyle/>
          <a:p>
            <a:r>
              <a:rPr lang="sv-SE" sz="2800" dirty="0"/>
              <a:t>Handlar om att säkerställa tillgång till och hållbar förvaltning av vatten och sanitet för alla.</a:t>
            </a:r>
          </a:p>
        </p:txBody>
      </p:sp>
      <p:pic>
        <p:nvPicPr>
          <p:cNvPr id="13" name="Bildobjekt 12">
            <a:extLst>
              <a:ext uri="{FF2B5EF4-FFF2-40B4-BE49-F238E27FC236}">
                <a16:creationId xmlns:a16="http://schemas.microsoft.com/office/drawing/2014/main" id="{E8B2630A-D690-9122-B622-8C5A79B24CDA}"/>
              </a:ext>
            </a:extLst>
          </p:cNvPr>
          <p:cNvPicPr>
            <a:picLocks noChangeAspect="1"/>
          </p:cNvPicPr>
          <p:nvPr/>
        </p:nvPicPr>
        <p:blipFill>
          <a:blip r:embed="rId4"/>
          <a:srcRect l="844"/>
          <a:stretch>
            <a:fillRect/>
          </a:stretch>
        </p:blipFill>
        <p:spPr>
          <a:xfrm>
            <a:off x="9424086" y="2307479"/>
            <a:ext cx="1934020" cy="1939939"/>
          </a:xfrm>
          <a:prstGeom prst="rect">
            <a:avLst/>
          </a:prstGeom>
          <a:effectLst>
            <a:outerShdw blurRad="50800" dist="38100" dir="2700000" algn="tl" rotWithShape="0">
              <a:prstClr val="black">
                <a:alpha val="40000"/>
              </a:prstClr>
            </a:outerShdw>
          </a:effectLst>
        </p:spPr>
      </p:pic>
      <p:grpSp>
        <p:nvGrpSpPr>
          <p:cNvPr id="24" name="Grupp 23">
            <a:extLst>
              <a:ext uri="{FF2B5EF4-FFF2-40B4-BE49-F238E27FC236}">
                <a16:creationId xmlns:a16="http://schemas.microsoft.com/office/drawing/2014/main" id="{D875A721-6D6C-A9C5-C18C-115C75C3AB44}"/>
              </a:ext>
            </a:extLst>
          </p:cNvPr>
          <p:cNvGrpSpPr/>
          <p:nvPr/>
        </p:nvGrpSpPr>
        <p:grpSpPr>
          <a:xfrm>
            <a:off x="8933241" y="5709411"/>
            <a:ext cx="3057525" cy="655329"/>
            <a:chOff x="4219574" y="5709411"/>
            <a:chExt cx="3057525" cy="655329"/>
          </a:xfrm>
        </p:grpSpPr>
        <p:sp>
          <p:nvSpPr>
            <p:cNvPr id="23" name="Rektangel med rundade hörn 22">
              <a:extLst>
                <a:ext uri="{FF2B5EF4-FFF2-40B4-BE49-F238E27FC236}">
                  <a16:creationId xmlns:a16="http://schemas.microsoft.com/office/drawing/2014/main" id="{3DF88F93-112B-4E30-D37B-372A25CC4CCC}"/>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20" name="textruta 19">
              <a:extLst>
                <a:ext uri="{FF2B5EF4-FFF2-40B4-BE49-F238E27FC236}">
                  <a16:creationId xmlns:a16="http://schemas.microsoft.com/office/drawing/2014/main" id="{2A755B77-3E7F-4FAC-DC1B-6E557722F496}"/>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5">
                    <a:extLst>
                      <a:ext uri="{A12FA001-AC4F-418D-AE19-62706E023703}">
                        <ahyp:hlinkClr xmlns:ahyp="http://schemas.microsoft.com/office/drawing/2018/hyperlinkcolor" val="tx"/>
                      </a:ext>
                    </a:extLst>
                  </a:hlinkClick>
                </a:rPr>
                <a:t>Mer om mål 6</a:t>
              </a:r>
              <a:endParaRPr lang="sv-SE" sz="2200" b="1" dirty="0">
                <a:solidFill>
                  <a:schemeClr val="bg1"/>
                </a:solidFill>
              </a:endParaRPr>
            </a:p>
          </p:txBody>
        </p:sp>
      </p:grpSp>
      <p:pic>
        <p:nvPicPr>
          <p:cNvPr id="25" name="Platshållare för innehåll 6" descr="Markör med hel fyllning">
            <a:extLst>
              <a:ext uri="{FF2B5EF4-FFF2-40B4-BE49-F238E27FC236}">
                <a16:creationId xmlns:a16="http://schemas.microsoft.com/office/drawing/2014/main" id="{E10473A7-78B4-BCA9-55EF-AE92AE00C4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H="1" flipV="1">
            <a:off x="10108860" y="4947015"/>
            <a:ext cx="706285" cy="706285"/>
          </a:xfrm>
          <a:prstGeom prst="rect">
            <a:avLst/>
          </a:prstGeom>
        </p:spPr>
      </p:pic>
    </p:spTree>
    <p:extLst>
      <p:ext uri="{BB962C8B-B14F-4D97-AF65-F5344CB8AC3E}">
        <p14:creationId xmlns:p14="http://schemas.microsoft.com/office/powerpoint/2010/main" val="3120052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FB5A95-1B15-9848-2EC2-538873D60C2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281C9530-53C7-6662-D03C-03DF878E465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2063FA-F158-B145-A53C-EFD7E6C84CF7}" type="slidenum">
              <a:rPr kumimoji="0" lang="sv-SE" sz="9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900" b="0" i="0" u="none" strike="noStrike" kern="1200" cap="none" spc="0" normalizeH="0" baseline="0" noProof="0">
              <a:ln>
                <a:noFill/>
              </a:ln>
              <a:solidFill>
                <a:srgbClr val="FFFFFF"/>
              </a:solidFill>
              <a:effectLst/>
              <a:uLnTx/>
              <a:uFillTx/>
              <a:latin typeface="Arial"/>
              <a:ea typeface="+mn-ea"/>
              <a:cs typeface="+mn-cs"/>
            </a:endParaRP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E19AE73B-F295-E395-303A-FD28B706A8A9}"/>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DFA397F5-AFB7-7F88-86AA-00DA8CB3AF8F}"/>
              </a:ext>
            </a:extLst>
          </p:cNvPr>
          <p:cNvSpPr>
            <a:spLocks noGrp="1"/>
          </p:cNvSpPr>
          <p:nvPr>
            <p:ph type="title"/>
          </p:nvPr>
        </p:nvSpPr>
        <p:spPr/>
        <p:txBody>
          <a:bodyPr/>
          <a:lstStyle/>
          <a:p>
            <a:r>
              <a:rPr lang="sv-SE" sz="3600" dirty="0"/>
              <a:t>Mål 13: Bekämpa klimatförändringarna</a:t>
            </a:r>
          </a:p>
        </p:txBody>
      </p:sp>
      <p:sp>
        <p:nvSpPr>
          <p:cNvPr id="11" name="Platshållare för innehåll 6">
            <a:extLst>
              <a:ext uri="{FF2B5EF4-FFF2-40B4-BE49-F238E27FC236}">
                <a16:creationId xmlns:a16="http://schemas.microsoft.com/office/drawing/2014/main" id="{D6F150C9-CBD9-0D4A-8804-A37410955AB2}"/>
              </a:ext>
            </a:extLst>
          </p:cNvPr>
          <p:cNvSpPr>
            <a:spLocks noGrp="1"/>
          </p:cNvSpPr>
          <p:nvPr>
            <p:ph sz="quarter" idx="13"/>
          </p:nvPr>
        </p:nvSpPr>
        <p:spPr>
          <a:xfrm>
            <a:off x="1721999" y="2438408"/>
            <a:ext cx="6778710" cy="1981183"/>
          </a:xfrm>
        </p:spPr>
        <p:txBody>
          <a:bodyPr/>
          <a:lstStyle/>
          <a:p>
            <a:r>
              <a:rPr lang="sv-SE" sz="2800" dirty="0"/>
              <a:t>Handlar om att genom kunskap och nya idéer skydda planeten, modernisera och skapa jobb för en positiv utveckling.</a:t>
            </a:r>
          </a:p>
        </p:txBody>
      </p:sp>
      <p:pic>
        <p:nvPicPr>
          <p:cNvPr id="13" name="Bildobjekt 12">
            <a:extLst>
              <a:ext uri="{FF2B5EF4-FFF2-40B4-BE49-F238E27FC236}">
                <a16:creationId xmlns:a16="http://schemas.microsoft.com/office/drawing/2014/main" id="{E83E7882-E8CC-930C-3970-949DDE723B52}"/>
              </a:ext>
            </a:extLst>
          </p:cNvPr>
          <p:cNvPicPr>
            <a:picLocks noChangeAspect="1"/>
          </p:cNvPicPr>
          <p:nvPr/>
        </p:nvPicPr>
        <p:blipFill>
          <a:blip r:embed="rId4"/>
          <a:srcRect t="392" b="392"/>
          <a:stretch/>
        </p:blipFill>
        <p:spPr>
          <a:xfrm>
            <a:off x="9424086" y="2307479"/>
            <a:ext cx="1934020" cy="1939939"/>
          </a:xfrm>
          <a:prstGeom prst="rect">
            <a:avLst/>
          </a:prstGeom>
          <a:effectLst>
            <a:outerShdw blurRad="50800" dist="38100" dir="2700000" algn="tl" rotWithShape="0">
              <a:prstClr val="black">
                <a:alpha val="40000"/>
              </a:prstClr>
            </a:outerShdw>
          </a:effectLst>
        </p:spPr>
      </p:pic>
      <p:grpSp>
        <p:nvGrpSpPr>
          <p:cNvPr id="24" name="Grupp 23">
            <a:extLst>
              <a:ext uri="{FF2B5EF4-FFF2-40B4-BE49-F238E27FC236}">
                <a16:creationId xmlns:a16="http://schemas.microsoft.com/office/drawing/2014/main" id="{F9490C55-3A3E-A2AB-BCB0-53035C8650C6}"/>
              </a:ext>
            </a:extLst>
          </p:cNvPr>
          <p:cNvGrpSpPr/>
          <p:nvPr/>
        </p:nvGrpSpPr>
        <p:grpSpPr>
          <a:xfrm>
            <a:off x="8933241" y="5709411"/>
            <a:ext cx="3057525" cy="655329"/>
            <a:chOff x="4219574" y="5709411"/>
            <a:chExt cx="3057525" cy="655329"/>
          </a:xfrm>
        </p:grpSpPr>
        <p:sp>
          <p:nvSpPr>
            <p:cNvPr id="23" name="Rektangel med rundade hörn 22">
              <a:extLst>
                <a:ext uri="{FF2B5EF4-FFF2-40B4-BE49-F238E27FC236}">
                  <a16:creationId xmlns:a16="http://schemas.microsoft.com/office/drawing/2014/main" id="{D45ECD8D-58C1-9980-430D-6B447595F66B}"/>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textruta 19">
              <a:extLst>
                <a:ext uri="{FF2B5EF4-FFF2-40B4-BE49-F238E27FC236}">
                  <a16:creationId xmlns:a16="http://schemas.microsoft.com/office/drawing/2014/main" id="{B0B12CFF-483C-A5A3-4A8A-F4AE031D2FA7}"/>
                </a:ext>
              </a:extLst>
            </p:cNvPr>
            <p:cNvSpPr txBox="1"/>
            <p:nvPr/>
          </p:nvSpPr>
          <p:spPr>
            <a:xfrm>
              <a:off x="4219574" y="5821631"/>
              <a:ext cx="3057525"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200" b="1" i="0" u="none" strike="noStrike" kern="1200" cap="none" spc="0" normalizeH="0" baseline="0" noProof="0" dirty="0">
                  <a:ln>
                    <a:noFill/>
                  </a:ln>
                  <a:solidFill>
                    <a:schemeClr val="bg1"/>
                  </a:solidFill>
                  <a:effectLst/>
                  <a:uLnTx/>
                  <a:uFillTx/>
                  <a:latin typeface="Arial"/>
                  <a:ea typeface="+mn-ea"/>
                  <a:cs typeface="+mn-cs"/>
                  <a:hlinkClick r:id="rId5">
                    <a:extLst>
                      <a:ext uri="{A12FA001-AC4F-418D-AE19-62706E023703}">
                        <ahyp:hlinkClr xmlns:ahyp="http://schemas.microsoft.com/office/drawing/2018/hyperlinkcolor" val="tx"/>
                      </a:ext>
                    </a:extLst>
                  </a:hlinkClick>
                </a:rPr>
                <a:t>Mer om mål 13</a:t>
              </a:r>
              <a:endParaRPr kumimoji="0" lang="sv-SE" sz="2200" b="1" i="0" u="none" strike="noStrike" kern="1200" cap="none" spc="0" normalizeH="0" baseline="0" noProof="0" dirty="0">
                <a:ln>
                  <a:noFill/>
                </a:ln>
                <a:solidFill>
                  <a:schemeClr val="bg1"/>
                </a:solidFill>
                <a:effectLst/>
                <a:uLnTx/>
                <a:uFillTx/>
                <a:latin typeface="Arial"/>
                <a:ea typeface="+mn-ea"/>
                <a:cs typeface="+mn-cs"/>
              </a:endParaRPr>
            </a:p>
          </p:txBody>
        </p:sp>
      </p:grpSp>
      <p:pic>
        <p:nvPicPr>
          <p:cNvPr id="25" name="Platshållare för innehåll 6" descr="Markör med hel fyllning">
            <a:extLst>
              <a:ext uri="{FF2B5EF4-FFF2-40B4-BE49-F238E27FC236}">
                <a16:creationId xmlns:a16="http://schemas.microsoft.com/office/drawing/2014/main" id="{887ADFAA-7116-3A01-4C22-F9ACA83E80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H="1" flipV="1">
            <a:off x="10108860" y="4947015"/>
            <a:ext cx="706285" cy="706285"/>
          </a:xfrm>
          <a:prstGeom prst="rect">
            <a:avLst/>
          </a:prstGeom>
        </p:spPr>
      </p:pic>
    </p:spTree>
    <p:extLst>
      <p:ext uri="{BB962C8B-B14F-4D97-AF65-F5344CB8AC3E}">
        <p14:creationId xmlns:p14="http://schemas.microsoft.com/office/powerpoint/2010/main" val="688353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6F5AA6-CF6E-EC5F-7462-CD58A21CE6CE}"/>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E506D8-41F7-2B22-C0B6-00EB77B6586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2063FA-F158-B145-A53C-EFD7E6C84CF7}" type="slidenum">
              <a:rPr kumimoji="0" lang="sv-SE" sz="9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900" b="0" i="0" u="none" strike="noStrike" kern="1200" cap="none" spc="0" normalizeH="0" baseline="0" noProof="0">
              <a:ln>
                <a:noFill/>
              </a:ln>
              <a:solidFill>
                <a:srgbClr val="FFFFFF"/>
              </a:solidFill>
              <a:effectLst/>
              <a:uLnTx/>
              <a:uFillTx/>
              <a:latin typeface="Arial"/>
              <a:ea typeface="+mn-ea"/>
              <a:cs typeface="+mn-cs"/>
            </a:endParaRP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F59C1BD6-9ED9-D2C8-1D63-66C4C69A6389}"/>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DF438EAD-9CB6-0B0C-1A57-8AB1DD00BB6B}"/>
              </a:ext>
            </a:extLst>
          </p:cNvPr>
          <p:cNvSpPr>
            <a:spLocks noGrp="1"/>
          </p:cNvSpPr>
          <p:nvPr>
            <p:ph type="title"/>
          </p:nvPr>
        </p:nvSpPr>
        <p:spPr/>
        <p:txBody>
          <a:bodyPr/>
          <a:lstStyle/>
          <a:p>
            <a:r>
              <a:rPr lang="sv-SE" sz="3600" dirty="0"/>
              <a:t>Mål 14: Hav och marina resurser</a:t>
            </a:r>
          </a:p>
        </p:txBody>
      </p:sp>
      <p:sp>
        <p:nvSpPr>
          <p:cNvPr id="11" name="Platshållare för innehåll 6">
            <a:extLst>
              <a:ext uri="{FF2B5EF4-FFF2-40B4-BE49-F238E27FC236}">
                <a16:creationId xmlns:a16="http://schemas.microsoft.com/office/drawing/2014/main" id="{F2860A21-6C96-4375-DE18-635C01098FE9}"/>
              </a:ext>
            </a:extLst>
          </p:cNvPr>
          <p:cNvSpPr>
            <a:spLocks noGrp="1"/>
          </p:cNvSpPr>
          <p:nvPr>
            <p:ph sz="quarter" idx="13"/>
          </p:nvPr>
        </p:nvSpPr>
        <p:spPr>
          <a:xfrm>
            <a:off x="1721999" y="2438408"/>
            <a:ext cx="6778710" cy="1981183"/>
          </a:xfrm>
        </p:spPr>
        <p:txBody>
          <a:bodyPr/>
          <a:lstStyle/>
          <a:p>
            <a:r>
              <a:rPr lang="sv-SE" sz="2800" dirty="0"/>
              <a:t>Handlar om att spara på vatten, minska plast och kemikalier, välja miljömärkt fisk och sprida kunskap.  </a:t>
            </a:r>
          </a:p>
        </p:txBody>
      </p:sp>
      <p:pic>
        <p:nvPicPr>
          <p:cNvPr id="13" name="Bildobjekt 12">
            <a:extLst>
              <a:ext uri="{FF2B5EF4-FFF2-40B4-BE49-F238E27FC236}">
                <a16:creationId xmlns:a16="http://schemas.microsoft.com/office/drawing/2014/main" id="{740A2FC6-2CE4-CD11-1C9E-6E00C70A74BD}"/>
              </a:ext>
            </a:extLst>
          </p:cNvPr>
          <p:cNvPicPr>
            <a:picLocks noChangeAspect="1"/>
          </p:cNvPicPr>
          <p:nvPr/>
        </p:nvPicPr>
        <p:blipFill>
          <a:blip r:embed="rId4"/>
          <a:srcRect l="153" r="153"/>
          <a:stretch/>
        </p:blipFill>
        <p:spPr>
          <a:xfrm>
            <a:off x="9424086" y="2307479"/>
            <a:ext cx="1934020" cy="1939939"/>
          </a:xfrm>
          <a:prstGeom prst="rect">
            <a:avLst/>
          </a:prstGeom>
          <a:effectLst>
            <a:outerShdw blurRad="50800" dist="38100" dir="2700000" algn="tl" rotWithShape="0">
              <a:prstClr val="black">
                <a:alpha val="40000"/>
              </a:prstClr>
            </a:outerShdw>
          </a:effectLst>
        </p:spPr>
      </p:pic>
      <p:grpSp>
        <p:nvGrpSpPr>
          <p:cNvPr id="24" name="Grupp 23">
            <a:extLst>
              <a:ext uri="{FF2B5EF4-FFF2-40B4-BE49-F238E27FC236}">
                <a16:creationId xmlns:a16="http://schemas.microsoft.com/office/drawing/2014/main" id="{9CDED296-AFEE-FD83-9897-4D4D2280D76E}"/>
              </a:ext>
            </a:extLst>
          </p:cNvPr>
          <p:cNvGrpSpPr/>
          <p:nvPr/>
        </p:nvGrpSpPr>
        <p:grpSpPr>
          <a:xfrm>
            <a:off x="8933241" y="5709411"/>
            <a:ext cx="3057525" cy="655329"/>
            <a:chOff x="4219574" y="5709411"/>
            <a:chExt cx="3057525" cy="655329"/>
          </a:xfrm>
        </p:grpSpPr>
        <p:sp>
          <p:nvSpPr>
            <p:cNvPr id="23" name="Rektangel med rundade hörn 22">
              <a:extLst>
                <a:ext uri="{FF2B5EF4-FFF2-40B4-BE49-F238E27FC236}">
                  <a16:creationId xmlns:a16="http://schemas.microsoft.com/office/drawing/2014/main" id="{6DE97663-0214-3631-CF40-FE6960A5B15F}"/>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textruta 19">
              <a:extLst>
                <a:ext uri="{FF2B5EF4-FFF2-40B4-BE49-F238E27FC236}">
                  <a16:creationId xmlns:a16="http://schemas.microsoft.com/office/drawing/2014/main" id="{C3C3069F-14A1-230B-F391-9B84982EF851}"/>
                </a:ext>
              </a:extLst>
            </p:cNvPr>
            <p:cNvSpPr txBox="1"/>
            <p:nvPr/>
          </p:nvSpPr>
          <p:spPr>
            <a:xfrm>
              <a:off x="4219574" y="5821631"/>
              <a:ext cx="3057525"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200" b="1" i="0" u="none" strike="noStrike" kern="1200" cap="none" spc="0" normalizeH="0" baseline="0" noProof="0" dirty="0">
                  <a:ln>
                    <a:noFill/>
                  </a:ln>
                  <a:solidFill>
                    <a:schemeClr val="bg1"/>
                  </a:solidFill>
                  <a:effectLst/>
                  <a:uLnTx/>
                  <a:uFillTx/>
                  <a:latin typeface="Arial"/>
                  <a:ea typeface="+mn-ea"/>
                  <a:cs typeface="+mn-cs"/>
                  <a:hlinkClick r:id="rId5">
                    <a:extLst>
                      <a:ext uri="{A12FA001-AC4F-418D-AE19-62706E023703}">
                        <ahyp:hlinkClr xmlns:ahyp="http://schemas.microsoft.com/office/drawing/2018/hyperlinkcolor" val="tx"/>
                      </a:ext>
                    </a:extLst>
                  </a:hlinkClick>
                </a:rPr>
                <a:t>Mer om mål 14</a:t>
              </a:r>
              <a:endParaRPr kumimoji="0" lang="sv-SE" sz="2200" b="1" i="0" u="none" strike="noStrike" kern="1200" cap="none" spc="0" normalizeH="0" baseline="0" noProof="0" dirty="0">
                <a:ln>
                  <a:noFill/>
                </a:ln>
                <a:solidFill>
                  <a:schemeClr val="bg1"/>
                </a:solidFill>
                <a:effectLst/>
                <a:uLnTx/>
                <a:uFillTx/>
                <a:latin typeface="Arial"/>
                <a:ea typeface="+mn-ea"/>
                <a:cs typeface="+mn-cs"/>
              </a:endParaRPr>
            </a:p>
          </p:txBody>
        </p:sp>
      </p:grpSp>
      <p:pic>
        <p:nvPicPr>
          <p:cNvPr id="25" name="Platshållare för innehåll 6" descr="Markör med hel fyllning">
            <a:extLst>
              <a:ext uri="{FF2B5EF4-FFF2-40B4-BE49-F238E27FC236}">
                <a16:creationId xmlns:a16="http://schemas.microsoft.com/office/drawing/2014/main" id="{D031C58F-72AB-5127-B7FE-AD8A2EF3C8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H="1" flipV="1">
            <a:off x="10108860" y="4947015"/>
            <a:ext cx="706285" cy="706285"/>
          </a:xfrm>
          <a:prstGeom prst="rect">
            <a:avLst/>
          </a:prstGeom>
        </p:spPr>
      </p:pic>
    </p:spTree>
    <p:extLst>
      <p:ext uri="{BB962C8B-B14F-4D97-AF65-F5344CB8AC3E}">
        <p14:creationId xmlns:p14="http://schemas.microsoft.com/office/powerpoint/2010/main" val="133112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CE6BC34-B0F4-FC85-204D-6229000DF960}"/>
            </a:ext>
          </a:extLst>
        </p:cNvPr>
        <p:cNvGrpSpPr/>
        <p:nvPr/>
      </p:nvGrpSpPr>
      <p:grpSpPr>
        <a:xfrm>
          <a:off x="0" y="0"/>
          <a:ext cx="0" cy="0"/>
          <a:chOff x="0" y="0"/>
          <a:chExt cx="0" cy="0"/>
        </a:xfrm>
      </p:grpSpPr>
      <p:pic>
        <p:nvPicPr>
          <p:cNvPr id="4" name="Onlinemedia 3" descr="Hållbart vatten">
            <a:hlinkClick r:id="" action="ppaction://media"/>
            <a:extLst>
              <a:ext uri="{FF2B5EF4-FFF2-40B4-BE49-F238E27FC236}">
                <a16:creationId xmlns:a16="http://schemas.microsoft.com/office/drawing/2014/main" id="{93B5129A-6B22-B04C-C76D-2A0694100790}"/>
              </a:ext>
            </a:extLst>
          </p:cNvPr>
          <p:cNvPicPr>
            <a:picLocks noRot="1" noChangeAspect="1"/>
          </p:cNvPicPr>
          <p:nvPr>
            <a:videoFile r:link="rId1"/>
          </p:nvPr>
        </p:nvPicPr>
        <p:blipFill>
          <a:blip r:embed="rId4"/>
          <a:stretch>
            <a:fillRect/>
          </a:stretch>
        </p:blipFill>
        <p:spPr>
          <a:xfrm>
            <a:off x="-19455" y="1810"/>
            <a:ext cx="12373583" cy="6971033"/>
          </a:xfrm>
          <a:prstGeom prst="rect">
            <a:avLst/>
          </a:prstGeom>
        </p:spPr>
      </p:pic>
    </p:spTree>
    <p:extLst>
      <p:ext uri="{BB962C8B-B14F-4D97-AF65-F5344CB8AC3E}">
        <p14:creationId xmlns:p14="http://schemas.microsoft.com/office/powerpoint/2010/main" val="235261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4ABAE4A-DFF3-D987-33F2-7C8211F2D32F}"/>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678F5C35-02BD-CBC1-81DE-DBE2F78A14FD}"/>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8" name="Bildobjekt 7">
            <a:extLst>
              <a:ext uri="{FF2B5EF4-FFF2-40B4-BE49-F238E27FC236}">
                <a16:creationId xmlns:a16="http://schemas.microsoft.com/office/drawing/2014/main" id="{44B024D5-503A-60BE-A584-A0036C2DF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854" y="312463"/>
            <a:ext cx="7700291" cy="6233073"/>
          </a:xfrm>
          <a:prstGeom prst="rect">
            <a:avLst/>
          </a:prstGeom>
        </p:spPr>
      </p:pic>
    </p:spTree>
    <p:extLst>
      <p:ext uri="{BB962C8B-B14F-4D97-AF65-F5344CB8AC3E}">
        <p14:creationId xmlns:p14="http://schemas.microsoft.com/office/powerpoint/2010/main" val="1669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4E1020-B057-309B-BD06-983A3AEBA8CA}"/>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1ADF9A89-C655-D58D-DE84-A8BA9E1812EC}"/>
              </a:ext>
            </a:extLst>
          </p:cNvPr>
          <p:cNvSpPr>
            <a:spLocks noGrp="1"/>
          </p:cNvSpPr>
          <p:nvPr>
            <p:ph type="sldNum" sz="quarter" idx="12"/>
          </p:nvPr>
        </p:nvSpPr>
        <p:spPr/>
        <p:txBody>
          <a:bodyPr/>
          <a:lstStyle/>
          <a:p>
            <a:fld id="{332063FA-F158-B145-A53C-EFD7E6C84CF7}" type="slidenum">
              <a:rPr lang="sv-SE" smtClean="0"/>
              <a:pPr/>
              <a:t>8</a:t>
            </a:fld>
            <a:endParaRPr lang="sv-SE"/>
          </a:p>
        </p:txBody>
      </p:sp>
      <p:sp>
        <p:nvSpPr>
          <p:cNvPr id="2" name="Rubrik 1">
            <a:extLst>
              <a:ext uri="{FF2B5EF4-FFF2-40B4-BE49-F238E27FC236}">
                <a16:creationId xmlns:a16="http://schemas.microsoft.com/office/drawing/2014/main" id="{41B48931-AE34-1ACF-9D87-C69FBD194634}"/>
              </a:ext>
            </a:extLst>
          </p:cNvPr>
          <p:cNvSpPr>
            <a:spLocks noGrp="1"/>
          </p:cNvSpPr>
          <p:nvPr>
            <p:ph type="title"/>
          </p:nvPr>
        </p:nvSpPr>
        <p:spPr/>
        <p:txBody>
          <a:bodyPr/>
          <a:lstStyle/>
          <a:p>
            <a:r>
              <a:rPr lang="nn-NO" sz="3600" dirty="0" err="1"/>
              <a:t>Hållbart</a:t>
            </a:r>
            <a:r>
              <a:rPr lang="nn-NO" sz="3600" dirty="0"/>
              <a:t> vatten handlar om att:</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FAD8760-6985-8ECD-5592-737F6D981F11}"/>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33C4B42E-8B4C-F24D-8175-40420E5ECD12}"/>
              </a:ext>
            </a:extLst>
          </p:cNvPr>
          <p:cNvSpPr>
            <a:spLocks noGrp="1"/>
          </p:cNvSpPr>
          <p:nvPr>
            <p:ph sz="quarter" idx="13"/>
          </p:nvPr>
        </p:nvSpPr>
        <p:spPr>
          <a:xfrm>
            <a:off x="1721998" y="2547955"/>
            <a:ext cx="8267821" cy="3357896"/>
          </a:xfrm>
        </p:spPr>
        <p:txBody>
          <a:bodyPr/>
          <a:lstStyle/>
          <a:p>
            <a:r>
              <a:rPr lang="sv-SE" sz="2800" dirty="0"/>
              <a:t>Skydda vattenkällor som sjöar, floder och grundvatten från föroreningar.</a:t>
            </a:r>
          </a:p>
          <a:p>
            <a:r>
              <a:rPr lang="sv-SE" sz="2800" dirty="0"/>
              <a:t>Minska vattenförbrukningen och säkerställa en rättvis distribution.</a:t>
            </a:r>
          </a:p>
          <a:p>
            <a:r>
              <a:rPr lang="sv-SE" sz="2800" dirty="0"/>
              <a:t>Bevara vattnets ekosystem och säkra tillgången till rent vatten för kommande generationer.</a:t>
            </a:r>
          </a:p>
        </p:txBody>
      </p:sp>
    </p:spTree>
    <p:extLst>
      <p:ext uri="{BB962C8B-B14F-4D97-AF65-F5344CB8AC3E}">
        <p14:creationId xmlns:p14="http://schemas.microsoft.com/office/powerpoint/2010/main" val="426297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A07192-4CB4-01C2-4823-8A3CEC56C2F8}"/>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A7529C1B-E3A0-6A9F-B4C3-6C4D047AA4FE}"/>
              </a:ext>
            </a:extLst>
          </p:cNvPr>
          <p:cNvSpPr>
            <a:spLocks noGrp="1"/>
          </p:cNvSpPr>
          <p:nvPr>
            <p:ph type="sldNum" sz="quarter" idx="12"/>
          </p:nvPr>
        </p:nvSpPr>
        <p:spPr/>
        <p:txBody>
          <a:bodyPr/>
          <a:lstStyle/>
          <a:p>
            <a:fld id="{332063FA-F158-B145-A53C-EFD7E6C84CF7}" type="slidenum">
              <a:rPr lang="sv-SE" smtClean="0"/>
              <a:pPr/>
              <a:t>9</a:t>
            </a:fld>
            <a:endParaRPr lang="sv-SE"/>
          </a:p>
        </p:txBody>
      </p:sp>
      <p:sp>
        <p:nvSpPr>
          <p:cNvPr id="2" name="Rubrik 1">
            <a:extLst>
              <a:ext uri="{FF2B5EF4-FFF2-40B4-BE49-F238E27FC236}">
                <a16:creationId xmlns:a16="http://schemas.microsoft.com/office/drawing/2014/main" id="{4745F5D1-56E6-6645-F4CF-30621A1DADEF}"/>
              </a:ext>
            </a:extLst>
          </p:cNvPr>
          <p:cNvSpPr>
            <a:spLocks noGrp="1"/>
          </p:cNvSpPr>
          <p:nvPr>
            <p:ph type="title"/>
          </p:nvPr>
        </p:nvSpPr>
        <p:spPr/>
        <p:txBody>
          <a:bodyPr/>
          <a:lstStyle/>
          <a:p>
            <a:r>
              <a:rPr lang="nn-NO" sz="3600" dirty="0"/>
              <a:t>Vatten i </a:t>
            </a:r>
            <a:r>
              <a:rPr lang="nn-NO" sz="3600" dirty="0" err="1"/>
              <a:t>världen</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522CCAC4-63D7-0C35-6CE1-735A1C796624}"/>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1D4D85C4-371A-D228-F31C-E2625632D789}"/>
              </a:ext>
            </a:extLst>
          </p:cNvPr>
          <p:cNvSpPr>
            <a:spLocks noGrp="1"/>
          </p:cNvSpPr>
          <p:nvPr>
            <p:ph sz="quarter" idx="13"/>
          </p:nvPr>
        </p:nvSpPr>
        <p:spPr>
          <a:xfrm>
            <a:off x="1721998" y="2547955"/>
            <a:ext cx="7650601" cy="3357896"/>
          </a:xfrm>
        </p:spPr>
        <p:txBody>
          <a:bodyPr/>
          <a:lstStyle/>
          <a:p>
            <a:r>
              <a:rPr lang="sv-SE" sz="2800" dirty="0"/>
              <a:t>En livsnödvändig resurs – begränsad tillgång till rent vatten i världen. </a:t>
            </a:r>
          </a:p>
          <a:p>
            <a:r>
              <a:rPr lang="sv-SE" sz="2800" dirty="0"/>
              <a:t>Extremväder som torka och översvämningar leder till global vattenbrist.</a:t>
            </a:r>
          </a:p>
          <a:p>
            <a:r>
              <a:rPr lang="sv-SE" sz="2800" dirty="0"/>
              <a:t>Vattenanvändningen i Sverige påverkar den globala vattenbalansen. Att spara vatten är en del av ett globalt hållbarhetsarbete.</a:t>
            </a:r>
          </a:p>
        </p:txBody>
      </p:sp>
      <p:pic>
        <p:nvPicPr>
          <p:cNvPr id="3" name="Bildobjekt 2">
            <a:extLst>
              <a:ext uri="{FF2B5EF4-FFF2-40B4-BE49-F238E27FC236}">
                <a16:creationId xmlns:a16="http://schemas.microsoft.com/office/drawing/2014/main" id="{CE9BA8A9-1C35-70EB-353B-4059E2D11E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262" y="2081495"/>
            <a:ext cx="1003820" cy="2281410"/>
          </a:xfrm>
          <a:prstGeom prst="rect">
            <a:avLst/>
          </a:prstGeom>
        </p:spPr>
      </p:pic>
      <p:pic>
        <p:nvPicPr>
          <p:cNvPr id="5" name="Bildobjekt 4" descr="En bild som visar Grafik, logotyp, Teckensnitt, grafisk design&#10;&#10;AI-genererat innehåll kan vara felaktigt.">
            <a:extLst>
              <a:ext uri="{FF2B5EF4-FFF2-40B4-BE49-F238E27FC236}">
                <a16:creationId xmlns:a16="http://schemas.microsoft.com/office/drawing/2014/main" id="{FA07BC21-427B-69EA-3355-BD286641FB4F}"/>
              </a:ext>
            </a:extLst>
          </p:cNvPr>
          <p:cNvPicPr>
            <a:picLocks noChangeAspect="1"/>
          </p:cNvPicPr>
          <p:nvPr/>
        </p:nvPicPr>
        <p:blipFill>
          <a:blip r:embed="rId5"/>
          <a:stretch>
            <a:fillRect/>
          </a:stretch>
        </p:blipFill>
        <p:spPr>
          <a:xfrm>
            <a:off x="10557164" y="4702908"/>
            <a:ext cx="1327240" cy="1466600"/>
          </a:xfrm>
          <a:prstGeom prst="rect">
            <a:avLst/>
          </a:prstGeom>
        </p:spPr>
      </p:pic>
    </p:spTree>
    <p:extLst>
      <p:ext uri="{BB962C8B-B14F-4D97-AF65-F5344CB8AC3E}">
        <p14:creationId xmlns:p14="http://schemas.microsoft.com/office/powerpoint/2010/main" val="3922959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F_mallpres_20141216_REN">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4933</TotalTime>
  <Words>4347</Words>
  <Application>Microsoft Office PowerPoint</Application>
  <PresentationFormat>Bredbild</PresentationFormat>
  <Paragraphs>465</Paragraphs>
  <Slides>29</Slides>
  <Notes>29</Notes>
  <HiddenSlides>0</HiddenSlides>
  <MMClips>3</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29</vt:i4>
      </vt:variant>
    </vt:vector>
  </HeadingPairs>
  <TitlesOfParts>
    <vt:vector size="36" baseType="lpstr">
      <vt:lpstr>Arial</vt:lpstr>
      <vt:lpstr>Calibri</vt:lpstr>
      <vt:lpstr>Impact</vt:lpstr>
      <vt:lpstr>Roboto Lt</vt:lpstr>
      <vt:lpstr>-webkit-standard</vt:lpstr>
      <vt:lpstr>Wingdings</vt:lpstr>
      <vt:lpstr>SPF_mallpres_20141216_REN</vt:lpstr>
      <vt:lpstr>PowerPoint-presentation</vt:lpstr>
      <vt:lpstr>De globala målen</vt:lpstr>
      <vt:lpstr>Mål 6: Rent vatten och sanitet för alla</vt:lpstr>
      <vt:lpstr>Mål 13: Bekämpa klimatförändringarna</vt:lpstr>
      <vt:lpstr>Mål 14: Hav och marina resurser</vt:lpstr>
      <vt:lpstr>PowerPoint-presentation</vt:lpstr>
      <vt:lpstr>PowerPoint-presentation</vt:lpstr>
      <vt:lpstr>Hållbart vatten handlar om att:</vt:lpstr>
      <vt:lpstr>Vatten i världen</vt:lpstr>
      <vt:lpstr>Vatten och grundvatten i Sverige</vt:lpstr>
      <vt:lpstr>Tidigare grundvattennivåer</vt:lpstr>
      <vt:lpstr>Samtalsfrågor</vt:lpstr>
      <vt:lpstr>Brunifiering av vatten – vad orsakar brunifiering?</vt:lpstr>
      <vt:lpstr>PowerPoint-presentation</vt:lpstr>
      <vt:lpstr>Påverkan på miljön och samhället</vt:lpstr>
      <vt:lpstr>Samtalsfrågor</vt:lpstr>
      <vt:lpstr>Dricksvatten i Sverige</vt:lpstr>
      <vt:lpstr>PowerPoint-presentation</vt:lpstr>
      <vt:lpstr>Samtalsfrågor</vt:lpstr>
      <vt:lpstr>Vatten och föroreningar</vt:lpstr>
      <vt:lpstr>Samtalsfråga</vt:lpstr>
      <vt:lpstr>Mer om vatten</vt:lpstr>
      <vt:lpstr>Övning: Jordens vatten i en liter</vt:lpstr>
      <vt:lpstr>Minska din vattenförbrukning:</vt:lpstr>
      <vt:lpstr>Minska din vattenförbrukning:</vt:lpstr>
      <vt:lpstr>Minska din vattenförbrukning:</vt:lpstr>
      <vt:lpstr>Sammanfattning</vt:lpstr>
      <vt:lpstr>Nästa gång</vt:lpstr>
      <vt:lpstr>För dig som vill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Sjölin</dc:creator>
  <cp:lastModifiedBy>Helena Olsson</cp:lastModifiedBy>
  <cp:revision>164</cp:revision>
  <cp:lastPrinted>2025-06-10T12:32:33Z</cp:lastPrinted>
  <dcterms:created xsi:type="dcterms:W3CDTF">2025-02-13T09:49:49Z</dcterms:created>
  <dcterms:modified xsi:type="dcterms:W3CDTF">2025-12-11T13:12:39Z</dcterms:modified>
</cp:coreProperties>
</file>