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81" r:id="rId2"/>
    <p:sldId id="287" r:id="rId3"/>
    <p:sldId id="305" r:id="rId4"/>
    <p:sldId id="354" r:id="rId5"/>
    <p:sldId id="325" r:id="rId6"/>
    <p:sldId id="355" r:id="rId7"/>
    <p:sldId id="356" r:id="rId8"/>
    <p:sldId id="357" r:id="rId9"/>
    <p:sldId id="358" r:id="rId10"/>
    <p:sldId id="359" r:id="rId11"/>
    <p:sldId id="361" r:id="rId12"/>
    <p:sldId id="290" r:id="rId13"/>
    <p:sldId id="329" r:id="rId14"/>
    <p:sldId id="298" r:id="rId15"/>
    <p:sldId id="362" r:id="rId16"/>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14"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DD145-6453-0504-BAC6-1BE3BEAB49D6}" name="Anders Dahlin" initials="AD" userId="421fdd654b8fb84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178"/>
    <a:srgbClr val="038ECF"/>
    <a:srgbClr val="CCE4DB"/>
    <a:srgbClr val="BDE4F7"/>
    <a:srgbClr val="E75113"/>
    <a:srgbClr val="008FCB"/>
    <a:srgbClr val="EB6909"/>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8B62D-8145-4527-A129-1405BA1BF383}" v="1" dt="2026-01-22T08:56:43.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0"/>
    <p:restoredTop sz="56809"/>
  </p:normalViewPr>
  <p:slideViewPr>
    <p:cSldViewPr snapToGrid="0">
      <p:cViewPr varScale="1">
        <p:scale>
          <a:sx n="55" d="100"/>
          <a:sy n="55" d="100"/>
        </p:scale>
        <p:origin x="1924" y="36"/>
      </p:cViewPr>
      <p:guideLst>
        <p:guide orient="horz" pos="2160"/>
        <p:guide orient="horz" pos="101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8" d="100"/>
          <a:sy n="138" d="100"/>
        </p:scale>
        <p:origin x="538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Olsson" userId="7eb14903-72ea-4a64-ba9b-b72986edb3ee" providerId="ADAL" clId="{08CDF2CF-310D-44BD-BDFD-63880CE390B3}"/>
    <pc:docChg chg="modSld">
      <pc:chgData name="Helena Olsson" userId="7eb14903-72ea-4a64-ba9b-b72986edb3ee" providerId="ADAL" clId="{08CDF2CF-310D-44BD-BDFD-63880CE390B3}" dt="2026-01-22T08:57:16.843" v="48" actId="207"/>
      <pc:docMkLst>
        <pc:docMk/>
      </pc:docMkLst>
      <pc:sldChg chg="modSp mod">
        <pc:chgData name="Helena Olsson" userId="7eb14903-72ea-4a64-ba9b-b72986edb3ee" providerId="ADAL" clId="{08CDF2CF-310D-44BD-BDFD-63880CE390B3}" dt="2026-01-22T08:57:16.843" v="48" actId="207"/>
        <pc:sldMkLst>
          <pc:docMk/>
          <pc:sldMk cId="510575550" sldId="362"/>
        </pc:sldMkLst>
        <pc:spChg chg="mod">
          <ac:chgData name="Helena Olsson" userId="7eb14903-72ea-4a64-ba9b-b72986edb3ee" providerId="ADAL" clId="{08CDF2CF-310D-44BD-BDFD-63880CE390B3}" dt="2026-01-22T08:56:55.022" v="24" actId="1035"/>
          <ac:spMkLst>
            <pc:docMk/>
            <pc:sldMk cId="510575550" sldId="362"/>
            <ac:spMk id="4" creationId="{86366FBA-0FA4-C415-7D9E-1518238C23BC}"/>
          </ac:spMkLst>
        </pc:spChg>
        <pc:spChg chg="mod">
          <ac:chgData name="Helena Olsson" userId="7eb14903-72ea-4a64-ba9b-b72986edb3ee" providerId="ADAL" clId="{08CDF2CF-310D-44BD-BDFD-63880CE390B3}" dt="2026-01-22T08:57:16.843" v="48" actId="207"/>
          <ac:spMkLst>
            <pc:docMk/>
            <pc:sldMk cId="510575550" sldId="362"/>
            <ac:spMk id="5" creationId="{0328397B-DB51-B629-70F1-C4D0C6229F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2026-01-22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2B8-4EE9-A423-0D0F-3AA78A141F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8965C9-EC33-B5EF-7A58-A1D362778F8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928C439-F32D-A6BB-022C-5C1078D927DD}"/>
              </a:ext>
            </a:extLst>
          </p:cNvPr>
          <p:cNvSpPr>
            <a:spLocks noGrp="1"/>
          </p:cNvSpPr>
          <p:nvPr>
            <p:ph type="body" idx="1"/>
          </p:nvPr>
        </p:nvSpPr>
        <p:spPr/>
        <p:txBody>
          <a:bodyPr/>
          <a:lstStyle/>
          <a:p>
            <a:r>
              <a:rPr lang="sv-SE" sz="1200" b="1" i="0" dirty="0">
                <a:latin typeface="Arial" panose="020B0604020202020204" pitchFamily="34" charset="0"/>
                <a:cs typeface="Arial" panose="020B0604020202020204" pitchFamily="34" charset="0"/>
              </a:rPr>
              <a:t>Instruktion till cirkelledaren:</a:t>
            </a:r>
          </a:p>
          <a:p>
            <a:endParaRPr lang="sv-SE" altLang="sv-SE" sz="1200" i="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Inled med att välkomna deltagarna till dagens studiecirkelträff om hållbar hälsa.</a:t>
            </a: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Berätta att syfte med dagens studiecirkel bland annat är att lära oss mer om olika sorters hälsa, hur vi kan påverka vår egen hälsa och vilka digitala stöd som finns för att underlätta för oss.</a:t>
            </a:r>
          </a:p>
          <a:p>
            <a:pPr marL="228600" indent="-228600" eaLnBrk="1" hangingPunct="1">
              <a:spcBef>
                <a:spcPct val="0"/>
              </a:spcBef>
              <a:buFont typeface="+mj-lt"/>
              <a:buAutoNum type="arabicPeriod"/>
            </a:pPr>
            <a:r>
              <a:rPr lang="sv-SE" altLang="sv-SE" sz="1200" i="0" dirty="0">
                <a:latin typeface="Arial" panose="020B0604020202020204" pitchFamily="34" charset="0"/>
                <a:cs typeface="Arial" panose="020B0604020202020204" pitchFamily="34" charset="0"/>
              </a:rPr>
              <a:t>Gå igenom upplägget för dagen (exempelvis start- och sluttid samt säg ungefär när en fikapaus är planerad). </a:t>
            </a:r>
          </a:p>
          <a:p>
            <a:pPr marL="228600" indent="-228600" eaLnBrk="1" hangingPunct="1">
              <a:spcBef>
                <a:spcPct val="0"/>
              </a:spcBef>
              <a:buFont typeface="+mj-lt"/>
              <a:buAutoNum type="arabicPeriod"/>
            </a:pPr>
            <a:r>
              <a:rPr lang="sv-SE" sz="1200" b="0" i="0" u="none" strike="noStrike" dirty="0">
                <a:solidFill>
                  <a:srgbClr val="000000"/>
                </a:solidFill>
                <a:effectLst/>
                <a:latin typeface="Arial" panose="020B0604020202020204" pitchFamily="34" charset="0"/>
                <a:cs typeface="Arial" panose="020B0604020202020204" pitchFamily="34" charset="0"/>
              </a:rPr>
              <a:t>Ge en översikt över hur träffen kommer att gå till (t.ex. att ni kommer att diskutera olika frågor, titta på filmmaterial, göra övningar).</a:t>
            </a:r>
            <a:endParaRPr lang="sv-SE" altLang="sv-SE" sz="1200"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i="0" dirty="0">
                <a:latin typeface="Arial" panose="020B0604020202020204" pitchFamily="34" charset="0"/>
                <a:cs typeface="Arial" panose="020B0604020202020204" pitchFamily="34" charset="0"/>
              </a:rPr>
              <a:t>Informera deltagarna om att de även kommer att få en länk till presentationen skickad till sig efter träffen, så att deltagarna kan ta del av materialet i lugn och ro i efterhand.</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i="0" dirty="0">
                <a:latin typeface="Arial" panose="020B0604020202020204" pitchFamily="34" charset="0"/>
                <a:cs typeface="Arial" panose="020B0604020202020204" pitchFamily="34" charset="0"/>
              </a:rPr>
              <a:t>Uppmuntra gruppen att delta i samtalen. </a:t>
            </a:r>
            <a:r>
              <a:rPr lang="sv-SE" sz="1200" b="0" i="0" u="none" strike="noStrike" dirty="0">
                <a:solidFill>
                  <a:srgbClr val="000000"/>
                </a:solidFill>
                <a:effectLst/>
                <a:latin typeface="Arial" panose="020B0604020202020204" pitchFamily="34" charset="0"/>
                <a:cs typeface="Arial" panose="020B0604020202020204" pitchFamily="34" charset="0"/>
              </a:rPr>
              <a:t>Påminn om att man inte behöver vara expert på ämnet – alla perspektiv är värdefulla och tillsammans skapar vi en givande diskussion. </a:t>
            </a:r>
            <a:r>
              <a:rPr lang="sv-SE" altLang="sv-SE" sz="1200" i="0" dirty="0">
                <a:latin typeface="Arial" panose="020B0604020202020204" pitchFamily="34" charset="0"/>
                <a:cs typeface="Arial" panose="020B0604020202020204" pitchFamily="34" charset="0"/>
              </a:rPr>
              <a:t>Allas bidrag är välkomna! </a:t>
            </a:r>
          </a:p>
          <a:p>
            <a:pPr marL="228600" indent="-228600" eaLnBrk="1" hangingPunct="1">
              <a:spcBef>
                <a:spcPct val="0"/>
              </a:spcBef>
              <a:buFont typeface="+mj-lt"/>
              <a:buAutoNum type="arabicPeriod"/>
            </a:pPr>
            <a:r>
              <a:rPr lang="sv-SE" sz="1200" b="1" i="0" u="none" strike="noStrike" dirty="0">
                <a:solidFill>
                  <a:srgbClr val="000000"/>
                </a:solidFill>
                <a:effectLst/>
                <a:latin typeface="Arial" panose="020B0604020202020204" pitchFamily="34" charset="0"/>
                <a:cs typeface="Arial" panose="020B0604020202020204" pitchFamily="34" charset="0"/>
              </a:rPr>
              <a:t>Om detta inte är första träffen</a:t>
            </a:r>
            <a:r>
              <a:rPr lang="sv-SE" sz="1200" b="0" i="0" u="none" strike="noStrike" dirty="0">
                <a:solidFill>
                  <a:srgbClr val="000000"/>
                </a:solidFill>
                <a:effectLst/>
                <a:latin typeface="Arial" panose="020B0604020202020204" pitchFamily="34" charset="0"/>
                <a:cs typeface="Arial" panose="020B0604020202020204" pitchFamily="34" charset="0"/>
              </a:rPr>
              <a:t>: Fråga om det är något från föregående studiecirkelträff som deltagarna funderat över, vill följa upp, eller som behöver redas ut innan dagens ämne tar vid. </a:t>
            </a:r>
            <a:r>
              <a:rPr lang="sv-SE" altLang="sv-SE" sz="1200" i="0" dirty="0">
                <a:latin typeface="Arial" panose="020B0604020202020204" pitchFamily="34" charset="0"/>
                <a:cs typeface="Arial" panose="020B0604020202020204" pitchFamily="34" charset="0"/>
              </a:rPr>
              <a:t>Försök i så fall gemensamt svara eller reflektera kring det som eventuellt kommit upp.</a:t>
            </a:r>
          </a:p>
          <a:p>
            <a:endParaRPr lang="sv-SE" sz="1200" b="1"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AC05CC50-5D87-B83F-0478-16658EC4A9DD}"/>
              </a:ext>
            </a:extLst>
          </p:cNvPr>
          <p:cNvSpPr>
            <a:spLocks noGrp="1"/>
          </p:cNvSpPr>
          <p:nvPr>
            <p:ph type="sldNum" sz="quarter" idx="10"/>
          </p:nvPr>
        </p:nvSpPr>
        <p:spPr/>
        <p:txBody>
          <a:bodyPr/>
          <a:lstStyle/>
          <a:p>
            <a:fld id="{4B0E164D-EE8D-B448-BE8E-A1520703B60E}" type="slidenum">
              <a:rPr lang="sv-SE" smtClean="0"/>
              <a:t>1</a:t>
            </a:fld>
            <a:endParaRPr lang="sv-SE" dirty="0"/>
          </a:p>
        </p:txBody>
      </p:sp>
    </p:spTree>
    <p:extLst>
      <p:ext uri="{BB962C8B-B14F-4D97-AF65-F5344CB8AC3E}">
        <p14:creationId xmlns:p14="http://schemas.microsoft.com/office/powerpoint/2010/main" val="390081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altLang="sv-SE" sz="1200" b="1" dirty="0">
                <a:latin typeface="Arial" panose="020B0604020202020204" pitchFamily="34" charset="0"/>
                <a:cs typeface="Arial" panose="020B0604020202020204" pitchFamily="34" charset="0"/>
              </a:rPr>
              <a:t>Instruktion till cirkelledaren:</a:t>
            </a:r>
          </a:p>
          <a:p>
            <a:pPr>
              <a:buFont typeface="+mj-lt"/>
              <a:buNone/>
            </a:pPr>
            <a:endParaRPr lang="sv-SE" sz="1200" b="1"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kort om fullmakter för apoteksärenden. Utgå från </a:t>
            </a:r>
            <a:r>
              <a:rPr lang="sv-SE" altLang="sv-SE" sz="1200" b="0" dirty="0" err="1">
                <a:latin typeface="Arial" panose="020B0604020202020204" pitchFamily="34" charset="0"/>
                <a:cs typeface="Arial" panose="020B0604020202020204" pitchFamily="34" charset="0"/>
              </a:rPr>
              <a:t>talpunkterna</a:t>
            </a:r>
            <a:r>
              <a:rPr lang="sv-SE" altLang="sv-SE" sz="1200" b="0" dirty="0">
                <a:latin typeface="Arial" panose="020B0604020202020204" pitchFamily="34" charset="0"/>
                <a:cs typeface="Arial" panose="020B0604020202020204" pitchFamily="34" charset="0"/>
              </a:rPr>
              <a:t>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a:buFont typeface="+mj-lt"/>
              <a:buNone/>
            </a:pPr>
            <a:endParaRPr lang="sv-SE" sz="1200" b="1"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1" dirty="0">
                <a:effectLst/>
                <a:latin typeface="Arial" panose="020B0604020202020204" pitchFamily="34" charset="0"/>
                <a:cs typeface="Arial" panose="020B0604020202020204" pitchFamily="34" charset="0"/>
              </a:rPr>
              <a:t>Fullmakter för apoteksärenden</a:t>
            </a:r>
            <a:r>
              <a:rPr lang="sv-SE" sz="1200" dirty="0">
                <a:effectLst/>
                <a:latin typeface="Arial" panose="020B0604020202020204" pitchFamily="34" charset="0"/>
                <a:cs typeface="Arial" panose="020B0604020202020204" pitchFamily="34" charset="0"/>
              </a:rPr>
              <a:t>: Om du vill hämta ut läkemedel åt någon annan eller att någon annan ska hämta ut läkemedel åt dig, behöver du registrera en fullmakt.</a:t>
            </a:r>
          </a:p>
          <a:p>
            <a:pPr>
              <a:buFont typeface="+mj-lt"/>
              <a:buNone/>
            </a:pPr>
            <a:endParaRPr lang="sv-SE" sz="1200" b="1" dirty="0">
              <a:effectLst/>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Valbart</a:t>
            </a:r>
            <a:r>
              <a:rPr lang="sv-SE" altLang="sv-SE" sz="1200" dirty="0">
                <a:latin typeface="Arial" panose="020B0604020202020204" pitchFamily="34" charset="0"/>
                <a:cs typeface="Arial" panose="020B0604020202020204" pitchFamily="34" charset="0"/>
              </a:rPr>
              <a:t>: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Om gruppen vill besöka hemsidan för fullmakter, klicka på länken i rubriken.</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Läs först ingressen eller det första stycket på hemsidan för att få en övergripande förståelse för informationen på hemsidan. Fråga sedan gruppen om det är något särskilt på hemsidan som gruppen vill veta mer om, och läs i så fall det högt.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dirty="0">
                <a:effectLst/>
              </a:rPr>
              <a:t>Illustration: </a:t>
            </a:r>
            <a:r>
              <a:rPr lang="sv-SE" altLang="sv-SE" b="1" dirty="0"/>
              <a:t>E-Hälsomyndigheten/Li Rosén</a:t>
            </a:r>
            <a:endParaRPr lang="sv-SE" b="1" dirty="0">
              <a:effectLst/>
            </a:endParaRPr>
          </a:p>
          <a:p>
            <a:pPr>
              <a:buFont typeface="+mj-lt"/>
              <a:buNone/>
            </a:pPr>
            <a:endParaRPr lang="sv-SE" b="1" dirty="0">
              <a:effectLst/>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166215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r>
              <a:rPr lang="sv-SE" altLang="sv-SE" sz="1200" b="1" i="0"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i="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i="0" dirty="0">
                <a:latin typeface="Arial" panose="020B0604020202020204" pitchFamily="34" charset="0"/>
                <a:cs typeface="Arial" panose="020B0604020202020204" pitchFamily="34" charset="0"/>
              </a:rPr>
              <a:t>Ta stöd av samtalsfrågorna i bild eller kom på egna. </a:t>
            </a:r>
            <a:endParaRPr lang="sv-SE" sz="1200" b="0" i="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i="0" dirty="0">
              <a:latin typeface="Arial" panose="020B0604020202020204" pitchFamily="34" charset="0"/>
              <a:cs typeface="Arial" panose="020B0604020202020204" pitchFamily="34" charset="0"/>
            </a:endParaRPr>
          </a:p>
          <a:p>
            <a:r>
              <a:rPr lang="sv-SE" sz="1200" b="1" i="0" dirty="0">
                <a:latin typeface="Arial" panose="020B0604020202020204" pitchFamily="34" charset="0"/>
                <a:cs typeface="Arial" panose="020B0604020202020204" pitchFamily="34" charset="0"/>
              </a:rPr>
              <a:t>Förslag på samtalsfrågor:</a:t>
            </a:r>
          </a:p>
          <a:p>
            <a:r>
              <a:rPr lang="sv-SE" sz="1200" b="1" i="0" dirty="0">
                <a:latin typeface="Arial" panose="020B0604020202020204" pitchFamily="34" charset="0"/>
                <a:cs typeface="Arial" panose="020B0604020202020204" pitchFamily="34" charset="0"/>
              </a:rPr>
              <a:t> </a:t>
            </a: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gör vi som får oss att må bra?</a:t>
            </a: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finns det för hälsoaktiviteter i vårt närområde? Till exempel promenadvägar, olika sammanhang att umgås i, rörelseaktiviteter osv.</a:t>
            </a: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Är det lättare att utöva hälsoaktiviteter tillsammans med andra?</a:t>
            </a: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11</a:t>
            </a:fld>
            <a:endParaRPr lang="sv-SE"/>
          </a:p>
        </p:txBody>
      </p:sp>
    </p:spTree>
    <p:extLst>
      <p:ext uri="{BB962C8B-B14F-4D97-AF65-F5344CB8AC3E}">
        <p14:creationId xmlns:p14="http://schemas.microsoft.com/office/powerpoint/2010/main" val="105533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Instruktion till cirkelledaren:</a:t>
            </a:r>
          </a:p>
          <a:p>
            <a:endParaRPr lang="sv-SE" dirty="0"/>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Börja med att läsa upp listan.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Låt gruppen sedan prata om vilka fler aktiviteter som gruppen vill göra tillsammans.</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i="0"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462EDFBF-B9AD-4273-A71F-CE105C3F9653}" type="slidenum">
              <a:rPr lang="sv-SE" smtClean="0"/>
              <a:t>12</a:t>
            </a:fld>
            <a:endParaRPr lang="sv-SE"/>
          </a:p>
        </p:txBody>
      </p:sp>
    </p:spTree>
    <p:extLst>
      <p:ext uri="{BB962C8B-B14F-4D97-AF65-F5344CB8AC3E}">
        <p14:creationId xmlns:p14="http://schemas.microsoft.com/office/powerpoint/2010/main" val="3467113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228600" indent="-228600">
              <a:spcBef>
                <a:spcPct val="0"/>
              </a:spcBef>
              <a:buFont typeface="+mj-lt"/>
              <a:buAutoNum type="arabicPeriod"/>
            </a:pPr>
            <a:r>
              <a:rPr lang="sv-SE" sz="1200" dirty="0">
                <a:latin typeface="Arial" panose="020B0604020202020204" pitchFamily="34" charset="0"/>
                <a:ea typeface="Calibri"/>
                <a:cs typeface="Arial" panose="020B0604020202020204" pitchFamily="34" charset="0"/>
              </a:rPr>
              <a:t>Sammanfatta modulen tillsammans med gruppen.</a:t>
            </a:r>
          </a:p>
          <a:p>
            <a:pPr marL="228600" indent="-228600">
              <a:spcBef>
                <a:spcPct val="0"/>
              </a:spcBef>
              <a:buFont typeface="+mj-lt"/>
              <a:buAutoNum type="arabicPeriod"/>
            </a:pPr>
            <a:r>
              <a:rPr lang="sv-SE" sz="1200" dirty="0">
                <a:latin typeface="Arial" panose="020B0604020202020204" pitchFamily="34" charset="0"/>
                <a:ea typeface="Calibri"/>
                <a:cs typeface="Arial" panose="020B0604020202020204" pitchFamily="34" charset="0"/>
              </a:rPr>
              <a:t>Om tid finns, ställ frågan vad deltagarna tyckte var särskilt intressant.</a:t>
            </a: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249422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D0B3-EDF7-2C92-2F34-FD975F0FD95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FE42AF-ACC4-D5DC-E9D3-849DFB7C9BB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C9DD735-4F93-0947-6030-33EFDF1B8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Om du vet vilken modul ni ska göra nästa gång kan du kort berätta om det temat. Se listan nedanför.</a:t>
            </a:r>
          </a:p>
          <a:p>
            <a:pPr marL="228600" indent="-228600">
              <a:buAutoNum type="arabicPeriod"/>
            </a:pPr>
            <a:endParaRPr lang="sv-SE" sz="1200" dirty="0">
              <a:latin typeface="Arial" panose="020B0604020202020204" pitchFamily="34" charset="0"/>
              <a:cs typeface="Arial" panose="020B0604020202020204" pitchFamily="34" charset="0"/>
            </a:endParaRPr>
          </a:p>
          <a:p>
            <a:pPr marL="0" indent="0">
              <a:buNone/>
            </a:pPr>
            <a:r>
              <a:rPr lang="sv-SE" sz="1200" b="1" dirty="0">
                <a:latin typeface="Arial" panose="020B0604020202020204" pitchFamily="34" charset="0"/>
                <a:cs typeface="Arial" panose="020B0604020202020204" pitchFamily="34" charset="0"/>
              </a:rPr>
              <a:t>Lista över övriga moduler:</a:t>
            </a:r>
          </a:p>
          <a:p>
            <a:pPr marL="0" indent="0">
              <a:buNone/>
            </a:pPr>
            <a:endParaRPr 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latin typeface="Arial" panose="020B0604020202020204" pitchFamily="34" charset="0"/>
                <a:cs typeface="Arial" panose="020B0604020202020204" pitchFamily="34" charset="0"/>
              </a:rPr>
              <a:t>Social hållbarhet</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Hållbar städning</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Hållbara textilier och konsumtion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latin typeface="Arial" panose="020B0604020202020204" pitchFamily="34" charset="0"/>
                <a:cs typeface="Arial" panose="020B0604020202020204" pitchFamily="34" charset="0"/>
              </a:rPr>
              <a:t>Hållbart ätande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latin typeface="Arial" panose="020B0604020202020204" pitchFamily="34" charset="0"/>
                <a:cs typeface="Arial" panose="020B0604020202020204" pitchFamily="34" charset="0"/>
              </a:rPr>
              <a:t>Hållbart vatten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latin typeface="Arial" panose="020B0604020202020204" pitchFamily="34" charset="0"/>
                <a:cs typeface="Arial" panose="020B0604020202020204" pitchFamily="34" charset="0"/>
              </a:rPr>
              <a:t>Hållbart klimat</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Hållbara transporter</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Hållbara energi</a:t>
            </a:r>
          </a:p>
          <a:p>
            <a:pPr marL="171450" indent="-171450">
              <a:buFont typeface="Arial" panose="020B0604020202020204" pitchFamily="34" charset="0"/>
              <a:buChar char="•"/>
            </a:pPr>
            <a:endParaRPr 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sz="1200" b="1" dirty="0">
                <a:latin typeface="Arial" panose="020B0604020202020204" pitchFamily="34" charset="0"/>
                <a:cs typeface="Arial" panose="020B0604020202020204" pitchFamily="34" charset="0"/>
              </a:rPr>
              <a:t>Valbart</a:t>
            </a:r>
            <a:r>
              <a:rPr lang="sv-SE" sz="1200" dirty="0">
                <a:latin typeface="Arial" panose="020B0604020202020204" pitchFamily="34" charset="0"/>
                <a:cs typeface="Arial" panose="020B0604020202020204" pitchFamily="34" charset="0"/>
              </a:rPr>
              <a:t>: Säg att deltagarna inför nästa gång kan fundera på om </a:t>
            </a:r>
            <a:r>
              <a:rPr lang="sv-SE" sz="1200" dirty="0">
                <a:solidFill>
                  <a:srgbClr val="000000"/>
                </a:solidFill>
                <a:effectLst/>
                <a:latin typeface="Arial" panose="020B0604020202020204" pitchFamily="34" charset="0"/>
                <a:cs typeface="Arial" panose="020B0604020202020204" pitchFamily="34" charset="0"/>
              </a:rPr>
              <a:t>det finns något aktuellt som gruppen kan prata om kopplat till nästa tema. Det kan till exempel vara något någon läst i tidningen, hört om på radio, diskuterat med en vän, funderat på eller upptäckt på annat sätt.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endParaRPr lang="sv-SE" sz="1200" dirty="0">
              <a:solidFill>
                <a:srgbClr val="000000"/>
              </a:solidFill>
              <a:effectLst/>
              <a:latin typeface="Arial" panose="020B0604020202020204" pitchFamily="34" charset="0"/>
              <a:cs typeface="Arial" panose="020B0604020202020204" pitchFamily="34" charset="0"/>
              <a:sym typeface="Wingdings" pitchFamily="2" charset="2"/>
            </a:endParaRPr>
          </a:p>
          <a:p>
            <a:pPr marL="0" indent="0">
              <a:buNone/>
            </a:pPr>
            <a:endParaRPr lang="sv-SE" dirty="0"/>
          </a:p>
        </p:txBody>
      </p:sp>
      <p:sp>
        <p:nvSpPr>
          <p:cNvPr id="4" name="Platshållare för bildnummer 3">
            <a:extLst>
              <a:ext uri="{FF2B5EF4-FFF2-40B4-BE49-F238E27FC236}">
                <a16:creationId xmlns:a16="http://schemas.microsoft.com/office/drawing/2014/main" id="{AEE4F092-6AE5-A1C0-42AD-E2BE529098FC}"/>
              </a:ext>
            </a:extLst>
          </p:cNvPr>
          <p:cNvSpPr>
            <a:spLocks noGrp="1"/>
          </p:cNvSpPr>
          <p:nvPr>
            <p:ph type="sldNum" sz="quarter" idx="10"/>
          </p:nvPr>
        </p:nvSpPr>
        <p:spPr/>
        <p:txBody>
          <a:bodyPr/>
          <a:lstStyle/>
          <a:p>
            <a:fld id="{4B0E164D-EE8D-B448-BE8E-A1520703B60E}" type="slidenum">
              <a:rPr lang="sv-SE" smtClean="0"/>
              <a:t>14</a:t>
            </a:fld>
            <a:endParaRPr lang="sv-SE"/>
          </a:p>
        </p:txBody>
      </p:sp>
    </p:spTree>
    <p:extLst>
      <p:ext uri="{BB962C8B-B14F-4D97-AF65-F5344CB8AC3E}">
        <p14:creationId xmlns:p14="http://schemas.microsoft.com/office/powerpoint/2010/main" val="420789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2F71-106D-70F0-247D-C1150A3F3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C84017-459C-1CA3-D6F1-235AF1C67AF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1C90918-C687-1890-EF8B-81FB35213D94}"/>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Informera gruppen om fördjupningen på den här sidan.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Som jag nämnde i början av träffen kommer ni att få den här presentationen skickad till er, så att ni på egen hand kan lära er mer om det ni är intresserade av kring hållbar hälsa.</a:t>
            </a:r>
          </a:p>
          <a:p>
            <a:pPr marL="228600" indent="-228600">
              <a:buFont typeface="+mj-lt"/>
              <a:buAutoNum type="arabicPeriod"/>
            </a:pPr>
            <a:r>
              <a:rPr lang="sv-SE" sz="1200" dirty="0">
                <a:latin typeface="Arial" panose="020B0604020202020204" pitchFamily="34" charset="0"/>
                <a:cs typeface="Arial" panose="020B0604020202020204" pitchFamily="34" charset="0"/>
              </a:rPr>
              <a:t>Här på den sista powerpoint-bilden i presentationen hittar ni länkar till hemsidor och annat kopplat till det vi har pratat om idag. </a:t>
            </a:r>
          </a:p>
          <a:p>
            <a:pPr marL="228600" indent="-228600">
              <a:buFont typeface="+mj-lt"/>
              <a:buAutoNum type="arabicPeriod"/>
            </a:pPr>
            <a:r>
              <a:rPr lang="sv-SE" sz="1200" dirty="0">
                <a:latin typeface="Arial" panose="020B0604020202020204" pitchFamily="34" charset="0"/>
                <a:cs typeface="Arial" panose="020B0604020202020204" pitchFamily="34" charset="0"/>
              </a:rPr>
              <a:t>Ni klickar på länkarna på den här powerpoint-bilden, men ni kan gärna också klicka på de länkar som finns med i de övriga powerpoint-bilderna, för att ta del av mer om ämnet.</a:t>
            </a:r>
          </a:p>
          <a:p>
            <a:pPr marL="228600" indent="-228600">
              <a:buFont typeface="+mj-lt"/>
              <a:buAutoNum type="arabicPeriod"/>
            </a:pP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49B3A6E-2D4B-4BC2-A995-07AEE57FD59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0E164D-EE8D-B448-BE8E-A1520703B60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29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EFE8-9582-39AD-F7B2-7E41B29501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5ECEA0-CB47-83ED-178E-6EFBC0C81C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33DB748-F56A-C881-7D77-DBABC711A10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Instruktion till cirkelledaren:</a:t>
            </a: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Vid behov </a:t>
            </a:r>
            <a:r>
              <a:rPr lang="sv-SE" altLang="sv-SE" sz="1200" b="0" i="0" dirty="0">
                <a:latin typeface="Arial" panose="020B0604020202020204" pitchFamily="34" charset="0"/>
                <a:cs typeface="Arial" panose="020B0604020202020204" pitchFamily="34" charset="0"/>
              </a:rPr>
              <a:t>(t.ex. om det var ett tag sedan sist gruppen hade cirkelträff om hållbarhet):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0" i="0" dirty="0">
                <a:latin typeface="Arial" panose="020B0604020202020204" pitchFamily="34" charset="0"/>
                <a:cs typeface="Arial" panose="020B0604020202020204" pitchFamily="34" charset="0"/>
              </a:rPr>
              <a:t>1. Påminn gruppen kort om Agenda 2030 och de globala målen. Du kan utgå från talpunkterna nedanför. </a:t>
            </a: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i="0" dirty="0">
                <a:latin typeface="Arial" panose="020B0604020202020204" pitchFamily="34" charset="0"/>
                <a:cs typeface="Arial" panose="020B0604020202020204" pitchFamily="34" charset="0"/>
              </a:rPr>
              <a:t>Talpunkter:</a:t>
            </a:r>
            <a:endParaRPr lang="sv-SE" sz="1200" b="1" i="0" dirty="0">
              <a:latin typeface="Arial" panose="020B0604020202020204" pitchFamily="34" charset="0"/>
              <a:cs typeface="Arial" panose="020B0604020202020204" pitchFamily="34" charset="0"/>
            </a:endParaRPr>
          </a:p>
          <a:p>
            <a:endParaRPr lang="sv-SE" sz="1200" b="1" i="0" dirty="0">
              <a:latin typeface="Arial" panose="020B0604020202020204" pitchFamily="34" charset="0"/>
              <a:ea typeface="Calibri"/>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Hållbara Seniorer är ett studiecirkelmaterial som utgår från Agenda 2030 och de globala målen.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De globala målen utgör världens länders gemensamma plan för hur vi tillsammans skapar en bättre och mer hållbar värld för alla.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Här är en bild som ger en översikt över alla 17 mål. Flera av målen diskuteras genom studiecirkelmaterialet.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i="0" dirty="0">
                <a:latin typeface="Arial" panose="020B0604020202020204" pitchFamily="34" charset="0"/>
                <a:cs typeface="Arial" panose="020B0604020202020204" pitchFamily="34" charset="0"/>
              </a:rPr>
              <a:t>Idag kommer vi diskutera mål 3: God hälsa och välbefinnande.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dirty="0">
                <a:latin typeface="Arial" panose="020B0604020202020204" pitchFamily="34" charset="0"/>
                <a:cs typeface="Arial" panose="020B0604020202020204" pitchFamily="34" charset="0"/>
              </a:rPr>
              <a:t>Bild: </a:t>
            </a:r>
            <a:r>
              <a:rPr lang="sv-SE" sz="1200" b="1" i="0" dirty="0" err="1">
                <a:latin typeface="Arial" panose="020B0604020202020204" pitchFamily="34" charset="0"/>
                <a:cs typeface="Arial" panose="020B0604020202020204" pitchFamily="34" charset="0"/>
              </a:rPr>
              <a:t>Globalamalen.se</a:t>
            </a:r>
            <a:endParaRPr lang="sv-SE" sz="1200" b="1" i="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4DDD3C87-8CEF-6EA0-FB5D-712B8676B601}"/>
              </a:ext>
            </a:extLst>
          </p:cNvPr>
          <p:cNvSpPr>
            <a:spLocks noGrp="1"/>
          </p:cNvSpPr>
          <p:nvPr>
            <p:ph type="sldNum" sz="quarter" idx="10"/>
          </p:nvPr>
        </p:nvSpPr>
        <p:spPr/>
        <p:txBody>
          <a:bodyPr/>
          <a:lstStyle/>
          <a:p>
            <a:fld id="{4B0E164D-EE8D-B448-BE8E-A1520703B60E}" type="slidenum">
              <a:rPr lang="sv-SE" smtClean="0"/>
              <a:t>2</a:t>
            </a:fld>
            <a:endParaRPr lang="sv-SE"/>
          </a:p>
        </p:txBody>
      </p:sp>
    </p:spTree>
    <p:extLst>
      <p:ext uri="{BB962C8B-B14F-4D97-AF65-F5344CB8AC3E}">
        <p14:creationId xmlns:p14="http://schemas.microsoft.com/office/powerpoint/2010/main" val="66146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FECC-A8FD-CB6C-D5AF-E029EA7249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CCCA2-6E78-F145-708F-5890D2AC9D9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061798-AFD0-72FD-9EA7-11DAF46D424C}"/>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b="1"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texten på powerpoint-bilden högt.</a:t>
            </a:r>
            <a:endParaRPr lang="sv-SE" sz="1200"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detta som tillägg: För att må bra behöver människor pengar, natur och andra människor att leva tillsammans med. Detta gäller människor i alla åldrar</a:t>
            </a:r>
          </a:p>
          <a:p>
            <a:pPr marL="228600" indent="-228600">
              <a:buAutoNum type="arabicPeriod"/>
            </a:pPr>
            <a:r>
              <a:rPr lang="sv-SE" sz="1200" dirty="0">
                <a:latin typeface="Arial" panose="020B0604020202020204" pitchFamily="34" charset="0"/>
                <a:ea typeface="Calibri"/>
                <a:cs typeface="Arial" panose="020B0604020202020204" pitchFamily="34" charset="0"/>
              </a:rPr>
              <a:t>Valbart: Om gruppen vill veta mer om </a:t>
            </a:r>
            <a:r>
              <a:rPr lang="sv-SE" sz="1200" b="0" dirty="0">
                <a:latin typeface="Arial" panose="020B0604020202020204" pitchFamily="34" charset="0"/>
                <a:ea typeface="Calibri"/>
                <a:cs typeface="Arial" panose="020B0604020202020204" pitchFamily="34" charset="0"/>
              </a:rPr>
              <a:t>mål 3 i de globala målen, Agenda 2030</a:t>
            </a:r>
            <a:r>
              <a:rPr lang="sv-SE" sz="1200" dirty="0">
                <a:latin typeface="Arial" panose="020B0604020202020204" pitchFamily="34" charset="0"/>
                <a:ea typeface="Calibri"/>
                <a:cs typeface="Arial" panose="020B0604020202020204" pitchFamily="34" charset="0"/>
              </a:rPr>
              <a:t>, klicka på länken "Mer om mål 3"</a:t>
            </a:r>
            <a:endParaRPr lang="sv-SE" sz="1200" dirty="0">
              <a:latin typeface="Arial" panose="020B0604020202020204" pitchFamily="34" charset="0"/>
              <a:cs typeface="Arial" panose="020B0604020202020204" pitchFamily="34" charset="0"/>
            </a:endParaRPr>
          </a:p>
          <a:p>
            <a:pPr marL="228600" indent="-228600">
              <a:buAutoNum type="arabicPeriod"/>
            </a:pPr>
            <a:r>
              <a:rPr lang="sv-SE" sz="1200" dirty="0">
                <a:latin typeface="Arial" panose="020B0604020202020204" pitchFamily="34" charset="0"/>
                <a:ea typeface="Calibri"/>
                <a:cs typeface="Arial" panose="020B0604020202020204" pitchFamily="34" charset="0"/>
              </a:rPr>
              <a:t>Valbart: Ta stöd av en eller flera samtalsfrågor här nedanför eller kom på egna.</a:t>
            </a:r>
          </a:p>
          <a:p>
            <a:endParaRPr lang="sv-SE" sz="1200" b="1" dirty="0">
              <a:latin typeface="Arial" panose="020B0604020202020204" pitchFamily="34" charset="0"/>
              <a:ea typeface="Calibri"/>
              <a:cs typeface="Arial" panose="020B0604020202020204" pitchFamily="34" charset="0"/>
            </a:endParaRPr>
          </a:p>
          <a:p>
            <a:r>
              <a:rPr lang="sv-SE" sz="1200" b="1" dirty="0">
                <a:latin typeface="Arial" panose="020B0604020202020204" pitchFamily="34" charset="0"/>
                <a:ea typeface="Calibri"/>
                <a:cs typeface="Arial" panose="020B0604020202020204" pitchFamily="34" charset="0"/>
              </a:rPr>
              <a:t>Förslag samtalsfrågor:</a:t>
            </a:r>
          </a:p>
          <a:p>
            <a:endParaRPr lang="sv-SE" sz="1200" b="1"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vet vi i gruppen om hållbar hälsa? </a:t>
            </a: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är vi i gruppen intresserade av att veta mer om kring hållbar hälsa?</a:t>
            </a: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55F0482-0FD1-98DE-F235-89CBBEFEB771}"/>
              </a:ext>
            </a:extLst>
          </p:cNvPr>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55413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A40B-1526-D3A0-1329-7038F409F4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A66E0D-4426-6771-117F-50214C5B01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03A377-D07F-F743-898B-3632B72630D9}"/>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för gruppen att ni ska titta på en informationsfilm om hållbar hälsa.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I filmen får vi träffa Marie-Louise Söderberg, sakkunnig inom ensamhetsfrågor på SPF Seniorerna.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Filmen är cirka 3,5 minuter och </a:t>
            </a:r>
            <a:r>
              <a:rPr lang="sv-SE" sz="1200">
                <a:latin typeface="Arial" panose="020B0604020202020204" pitchFamily="34" charset="0"/>
                <a:cs typeface="Arial" panose="020B0604020202020204" pitchFamily="34" charset="0"/>
              </a:rPr>
              <a:t>har undertextning </a:t>
            </a:r>
            <a:r>
              <a:rPr lang="sv-SE" sz="1200" u="sng" kern="1200">
                <a:solidFill>
                  <a:schemeClr val="tx1"/>
                </a:solidFill>
                <a:effectLst/>
                <a:latin typeface="+mn-lt"/>
                <a:ea typeface="+mn-ea"/>
                <a:cs typeface="+mn-cs"/>
              </a:rPr>
              <a:t>som du slår på genom att trycka på ”cc” i filmens menyrad.</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Efter filmen kommer vi få möjlighet att reflektera och samtala om hälsa.</a:t>
            </a:r>
          </a:p>
          <a:p>
            <a:pPr marL="228600" indent="-228600">
              <a:buFont typeface="+mj-lt"/>
              <a:buAutoNum type="arabicPeriod"/>
            </a:pPr>
            <a:r>
              <a:rPr lang="sv-SE" sz="1200" dirty="0">
                <a:latin typeface="Arial" panose="020B0604020202020204" pitchFamily="34" charset="0"/>
                <a:cs typeface="Arial" panose="020B0604020202020204" pitchFamily="34" charset="0"/>
              </a:rPr>
              <a:t>Klicka på powerpoint-bilden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dirty="0">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302D980A-0BAE-D395-445D-DC9036929E10}"/>
              </a:ext>
            </a:extLst>
          </p:cNvPr>
          <p:cNvSpPr>
            <a:spLocks noGrp="1"/>
          </p:cNvSpPr>
          <p:nvPr>
            <p:ph type="sldNum" sz="quarter" idx="5"/>
          </p:nvPr>
        </p:nvSpPr>
        <p:spPr/>
        <p:txBody>
          <a:bodyPr/>
          <a:lstStyle/>
          <a:p>
            <a:fld id="{4B0E164D-EE8D-B448-BE8E-A1520703B60E}" type="slidenum">
              <a:rPr lang="sv-SE" smtClean="0"/>
              <a:t>4</a:t>
            </a:fld>
            <a:endParaRPr lang="sv-SE"/>
          </a:p>
        </p:txBody>
      </p:sp>
    </p:spTree>
    <p:extLst>
      <p:ext uri="{BB962C8B-B14F-4D97-AF65-F5344CB8AC3E}">
        <p14:creationId xmlns:p14="http://schemas.microsoft.com/office/powerpoint/2010/main" val="10046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70F9-4AA7-61BA-A889-B785818C14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D728734-4BB3-3449-D45C-34F2A053BC2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8084678-9A85-1C04-D16E-AB24C1EB4C27}"/>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Samtala utifrån filmen med Marie-Louise Söderberg. Ta stöd av samtalsfrågorna nedanför eller kom på egna.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Är ni fler än 6 personer i gruppen kan du dela in deltagarna i mindre grupper, till exempel i mindre grupper om tre eller i par.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Låt deltagarna prata om frågorna nedan eller kom på egna.</a:t>
            </a:r>
            <a:endParaRPr lang="sv-SE" altLang="sv-SE" sz="1200" b="0" dirty="0">
              <a:latin typeface="Arial" panose="020B0604020202020204" pitchFamily="34" charset="0"/>
              <a:cs typeface="Arial" panose="020B0604020202020204" pitchFamily="34" charset="0"/>
            </a:endParaRPr>
          </a:p>
          <a:p>
            <a:endParaRPr lang="sv-SE" sz="1200" b="1"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endParaRPr 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Vad tycker du är utmanande med din hälsa?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Vilka delar av din hälsa skulle du vilja förbättra? Hur kan du göra det?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B010B19E-0B68-6CBE-66E1-A23BB4A9E888}"/>
              </a:ext>
            </a:extLst>
          </p:cNvPr>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2684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altLang="sv-SE" sz="1200" b="1" i="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i="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Börja med att läsa upp listan.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i="0" dirty="0">
                <a:latin typeface="Arial" panose="020B0604020202020204" pitchFamily="34" charset="0"/>
                <a:cs typeface="Arial" panose="020B0604020202020204" pitchFamily="34" charset="0"/>
              </a:rPr>
              <a:t>Låt gruppen prata om vilka fler saker som de tycker påverkar deras hälsa.</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i="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altLang="sv-SE" sz="1200" b="0" i="0" dirty="0">
                <a:latin typeface="Arial" panose="020B0604020202020204" pitchFamily="34" charset="0"/>
                <a:cs typeface="Arial" panose="020B0604020202020204" pitchFamily="34" charset="0"/>
              </a:rPr>
              <a:t>Säg detta som tillägg: Några exempel på friskfaktorer som bland annat ingår i en hälsosam livsstil är:</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sz="1200" b="0" i="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Att känna social gemenskap/ha sociala relationer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Känna meningsfullhet</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Ha en stabil ekonomi</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Att fortsätta lära sig genom livet/personlig utveckling</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Regelbunden fysisk aktivitet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Att träna hjärnan/hjärngympa</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Ha goda matvanor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God och regelbunden sömn</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Att ens psykiska hälsa är god och att du hanterar stress</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i="0" dirty="0">
                <a:latin typeface="Arial" panose="020B0604020202020204" pitchFamily="34" charset="0"/>
                <a:cs typeface="Arial" panose="020B0604020202020204" pitchFamily="34" charset="0"/>
              </a:rPr>
              <a:t>Att undvika skadliga vanor (som t.ex. överdriven alkoholintag, rökning och drogmissbruk)</a:t>
            </a:r>
          </a:p>
          <a:p>
            <a:pPr marL="450850" indent="-450850" eaLnBrk="1" hangingPunct="1">
              <a:spcBef>
                <a:spcPct val="0"/>
              </a:spcBef>
            </a:pPr>
            <a:endParaRPr lang="sv-SE" altLang="sv-SE" sz="1200" b="1" i="1"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27206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kort om E-hälsomyndigheten. Utgå från </a:t>
            </a:r>
            <a:r>
              <a:rPr lang="sv-SE" altLang="sv-SE" sz="1200" b="0" dirty="0" err="1">
                <a:latin typeface="Arial" panose="020B0604020202020204" pitchFamily="34" charset="0"/>
                <a:cs typeface="Arial" panose="020B0604020202020204" pitchFamily="34" charset="0"/>
              </a:rPr>
              <a:t>talpunkterna</a:t>
            </a:r>
            <a:r>
              <a:rPr lang="sv-SE" altLang="sv-SE" sz="1200" b="0" dirty="0">
                <a:latin typeface="Arial" panose="020B0604020202020204" pitchFamily="34" charset="0"/>
                <a:cs typeface="Arial" panose="020B0604020202020204" pitchFamily="34" charset="0"/>
              </a:rPr>
              <a:t> nedanför.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1" dirty="0">
                <a:latin typeface="Arial" panose="020B0604020202020204" pitchFamily="34" charset="0"/>
                <a:cs typeface="Arial" panose="020B0604020202020204" pitchFamily="34" charset="0"/>
              </a:rPr>
              <a:t>E-hälsomyndigheten</a:t>
            </a:r>
            <a:r>
              <a:rPr lang="sv-SE" sz="1200" dirty="0">
                <a:latin typeface="Arial" panose="020B0604020202020204" pitchFamily="34" charset="0"/>
                <a:cs typeface="Arial" panose="020B0604020202020204" pitchFamily="34" charset="0"/>
              </a:rPr>
              <a:t> i Sverige erbjuder en rad digitala lösningar och tjänster för att förbättra och underlätta hälso- och sjukvården. </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De arbetar också för att rätt information ska finnas tillgänglig i varje vårdsituation, vilket ökar patientsäkerheten och ger vårdpersonal bättre förutsättningar.</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E-hälsomyndigheten publicerar också läkemedelsstatistik och har en nationell digital infrastruktur för både privatpersoner och professioner.</a:t>
            </a: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Valbart</a:t>
            </a:r>
            <a:r>
              <a:rPr lang="sv-SE" altLang="sv-SE" sz="1200" dirty="0">
                <a:latin typeface="Arial" panose="020B0604020202020204" pitchFamily="34" charset="0"/>
                <a:cs typeface="Arial" panose="020B0604020202020204" pitchFamily="34" charset="0"/>
              </a:rPr>
              <a:t>: </a:t>
            </a: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Om gruppen vill besöka </a:t>
            </a:r>
            <a:r>
              <a:rPr lang="sv-SE" altLang="sv-SE" sz="1200" b="0" dirty="0">
                <a:latin typeface="Arial" panose="020B0604020202020204" pitchFamily="34" charset="0"/>
                <a:cs typeface="Arial" panose="020B0604020202020204" pitchFamily="34" charset="0"/>
              </a:rPr>
              <a:t>E-hälsomyndighetens hemsida, klicka på länken i rubriken.</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först ingressen eller det första stycket på hemsidan för att få en övergripande förståelse för informationen på hemsidan. Fråga sedan gruppen om det är något särskilt på hemsidan som gruppen vill veta mer om, och läs i så fall det högt.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t>Logga från E-Hälsomyndigheten</a:t>
            </a: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286971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altLang="sv-SE" sz="1200" b="1" dirty="0">
                <a:latin typeface="Arial" panose="020B0604020202020204" pitchFamily="34" charset="0"/>
                <a:cs typeface="Arial" panose="020B0604020202020204" pitchFamily="34" charset="0"/>
              </a:rPr>
              <a:t>Instruktion till cirkelledaren:</a:t>
            </a:r>
            <a:endParaRPr lang="sv-SE" sz="1200" b="1" dirty="0">
              <a:effectLst/>
            </a:endParaRPr>
          </a:p>
          <a:p>
            <a:pPr>
              <a:buFont typeface="+mj-lt"/>
              <a:buNone/>
            </a:pPr>
            <a:endParaRPr lang="sv-SE" sz="1200" b="1" dirty="0">
              <a:effectLst/>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kort om E-recept. Utgå från </a:t>
            </a:r>
            <a:r>
              <a:rPr lang="sv-SE" altLang="sv-SE" sz="1200" b="0" dirty="0" err="1">
                <a:latin typeface="Arial" panose="020B0604020202020204" pitchFamily="34" charset="0"/>
                <a:cs typeface="Arial" panose="020B0604020202020204" pitchFamily="34" charset="0"/>
              </a:rPr>
              <a:t>talpunkterna</a:t>
            </a:r>
            <a:r>
              <a:rPr lang="sv-SE" altLang="sv-SE" sz="1200" b="0" dirty="0">
                <a:latin typeface="Arial" panose="020B0604020202020204" pitchFamily="34" charset="0"/>
                <a:cs typeface="Arial" panose="020B0604020202020204" pitchFamily="34" charset="0"/>
              </a:rPr>
              <a:t>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a:buFont typeface="+mj-lt"/>
              <a:buNone/>
            </a:pPr>
            <a:endParaRPr lang="sv-SE" sz="1200" b="1" dirty="0">
              <a:effectLst/>
            </a:endParaRPr>
          </a:p>
          <a:p>
            <a:pPr marL="171450" indent="-171450">
              <a:buFont typeface="Arial" panose="020B0604020202020204" pitchFamily="34" charset="0"/>
              <a:buChar char="•"/>
            </a:pPr>
            <a:r>
              <a:rPr lang="sv-SE" sz="1200" b="1" dirty="0">
                <a:effectLst/>
              </a:rPr>
              <a:t>E-recept</a:t>
            </a:r>
            <a:r>
              <a:rPr lang="sv-SE" sz="1200" dirty="0">
                <a:effectLst/>
              </a:rPr>
              <a:t>: Ett säkert och smidigt system som gör det lättare för dig att hämta ut dina läkemedel på vilket apotek som helst.</a:t>
            </a:r>
          </a:p>
          <a:p>
            <a:pPr marL="171450" indent="-171450">
              <a:buFont typeface="Arial" panose="020B0604020202020204" pitchFamily="34" charset="0"/>
              <a:buChar char="•"/>
            </a:pPr>
            <a:r>
              <a:rPr lang="sv-SE" sz="1200" dirty="0"/>
              <a:t>Idag är 99 procent av alla recept i Sverige elektroniska.</a:t>
            </a:r>
          </a:p>
          <a:p>
            <a:pPr marL="171450" indent="-171450">
              <a:buFont typeface="Arial" panose="020B0604020202020204" pitchFamily="34" charset="0"/>
              <a:buChar char="•"/>
            </a:pPr>
            <a:endParaRPr lang="sv-SE" sz="1200" dirty="0">
              <a:effectLst/>
            </a:endParaRPr>
          </a:p>
          <a:p>
            <a:pPr marL="450850" indent="-450850" eaLnBrk="1" hangingPunct="1">
              <a:spcBef>
                <a:spcPct val="0"/>
              </a:spcBef>
            </a:pPr>
            <a:r>
              <a:rPr lang="sv-SE" altLang="sv-SE" sz="1200" b="1" dirty="0"/>
              <a:t>Valbart</a:t>
            </a:r>
            <a:r>
              <a:rPr lang="sv-SE" altLang="sv-SE" sz="1200" dirty="0"/>
              <a:t>: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Om gruppen vill besöka E-recepts hemsida, klicka på länken i rubriken.</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först ingressen eller det första stycket på hemsidan för att få en övergripande förståelse för informationen på hemsidan. Fråga sedan gruppen om det är något särskilt på hemsidan som gruppen vill veta mer om, och läs i så fall det högt.</a:t>
            </a:r>
          </a:p>
          <a:p>
            <a:pPr marL="171450" indent="-171450">
              <a:buFont typeface="Arial" panose="020B0604020202020204" pitchFamily="34" charset="0"/>
              <a:buChar char="•"/>
            </a:pPr>
            <a:endParaRPr lang="sv-SE" dirty="0">
              <a:effectLst/>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dirty="0">
                <a:effectLst/>
              </a:rPr>
              <a:t>Illustration: </a:t>
            </a:r>
            <a:r>
              <a:rPr lang="sv-SE" altLang="sv-SE" b="1" dirty="0"/>
              <a:t>E-Hälsomyndigheten/Li Rosén</a:t>
            </a:r>
            <a:endParaRPr lang="sv-SE" b="1" dirty="0">
              <a:effectLst/>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180530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altLang="sv-SE" sz="1200" b="1" dirty="0">
                <a:latin typeface="Arial" panose="020B0604020202020204" pitchFamily="34" charset="0"/>
                <a:cs typeface="Arial" panose="020B0604020202020204" pitchFamily="34" charset="0"/>
              </a:rPr>
              <a:t>Instruktion till cirkelledaren:</a:t>
            </a:r>
          </a:p>
          <a:p>
            <a:pPr>
              <a:buFont typeface="+mj-lt"/>
              <a:buNone/>
            </a:pPr>
            <a:endParaRPr 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Berätta kort om Läkemedelskollen. Utgå från </a:t>
            </a:r>
            <a:r>
              <a:rPr lang="sv-SE" altLang="sv-SE" sz="1200" b="0" dirty="0" err="1">
                <a:latin typeface="Arial" panose="020B0604020202020204" pitchFamily="34" charset="0"/>
                <a:cs typeface="Arial" panose="020B0604020202020204" pitchFamily="34" charset="0"/>
              </a:rPr>
              <a:t>talpunkterna</a:t>
            </a:r>
            <a:r>
              <a:rPr lang="sv-SE" altLang="sv-SE" sz="1200" b="0" dirty="0">
                <a:latin typeface="Arial" panose="020B0604020202020204" pitchFamily="34" charset="0"/>
                <a:cs typeface="Arial" panose="020B0604020202020204" pitchFamily="34" charset="0"/>
              </a:rPr>
              <a:t>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err="1">
                <a:latin typeface="Arial" panose="020B0604020202020204" pitchFamily="34" charset="0"/>
                <a:cs typeface="Arial" panose="020B0604020202020204" pitchFamily="34" charset="0"/>
              </a:rPr>
              <a:t>Talpunkter</a:t>
            </a:r>
            <a:r>
              <a:rPr lang="sv-SE" altLang="sv-SE" sz="1200" b="1" dirty="0">
                <a:latin typeface="Arial" panose="020B0604020202020204" pitchFamily="34" charset="0"/>
                <a:cs typeface="Arial" panose="020B0604020202020204" pitchFamily="34" charset="0"/>
              </a:rPr>
              <a:t>:</a:t>
            </a:r>
          </a:p>
          <a:p>
            <a:pPr>
              <a:buFont typeface="+mj-lt"/>
              <a:buNone/>
            </a:pPr>
            <a:endParaRPr lang="sv-SE" sz="1200" b="1"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1" dirty="0">
                <a:latin typeface="Arial" panose="020B0604020202020204" pitchFamily="34" charset="0"/>
                <a:cs typeface="Arial" panose="020B0604020202020204" pitchFamily="34" charset="0"/>
              </a:rPr>
              <a:t>Läkemedelskollen</a:t>
            </a:r>
            <a:r>
              <a:rPr lang="sv-SE" sz="1200" dirty="0">
                <a:latin typeface="Arial" panose="020B0604020202020204" pitchFamily="34" charset="0"/>
                <a:cs typeface="Arial" panose="020B0604020202020204" pitchFamily="34" charset="0"/>
              </a:rPr>
              <a:t>: Är en hemsida där du kan se dina egna och dina djurs recept. </a:t>
            </a:r>
          </a:p>
          <a:p>
            <a:pPr marL="171450" indent="-171450">
              <a:buFont typeface="Arial" panose="020B0604020202020204" pitchFamily="34" charset="0"/>
              <a:buChar char="•"/>
            </a:pPr>
            <a:r>
              <a:rPr lang="sv-SE" sz="1200" dirty="0">
                <a:latin typeface="Arial" panose="020B0604020202020204" pitchFamily="34" charset="0"/>
                <a:cs typeface="Arial" panose="020B0604020202020204" pitchFamily="34" charset="0"/>
              </a:rPr>
              <a:t>Du kan också registrera fullmakter och få information om ditt högkostnadsskydd.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latin typeface="Arial" panose="020B0604020202020204" pitchFamily="34" charset="0"/>
                <a:cs typeface="Arial" panose="020B0604020202020204" pitchFamily="34" charset="0"/>
              </a:rPr>
              <a:t>Du loggar in med e-legitimation/</a:t>
            </a:r>
            <a:r>
              <a:rPr lang="sv-SE" sz="1200" dirty="0" err="1">
                <a:latin typeface="Arial" panose="020B0604020202020204" pitchFamily="34" charset="0"/>
                <a:cs typeface="Arial" panose="020B0604020202020204" pitchFamily="34" charset="0"/>
              </a:rPr>
              <a:t>BankID</a:t>
            </a:r>
            <a:endParaRPr lang="sv-SE" sz="120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Valbart</a:t>
            </a:r>
            <a:r>
              <a:rPr lang="sv-SE" altLang="sv-SE" sz="1200" dirty="0">
                <a:latin typeface="Arial" panose="020B0604020202020204" pitchFamily="34" charset="0"/>
                <a:cs typeface="Arial" panose="020B0604020202020204" pitchFamily="34" charset="0"/>
              </a:rPr>
              <a:t>: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Om gruppen vill besöka Läkemedelkollens hemsida, klicka på länken i rubriken.</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Läs först ingressen eller det första stycket på hemsidan för att få en övergripande förståelse för informationen på hemsidan. Fråga sedan gruppen om det är något särskilt på hemsidan som gruppen vill veta mer om, och läs i så fall det högt.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dirty="0">
                <a:effectLst/>
              </a:rPr>
              <a:t>Illustration: </a:t>
            </a:r>
            <a:r>
              <a:rPr lang="sv-SE" altLang="sv-SE" b="1" dirty="0"/>
              <a:t>E-Hälsomyndigheten/Li Rosén</a:t>
            </a:r>
            <a:endParaRPr lang="sv-SE" b="1" dirty="0">
              <a:effectLst/>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300274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p>
            <a:fld id="{332063FA-F158-B145-A53C-EFD7E6C84CF7}" type="slidenum">
              <a:rPr lang="sv-SE" smtClean="0"/>
              <a:t>‹#›</a:t>
            </a:fld>
            <a:endParaRPr lang="sv-SE"/>
          </a:p>
        </p:txBody>
      </p:sp>
      <p:pic>
        <p:nvPicPr>
          <p:cNvPr id="11" name="Bildobjekt 10" descr="En bild som visar Teckensnitt, Grafik, grafisk design, logotyp&#10;&#10;AI-genererat innehåll kan vara felaktigt.">
            <a:extLst>
              <a:ext uri="{FF2B5EF4-FFF2-40B4-BE49-F238E27FC236}">
                <a16:creationId xmlns:a16="http://schemas.microsoft.com/office/drawing/2014/main" id="{06C64CA1-B1DC-6172-7F08-A744B2A8DD70}"/>
              </a:ext>
            </a:extLst>
          </p:cNvPr>
          <p:cNvPicPr>
            <a:picLocks noChangeAspect="1"/>
          </p:cNvPicPr>
          <p:nvPr userDrawn="1"/>
        </p:nvPicPr>
        <p:blipFill>
          <a:blip/>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7241425" y="2505620"/>
            <a:ext cx="443128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7230135" y="1338890"/>
            <a:ext cx="4431287"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3" name="Platshållare för bild 2"/>
          <p:cNvSpPr>
            <a:spLocks noGrp="1"/>
          </p:cNvSpPr>
          <p:nvPr>
            <p:ph type="pic" sz="quarter" idx="14"/>
          </p:nvPr>
        </p:nvSpPr>
        <p:spPr>
          <a:xfrm>
            <a:off x="0" y="-8466"/>
            <a:ext cx="6965951"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7076018"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5714170"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2" name="Platshållare för bild 2"/>
          <p:cNvSpPr>
            <a:spLocks noGrp="1"/>
          </p:cNvSpPr>
          <p:nvPr>
            <p:ph type="pic" sz="quarter" idx="14"/>
          </p:nvPr>
        </p:nvSpPr>
        <p:spPr>
          <a:xfrm>
            <a:off x="1722000"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EF5709-DFFB-C3E7-FB75-7C3040EA274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4A45DE9-C32A-57BA-D3F6-499BEC5EA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BB396FF-1142-6DC5-A8F0-3ECE4E8B770A}"/>
              </a:ext>
            </a:extLst>
          </p:cNvPr>
          <p:cNvSpPr>
            <a:spLocks noGrp="1"/>
          </p:cNvSpPr>
          <p:nvPr>
            <p:ph type="dt" sz="half" idx="10"/>
          </p:nvPr>
        </p:nvSpPr>
        <p:spPr/>
        <p:txBody>
          <a:bodyPr/>
          <a:lstStyle/>
          <a:p>
            <a:fld id="{2419ECE2-6DFA-4588-B275-B18FFF50D859}" type="datetimeFigureOut">
              <a:rPr lang="sv-SE" smtClean="0"/>
              <a:t>2026-01-22</a:t>
            </a:fld>
            <a:endParaRPr lang="sv-SE"/>
          </a:p>
        </p:txBody>
      </p:sp>
      <p:sp>
        <p:nvSpPr>
          <p:cNvPr id="5" name="Platshållare för sidfot 4">
            <a:extLst>
              <a:ext uri="{FF2B5EF4-FFF2-40B4-BE49-F238E27FC236}">
                <a16:creationId xmlns:a16="http://schemas.microsoft.com/office/drawing/2014/main" id="{695813D7-8CA4-7FA0-1308-92BC2473A1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54558C-D229-5AA8-5F4B-2696AD47BF83}"/>
              </a:ext>
            </a:extLst>
          </p:cNvPr>
          <p:cNvSpPr>
            <a:spLocks noGrp="1"/>
          </p:cNvSpPr>
          <p:nvPr>
            <p:ph type="sldNum" sz="quarter" idx="12"/>
          </p:nvPr>
        </p:nvSpPr>
        <p:spPr/>
        <p:txBody>
          <a:bodyPr/>
          <a:lstStyle/>
          <a:p>
            <a:fld id="{AA4ACAA7-2891-49A6-A8BC-322CEFF9BDEB}" type="slidenum">
              <a:rPr lang="sv-SE" smtClean="0"/>
              <a:t>‹#›</a:t>
            </a:fld>
            <a:endParaRPr lang="sv-SE"/>
          </a:p>
        </p:txBody>
      </p:sp>
    </p:spTree>
    <p:extLst>
      <p:ext uri="{BB962C8B-B14F-4D97-AF65-F5344CB8AC3E}">
        <p14:creationId xmlns:p14="http://schemas.microsoft.com/office/powerpoint/2010/main" val="83995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10" name="Platshållare för bildnummer 5"/>
          <p:cNvSpPr>
            <a:spLocks noGrp="1"/>
          </p:cNvSpPr>
          <p:nvPr>
            <p:ph type="sldNum" sz="quarter" idx="12"/>
          </p:nvPr>
        </p:nvSpPr>
        <p:spPr>
          <a:xfrm>
            <a:off x="9630561" y="6451135"/>
            <a:ext cx="2253843"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43EDB111-8D7C-277F-98C6-301223FF0D63}"/>
              </a:ext>
            </a:extLst>
          </p:cNvPr>
          <p:cNvPicPr>
            <a:picLocks noChangeAspect="1"/>
          </p:cNvPicPr>
          <p:nvPr userDrawn="1"/>
        </p:nvPicPr>
        <p:blipFill>
          <a:blip/>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ctrTitle"/>
          </p:nvPr>
        </p:nvSpPr>
        <p:spPr>
          <a:xfrm rot="21240000">
            <a:off x="2724684" y="1808744"/>
            <a:ext cx="8633389"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mall för rubrikformat</a:t>
            </a:r>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CCD72AF9-7300-A2F9-73BD-F574D3716621}"/>
              </a:ext>
            </a:extLst>
          </p:cNvPr>
          <p:cNvPicPr>
            <a:picLocks noChangeAspect="1"/>
          </p:cNvPicPr>
          <p:nvPr userDrawn="1"/>
        </p:nvPicPr>
        <p:blipFill>
          <a:blip/>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a:extLst>
              <a:ext uri="{28A0092B-C50C-407E-A947-70E740481C1C}">
                <a14:useLocalDpi xmlns:a14="http://schemas.microsoft.com/office/drawing/2010/main" val="0"/>
              </a:ext>
            </a:extLst>
          </a:blip>
          <a:srcRect t="63829" r="4337"/>
          <a:stretch/>
        </p:blipFill>
        <p:spPr>
          <a:xfrm flipH="1">
            <a:off x="-2" y="0"/>
            <a:ext cx="12192001" cy="2593042"/>
          </a:xfrm>
          <a:prstGeom prst="rect">
            <a:avLst/>
          </a:prstGeom>
          <a:effectLst/>
        </p:spPr>
      </p:pic>
      <p:pic>
        <p:nvPicPr>
          <p:cNvPr id="9" name="Bildobjekt 8" descr="bakgrunderD.jpg"/>
          <p:cNvPicPr>
            <a:picLocks noChangeAspect="1"/>
          </p:cNvPicPr>
          <p:nvPr userDrawn="1"/>
        </p:nvPicPr>
        <p:blipFill rotWithShape="1">
          <a:blip>
            <a:extLst>
              <a:ext uri="{28A0092B-C50C-407E-A947-70E740481C1C}">
                <a14:useLocalDpi xmlns:a14="http://schemas.microsoft.com/office/drawing/2010/main" val="0"/>
              </a:ext>
            </a:extLst>
          </a:blip>
          <a:srcRect t="77150"/>
          <a:stretch/>
        </p:blipFill>
        <p:spPr>
          <a:xfrm flipH="1">
            <a:off x="0" y="2480588"/>
            <a:ext cx="12192000" cy="4377412"/>
          </a:xfrm>
          <a:prstGeom prst="rect">
            <a:avLst/>
          </a:prstGeom>
        </p:spPr>
      </p:pic>
      <p:sp>
        <p:nvSpPr>
          <p:cNvPr id="2" name="Rubrik 1"/>
          <p:cNvSpPr>
            <a:spLocks noGrp="1"/>
          </p:cNvSpPr>
          <p:nvPr userDrawn="1">
            <p:ph type="ctrTitle"/>
          </p:nvPr>
        </p:nvSpPr>
        <p:spPr>
          <a:xfrm>
            <a:off x="1705221" y="3063290"/>
            <a:ext cx="8864908" cy="1030539"/>
          </a:xfrm>
          <a:prstGeom prst="rect">
            <a:avLst/>
          </a:prstGeom>
        </p:spPr>
        <p:txBody>
          <a:bodyPr/>
          <a:lstStyle>
            <a:lvl1pPr>
              <a:defRPr>
                <a:solidFill>
                  <a:schemeClr val="bg1"/>
                </a:solidFill>
              </a:defRPr>
            </a:lvl1pPr>
          </a:lstStyle>
          <a:p>
            <a:r>
              <a:rPr lang="sv-SE"/>
              <a:t>Klicka här för att ändra mall för rubrikformat</a:t>
            </a:r>
          </a:p>
        </p:txBody>
      </p:sp>
      <p:sp>
        <p:nvSpPr>
          <p:cNvPr id="11"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3D5BBD42-599B-E421-A4E9-4DC92373629F}"/>
              </a:ext>
            </a:extLst>
          </p:cNvPr>
          <p:cNvPicPr>
            <a:picLocks noChangeAspect="1"/>
          </p:cNvPicPr>
          <p:nvPr userDrawn="1"/>
        </p:nvPicPr>
        <p:blipFill>
          <a:blip/>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18130"/>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12193211"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a:t>Klicka på ikonen för att lägga till en bild</a:t>
            </a:r>
            <a:endParaRPr lang="nn-NO"/>
          </a:p>
        </p:txBody>
      </p:sp>
      <p:sp>
        <p:nvSpPr>
          <p:cNvPr id="7" name="Platshållare för rubrik 1"/>
          <p:cNvSpPr>
            <a:spLocks noGrp="1"/>
          </p:cNvSpPr>
          <p:nvPr>
            <p:ph type="title"/>
          </p:nvPr>
        </p:nvSpPr>
        <p:spPr>
          <a:xfrm rot="21120000">
            <a:off x="4580332" y="1025464"/>
            <a:ext cx="6116936"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mall för rubrikformat</a:t>
            </a:r>
            <a:endParaRPr lang="nn-NO"/>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2" name="Bildobjekt 1" descr="En bild som visar Teckensnitt, Grafik, grafisk design, logotyp&#10;&#10;AI-genererat innehåll kan vara felaktigt.">
            <a:extLst>
              <a:ext uri="{FF2B5EF4-FFF2-40B4-BE49-F238E27FC236}">
                <a16:creationId xmlns:a16="http://schemas.microsoft.com/office/drawing/2014/main" id="{91793DDF-93A3-0EB4-373B-916FEFDEF048}"/>
              </a:ext>
            </a:extLst>
          </p:cNvPr>
          <p:cNvPicPr>
            <a:picLocks noChangeAspect="1"/>
          </p:cNvPicPr>
          <p:nvPr userDrawn="1"/>
        </p:nvPicPr>
        <p:blipFill>
          <a:blip/>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721999" y="1253953"/>
            <a:ext cx="903828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721999" y="2547955"/>
            <a:ext cx="903828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10435903" y="6473797"/>
            <a:ext cx="1448500"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7" name="Bildobjekt 6" descr="En bild som visar Teckensnitt, Grafik, grafisk design, logotyp&#10;&#10;AI-genererat innehåll kan vara felaktigt.">
            <a:extLst>
              <a:ext uri="{FF2B5EF4-FFF2-40B4-BE49-F238E27FC236}">
                <a16:creationId xmlns:a16="http://schemas.microsoft.com/office/drawing/2014/main" id="{BFFFBBA4-03BC-012C-2645-4277514C65C6}"/>
              </a:ext>
            </a:extLst>
          </p:cNvPr>
          <p:cNvPicPr>
            <a:picLocks noChangeAspect="1"/>
          </p:cNvPicPr>
          <p:nvPr userDrawn="1"/>
        </p:nvPicPr>
        <p:blipFill>
          <a:blip/>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 id="214748367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hyperlink" Target="https://www.ehalsomyndigheten.se/privat/om-fullmakter-apoteksarenden/"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folkhalsomyndigheten.se/contentassets/916b34512e3f48998a0a889f43e2daee/samma-behov-andra-forutsattningar.pdf" TargetMode="External"/><Relationship Id="rId7"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spfseniorerna.se/aktiviteter/folkhalsoveckan-2025/" TargetMode="External"/><Relationship Id="rId5" Type="http://schemas.openxmlformats.org/officeDocument/2006/relationships/hyperlink" Target="https://dinpsykiskahalsa.se/" TargetMode="External"/><Relationship Id="rId4" Type="http://schemas.openxmlformats.org/officeDocument/2006/relationships/hyperlink" Target="https://www.youtube.com/watch?v=Opd7EgOfJPI" TargetMode="External"/><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globalamalen.se/om-globala-malen/mal-3-halsa-och-valbefinnande/" TargetMode="External"/><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1133170449?h=fcfe4745fd&amp;amp;app_id=122963"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www.ehalsomyndigheten.se/yrkesverksam/e-halsostod-till-kommuner/kunskapsstod-for-e-halsa/sok-bland-kunskapsstoden-for-e-halsa/"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www.ehalsomyndigheten.se/privat/e-recept"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s://www.ehalsomyndigheten.se/privat/lakemedelskollen/" TargetMode="External"/><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4E1B2098-7A1B-3DA3-4DB1-B429CE10E5F9}"/>
            </a:ext>
          </a:extLst>
        </p:cNvPr>
        <p:cNvGrpSpPr/>
        <p:nvPr/>
      </p:nvGrpSpPr>
      <p:grpSpPr>
        <a:xfrm>
          <a:off x="0" y="0"/>
          <a:ext cx="0" cy="0"/>
          <a:chOff x="0" y="0"/>
          <a:chExt cx="0" cy="0"/>
        </a:xfrm>
      </p:grpSpPr>
      <p:sp>
        <p:nvSpPr>
          <p:cNvPr id="12" name="Rubrik 1">
            <a:extLst>
              <a:ext uri="{FF2B5EF4-FFF2-40B4-BE49-F238E27FC236}">
                <a16:creationId xmlns:a16="http://schemas.microsoft.com/office/drawing/2014/main" id="{06D8F22B-B409-4385-62C2-E78FBCF620AF}"/>
              </a:ext>
            </a:extLst>
          </p:cNvPr>
          <p:cNvSpPr txBox="1">
            <a:spLocks/>
          </p:cNvSpPr>
          <p:nvPr/>
        </p:nvSpPr>
        <p:spPr>
          <a:xfrm>
            <a:off x="2043113" y="1159235"/>
            <a:ext cx="7750592" cy="110803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pPr>
              <a:spcBef>
                <a:spcPts val="0"/>
              </a:spcBef>
              <a:defRPr/>
            </a:pPr>
            <a:r>
              <a:rPr lang="sv-SE" sz="6000" dirty="0">
                <a:solidFill>
                  <a:schemeClr val="bg1"/>
                </a:solidFill>
                <a:cs typeface="Arial" panose="020B0604020202020204" pitchFamily="34" charset="0"/>
              </a:rPr>
              <a:t>HÅLLBAR HÄLSA</a:t>
            </a:r>
            <a:br>
              <a:rPr lang="sv-SE" sz="6000" dirty="0">
                <a:solidFill>
                  <a:schemeClr val="bg1"/>
                </a:solidFill>
                <a:latin typeface="Impact"/>
                <a:cs typeface="Impact"/>
              </a:rPr>
            </a:br>
            <a:endParaRPr lang="nn-NO" sz="6000" dirty="0">
              <a:solidFill>
                <a:schemeClr val="bg1"/>
              </a:solidFill>
            </a:endParaRPr>
          </a:p>
        </p:txBody>
      </p:sp>
      <p:sp>
        <p:nvSpPr>
          <p:cNvPr id="15" name="Platshållare för innehåll 2">
            <a:extLst>
              <a:ext uri="{FF2B5EF4-FFF2-40B4-BE49-F238E27FC236}">
                <a16:creationId xmlns:a16="http://schemas.microsoft.com/office/drawing/2014/main" id="{1F6B0348-7A36-A92F-902F-4001C019D026}"/>
              </a:ext>
            </a:extLst>
          </p:cNvPr>
          <p:cNvSpPr txBox="1">
            <a:spLocks/>
          </p:cNvSpPr>
          <p:nvPr/>
        </p:nvSpPr>
        <p:spPr>
          <a:xfrm>
            <a:off x="1891464" y="2974698"/>
            <a:ext cx="6778710" cy="3357896"/>
          </a:xfrm>
          <a:prstGeom prst="rect">
            <a:avLst/>
          </a:prstGeom>
        </p:spPr>
        <p:txBody>
          <a:bodyPr/>
          <a:lstStyle>
            <a:lvl1pPr marL="342900" indent="-342900" algn="l" defTabSz="457200" rtl="0" eaLnBrk="0" fontAlgn="base" hangingPunct="0">
              <a:lnSpc>
                <a:spcPct val="120000"/>
              </a:lnSpc>
              <a:spcBef>
                <a:spcPct val="20000"/>
              </a:spcBef>
              <a:spcAft>
                <a:spcPct val="0"/>
              </a:spcAft>
              <a:buClr>
                <a:schemeClr val="accent2"/>
              </a:buClr>
              <a:buFont typeface="Wingdings" pitchFamily="2" charset="2"/>
              <a:buChar char="§"/>
              <a:defRPr kern="1200">
                <a:solidFill>
                  <a:schemeClr val="tx1"/>
                </a:solidFill>
                <a:latin typeface="+mn-lt"/>
                <a:ea typeface="+mn-ea"/>
                <a:cs typeface="+mn-cs"/>
              </a:defRPr>
            </a:lvl1pPr>
            <a:lvl2pPr marL="742950" indent="-28575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2pPr>
            <a:lvl3pPr marL="11430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3pPr>
            <a:lvl4pPr marL="16002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4pPr>
            <a:lvl5pPr marL="20574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solidFill>
                  <a:schemeClr val="bg1"/>
                </a:solidFill>
              </a:rPr>
              <a:t>Hållbar hälsa – olika aspekter</a:t>
            </a:r>
          </a:p>
          <a:p>
            <a:r>
              <a:rPr lang="sv-SE" sz="2800" dirty="0">
                <a:solidFill>
                  <a:schemeClr val="bg1"/>
                </a:solidFill>
              </a:rPr>
              <a:t>Hur kan vi påverka vår hälsa</a:t>
            </a:r>
          </a:p>
          <a:p>
            <a:r>
              <a:rPr lang="sv-SE" sz="2800" dirty="0">
                <a:solidFill>
                  <a:schemeClr val="bg1"/>
                </a:solidFill>
              </a:rPr>
              <a:t>Digitalt stöd i vården</a:t>
            </a:r>
          </a:p>
          <a:p>
            <a:r>
              <a:rPr lang="sv-SE" sz="2800" dirty="0">
                <a:solidFill>
                  <a:schemeClr val="bg1"/>
                </a:solidFill>
              </a:rPr>
              <a:t>Frågor eller tankar sedan sist? </a:t>
            </a:r>
          </a:p>
        </p:txBody>
      </p:sp>
      <p:pic>
        <p:nvPicPr>
          <p:cNvPr id="2" name="Bildobjekt 1" descr="En bild som visar Teckensnitt, text, Grafik, grafisk design&#10;&#10;AI-genererat innehåll kan vara felaktigt.">
            <a:extLst>
              <a:ext uri="{FF2B5EF4-FFF2-40B4-BE49-F238E27FC236}">
                <a16:creationId xmlns:a16="http://schemas.microsoft.com/office/drawing/2014/main" id="{CA72CD7C-5F44-FBD8-69F1-53FDBBF52EC1}"/>
              </a:ext>
            </a:extLst>
          </p:cNvPr>
          <p:cNvPicPr>
            <a:picLocks noChangeAspect="1"/>
          </p:cNvPicPr>
          <p:nvPr/>
        </p:nvPicPr>
        <p:blipFill>
          <a:blip r:embed="rId3"/>
          <a:stretch>
            <a:fillRect/>
          </a:stretch>
        </p:blipFill>
        <p:spPr>
          <a:xfrm>
            <a:off x="370893" y="6078180"/>
            <a:ext cx="2110928" cy="508828"/>
          </a:xfrm>
          <a:prstGeom prst="rect">
            <a:avLst/>
          </a:prstGeom>
        </p:spPr>
      </p:pic>
      <p:pic>
        <p:nvPicPr>
          <p:cNvPr id="4" name="Bildobjekt 3" descr="En bild som visar text, Teckensnitt, Grafik, logotyp&#10;&#10;AI-genererat innehåll kan vara felaktigt.">
            <a:extLst>
              <a:ext uri="{FF2B5EF4-FFF2-40B4-BE49-F238E27FC236}">
                <a16:creationId xmlns:a16="http://schemas.microsoft.com/office/drawing/2014/main" id="{BEA0D64D-8443-2859-F179-2AA608B4CC9F}"/>
              </a:ext>
            </a:extLst>
          </p:cNvPr>
          <p:cNvPicPr>
            <a:picLocks noChangeAspect="1"/>
          </p:cNvPicPr>
          <p:nvPr/>
        </p:nvPicPr>
        <p:blipFill>
          <a:blip r:embed="rId4"/>
          <a:stretch>
            <a:fillRect/>
          </a:stretch>
        </p:blipFill>
        <p:spPr>
          <a:xfrm>
            <a:off x="10776755" y="216311"/>
            <a:ext cx="1097559" cy="460889"/>
          </a:xfrm>
          <a:prstGeom prst="rect">
            <a:avLst/>
          </a:prstGeom>
        </p:spPr>
      </p:pic>
    </p:spTree>
    <p:extLst>
      <p:ext uri="{BB962C8B-B14F-4D97-AF65-F5344CB8AC3E}">
        <p14:creationId xmlns:p14="http://schemas.microsoft.com/office/powerpoint/2010/main" val="127710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10</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sv-SE" sz="3600" b="1" dirty="0">
                <a:ln w="6600">
                  <a:noFill/>
                  <a:prstDash val="solid"/>
                </a:ln>
                <a:solidFill>
                  <a:srgbClr val="004178"/>
                </a:solidFill>
                <a:hlinkClick r:id="rId3"/>
              </a:rPr>
              <a:t>Fullmakter för apoteksärenden</a:t>
            </a:r>
            <a:endParaRPr lang="nn-NO" sz="3600" dirty="0"/>
          </a:p>
        </p:txBody>
      </p:sp>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362218"/>
            <a:ext cx="6388848" cy="3357896"/>
          </a:xfrm>
        </p:spPr>
        <p:txBody>
          <a:bodyPr/>
          <a:lstStyle/>
          <a:p>
            <a:r>
              <a:rPr lang="sv-SE" sz="2800" dirty="0"/>
              <a:t>Hämta ut läkemedel åt någon annan.</a:t>
            </a:r>
          </a:p>
          <a:p>
            <a:r>
              <a:rPr lang="sv-SE" sz="2800" dirty="0"/>
              <a:t>Om du vill att någon annan ska hämta ut läkemedel åt dig.</a:t>
            </a:r>
          </a:p>
        </p:txBody>
      </p:sp>
      <p:pic>
        <p:nvPicPr>
          <p:cNvPr id="5" name="Bildobjekt 4" descr="En bild som visar Teckensnitt, Grafik, grafisk design, text&#10;&#10;AI-genererat innehåll kan vara felaktigt.">
            <a:extLst>
              <a:ext uri="{FF2B5EF4-FFF2-40B4-BE49-F238E27FC236}">
                <a16:creationId xmlns:a16="http://schemas.microsoft.com/office/drawing/2014/main" id="{0E476A58-79F7-DFA4-2D3D-CDA2F70DAAE1}"/>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4" name="Platshållare för innehåll 6" descr="Markör med hel fyllning">
            <a:extLst>
              <a:ext uri="{FF2B5EF4-FFF2-40B4-BE49-F238E27FC236}">
                <a16:creationId xmlns:a16="http://schemas.microsoft.com/office/drawing/2014/main" id="{74B71C61-50E5-07BC-EBA8-6549A2B18B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57784" flipH="1" flipV="1">
            <a:off x="948260" y="775445"/>
            <a:ext cx="706285" cy="706285"/>
          </a:xfrm>
          <a:prstGeom prst="rect">
            <a:avLst/>
          </a:prstGeom>
        </p:spPr>
      </p:pic>
      <p:pic>
        <p:nvPicPr>
          <p:cNvPr id="8" name="Bildobjekt 7" descr="En bild som visar rita, skiss, illustration, clipart&#10;&#10;AI-genererat innehåll kan vara felaktigt.">
            <a:extLst>
              <a:ext uri="{FF2B5EF4-FFF2-40B4-BE49-F238E27FC236}">
                <a16:creationId xmlns:a16="http://schemas.microsoft.com/office/drawing/2014/main" id="{4109A483-D615-1B0A-3435-B0EBFA6EAEF2}"/>
              </a:ext>
            </a:extLst>
          </p:cNvPr>
          <p:cNvPicPr>
            <a:picLocks noChangeAspect="1"/>
          </p:cNvPicPr>
          <p:nvPr/>
        </p:nvPicPr>
        <p:blipFill>
          <a:blip r:embed="rId7"/>
          <a:stretch>
            <a:fillRect/>
          </a:stretch>
        </p:blipFill>
        <p:spPr>
          <a:xfrm>
            <a:off x="8980351" y="2277726"/>
            <a:ext cx="2893963" cy="2893963"/>
          </a:xfrm>
          <a:prstGeom prst="rect">
            <a:avLst/>
          </a:prstGeom>
        </p:spPr>
      </p:pic>
    </p:spTree>
    <p:extLst>
      <p:ext uri="{BB962C8B-B14F-4D97-AF65-F5344CB8AC3E}">
        <p14:creationId xmlns:p14="http://schemas.microsoft.com/office/powerpoint/2010/main" val="15020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11</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Samtalsfrågor</a:t>
            </a:r>
            <a:endParaRPr lang="nn-NO" sz="3600" dirty="0"/>
          </a:p>
        </p:txBody>
      </p:sp>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r>
              <a:rPr lang="sv-SE" sz="2800" dirty="0"/>
              <a:t>Vad gör vi som får oss att må bra?</a:t>
            </a:r>
          </a:p>
          <a:p>
            <a:r>
              <a:rPr lang="sv-SE" sz="2800" dirty="0"/>
              <a:t>Vad finns det för hälsoaktiviteter i vårt närområde?</a:t>
            </a:r>
          </a:p>
          <a:p>
            <a:r>
              <a:rPr lang="sv-SE" sz="2800" dirty="0"/>
              <a:t>Är det lättare att utöva hälsoaktiviteter tillsammans med andra?</a:t>
            </a:r>
          </a:p>
          <a:p>
            <a:pPr marL="0" indent="0">
              <a:buNone/>
            </a:pPr>
            <a:endParaRPr lang="sv-SE" sz="2800" dirty="0"/>
          </a:p>
        </p:txBody>
      </p:sp>
      <p:pic>
        <p:nvPicPr>
          <p:cNvPr id="7" name="Bildobjekt 6" descr="En bild som visar Teckensnitt, Grafik, grafisk design, text&#10;&#10;AI-genererat innehåll kan vara felaktigt.">
            <a:extLst>
              <a:ext uri="{FF2B5EF4-FFF2-40B4-BE49-F238E27FC236}">
                <a16:creationId xmlns:a16="http://schemas.microsoft.com/office/drawing/2014/main" id="{0F1A4BEE-C08D-80DA-B81B-E08244086B08}"/>
              </a:ext>
            </a:extLst>
          </p:cNvPr>
          <p:cNvPicPr>
            <a:picLocks noChangeAspect="1"/>
          </p:cNvPicPr>
          <p:nvPr/>
        </p:nvPicPr>
        <p:blipFill>
          <a:blip r:embed="rId3"/>
          <a:stretch>
            <a:fillRect/>
          </a:stretch>
        </p:blipFill>
        <p:spPr>
          <a:xfrm>
            <a:off x="10776608" y="216311"/>
            <a:ext cx="1097706" cy="460889"/>
          </a:xfrm>
          <a:prstGeom prst="rect">
            <a:avLst/>
          </a:prstGeom>
        </p:spPr>
      </p:pic>
    </p:spTree>
    <p:extLst>
      <p:ext uri="{BB962C8B-B14F-4D97-AF65-F5344CB8AC3E}">
        <p14:creationId xmlns:p14="http://schemas.microsoft.com/office/powerpoint/2010/main" val="15770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4C0C5346-0F7C-A595-A547-30B78CFEBDE0}"/>
              </a:ext>
            </a:extLst>
          </p:cNvPr>
          <p:cNvSpPr txBox="1">
            <a:spLocks/>
          </p:cNvSpPr>
          <p:nvPr/>
        </p:nvSpPr>
        <p:spPr>
          <a:xfrm>
            <a:off x="1721998" y="952149"/>
            <a:ext cx="9038280" cy="885242"/>
          </a:xfrm>
          <a:prstGeom prst="rect">
            <a:avLst/>
          </a:prstGeom>
        </p:spPr>
        <p:txBody>
          <a:bodyPr vert="horz" lIns="0" tIns="0" rIns="0" bIns="0" rtlCol="0" anchor="b" anchorCtr="0">
            <a:noAutofit/>
          </a:bodyPr>
          <a:lstStyle>
            <a:lvl1pPr algn="ctr" defTabSz="457200" rtl="0" eaLnBrk="1" latinLnBrk="0" hangingPunct="1">
              <a:spcBef>
                <a:spcPct val="0"/>
              </a:spcBef>
              <a:buNone/>
              <a:defRPr sz="6000" b="1" kern="1200">
                <a:solidFill>
                  <a:schemeClr val="accent1"/>
                </a:solidFill>
                <a:latin typeface="+mj-lt"/>
                <a:ea typeface="+mj-ea"/>
                <a:cs typeface="+mj-cs"/>
              </a:defRPr>
            </a:lvl1pPr>
          </a:lstStyle>
          <a:p>
            <a:pPr algn="l"/>
            <a:r>
              <a:rPr lang="nn-NO" sz="3600" dirty="0" err="1"/>
              <a:t>Fler</a:t>
            </a:r>
            <a:r>
              <a:rPr lang="nn-NO" sz="3600" dirty="0"/>
              <a:t> </a:t>
            </a:r>
            <a:r>
              <a:rPr lang="nn-NO" sz="3600" dirty="0" err="1"/>
              <a:t>exempel</a:t>
            </a:r>
            <a:r>
              <a:rPr lang="nn-NO" sz="3600" dirty="0"/>
              <a:t> på </a:t>
            </a:r>
            <a:r>
              <a:rPr lang="nn-NO" sz="3600" dirty="0" err="1"/>
              <a:t>aktiviteter</a:t>
            </a:r>
            <a:endParaRPr lang="nn-NO" sz="3600" dirty="0"/>
          </a:p>
        </p:txBody>
      </p:sp>
      <p:sp>
        <p:nvSpPr>
          <p:cNvPr id="8" name="Platshållare för innehåll 3">
            <a:extLst>
              <a:ext uri="{FF2B5EF4-FFF2-40B4-BE49-F238E27FC236}">
                <a16:creationId xmlns:a16="http://schemas.microsoft.com/office/drawing/2014/main" id="{E4DD8645-5B6B-5965-BC84-887395A2D704}"/>
              </a:ext>
            </a:extLst>
          </p:cNvPr>
          <p:cNvSpPr txBox="1">
            <a:spLocks/>
          </p:cNvSpPr>
          <p:nvPr/>
        </p:nvSpPr>
        <p:spPr>
          <a:xfrm>
            <a:off x="1721998" y="2283636"/>
            <a:ext cx="8841727" cy="3357896"/>
          </a:xfrm>
          <a:prstGeom prst="rect">
            <a:avLst/>
          </a:prstGeom>
        </p:spPr>
        <p:txBody>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Kulturpromenad och kulturvandring</a:t>
            </a:r>
          </a:p>
          <a:p>
            <a:r>
              <a:rPr lang="sv-SE" sz="2800" dirty="0"/>
              <a:t>Stavgång</a:t>
            </a:r>
          </a:p>
          <a:p>
            <a:r>
              <a:rPr lang="sv-SE" sz="2800" dirty="0"/>
              <a:t>”Mattcurling”</a:t>
            </a:r>
          </a:p>
          <a:p>
            <a:r>
              <a:rPr lang="sv-SE" sz="2800" dirty="0"/>
              <a:t>Boule</a:t>
            </a:r>
          </a:p>
          <a:p>
            <a:r>
              <a:rPr lang="sv-SE" sz="2800" dirty="0"/>
              <a:t>Bingo, frågesport och sällskapsspel</a:t>
            </a:r>
          </a:p>
          <a:p>
            <a:r>
              <a:rPr lang="sv-SE" sz="2800" dirty="0"/>
              <a:t>Gympa, sittgympa och vattengymnastik</a:t>
            </a:r>
          </a:p>
          <a:p>
            <a:endParaRPr lang="sv-SE" sz="2800" dirty="0"/>
          </a:p>
          <a:p>
            <a:pPr marL="0" indent="0">
              <a:buFont typeface="Wingdings" panose="05000000000000000000" pitchFamily="2" charset="2"/>
              <a:buNone/>
            </a:pPr>
            <a:endParaRPr lang="sv-SE" sz="2800" dirty="0"/>
          </a:p>
        </p:txBody>
      </p:sp>
    </p:spTree>
    <p:extLst>
      <p:ext uri="{BB962C8B-B14F-4D97-AF65-F5344CB8AC3E}">
        <p14:creationId xmlns:p14="http://schemas.microsoft.com/office/powerpoint/2010/main" val="765599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13</a:t>
            </a:fld>
            <a:endParaRPr lang="sv-SE"/>
          </a:p>
        </p:txBody>
      </p:sp>
      <p:sp>
        <p:nvSpPr>
          <p:cNvPr id="4" name="Rubrik 3">
            <a:extLst>
              <a:ext uri="{FF2B5EF4-FFF2-40B4-BE49-F238E27FC236}">
                <a16:creationId xmlns:a16="http://schemas.microsoft.com/office/drawing/2014/main" id="{E5B63458-3560-3D7E-EF30-C1468D6ADEC4}"/>
              </a:ext>
            </a:extLst>
          </p:cNvPr>
          <p:cNvSpPr>
            <a:spLocks noGrp="1"/>
          </p:cNvSpPr>
          <p:nvPr>
            <p:ph type="title"/>
          </p:nvPr>
        </p:nvSpPr>
        <p:spPr/>
        <p:txBody>
          <a:bodyPr/>
          <a:lstStyle/>
          <a:p>
            <a:r>
              <a:rPr lang="sv-SE" sz="3600" dirty="0"/>
              <a:t>Sammanfattning</a:t>
            </a:r>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Hållbar hälsa – olika aspekter</a:t>
            </a:r>
          </a:p>
          <a:p>
            <a:r>
              <a:rPr lang="sv-SE" sz="2800" dirty="0"/>
              <a:t>Hur kan vi påverka vår hälsa</a:t>
            </a:r>
          </a:p>
          <a:p>
            <a:r>
              <a:rPr lang="sv-SE" sz="2800" dirty="0"/>
              <a:t>Digitalt stöd i vården</a:t>
            </a:r>
          </a:p>
        </p:txBody>
      </p:sp>
      <p:pic>
        <p:nvPicPr>
          <p:cNvPr id="3" name="Bildobjekt 2" descr="En bild som visar Teckensnitt, Grafik, grafisk design, text&#10;&#10;AI-genererat innehåll kan vara felaktigt.">
            <a:extLst>
              <a:ext uri="{FF2B5EF4-FFF2-40B4-BE49-F238E27FC236}">
                <a16:creationId xmlns:a16="http://schemas.microsoft.com/office/drawing/2014/main" id="{E4B9629F-5516-987C-AAFF-2EBC3D3A1FC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8" name="Bildobjekt 7" descr="En bild som visar text, Teckensnitt, grön, skärmbild&#10;&#10;AI-genererat innehåll kan vara felaktigt.">
            <a:extLst>
              <a:ext uri="{FF2B5EF4-FFF2-40B4-BE49-F238E27FC236}">
                <a16:creationId xmlns:a16="http://schemas.microsoft.com/office/drawing/2014/main" id="{8EE3FDDC-761C-0689-22D1-D56F66E4D5B6}"/>
              </a:ext>
            </a:extLst>
          </p:cNvPr>
          <p:cNvPicPr>
            <a:picLocks noChangeAspect="1"/>
          </p:cNvPicPr>
          <p:nvPr/>
        </p:nvPicPr>
        <p:blipFill>
          <a:blip r:embed="rId4"/>
          <a:srcRect l="17689" r="18008" b="5260"/>
          <a:stretch>
            <a:fillRect/>
          </a:stretch>
        </p:blipFill>
        <p:spPr>
          <a:xfrm>
            <a:off x="8771162" y="2613645"/>
            <a:ext cx="2005446" cy="1966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21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6C01B-C1A6-094E-FB1B-D5EA5955570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0F891A4-A446-9E14-164F-C35A00174FB2}"/>
              </a:ext>
            </a:extLst>
          </p:cNvPr>
          <p:cNvSpPr>
            <a:spLocks noGrp="1"/>
          </p:cNvSpPr>
          <p:nvPr>
            <p:ph type="sldNum" sz="quarter" idx="12"/>
          </p:nvPr>
        </p:nvSpPr>
        <p:spPr/>
        <p:txBody>
          <a:bodyPr/>
          <a:lstStyle/>
          <a:p>
            <a:fld id="{332063FA-F158-B145-A53C-EFD7E6C84CF7}" type="slidenum">
              <a:rPr lang="sv-SE" smtClean="0"/>
              <a:pPr/>
              <a:t>14</a:t>
            </a:fld>
            <a:endParaRPr lang="sv-SE"/>
          </a:p>
        </p:txBody>
      </p:sp>
      <p:sp>
        <p:nvSpPr>
          <p:cNvPr id="4" name="Rubrik 3">
            <a:extLst>
              <a:ext uri="{FF2B5EF4-FFF2-40B4-BE49-F238E27FC236}">
                <a16:creationId xmlns:a16="http://schemas.microsoft.com/office/drawing/2014/main" id="{1D8525F5-1CA2-5461-8D98-C14E6112B11A}"/>
              </a:ext>
            </a:extLst>
          </p:cNvPr>
          <p:cNvSpPr>
            <a:spLocks noGrp="1"/>
          </p:cNvSpPr>
          <p:nvPr>
            <p:ph type="title"/>
          </p:nvPr>
        </p:nvSpPr>
        <p:spPr/>
        <p:txBody>
          <a:bodyPr/>
          <a:lstStyle/>
          <a:p>
            <a:r>
              <a:rPr lang="sv-SE" sz="3600" dirty="0"/>
              <a:t>Nästa gång</a:t>
            </a:r>
          </a:p>
        </p:txBody>
      </p:sp>
      <p:sp useBgFill="1">
        <p:nvSpPr>
          <p:cNvPr id="5" name="Platshållare för innehåll 2">
            <a:extLst>
              <a:ext uri="{FF2B5EF4-FFF2-40B4-BE49-F238E27FC236}">
                <a16:creationId xmlns:a16="http://schemas.microsoft.com/office/drawing/2014/main" id="{C711C5B5-2E84-5990-8E60-ACB6F98D6288}"/>
              </a:ext>
            </a:extLst>
          </p:cNvPr>
          <p:cNvSpPr txBox="1">
            <a:spLocks/>
          </p:cNvSpPr>
          <p:nvPr/>
        </p:nvSpPr>
        <p:spPr>
          <a:xfrm>
            <a:off x="1721999" y="2246153"/>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Tema </a:t>
            </a:r>
          </a:p>
          <a:p>
            <a:r>
              <a:rPr lang="sv-SE" sz="2800" dirty="0"/>
              <a:t>Frivillig förberedelse</a:t>
            </a:r>
          </a:p>
        </p:txBody>
      </p:sp>
      <p:pic>
        <p:nvPicPr>
          <p:cNvPr id="3" name="Bildobjekt 2" descr="En bild som visar Teckensnitt, Grafik, grafisk design, text&#10;&#10;AI-genererat innehåll kan vara felaktigt.">
            <a:extLst>
              <a:ext uri="{FF2B5EF4-FFF2-40B4-BE49-F238E27FC236}">
                <a16:creationId xmlns:a16="http://schemas.microsoft.com/office/drawing/2014/main" id="{53F5F2CC-12A7-645A-60E7-54BE3BE7B0DD}"/>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7" name="Bildobjekt 6" descr="En bild som visar text, skärmbild, logotyp, Varumärke&#10;&#10;AI-genererat innehåll kan vara felaktigt.">
            <a:extLst>
              <a:ext uri="{FF2B5EF4-FFF2-40B4-BE49-F238E27FC236}">
                <a16:creationId xmlns:a16="http://schemas.microsoft.com/office/drawing/2014/main" id="{F037E42D-0CDF-DB2F-4623-8551A6FD19BD}"/>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118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14178"/>
        </a:solidFill>
        <a:effectLst/>
      </p:bgPr>
    </p:bg>
    <p:spTree>
      <p:nvGrpSpPr>
        <p:cNvPr id="1" name="">
          <a:extLst>
            <a:ext uri="{FF2B5EF4-FFF2-40B4-BE49-F238E27FC236}">
              <a16:creationId xmlns:a16="http://schemas.microsoft.com/office/drawing/2014/main" id="{87F596AE-14B3-1D65-D03D-2A833B5FE86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6366FBA-0FA4-C415-7D9E-1518238C23BC}"/>
              </a:ext>
            </a:extLst>
          </p:cNvPr>
          <p:cNvSpPr>
            <a:spLocks noGrp="1"/>
          </p:cNvSpPr>
          <p:nvPr>
            <p:ph type="title"/>
          </p:nvPr>
        </p:nvSpPr>
        <p:spPr>
          <a:xfrm>
            <a:off x="1721999" y="929856"/>
            <a:ext cx="9038280" cy="885242"/>
          </a:xfrm>
        </p:spPr>
        <p:txBody>
          <a:bodyPr/>
          <a:lstStyle/>
          <a:p>
            <a:r>
              <a:rPr lang="sv-SE" sz="3600" dirty="0">
                <a:solidFill>
                  <a:schemeClr val="bg1"/>
                </a:solidFill>
              </a:rPr>
              <a:t>För dig som vill lära dig mer!</a:t>
            </a:r>
          </a:p>
        </p:txBody>
      </p:sp>
      <p:sp useBgFill="1">
        <p:nvSpPr>
          <p:cNvPr id="5" name="Platshållare för innehåll 2">
            <a:extLst>
              <a:ext uri="{FF2B5EF4-FFF2-40B4-BE49-F238E27FC236}">
                <a16:creationId xmlns:a16="http://schemas.microsoft.com/office/drawing/2014/main" id="{0328397B-DB51-B629-70F1-C4D0C6229FF8}"/>
              </a:ext>
            </a:extLst>
          </p:cNvPr>
          <p:cNvSpPr txBox="1">
            <a:spLocks/>
          </p:cNvSpPr>
          <p:nvPr/>
        </p:nvSpPr>
        <p:spPr>
          <a:xfrm>
            <a:off x="1721999" y="1898908"/>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None/>
              <a:tabLst/>
              <a:defRPr/>
            </a:pPr>
            <a:r>
              <a:rPr kumimoji="0" lang="sv-SE" sz="2800" b="1" i="0" u="none" strike="noStrike" kern="1200" cap="none" spc="0" normalizeH="0" baseline="0" noProof="0" dirty="0">
                <a:ln>
                  <a:noFill/>
                </a:ln>
                <a:solidFill>
                  <a:prstClr val="white"/>
                </a:solidFill>
                <a:effectLst/>
                <a:uLnTx/>
                <a:uFillTx/>
                <a:latin typeface="Arial"/>
                <a:ea typeface="+mn-ea"/>
                <a:cs typeface="+mn-cs"/>
              </a:rPr>
              <a:t>Klicka på länkarna nedanför:</a:t>
            </a:r>
            <a:endParaRPr kumimoji="0" lang="sv-SE" sz="2800" b="0" i="0" u="none" strike="noStrike" kern="1200" cap="none" spc="0" normalizeH="0" baseline="0" noProof="0" dirty="0">
              <a:ln>
                <a:noFill/>
              </a:ln>
              <a:solidFill>
                <a:prstClr val="white"/>
              </a:solidFill>
              <a:effectLst/>
              <a:uLnTx/>
              <a:uFillTx/>
              <a:latin typeface="Arial"/>
              <a:ea typeface="+mn-ea"/>
              <a:cs typeface="+mn-cs"/>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r>
              <a:rPr lang="sv-SE" sz="2800" u="sng" dirty="0">
                <a:solidFill>
                  <a:schemeClr val="bg1"/>
                </a:solidFill>
                <a:latin typeface="Arial"/>
                <a:hlinkClick r:id="rId3">
                  <a:extLst>
                    <a:ext uri="{A12FA001-AC4F-418D-AE19-62706E023703}">
                      <ahyp:hlinkClr xmlns:ahyp="http://schemas.microsoft.com/office/drawing/2018/hyperlinkcolor" val="tx"/>
                    </a:ext>
                  </a:extLst>
                </a:hlinkClick>
              </a:rPr>
              <a:t>Kartläggning av äldres psykiska hälsa</a:t>
            </a:r>
            <a:endParaRPr lang="sv-SE" sz="2800" u="sng" dirty="0">
              <a:solidFill>
                <a:schemeClr val="bg1"/>
              </a:solidFill>
              <a:latin typeface="Arial"/>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r>
              <a:rPr lang="sv-SE" sz="2800" u="sng" dirty="0">
                <a:solidFill>
                  <a:schemeClr val="bg1"/>
                </a:solidFill>
                <a:latin typeface="Arial"/>
                <a:hlinkClick r:id="rId4">
                  <a:extLst>
                    <a:ext uri="{A12FA001-AC4F-418D-AE19-62706E023703}">
                      <ahyp:hlinkClr xmlns:ahyp="http://schemas.microsoft.com/office/drawing/2018/hyperlinkcolor" val="tx"/>
                    </a:ext>
                  </a:extLst>
                </a:hlinkClick>
              </a:rPr>
              <a:t>Inspelad föreläsning om hälsa och välbefinnande genom livet</a:t>
            </a:r>
            <a:endParaRPr lang="sv-SE" sz="2800" u="sng" dirty="0">
              <a:solidFill>
                <a:schemeClr val="bg1"/>
              </a:solidFill>
              <a:latin typeface="Arial"/>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r>
              <a:rPr kumimoji="0" lang="sv-SE" sz="2800" b="0" i="0" u="sng" strike="noStrike" kern="1200" cap="none" spc="0" normalizeH="0" baseline="0" noProof="0" dirty="0">
                <a:ln>
                  <a:noFill/>
                </a:ln>
                <a:solidFill>
                  <a:schemeClr val="bg1"/>
                </a:solidFill>
                <a:effectLst/>
                <a:uLnTx/>
                <a:uFillTx/>
                <a:latin typeface="Arial"/>
                <a:ea typeface="+mn-ea"/>
                <a:cs typeface="+mn-cs"/>
                <a:hlinkClick r:id="rId5">
                  <a:extLst>
                    <a:ext uri="{A12FA001-AC4F-418D-AE19-62706E023703}">
                      <ahyp:hlinkClr xmlns:ahyp="http://schemas.microsoft.com/office/drawing/2018/hyperlinkcolor" val="tx"/>
                    </a:ext>
                  </a:extLst>
                </a:hlinkClick>
              </a:rPr>
              <a:t>Samlad information om svenskars psykiska mående</a:t>
            </a:r>
            <a:endParaRPr kumimoji="0" lang="sv-SE" sz="2800" b="0" i="0" u="sng" strike="noStrike" kern="1200" cap="none" spc="0" normalizeH="0" baseline="0" noProof="0" dirty="0">
              <a:ln>
                <a:noFill/>
              </a:ln>
              <a:solidFill>
                <a:schemeClr val="bg1"/>
              </a:solidFill>
              <a:effectLst/>
              <a:uLnTx/>
              <a:uFillTx/>
              <a:latin typeface="Arial"/>
              <a:ea typeface="+mn-ea"/>
              <a:cs typeface="+mn-cs"/>
            </a:endParaRPr>
          </a:p>
          <a:p>
            <a:pPr lvl="0">
              <a:buClr>
                <a:srgbClr val="E75113"/>
              </a:buClr>
              <a:defRPr/>
            </a:pPr>
            <a:r>
              <a:rPr lang="sv-SE" sz="2800" dirty="0">
                <a:solidFill>
                  <a:schemeClr val="bg1"/>
                </a:solidFill>
                <a:hlinkClick r:id="rId6">
                  <a:extLst>
                    <a:ext uri="{A12FA001-AC4F-418D-AE19-62706E023703}">
                      <ahyp:hlinkClr xmlns:ahyp="http://schemas.microsoft.com/office/drawing/2018/hyperlinkcolor" val="tx"/>
                    </a:ext>
                  </a:extLst>
                </a:hlinkClick>
              </a:rPr>
              <a:t>SPF Seniorerna - SPF Seniorernas Folkhälsovecka 2025</a:t>
            </a:r>
            <a:endParaRPr kumimoji="0" lang="sv-SE" sz="2800" b="0" i="0" u="sng" strike="noStrike" kern="1200" cap="none" spc="0" normalizeH="0" baseline="0" noProof="0" dirty="0">
              <a:ln>
                <a:noFill/>
              </a:ln>
              <a:solidFill>
                <a:schemeClr val="bg1"/>
              </a:solidFill>
              <a:effectLst/>
              <a:uLnTx/>
              <a:uFillTx/>
              <a:latin typeface="Arial"/>
              <a:ea typeface="+mn-ea"/>
              <a:cs typeface="+mn-cs"/>
            </a:endParaRPr>
          </a:p>
          <a:p>
            <a:pPr marL="342900" marR="0" lvl="0" indent="-342900" algn="l" defTabSz="457200" rtl="0" eaLnBrk="1" fontAlgn="auto" latinLnBrk="0" hangingPunct="1">
              <a:lnSpc>
                <a:spcPct val="120000"/>
              </a:lnSpc>
              <a:spcBef>
                <a:spcPct val="20000"/>
              </a:spcBef>
              <a:spcAft>
                <a:spcPts val="0"/>
              </a:spcAft>
              <a:buClr>
                <a:srgbClr val="E75113"/>
              </a:buClr>
              <a:buSzTx/>
              <a:buFont typeface="Wingdings" panose="05000000000000000000" pitchFamily="2" charset="2"/>
              <a:buChar char="§"/>
              <a:tabLst/>
              <a:defRPr/>
            </a:pPr>
            <a:endParaRPr kumimoji="0" lang="sv-SE" sz="2800" b="0" i="0" u="sng" strike="noStrike" kern="1200" cap="none" spc="0" normalizeH="0" baseline="0" noProof="0" dirty="0">
              <a:ln>
                <a:noFill/>
              </a:ln>
              <a:solidFill>
                <a:schemeClr val="bg1"/>
              </a:solidFill>
              <a:effectLst/>
              <a:uLnTx/>
              <a:uFillTx/>
              <a:latin typeface="Arial"/>
              <a:ea typeface="+mn-ea"/>
              <a:cs typeface="+mn-cs"/>
            </a:endParaRPr>
          </a:p>
        </p:txBody>
      </p:sp>
      <p:pic>
        <p:nvPicPr>
          <p:cNvPr id="6" name="Bildobjekt 5" descr="En bild som visar text, Teckensnitt, Grafik, logotyp&#10;&#10;AI-genererat innehåll kan vara felaktigt.">
            <a:extLst>
              <a:ext uri="{FF2B5EF4-FFF2-40B4-BE49-F238E27FC236}">
                <a16:creationId xmlns:a16="http://schemas.microsoft.com/office/drawing/2014/main" id="{7E2880C7-650B-3FDC-45DF-1978013E0B56}"/>
              </a:ext>
            </a:extLst>
          </p:cNvPr>
          <p:cNvPicPr>
            <a:picLocks noChangeAspect="1"/>
          </p:cNvPicPr>
          <p:nvPr/>
        </p:nvPicPr>
        <p:blipFill>
          <a:blip r:embed="rId7"/>
          <a:stretch>
            <a:fillRect/>
          </a:stretch>
        </p:blipFill>
        <p:spPr>
          <a:xfrm>
            <a:off x="10776755" y="216311"/>
            <a:ext cx="1097559" cy="460889"/>
          </a:xfrm>
          <a:prstGeom prst="rect">
            <a:avLst/>
          </a:prstGeom>
        </p:spPr>
      </p:pic>
      <p:pic>
        <p:nvPicPr>
          <p:cNvPr id="3" name="Platshållare för innehåll 6" descr="Markör med hel fyllning">
            <a:extLst>
              <a:ext uri="{FF2B5EF4-FFF2-40B4-BE49-F238E27FC236}">
                <a16:creationId xmlns:a16="http://schemas.microsoft.com/office/drawing/2014/main" id="{94FA2A81-4F98-9CA0-55C3-5C072E78DB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920181" flipH="1" flipV="1">
            <a:off x="8186456" y="2250241"/>
            <a:ext cx="1494366" cy="149436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51057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3C0D92-3B4A-6CC3-E6F0-72D33791E96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78A0B8A-2A02-3FB3-0463-854B0F2C9447}"/>
              </a:ext>
            </a:extLst>
          </p:cNvPr>
          <p:cNvSpPr>
            <a:spLocks noGrp="1"/>
          </p:cNvSpPr>
          <p:nvPr>
            <p:ph type="sldNum" sz="quarter" idx="12"/>
          </p:nvPr>
        </p:nvSpPr>
        <p:spPr/>
        <p:txBody>
          <a:bodyPr/>
          <a:lstStyle/>
          <a:p>
            <a:fld id="{332063FA-F158-B145-A53C-EFD7E6C84CF7}" type="slidenum">
              <a:rPr lang="sv-SE" smtClean="0"/>
              <a:pPr/>
              <a:t>2</a:t>
            </a:fld>
            <a:endParaRPr lang="sv-SE" dirty="0"/>
          </a:p>
        </p:txBody>
      </p:sp>
      <p:sp>
        <p:nvSpPr>
          <p:cNvPr id="4" name="Rubrik 3">
            <a:extLst>
              <a:ext uri="{FF2B5EF4-FFF2-40B4-BE49-F238E27FC236}">
                <a16:creationId xmlns:a16="http://schemas.microsoft.com/office/drawing/2014/main" id="{A170AB78-EE91-9648-9789-F2CE5A4E2FA1}"/>
              </a:ext>
            </a:extLst>
          </p:cNvPr>
          <p:cNvSpPr>
            <a:spLocks noGrp="1"/>
          </p:cNvSpPr>
          <p:nvPr>
            <p:ph type="title"/>
          </p:nvPr>
        </p:nvSpPr>
        <p:spPr/>
        <p:txBody>
          <a:bodyPr/>
          <a:lstStyle/>
          <a:p>
            <a:r>
              <a:rPr lang="sv-SE" sz="3600" dirty="0"/>
              <a:t>De globala målen</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2A532EDF-A3D0-74F7-ED55-4E5E0EAE2206}"/>
              </a:ext>
            </a:extLst>
          </p:cNvPr>
          <p:cNvPicPr>
            <a:picLocks noChangeAspect="1"/>
          </p:cNvPicPr>
          <p:nvPr/>
        </p:nvPicPr>
        <p:blipFill>
          <a:blip r:embed="rId3"/>
          <a:stretch>
            <a:fillRect/>
          </a:stretch>
        </p:blipFill>
        <p:spPr>
          <a:xfrm>
            <a:off x="1714002" y="1947741"/>
            <a:ext cx="8748002" cy="4416999"/>
          </a:xfrm>
          <a:prstGeom prst="rect">
            <a:avLst/>
          </a:prstGeom>
          <a:effectLst>
            <a:outerShdw blurRad="50800" dist="38100" dir="2700000" algn="tl" rotWithShape="0">
              <a:prstClr val="black">
                <a:alpha val="40000"/>
              </a:prstClr>
            </a:outerShdw>
          </a:effectLst>
        </p:spPr>
      </p:pic>
      <p:pic>
        <p:nvPicPr>
          <p:cNvPr id="3" name="Bildobjekt 2" descr="En bild som visar Teckensnitt, Grafik, grafisk design, text&#10;&#10;AI-genererat innehåll kan vara felaktigt.">
            <a:extLst>
              <a:ext uri="{FF2B5EF4-FFF2-40B4-BE49-F238E27FC236}">
                <a16:creationId xmlns:a16="http://schemas.microsoft.com/office/drawing/2014/main" id="{2641AC65-8013-FA2D-3578-FDEE357B49B1}"/>
              </a:ext>
            </a:extLst>
          </p:cNvPr>
          <p:cNvPicPr>
            <a:picLocks noChangeAspect="1"/>
          </p:cNvPicPr>
          <p:nvPr/>
        </p:nvPicPr>
        <p:blipFill>
          <a:blip r:embed="rId4"/>
          <a:stretch>
            <a:fillRect/>
          </a:stretch>
        </p:blipFill>
        <p:spPr>
          <a:xfrm>
            <a:off x="10776608" y="216311"/>
            <a:ext cx="1097706" cy="460889"/>
          </a:xfrm>
          <a:prstGeom prst="rect">
            <a:avLst/>
          </a:prstGeom>
        </p:spPr>
      </p:pic>
    </p:spTree>
    <p:extLst>
      <p:ext uri="{BB962C8B-B14F-4D97-AF65-F5344CB8AC3E}">
        <p14:creationId xmlns:p14="http://schemas.microsoft.com/office/powerpoint/2010/main" val="139144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BDB72C-83B6-6198-D916-B0D11CE8F326}"/>
            </a:ext>
          </a:extLst>
        </p:cNvPr>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9860FEEA-15E0-8A99-CDFA-DC5EDFEC41FA}"/>
              </a:ext>
            </a:extLst>
          </p:cNvPr>
          <p:cNvSpPr/>
          <p:nvPr/>
        </p:nvSpPr>
        <p:spPr>
          <a:xfrm>
            <a:off x="9164452" y="5653300"/>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4" name="Rubrik 3">
            <a:extLst>
              <a:ext uri="{FF2B5EF4-FFF2-40B4-BE49-F238E27FC236}">
                <a16:creationId xmlns:a16="http://schemas.microsoft.com/office/drawing/2014/main" id="{9D3C89A8-D512-D651-D14F-024B2CFE722E}"/>
              </a:ext>
            </a:extLst>
          </p:cNvPr>
          <p:cNvSpPr>
            <a:spLocks noGrp="1"/>
          </p:cNvSpPr>
          <p:nvPr>
            <p:ph type="title"/>
          </p:nvPr>
        </p:nvSpPr>
        <p:spPr/>
        <p:txBody>
          <a:bodyPr/>
          <a:lstStyle/>
          <a:p>
            <a:r>
              <a:rPr lang="sv-SE" sz="3600" dirty="0"/>
              <a:t>Mål 3: God hälsa och välbefinnande</a:t>
            </a:r>
          </a:p>
        </p:txBody>
      </p:sp>
      <p:sp>
        <p:nvSpPr>
          <p:cNvPr id="11" name="Platshållare för innehåll 6">
            <a:extLst>
              <a:ext uri="{FF2B5EF4-FFF2-40B4-BE49-F238E27FC236}">
                <a16:creationId xmlns:a16="http://schemas.microsoft.com/office/drawing/2014/main" id="{BD5D39CD-8C72-3BA6-4F84-5EB9AFE2A89F}"/>
              </a:ext>
            </a:extLst>
          </p:cNvPr>
          <p:cNvSpPr>
            <a:spLocks noGrp="1"/>
          </p:cNvSpPr>
          <p:nvPr>
            <p:ph sz="quarter" idx="13"/>
          </p:nvPr>
        </p:nvSpPr>
        <p:spPr>
          <a:xfrm>
            <a:off x="1721999" y="2438408"/>
            <a:ext cx="6778710" cy="1981183"/>
          </a:xfrm>
        </p:spPr>
        <p:txBody>
          <a:bodyPr/>
          <a:lstStyle/>
          <a:p>
            <a:r>
              <a:rPr lang="sv-SE" sz="2800" dirty="0"/>
              <a:t>Handlar om att säkerställa hälsosamma liv och främja välbefinnande för alla i alla åldrar.</a:t>
            </a:r>
          </a:p>
        </p:txBody>
      </p:sp>
      <p:sp>
        <p:nvSpPr>
          <p:cNvPr id="20" name="textruta 19">
            <a:extLst>
              <a:ext uri="{FF2B5EF4-FFF2-40B4-BE49-F238E27FC236}">
                <a16:creationId xmlns:a16="http://schemas.microsoft.com/office/drawing/2014/main" id="{2A755B77-3E7F-4FAC-DC1B-6E557722F496}"/>
              </a:ext>
            </a:extLst>
          </p:cNvPr>
          <p:cNvSpPr txBox="1"/>
          <p:nvPr/>
        </p:nvSpPr>
        <p:spPr>
          <a:xfrm>
            <a:off x="8816789" y="5765520"/>
            <a:ext cx="3057525" cy="430887"/>
          </a:xfrm>
          <a:prstGeom prst="rect">
            <a:avLst/>
          </a:prstGeom>
          <a:noFill/>
        </p:spPr>
        <p:txBody>
          <a:bodyPr wrap="square" rtlCol="0">
            <a:spAutoFit/>
          </a:bodyPr>
          <a:lstStyle/>
          <a:p>
            <a:pPr algn="ctr"/>
            <a:r>
              <a:rPr lang="sv-SE" sz="2200" b="1" dirty="0">
                <a:solidFill>
                  <a:schemeClr val="bg1"/>
                </a:solidFill>
                <a:hlinkClick r:id="rId3">
                  <a:extLst>
                    <a:ext uri="{A12FA001-AC4F-418D-AE19-62706E023703}">
                      <ahyp:hlinkClr xmlns:ahyp="http://schemas.microsoft.com/office/drawing/2018/hyperlinkcolor" val="tx"/>
                    </a:ext>
                  </a:extLst>
                </a:hlinkClick>
              </a:rPr>
              <a:t>Mer om mål 3</a:t>
            </a:r>
            <a:endParaRPr lang="sv-SE" sz="2200" b="1" dirty="0">
              <a:solidFill>
                <a:schemeClr val="bg1"/>
              </a:solidFill>
            </a:endParaRPr>
          </a:p>
        </p:txBody>
      </p:sp>
      <p:pic>
        <p:nvPicPr>
          <p:cNvPr id="2" name="Bildobjekt 1" descr="En bild som visar Teckensnitt, Grafik, grafisk design, text&#10;&#10;AI-genererat innehåll kan vara felaktigt.">
            <a:extLst>
              <a:ext uri="{FF2B5EF4-FFF2-40B4-BE49-F238E27FC236}">
                <a16:creationId xmlns:a16="http://schemas.microsoft.com/office/drawing/2014/main" id="{E2F4E5CB-B187-B053-1D42-31ACB1B44EE5}"/>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5" name="Bildobjekt 4" descr="En bild som visar text, Teckensnitt, grön, skärmbild&#10;&#10;AI-genererat innehåll kan vara felaktigt.">
            <a:extLst>
              <a:ext uri="{FF2B5EF4-FFF2-40B4-BE49-F238E27FC236}">
                <a16:creationId xmlns:a16="http://schemas.microsoft.com/office/drawing/2014/main" id="{D6270B8D-DBC4-F093-E039-E29F17C9AC1E}"/>
              </a:ext>
            </a:extLst>
          </p:cNvPr>
          <p:cNvPicPr>
            <a:picLocks noChangeAspect="1"/>
          </p:cNvPicPr>
          <p:nvPr/>
        </p:nvPicPr>
        <p:blipFill>
          <a:blip r:embed="rId5"/>
          <a:srcRect l="17689" r="18008" b="5260"/>
          <a:stretch>
            <a:fillRect/>
          </a:stretch>
        </p:blipFill>
        <p:spPr>
          <a:xfrm>
            <a:off x="9034355" y="2139193"/>
            <a:ext cx="2630150" cy="2579615"/>
          </a:xfrm>
          <a:prstGeom prst="rect">
            <a:avLst/>
          </a:prstGeom>
          <a:effectLst>
            <a:outerShdw blurRad="50800" dist="38100" dir="2700000" algn="tl" rotWithShape="0">
              <a:prstClr val="black">
                <a:alpha val="40000"/>
              </a:prstClr>
            </a:outerShdw>
          </a:effectLst>
        </p:spPr>
      </p:pic>
      <p:pic>
        <p:nvPicPr>
          <p:cNvPr id="7" name="Platshållare för innehåll 6" descr="Markör med hel fyllning">
            <a:extLst>
              <a:ext uri="{FF2B5EF4-FFF2-40B4-BE49-F238E27FC236}">
                <a16:creationId xmlns:a16="http://schemas.microsoft.com/office/drawing/2014/main" id="{8E86D62C-1540-2423-0F18-CDE840DF24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H="1" flipV="1">
            <a:off x="10108860" y="4947015"/>
            <a:ext cx="706285" cy="706285"/>
          </a:xfrm>
          <a:prstGeom prst="rect">
            <a:avLst/>
          </a:prstGeom>
        </p:spPr>
      </p:pic>
    </p:spTree>
    <p:extLst>
      <p:ext uri="{BB962C8B-B14F-4D97-AF65-F5344CB8AC3E}">
        <p14:creationId xmlns:p14="http://schemas.microsoft.com/office/powerpoint/2010/main" val="312005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3F4AEB-82B4-6170-17F6-A8608D7F1C0A}"/>
            </a:ext>
          </a:extLst>
        </p:cNvPr>
        <p:cNvGrpSpPr/>
        <p:nvPr/>
      </p:nvGrpSpPr>
      <p:grpSpPr>
        <a:xfrm>
          <a:off x="0" y="0"/>
          <a:ext cx="0" cy="0"/>
          <a:chOff x="0" y="0"/>
          <a:chExt cx="0" cy="0"/>
        </a:xfrm>
      </p:grpSpPr>
      <p:pic>
        <p:nvPicPr>
          <p:cNvPr id="3" name="Onlinemedia 2" descr="Hållbar Hälsa">
            <a:hlinkClick r:id="" action="ppaction://media"/>
            <a:extLst>
              <a:ext uri="{FF2B5EF4-FFF2-40B4-BE49-F238E27FC236}">
                <a16:creationId xmlns:a16="http://schemas.microsoft.com/office/drawing/2014/main" id="{C4823FD1-4E82-22FB-6741-50D2DC5EA1A3}"/>
              </a:ext>
            </a:extLst>
          </p:cNvPr>
          <p:cNvPicPr>
            <a:picLocks noRot="1" noChangeAspect="1"/>
          </p:cNvPicPr>
          <p:nvPr>
            <a:videoFile r:link="rId1"/>
          </p:nvPr>
        </p:nvPicPr>
        <p:blipFill>
          <a:blip r:embed="rId4"/>
          <a:stretch>
            <a:fillRect/>
          </a:stretch>
        </p:blipFill>
        <p:spPr>
          <a:xfrm>
            <a:off x="0" y="0"/>
            <a:ext cx="12192000" cy="6868732"/>
          </a:xfrm>
          <a:prstGeom prst="rect">
            <a:avLst/>
          </a:prstGeom>
        </p:spPr>
      </p:pic>
    </p:spTree>
    <p:extLst>
      <p:ext uri="{BB962C8B-B14F-4D97-AF65-F5344CB8AC3E}">
        <p14:creationId xmlns:p14="http://schemas.microsoft.com/office/powerpoint/2010/main" val="250944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AB225-D3A1-6BEE-089A-784015693DD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F71FEB1-7555-A83A-3B85-777A3B9640E5}"/>
              </a:ext>
            </a:extLst>
          </p:cNvPr>
          <p:cNvSpPr>
            <a:spLocks noGrp="1"/>
          </p:cNvSpPr>
          <p:nvPr>
            <p:ph type="sldNum" sz="quarter" idx="12"/>
          </p:nvPr>
        </p:nvSpPr>
        <p:spPr/>
        <p:txBody>
          <a:bodyPr/>
          <a:lstStyle/>
          <a:p>
            <a:fld id="{332063FA-F158-B145-A53C-EFD7E6C84CF7}" type="slidenum">
              <a:rPr lang="sv-SE" smtClean="0"/>
              <a:pPr/>
              <a:t>5</a:t>
            </a:fld>
            <a:endParaRPr lang="sv-SE"/>
          </a:p>
        </p:txBody>
      </p:sp>
      <p:sp>
        <p:nvSpPr>
          <p:cNvPr id="2" name="Rubrik 1">
            <a:extLst>
              <a:ext uri="{FF2B5EF4-FFF2-40B4-BE49-F238E27FC236}">
                <a16:creationId xmlns:a16="http://schemas.microsoft.com/office/drawing/2014/main" id="{DE4235CA-0F02-1DC2-DF23-888F2CA8C5D0}"/>
              </a:ext>
            </a:extLst>
          </p:cNvPr>
          <p:cNvSpPr>
            <a:spLocks noGrp="1"/>
          </p:cNvSpPr>
          <p:nvPr>
            <p:ph type="title"/>
          </p:nvPr>
        </p:nvSpPr>
        <p:spPr/>
        <p:txBody>
          <a:bodyPr/>
          <a:lstStyle/>
          <a:p>
            <a:r>
              <a:rPr lang="nn-NO" sz="3600" dirty="0" err="1"/>
              <a:t>Samtalsfrågor</a:t>
            </a:r>
            <a:endParaRPr lang="nn-NO" sz="3600" dirty="0"/>
          </a:p>
        </p:txBody>
      </p:sp>
      <p:sp>
        <p:nvSpPr>
          <p:cNvPr id="3" name="Platshållare för innehåll 3">
            <a:extLst>
              <a:ext uri="{FF2B5EF4-FFF2-40B4-BE49-F238E27FC236}">
                <a16:creationId xmlns:a16="http://schemas.microsoft.com/office/drawing/2014/main" id="{2F2CEF23-1AE3-77D6-44AA-FA597EC7079E}"/>
              </a:ext>
            </a:extLst>
          </p:cNvPr>
          <p:cNvSpPr>
            <a:spLocks noGrp="1"/>
          </p:cNvSpPr>
          <p:nvPr>
            <p:ph sz="quarter" idx="13"/>
          </p:nvPr>
        </p:nvSpPr>
        <p:spPr>
          <a:xfrm>
            <a:off x="1721998" y="2547955"/>
            <a:ext cx="8841727" cy="3357896"/>
          </a:xfrm>
        </p:spPr>
        <p:txBody>
          <a:bodyPr/>
          <a:lstStyle/>
          <a:p>
            <a:endParaRPr lang="sv-SE" sz="3600" dirty="0"/>
          </a:p>
          <a:p>
            <a:endParaRPr lang="sv-SE" sz="2800" dirty="0"/>
          </a:p>
          <a:p>
            <a:pPr marL="0" indent="0">
              <a:buNone/>
            </a:pPr>
            <a:endParaRPr lang="sv-SE" sz="2800" dirty="0"/>
          </a:p>
        </p:txBody>
      </p:sp>
      <p:pic>
        <p:nvPicPr>
          <p:cNvPr id="4" name="Bildobjekt 3" descr="En bild som visar Teckensnitt, Grafik, grafisk design, text&#10;&#10;AI-genererat innehåll kan vara felaktigt.">
            <a:extLst>
              <a:ext uri="{FF2B5EF4-FFF2-40B4-BE49-F238E27FC236}">
                <a16:creationId xmlns:a16="http://schemas.microsoft.com/office/drawing/2014/main" id="{B917D87D-7795-725B-B54C-46C8B200EFF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5" name="Platshållare för innehåll 3">
            <a:extLst>
              <a:ext uri="{FF2B5EF4-FFF2-40B4-BE49-F238E27FC236}">
                <a16:creationId xmlns:a16="http://schemas.microsoft.com/office/drawing/2014/main" id="{EADE0873-5F0D-D1CD-E7DF-70D4701EFEBD}"/>
              </a:ext>
            </a:extLst>
          </p:cNvPr>
          <p:cNvSpPr txBox="1">
            <a:spLocks/>
          </p:cNvSpPr>
          <p:nvPr/>
        </p:nvSpPr>
        <p:spPr>
          <a:xfrm>
            <a:off x="1721998" y="2547955"/>
            <a:ext cx="8122646"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3000" dirty="0"/>
              <a:t>Vad tycker du är utmanande med din hälsa? </a:t>
            </a:r>
          </a:p>
          <a:p>
            <a:r>
              <a:rPr lang="sv-SE" sz="3000" dirty="0"/>
              <a:t>Vilka delar av din hälsa skulle du vilja förbättra? Hur kan du göra det? </a:t>
            </a:r>
          </a:p>
          <a:p>
            <a:endParaRPr lang="sv-SE" sz="2400" dirty="0"/>
          </a:p>
        </p:txBody>
      </p:sp>
    </p:spTree>
    <p:extLst>
      <p:ext uri="{BB962C8B-B14F-4D97-AF65-F5344CB8AC3E}">
        <p14:creationId xmlns:p14="http://schemas.microsoft.com/office/powerpoint/2010/main" val="319867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dirty="0"/>
              <a:t>Vad påverkar vår </a:t>
            </a:r>
            <a:r>
              <a:rPr lang="nn-NO" sz="3600" dirty="0" err="1"/>
              <a:t>hälsa</a:t>
            </a:r>
            <a:r>
              <a:rPr lang="nn-NO" sz="3600" dirty="0"/>
              <a:t>?</a:t>
            </a:r>
          </a:p>
        </p:txBody>
      </p:sp>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139193"/>
            <a:ext cx="5749432" cy="3357896"/>
          </a:xfrm>
        </p:spPr>
        <p:txBody>
          <a:bodyPr/>
          <a:lstStyle/>
          <a:p>
            <a:r>
              <a:rPr lang="sv-SE" sz="2800" dirty="0"/>
              <a:t>Kost</a:t>
            </a:r>
          </a:p>
          <a:p>
            <a:r>
              <a:rPr lang="sv-SE" sz="2800" dirty="0"/>
              <a:t>Livsstil</a:t>
            </a:r>
          </a:p>
          <a:p>
            <a:r>
              <a:rPr lang="sv-SE" sz="2800" dirty="0"/>
              <a:t>Motion och rörelse</a:t>
            </a:r>
          </a:p>
          <a:p>
            <a:r>
              <a:rPr lang="sv-SE" sz="2800" dirty="0"/>
              <a:t>Aktiviteter</a:t>
            </a:r>
          </a:p>
          <a:p>
            <a:r>
              <a:rPr lang="sv-SE" sz="2800" dirty="0"/>
              <a:t>Relationer</a:t>
            </a:r>
          </a:p>
          <a:p>
            <a:r>
              <a:rPr lang="sv-SE" sz="2800" dirty="0"/>
              <a:t>Upplevelser</a:t>
            </a:r>
          </a:p>
          <a:p>
            <a:r>
              <a:rPr lang="sv-SE" sz="2800" dirty="0"/>
              <a:t>Annat?</a:t>
            </a:r>
          </a:p>
        </p:txBody>
      </p:sp>
      <p:pic>
        <p:nvPicPr>
          <p:cNvPr id="4" name="Bildobjekt 3" descr="En bild som visar Teckensnitt, Grafik, grafisk design, text&#10;&#10;AI-genererat innehåll kan vara felaktigt.">
            <a:extLst>
              <a:ext uri="{FF2B5EF4-FFF2-40B4-BE49-F238E27FC236}">
                <a16:creationId xmlns:a16="http://schemas.microsoft.com/office/drawing/2014/main" id="{82735463-40AD-0AE1-C8BB-997F82B4FF5E}"/>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8" descr="En bild som visar utomhus, person, klädsel, sport&#10;&#10;AI-genererat innehåll kan vara felaktigt.">
            <a:extLst>
              <a:ext uri="{FF2B5EF4-FFF2-40B4-BE49-F238E27FC236}">
                <a16:creationId xmlns:a16="http://schemas.microsoft.com/office/drawing/2014/main" id="{B892AAC3-CC06-08F4-A069-2C4A3A8974DD}"/>
              </a:ext>
            </a:extLst>
          </p:cNvPr>
          <p:cNvPicPr>
            <a:picLocks noChangeAspect="1"/>
          </p:cNvPicPr>
          <p:nvPr/>
        </p:nvPicPr>
        <p:blipFill>
          <a:blip r:embed="rId4"/>
          <a:stretch>
            <a:fillRect/>
          </a:stretch>
        </p:blipFill>
        <p:spPr>
          <a:xfrm>
            <a:off x="9039605" y="2073008"/>
            <a:ext cx="2834710" cy="1889807"/>
          </a:xfrm>
          <a:prstGeom prst="rect">
            <a:avLst/>
          </a:prstGeom>
          <a:effectLst>
            <a:outerShdw blurRad="50800" dist="38100" dir="2700000" algn="tl" rotWithShape="0">
              <a:prstClr val="black">
                <a:alpha val="40000"/>
              </a:prstClr>
            </a:outerShdw>
          </a:effectLst>
        </p:spPr>
      </p:pic>
      <p:pic>
        <p:nvPicPr>
          <p:cNvPr id="11" name="Bildobjekt 10" descr="En bild som visar mat, grönsak, skål, bordsservis&#10;&#10;AI-genererat innehåll kan vara felaktigt.">
            <a:extLst>
              <a:ext uri="{FF2B5EF4-FFF2-40B4-BE49-F238E27FC236}">
                <a16:creationId xmlns:a16="http://schemas.microsoft.com/office/drawing/2014/main" id="{09791EB7-C8A8-527D-F707-6538116BB2F6}"/>
              </a:ext>
            </a:extLst>
          </p:cNvPr>
          <p:cNvPicPr>
            <a:picLocks noChangeAspect="1"/>
          </p:cNvPicPr>
          <p:nvPr/>
        </p:nvPicPr>
        <p:blipFill>
          <a:blip r:embed="rId5"/>
          <a:stretch>
            <a:fillRect/>
          </a:stretch>
        </p:blipFill>
        <p:spPr>
          <a:xfrm>
            <a:off x="6939919" y="2073008"/>
            <a:ext cx="1793620" cy="1793620"/>
          </a:xfrm>
          <a:prstGeom prst="rect">
            <a:avLst/>
          </a:prstGeom>
          <a:effectLst>
            <a:outerShdw blurRad="50800" dist="38100" dir="2700000" algn="tl" rotWithShape="0">
              <a:prstClr val="black">
                <a:alpha val="40000"/>
              </a:prstClr>
            </a:outerShdw>
          </a:effectLst>
        </p:spPr>
      </p:pic>
      <p:pic>
        <p:nvPicPr>
          <p:cNvPr id="13" name="Bildobjekt 12" descr="En bild som visar växt, maskrossläktet, utomhus, gul&#10;&#10;AI-genererat innehåll kan vara felaktigt.">
            <a:extLst>
              <a:ext uri="{FF2B5EF4-FFF2-40B4-BE49-F238E27FC236}">
                <a16:creationId xmlns:a16="http://schemas.microsoft.com/office/drawing/2014/main" id="{88D74EAA-1962-C88B-DDE6-68B2B31FDFCB}"/>
              </a:ext>
            </a:extLst>
          </p:cNvPr>
          <p:cNvPicPr>
            <a:picLocks noChangeAspect="1"/>
          </p:cNvPicPr>
          <p:nvPr/>
        </p:nvPicPr>
        <p:blipFill>
          <a:blip r:embed="rId6"/>
          <a:stretch>
            <a:fillRect/>
          </a:stretch>
        </p:blipFill>
        <p:spPr>
          <a:xfrm>
            <a:off x="6939919" y="4165584"/>
            <a:ext cx="2246420" cy="1492735"/>
          </a:xfrm>
          <a:prstGeom prst="rect">
            <a:avLst/>
          </a:prstGeom>
          <a:effectLst>
            <a:outerShdw blurRad="50800" dist="38100" dir="2700000" algn="tl" rotWithShape="0">
              <a:prstClr val="black">
                <a:alpha val="40000"/>
              </a:prstClr>
            </a:outerShdw>
          </a:effectLst>
        </p:spPr>
      </p:pic>
      <p:pic>
        <p:nvPicPr>
          <p:cNvPr id="15" name="Bildobjekt 14" descr="En bild som visar Publikation, bok, uppradad, inomhus&#10;&#10;AI-genererat innehåll kan vara felaktigt.">
            <a:extLst>
              <a:ext uri="{FF2B5EF4-FFF2-40B4-BE49-F238E27FC236}">
                <a16:creationId xmlns:a16="http://schemas.microsoft.com/office/drawing/2014/main" id="{A1225E58-85AB-B481-4929-F5E6579B900E}"/>
              </a:ext>
            </a:extLst>
          </p:cNvPr>
          <p:cNvPicPr>
            <a:picLocks noChangeAspect="1"/>
          </p:cNvPicPr>
          <p:nvPr/>
        </p:nvPicPr>
        <p:blipFill>
          <a:blip r:embed="rId7"/>
          <a:srcRect l="5808"/>
          <a:stretch>
            <a:fillRect/>
          </a:stretch>
        </p:blipFill>
        <p:spPr>
          <a:xfrm>
            <a:off x="9466729" y="4160074"/>
            <a:ext cx="2400775" cy="1699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134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7</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sv-SE" sz="3600" b="1" dirty="0">
                <a:ln w="6600">
                  <a:noFill/>
                  <a:prstDash val="solid"/>
                </a:ln>
                <a:solidFill>
                  <a:srgbClr val="038ECF"/>
                </a:solidFill>
                <a:hlinkClick r:id="rId3">
                  <a:extLst>
                    <a:ext uri="{A12FA001-AC4F-418D-AE19-62706E023703}">
                      <ahyp:hlinkClr xmlns:ahyp="http://schemas.microsoft.com/office/drawing/2018/hyperlinkcolor" val="tx"/>
                    </a:ext>
                  </a:extLst>
                </a:hlinkClick>
              </a:rPr>
              <a:t>eHälsomyndigheten</a:t>
            </a:r>
            <a:br>
              <a:rPr lang="sv-SE" sz="3600" b="1" dirty="0">
                <a:ln w="6600">
                  <a:noFill/>
                  <a:prstDash val="solid"/>
                </a:ln>
                <a:solidFill>
                  <a:srgbClr val="038ECF"/>
                </a:solidFill>
              </a:rPr>
            </a:br>
            <a:endParaRPr lang="nn-NO" sz="3600" dirty="0">
              <a:solidFill>
                <a:srgbClr val="038ECF"/>
              </a:solidFill>
            </a:endParaRPr>
          </a:p>
        </p:txBody>
      </p:sp>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326499"/>
            <a:ext cx="6292448" cy="3357896"/>
          </a:xfrm>
        </p:spPr>
        <p:txBody>
          <a:bodyPr/>
          <a:lstStyle/>
          <a:p>
            <a:r>
              <a:rPr lang="sv-SE" sz="2800" dirty="0"/>
              <a:t>Digitala lösningar för hälsa. </a:t>
            </a:r>
          </a:p>
          <a:p>
            <a:r>
              <a:rPr lang="sv-SE" sz="2800" dirty="0"/>
              <a:t>Rätt information ska finnas tillgänglig i varje vårdsituation, oavsett var i landet du bor. </a:t>
            </a:r>
          </a:p>
          <a:p>
            <a:r>
              <a:rPr lang="sv-SE" sz="2800" dirty="0"/>
              <a:t>Ger medarbetare i vården bättre förutsättningar och ökar patientsäkerheten.</a:t>
            </a:r>
          </a:p>
        </p:txBody>
      </p:sp>
      <p:pic>
        <p:nvPicPr>
          <p:cNvPr id="4" name="Bildobjekt 3" descr="En bild som visar Teckensnitt, Grafik, grafisk design, text&#10;&#10;AI-genererat innehåll kan vara felaktigt.">
            <a:extLst>
              <a:ext uri="{FF2B5EF4-FFF2-40B4-BE49-F238E27FC236}">
                <a16:creationId xmlns:a16="http://schemas.microsoft.com/office/drawing/2014/main" id="{CFE1F200-EA03-9787-9639-5B7227BDC794}"/>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5" name="Platshållare för innehåll 6" descr="Markör med hel fyllning">
            <a:extLst>
              <a:ext uri="{FF2B5EF4-FFF2-40B4-BE49-F238E27FC236}">
                <a16:creationId xmlns:a16="http://schemas.microsoft.com/office/drawing/2014/main" id="{AE0F9B9E-E788-307A-80E2-70BEA65405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57784" flipH="1" flipV="1">
            <a:off x="948260" y="775445"/>
            <a:ext cx="706285" cy="706285"/>
          </a:xfrm>
          <a:prstGeom prst="rect">
            <a:avLst/>
          </a:prstGeom>
        </p:spPr>
      </p:pic>
      <p:pic>
        <p:nvPicPr>
          <p:cNvPr id="7" name="Bildobjekt 6">
            <a:extLst>
              <a:ext uri="{FF2B5EF4-FFF2-40B4-BE49-F238E27FC236}">
                <a16:creationId xmlns:a16="http://schemas.microsoft.com/office/drawing/2014/main" id="{BE7F309F-A9EB-25C7-4DD1-E668736850E2}"/>
              </a:ext>
            </a:extLst>
          </p:cNvPr>
          <p:cNvPicPr>
            <a:picLocks noChangeAspect="1"/>
          </p:cNvPicPr>
          <p:nvPr/>
        </p:nvPicPr>
        <p:blipFill>
          <a:blip r:embed="rId7"/>
          <a:srcRect/>
          <a:stretch/>
        </p:blipFill>
        <p:spPr>
          <a:xfrm>
            <a:off x="8556400" y="2734900"/>
            <a:ext cx="3093634" cy="1576374"/>
          </a:xfrm>
          <a:prstGeom prst="rect">
            <a:avLst/>
          </a:prstGeom>
          <a:effectLst/>
        </p:spPr>
      </p:pic>
    </p:spTree>
    <p:extLst>
      <p:ext uri="{BB962C8B-B14F-4D97-AF65-F5344CB8AC3E}">
        <p14:creationId xmlns:p14="http://schemas.microsoft.com/office/powerpoint/2010/main" val="3908767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8</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sv-SE" sz="3600" b="1" dirty="0">
                <a:ln w="6600">
                  <a:noFill/>
                  <a:prstDash val="solid"/>
                </a:ln>
                <a:solidFill>
                  <a:srgbClr val="004178"/>
                </a:solidFill>
                <a:hlinkClick r:id="rId3"/>
              </a:rPr>
              <a:t>E-recept</a:t>
            </a:r>
            <a:br>
              <a:rPr lang="sv-SE" sz="3600" b="1" dirty="0">
                <a:ln w="6600">
                  <a:noFill/>
                  <a:prstDash val="solid"/>
                </a:ln>
                <a:solidFill>
                  <a:srgbClr val="004178"/>
                </a:solidFill>
              </a:rPr>
            </a:br>
            <a:endParaRPr lang="nn-NO" sz="3600" dirty="0"/>
          </a:p>
        </p:txBody>
      </p:sp>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352202"/>
            <a:ext cx="5749432" cy="3357896"/>
          </a:xfrm>
        </p:spPr>
        <p:txBody>
          <a:bodyPr/>
          <a:lstStyle/>
          <a:p>
            <a:r>
              <a:rPr lang="sv-SE" sz="2800" dirty="0"/>
              <a:t>Säkert och smidigt system för att hämta ut läkemedel på apotek.</a:t>
            </a:r>
          </a:p>
          <a:p>
            <a:r>
              <a:rPr lang="sv-SE" sz="2800" dirty="0"/>
              <a:t>99 procent av alla recept i Sverige är idag elektroniska.</a:t>
            </a:r>
          </a:p>
        </p:txBody>
      </p:sp>
      <p:pic>
        <p:nvPicPr>
          <p:cNvPr id="4" name="Bildobjekt 3" descr="En bild som visar Teckensnitt, Grafik, grafisk design, text&#10;&#10;AI-genererat innehåll kan vara felaktigt.">
            <a:extLst>
              <a:ext uri="{FF2B5EF4-FFF2-40B4-BE49-F238E27FC236}">
                <a16:creationId xmlns:a16="http://schemas.microsoft.com/office/drawing/2014/main" id="{8B7D8DB3-5B7A-7F5E-C5BF-B4AD9768FDA3}"/>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5" name="Platshållare för innehåll 6" descr="Markör med hel fyllning">
            <a:extLst>
              <a:ext uri="{FF2B5EF4-FFF2-40B4-BE49-F238E27FC236}">
                <a16:creationId xmlns:a16="http://schemas.microsoft.com/office/drawing/2014/main" id="{6212CE72-C4E3-651B-645B-66ADFD4B4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57784" flipH="1" flipV="1">
            <a:off x="948260" y="775445"/>
            <a:ext cx="706285" cy="706285"/>
          </a:xfrm>
          <a:prstGeom prst="rect">
            <a:avLst/>
          </a:prstGeom>
        </p:spPr>
      </p:pic>
      <p:pic>
        <p:nvPicPr>
          <p:cNvPr id="7" name="Bildobjekt 6">
            <a:extLst>
              <a:ext uri="{FF2B5EF4-FFF2-40B4-BE49-F238E27FC236}">
                <a16:creationId xmlns:a16="http://schemas.microsoft.com/office/drawing/2014/main" id="{13AB234B-C8A8-5671-89B8-702FED61AEFF}"/>
              </a:ext>
            </a:extLst>
          </p:cNvPr>
          <p:cNvPicPr>
            <a:picLocks noChangeAspect="1"/>
          </p:cNvPicPr>
          <p:nvPr/>
        </p:nvPicPr>
        <p:blipFill>
          <a:blip r:embed="rId7"/>
          <a:srcRect/>
          <a:stretch/>
        </p:blipFill>
        <p:spPr>
          <a:xfrm>
            <a:off x="7471431" y="2352202"/>
            <a:ext cx="4634102" cy="23170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299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sv-SE" sz="3600" b="1" dirty="0">
                <a:ln w="6600">
                  <a:noFill/>
                  <a:prstDash val="solid"/>
                </a:ln>
                <a:solidFill>
                  <a:srgbClr val="004178"/>
                </a:solidFill>
                <a:hlinkClick r:id="rId3"/>
              </a:rPr>
              <a:t>Läkemedelskollen</a:t>
            </a:r>
            <a:br>
              <a:rPr lang="sv-SE" sz="3600" b="1" dirty="0">
                <a:ln w="6600">
                  <a:noFill/>
                  <a:prstDash val="solid"/>
                </a:ln>
                <a:solidFill>
                  <a:srgbClr val="004178"/>
                </a:solidFill>
              </a:rPr>
            </a:br>
            <a:endParaRPr lang="nn-NO" sz="3600" dirty="0"/>
          </a:p>
        </p:txBody>
      </p:sp>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362218"/>
            <a:ext cx="6614479" cy="3357896"/>
          </a:xfrm>
        </p:spPr>
        <p:txBody>
          <a:bodyPr/>
          <a:lstStyle/>
          <a:p>
            <a:r>
              <a:rPr lang="sv-SE" sz="2800" dirty="0"/>
              <a:t>Ta del av information om dina recept eller ditt djurs recept. </a:t>
            </a:r>
          </a:p>
          <a:p>
            <a:r>
              <a:rPr lang="sv-SE" sz="2800" dirty="0"/>
              <a:t>Information om ditt högkostnadsskydd.</a:t>
            </a:r>
          </a:p>
          <a:p>
            <a:r>
              <a:rPr lang="sv-SE" sz="2800" dirty="0"/>
              <a:t>Hantera fullmakter för apoteksärenden. </a:t>
            </a:r>
          </a:p>
        </p:txBody>
      </p:sp>
      <p:pic>
        <p:nvPicPr>
          <p:cNvPr id="4" name="Bildobjekt 3" descr="En bild som visar Teckensnitt, Grafik, grafisk design, text&#10;&#10;AI-genererat innehåll kan vara felaktigt.">
            <a:extLst>
              <a:ext uri="{FF2B5EF4-FFF2-40B4-BE49-F238E27FC236}">
                <a16:creationId xmlns:a16="http://schemas.microsoft.com/office/drawing/2014/main" id="{F7B5332B-18FF-9366-6854-22896018DDB5}"/>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5" name="Bildobjekt 4">
            <a:extLst>
              <a:ext uri="{FF2B5EF4-FFF2-40B4-BE49-F238E27FC236}">
                <a16:creationId xmlns:a16="http://schemas.microsoft.com/office/drawing/2014/main" id="{3347BE62-1795-BA8B-720D-FDF6BA90DF50}"/>
              </a:ext>
            </a:extLst>
          </p:cNvPr>
          <p:cNvPicPr>
            <a:picLocks noChangeAspect="1"/>
          </p:cNvPicPr>
          <p:nvPr/>
        </p:nvPicPr>
        <p:blipFill>
          <a:blip r:embed="rId5"/>
          <a:srcRect/>
          <a:stretch/>
        </p:blipFill>
        <p:spPr>
          <a:xfrm>
            <a:off x="8863395" y="2499967"/>
            <a:ext cx="2780279" cy="1838951"/>
          </a:xfrm>
          <a:prstGeom prst="rect">
            <a:avLst/>
          </a:prstGeom>
          <a:effectLst>
            <a:outerShdw blurRad="50800" dist="38100" dir="2700000" algn="tl" rotWithShape="0">
              <a:prstClr val="black">
                <a:alpha val="40000"/>
              </a:prstClr>
            </a:outerShdw>
          </a:effectLst>
        </p:spPr>
      </p:pic>
      <p:pic>
        <p:nvPicPr>
          <p:cNvPr id="7" name="Platshållare för innehåll 6" descr="Markör med hel fyllning">
            <a:extLst>
              <a:ext uri="{FF2B5EF4-FFF2-40B4-BE49-F238E27FC236}">
                <a16:creationId xmlns:a16="http://schemas.microsoft.com/office/drawing/2014/main" id="{08C7CC83-C37C-F3C7-5C8D-DE2C65B9B0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57784" flipH="1" flipV="1">
            <a:off x="948260" y="775445"/>
            <a:ext cx="706285" cy="706285"/>
          </a:xfrm>
          <a:prstGeom prst="rect">
            <a:avLst/>
          </a:prstGeom>
        </p:spPr>
      </p:pic>
    </p:spTree>
    <p:extLst>
      <p:ext uri="{BB962C8B-B14F-4D97-AF65-F5344CB8AC3E}">
        <p14:creationId xmlns:p14="http://schemas.microsoft.com/office/powerpoint/2010/main" val="18356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PF_mallpres_20141216_REN">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4879</TotalTime>
  <Words>1897</Words>
  <Application>Microsoft Office PowerPoint</Application>
  <PresentationFormat>Bredbild</PresentationFormat>
  <Paragraphs>250</Paragraphs>
  <Slides>15</Slides>
  <Notes>15</Notes>
  <HiddenSlides>0</HiddenSlides>
  <MMClips>1</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15</vt:i4>
      </vt:variant>
    </vt:vector>
  </HeadingPairs>
  <TitlesOfParts>
    <vt:vector size="21" baseType="lpstr">
      <vt:lpstr>Arial</vt:lpstr>
      <vt:lpstr>Calibri</vt:lpstr>
      <vt:lpstr>Impact</vt:lpstr>
      <vt:lpstr>Roboto Lt</vt:lpstr>
      <vt:lpstr>Wingdings</vt:lpstr>
      <vt:lpstr>SPF_mallpres_20141216_REN</vt:lpstr>
      <vt:lpstr>PowerPoint-presentation</vt:lpstr>
      <vt:lpstr>De globala målen</vt:lpstr>
      <vt:lpstr>Mål 3: God hälsa och välbefinnande</vt:lpstr>
      <vt:lpstr>PowerPoint-presentation</vt:lpstr>
      <vt:lpstr>Samtalsfrågor</vt:lpstr>
      <vt:lpstr>Vad påverkar vår hälsa?</vt:lpstr>
      <vt:lpstr>eHälsomyndigheten </vt:lpstr>
      <vt:lpstr>E-recept </vt:lpstr>
      <vt:lpstr>Läkemedelskollen </vt:lpstr>
      <vt:lpstr>Fullmakter för apoteksärenden</vt:lpstr>
      <vt:lpstr>Samtalsfrågor</vt:lpstr>
      <vt:lpstr>PowerPoint-presentation</vt:lpstr>
      <vt:lpstr>Sammanfattning</vt:lpstr>
      <vt:lpstr>Nästa gång</vt:lpstr>
      <vt:lpstr>För dig som vill lära dig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Sjölin</dc:creator>
  <cp:lastModifiedBy>Helena Olsson</cp:lastModifiedBy>
  <cp:revision>148</cp:revision>
  <cp:lastPrinted>2025-06-10T12:32:33Z</cp:lastPrinted>
  <dcterms:created xsi:type="dcterms:W3CDTF">2025-02-13T09:49:49Z</dcterms:created>
  <dcterms:modified xsi:type="dcterms:W3CDTF">2026-01-22T08:57:25Z</dcterms:modified>
</cp:coreProperties>
</file>