
<file path=[Content_Types].xml><?xml version="1.0" encoding="utf-8"?>
<Types xmlns="http://schemas.openxmlformats.org/package/2006/content-types">
  <Default Extension="gif" ContentType="image/gif"/>
  <Default Extension="jpeg" ContentType="image/jpeg"/>
  <Default Extension="jpg" ContentType="image/jpeg"/>
  <Default Extension="m4v"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81" r:id="rId2"/>
    <p:sldId id="287" r:id="rId3"/>
    <p:sldId id="305" r:id="rId4"/>
    <p:sldId id="294" r:id="rId5"/>
    <p:sldId id="381" r:id="rId6"/>
    <p:sldId id="407" r:id="rId7"/>
    <p:sldId id="408" r:id="rId8"/>
    <p:sldId id="405" r:id="rId9"/>
    <p:sldId id="302" r:id="rId10"/>
    <p:sldId id="307" r:id="rId11"/>
    <p:sldId id="365" r:id="rId12"/>
    <p:sldId id="406" r:id="rId13"/>
    <p:sldId id="386" r:id="rId14"/>
    <p:sldId id="402" r:id="rId15"/>
    <p:sldId id="296" r:id="rId16"/>
    <p:sldId id="409" r:id="rId17"/>
    <p:sldId id="410" r:id="rId18"/>
    <p:sldId id="411" r:id="rId19"/>
    <p:sldId id="412" r:id="rId20"/>
    <p:sldId id="413" r:id="rId21"/>
    <p:sldId id="414" r:id="rId22"/>
    <p:sldId id="415" r:id="rId23"/>
    <p:sldId id="416" r:id="rId24"/>
    <p:sldId id="346" r:id="rId25"/>
    <p:sldId id="417" r:id="rId26"/>
    <p:sldId id="418" r:id="rId27"/>
    <p:sldId id="419" r:id="rId28"/>
    <p:sldId id="420" r:id="rId29"/>
    <p:sldId id="421" r:id="rId30"/>
  </p:sldIdLst>
  <p:sldSz cx="12192000" cy="6858000"/>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4743C7-90DB-1F47-BF81-F482B0E972B5}">
          <p14:sldIdLst>
            <p14:sldId id="281"/>
            <p14:sldId id="287"/>
            <p14:sldId id="305"/>
            <p14:sldId id="294"/>
            <p14:sldId id="381"/>
            <p14:sldId id="407"/>
            <p14:sldId id="408"/>
            <p14:sldId id="405"/>
            <p14:sldId id="302"/>
            <p14:sldId id="307"/>
            <p14:sldId id="365"/>
            <p14:sldId id="406"/>
            <p14:sldId id="386"/>
            <p14:sldId id="402"/>
            <p14:sldId id="296"/>
            <p14:sldId id="409"/>
            <p14:sldId id="410"/>
            <p14:sldId id="411"/>
            <p14:sldId id="412"/>
            <p14:sldId id="413"/>
            <p14:sldId id="414"/>
            <p14:sldId id="415"/>
            <p14:sldId id="416"/>
            <p14:sldId id="346"/>
            <p14:sldId id="417"/>
            <p14:sldId id="418"/>
            <p14:sldId id="419"/>
            <p14:sldId id="420"/>
            <p14:sldId id="421"/>
          </p14:sldIdLst>
        </p14:section>
      </p14:sectionLst>
    </p:ext>
    <p:ext uri="{EFAFB233-063F-42B5-8137-9DF3F51BA10A}">
      <p15:sldGuideLst xmlns:p15="http://schemas.microsoft.com/office/powerpoint/2012/main">
        <p15:guide id="1" orient="horz" pos="2160" userDrawn="1">
          <p15:clr>
            <a:srgbClr val="A4A3A4"/>
          </p15:clr>
        </p15:guide>
        <p15:guide id="2" orient="horz" pos="1014"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4DD145-6453-0504-BAC6-1BE3BEAB49D6}" name="Anders Dahlin" initials="AD" userId="421fdd654b8fb84f" providerId="Windows Live"/>
  <p188:author id="{F5899D62-B4D8-BC52-7C97-04904F0C4012}" name="Wendy Francis" initials="WF" userId="S::wendy.francis@amphi.se::41db8d90-4008-41c8-8ede-a546e118a234" providerId="AD"/>
  <p188:author id="{BA41BCA2-2E8D-7B84-A5BC-08D04A7D62D9}" name="Amphi" initials="A" userId="Amph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178"/>
    <a:srgbClr val="CCE4DB"/>
    <a:srgbClr val="038ECF"/>
    <a:srgbClr val="BDE4F7"/>
    <a:srgbClr val="E75113"/>
    <a:srgbClr val="008FCB"/>
    <a:srgbClr val="EB6909"/>
    <a:srgbClr val="219B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DC040C-1C3C-4ED8-A656-416DD82BCCE0}" v="1" dt="2026-02-02T13:10:08.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53333" autoAdjust="0"/>
  </p:normalViewPr>
  <p:slideViewPr>
    <p:cSldViewPr snapToGrid="0">
      <p:cViewPr varScale="1">
        <p:scale>
          <a:sx n="77" d="100"/>
          <a:sy n="77" d="100"/>
        </p:scale>
        <p:origin x="3006" y="84"/>
      </p:cViewPr>
      <p:guideLst>
        <p:guide orient="horz" pos="2160"/>
        <p:guide orient="horz" pos="101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38" d="100"/>
          <a:sy n="138" d="100"/>
        </p:scale>
        <p:origin x="538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52154E-6706-1242-B5E1-43A53DF99EE7}" type="datetimeFigureOut">
              <a:rPr lang="sv-SE" smtClean="0"/>
              <a:t>2026-02-02</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0E164D-EE8D-B448-BE8E-A1520703B60E}" type="slidenum">
              <a:rPr lang="sv-SE" smtClean="0"/>
              <a:t>‹#›</a:t>
            </a:fld>
            <a:endParaRPr lang="sv-SE"/>
          </a:p>
        </p:txBody>
      </p:sp>
    </p:spTree>
    <p:extLst>
      <p:ext uri="{BB962C8B-B14F-4D97-AF65-F5344CB8AC3E}">
        <p14:creationId xmlns:p14="http://schemas.microsoft.com/office/powerpoint/2010/main" val="4135591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742B8-4EE9-A423-0D0F-3AA78A141F6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48965C9-EC33-B5EF-7A58-A1D362778F82}"/>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6928C439-F32D-A6BB-022C-5C1078D927DD}"/>
              </a:ext>
            </a:extLst>
          </p:cNvPr>
          <p:cNvSpPr>
            <a:spLocks noGrp="1"/>
          </p:cNvSpPr>
          <p:nvPr>
            <p:ph type="body" idx="1"/>
          </p:nvPr>
        </p:nvSpPr>
        <p:spPr/>
        <p:txBody>
          <a:bodyPr/>
          <a:lstStyle/>
          <a:p>
            <a:r>
              <a:rPr lang="sv-SE" sz="1200" b="1" i="0" dirty="0">
                <a:latin typeface="Arial" panose="020B0604020202020204" pitchFamily="34" charset="0"/>
                <a:cs typeface="Arial" panose="020B0604020202020204" pitchFamily="34" charset="0"/>
              </a:rPr>
              <a:t>Instruktion till cirkelledaren:</a:t>
            </a:r>
          </a:p>
          <a:p>
            <a:endParaRPr lang="sv-SE" altLang="sv-SE" sz="1200" i="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i="0" dirty="0">
                <a:latin typeface="Arial" panose="020B0604020202020204" pitchFamily="34" charset="0"/>
                <a:cs typeface="Arial" panose="020B0604020202020204" pitchFamily="34" charset="0"/>
              </a:rPr>
              <a:t>Inled med att välkomna deltagarna till dagens studiecirkelträff om hållbart ätande.</a:t>
            </a:r>
          </a:p>
          <a:p>
            <a:pPr marL="228600" indent="-228600" eaLnBrk="1" hangingPunct="1">
              <a:spcBef>
                <a:spcPct val="0"/>
              </a:spcBef>
              <a:buFont typeface="+mj-lt"/>
              <a:buAutoNum type="arabicPeriod"/>
            </a:pPr>
            <a:r>
              <a:rPr lang="sv-SE" altLang="sv-SE" sz="1200" i="0" dirty="0">
                <a:latin typeface="Arial" panose="020B0604020202020204" pitchFamily="34" charset="0"/>
                <a:cs typeface="Arial" panose="020B0604020202020204" pitchFamily="34" charset="0"/>
              </a:rPr>
              <a:t>Berätta att syfte med dagens modul,</a:t>
            </a:r>
            <a:r>
              <a:rPr lang="en-SE" sz="1200" dirty="0">
                <a:effectLst/>
                <a:latin typeface="Arial" panose="020B0604020202020204" pitchFamily="34" charset="0"/>
                <a:ea typeface="Aptos" panose="020B0004020202020204" pitchFamily="34" charset="0"/>
                <a:cs typeface="Arial" panose="020B0604020202020204" pitchFamily="34" charset="0"/>
              </a:rPr>
              <a:t> </a:t>
            </a:r>
            <a:r>
              <a:rPr lang="sv-SE" sz="1200" i="0" kern="100" dirty="0">
                <a:latin typeface="Arial" panose="020B0604020202020204" pitchFamily="34" charset="0"/>
                <a:ea typeface="Aptos" panose="020B0004020202020204" pitchFamily="34" charset="0"/>
                <a:cs typeface="Arial" panose="020B0604020202020204" pitchFamily="34" charset="0"/>
              </a:rPr>
              <a:t>Hållbart ätande, handlar om att göra matval som är hållbara både för vår hälsa, klimatet och jorden i stort. I det här materialet beskrivs hur ditt val av mat påverkar klimatet och ger dig förslag på klimatsmarta recept. </a:t>
            </a:r>
            <a:r>
              <a:rPr lang="sv-SE" altLang="sv-SE" sz="1200" i="0" dirty="0">
                <a:latin typeface="Arial" panose="020B0604020202020204" pitchFamily="34" charset="0"/>
                <a:cs typeface="Arial" panose="020B0604020202020204" pitchFamily="34" charset="0"/>
              </a:rPr>
              <a:t>Vi kommer bland annat att lära oss mer om hållbara </a:t>
            </a:r>
            <a:r>
              <a:rPr lang="sv-SE" altLang="sv-SE" sz="1200" i="0" dirty="0" err="1">
                <a:latin typeface="Arial" panose="020B0604020202020204" pitchFamily="34" charset="0"/>
                <a:cs typeface="Arial" panose="020B0604020202020204" pitchFamily="34" charset="0"/>
              </a:rPr>
              <a:t>matcirklar</a:t>
            </a:r>
            <a:r>
              <a:rPr lang="sv-SE" altLang="sv-SE" sz="1200" i="0" dirty="0">
                <a:latin typeface="Arial" panose="020B0604020202020204" pitchFamily="34" charset="0"/>
                <a:cs typeface="Arial" panose="020B0604020202020204" pitchFamily="34" charset="0"/>
              </a:rPr>
              <a:t>, tallriksmodeller, miljömärkningar för mat och vad vi kan göra för att undvika plast i maten.</a:t>
            </a:r>
          </a:p>
          <a:p>
            <a:pPr marL="228600" indent="-228600" eaLnBrk="1" hangingPunct="1">
              <a:spcBef>
                <a:spcPct val="0"/>
              </a:spcBef>
              <a:buFont typeface="+mj-lt"/>
              <a:buAutoNum type="arabicPeriod"/>
            </a:pPr>
            <a:r>
              <a:rPr lang="sv-SE" altLang="sv-SE" sz="1200" i="0" dirty="0">
                <a:latin typeface="Arial" panose="020B0604020202020204" pitchFamily="34" charset="0"/>
                <a:cs typeface="Arial" panose="020B0604020202020204" pitchFamily="34" charset="0"/>
              </a:rPr>
              <a:t>Gå igenom upplägget för dagen (exempelvis start- och sluttid samt säg ungefär när en fikapaus är planerad). </a:t>
            </a:r>
          </a:p>
          <a:p>
            <a:pPr marL="228600" indent="-228600" eaLnBrk="1" hangingPunct="1">
              <a:spcBef>
                <a:spcPct val="0"/>
              </a:spcBef>
              <a:buFont typeface="+mj-lt"/>
              <a:buAutoNum type="arabicPeriod"/>
            </a:pPr>
            <a:r>
              <a:rPr lang="sv-SE" sz="1200" b="0" i="0" u="none" strike="noStrike" dirty="0">
                <a:solidFill>
                  <a:srgbClr val="000000"/>
                </a:solidFill>
                <a:effectLst/>
                <a:latin typeface="Arial" panose="020B0604020202020204" pitchFamily="34" charset="0"/>
                <a:cs typeface="Arial" panose="020B0604020202020204" pitchFamily="34" charset="0"/>
              </a:rPr>
              <a:t>Ge en översikt av hur träffen kommer att gå till (t.ex. att ni kommer att diskutera olika frågor, titta på filmmaterial, göra övningar).</a:t>
            </a:r>
            <a:endParaRPr lang="sv-SE" altLang="sv-SE" sz="1200" i="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i="0" dirty="0">
                <a:latin typeface="Arial" panose="020B0604020202020204" pitchFamily="34" charset="0"/>
                <a:cs typeface="Arial" panose="020B0604020202020204" pitchFamily="34" charset="0"/>
              </a:rPr>
              <a:t>Informera deltagarna om att de även kommer att få en länk till presentationen skickad till sig efter träffen, så att deltagarna kan ta del av materialet i lugn och ro i efterhand.</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i="0" dirty="0">
                <a:latin typeface="Arial" panose="020B0604020202020204" pitchFamily="34" charset="0"/>
                <a:cs typeface="Arial" panose="020B0604020202020204" pitchFamily="34" charset="0"/>
              </a:rPr>
              <a:t>Uppmuntra gruppen att delta i samtalen. </a:t>
            </a:r>
            <a:r>
              <a:rPr lang="sv-SE" sz="1200" b="0" i="0" u="none" strike="noStrike" dirty="0">
                <a:solidFill>
                  <a:srgbClr val="000000"/>
                </a:solidFill>
                <a:effectLst/>
                <a:latin typeface="Arial" panose="020B0604020202020204" pitchFamily="34" charset="0"/>
                <a:cs typeface="Arial" panose="020B0604020202020204" pitchFamily="34" charset="0"/>
              </a:rPr>
              <a:t>Påminn om att man inte behöver vara expert på ämnet – alla perspektiv är värdefulla och tillsammans skapar vi en givande diskussion. </a:t>
            </a:r>
            <a:r>
              <a:rPr lang="sv-SE" altLang="sv-SE" sz="1200" i="0" dirty="0">
                <a:latin typeface="Arial" panose="020B0604020202020204" pitchFamily="34" charset="0"/>
                <a:cs typeface="Arial" panose="020B0604020202020204" pitchFamily="34" charset="0"/>
              </a:rPr>
              <a:t>Allas bidrag är välkomna! </a:t>
            </a:r>
          </a:p>
          <a:p>
            <a:pPr marL="228600" indent="-228600" eaLnBrk="1" hangingPunct="1">
              <a:spcBef>
                <a:spcPct val="0"/>
              </a:spcBef>
              <a:buFont typeface="+mj-lt"/>
              <a:buAutoNum type="arabicPeriod"/>
            </a:pPr>
            <a:r>
              <a:rPr lang="sv-SE" sz="1200" b="1" i="0" u="none" strike="noStrike" dirty="0">
                <a:solidFill>
                  <a:srgbClr val="000000"/>
                </a:solidFill>
                <a:effectLst/>
                <a:latin typeface="Arial" panose="020B0604020202020204" pitchFamily="34" charset="0"/>
                <a:cs typeface="Arial" panose="020B0604020202020204" pitchFamily="34" charset="0"/>
              </a:rPr>
              <a:t>Om detta inte är första träffen</a:t>
            </a:r>
            <a:r>
              <a:rPr lang="sv-SE" sz="1200" b="0" i="0" u="none" strike="noStrike" dirty="0">
                <a:solidFill>
                  <a:srgbClr val="000000"/>
                </a:solidFill>
                <a:effectLst/>
                <a:latin typeface="Arial" panose="020B0604020202020204" pitchFamily="34" charset="0"/>
                <a:cs typeface="Arial" panose="020B0604020202020204" pitchFamily="34" charset="0"/>
              </a:rPr>
              <a:t>: Fråga om det är något från föregående studiecirkelträff som deltagarna funderat över, vill följa upp, eller som behöver redas ut innan dagens ämne tar vid. </a:t>
            </a:r>
            <a:r>
              <a:rPr lang="sv-SE" altLang="sv-SE" sz="1200" i="0" dirty="0">
                <a:latin typeface="Arial" panose="020B0604020202020204" pitchFamily="34" charset="0"/>
                <a:cs typeface="Arial" panose="020B0604020202020204" pitchFamily="34" charset="0"/>
              </a:rPr>
              <a:t>Försök i så fall gemensamt svara eller reflektera kring det som eventuellt kommit upp.</a:t>
            </a:r>
          </a:p>
          <a:p>
            <a:endParaRPr lang="sv-SE" sz="1200" b="1" i="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AC05CC50-5D87-B83F-0478-16658EC4A9DD}"/>
              </a:ext>
            </a:extLst>
          </p:cNvPr>
          <p:cNvSpPr>
            <a:spLocks noGrp="1"/>
          </p:cNvSpPr>
          <p:nvPr>
            <p:ph type="sldNum" sz="quarter" idx="10"/>
          </p:nvPr>
        </p:nvSpPr>
        <p:spPr/>
        <p:txBody>
          <a:bodyPr/>
          <a:lstStyle/>
          <a:p>
            <a:fld id="{4B0E164D-EE8D-B448-BE8E-A1520703B60E}" type="slidenum">
              <a:rPr lang="sv-SE" smtClean="0"/>
              <a:t>1</a:t>
            </a:fld>
            <a:endParaRPr lang="sv-SE" dirty="0"/>
          </a:p>
        </p:txBody>
      </p:sp>
    </p:spTree>
    <p:extLst>
      <p:ext uri="{BB962C8B-B14F-4D97-AF65-F5344CB8AC3E}">
        <p14:creationId xmlns:p14="http://schemas.microsoft.com/office/powerpoint/2010/main" val="3900814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noProof="0" dirty="0">
                <a:latin typeface="Arial" panose="020B0604020202020204" pitchFamily="34" charset="0"/>
                <a:cs typeface="Arial" panose="020B0604020202020204" pitchFamily="34" charset="0"/>
              </a:rPr>
              <a:t>Instruktion till cirkelledaren:</a:t>
            </a:r>
          </a:p>
          <a:p>
            <a:endParaRPr lang="sv-SE" sz="1200" noProof="0" dirty="0">
              <a:latin typeface="Arial" panose="020B0604020202020204" pitchFamily="34" charset="0"/>
              <a:cs typeface="Arial" panose="020B0604020202020204" pitchFamily="34" charset="0"/>
            </a:endParaRPr>
          </a:p>
          <a:p>
            <a:pPr marL="228600" indent="-228600">
              <a:buFont typeface="+mj-lt"/>
              <a:buAutoNum type="arabicPeriod"/>
            </a:pPr>
            <a:r>
              <a:rPr lang="sv-SE" sz="1200" noProof="0" dirty="0">
                <a:latin typeface="Arial" panose="020B0604020202020204" pitchFamily="34" charset="0"/>
                <a:cs typeface="Arial" panose="020B0604020202020204" pitchFamily="34" charset="0"/>
              </a:rPr>
              <a:t>Berätta kort att gruppen nu ska få testa sina egna matvanor och få tips på vad de kan göra för att vara mer hållbara. Utgå från </a:t>
            </a:r>
            <a:r>
              <a:rPr lang="sv-SE" sz="1200" noProof="0" dirty="0" err="1">
                <a:latin typeface="Arial" panose="020B0604020202020204" pitchFamily="34" charset="0"/>
                <a:cs typeface="Arial" panose="020B0604020202020204" pitchFamily="34" charset="0"/>
              </a:rPr>
              <a:t>talpunkterna</a:t>
            </a:r>
            <a:r>
              <a:rPr lang="sv-SE" sz="1200" noProof="0" dirty="0">
                <a:latin typeface="Arial" panose="020B0604020202020204" pitchFamily="34" charset="0"/>
                <a:cs typeface="Arial" panose="020B0604020202020204" pitchFamily="34" charset="0"/>
              </a:rPr>
              <a:t> nedan.</a:t>
            </a:r>
          </a:p>
          <a:p>
            <a:pPr>
              <a:lnSpc>
                <a:spcPct val="107000"/>
              </a:lnSpc>
              <a:spcBef>
                <a:spcPts val="867"/>
              </a:spcBef>
              <a:spcAft>
                <a:spcPts val="433"/>
              </a:spcAft>
            </a:pPr>
            <a:endParaRPr lang="sv-SE" sz="1200" b="1"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Bef>
                <a:spcPts val="867"/>
              </a:spcBef>
              <a:spcAft>
                <a:spcPts val="433"/>
              </a:spcAft>
            </a:pPr>
            <a:r>
              <a:rPr lang="sv-SE" sz="1200" b="1" kern="100" noProof="0" dirty="0" err="1">
                <a:solidFill>
                  <a:srgbClr val="0F4761"/>
                </a:solidFill>
                <a:latin typeface="Arial" panose="020B0604020202020204" pitchFamily="34" charset="0"/>
                <a:ea typeface="Times New Roman" panose="02020603050405020304" pitchFamily="18" charset="0"/>
                <a:cs typeface="Arial" panose="020B0604020202020204" pitchFamily="34" charset="0"/>
              </a:rPr>
              <a:t>Talpunkter</a:t>
            </a:r>
            <a:r>
              <a:rPr lang="sv-SE" sz="1200" b="1"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rPr>
              <a:t>:</a:t>
            </a:r>
          </a:p>
          <a:p>
            <a:pPr marL="171450" indent="-171450">
              <a:lnSpc>
                <a:spcPct val="107000"/>
              </a:lnSpc>
              <a:spcBef>
                <a:spcPts val="867"/>
              </a:spcBef>
              <a:spcAft>
                <a:spcPts val="433"/>
              </a:spcAft>
              <a:buFont typeface="Arial" panose="020B0604020202020204" pitchFamily="34" charset="0"/>
              <a:buChar char="•"/>
            </a:pPr>
            <a:endParaRPr lang="sv-SE" sz="1200" b="1"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Bef>
                <a:spcPts val="867"/>
              </a:spcBef>
              <a:spcAft>
                <a:spcPts val="433"/>
              </a:spcAft>
              <a:buFont typeface="Arial" panose="020B0604020202020204" pitchFamily="34" charset="0"/>
              <a:buNone/>
            </a:pPr>
            <a:r>
              <a:rPr lang="sv-SE" sz="1200" b="1"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rPr>
              <a:t>Köttguiden: </a:t>
            </a:r>
          </a:p>
          <a:p>
            <a:pPr marL="171450" indent="-171450">
              <a:lnSpc>
                <a:spcPct val="107000"/>
              </a:lnSpc>
              <a:spcBef>
                <a:spcPts val="867"/>
              </a:spcBef>
              <a:spcAft>
                <a:spcPts val="433"/>
              </a:spcAft>
              <a:buFont typeface="Arial" panose="020B0604020202020204" pitchFamily="34" charset="0"/>
              <a:buChar char="•"/>
            </a:pPr>
            <a:r>
              <a:rPr lang="sv-SE" sz="1200" b="0"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rPr>
              <a:t>Om du äter kött, hur ska du tänka hållbart för dig och miljön? </a:t>
            </a:r>
            <a:r>
              <a:rPr lang="sv-SE" b="0" i="0" noProof="0" dirty="0">
                <a:solidFill>
                  <a:srgbClr val="000000"/>
                </a:solidFill>
                <a:effectLst/>
                <a:latin typeface="Arial" panose="020B0604020202020204" pitchFamily="34" charset="0"/>
                <a:cs typeface="Arial" panose="020B0604020202020204" pitchFamily="34" charset="0"/>
              </a:rPr>
              <a:t>WWF:s köttguide är en guide för konsumenter som vill bidra till en mer hållbar konsumtion av kött, ost och ägg. </a:t>
            </a:r>
          </a:p>
          <a:p>
            <a:pPr marL="171450" indent="-171450">
              <a:lnSpc>
                <a:spcPct val="107000"/>
              </a:lnSpc>
              <a:spcBef>
                <a:spcPts val="867"/>
              </a:spcBef>
              <a:spcAft>
                <a:spcPts val="433"/>
              </a:spcAft>
              <a:buFont typeface="Arial" panose="020B0604020202020204" pitchFamily="34" charset="0"/>
              <a:buChar char="•"/>
            </a:pPr>
            <a:r>
              <a:rPr lang="sv-SE" b="0" i="0" noProof="0" dirty="0">
                <a:solidFill>
                  <a:srgbClr val="000000"/>
                </a:solidFill>
                <a:effectLst/>
                <a:latin typeface="Arial" panose="020B0604020202020204" pitchFamily="34" charset="0"/>
                <a:cs typeface="Arial" panose="020B0604020202020204" pitchFamily="34" charset="0"/>
              </a:rPr>
              <a:t>Med ett trafikljussystem guidas du som konsument till vad som är bra att välja ibland – och vad som är klokt att låta bli: mindre men bättre helt enkelt!</a:t>
            </a:r>
          </a:p>
          <a:p>
            <a:pPr marL="171450" indent="-171450">
              <a:lnSpc>
                <a:spcPct val="107000"/>
              </a:lnSpc>
              <a:spcBef>
                <a:spcPts val="867"/>
              </a:spcBef>
              <a:spcAft>
                <a:spcPts val="433"/>
              </a:spcAft>
              <a:buFont typeface="Arial" panose="020B0604020202020204" pitchFamily="34" charset="0"/>
              <a:buChar char="•"/>
            </a:pPr>
            <a:r>
              <a:rPr lang="sv-SE" b="0" i="0" u="none" noProof="0" dirty="0">
                <a:solidFill>
                  <a:schemeClr val="tx1"/>
                </a:solidFill>
                <a:effectLst/>
                <a:latin typeface="Arial" panose="020B0604020202020204" pitchFamily="34" charset="0"/>
                <a:cs typeface="Arial" panose="020B0604020202020204" pitchFamily="34" charset="0"/>
              </a:rPr>
              <a:t>Köttguiden baseras på ett vetenskapligt underlag som är framtaget av en forskargrupp på Sveriges Lantbruksuniversitet, SLU. </a:t>
            </a:r>
            <a:endParaRPr lang="sv-SE" sz="1200" b="1" u="none" kern="100" noProof="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07000"/>
              </a:lnSpc>
              <a:spcBef>
                <a:spcPts val="867"/>
              </a:spcBef>
              <a:spcAft>
                <a:spcPts val="433"/>
              </a:spcAft>
              <a:buFont typeface="Arial" panose="020B0604020202020204" pitchFamily="34" charset="0"/>
              <a:buChar char="•"/>
            </a:pPr>
            <a:endParaRPr lang="sv-SE" sz="1200" b="1"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Bef>
                <a:spcPts val="867"/>
              </a:spcBef>
              <a:spcAft>
                <a:spcPts val="433"/>
              </a:spcAft>
              <a:buFont typeface="Arial" panose="020B0604020202020204" pitchFamily="34" charset="0"/>
              <a:buNone/>
            </a:pPr>
            <a:r>
              <a:rPr lang="sv-SE" sz="1200" b="1"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rPr>
              <a:t>Matkalkylatorn: </a:t>
            </a:r>
          </a:p>
          <a:p>
            <a:pPr marL="171450" indent="-171450">
              <a:lnSpc>
                <a:spcPct val="107000"/>
              </a:lnSpc>
              <a:spcBef>
                <a:spcPts val="867"/>
              </a:spcBef>
              <a:spcAft>
                <a:spcPts val="433"/>
              </a:spcAft>
              <a:buFont typeface="Arial" panose="020B0604020202020204" pitchFamily="34" charset="0"/>
              <a:buChar char="•"/>
            </a:pPr>
            <a:r>
              <a:rPr lang="sv-SE" sz="1200" b="0"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rPr>
              <a:t>Kolla hur mycket växthusgasutsläpp din lunch eller middag leder till och hur den påverkar den biologiska mångfalden.</a:t>
            </a:r>
          </a:p>
          <a:p>
            <a:pPr marL="171450" indent="-171450">
              <a:lnSpc>
                <a:spcPct val="107000"/>
              </a:lnSpc>
              <a:spcBef>
                <a:spcPts val="867"/>
              </a:spcBef>
              <a:spcAft>
                <a:spcPts val="433"/>
              </a:spcAft>
              <a:buFont typeface="Arial" panose="020B0604020202020204" pitchFamily="34" charset="0"/>
              <a:buChar char="•"/>
            </a:pPr>
            <a:r>
              <a:rPr lang="sv-SE" b="0" i="0" noProof="0" dirty="0">
                <a:solidFill>
                  <a:srgbClr val="552F25"/>
                </a:solidFill>
                <a:effectLst/>
                <a:latin typeface="Arial" panose="020B0604020202020204" pitchFamily="34" charset="0"/>
                <a:cs typeface="Arial" panose="020B0604020202020204" pitchFamily="34" charset="0"/>
              </a:rPr>
              <a:t>WWFs Matkalkylator ger dig en bild av hur mycket växthusgasutsläpp din lunch eller middag leder till. Matkalkylatorn ger även tips på hur du kan göra bättre val för hur maten påverkar biologisk mångfald. </a:t>
            </a:r>
          </a:p>
          <a:p>
            <a:pPr marL="171450" indent="-171450">
              <a:lnSpc>
                <a:spcPct val="107000"/>
              </a:lnSpc>
              <a:spcBef>
                <a:spcPts val="867"/>
              </a:spcBef>
              <a:spcAft>
                <a:spcPts val="433"/>
              </a:spcAft>
              <a:buFont typeface="Arial" panose="020B0604020202020204" pitchFamily="34" charset="0"/>
              <a:buChar char="•"/>
            </a:pPr>
            <a:r>
              <a:rPr lang="sv-SE" b="0" i="0" noProof="0" dirty="0">
                <a:solidFill>
                  <a:srgbClr val="552F25"/>
                </a:solidFill>
                <a:effectLst/>
                <a:latin typeface="Arial" panose="020B0604020202020204" pitchFamily="34" charset="0"/>
                <a:cs typeface="Arial" panose="020B0604020202020204" pitchFamily="34" charset="0"/>
              </a:rPr>
              <a:t>Matkalkylatorn baseras på forskning från Chalmers.</a:t>
            </a:r>
          </a:p>
          <a:p>
            <a:pPr>
              <a:lnSpc>
                <a:spcPct val="107000"/>
              </a:lnSpc>
              <a:spcBef>
                <a:spcPts val="867"/>
              </a:spcBef>
              <a:spcAft>
                <a:spcPts val="433"/>
              </a:spcAft>
            </a:pPr>
            <a:endParaRPr lang="sv-SE" sz="1200" b="0" i="0" noProof="0" dirty="0">
              <a:solidFill>
                <a:srgbClr val="552F25"/>
              </a:solidFill>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2"/>
              <a:tabLst/>
              <a:defRPr/>
            </a:pPr>
            <a:r>
              <a:rPr lang="sv-SE" sz="1200" noProof="0" dirty="0">
                <a:latin typeface="Arial" panose="020B0604020202020204" pitchFamily="34" charset="0"/>
                <a:cs typeface="Arial" panose="020B0604020202020204" pitchFamily="34" charset="0"/>
              </a:rPr>
              <a:t>Låt gruppen sedan få välja vilken av hemsidorna de vill gå in på </a:t>
            </a:r>
            <a:r>
              <a:rPr lang="sv-SE" sz="1200" b="0"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rPr>
              <a:t>(eller dela upp i mindre grupper om ni har tillgång till fler datorer eller telefoner med internet)</a:t>
            </a:r>
            <a:endParaRPr lang="sv-SE" sz="1200" noProof="0" dirty="0">
              <a:latin typeface="Arial" panose="020B0604020202020204" pitchFamily="34" charset="0"/>
              <a:cs typeface="Arial" panose="020B0604020202020204" pitchFamily="34" charset="0"/>
            </a:endParaRPr>
          </a:p>
          <a:p>
            <a:pPr marL="228600" indent="-228600">
              <a:buFont typeface="+mj-lt"/>
              <a:buAutoNum type="arabicPeriod" startAt="2"/>
            </a:pPr>
            <a:r>
              <a:rPr lang="sv-SE" sz="1200" i="0" noProof="0" dirty="0">
                <a:latin typeface="Arial" panose="020B0604020202020204" pitchFamily="34" charset="0"/>
                <a:cs typeface="Arial" panose="020B0604020202020204" pitchFamily="34" charset="0"/>
              </a:rPr>
              <a:t>Klicka på länken i bild (”Köttguiden” eller ”Matkalkylatorn”) för att testa. </a:t>
            </a:r>
            <a:endParaRPr lang="sv-SE" sz="1200" noProof="0" dirty="0">
              <a:latin typeface="Arial" panose="020B0604020202020204" pitchFamily="34" charset="0"/>
              <a:cs typeface="Arial" panose="020B0604020202020204" pitchFamily="34" charset="0"/>
            </a:endParaRPr>
          </a:p>
          <a:p>
            <a:pPr>
              <a:lnSpc>
                <a:spcPct val="107000"/>
              </a:lnSpc>
              <a:spcBef>
                <a:spcPts val="867"/>
              </a:spcBef>
              <a:spcAft>
                <a:spcPts val="433"/>
              </a:spcAft>
            </a:pPr>
            <a:endParaRPr lang="sv-SE" sz="1200" b="0" i="0" noProof="0" dirty="0">
              <a:solidFill>
                <a:srgbClr val="552F25"/>
              </a:solidFill>
              <a:effectLst/>
              <a:latin typeface="Arial" panose="020B0604020202020204" pitchFamily="34" charset="0"/>
              <a:cs typeface="Arial" panose="020B0604020202020204" pitchFamily="34" charset="0"/>
            </a:endParaRPr>
          </a:p>
          <a:p>
            <a:pPr>
              <a:lnSpc>
                <a:spcPct val="107000"/>
              </a:lnSpc>
              <a:spcBef>
                <a:spcPts val="867"/>
              </a:spcBef>
              <a:spcAft>
                <a:spcPts val="433"/>
              </a:spcAft>
            </a:pPr>
            <a:r>
              <a:rPr lang="sv-SE" sz="1200" b="1" i="0" noProof="0" dirty="0">
                <a:solidFill>
                  <a:srgbClr val="552F25"/>
                </a:solidFill>
                <a:effectLst/>
                <a:latin typeface="Arial" panose="020B0604020202020204" pitchFamily="34" charset="0"/>
                <a:cs typeface="Arial" panose="020B0604020202020204" pitchFamily="34" charset="0"/>
              </a:rPr>
              <a:t>Länkar att skriva in manuellt om gruppen använder fler datorer eller telefoner:</a:t>
            </a:r>
          </a:p>
          <a:p>
            <a:pPr>
              <a:lnSpc>
                <a:spcPct val="107000"/>
              </a:lnSpc>
              <a:spcBef>
                <a:spcPts val="867"/>
              </a:spcBef>
              <a:spcAft>
                <a:spcPts val="433"/>
              </a:spcAft>
            </a:pPr>
            <a:endParaRPr lang="sv-SE" sz="1200" b="1" i="0" noProof="0" dirty="0">
              <a:solidFill>
                <a:srgbClr val="552F25"/>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7000"/>
              </a:lnSpc>
              <a:spcBef>
                <a:spcPts val="867"/>
              </a:spcBef>
              <a:spcAft>
                <a:spcPts val="433"/>
              </a:spcAft>
              <a:buClrTx/>
              <a:buSzTx/>
              <a:buFontTx/>
              <a:buNone/>
              <a:tabLst/>
              <a:defRPr/>
            </a:pPr>
            <a:r>
              <a:rPr lang="sv-SE" sz="1200" b="0"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rPr>
              <a:t>Köttguiden: </a:t>
            </a:r>
            <a:r>
              <a:rPr lang="sv-SE" sz="1200" b="0" kern="100" noProof="0" dirty="0" err="1">
                <a:solidFill>
                  <a:srgbClr val="0F4761"/>
                </a:solidFill>
                <a:latin typeface="Arial" panose="020B0604020202020204" pitchFamily="34" charset="0"/>
                <a:ea typeface="Times New Roman" panose="02020603050405020304" pitchFamily="18" charset="0"/>
                <a:cs typeface="Arial" panose="020B0604020202020204" pitchFamily="34" charset="0"/>
              </a:rPr>
              <a:t>https</a:t>
            </a:r>
            <a:r>
              <a:rPr lang="sv-SE" sz="1200" b="0"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rPr>
              <a:t>://</a:t>
            </a:r>
            <a:r>
              <a:rPr lang="sv-SE" sz="1200" b="0" kern="100" noProof="0" dirty="0" err="1">
                <a:solidFill>
                  <a:srgbClr val="0F4761"/>
                </a:solidFill>
                <a:latin typeface="Arial" panose="020B0604020202020204" pitchFamily="34" charset="0"/>
                <a:ea typeface="Times New Roman" panose="02020603050405020304" pitchFamily="18" charset="0"/>
                <a:cs typeface="Arial" panose="020B0604020202020204" pitchFamily="34" charset="0"/>
              </a:rPr>
              <a:t>www.wwf.se</a:t>
            </a:r>
            <a:r>
              <a:rPr lang="sv-SE" sz="1200" b="0"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rPr>
              <a:t>/konsumentguider/kottguiden</a:t>
            </a:r>
          </a:p>
          <a:p>
            <a:pPr marL="0" marR="0" lvl="0" indent="0" algn="l" defTabSz="457200" rtl="0" eaLnBrk="1" fontAlgn="auto" latinLnBrk="0" hangingPunct="1">
              <a:lnSpc>
                <a:spcPct val="107000"/>
              </a:lnSpc>
              <a:spcBef>
                <a:spcPts val="867"/>
              </a:spcBef>
              <a:spcAft>
                <a:spcPts val="433"/>
              </a:spcAft>
              <a:buClrTx/>
              <a:buSzTx/>
              <a:buFontTx/>
              <a:buNone/>
              <a:tabLst/>
              <a:defRPr/>
            </a:pPr>
            <a:r>
              <a:rPr lang="sv-SE" sz="1200" b="0"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rPr>
              <a:t>Matkalkylatorn: </a:t>
            </a:r>
            <a:r>
              <a:rPr lang="sv-SE" sz="1200" b="0" kern="100" noProof="0" dirty="0" err="1">
                <a:solidFill>
                  <a:srgbClr val="0F4761"/>
                </a:solidFill>
                <a:latin typeface="Arial" panose="020B0604020202020204" pitchFamily="34" charset="0"/>
                <a:ea typeface="Times New Roman" panose="02020603050405020304" pitchFamily="18" charset="0"/>
                <a:cs typeface="Arial" panose="020B0604020202020204" pitchFamily="34" charset="0"/>
              </a:rPr>
              <a:t>https</a:t>
            </a:r>
            <a:r>
              <a:rPr lang="sv-SE" sz="1200" b="0"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rPr>
              <a:t>://</a:t>
            </a:r>
            <a:r>
              <a:rPr lang="sv-SE" sz="1200" b="0" kern="100" noProof="0" dirty="0" err="1">
                <a:solidFill>
                  <a:srgbClr val="0F4761"/>
                </a:solidFill>
                <a:latin typeface="Arial" panose="020B0604020202020204" pitchFamily="34" charset="0"/>
                <a:ea typeface="Times New Roman" panose="02020603050405020304" pitchFamily="18" charset="0"/>
                <a:cs typeface="Arial" panose="020B0604020202020204" pitchFamily="34" charset="0"/>
              </a:rPr>
              <a:t>matkalkylatorn.se</a:t>
            </a:r>
            <a:endParaRPr lang="sv-SE" sz="1200" b="0" kern="100" noProof="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7000"/>
              </a:lnSpc>
              <a:spcBef>
                <a:spcPts val="867"/>
              </a:spcBef>
              <a:spcAft>
                <a:spcPts val="433"/>
              </a:spcAft>
              <a:buClrTx/>
              <a:buSzTx/>
              <a:buFontTx/>
              <a:buNone/>
              <a:tabLst/>
              <a:defRPr/>
            </a:pPr>
            <a:endParaRPr lang="sv-SE" sz="1200" b="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endParaRPr>
          </a:p>
          <a:p>
            <a:pPr>
              <a:lnSpc>
                <a:spcPct val="107000"/>
              </a:lnSpc>
              <a:spcBef>
                <a:spcPts val="867"/>
              </a:spcBef>
              <a:spcAft>
                <a:spcPts val="433"/>
              </a:spcAft>
            </a:pPr>
            <a:endParaRPr lang="sv-SE" sz="1200"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4B0E164D-EE8D-B448-BE8E-A1520703B60E}" type="slidenum">
              <a:rPr lang="sv-SE" smtClean="0"/>
              <a:t>10</a:t>
            </a:fld>
            <a:endParaRPr lang="sv-SE"/>
          </a:p>
        </p:txBody>
      </p:sp>
    </p:spTree>
    <p:extLst>
      <p:ext uri="{BB962C8B-B14F-4D97-AF65-F5344CB8AC3E}">
        <p14:creationId xmlns:p14="http://schemas.microsoft.com/office/powerpoint/2010/main" val="217490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9F36-CD3F-DD16-3E66-9AA8513AA9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CD6517-5C06-6551-5FD9-F8E88F3687B1}"/>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9F700B5B-8543-1BF5-557F-CCE15065B18D}"/>
              </a:ext>
            </a:extLst>
          </p:cNvPr>
          <p:cNvSpPr>
            <a:spLocks noGrp="1"/>
          </p:cNvSpPr>
          <p:nvPr>
            <p:ph type="body" idx="1"/>
          </p:nvPr>
        </p:nvSpPr>
        <p:spPr/>
        <p:txBody>
          <a:bodyPr/>
          <a:lstStyle/>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Instruktion till cirkelledaren:</a:t>
            </a:r>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Berätta kort att gruppen nu ska få dela med sig av och komma på hållbara recept som de tycker om. Utgå från samtalsfrågorna nedan.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Välj om ni vill sitta i helgrupp eller dela upp er i mindre grupper.</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b="1" i="0" dirty="0">
                <a:latin typeface="Arial" panose="020B0604020202020204" pitchFamily="34" charset="0"/>
                <a:cs typeface="Arial" panose="020B0604020202020204" pitchFamily="34" charset="0"/>
              </a:rPr>
              <a:t>Valbart</a:t>
            </a:r>
            <a:r>
              <a:rPr lang="sv-SE" sz="1200" i="0" dirty="0">
                <a:latin typeface="Arial" panose="020B0604020202020204" pitchFamily="34" charset="0"/>
                <a:cs typeface="Arial" panose="020B0604020202020204" pitchFamily="34" charset="0"/>
              </a:rPr>
              <a:t>: Klicka på länken ”Klimatsmarta recept” om ni vill få fler tips.</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sv-SE" sz="1200" dirty="0">
              <a:latin typeface="Arial" panose="020B0604020202020204" pitchFamily="34" charset="0"/>
              <a:cs typeface="Arial" panose="020B0604020202020204" pitchFamily="34" charset="0"/>
            </a:endParaRPr>
          </a:p>
          <a:p>
            <a:pPr>
              <a:lnSpc>
                <a:spcPct val="107000"/>
              </a:lnSpc>
              <a:spcBef>
                <a:spcPts val="867"/>
              </a:spcBef>
              <a:spcAft>
                <a:spcPts val="433"/>
              </a:spcAft>
            </a:pPr>
            <a: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Samtalsfrågor:</a:t>
            </a:r>
          </a:p>
          <a:p>
            <a:pPr marL="171450" indent="-171450">
              <a:lnSpc>
                <a:spcPct val="107000"/>
              </a:lnSpc>
              <a:spcBef>
                <a:spcPts val="867"/>
              </a:spcBef>
              <a:spcAft>
                <a:spcPts val="433"/>
              </a:spcAft>
              <a:buFont typeface="Arial" panose="020B0604020202020204" pitchFamily="34" charset="0"/>
              <a:buChar char="•"/>
            </a:pPr>
            <a:endPar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har vi för förslag på hållbara recept som vi tycker om att laga? </a:t>
            </a: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Vegetariska recept</a:t>
            </a: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Mat som innehåller stora delar lokal- eller närproducerat</a:t>
            </a: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Recept som passar respektive årstid</a:t>
            </a: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kan vi göra för att receptet ska bli mer hållbart?</a:t>
            </a:r>
            <a:endParaRPr lang="sv-SE" sz="1200" b="1" i="1" kern="100" dirty="0">
              <a:solidFill>
                <a:srgbClr val="0F476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7000"/>
              </a:lnSpc>
              <a:spcBef>
                <a:spcPts val="867"/>
              </a:spcBef>
              <a:spcAft>
                <a:spcPts val="433"/>
              </a:spcAft>
              <a:buClrTx/>
              <a:buSzTx/>
              <a:buFontTx/>
              <a:buNone/>
              <a:tabLst/>
              <a:defRPr/>
            </a:pPr>
            <a:endParaRPr lang="sv-SE" altLang="sv-SE" sz="12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7000"/>
              </a:lnSpc>
              <a:spcBef>
                <a:spcPts val="867"/>
              </a:spcBef>
              <a:spcAft>
                <a:spcPts val="433"/>
              </a:spcAft>
              <a:buClrTx/>
              <a:buSzTx/>
              <a:buFontTx/>
              <a:buNone/>
              <a:tabLst/>
              <a:defRPr/>
            </a:pPr>
            <a:r>
              <a:rPr lang="sv-SE" altLang="sv-SE" sz="1200" b="0" dirty="0">
                <a:latin typeface="Arial" panose="020B0604020202020204" pitchFamily="34" charset="0"/>
                <a:cs typeface="Arial" panose="020B0604020202020204" pitchFamily="34" charset="0"/>
              </a:rPr>
              <a:t>Fundera gärna på det ni lärt er om tallriksmodellerna, den gröna </a:t>
            </a:r>
            <a:r>
              <a:rPr lang="sv-SE" altLang="sv-SE" sz="1200" b="0" dirty="0" err="1">
                <a:latin typeface="Arial" panose="020B0604020202020204" pitchFamily="34" charset="0"/>
                <a:cs typeface="Arial" panose="020B0604020202020204" pitchFamily="34" charset="0"/>
              </a:rPr>
              <a:t>matcirkeln</a:t>
            </a:r>
            <a:r>
              <a:rPr lang="sv-SE" altLang="sv-SE" sz="1200" b="0" dirty="0">
                <a:latin typeface="Arial" panose="020B0604020202020204" pitchFamily="34" charset="0"/>
                <a:cs typeface="Arial" panose="020B0604020202020204" pitchFamily="34" charset="0"/>
              </a:rPr>
              <a:t> och matpyramiden när ni diskuterar frågorna.</a:t>
            </a:r>
          </a:p>
          <a:p>
            <a:pPr marL="0" marR="0" lvl="0" indent="0" algn="l" defTabSz="457200" rtl="0" eaLnBrk="1" fontAlgn="auto" latinLnBrk="0" hangingPunct="1">
              <a:lnSpc>
                <a:spcPct val="107000"/>
              </a:lnSpc>
              <a:spcBef>
                <a:spcPts val="867"/>
              </a:spcBef>
              <a:spcAft>
                <a:spcPts val="433"/>
              </a:spcAft>
              <a:buClrTx/>
              <a:buSzTx/>
              <a:buFontTx/>
              <a:buNone/>
              <a:tabLst/>
              <a:defRPr/>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7000"/>
              </a:lnSpc>
              <a:spcBef>
                <a:spcPts val="867"/>
              </a:spcBef>
              <a:spcAft>
                <a:spcPts val="433"/>
              </a:spcAft>
              <a:buClrTx/>
              <a:buSzTx/>
              <a:buFontTx/>
              <a:buNone/>
              <a:tabLst/>
              <a:defRPr/>
            </a:pPr>
            <a:endParaRPr lang="sv-SE" sz="1200" b="0" i="0" u="none" strike="noStrike" dirty="0">
              <a:solidFill>
                <a:srgbClr val="000000"/>
              </a:solidFill>
              <a:effectLst/>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D85CC58D-B1CC-8D03-DF8F-A1287500327C}"/>
              </a:ext>
            </a:extLst>
          </p:cNvPr>
          <p:cNvSpPr>
            <a:spLocks noGrp="1"/>
          </p:cNvSpPr>
          <p:nvPr>
            <p:ph type="sldNum" sz="quarter" idx="10"/>
          </p:nvPr>
        </p:nvSpPr>
        <p:spPr/>
        <p:txBody>
          <a:bodyPr/>
          <a:lstStyle/>
          <a:p>
            <a:fld id="{4B0E164D-EE8D-B448-BE8E-A1520703B60E}" type="slidenum">
              <a:rPr lang="sv-SE" smtClean="0"/>
              <a:t>11</a:t>
            </a:fld>
            <a:endParaRPr lang="sv-SE"/>
          </a:p>
        </p:txBody>
      </p:sp>
    </p:spTree>
    <p:extLst>
      <p:ext uri="{BB962C8B-B14F-4D97-AF65-F5344CB8AC3E}">
        <p14:creationId xmlns:p14="http://schemas.microsoft.com/office/powerpoint/2010/main" val="2470249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9F36-CD3F-DD16-3E66-9AA8513AA9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CD6517-5C06-6551-5FD9-F8E88F3687B1}"/>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9F700B5B-8543-1BF5-557F-CCE15065B18D}"/>
              </a:ext>
            </a:extLst>
          </p:cNvPr>
          <p:cNvSpPr>
            <a:spLocks noGrp="1"/>
          </p:cNvSpPr>
          <p:nvPr>
            <p:ph type="body" idx="1"/>
          </p:nvPr>
        </p:nvSpPr>
        <p:spPr/>
        <p:txBody>
          <a:bodyPr/>
          <a:lstStyle/>
          <a:p>
            <a:pPr marL="450850" indent="-450850" eaLnBrk="1" hangingPunct="1">
              <a:spcBef>
                <a:spcPct val="0"/>
              </a:spcBef>
            </a:pPr>
            <a:r>
              <a:rPr lang="sv-SE" b="1" noProof="0" dirty="0">
                <a:latin typeface="Arial" panose="020B0604020202020204" pitchFamily="34" charset="0"/>
                <a:cs typeface="Arial" panose="020B0604020202020204" pitchFamily="34" charset="0"/>
              </a:rPr>
              <a:t>Instruktion till cirkelledaren:</a:t>
            </a:r>
            <a:endParaRPr lang="sv-SE" b="0" noProof="0" dirty="0">
              <a:latin typeface="Arial" panose="020B0604020202020204" pitchFamily="34" charset="0"/>
              <a:cs typeface="Arial" panose="020B0604020202020204" pitchFamily="34" charset="0"/>
            </a:endParaRPr>
          </a:p>
          <a:p>
            <a:pPr marL="450850" indent="-450850" eaLnBrk="1" hangingPunct="1">
              <a:spcBef>
                <a:spcPct val="0"/>
              </a:spcBef>
            </a:pPr>
            <a:endParaRPr lang="sv-SE" b="1" noProof="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b="0" noProof="0" dirty="0">
                <a:latin typeface="Arial" panose="020B0604020202020204" pitchFamily="34" charset="0"/>
                <a:cs typeface="Arial" panose="020B0604020202020204" pitchFamily="34" charset="0"/>
              </a:rPr>
              <a:t>Berätta om bekämpningsmedel och hur det kan påverka både miljö och hälsa. Utgå från </a:t>
            </a:r>
            <a:r>
              <a:rPr lang="sv-SE" b="0" noProof="0" dirty="0" err="1">
                <a:latin typeface="Arial" panose="020B0604020202020204" pitchFamily="34" charset="0"/>
                <a:cs typeface="Arial" panose="020B0604020202020204" pitchFamily="34" charset="0"/>
              </a:rPr>
              <a:t>talpunkterna</a:t>
            </a:r>
            <a:r>
              <a:rPr lang="sv-SE" b="0" noProof="0" dirty="0">
                <a:latin typeface="Arial" panose="020B0604020202020204" pitchFamily="34" charset="0"/>
                <a:cs typeface="Arial" panose="020B0604020202020204" pitchFamily="34" charset="0"/>
              </a:rPr>
              <a:t> nedanför. </a:t>
            </a:r>
          </a:p>
          <a:p>
            <a:pPr marL="450850" indent="-450850" eaLnBrk="1" hangingPunct="1">
              <a:spcBef>
                <a:spcPct val="0"/>
              </a:spcBef>
              <a:buAutoNum type="arabicPeriod"/>
            </a:pPr>
            <a:endParaRPr lang="sv-SE" b="0" noProof="0" dirty="0">
              <a:latin typeface="Arial" panose="020B0604020202020204" pitchFamily="34" charset="0"/>
              <a:cs typeface="Arial" panose="020B0604020202020204" pitchFamily="34" charset="0"/>
            </a:endParaRPr>
          </a:p>
          <a:p>
            <a:pPr marL="450850" indent="-450850" eaLnBrk="1" hangingPunct="1">
              <a:spcBef>
                <a:spcPct val="0"/>
              </a:spcBef>
            </a:pPr>
            <a:r>
              <a:rPr lang="sv-SE" b="1" noProof="0" dirty="0" err="1">
                <a:latin typeface="Arial" panose="020B0604020202020204" pitchFamily="34" charset="0"/>
                <a:cs typeface="Arial" panose="020B0604020202020204" pitchFamily="34" charset="0"/>
              </a:rPr>
              <a:t>Talpunkter</a:t>
            </a:r>
            <a:r>
              <a:rPr lang="sv-SE" b="1" noProof="0" dirty="0">
                <a:latin typeface="Arial" panose="020B0604020202020204" pitchFamily="34" charset="0"/>
                <a:cs typeface="Arial" panose="020B0604020202020204" pitchFamily="34" charset="0"/>
              </a:rPr>
              <a:t>:</a:t>
            </a:r>
            <a:endParaRPr lang="sv-SE" b="0" i="0" u="none" strike="noStrike" noProof="0" dirty="0">
              <a:solidFill>
                <a:srgbClr val="000000"/>
              </a:solidFill>
              <a:effectLst/>
              <a:latin typeface="Arial" panose="020B0604020202020204" pitchFamily="34" charset="0"/>
              <a:cs typeface="Arial" panose="020B0604020202020204" pitchFamily="34" charset="0"/>
            </a:endParaRPr>
          </a:p>
          <a:p>
            <a:endParaRPr lang="sv-SE" b="1" noProof="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b="1" i="0" noProof="0" dirty="0">
                <a:latin typeface="Arial" panose="020B0604020202020204" pitchFamily="34" charset="0"/>
                <a:cs typeface="Arial" panose="020B0604020202020204" pitchFamily="34" charset="0"/>
              </a:rPr>
              <a:t>Bekämpningsmedel i miljön: </a:t>
            </a:r>
            <a:r>
              <a:rPr lang="sv-SE" sz="1200" b="0" i="0" noProof="0" dirty="0">
                <a:latin typeface="Arial" panose="020B0604020202020204" pitchFamily="34" charset="0"/>
                <a:cs typeface="Arial" panose="020B0604020202020204" pitchFamily="34" charset="0"/>
              </a:rPr>
              <a:t>Bekämpningsmedel används för att döda eller förhindra djur och organismer som vi betraktar som skadliga. Medlen är giftiga och användning kan vara farlig för både miljö och hälsa.</a:t>
            </a:r>
          </a:p>
          <a:p>
            <a:pPr marL="171450" indent="-171450">
              <a:buFont typeface="Arial" panose="020B0604020202020204" pitchFamily="34" charset="0"/>
              <a:buChar char="•"/>
            </a:pPr>
            <a:r>
              <a:rPr lang="sv-SE" sz="1200" b="1" i="0" noProof="0" dirty="0">
                <a:latin typeface="Arial" panose="020B0604020202020204" pitchFamily="34" charset="0"/>
                <a:cs typeface="Arial" panose="020B0604020202020204" pitchFamily="34" charset="0"/>
              </a:rPr>
              <a:t>Växtskydd eller biocider: </a:t>
            </a:r>
            <a:r>
              <a:rPr lang="sv-SE" sz="1200" b="0" i="0" noProof="0" dirty="0">
                <a:latin typeface="Arial" panose="020B0604020202020204" pitchFamily="34" charset="0"/>
                <a:cs typeface="Arial" panose="020B0604020202020204" pitchFamily="34" charset="0"/>
              </a:rPr>
              <a:t>Ett bekämpningsmedel kan antingen vara ett växtskyddsmedel eller en biocidprodukt. Biocider används för att förebygga eller motverka att djur, växter eller mikroorganismer (däribland virus), orsakar skada eller olägenhet för människors hälsa eller skada på egendom. Exempel på biocidprodukter är träskyddsmedel, myggmedel, råttbekämpningsmedel och båtbottenfärger.</a:t>
            </a:r>
          </a:p>
          <a:p>
            <a:pPr marL="171450" indent="-171450">
              <a:buFont typeface="Arial" panose="020B0604020202020204" pitchFamily="34" charset="0"/>
              <a:buChar char="•"/>
            </a:pPr>
            <a:r>
              <a:rPr lang="sv-SE" sz="1200" b="1" i="0" noProof="0" dirty="0">
                <a:latin typeface="Arial" panose="020B0604020202020204" pitchFamily="34" charset="0"/>
                <a:cs typeface="Arial" panose="020B0604020202020204" pitchFamily="34" charset="0"/>
              </a:rPr>
              <a:t>Många och långa spridningsvägar: </a:t>
            </a:r>
            <a:r>
              <a:rPr lang="sv-SE" sz="1200" b="0" i="0" noProof="0" dirty="0">
                <a:latin typeface="Arial" panose="020B0604020202020204" pitchFamily="34" charset="0"/>
                <a:cs typeface="Arial" panose="020B0604020202020204" pitchFamily="34" charset="0"/>
              </a:rPr>
              <a:t>Bekämpningsmedel kan spridas via vatten, jord, luft och i näringskedjorna. Vid kemisk bekämpning av ett ogräs, skadesvamp eller skadeinsekt besprutas ofta ett helt markområde. Växtskyddsmedlen stannar kvar i miljön under kortare eller längre tid och kan i vissa fall ta sig långt ifrån den plats där de använts. Läckage av bekämpningsmedel från jordbruk pågår inte bara under sommaren utan under hela året. Vintertid har visserligen lägre halter mätts upp än under sommaren, ändå överskreds de riktvärden som finns för att skydda vattenmiljön några gånger.</a:t>
            </a:r>
            <a:endParaRPr lang="sv-SE" sz="1200" b="0" i="0" u="none" strike="noStrike" noProof="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b="1" i="0" u="none" strike="noStrike" noProof="0" dirty="0">
                <a:solidFill>
                  <a:srgbClr val="000000"/>
                </a:solidFill>
                <a:effectLst/>
                <a:latin typeface="Arial" panose="020B0604020202020204" pitchFamily="34" charset="0"/>
                <a:cs typeface="Arial" panose="020B0604020202020204" pitchFamily="34" charset="0"/>
              </a:rPr>
              <a:t>Miljöfarliga ämnen sprids till haven: </a:t>
            </a:r>
            <a:r>
              <a:rPr lang="sv-SE" b="0" i="0" u="none" strike="noStrike" noProof="0" dirty="0">
                <a:solidFill>
                  <a:srgbClr val="000000"/>
                </a:solidFill>
                <a:effectLst/>
                <a:latin typeface="Arial" panose="020B0604020202020204" pitchFamily="34" charset="0"/>
                <a:cs typeface="Arial" panose="020B0604020202020204" pitchFamily="34" charset="0"/>
              </a:rPr>
              <a:t>Båtbottenfärger används för att motverka att exempelvis alger, musslor och havstulpaner sätter sig fast på båtens skrov. Färgerna kan innehålla tennföreningar och andra farliga ämnen som gör dem giftiga också för andra vattenlevande djur och växter.</a:t>
            </a:r>
          </a:p>
          <a:p>
            <a:pPr marL="171450" indent="-171450">
              <a:buFont typeface="Arial" panose="020B0604020202020204" pitchFamily="34" charset="0"/>
              <a:buChar char="•"/>
            </a:pPr>
            <a:r>
              <a:rPr lang="sv-SE" b="1" i="0" u="none" strike="noStrike" noProof="0" dirty="0">
                <a:solidFill>
                  <a:srgbClr val="000000"/>
                </a:solidFill>
                <a:effectLst/>
                <a:latin typeface="Arial" panose="020B0604020202020204" pitchFamily="34" charset="0"/>
                <a:cs typeface="Arial" panose="020B0604020202020204" pitchFamily="34" charset="0"/>
              </a:rPr>
              <a:t>Bekämpningsmedel finns kvar under lång tid: </a:t>
            </a:r>
            <a:r>
              <a:rPr lang="sv-SE" b="0" i="0" u="none" strike="noStrike" noProof="0" dirty="0">
                <a:solidFill>
                  <a:srgbClr val="000000"/>
                </a:solidFill>
                <a:effectLst/>
                <a:latin typeface="Arial" panose="020B0604020202020204" pitchFamily="34" charset="0"/>
                <a:cs typeface="Arial" panose="020B0604020202020204" pitchFamily="34" charset="0"/>
              </a:rPr>
              <a:t>Vissa bekämpningsmedel som sedan länge är förbjudna finns fortfarande kvar i miljön. Ett sådant exempel är DDT som fortfarande återfinns i levande organismer trots att användningen upphört i de flesta delar av världen. I Sverige förbjöds DDT på 1970-talet.</a:t>
            </a:r>
          </a:p>
          <a:p>
            <a:pPr marL="171450" indent="-171450">
              <a:buFont typeface="Arial" panose="020B0604020202020204" pitchFamily="34" charset="0"/>
              <a:buChar char="•"/>
            </a:pPr>
            <a:r>
              <a:rPr lang="sv-SE" b="1" i="0" u="none" strike="noStrike" noProof="0" dirty="0">
                <a:solidFill>
                  <a:srgbClr val="000000"/>
                </a:solidFill>
                <a:effectLst/>
                <a:latin typeface="Arial" panose="020B0604020202020204" pitchFamily="34" charset="0"/>
                <a:cs typeface="Arial" panose="020B0604020202020204" pitchFamily="34" charset="0"/>
              </a:rPr>
              <a:t>Rester av bekämpningsmedel i vår mat: </a:t>
            </a:r>
            <a:r>
              <a:rPr lang="sv-SE" b="0" i="0" u="none" strike="noStrike" noProof="0" dirty="0">
                <a:solidFill>
                  <a:srgbClr val="000000"/>
                </a:solidFill>
                <a:effectLst/>
                <a:latin typeface="Arial" panose="020B0604020202020204" pitchFamily="34" charset="0"/>
                <a:cs typeface="Arial" panose="020B0604020202020204" pitchFamily="34" charset="0"/>
              </a:rPr>
              <a:t>Förutom vid användning av bekämpningsmedel kan människor få i sig rester av bekämpningsmedel via maten. Det gäller livsmedel som behandlats med bekämpningsmedel eller som kommit i kontakt med bekämpningsmedel under lagring och transport. På Livsmedelverkets webbplats finns mer information om risker med bekämpningsmedel. </a:t>
            </a:r>
          </a:p>
          <a:p>
            <a:pPr marL="171450" indent="-171450">
              <a:buFont typeface="Arial" panose="020B0604020202020204" pitchFamily="34" charset="0"/>
              <a:buChar char="•"/>
            </a:pPr>
            <a:endParaRPr lang="sv-SE" b="0" i="0" u="none" strike="noStrike" noProof="0" dirty="0">
              <a:solidFill>
                <a:srgbClr val="000000"/>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strike="noStrike" noProof="0" dirty="0">
                <a:solidFill>
                  <a:srgbClr val="000000"/>
                </a:solidFill>
                <a:effectLst/>
                <a:latin typeface="Arial" panose="020B0604020202020204" pitchFamily="34" charset="0"/>
                <a:cs typeface="Arial" panose="020B0604020202020204" pitchFamily="34" charset="0"/>
              </a:rPr>
              <a:t>Tillägg: </a:t>
            </a:r>
            <a:r>
              <a:rPr lang="sv-SE" sz="1200" b="0" i="0" noProof="0" dirty="0">
                <a:latin typeface="Arial" panose="020B0604020202020204" pitchFamily="34" charset="0"/>
                <a:cs typeface="Arial" panose="020B0604020202020204" pitchFamily="34" charset="0"/>
              </a:rPr>
              <a:t>Kemikalieinspektionen avgör vilka bekämpningsmedel som får säljas och hur de får användas i Sverige. Livsmedelsverket deltar i prövningen och utvärderar rester i livsmedel och hälsorisker för konsumenter från maten. Jordbruksverket bedömer hur effektiva produkterna är.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i="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1" i="0" noProof="0" dirty="0">
                <a:latin typeface="Arial" panose="020B0604020202020204" pitchFamily="34" charset="0"/>
                <a:cs typeface="Arial" panose="020B0604020202020204" pitchFamily="34" charset="0"/>
              </a:rPr>
              <a:t>Bild: </a:t>
            </a:r>
            <a:r>
              <a:rPr lang="sv-SE" sz="1200" b="1" i="0" noProof="0" dirty="0" err="1">
                <a:latin typeface="Arial" panose="020B0604020202020204" pitchFamily="34" charset="0"/>
                <a:cs typeface="Arial" panose="020B0604020202020204" pitchFamily="34" charset="0"/>
              </a:rPr>
              <a:t>Gettyimages.com</a:t>
            </a:r>
            <a:endParaRPr lang="sv-SE" sz="1200" b="1" i="0" noProof="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sv-SE" b="0" i="0" u="none" strike="noStrike" dirty="0">
              <a:solidFill>
                <a:srgbClr val="000000"/>
              </a:solidFill>
              <a:effectLst/>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D85CC58D-B1CC-8D03-DF8F-A1287500327C}"/>
              </a:ext>
            </a:extLst>
          </p:cNvPr>
          <p:cNvSpPr>
            <a:spLocks noGrp="1"/>
          </p:cNvSpPr>
          <p:nvPr>
            <p:ph type="sldNum" sz="quarter" idx="10"/>
          </p:nvPr>
        </p:nvSpPr>
        <p:spPr/>
        <p:txBody>
          <a:bodyPr/>
          <a:lstStyle/>
          <a:p>
            <a:fld id="{4B0E164D-EE8D-B448-BE8E-A1520703B60E}" type="slidenum">
              <a:rPr lang="sv-SE" smtClean="0"/>
              <a:t>12</a:t>
            </a:fld>
            <a:endParaRPr lang="sv-SE"/>
          </a:p>
        </p:txBody>
      </p:sp>
    </p:spTree>
    <p:extLst>
      <p:ext uri="{BB962C8B-B14F-4D97-AF65-F5344CB8AC3E}">
        <p14:creationId xmlns:p14="http://schemas.microsoft.com/office/powerpoint/2010/main" val="4030550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8904E-0770-E4A0-7D19-C5E5047BEBB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4FC1E8F-AD3D-21B7-2F8A-A64216061184}"/>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E76A3B34-15F5-8B0E-F5CA-B02981E6EAC8}"/>
              </a:ext>
            </a:extLst>
          </p:cNvPr>
          <p:cNvSpPr>
            <a:spLocks noGrp="1"/>
          </p:cNvSpPr>
          <p:nvPr>
            <p:ph type="body" idx="1"/>
          </p:nvPr>
        </p:nvSpPr>
        <p:spPr/>
        <p:txBody>
          <a:bodyPr/>
          <a:lstStyle/>
          <a:p>
            <a: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Instruktion till cirkelledaren:</a:t>
            </a:r>
          </a:p>
          <a:p>
            <a:endPar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b="0" dirty="0">
                <a:latin typeface="Arial" panose="020B0604020202020204" pitchFamily="34" charset="0"/>
                <a:cs typeface="Arial" panose="020B0604020202020204" pitchFamily="34" charset="0"/>
              </a:rPr>
              <a:t>Berätta om tillsatser och e-nummer. Utgå från </a:t>
            </a:r>
            <a:r>
              <a:rPr lang="sv-SE" altLang="sv-SE" b="0" dirty="0" err="1">
                <a:latin typeface="Arial" panose="020B0604020202020204" pitchFamily="34" charset="0"/>
                <a:cs typeface="Arial" panose="020B0604020202020204" pitchFamily="34" charset="0"/>
              </a:rPr>
              <a:t>talpunkterna</a:t>
            </a:r>
            <a:r>
              <a:rPr lang="sv-SE" altLang="sv-SE" b="0" dirty="0">
                <a:latin typeface="Arial" panose="020B0604020202020204" pitchFamily="34" charset="0"/>
                <a:cs typeface="Arial" panose="020B0604020202020204" pitchFamily="34" charset="0"/>
              </a:rPr>
              <a:t> nedanför.</a:t>
            </a: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buAutoNum type="arabicPeriod"/>
            </a:pP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err="1">
                <a:latin typeface="Arial" panose="020B0604020202020204" pitchFamily="34" charset="0"/>
                <a:cs typeface="Arial" panose="020B0604020202020204" pitchFamily="34" charset="0"/>
              </a:rPr>
              <a:t>Talpunkter</a:t>
            </a:r>
            <a:r>
              <a:rPr lang="sv-SE" altLang="sv-SE" b="1" dirty="0">
                <a:latin typeface="Arial" panose="020B0604020202020204" pitchFamily="34" charset="0"/>
                <a:cs typeface="Arial" panose="020B0604020202020204" pitchFamily="34" charset="0"/>
              </a:rPr>
              <a:t>:</a:t>
            </a:r>
            <a:endParaRPr lang="sv-SE" b="0" i="0" u="none" strike="noStrike" dirty="0">
              <a:solidFill>
                <a:srgbClr val="000000"/>
              </a:solidFill>
              <a:effectLst/>
              <a:latin typeface="Arial" panose="020B0604020202020204" pitchFamily="34" charset="0"/>
              <a:cs typeface="Arial" panose="020B0604020202020204" pitchFamily="34" charset="0"/>
            </a:endParaRPr>
          </a:p>
          <a:p>
            <a:endParaRPr lang="sv-SE"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dirty="0">
                <a:latin typeface="Arial" panose="020B0604020202020204" pitchFamily="34" charset="0"/>
                <a:cs typeface="Arial" panose="020B0604020202020204" pitchFamily="34" charset="0"/>
              </a:rPr>
              <a:t>Tillsatser är ämnen som tillförs livsmedel för att de har en teknisk funktion. Det kan till exempel handla om att öka hållbarheten, påverka konsistensen, smaken eller ge färg åt ett livsmedel.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dirty="0">
                <a:latin typeface="Arial" panose="020B0604020202020204" pitchFamily="34" charset="0"/>
                <a:cs typeface="Arial" panose="020B0604020202020204" pitchFamily="34" charset="0"/>
              </a:rPr>
              <a:t>E-nummer är ett specifikt ID-nummer som används för beteckning av livsmedelstillsatser som godkänts för användning i Europa och som fungerar som en gemensam benämning inom hela Europa. Vissa tillsatser som är godkända i EU kan alltså vara förbjudna i andra delar av världen och tvärtom.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dirty="0">
                <a:latin typeface="Arial" panose="020B0604020202020204" pitchFamily="34" charset="0"/>
                <a:cs typeface="Arial" panose="020B0604020202020204" pitchFamily="34" charset="0"/>
              </a:rPr>
              <a:t>Ä-märkning (ofta skrivet Ä-märkt) är en svensk märkning som visar att en produkt är fri från onödiga tillsatser och lever upp till kraven från organisationen Äkta vara.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dirty="0">
                <a:latin typeface="Arial" panose="020B0604020202020204" pitchFamily="34" charset="0"/>
                <a:cs typeface="Arial" panose="020B0604020202020204" pitchFamily="34" charset="0"/>
              </a:rPr>
              <a:t>Märkningen används främst på livsmedel och betyder att: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dirty="0">
                <a:latin typeface="Arial" panose="020B0604020202020204" pitchFamily="34" charset="0"/>
                <a:cs typeface="Arial" panose="020B0604020202020204" pitchFamily="34" charset="0"/>
              </a:rPr>
              <a:t>Produkten inte innehåller syntetiska aromer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dirty="0">
                <a:latin typeface="Arial" panose="020B0604020202020204" pitchFamily="34" charset="0"/>
                <a:cs typeface="Arial" panose="020B0604020202020204" pitchFamily="34" charset="0"/>
              </a:rPr>
              <a:t>Den är fri från onödiga tillsatser, t.ex. färgämnen och konsistensmedel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dirty="0">
                <a:latin typeface="Arial" panose="020B0604020202020204" pitchFamily="34" charset="0"/>
                <a:cs typeface="Arial" panose="020B0604020202020204" pitchFamily="34" charset="0"/>
              </a:rPr>
              <a:t>Tillverkningen och råvarorna ska vara så naturliga och äkta som möjligt</a:t>
            </a:r>
          </a:p>
          <a:p>
            <a:pPr marL="171450" indent="-171450">
              <a:buFont typeface="Arial" panose="020B0604020202020204" pitchFamily="34" charset="0"/>
              <a:buChar char="•"/>
            </a:pPr>
            <a:r>
              <a:rPr lang="sv-SE" sz="1200" b="0" i="0" dirty="0">
                <a:latin typeface="Arial" panose="020B0604020202020204" pitchFamily="34" charset="0"/>
                <a:cs typeface="Arial" panose="020B0604020202020204" pitchFamily="34" charset="0"/>
              </a:rPr>
              <a:t>Välj ekologiskt om du vill att spridningen av kemikalier i miljön ska minska. För din hälsas skull kan du lugnt äta konventionellt odlade livsmedel.</a:t>
            </a:r>
          </a:p>
          <a:p>
            <a:pPr marL="171450" indent="-171450">
              <a:buFont typeface="Arial" panose="020B0604020202020204" pitchFamily="34" charset="0"/>
              <a:buChar char="•"/>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startAt="2"/>
              <a:tabLst/>
              <a:defRPr/>
            </a:pPr>
            <a:r>
              <a:rPr lang="sv-SE" altLang="sv-SE" sz="1200" b="0" dirty="0">
                <a:latin typeface="Arial" panose="020B0604020202020204" pitchFamily="34" charset="0"/>
                <a:cs typeface="Arial" panose="020B0604020202020204" pitchFamily="34" charset="0"/>
              </a:rPr>
              <a:t>Fråga gruppen sedan om de vill lära sig mer om tillsatser och e-nummer.</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startAt="2"/>
              <a:tabLst/>
              <a:defRPr/>
            </a:pPr>
            <a:r>
              <a:rPr lang="sv-SE" altLang="sv-SE" sz="1200" b="0" dirty="0">
                <a:latin typeface="Arial" panose="020B0604020202020204" pitchFamily="34" charset="0"/>
                <a:cs typeface="Arial" panose="020B0604020202020204" pitchFamily="34" charset="0"/>
              </a:rPr>
              <a:t>Klicka på länken och läs om de delar ni vill veta mer om, alternativt gå vidare till nästa powerpoint-bild om gruppen vill gå vidare. </a:t>
            </a:r>
            <a:endParaRPr lang="sv-SE"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sv-SE" b="0" i="0" u="none" strike="noStrike" dirty="0">
              <a:solidFill>
                <a:srgbClr val="000000"/>
              </a:solidFill>
              <a:effectLst/>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8BD20FF8-0362-EAD2-C045-F2949508EB11}"/>
              </a:ext>
            </a:extLst>
          </p:cNvPr>
          <p:cNvSpPr>
            <a:spLocks noGrp="1"/>
          </p:cNvSpPr>
          <p:nvPr>
            <p:ph type="sldNum" sz="quarter" idx="10"/>
          </p:nvPr>
        </p:nvSpPr>
        <p:spPr/>
        <p:txBody>
          <a:bodyPr/>
          <a:lstStyle/>
          <a:p>
            <a:fld id="{4B0E164D-EE8D-B448-BE8E-A1520703B60E}" type="slidenum">
              <a:rPr lang="sv-SE" smtClean="0"/>
              <a:t>13</a:t>
            </a:fld>
            <a:endParaRPr lang="sv-SE"/>
          </a:p>
        </p:txBody>
      </p:sp>
    </p:spTree>
    <p:extLst>
      <p:ext uri="{BB962C8B-B14F-4D97-AF65-F5344CB8AC3E}">
        <p14:creationId xmlns:p14="http://schemas.microsoft.com/office/powerpoint/2010/main" val="1754826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31281-44DC-05A8-89B6-480DF6A7A4C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4EACC08-766C-4469-0097-3FBA2AED0F54}"/>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69F42820-0C35-A96C-917B-4F7299CEF733}"/>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0" dirty="0">
                <a:latin typeface="Arial" panose="020B0604020202020204" pitchFamily="34" charset="0"/>
                <a:cs typeface="Arial" panose="020B0604020202020204" pitchFamily="34" charset="0"/>
              </a:rPr>
              <a:t>Ta stöd av samtalsfrågorna i bild eller kom på egna. </a:t>
            </a:r>
            <a:endParaRPr lang="sv-SE" sz="1200"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sv-SE" sz="1200" b="1" dirty="0">
                <a:latin typeface="Arial" panose="020B0604020202020204" pitchFamily="34" charset="0"/>
                <a:cs typeface="Arial" panose="020B0604020202020204" pitchFamily="34" charset="0"/>
              </a:rPr>
              <a:t>Förslag på samtalsfrågor: </a:t>
            </a:r>
          </a:p>
          <a:p>
            <a:pPr marL="0" indent="0">
              <a:buFont typeface="Arial" panose="020B0604020202020204" pitchFamily="34" charset="0"/>
              <a:buNone/>
            </a:pPr>
            <a:endParaRPr lang="sv-SE" sz="1200" b="1"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i="0" dirty="0"/>
              <a:t>Vilka varor brukar vi själva titta efter miljömärkning på?</a:t>
            </a:r>
          </a:p>
          <a:p>
            <a:pPr marL="171450" indent="-171450">
              <a:buFont typeface="Arial" panose="020B0604020202020204" pitchFamily="34" charset="0"/>
              <a:buChar char="•"/>
            </a:pPr>
            <a:r>
              <a:rPr lang="sv-SE" sz="1200" i="0" dirty="0"/>
              <a:t>Hur kan märkningar göra det lättare för oss att välja mer hållbart?</a:t>
            </a:r>
          </a:p>
        </p:txBody>
      </p:sp>
      <p:sp>
        <p:nvSpPr>
          <p:cNvPr id="4" name="Platshållare för bildnummer 3">
            <a:extLst>
              <a:ext uri="{FF2B5EF4-FFF2-40B4-BE49-F238E27FC236}">
                <a16:creationId xmlns:a16="http://schemas.microsoft.com/office/drawing/2014/main" id="{4ACA9CCF-4BC0-E8C4-A3D3-16D264B53EE7}"/>
              </a:ext>
            </a:extLst>
          </p:cNvPr>
          <p:cNvSpPr>
            <a:spLocks noGrp="1"/>
          </p:cNvSpPr>
          <p:nvPr>
            <p:ph type="sldNum" sz="quarter" idx="10"/>
          </p:nvPr>
        </p:nvSpPr>
        <p:spPr/>
        <p:txBody>
          <a:bodyPr/>
          <a:lstStyle/>
          <a:p>
            <a:fld id="{4B0E164D-EE8D-B448-BE8E-A1520703B60E}" type="slidenum">
              <a:rPr lang="sv-SE" smtClean="0"/>
              <a:t>14</a:t>
            </a:fld>
            <a:endParaRPr lang="sv-SE"/>
          </a:p>
        </p:txBody>
      </p:sp>
    </p:spTree>
    <p:extLst>
      <p:ext uri="{BB962C8B-B14F-4D97-AF65-F5344CB8AC3E}">
        <p14:creationId xmlns:p14="http://schemas.microsoft.com/office/powerpoint/2010/main" val="3139771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9B76F-0E15-EEE1-77C0-D7A069D5A6A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288102A-24DA-3063-DE3A-EE4A9F191361}"/>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0F8DE24E-9FDC-A818-652D-B668F957AF8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Förklara att gruppen nu kommer få möjlighet att lära sig mer om olika miljömärkningar. </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Läs upp samtliga rubriker i bild. Ta stöd av talpunkterna här nedanför.</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0" indent="0" eaLnBrk="1" hangingPunct="1">
              <a:spcBef>
                <a:spcPct val="0"/>
              </a:spcBef>
              <a:buNone/>
            </a:pPr>
            <a:r>
              <a:rPr lang="sv-SE" altLang="sv-SE" sz="1200" b="1" dirty="0">
                <a:latin typeface="Arial" panose="020B0604020202020204" pitchFamily="34" charset="0"/>
                <a:cs typeface="Arial" panose="020B0604020202020204" pitchFamily="34" charset="0"/>
              </a:rPr>
              <a:t>Talpunkter: </a:t>
            </a:r>
          </a:p>
          <a:p>
            <a:pPr marL="0" indent="0" eaLnBrk="1" hangingPunct="1">
              <a:spcBef>
                <a:spcPct val="0"/>
              </a:spcBef>
              <a:buNone/>
            </a:pPr>
            <a:endParaRPr lang="sv-SE" altLang="sv-SE" sz="1200" b="1" dirty="0">
              <a:latin typeface="Arial" panose="020B06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r>
              <a:rPr lang="sv-SE" altLang="sv-SE" sz="1200" b="0" dirty="0">
                <a:latin typeface="Arial" panose="020B0604020202020204" pitchFamily="34" charset="0"/>
                <a:cs typeface="Arial" panose="020B0604020202020204" pitchFamily="34" charset="0"/>
              </a:rPr>
              <a:t>Nu kommer vi få möjlighet att lära oss om olika miljövänlig och hållbar mat. </a:t>
            </a:r>
            <a:endParaRPr lang="sv-SE" altLang="sv-SE" sz="1200" b="1"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kern="100" dirty="0">
                <a:effectLst/>
                <a:latin typeface="Arial" panose="020B0604020202020204" pitchFamily="34" charset="0"/>
                <a:ea typeface="Aptos" panose="020B0004020202020204" pitchFamily="34" charset="0"/>
                <a:cs typeface="Arial" panose="020B0604020202020204" pitchFamily="34" charset="0"/>
              </a:rPr>
              <a:t>Miljömärkningar hjälper konsumenter att göra mer medvetna val genom att ge information om produkternas påverkan på miljön och hållbarhet. </a:t>
            </a:r>
          </a:p>
          <a:p>
            <a:pPr marL="171450" indent="-171450" algn="l">
              <a:buFont typeface="Arial" panose="020B0604020202020204" pitchFamily="34" charset="0"/>
              <a:buChar char="•"/>
            </a:pPr>
            <a:r>
              <a:rPr lang="sv-SE" kern="100" dirty="0">
                <a:effectLst/>
                <a:latin typeface="Arial" panose="020B0604020202020204" pitchFamily="34" charset="0"/>
                <a:ea typeface="Aptos" panose="020B0004020202020204" pitchFamily="34" charset="0"/>
                <a:cs typeface="Arial" panose="020B0604020202020204" pitchFamily="34" charset="0"/>
              </a:rPr>
              <a:t>Märkningarna ger också en viss grad av garanti för att produkterna uppfyller vissa kriterier</a:t>
            </a:r>
            <a:r>
              <a:rPr lang="sv-SE" sz="1200" b="1" i="0" kern="1200" dirty="0">
                <a:solidFill>
                  <a:schemeClr val="tx1"/>
                </a:solidFill>
                <a:effectLst/>
                <a:latin typeface="Arial" panose="020B0604020202020204" pitchFamily="34" charset="0"/>
                <a:ea typeface="+mn-ea"/>
                <a:cs typeface="Arial" panose="020B0604020202020204" pitchFamily="34" charset="0"/>
              </a:rPr>
              <a:t>.</a:t>
            </a:r>
          </a:p>
          <a:p>
            <a:pPr marL="171450" indent="-171450" algn="l">
              <a:buFont typeface="Arial" panose="020B0604020202020204" pitchFamily="34" charset="0"/>
              <a:buChar char="•"/>
            </a:pPr>
            <a:r>
              <a:rPr lang="sv-SE" sz="1200" b="0" i="0"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Prioritera rättvisemärkta</a:t>
            </a:r>
            <a:r>
              <a:rPr lang="sv-SE" sz="1200" b="1" i="0"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 </a:t>
            </a:r>
            <a:r>
              <a:rPr lang="sv-SE" sz="1200" i="0" kern="100" dirty="0">
                <a:latin typeface="Arial" panose="020B0604020202020204" pitchFamily="34" charset="0"/>
                <a:ea typeface="Aptos" panose="020B0004020202020204" pitchFamily="34" charset="0"/>
                <a:cs typeface="Arial" panose="020B0604020202020204" pitchFamily="34" charset="0"/>
              </a:rPr>
              <a:t>för att stödja rättvisa arbetsvillkor och hållbar produktion och lokalproducerat för att minska på transporter.</a:t>
            </a:r>
          </a:p>
          <a:p>
            <a:pPr marL="171450" indent="-171450" algn="l">
              <a:buFont typeface="Arial" panose="020B0604020202020204" pitchFamily="34" charset="0"/>
              <a:buChar char="•"/>
            </a:pPr>
            <a:endParaRPr lang="sv-SE" sz="1200" i="0" kern="100" dirty="0">
              <a:latin typeface="Arial" panose="020B0604020202020204" pitchFamily="34" charset="0"/>
              <a:ea typeface="Aptos" panose="020B0004020202020204" pitchFamily="34" charset="0"/>
              <a:cs typeface="Arial" panose="020B0604020202020204" pitchFamily="34" charset="0"/>
            </a:endParaRPr>
          </a:p>
          <a:p>
            <a:pPr marL="0" indent="0" eaLnBrk="1" hangingPunct="1">
              <a:spcBef>
                <a:spcPct val="0"/>
              </a:spcBef>
              <a:buFont typeface="Arial" panose="020B0604020202020204" pitchFamily="34" charset="0"/>
              <a:buNone/>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0B2E988C-6474-ABDB-172E-BD527AA4D710}"/>
              </a:ext>
            </a:extLst>
          </p:cNvPr>
          <p:cNvSpPr>
            <a:spLocks noGrp="1"/>
          </p:cNvSpPr>
          <p:nvPr>
            <p:ph type="sldNum" sz="quarter" idx="10"/>
          </p:nvPr>
        </p:nvSpPr>
        <p:spPr/>
        <p:txBody>
          <a:bodyPr/>
          <a:lstStyle/>
          <a:p>
            <a:fld id="{4B0E164D-EE8D-B448-BE8E-A1520703B60E}" type="slidenum">
              <a:rPr lang="sv-SE" smtClean="0"/>
              <a:t>15</a:t>
            </a:fld>
            <a:endParaRPr lang="sv-SE"/>
          </a:p>
        </p:txBody>
      </p:sp>
    </p:spTree>
    <p:extLst>
      <p:ext uri="{BB962C8B-B14F-4D97-AF65-F5344CB8AC3E}">
        <p14:creationId xmlns:p14="http://schemas.microsoft.com/office/powerpoint/2010/main" val="4023108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algn="l"/>
            <a:r>
              <a:rPr lang="sv-SE" sz="1200" b="1" noProof="0"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noProof="0" dirty="0">
                <a:latin typeface="Arial" panose="020B0604020202020204" pitchFamily="34" charset="0"/>
                <a:cs typeface="Arial" panose="020B0604020202020204" pitchFamily="34" charset="0"/>
              </a:rPr>
              <a:t>Berätta om märket Bra miljöval. </a:t>
            </a:r>
            <a:r>
              <a:rPr lang="sv-SE" b="0" noProof="0" dirty="0">
                <a:latin typeface="Arial" panose="020B0604020202020204" pitchFamily="34" charset="0"/>
                <a:cs typeface="Arial" panose="020B0604020202020204" pitchFamily="34" charset="0"/>
              </a:rPr>
              <a:t>Utgå från </a:t>
            </a:r>
            <a:r>
              <a:rPr lang="sv-SE" b="0" noProof="0" dirty="0" err="1">
                <a:latin typeface="Arial" panose="020B0604020202020204" pitchFamily="34" charset="0"/>
                <a:cs typeface="Arial" panose="020B0604020202020204" pitchFamily="34" charset="0"/>
              </a:rPr>
              <a:t>talpunkterna</a:t>
            </a:r>
            <a:r>
              <a:rPr lang="sv-SE" b="0" noProof="0" dirty="0">
                <a:latin typeface="Arial" panose="020B0604020202020204" pitchFamily="34" charset="0"/>
                <a:cs typeface="Arial" panose="020B0604020202020204" pitchFamily="34" charset="0"/>
              </a:rPr>
              <a:t> nedanför. </a:t>
            </a: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b="0" noProof="0" dirty="0">
                <a:latin typeface="Arial" panose="020B0604020202020204" pitchFamily="34" charset="0"/>
                <a:cs typeface="Arial" panose="020B0604020202020204" pitchFamily="34" charset="0"/>
              </a:rPr>
              <a:t>2. Klicka på länken om gruppen vill lära sig mer om märkningen.</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450850" indent="-450850" eaLnBrk="1" hangingPunct="1">
              <a:spcBef>
                <a:spcPct val="0"/>
              </a:spcBef>
            </a:pPr>
            <a:r>
              <a:rPr lang="sv-SE" sz="1200" b="1" noProof="0" dirty="0" err="1">
                <a:latin typeface="Arial" panose="020B0604020202020204" pitchFamily="34" charset="0"/>
                <a:cs typeface="Arial" panose="020B0604020202020204" pitchFamily="34" charset="0"/>
              </a:rPr>
              <a:t>Talpunkter</a:t>
            </a:r>
            <a:r>
              <a:rPr lang="sv-SE" sz="1200" b="1" noProof="0" dirty="0">
                <a:latin typeface="Arial" panose="020B0604020202020204" pitchFamily="34" charset="0"/>
                <a:cs typeface="Arial" panose="020B0604020202020204" pitchFamily="34" charset="0"/>
              </a:rPr>
              <a:t>:</a:t>
            </a:r>
          </a:p>
          <a:p>
            <a:pPr marL="171450" indent="-171450" eaLnBrk="1" hangingPunct="1">
              <a:spcBef>
                <a:spcPct val="0"/>
              </a:spcBef>
              <a:buFont typeface="Arial" panose="020B0604020202020204" pitchFamily="34" charset="0"/>
              <a:buChar char="•"/>
            </a:pPr>
            <a:endParaRPr lang="sv-SE" sz="1200" b="1" noProof="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kern="100" noProof="0" dirty="0">
                <a:effectLst/>
                <a:latin typeface="Arial" panose="020B0604020202020204" pitchFamily="34" charset="0"/>
                <a:ea typeface="Aptos" panose="020B0004020202020204" pitchFamily="34" charset="0"/>
                <a:cs typeface="Arial" panose="020B0604020202020204" pitchFamily="34" charset="0"/>
              </a:rPr>
              <a:t>Naturskyddsföreningens miljömärkning hjälper konsumenter att välja produkter som är minst skadliga för miljön.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kern="100" noProof="0" dirty="0">
                <a:effectLst/>
                <a:latin typeface="Arial" panose="020B0604020202020204" pitchFamily="34" charset="0"/>
                <a:ea typeface="Aptos" panose="020B0004020202020204" pitchFamily="34" charset="0"/>
                <a:cs typeface="Arial" panose="020B0604020202020204" pitchFamily="34" charset="0"/>
              </a:rPr>
              <a:t>Märkningen gäller till exempel rengöring, hudvårdsprodukter, elektronik, kläder och mat</a:t>
            </a:r>
          </a:p>
          <a:p>
            <a:pPr marL="171450" indent="-171450" algn="l">
              <a:buFont typeface="Arial" panose="020B0604020202020204" pitchFamily="34" charset="0"/>
              <a:buChar char="•"/>
            </a:pPr>
            <a:r>
              <a:rPr lang="sv-SE" sz="1200" b="0" i="0" noProof="0" dirty="0">
                <a:solidFill>
                  <a:srgbClr val="000000"/>
                </a:solidFill>
                <a:effectLst/>
                <a:latin typeface="Arial" panose="020B0604020202020204" pitchFamily="34" charset="0"/>
                <a:cs typeface="Arial" panose="020B0604020202020204" pitchFamily="34" charset="0"/>
              </a:rPr>
              <a:t>Bra Miljöval bygger på två idéer.</a:t>
            </a:r>
            <a:br>
              <a:rPr lang="sv-SE" sz="1200" b="0" i="0" noProof="0" dirty="0">
                <a:solidFill>
                  <a:srgbClr val="000000"/>
                </a:solidFill>
                <a:effectLst/>
                <a:latin typeface="Arial" panose="020B0604020202020204" pitchFamily="34" charset="0"/>
                <a:cs typeface="Arial" panose="020B0604020202020204" pitchFamily="34" charset="0"/>
              </a:rPr>
            </a:br>
            <a:r>
              <a:rPr lang="sv-SE" sz="1200" b="0" i="0" noProof="0" dirty="0">
                <a:solidFill>
                  <a:srgbClr val="000000"/>
                </a:solidFill>
                <a:effectLst/>
                <a:latin typeface="Arial" panose="020B0604020202020204" pitchFamily="34" charset="0"/>
                <a:cs typeface="Arial" panose="020B0604020202020204" pitchFamily="34" charset="0"/>
              </a:rPr>
              <a:t>1) Vi måste spara naturresurser</a:t>
            </a:r>
            <a:br>
              <a:rPr lang="sv-SE" sz="1200" b="0" i="0" noProof="0" dirty="0">
                <a:solidFill>
                  <a:srgbClr val="000000"/>
                </a:solidFill>
                <a:effectLst/>
                <a:latin typeface="Arial" panose="020B0604020202020204" pitchFamily="34" charset="0"/>
                <a:cs typeface="Arial" panose="020B0604020202020204" pitchFamily="34" charset="0"/>
              </a:rPr>
            </a:br>
            <a:r>
              <a:rPr lang="sv-SE" sz="1200" b="0" i="0" noProof="0" dirty="0">
                <a:solidFill>
                  <a:srgbClr val="000000"/>
                </a:solidFill>
                <a:effectLst/>
                <a:latin typeface="Arial" panose="020B0604020202020204" pitchFamily="34" charset="0"/>
                <a:cs typeface="Arial" panose="020B0604020202020204" pitchFamily="34" charset="0"/>
              </a:rPr>
              <a:t>2) Den biologiska mångfalden* och människors hälsa ska skyddas. Därför måste farliga kemikalier bort.</a:t>
            </a:r>
          </a:p>
          <a:p>
            <a:pPr marL="171450" indent="-171450" algn="l">
              <a:buFont typeface="Arial" panose="020B0604020202020204" pitchFamily="34" charset="0"/>
              <a:buChar char="•"/>
            </a:pPr>
            <a:r>
              <a:rPr lang="sv-SE" sz="1200" b="0" i="0" noProof="0" dirty="0">
                <a:solidFill>
                  <a:srgbClr val="000000"/>
                </a:solidFill>
                <a:effectLst/>
                <a:latin typeface="Arial" panose="020B0604020202020204" pitchFamily="34" charset="0"/>
                <a:cs typeface="Arial" panose="020B0604020202020204" pitchFamily="34" charset="0"/>
              </a:rPr>
              <a:t>Bra miljöval vill också</a:t>
            </a:r>
            <a:br>
              <a:rPr lang="sv-SE" sz="1200" b="0" i="0" noProof="0" dirty="0">
                <a:solidFill>
                  <a:srgbClr val="000000"/>
                </a:solidFill>
                <a:effectLst/>
                <a:latin typeface="Arial" panose="020B0604020202020204" pitchFamily="34" charset="0"/>
                <a:cs typeface="Arial" panose="020B0604020202020204" pitchFamily="34" charset="0"/>
              </a:rPr>
            </a:br>
            <a:r>
              <a:rPr lang="sv-SE" sz="1200" b="0" i="0" noProof="0" dirty="0">
                <a:solidFill>
                  <a:srgbClr val="000000"/>
                </a:solidFill>
                <a:effectLst/>
                <a:latin typeface="Arial" panose="020B0604020202020204" pitchFamily="34" charset="0"/>
                <a:cs typeface="Arial" panose="020B0604020202020204" pitchFamily="34" charset="0"/>
              </a:rPr>
              <a:t>1) Minska den totala energianvändningen.</a:t>
            </a:r>
            <a:br>
              <a:rPr lang="sv-SE" sz="1200" b="0" i="0" noProof="0" dirty="0">
                <a:solidFill>
                  <a:srgbClr val="000000"/>
                </a:solidFill>
                <a:effectLst/>
                <a:latin typeface="Arial" panose="020B0604020202020204" pitchFamily="34" charset="0"/>
                <a:cs typeface="Arial" panose="020B0604020202020204" pitchFamily="34" charset="0"/>
              </a:rPr>
            </a:br>
            <a:r>
              <a:rPr lang="sv-SE" sz="1200" b="0" i="0" noProof="0" dirty="0">
                <a:solidFill>
                  <a:srgbClr val="000000"/>
                </a:solidFill>
                <a:effectLst/>
                <a:latin typeface="Arial" panose="020B0604020202020204" pitchFamily="34" charset="0"/>
                <a:cs typeface="Arial" panose="020B0604020202020204" pitchFamily="34" charset="0"/>
              </a:rPr>
              <a:t>2) Byta från fossila bränslen till förnybar energi</a:t>
            </a:r>
          </a:p>
          <a:p>
            <a:pPr marL="171450" indent="-171450" algn="l">
              <a:buFont typeface="Arial" panose="020B0604020202020204" pitchFamily="34" charset="0"/>
              <a:buChar char="•"/>
            </a:pPr>
            <a:endParaRPr lang="sv-SE" sz="1200" b="0" i="0" noProof="0" dirty="0">
              <a:solidFill>
                <a:srgbClr val="000000"/>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sv-SE" sz="1200" b="0" i="0" noProof="0" dirty="0">
              <a:solidFill>
                <a:srgbClr val="000000"/>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sv-SE" sz="1200" b="1" i="0" noProof="0" dirty="0">
                <a:solidFill>
                  <a:srgbClr val="000000"/>
                </a:solidFill>
                <a:effectLst/>
                <a:latin typeface="Arial" panose="020B0604020202020204" pitchFamily="34" charset="0"/>
                <a:cs typeface="Arial" panose="020B0604020202020204" pitchFamily="34" charset="0"/>
              </a:rPr>
              <a:t>Logga: Bra miljöval</a:t>
            </a: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16</a:t>
            </a:fld>
            <a:endParaRPr lang="sv-SE"/>
          </a:p>
        </p:txBody>
      </p:sp>
    </p:spTree>
    <p:extLst>
      <p:ext uri="{BB962C8B-B14F-4D97-AF65-F5344CB8AC3E}">
        <p14:creationId xmlns:p14="http://schemas.microsoft.com/office/powerpoint/2010/main" val="3523014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algn="l"/>
            <a:r>
              <a:rPr lang="sv-SE" sz="1200" b="1" i="0" noProof="0" dirty="0">
                <a:latin typeface="Arial" panose="020B0604020202020204" pitchFamily="34" charset="0"/>
                <a:cs typeface="AL BAYAN PLAIN" pitchFamily="2" charset="-78"/>
              </a:rPr>
              <a:t>Instruktion till cirkelledaren:</a:t>
            </a:r>
          </a:p>
          <a:p>
            <a:pPr algn="l"/>
            <a:endParaRPr lang="sv-SE" sz="1200" b="1" i="1" noProof="0" dirty="0">
              <a:latin typeface="Arial" panose="020B0604020202020204" pitchFamily="34" charset="0"/>
              <a:cs typeface="AL BAYAN PLAIN" pitchFamily="2" charset="-78"/>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i="0" noProof="0" dirty="0">
                <a:latin typeface="Arial" panose="020B0604020202020204" pitchFamily="34" charset="0"/>
                <a:cs typeface="Al Bayan Plain" pitchFamily="2" charset="-78"/>
              </a:rPr>
              <a:t>Berätta om märket Europalövet. </a:t>
            </a:r>
            <a:r>
              <a:rPr lang="sv-SE" b="0" i="0" noProof="0" dirty="0">
                <a:latin typeface="Arial" panose="020B0604020202020204" pitchFamily="34" charset="0"/>
                <a:cs typeface="Al Bayan Plain" pitchFamily="2" charset="-78"/>
              </a:rPr>
              <a:t>Utgå från </a:t>
            </a:r>
            <a:r>
              <a:rPr lang="sv-SE" b="0" i="0" noProof="0" dirty="0" err="1">
                <a:latin typeface="Arial" panose="020B0604020202020204" pitchFamily="34" charset="0"/>
                <a:cs typeface="Al Bayan Plain" pitchFamily="2" charset="-78"/>
              </a:rPr>
              <a:t>talpunkterna</a:t>
            </a:r>
            <a:r>
              <a:rPr lang="sv-SE" b="0" i="0" noProof="0" dirty="0">
                <a:latin typeface="Arial" panose="020B0604020202020204" pitchFamily="34" charset="0"/>
                <a:cs typeface="Al Bayan Plain" pitchFamily="2" charset="-78"/>
              </a:rPr>
              <a:t> nedanför.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b="0" i="0" noProof="0" dirty="0">
                <a:latin typeface="Arial" panose="020B0604020202020204" pitchFamily="34" charset="0"/>
                <a:cs typeface="Al Bayan Plain" pitchFamily="2" charset="-78"/>
              </a:rPr>
              <a:t>Klicka på länken om gruppen vill lära sig mer om märkningen.</a:t>
            </a:r>
          </a:p>
          <a:p>
            <a:pPr marL="450850" indent="-450850" eaLnBrk="1" hangingPunct="1">
              <a:spcBef>
                <a:spcPct val="0"/>
              </a:spcBef>
            </a:pPr>
            <a:endParaRPr lang="sv-SE" sz="1200" b="1" i="1" noProof="0" dirty="0">
              <a:latin typeface="Arial" panose="020B0604020202020204" pitchFamily="34" charset="0"/>
              <a:cs typeface="AL BAYAN PLAIN" pitchFamily="2" charset="-78"/>
            </a:endParaRPr>
          </a:p>
          <a:p>
            <a:pPr marL="450850" indent="-450850" eaLnBrk="1" hangingPunct="1">
              <a:spcBef>
                <a:spcPct val="0"/>
              </a:spcBef>
            </a:pPr>
            <a:r>
              <a:rPr lang="sv-SE" sz="1200" b="1" i="0" noProof="0" dirty="0" err="1">
                <a:latin typeface="Arial" panose="020B0604020202020204" pitchFamily="34" charset="0"/>
                <a:cs typeface="AL BAYAN PLAIN" pitchFamily="2" charset="-78"/>
              </a:rPr>
              <a:t>Talpunkter</a:t>
            </a:r>
            <a:r>
              <a:rPr lang="sv-SE" sz="1200" b="1" i="0" noProof="0" dirty="0">
                <a:latin typeface="Arial" panose="020B0604020202020204" pitchFamily="34" charset="0"/>
                <a:cs typeface="AL BAYAN PLAIN" pitchFamily="2" charset="-78"/>
              </a:rPr>
              <a:t>:</a:t>
            </a:r>
          </a:p>
          <a:p>
            <a:pPr marL="171450" indent="-171450" algn="l">
              <a:buFont typeface="Arial" panose="020B0604020202020204" pitchFamily="34" charset="0"/>
              <a:buChar char="•"/>
            </a:pPr>
            <a:endParaRPr lang="sv-SE" i="0" kern="100" noProof="0" dirty="0">
              <a:effectLst/>
              <a:latin typeface="Aptos" panose="020B0004020202020204" pitchFamily="34" charset="0"/>
              <a:ea typeface="Aptos" panose="020B0004020202020204" pitchFamily="34" charset="0"/>
              <a:cs typeface="Al Bayan Plain" pitchFamily="2" charset="-78"/>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noProof="0" dirty="0">
                <a:effectLst/>
                <a:cs typeface="Al Bayan Plain" pitchFamily="2" charset="-78"/>
              </a:rPr>
              <a:t>EU:s ekomärke, eller EU-lövet, är en enhetlig visuell symbol för ekologiska produkter från EU. Det gör det lättare för konsumenter att hitta ekologiska produkter och för bönderna att sälja sina produkter i hela EU.</a:t>
            </a:r>
            <a:endParaRPr lang="sv-SE" i="0" kern="100" noProof="0" dirty="0">
              <a:effectLst/>
              <a:latin typeface="Aptos" panose="020B0004020202020204" pitchFamily="34" charset="0"/>
              <a:ea typeface="Aptos" panose="020B0004020202020204" pitchFamily="34" charset="0"/>
              <a:cs typeface="Al Bayan Plain" pitchFamily="2" charset="-78"/>
            </a:endParaRPr>
          </a:p>
          <a:p>
            <a:pPr marL="171450" indent="-171450" algn="l">
              <a:buFont typeface="Arial" panose="020B0604020202020204" pitchFamily="34" charset="0"/>
              <a:buChar char="•"/>
            </a:pPr>
            <a:r>
              <a:rPr lang="sv-SE" i="0" kern="100" noProof="0" dirty="0">
                <a:effectLst/>
                <a:latin typeface="Aptos" panose="020B0004020202020204" pitchFamily="34" charset="0"/>
                <a:ea typeface="Aptos" panose="020B0004020202020204" pitchFamily="34" charset="0"/>
                <a:cs typeface="Al Bayan Plain" pitchFamily="2" charset="-78"/>
              </a:rPr>
              <a:t>För att få märka livsmedel som ekologiska krävs att de innehåller minst 95 procent ekologiska ingredienser och att alla steg i produktionen har varit kontrollerade av ekologiska kontrollorgan.</a:t>
            </a:r>
          </a:p>
          <a:p>
            <a:pPr marL="171450" indent="-171450" algn="l">
              <a:buFont typeface="Arial" panose="020B0604020202020204" pitchFamily="34" charset="0"/>
              <a:buChar char="•"/>
            </a:pPr>
            <a:r>
              <a:rPr lang="sv-SE" b="0" i="0" noProof="0" dirty="0">
                <a:solidFill>
                  <a:srgbClr val="00002E"/>
                </a:solidFill>
                <a:effectLst/>
                <a:latin typeface="Inter"/>
                <a:cs typeface="Al Bayan Plain" pitchFamily="2" charset="-78"/>
              </a:rPr>
              <a:t>Märkningen uppfyller strikta villkor för hur varan produceras, bearbetas, transporteras och lagras.</a:t>
            </a:r>
            <a:endParaRPr lang="sv-SE" i="0" kern="100" noProof="0" dirty="0">
              <a:effectLst/>
              <a:latin typeface="Aptos" panose="020B0004020202020204" pitchFamily="34" charset="0"/>
              <a:cs typeface="Al Bayan Plain" pitchFamily="2" charset="-78"/>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kern="100" noProof="0" dirty="0">
                <a:effectLst/>
                <a:latin typeface="Aptos" panose="020B0004020202020204" pitchFamily="34" charset="0"/>
                <a:ea typeface="Aptos" panose="020B0004020202020204" pitchFamily="34" charset="0"/>
                <a:cs typeface="Al Bayan Plain" pitchFamily="2" charset="-78"/>
              </a:rPr>
              <a:t>I den ekologiska odlingen använder man inte konstgödsel och kemiska bekämpningsmedel. Fodret till djuren är i huvudsak producerat på den egna gården. Det är också viktigt att djuren får vistas utomhus och att de får utlopp för sina naturliga beteenden.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i="0" kern="100" noProof="0" dirty="0">
              <a:effectLst/>
              <a:latin typeface="Aptos" panose="020B0004020202020204" pitchFamily="34" charset="0"/>
              <a:ea typeface="Aptos" panose="020B0004020202020204" pitchFamily="34" charset="0"/>
              <a:cs typeface="Al Bayan Plain" pitchFamily="2" charset="-78"/>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i="0" kern="100" noProof="0" dirty="0">
                <a:effectLst/>
                <a:latin typeface="Aptos" panose="020B0004020202020204" pitchFamily="34" charset="0"/>
                <a:ea typeface="Aptos" panose="020B0004020202020204" pitchFamily="34" charset="0"/>
                <a:cs typeface="Al Bayan Plain" pitchFamily="2" charset="-78"/>
              </a:rPr>
              <a:t>Logga: Europalövet</a:t>
            </a: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17</a:t>
            </a:fld>
            <a:endParaRPr lang="sv-SE"/>
          </a:p>
        </p:txBody>
      </p:sp>
    </p:spTree>
    <p:extLst>
      <p:ext uri="{BB962C8B-B14F-4D97-AF65-F5344CB8AC3E}">
        <p14:creationId xmlns:p14="http://schemas.microsoft.com/office/powerpoint/2010/main" val="104260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marL="450850" indent="-450850" eaLnBrk="1" hangingPunct="1">
              <a:spcBef>
                <a:spcPct val="0"/>
              </a:spcBef>
            </a:pPr>
            <a:r>
              <a:rPr lang="sv-SE" sz="1200" b="1" noProof="0" dirty="0">
                <a:latin typeface="Arial" panose="020B0604020202020204" pitchFamily="34" charset="0"/>
                <a:cs typeface="Arial" panose="020B0604020202020204" pitchFamily="34" charset="0"/>
              </a:rPr>
              <a:t>Instruktion till cirkelledaren:</a:t>
            </a:r>
          </a:p>
          <a:p>
            <a:pPr marL="228600" indent="-228600" eaLnBrk="1" hangingPunct="1">
              <a:spcBef>
                <a:spcPct val="0"/>
              </a:spcBef>
              <a:buFont typeface="+mj-lt"/>
              <a:buAutoNum type="arabicPeriod"/>
            </a:pPr>
            <a:endParaRPr lang="sv-SE" sz="1200" b="1" noProof="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noProof="0" dirty="0">
                <a:latin typeface="Arial" panose="020B0604020202020204" pitchFamily="34" charset="0"/>
                <a:cs typeface="Arial" panose="020B0604020202020204" pitchFamily="34" charset="0"/>
              </a:rPr>
              <a:t>Berätta om märket KRAV. </a:t>
            </a:r>
            <a:r>
              <a:rPr lang="sv-SE" b="0" noProof="0" dirty="0">
                <a:latin typeface="Arial" panose="020B0604020202020204" pitchFamily="34" charset="0"/>
                <a:cs typeface="Arial" panose="020B0604020202020204" pitchFamily="34" charset="0"/>
              </a:rPr>
              <a:t>Utgå från </a:t>
            </a:r>
            <a:r>
              <a:rPr lang="sv-SE" b="0" noProof="0" dirty="0" err="1">
                <a:latin typeface="Arial" panose="020B0604020202020204" pitchFamily="34" charset="0"/>
                <a:cs typeface="Arial" panose="020B0604020202020204" pitchFamily="34" charset="0"/>
              </a:rPr>
              <a:t>talpunkterna</a:t>
            </a:r>
            <a:r>
              <a:rPr lang="sv-SE" b="0" noProof="0" dirty="0">
                <a:latin typeface="Arial" panose="020B0604020202020204" pitchFamily="34" charset="0"/>
                <a:cs typeface="Arial" panose="020B0604020202020204" pitchFamily="34" charset="0"/>
              </a:rPr>
              <a:t> nedanför.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b="0" noProof="0" dirty="0">
                <a:latin typeface="Arial" panose="020B0604020202020204" pitchFamily="34" charset="0"/>
                <a:cs typeface="Arial" panose="020B0604020202020204" pitchFamily="34" charset="0"/>
              </a:rPr>
              <a:t>Klicka på länken om gruppen vill lära sig mer om märkningen.</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450850" indent="-450850" eaLnBrk="1" hangingPunct="1">
              <a:spcBef>
                <a:spcPct val="0"/>
              </a:spcBef>
            </a:pPr>
            <a:r>
              <a:rPr lang="sv-SE" sz="1200" b="1" noProof="0" dirty="0" err="1">
                <a:latin typeface="Arial" panose="020B0604020202020204" pitchFamily="34" charset="0"/>
                <a:cs typeface="Arial" panose="020B0604020202020204" pitchFamily="34" charset="0"/>
              </a:rPr>
              <a:t>Talpunkter</a:t>
            </a:r>
            <a:r>
              <a:rPr lang="sv-SE" sz="1200" b="1" noProof="0" dirty="0">
                <a:latin typeface="Arial" panose="020B0604020202020204" pitchFamily="34" charset="0"/>
                <a:cs typeface="Arial" panose="020B0604020202020204" pitchFamily="34" charset="0"/>
              </a:rPr>
              <a:t>:</a:t>
            </a:r>
          </a:p>
          <a:p>
            <a:pPr marL="171450" indent="-171450" eaLnBrk="1" hangingPunct="1">
              <a:spcBef>
                <a:spcPct val="0"/>
              </a:spcBef>
              <a:buFont typeface="Arial" panose="020B0604020202020204" pitchFamily="34" charset="0"/>
              <a:buChar char="•"/>
            </a:pPr>
            <a:endParaRPr lang="sv-SE" sz="1200" b="1" noProof="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0" i="0" noProof="0" dirty="0">
                <a:solidFill>
                  <a:srgbClr val="FFFFFF"/>
                </a:solidFill>
                <a:effectLst/>
                <a:latin typeface="Futura" panose="020B0602020204020303" pitchFamily="34" charset="-79"/>
                <a:cs typeface="Futura" panose="020B0602020204020303" pitchFamily="34" charset="-79"/>
              </a:rPr>
              <a:t>KRAV är Sveriges mest kända hållbarhetsmärkning för mat. </a:t>
            </a:r>
          </a:p>
          <a:p>
            <a:pPr marL="171450" indent="-171450" algn="l">
              <a:buFont typeface="Arial" panose="020B0604020202020204" pitchFamily="34" charset="0"/>
              <a:buChar char="•"/>
            </a:pPr>
            <a:r>
              <a:rPr lang="sv-SE" b="0" i="0" noProof="0" dirty="0">
                <a:solidFill>
                  <a:srgbClr val="FFFFFF"/>
                </a:solidFill>
                <a:effectLst/>
                <a:latin typeface="Futura" panose="020B0602020204020303" pitchFamily="34" charset="-79"/>
                <a:cs typeface="Futura" panose="020B0602020204020303" pitchFamily="34" charset="-79"/>
              </a:rPr>
              <a:t>KRAV-märkt mat är ekologisk, men har dessutom extra höga krav för biologisk mångfald, mindre klimatpåverkan, god djurvälfärd och bättre arbetsvillkor för anställda.</a:t>
            </a:r>
          </a:p>
          <a:p>
            <a:pPr marL="171450" indent="-171450" algn="l">
              <a:buFont typeface="Arial" panose="020B0604020202020204" pitchFamily="34" charset="0"/>
              <a:buChar char="•"/>
            </a:pPr>
            <a:r>
              <a:rPr lang="sv-SE" b="0" i="0" noProof="0" dirty="0">
                <a:solidFill>
                  <a:srgbClr val="342D2C"/>
                </a:solidFill>
                <a:effectLst/>
                <a:latin typeface="caslon-book"/>
              </a:rPr>
              <a:t>KRAV-märkt ekologisk mat framställs med naturliga ämnen i naturliga processer. Det betyder exempelvis:</a:t>
            </a:r>
            <a:br>
              <a:rPr lang="sv-SE" b="0" i="0" noProof="0" dirty="0">
                <a:solidFill>
                  <a:srgbClr val="342D2C"/>
                </a:solidFill>
                <a:effectLst/>
                <a:latin typeface="caslon-book"/>
              </a:rPr>
            </a:br>
            <a:r>
              <a:rPr lang="sv-SE" b="0" i="0" noProof="0" dirty="0">
                <a:solidFill>
                  <a:srgbClr val="342D2C"/>
                </a:solidFill>
                <a:effectLst/>
                <a:latin typeface="Futura" panose="020B0602020204020303" pitchFamily="34" charset="-79"/>
                <a:cs typeface="Futura" panose="020B0602020204020303" pitchFamily="34" charset="-79"/>
              </a:rPr>
              <a:t>Man använder inte konstgödsel i odlingarna. I stället används ofta stallgödsel från den egna gården. </a:t>
            </a:r>
            <a:br>
              <a:rPr lang="sv-SE" b="0" i="0" noProof="0" dirty="0">
                <a:solidFill>
                  <a:srgbClr val="342D2C"/>
                </a:solidFill>
                <a:effectLst/>
                <a:latin typeface="Futura" panose="020B0602020204020303" pitchFamily="34" charset="-79"/>
                <a:cs typeface="Futura" panose="020B0602020204020303" pitchFamily="34" charset="-79"/>
              </a:rPr>
            </a:br>
            <a:r>
              <a:rPr lang="sv-SE" b="0" i="0" noProof="0" dirty="0">
                <a:solidFill>
                  <a:srgbClr val="342D2C"/>
                </a:solidFill>
                <a:effectLst/>
                <a:latin typeface="Futura" panose="020B0602020204020303" pitchFamily="34" charset="-79"/>
                <a:cs typeface="Futura" panose="020B0602020204020303" pitchFamily="34" charset="-79"/>
              </a:rPr>
              <a:t>Man besprutar inte odlingarna med naturfrämmande bekämpningsmedel eller kemikalier som är främmande för naturen och rensar ogräs med maskiner eller för hand. </a:t>
            </a:r>
            <a:br>
              <a:rPr lang="sv-SE" b="0" i="0" noProof="0" dirty="0">
                <a:solidFill>
                  <a:srgbClr val="342D2C"/>
                </a:solidFill>
                <a:effectLst/>
                <a:latin typeface="Futura" panose="020B0602020204020303" pitchFamily="34" charset="-79"/>
                <a:cs typeface="Futura" panose="020B0602020204020303" pitchFamily="34" charset="-79"/>
              </a:rPr>
            </a:br>
            <a:r>
              <a:rPr lang="sv-SE" b="0" i="0" noProof="0" dirty="0">
                <a:solidFill>
                  <a:srgbClr val="342D2C"/>
                </a:solidFill>
                <a:effectLst/>
                <a:latin typeface="Futura" panose="020B0602020204020303" pitchFamily="34" charset="-79"/>
                <a:cs typeface="Futura" panose="020B0602020204020303" pitchFamily="34" charset="-79"/>
              </a:rPr>
              <a:t>Djuren får äta KRAV-märkt foder. De får utlopp för sina naturliga beteenden, och får vara utomhus mycket. Läkemedel får ges bara när djuren är sjuka – inte förebyggande.</a:t>
            </a:r>
          </a:p>
          <a:p>
            <a:pPr marL="171450" indent="-171450" algn="l">
              <a:buFont typeface="Arial" panose="020B0604020202020204" pitchFamily="34" charset="0"/>
              <a:buChar char="•"/>
            </a:pPr>
            <a:endParaRPr lang="en-GB" b="0" i="0" dirty="0">
              <a:solidFill>
                <a:srgbClr val="342D2C"/>
              </a:solidFill>
              <a:effectLst/>
              <a:latin typeface="Futura" panose="020B0602020204020303" pitchFamily="34" charset="-79"/>
              <a:cs typeface="Futura" panose="020B0602020204020303" pitchFamily="34" charset="-79"/>
            </a:endParaRPr>
          </a:p>
          <a:p>
            <a:pPr marL="0" indent="0" algn="l">
              <a:buFont typeface="Arial" panose="020B0604020202020204" pitchFamily="34" charset="0"/>
              <a:buNone/>
            </a:pPr>
            <a:r>
              <a:rPr lang="en-GB" b="1" i="0" dirty="0">
                <a:solidFill>
                  <a:srgbClr val="342D2C"/>
                </a:solidFill>
                <a:effectLst/>
                <a:latin typeface="Futura" panose="020B0602020204020303" pitchFamily="34" charset="-79"/>
                <a:cs typeface="Futura" panose="020B0602020204020303" pitchFamily="34" charset="-79"/>
              </a:rPr>
              <a:t>Logga: Krav</a:t>
            </a: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18</a:t>
            </a:fld>
            <a:endParaRPr lang="sv-SE"/>
          </a:p>
        </p:txBody>
      </p:sp>
    </p:spTree>
    <p:extLst>
      <p:ext uri="{BB962C8B-B14F-4D97-AF65-F5344CB8AC3E}">
        <p14:creationId xmlns:p14="http://schemas.microsoft.com/office/powerpoint/2010/main" val="1669920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marL="450850" indent="-450850" eaLnBrk="1" hangingPunct="1">
              <a:spcBef>
                <a:spcPct val="0"/>
              </a:spcBef>
            </a:pPr>
            <a:r>
              <a:rPr lang="sv-SE" sz="1200" b="1" noProof="0"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noProof="0" dirty="0">
                <a:latin typeface="Arial" panose="020B0604020202020204" pitchFamily="34" charset="0"/>
                <a:cs typeface="Arial" panose="020B0604020202020204" pitchFamily="34" charset="0"/>
              </a:rPr>
              <a:t>Berätta om märket </a:t>
            </a:r>
            <a:r>
              <a:rPr lang="sv-SE" sz="1200" b="0" noProof="0" dirty="0" err="1">
                <a:latin typeface="Arial" panose="020B0604020202020204" pitchFamily="34" charset="0"/>
                <a:cs typeface="Arial" panose="020B0604020202020204" pitchFamily="34" charset="0"/>
              </a:rPr>
              <a:t>Fairtrade</a:t>
            </a:r>
            <a:r>
              <a:rPr lang="sv-SE" sz="1200" b="0" noProof="0" dirty="0">
                <a:latin typeface="Arial" panose="020B0604020202020204" pitchFamily="34" charset="0"/>
                <a:cs typeface="Arial" panose="020B0604020202020204" pitchFamily="34" charset="0"/>
              </a:rPr>
              <a:t>. </a:t>
            </a:r>
            <a:r>
              <a:rPr lang="sv-SE" b="0" noProof="0" dirty="0">
                <a:latin typeface="Arial" panose="020B0604020202020204" pitchFamily="34" charset="0"/>
                <a:cs typeface="Arial" panose="020B0604020202020204" pitchFamily="34" charset="0"/>
              </a:rPr>
              <a:t>Utgå från </a:t>
            </a:r>
            <a:r>
              <a:rPr lang="sv-SE" b="0" noProof="0" dirty="0" err="1">
                <a:latin typeface="Arial" panose="020B0604020202020204" pitchFamily="34" charset="0"/>
                <a:cs typeface="Arial" panose="020B0604020202020204" pitchFamily="34" charset="0"/>
              </a:rPr>
              <a:t>talpunkterna</a:t>
            </a:r>
            <a:r>
              <a:rPr lang="sv-SE" b="0" noProof="0" dirty="0">
                <a:latin typeface="Arial" panose="020B0604020202020204" pitchFamily="34" charset="0"/>
                <a:cs typeface="Arial" panose="020B0604020202020204" pitchFamily="34" charset="0"/>
              </a:rPr>
              <a:t> nedanför.</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b="0" noProof="0" dirty="0">
                <a:latin typeface="Arial" panose="020B0604020202020204" pitchFamily="34" charset="0"/>
                <a:cs typeface="Arial" panose="020B0604020202020204" pitchFamily="34" charset="0"/>
              </a:rPr>
              <a:t>Klicka på länken om gruppen vill lära sig mer om märkningen.</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450850" indent="-450850" eaLnBrk="1" hangingPunct="1">
              <a:spcBef>
                <a:spcPct val="0"/>
              </a:spcBef>
            </a:pPr>
            <a:r>
              <a:rPr lang="sv-SE" sz="1200" b="1" noProof="0" dirty="0" err="1">
                <a:latin typeface="Arial" panose="020B0604020202020204" pitchFamily="34" charset="0"/>
                <a:cs typeface="Arial" panose="020B0604020202020204" pitchFamily="34" charset="0"/>
              </a:rPr>
              <a:t>Talpunkter</a:t>
            </a:r>
            <a:r>
              <a:rPr lang="sv-SE" sz="1200" b="1" noProof="0" dirty="0">
                <a:latin typeface="Arial" panose="020B0604020202020204" pitchFamily="34" charset="0"/>
                <a:cs typeface="Arial" panose="020B0604020202020204" pitchFamily="34" charset="0"/>
              </a:rPr>
              <a:t>:</a:t>
            </a:r>
          </a:p>
          <a:p>
            <a:pPr marL="171450" indent="-171450" eaLnBrk="1" hangingPunct="1">
              <a:spcBef>
                <a:spcPct val="0"/>
              </a:spcBef>
              <a:buFont typeface="Arial" panose="020B0604020202020204" pitchFamily="34" charset="0"/>
              <a:buChar char="•"/>
            </a:pPr>
            <a:endParaRPr lang="sv-SE" sz="1200" b="1" noProof="0"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noProof="0" dirty="0">
                <a:solidFill>
                  <a:srgbClr val="333333"/>
                </a:solidFill>
                <a:effectLst/>
                <a:latin typeface="Arial" panose="020B0604020202020204" pitchFamily="34" charset="0"/>
                <a:cs typeface="Arial" panose="020B0604020202020204" pitchFamily="34" charset="0"/>
              </a:rPr>
              <a:t>Majoriteten av de </a:t>
            </a:r>
            <a:r>
              <a:rPr lang="sv-SE" b="0" i="0" noProof="0" dirty="0" err="1">
                <a:solidFill>
                  <a:srgbClr val="333333"/>
                </a:solidFill>
                <a:effectLst/>
                <a:latin typeface="Arial" panose="020B0604020202020204" pitchFamily="34" charset="0"/>
                <a:cs typeface="Arial" panose="020B0604020202020204" pitchFamily="34" charset="0"/>
              </a:rPr>
              <a:t>Fairtrade</a:t>
            </a:r>
            <a:r>
              <a:rPr lang="sv-SE" b="0" i="0" noProof="0" dirty="0">
                <a:solidFill>
                  <a:srgbClr val="333333"/>
                </a:solidFill>
                <a:effectLst/>
                <a:latin typeface="Arial" panose="020B0604020202020204" pitchFamily="34" charset="0"/>
                <a:cs typeface="Arial" panose="020B0604020202020204" pitchFamily="34" charset="0"/>
              </a:rPr>
              <a:t>-märkta varorna är livsmedelsprodukter som till exempel kaffe, bananer och choklad. Men även varor som socker, vin och bomull kan vara </a:t>
            </a:r>
            <a:r>
              <a:rPr lang="sv-SE" b="0" i="0" noProof="0" dirty="0" err="1">
                <a:solidFill>
                  <a:srgbClr val="333333"/>
                </a:solidFill>
                <a:effectLst/>
                <a:latin typeface="Arial" panose="020B0604020202020204" pitchFamily="34" charset="0"/>
                <a:cs typeface="Arial" panose="020B0604020202020204" pitchFamily="34" charset="0"/>
              </a:rPr>
              <a:t>Fairtrade</a:t>
            </a:r>
            <a:r>
              <a:rPr lang="sv-SE" b="0" i="0" noProof="0" dirty="0">
                <a:solidFill>
                  <a:srgbClr val="333333"/>
                </a:solidFill>
                <a:effectLst/>
                <a:latin typeface="Arial" panose="020B0604020202020204" pitchFamily="34" charset="0"/>
                <a:cs typeface="Arial" panose="020B0604020202020204" pitchFamily="34" charset="0"/>
              </a:rPr>
              <a:t>-märkta.</a:t>
            </a:r>
          </a:p>
          <a:p>
            <a:pPr marL="171450" indent="-171450" algn="l">
              <a:buFont typeface="Arial" panose="020B0604020202020204" pitchFamily="34" charset="0"/>
              <a:buChar char="•"/>
            </a:pPr>
            <a:r>
              <a:rPr lang="sv-SE" b="0" i="0" noProof="0" dirty="0" err="1">
                <a:solidFill>
                  <a:srgbClr val="333333"/>
                </a:solidFill>
                <a:effectLst/>
                <a:latin typeface="Arial" panose="020B0604020202020204" pitchFamily="34" charset="0"/>
                <a:cs typeface="Arial" panose="020B0604020202020204" pitchFamily="34" charset="0"/>
              </a:rPr>
              <a:t>Fairtrade</a:t>
            </a:r>
            <a:r>
              <a:rPr lang="sv-SE" b="0" i="0" noProof="0" dirty="0">
                <a:solidFill>
                  <a:srgbClr val="333333"/>
                </a:solidFill>
                <a:effectLst/>
                <a:latin typeface="Arial" panose="020B0604020202020204" pitchFamily="34" charset="0"/>
                <a:cs typeface="Arial" panose="020B0604020202020204" pitchFamily="34" charset="0"/>
              </a:rPr>
              <a:t> är en certifiering med syfte att minska fattigdomen och stärka människors inflytande och handlingskraft. </a:t>
            </a:r>
          </a:p>
          <a:p>
            <a:pPr marL="171450" indent="-171450" algn="l">
              <a:buFont typeface="Arial" panose="020B0604020202020204" pitchFamily="34" charset="0"/>
              <a:buChar char="•"/>
            </a:pPr>
            <a:r>
              <a:rPr lang="sv-SE" b="0" i="0" noProof="0" dirty="0" err="1">
                <a:solidFill>
                  <a:srgbClr val="333333"/>
                </a:solidFill>
                <a:effectLst/>
                <a:latin typeface="Arial" panose="020B0604020202020204" pitchFamily="34" charset="0"/>
                <a:cs typeface="Arial" panose="020B0604020202020204" pitchFamily="34" charset="0"/>
              </a:rPr>
              <a:t>Fairtrade</a:t>
            </a:r>
            <a:r>
              <a:rPr lang="sv-SE" b="0" i="0" noProof="0" dirty="0">
                <a:solidFill>
                  <a:srgbClr val="333333"/>
                </a:solidFill>
                <a:effectLst/>
                <a:latin typeface="Arial" panose="020B0604020202020204" pitchFamily="34" charset="0"/>
                <a:cs typeface="Arial" panose="020B0604020202020204" pitchFamily="34" charset="0"/>
              </a:rPr>
              <a:t> arbetar för en hållbar världshandel baserad på respekt för mänskliga rättigheter och omtanke om miljön.</a:t>
            </a:r>
            <a:endParaRPr lang="sv-SE" b="1" i="0" noProof="0" dirty="0">
              <a:solidFill>
                <a:srgbClr val="333333"/>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0" i="0" noProof="0" dirty="0">
                <a:solidFill>
                  <a:srgbClr val="333333"/>
                </a:solidFill>
                <a:effectLst/>
                <a:latin typeface="Arial" panose="020B0604020202020204" pitchFamily="34" charset="0"/>
                <a:cs typeface="Arial" panose="020B0604020202020204" pitchFamily="34" charset="0"/>
              </a:rPr>
              <a:t>I första hand är det råvaror från jordbruk i länder med utbredd fattigdom som </a:t>
            </a:r>
            <a:r>
              <a:rPr lang="sv-SE" b="0" i="0" noProof="0" dirty="0" err="1">
                <a:solidFill>
                  <a:srgbClr val="333333"/>
                </a:solidFill>
                <a:effectLst/>
                <a:latin typeface="Arial" panose="020B0604020202020204" pitchFamily="34" charset="0"/>
                <a:cs typeface="Arial" panose="020B0604020202020204" pitchFamily="34" charset="0"/>
              </a:rPr>
              <a:t>Fairtrade</a:t>
            </a:r>
            <a:r>
              <a:rPr lang="sv-SE" b="0" i="0" noProof="0" dirty="0">
                <a:solidFill>
                  <a:srgbClr val="333333"/>
                </a:solidFill>
                <a:effectLst/>
                <a:latin typeface="Arial" panose="020B0604020202020204" pitchFamily="34" charset="0"/>
                <a:cs typeface="Arial" panose="020B0604020202020204" pitchFamily="34" charset="0"/>
              </a:rPr>
              <a:t>-märks. </a:t>
            </a:r>
          </a:p>
          <a:p>
            <a:pPr marL="171450" indent="-171450" algn="l">
              <a:buFont typeface="Arial" panose="020B0604020202020204" pitchFamily="34" charset="0"/>
              <a:buChar char="•"/>
            </a:pPr>
            <a:r>
              <a:rPr lang="sv-SE" b="0" i="0" noProof="0" dirty="0">
                <a:solidFill>
                  <a:srgbClr val="333333"/>
                </a:solidFill>
                <a:effectLst/>
                <a:latin typeface="Arial" panose="020B0604020202020204" pitchFamily="34" charset="0"/>
                <a:cs typeface="Arial" panose="020B0604020202020204" pitchFamily="34" charset="0"/>
              </a:rPr>
              <a:t>För råvaror som bananer, kaffe, rosor, ris, honung och socker måste 100 procent av innehållet vara </a:t>
            </a:r>
            <a:r>
              <a:rPr lang="sv-SE" b="0" i="0" noProof="0" dirty="0" err="1">
                <a:solidFill>
                  <a:srgbClr val="333333"/>
                </a:solidFill>
                <a:effectLst/>
                <a:latin typeface="Arial" panose="020B0604020202020204" pitchFamily="34" charset="0"/>
                <a:cs typeface="Arial" panose="020B0604020202020204" pitchFamily="34" charset="0"/>
              </a:rPr>
              <a:t>Fairtrade</a:t>
            </a:r>
            <a:r>
              <a:rPr lang="sv-SE" b="0" i="0" noProof="0" dirty="0">
                <a:solidFill>
                  <a:srgbClr val="333333"/>
                </a:solidFill>
                <a:effectLst/>
                <a:latin typeface="Arial" panose="020B0604020202020204" pitchFamily="34" charset="0"/>
                <a:cs typeface="Arial" panose="020B0604020202020204" pitchFamily="34" charset="0"/>
              </a:rPr>
              <a:t>-certifierat för att varan ska få märkas.</a:t>
            </a:r>
          </a:p>
          <a:p>
            <a:pPr marL="171450" indent="-171450" algn="l">
              <a:buFont typeface="Arial" panose="020B0604020202020204" pitchFamily="34" charset="0"/>
              <a:buChar char="•"/>
            </a:pPr>
            <a:r>
              <a:rPr lang="sv-SE" b="0" i="0" noProof="0" dirty="0">
                <a:solidFill>
                  <a:srgbClr val="333333"/>
                </a:solidFill>
                <a:effectLst/>
                <a:latin typeface="Arial" panose="020B0604020202020204" pitchFamily="34" charset="0"/>
                <a:cs typeface="Arial" panose="020B0604020202020204" pitchFamily="34" charset="0"/>
              </a:rPr>
              <a:t>Produkter som har flera ingredienser kan också vara märkta med </a:t>
            </a:r>
            <a:r>
              <a:rPr lang="sv-SE" b="0" i="0" noProof="0" dirty="0" err="1">
                <a:solidFill>
                  <a:srgbClr val="333333"/>
                </a:solidFill>
                <a:effectLst/>
                <a:latin typeface="Arial" panose="020B0604020202020204" pitchFamily="34" charset="0"/>
                <a:cs typeface="Arial" panose="020B0604020202020204" pitchFamily="34" charset="0"/>
              </a:rPr>
              <a:t>Fairtrades</a:t>
            </a:r>
            <a:r>
              <a:rPr lang="sv-SE" b="0" i="0" noProof="0" dirty="0">
                <a:solidFill>
                  <a:srgbClr val="333333"/>
                </a:solidFill>
                <a:effectLst/>
                <a:latin typeface="Arial" panose="020B0604020202020204" pitchFamily="34" charset="0"/>
                <a:cs typeface="Arial" panose="020B0604020202020204" pitchFamily="34" charset="0"/>
              </a:rPr>
              <a:t> svarta märke. Chokladkakor, godis, glass, läsk och müsli är exempel på sådana produkter. För dessa produkter gäller att alla ingredienser som kan vara </a:t>
            </a:r>
            <a:r>
              <a:rPr lang="sv-SE" b="0" i="0" noProof="0" dirty="0" err="1">
                <a:solidFill>
                  <a:srgbClr val="333333"/>
                </a:solidFill>
                <a:effectLst/>
                <a:latin typeface="Arial" panose="020B0604020202020204" pitchFamily="34" charset="0"/>
                <a:cs typeface="Arial" panose="020B0604020202020204" pitchFamily="34" charset="0"/>
              </a:rPr>
              <a:t>Fairtrade</a:t>
            </a:r>
            <a:r>
              <a:rPr lang="sv-SE" b="0" i="0" noProof="0" dirty="0">
                <a:solidFill>
                  <a:srgbClr val="333333"/>
                </a:solidFill>
                <a:effectLst/>
                <a:latin typeface="Arial" panose="020B0604020202020204" pitchFamily="34" charset="0"/>
                <a:cs typeface="Arial" panose="020B0604020202020204" pitchFamily="34" charset="0"/>
              </a:rPr>
              <a:t>-certifierade i produkten, måste vara det.</a:t>
            </a:r>
          </a:p>
          <a:p>
            <a:pPr marL="171450" indent="-171450" algn="l">
              <a:buFont typeface="Arial" panose="020B0604020202020204" pitchFamily="34" charset="0"/>
              <a:buChar char="•"/>
            </a:pPr>
            <a:r>
              <a:rPr lang="sv-SE" b="0" i="0" noProof="0" dirty="0">
                <a:solidFill>
                  <a:srgbClr val="333333"/>
                </a:solidFill>
                <a:effectLst/>
                <a:latin typeface="Arial" panose="020B0604020202020204" pitchFamily="34" charset="0"/>
                <a:cs typeface="Arial" panose="020B0604020202020204" pitchFamily="34" charset="0"/>
              </a:rPr>
              <a:t>Syftet med </a:t>
            </a:r>
            <a:r>
              <a:rPr lang="sv-SE" b="0" i="0" noProof="0" dirty="0" err="1">
                <a:solidFill>
                  <a:srgbClr val="333333"/>
                </a:solidFill>
                <a:effectLst/>
                <a:latin typeface="Arial" panose="020B0604020202020204" pitchFamily="34" charset="0"/>
                <a:cs typeface="Arial" panose="020B0604020202020204" pitchFamily="34" charset="0"/>
              </a:rPr>
              <a:t>Fairtrade</a:t>
            </a:r>
            <a:r>
              <a:rPr lang="sv-SE" b="0" i="0" noProof="0" dirty="0">
                <a:solidFill>
                  <a:srgbClr val="333333"/>
                </a:solidFill>
                <a:effectLst/>
                <a:latin typeface="Arial" panose="020B0604020202020204" pitchFamily="34" charset="0"/>
                <a:cs typeface="Arial" panose="020B0604020202020204" pitchFamily="34" charset="0"/>
              </a:rPr>
              <a:t> är utveckling. Därför är målet att råvaruproducenter som får en anmärkning av kontrollanter i första hand får en chans att rätta till problemen.</a:t>
            </a:r>
          </a:p>
          <a:p>
            <a:pPr marL="171450" indent="-171450" algn="l">
              <a:buFont typeface="Arial" panose="020B0604020202020204" pitchFamily="34" charset="0"/>
              <a:buChar char="•"/>
            </a:pPr>
            <a:endParaRPr lang="sv-SE" b="0" i="0" noProof="0" dirty="0">
              <a:solidFill>
                <a:srgbClr val="333333"/>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sv-SE" b="1" i="0" noProof="0" dirty="0">
                <a:solidFill>
                  <a:srgbClr val="333333"/>
                </a:solidFill>
                <a:effectLst/>
                <a:latin typeface="Arial" panose="020B0604020202020204" pitchFamily="34" charset="0"/>
                <a:cs typeface="Arial" panose="020B0604020202020204" pitchFamily="34" charset="0"/>
              </a:rPr>
              <a:t>Logga: </a:t>
            </a:r>
            <a:r>
              <a:rPr lang="sv-SE" b="1" i="0" noProof="0" dirty="0" err="1">
                <a:solidFill>
                  <a:srgbClr val="333333"/>
                </a:solidFill>
                <a:effectLst/>
                <a:latin typeface="Arial" panose="020B0604020202020204" pitchFamily="34" charset="0"/>
                <a:cs typeface="Arial" panose="020B0604020202020204" pitchFamily="34" charset="0"/>
              </a:rPr>
              <a:t>Fairtrade</a:t>
            </a:r>
            <a:endParaRPr lang="sv-SE" b="1" i="0" noProof="0" dirty="0">
              <a:solidFill>
                <a:srgbClr val="333333"/>
              </a:solidFill>
              <a:effectLst/>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19</a:t>
            </a:fld>
            <a:endParaRPr lang="sv-SE"/>
          </a:p>
        </p:txBody>
      </p:sp>
    </p:spTree>
    <p:extLst>
      <p:ext uri="{BB962C8B-B14F-4D97-AF65-F5344CB8AC3E}">
        <p14:creationId xmlns:p14="http://schemas.microsoft.com/office/powerpoint/2010/main" val="18395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CEFE8-9582-39AD-F7B2-7E41B295018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D5ECEA0-CB47-83ED-178E-6EFBC0C81C49}"/>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633DB748-F56A-C881-7D77-DBABC711A10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i="0" dirty="0">
                <a:latin typeface="Arial" panose="020B0604020202020204" pitchFamily="34" charset="0"/>
                <a:cs typeface="Arial" panose="020B0604020202020204" pitchFamily="34" charset="0"/>
              </a:rPr>
              <a:t>Instruktion till cirkelledaren:</a:t>
            </a:r>
            <a:endParaRPr lang="sv-SE" altLang="sv-SE" sz="1200" b="0"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1"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i="0" dirty="0">
                <a:latin typeface="Arial" panose="020B0604020202020204" pitchFamily="34" charset="0"/>
                <a:cs typeface="Arial" panose="020B0604020202020204" pitchFamily="34" charset="0"/>
              </a:rPr>
              <a:t>Vid behov </a:t>
            </a:r>
            <a:r>
              <a:rPr lang="sv-SE" altLang="sv-SE" sz="1200" b="0" i="0" dirty="0">
                <a:latin typeface="Arial" panose="020B0604020202020204" pitchFamily="34" charset="0"/>
                <a:cs typeface="Arial" panose="020B0604020202020204" pitchFamily="34" charset="0"/>
              </a:rPr>
              <a:t>(t.ex. om det var ett tag sedan sist gruppen hade cirkelträff om hållbarhet):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0"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0" i="0" dirty="0">
                <a:latin typeface="Arial" panose="020B0604020202020204" pitchFamily="34" charset="0"/>
                <a:cs typeface="Arial" panose="020B0604020202020204" pitchFamily="34" charset="0"/>
              </a:rPr>
              <a:t>1. Påminn gruppen kort om Agenda 2030 och de globala målen. Du kan utgå från talpunkterna nedanför. </a:t>
            </a:r>
            <a:endParaRPr lang="sv-SE" altLang="sv-SE" sz="1200" b="1"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1"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i="0" dirty="0">
                <a:latin typeface="Arial" panose="020B0604020202020204" pitchFamily="34" charset="0"/>
                <a:cs typeface="Arial" panose="020B0604020202020204" pitchFamily="34" charset="0"/>
              </a:rPr>
              <a:t>Talpunkter:</a:t>
            </a:r>
            <a:endParaRPr lang="sv-SE" sz="1200" b="1" i="0" dirty="0">
              <a:latin typeface="Arial" panose="020B0604020202020204" pitchFamily="34" charset="0"/>
              <a:cs typeface="Arial" panose="020B0604020202020204" pitchFamily="34" charset="0"/>
            </a:endParaRPr>
          </a:p>
          <a:p>
            <a:endParaRPr lang="sv-SE" sz="1200" b="1" i="0" dirty="0">
              <a:latin typeface="Arial" panose="020B0604020202020204" pitchFamily="34" charset="0"/>
              <a:ea typeface="Calibri"/>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i="0" dirty="0">
                <a:latin typeface="Arial" panose="020B0604020202020204" pitchFamily="34" charset="0"/>
                <a:cs typeface="Arial" panose="020B0604020202020204" pitchFamily="34" charset="0"/>
              </a:rPr>
              <a:t>Hållbara Seniorer är ett studiecirkelmaterial som utgår från Agenda 2030 och de globala målen.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i="0" dirty="0">
                <a:latin typeface="Arial" panose="020B0604020202020204" pitchFamily="34" charset="0"/>
                <a:cs typeface="Arial" panose="020B0604020202020204" pitchFamily="34" charset="0"/>
              </a:rPr>
              <a:t>De globala målen utgör världens länders gemensamma plan för hur vi tillsammans skapar en bättre och mer hållbar värld för alla.</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i="0" dirty="0">
                <a:latin typeface="Arial" panose="020B0604020202020204" pitchFamily="34" charset="0"/>
                <a:cs typeface="Arial" panose="020B0604020202020204" pitchFamily="34" charset="0"/>
              </a:rPr>
              <a:t>Här är en bild som ger en översikt över alla 17 mål. Flera av målen diskuteras genom studiecirkelmaterialet.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i="0" dirty="0">
                <a:latin typeface="Arial" panose="020B0604020202020204" pitchFamily="34" charset="0"/>
                <a:cs typeface="Arial" panose="020B0604020202020204" pitchFamily="34" charset="0"/>
              </a:rPr>
              <a:t>Idag kommer vi diskutera fler mål.</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sz="1200"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i="0" dirty="0">
                <a:latin typeface="Arial" panose="020B0604020202020204" pitchFamily="34" charset="0"/>
                <a:cs typeface="Arial" panose="020B0604020202020204" pitchFamily="34" charset="0"/>
              </a:rPr>
              <a:t>Bild: </a:t>
            </a:r>
            <a:r>
              <a:rPr lang="sv-SE" sz="1200" b="1" i="0" dirty="0" err="1">
                <a:latin typeface="Arial" panose="020B0604020202020204" pitchFamily="34" charset="0"/>
                <a:cs typeface="Arial" panose="020B0604020202020204" pitchFamily="34" charset="0"/>
              </a:rPr>
              <a:t>Globalamalen.se</a:t>
            </a:r>
            <a:endParaRPr lang="sv-SE" sz="1200" b="1" i="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4DDD3C87-8CEF-6EA0-FB5D-712B8676B601}"/>
              </a:ext>
            </a:extLst>
          </p:cNvPr>
          <p:cNvSpPr>
            <a:spLocks noGrp="1"/>
          </p:cNvSpPr>
          <p:nvPr>
            <p:ph type="sldNum" sz="quarter" idx="10"/>
          </p:nvPr>
        </p:nvSpPr>
        <p:spPr/>
        <p:txBody>
          <a:bodyPr/>
          <a:lstStyle/>
          <a:p>
            <a:fld id="{4B0E164D-EE8D-B448-BE8E-A1520703B60E}" type="slidenum">
              <a:rPr lang="sv-SE" smtClean="0"/>
              <a:t>2</a:t>
            </a:fld>
            <a:endParaRPr lang="sv-SE"/>
          </a:p>
        </p:txBody>
      </p:sp>
    </p:spTree>
    <p:extLst>
      <p:ext uri="{BB962C8B-B14F-4D97-AF65-F5344CB8AC3E}">
        <p14:creationId xmlns:p14="http://schemas.microsoft.com/office/powerpoint/2010/main" val="661466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marL="450850" indent="-450850" eaLnBrk="1" hangingPunct="1">
              <a:spcBef>
                <a:spcPct val="0"/>
              </a:spcBef>
            </a:pPr>
            <a:r>
              <a:rPr lang="sv-SE" sz="1200" b="1" noProof="0"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noProof="0" dirty="0">
                <a:latin typeface="Arial" panose="020B0604020202020204" pitchFamily="34" charset="0"/>
                <a:cs typeface="Arial" panose="020B0604020202020204" pitchFamily="34" charset="0"/>
              </a:rPr>
              <a:t>Berätta om märket </a:t>
            </a:r>
            <a:r>
              <a:rPr lang="sv-SE" sz="1200" b="0" noProof="0" dirty="0" err="1">
                <a:latin typeface="Arial" panose="020B0604020202020204" pitchFamily="34" charset="0"/>
                <a:cs typeface="Arial" panose="020B0604020202020204" pitchFamily="34" charset="0"/>
              </a:rPr>
              <a:t>Ecolabel</a:t>
            </a:r>
            <a:r>
              <a:rPr lang="sv-SE" sz="1200" b="0" noProof="0" dirty="0">
                <a:latin typeface="Arial" panose="020B0604020202020204" pitchFamily="34" charset="0"/>
                <a:cs typeface="Arial" panose="020B0604020202020204" pitchFamily="34" charset="0"/>
              </a:rPr>
              <a:t>. </a:t>
            </a:r>
            <a:r>
              <a:rPr lang="sv-SE" b="0" noProof="0" dirty="0">
                <a:latin typeface="Arial" panose="020B0604020202020204" pitchFamily="34" charset="0"/>
                <a:cs typeface="Arial" panose="020B0604020202020204" pitchFamily="34" charset="0"/>
              </a:rPr>
              <a:t>Utgå från </a:t>
            </a:r>
            <a:r>
              <a:rPr lang="sv-SE" b="0" noProof="0" dirty="0" err="1">
                <a:latin typeface="Arial" panose="020B0604020202020204" pitchFamily="34" charset="0"/>
                <a:cs typeface="Arial" panose="020B0604020202020204" pitchFamily="34" charset="0"/>
              </a:rPr>
              <a:t>talpunkterna</a:t>
            </a:r>
            <a:r>
              <a:rPr lang="sv-SE" b="0" noProof="0" dirty="0">
                <a:latin typeface="Arial" panose="020B0604020202020204" pitchFamily="34" charset="0"/>
                <a:cs typeface="Arial" panose="020B0604020202020204" pitchFamily="34" charset="0"/>
              </a:rPr>
              <a:t> nedanför.</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b="0" noProof="0" dirty="0">
                <a:latin typeface="Arial" panose="020B0604020202020204" pitchFamily="34" charset="0"/>
                <a:cs typeface="Arial" panose="020B0604020202020204" pitchFamily="34" charset="0"/>
              </a:rPr>
              <a:t>Klicka på länken om gruppen vill lära sig mer om märkningen.</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450850" indent="-450850" eaLnBrk="1" hangingPunct="1">
              <a:spcBef>
                <a:spcPct val="0"/>
              </a:spcBef>
            </a:pPr>
            <a:r>
              <a:rPr lang="sv-SE" sz="1200" b="1" noProof="0" dirty="0" err="1">
                <a:latin typeface="Arial" panose="020B0604020202020204" pitchFamily="34" charset="0"/>
                <a:cs typeface="Arial" panose="020B0604020202020204" pitchFamily="34" charset="0"/>
              </a:rPr>
              <a:t>Talpunkter</a:t>
            </a:r>
            <a:r>
              <a:rPr lang="sv-SE" sz="1200" b="1" noProof="0" dirty="0">
                <a:latin typeface="Arial" panose="020B0604020202020204" pitchFamily="34" charset="0"/>
                <a:cs typeface="Arial" panose="020B0604020202020204" pitchFamily="34" charset="0"/>
              </a:rPr>
              <a:t>:</a:t>
            </a:r>
          </a:p>
          <a:p>
            <a:pPr marL="171450" indent="-171450" eaLnBrk="1" hangingPunct="1">
              <a:spcBef>
                <a:spcPct val="0"/>
              </a:spcBef>
              <a:buFont typeface="Arial" panose="020B0604020202020204" pitchFamily="34" charset="0"/>
              <a:buChar char="•"/>
            </a:pPr>
            <a:endParaRPr lang="sv-SE" sz="1200" b="1" noProof="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kern="100" noProof="0" dirty="0" err="1">
                <a:effectLst/>
                <a:latin typeface="Arial" panose="020B0604020202020204" pitchFamily="34" charset="0"/>
                <a:ea typeface="Aptos" panose="020B0004020202020204" pitchFamily="34" charset="0"/>
                <a:cs typeface="Arial" panose="020B0604020202020204" pitchFamily="34" charset="0"/>
              </a:rPr>
              <a:t>Ecolabel</a:t>
            </a:r>
            <a:r>
              <a:rPr lang="sv-SE" kern="100" noProof="0" dirty="0">
                <a:effectLst/>
                <a:latin typeface="Arial" panose="020B0604020202020204" pitchFamily="34" charset="0"/>
                <a:ea typeface="Aptos" panose="020B0004020202020204" pitchFamily="34" charset="0"/>
                <a:cs typeface="Arial" panose="020B0604020202020204" pitchFamily="34" charset="0"/>
              </a:rPr>
              <a:t>, eller EU-blomma, är  EU:s officiella miljömärke som garanterar att produkten uppfyller höga miljökrav.</a:t>
            </a:r>
          </a:p>
          <a:p>
            <a:pPr marL="171450" indent="-171450" algn="l">
              <a:buFont typeface="Arial" panose="020B0604020202020204" pitchFamily="34" charset="0"/>
              <a:buChar char="•"/>
            </a:pPr>
            <a:r>
              <a:rPr lang="sv-SE" b="0" i="0" noProof="0" dirty="0">
                <a:solidFill>
                  <a:srgbClr val="4D4D4D"/>
                </a:solidFill>
                <a:effectLst/>
                <a:latin typeface="Arial" panose="020B0604020202020204" pitchFamily="34" charset="0"/>
                <a:cs typeface="Arial" panose="020B0604020202020204" pitchFamily="34" charset="0"/>
              </a:rPr>
              <a:t>Kraven sätts utifrån en helhetssyn och ett livscykelperspektiv </a:t>
            </a:r>
          </a:p>
          <a:p>
            <a:pPr marL="171450" indent="-171450" algn="l">
              <a:buFont typeface="Arial" panose="020B0604020202020204" pitchFamily="34" charset="0"/>
              <a:buChar char="•"/>
            </a:pPr>
            <a:r>
              <a:rPr lang="sv-SE" kern="100" noProof="0" dirty="0">
                <a:effectLst/>
                <a:latin typeface="Arial" panose="020B0604020202020204" pitchFamily="34" charset="0"/>
                <a:ea typeface="Aptos" panose="020B0004020202020204" pitchFamily="34" charset="0"/>
                <a:cs typeface="Arial" panose="020B0604020202020204" pitchFamily="34" charset="0"/>
              </a:rPr>
              <a:t>Märkningen gäller till exempel rengöring, textiler, elektronik och möbler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noProof="0" dirty="0">
                <a:solidFill>
                  <a:srgbClr val="4D4D4D"/>
                </a:solidFill>
                <a:effectLst/>
                <a:latin typeface="Arial" panose="020B0604020202020204" pitchFamily="34" charset="0"/>
                <a:cs typeface="Arial" panose="020B0604020202020204" pitchFamily="34" charset="0"/>
              </a:rPr>
              <a:t>EU Ecolabels kriterier utarbetas oftast av EU:s forskningscenter på uppdrag av EU-kommissionen. Miljömärkning Sverige är rådgivande vid omröstning.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0" i="0" noProof="0" dirty="0">
              <a:solidFill>
                <a:srgbClr val="4D4D4D"/>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i="0" noProof="0" dirty="0">
                <a:solidFill>
                  <a:srgbClr val="4D4D4D"/>
                </a:solidFill>
                <a:effectLst/>
                <a:latin typeface="Arial" panose="020B0604020202020204" pitchFamily="34" charset="0"/>
                <a:cs typeface="Arial" panose="020B0604020202020204" pitchFamily="34" charset="0"/>
              </a:rPr>
              <a:t>Logga: EU </a:t>
            </a:r>
            <a:r>
              <a:rPr lang="sv-SE" b="1" i="0" noProof="0" dirty="0" err="1">
                <a:solidFill>
                  <a:srgbClr val="4D4D4D"/>
                </a:solidFill>
                <a:effectLst/>
                <a:latin typeface="Arial" panose="020B0604020202020204" pitchFamily="34" charset="0"/>
                <a:cs typeface="Arial" panose="020B0604020202020204" pitchFamily="34" charset="0"/>
              </a:rPr>
              <a:t>Ecolabel</a:t>
            </a:r>
            <a:r>
              <a:rPr lang="sv-SE" b="1" i="0" noProof="0" dirty="0">
                <a:solidFill>
                  <a:srgbClr val="4D4D4D"/>
                </a:solidFill>
                <a:effectLst/>
                <a:latin typeface="Arial" panose="020B0604020202020204" pitchFamily="34" charset="0"/>
                <a:cs typeface="Arial" panose="020B0604020202020204" pitchFamily="34" charset="0"/>
              </a:rPr>
              <a:t> (EU Blomman)</a:t>
            </a: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20</a:t>
            </a:fld>
            <a:endParaRPr lang="sv-SE"/>
          </a:p>
        </p:txBody>
      </p:sp>
    </p:spTree>
    <p:extLst>
      <p:ext uri="{BB962C8B-B14F-4D97-AF65-F5344CB8AC3E}">
        <p14:creationId xmlns:p14="http://schemas.microsoft.com/office/powerpoint/2010/main" val="4199905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algn="l"/>
            <a:r>
              <a:rPr lang="sv-SE" sz="1200" b="1" i="0" noProof="0"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sz="1200" b="1" i="1" noProof="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i="0" noProof="0" dirty="0">
                <a:latin typeface="Arial" panose="020B0604020202020204" pitchFamily="34" charset="0"/>
                <a:cs typeface="Arial" panose="020B0604020202020204" pitchFamily="34" charset="0"/>
              </a:rPr>
              <a:t>Berätta om märket MSC. </a:t>
            </a:r>
            <a:r>
              <a:rPr lang="sv-SE" b="0" i="0" noProof="0" dirty="0">
                <a:latin typeface="Arial" panose="020B0604020202020204" pitchFamily="34" charset="0"/>
                <a:cs typeface="Arial" panose="020B0604020202020204" pitchFamily="34" charset="0"/>
              </a:rPr>
              <a:t>Utgå från </a:t>
            </a:r>
            <a:r>
              <a:rPr lang="sv-SE" b="0" i="0" noProof="0" dirty="0" err="1">
                <a:latin typeface="Arial" panose="020B0604020202020204" pitchFamily="34" charset="0"/>
                <a:cs typeface="Arial" panose="020B0604020202020204" pitchFamily="34" charset="0"/>
              </a:rPr>
              <a:t>talpunkterna</a:t>
            </a:r>
            <a:r>
              <a:rPr lang="sv-SE" b="0" i="0" noProof="0" dirty="0">
                <a:latin typeface="Arial" panose="020B0604020202020204" pitchFamily="34" charset="0"/>
                <a:cs typeface="Arial" panose="020B0604020202020204" pitchFamily="34" charset="0"/>
              </a:rPr>
              <a:t> nedanför.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b="0" i="0" noProof="0" dirty="0">
                <a:latin typeface="Arial" panose="020B0604020202020204" pitchFamily="34" charset="0"/>
                <a:cs typeface="Arial" panose="020B0604020202020204" pitchFamily="34" charset="0"/>
              </a:rPr>
              <a:t>Klicka på länken om gruppen vill lära sig mer om märkningen.</a:t>
            </a:r>
          </a:p>
          <a:p>
            <a:pPr marL="450850" indent="-450850" eaLnBrk="1" hangingPunct="1">
              <a:spcBef>
                <a:spcPct val="0"/>
              </a:spcBef>
            </a:pPr>
            <a:endParaRPr lang="sv-SE" sz="1200" b="1" i="1" noProof="0" dirty="0">
              <a:latin typeface="Arial" panose="020B0604020202020204" pitchFamily="34" charset="0"/>
              <a:cs typeface="Arial" panose="020B0604020202020204" pitchFamily="34" charset="0"/>
            </a:endParaRPr>
          </a:p>
          <a:p>
            <a:pPr marL="450850" indent="-450850" eaLnBrk="1" hangingPunct="1">
              <a:spcBef>
                <a:spcPct val="0"/>
              </a:spcBef>
            </a:pPr>
            <a:r>
              <a:rPr lang="sv-SE" sz="1200" b="1" i="0" noProof="0" dirty="0" err="1">
                <a:latin typeface="Arial" panose="020B0604020202020204" pitchFamily="34" charset="0"/>
                <a:cs typeface="Arial" panose="020B0604020202020204" pitchFamily="34" charset="0"/>
              </a:rPr>
              <a:t>Talpunkter</a:t>
            </a:r>
            <a:r>
              <a:rPr lang="sv-SE" sz="1200" b="1" i="0" noProof="0" dirty="0">
                <a:latin typeface="Arial" panose="020B0604020202020204" pitchFamily="34" charset="0"/>
                <a:cs typeface="Arial" panose="020B0604020202020204" pitchFamily="34" charset="0"/>
              </a:rPr>
              <a:t>:</a:t>
            </a:r>
          </a:p>
          <a:p>
            <a:pPr marL="171450" indent="-171450" eaLnBrk="1" hangingPunct="1">
              <a:spcBef>
                <a:spcPct val="0"/>
              </a:spcBef>
              <a:buFont typeface="Arial" panose="020B0604020202020204" pitchFamily="34" charset="0"/>
              <a:buChar char="•"/>
            </a:pPr>
            <a:endParaRPr lang="sv-SE" sz="1200" b="1" i="1" noProof="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0" i="0" noProof="0" dirty="0">
                <a:solidFill>
                  <a:srgbClr val="4A5E62"/>
                </a:solidFill>
                <a:effectLst/>
                <a:latin typeface="Arial" panose="020B0604020202020204" pitchFamily="34" charset="0"/>
                <a:cs typeface="Arial" panose="020B0604020202020204" pitchFamily="34" charset="0"/>
              </a:rPr>
              <a:t>MSC certifierar hållbar och vildfångad </a:t>
            </a:r>
            <a:r>
              <a:rPr lang="sv-SE" b="0" i="0" noProof="0" dirty="0" err="1">
                <a:solidFill>
                  <a:srgbClr val="4A5E62"/>
                </a:solidFill>
                <a:effectLst/>
                <a:latin typeface="Arial" panose="020B0604020202020204" pitchFamily="34" charset="0"/>
                <a:cs typeface="Arial" panose="020B0604020202020204" pitchFamily="34" charset="0"/>
              </a:rPr>
              <a:t>sjömat</a:t>
            </a:r>
            <a:r>
              <a:rPr lang="sv-SE" b="0" i="0" noProof="0" dirty="0">
                <a:solidFill>
                  <a:srgbClr val="4A5E62"/>
                </a:solidFill>
                <a:effectLst/>
                <a:latin typeface="Arial" panose="020B0604020202020204" pitchFamily="34" charset="0"/>
                <a:cs typeface="Arial" panose="020B0604020202020204" pitchFamily="34" charset="0"/>
              </a:rPr>
              <a:t> i samarbete med yrkesfiskare, forskare och näringslivet.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noProof="0" dirty="0">
                <a:solidFill>
                  <a:srgbClr val="4A5E62"/>
                </a:solidFill>
                <a:effectLst/>
                <a:latin typeface="Arial" panose="020B0604020202020204" pitchFamily="34" charset="0"/>
                <a:cs typeface="Arial" panose="020B0604020202020204" pitchFamily="34" charset="0"/>
              </a:rPr>
              <a:t>Hållbara fisk- och skaldjur kommer från yrkesfiske som fångar dessa arter på ett sätt som säkerställer långsiktig hälsa för beståndet och havets ekosystem.</a:t>
            </a:r>
          </a:p>
          <a:p>
            <a:pPr marL="171450" indent="-171450" algn="l">
              <a:buFont typeface="Arial" panose="020B0604020202020204" pitchFamily="34" charset="0"/>
              <a:buChar char="•"/>
            </a:pPr>
            <a:r>
              <a:rPr lang="sv-SE" b="0" i="0" noProof="0" dirty="0">
                <a:solidFill>
                  <a:srgbClr val="4A5E62"/>
                </a:solidFill>
                <a:effectLst/>
                <a:latin typeface="Arial" panose="020B0604020202020204" pitchFamily="34" charset="0"/>
                <a:cs typeface="Arial" panose="020B0604020202020204" pitchFamily="34" charset="0"/>
              </a:rPr>
              <a:t>För att bli certifierade måste dessa fiske uppfylla kraven i tre principer:</a:t>
            </a:r>
          </a:p>
          <a:p>
            <a:pPr marL="628650" lvl="1" indent="-171450" algn="l">
              <a:buFont typeface="Arial" panose="020B0604020202020204" pitchFamily="34" charset="0"/>
              <a:buChar char="•"/>
            </a:pPr>
            <a:r>
              <a:rPr lang="sv-SE" b="0" i="0" noProof="0" dirty="0">
                <a:solidFill>
                  <a:srgbClr val="4A5E62"/>
                </a:solidFill>
                <a:effectLst/>
                <a:latin typeface="Arial" panose="020B0604020202020204" pitchFamily="34" charset="0"/>
                <a:cs typeface="Arial" panose="020B0604020202020204" pitchFamily="34" charset="0"/>
              </a:rPr>
              <a:t>Fiskar på livskraftiga bestånd</a:t>
            </a:r>
          </a:p>
          <a:p>
            <a:pPr marL="628650" lvl="1" indent="-171450" algn="l">
              <a:buFont typeface="Arial" panose="020B0604020202020204" pitchFamily="34" charset="0"/>
              <a:buChar char="•"/>
            </a:pPr>
            <a:r>
              <a:rPr lang="sv-SE" b="0" i="0" noProof="0" dirty="0">
                <a:solidFill>
                  <a:srgbClr val="4A5E62"/>
                </a:solidFill>
                <a:effectLst/>
                <a:latin typeface="Arial" panose="020B0604020202020204" pitchFamily="34" charset="0"/>
                <a:cs typeface="Arial" panose="020B0604020202020204" pitchFamily="34" charset="0"/>
              </a:rPr>
              <a:t>Minimera fiskets påverkan på ekosystem och andra arter </a:t>
            </a:r>
          </a:p>
          <a:p>
            <a:pPr marL="628650" lvl="1" indent="-171450" algn="l">
              <a:buFont typeface="Arial" panose="020B0604020202020204" pitchFamily="34" charset="0"/>
              <a:buChar char="•"/>
            </a:pPr>
            <a:r>
              <a:rPr lang="sv-SE" b="0" i="0" noProof="0" dirty="0">
                <a:solidFill>
                  <a:srgbClr val="4A5E62"/>
                </a:solidFill>
                <a:effectLst/>
                <a:latin typeface="Arial" panose="020B0604020202020204" pitchFamily="34" charset="0"/>
                <a:cs typeface="Arial" panose="020B0604020202020204" pitchFamily="34" charset="0"/>
              </a:rPr>
              <a:t>Effektiv förvaltning så fisket kan bedrivas på lång sikt</a:t>
            </a:r>
          </a:p>
          <a:p>
            <a:pPr marL="171450" indent="-171450" algn="l">
              <a:buFont typeface="Arial" panose="020B0604020202020204" pitchFamily="34" charset="0"/>
              <a:buChar char="•"/>
            </a:pPr>
            <a:r>
              <a:rPr lang="sv-SE" b="0" i="0" noProof="0" dirty="0" err="1">
                <a:solidFill>
                  <a:srgbClr val="4A5E62"/>
                </a:solidFill>
                <a:effectLst/>
                <a:latin typeface="Arial" panose="020B0604020202020204" pitchFamily="34" charset="0"/>
                <a:cs typeface="Arial" panose="020B0604020202020204" pitchFamily="34" charset="0"/>
              </a:rPr>
              <a:t>Cetifieringen</a:t>
            </a:r>
            <a:r>
              <a:rPr lang="sv-SE" b="0" i="0" noProof="0" dirty="0">
                <a:solidFill>
                  <a:srgbClr val="4A5E62"/>
                </a:solidFill>
                <a:effectLst/>
                <a:latin typeface="Arial" panose="020B0604020202020204" pitchFamily="34" charset="0"/>
                <a:cs typeface="Arial" panose="020B0604020202020204" pitchFamily="34" charset="0"/>
              </a:rPr>
              <a:t> ska underlätta för konsumenter att göra hållbara </a:t>
            </a:r>
            <a:r>
              <a:rPr lang="sv-SE" b="0" i="0" noProof="0" dirty="0" err="1">
                <a:solidFill>
                  <a:srgbClr val="4A5E62"/>
                </a:solidFill>
                <a:effectLst/>
                <a:latin typeface="Arial" panose="020B0604020202020204" pitchFamily="34" charset="0"/>
                <a:cs typeface="Arial" panose="020B0604020202020204" pitchFamily="34" charset="0"/>
              </a:rPr>
              <a:t>köpval</a:t>
            </a:r>
            <a:r>
              <a:rPr lang="sv-SE" b="0" i="0" noProof="0" dirty="0">
                <a:solidFill>
                  <a:srgbClr val="4A5E62"/>
                </a:solidFill>
                <a:effectLst/>
                <a:latin typeface="Arial" panose="020B0604020202020204" pitchFamily="34" charset="0"/>
                <a:cs typeface="Arial" panose="020B0604020202020204" pitchFamily="34" charset="0"/>
              </a:rPr>
              <a:t> av fisk och </a:t>
            </a:r>
            <a:r>
              <a:rPr lang="sv-SE" b="0" i="0" noProof="0" dirty="0" err="1">
                <a:solidFill>
                  <a:srgbClr val="4A5E62"/>
                </a:solidFill>
                <a:effectLst/>
                <a:latin typeface="Arial" panose="020B0604020202020204" pitchFamily="34" charset="0"/>
                <a:cs typeface="Arial" panose="020B0604020202020204" pitchFamily="34" charset="0"/>
              </a:rPr>
              <a:t>sjömat</a:t>
            </a:r>
            <a:r>
              <a:rPr lang="sv-SE" b="0" i="0" noProof="0" dirty="0">
                <a:solidFill>
                  <a:srgbClr val="4A5E62"/>
                </a:solidFill>
                <a:effectLst/>
                <a:latin typeface="Arial" panose="020B0604020202020204" pitchFamily="34" charset="0"/>
                <a:cs typeface="Arial" panose="020B0604020202020204" pitchFamily="34" charset="0"/>
              </a:rPr>
              <a:t>, i butiker och på restauranger. </a:t>
            </a:r>
          </a:p>
          <a:p>
            <a:pPr marL="171450" indent="-171450" algn="l">
              <a:buFont typeface="Arial" panose="020B0604020202020204" pitchFamily="34" charset="0"/>
              <a:buChar char="•"/>
            </a:pPr>
            <a:r>
              <a:rPr lang="sv-SE" b="0" i="0" noProof="0" dirty="0">
                <a:solidFill>
                  <a:srgbClr val="4A5E62"/>
                </a:solidFill>
                <a:effectLst/>
                <a:latin typeface="Arial" panose="020B0604020202020204" pitchFamily="34" charset="0"/>
                <a:cs typeface="Arial" panose="020B0604020202020204" pitchFamily="34" charset="0"/>
              </a:rPr>
              <a:t>För att en vara ska få vara MSC-märkt ska fisket ha klarat höga miljöstandardtester. Kontroller sker årligen av oberoende experter.</a:t>
            </a:r>
          </a:p>
          <a:p>
            <a:pPr marL="171450" indent="-171450" algn="l">
              <a:buFont typeface="Arial" panose="020B0604020202020204" pitchFamily="34" charset="0"/>
              <a:buChar char="•"/>
            </a:pPr>
            <a:endParaRPr lang="sv-SE" b="0" i="0" noProof="0" dirty="0">
              <a:solidFill>
                <a:srgbClr val="4A5E62"/>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GB" b="1" i="0" dirty="0">
                <a:solidFill>
                  <a:srgbClr val="4A5E62"/>
                </a:solidFill>
                <a:effectLst/>
                <a:latin typeface="Arial" panose="020B0604020202020204" pitchFamily="34" charset="0"/>
                <a:cs typeface="Arial" panose="020B0604020202020204" pitchFamily="34" charset="0"/>
              </a:rPr>
              <a:t>Logga: MSC</a:t>
            </a:r>
          </a:p>
          <a:p>
            <a:pPr algn="l"/>
            <a:endParaRPr lang="en-GB" b="0" i="1" dirty="0">
              <a:solidFill>
                <a:srgbClr val="4A5E62"/>
              </a:solidFill>
              <a:effectLst/>
              <a:latin typeface="Meta Pro"/>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sv-SE" dirty="0">
              <a:effectLst/>
            </a:endParaRP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21</a:t>
            </a:fld>
            <a:endParaRPr lang="sv-SE"/>
          </a:p>
        </p:txBody>
      </p:sp>
    </p:spTree>
    <p:extLst>
      <p:ext uri="{BB962C8B-B14F-4D97-AF65-F5344CB8AC3E}">
        <p14:creationId xmlns:p14="http://schemas.microsoft.com/office/powerpoint/2010/main" val="3190860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algn="l"/>
            <a:r>
              <a:rPr lang="sv-SE" altLang="sv-SE" sz="1200" b="1" i="0"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i="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i="0" dirty="0">
                <a:latin typeface="Arial" panose="020B0604020202020204" pitchFamily="34" charset="0"/>
                <a:cs typeface="Arial" panose="020B0604020202020204" pitchFamily="34" charset="0"/>
              </a:rPr>
              <a:t>Berätta om märket Svenskt Sigill Klimatcertifierad. </a:t>
            </a:r>
            <a:r>
              <a:rPr lang="sv-SE" altLang="sv-SE" b="0" i="0" dirty="0">
                <a:latin typeface="Arial" panose="020B0604020202020204" pitchFamily="34" charset="0"/>
                <a:cs typeface="Arial" panose="020B0604020202020204" pitchFamily="34" charset="0"/>
              </a:rPr>
              <a:t>Utgå från </a:t>
            </a:r>
            <a:r>
              <a:rPr lang="sv-SE" altLang="sv-SE" b="0" i="0" dirty="0" err="1">
                <a:latin typeface="Arial" panose="020B0604020202020204" pitchFamily="34" charset="0"/>
                <a:cs typeface="Arial" panose="020B0604020202020204" pitchFamily="34" charset="0"/>
              </a:rPr>
              <a:t>talpunkterna</a:t>
            </a:r>
            <a:r>
              <a:rPr lang="sv-SE" altLang="sv-SE" b="0" i="0" dirty="0">
                <a:latin typeface="Arial" panose="020B0604020202020204" pitchFamily="34" charset="0"/>
                <a:cs typeface="Arial" panose="020B0604020202020204" pitchFamily="34" charset="0"/>
              </a:rPr>
              <a:t> nedanför.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b="0" i="0" dirty="0">
                <a:latin typeface="Arial" panose="020B0604020202020204" pitchFamily="34" charset="0"/>
                <a:cs typeface="Arial" panose="020B0604020202020204" pitchFamily="34" charset="0"/>
              </a:rPr>
              <a:t>Klicka på länken om gruppen vill lära sig mer om märkningen.</a:t>
            </a:r>
          </a:p>
          <a:p>
            <a:pPr marL="450850" indent="-450850" eaLnBrk="1" hangingPunct="1">
              <a:spcBef>
                <a:spcPct val="0"/>
              </a:spcBef>
            </a:pPr>
            <a:endParaRPr lang="sv-SE" altLang="sv-SE" sz="1200" b="1" i="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i="0" dirty="0" err="1">
                <a:latin typeface="Arial" panose="020B0604020202020204" pitchFamily="34" charset="0"/>
                <a:cs typeface="Arial" panose="020B0604020202020204" pitchFamily="34" charset="0"/>
              </a:rPr>
              <a:t>Talpunkter</a:t>
            </a:r>
            <a:r>
              <a:rPr lang="sv-SE" altLang="sv-SE" sz="1200" b="1" i="0" dirty="0">
                <a:latin typeface="Arial" panose="020B0604020202020204" pitchFamily="34" charset="0"/>
                <a:cs typeface="Arial" panose="020B0604020202020204" pitchFamily="34" charset="0"/>
              </a:rPr>
              <a:t>:</a:t>
            </a:r>
          </a:p>
          <a:p>
            <a:pPr marL="171450" indent="-171450" eaLnBrk="1" hangingPunct="1">
              <a:spcBef>
                <a:spcPct val="0"/>
              </a:spcBef>
              <a:buFont typeface="Arial" panose="020B0604020202020204" pitchFamily="34" charset="0"/>
              <a:buChar char="•"/>
            </a:pPr>
            <a:endParaRPr lang="sv-SE" altLang="sv-SE" sz="1200" b="1" i="1"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i="0" kern="100" dirty="0">
                <a:effectLst/>
                <a:latin typeface="Aptos" panose="020B0004020202020204" pitchFamily="34" charset="0"/>
                <a:ea typeface="Aptos" panose="020B0004020202020204" pitchFamily="34" charset="0"/>
                <a:cs typeface="Times New Roman" panose="02020603050405020304" pitchFamily="18" charset="0"/>
              </a:rPr>
              <a:t>Svenskt Sigill Klimatcertifierad är ett kvalitetsmärke på svensk mat och blommor. </a:t>
            </a:r>
          </a:p>
          <a:p>
            <a:pPr marL="171450" indent="-171450" algn="l">
              <a:buFont typeface="Arial" panose="020B0604020202020204" pitchFamily="34" charset="0"/>
              <a:buChar char="•"/>
            </a:pPr>
            <a:r>
              <a:rPr lang="sv-SE" i="0" kern="100" dirty="0">
                <a:effectLst/>
                <a:latin typeface="Aptos" panose="020B0004020202020204" pitchFamily="34" charset="0"/>
                <a:ea typeface="Aptos" panose="020B0004020202020204" pitchFamily="34" charset="0"/>
                <a:cs typeface="Times New Roman" panose="02020603050405020304" pitchFamily="18" charset="0"/>
              </a:rPr>
              <a:t>Det är en miljömärkning som intygar att kontroll av gården skett av oberoende part. </a:t>
            </a:r>
          </a:p>
          <a:p>
            <a:pPr marL="171450" indent="-171450" algn="l">
              <a:buFont typeface="Arial" panose="020B0604020202020204" pitchFamily="34" charset="0"/>
              <a:buChar char="•"/>
            </a:pPr>
            <a:r>
              <a:rPr lang="sv-SE" i="0" kern="100" dirty="0">
                <a:effectLst/>
                <a:latin typeface="Aptos" panose="020B0004020202020204" pitchFamily="34" charset="0"/>
                <a:ea typeface="Aptos" panose="020B0004020202020204" pitchFamily="34" charset="0"/>
                <a:cs typeface="Times New Roman" panose="02020603050405020304" pitchFamily="18" charset="0"/>
              </a:rPr>
              <a:t>Kraven omfattar svensk lagstiftning inom livsmedelssäkerhet, djuromsorg och miljö och innehåller även ytterligare krav som tex GMO-frihet och minskad användning av kemiska bekämpningsmedel. </a:t>
            </a:r>
          </a:p>
          <a:p>
            <a:pPr marL="171450" indent="-171450" algn="l">
              <a:buFont typeface="Arial" panose="020B0604020202020204" pitchFamily="34" charset="0"/>
              <a:buChar char="•"/>
            </a:pPr>
            <a:endParaRPr lang="sv-SE" i="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l">
              <a:buFont typeface="Arial" panose="020B0604020202020204" pitchFamily="34" charset="0"/>
              <a:buNone/>
            </a:pPr>
            <a:r>
              <a:rPr lang="sv-SE" b="1" i="0" kern="100" dirty="0">
                <a:effectLst/>
                <a:latin typeface="Arial" panose="020B0604020202020204" pitchFamily="34" charset="0"/>
                <a:ea typeface="Aptos" panose="020B0004020202020204" pitchFamily="34" charset="0"/>
                <a:cs typeface="Arial" panose="020B0604020202020204" pitchFamily="34" charset="0"/>
              </a:rPr>
              <a:t>Logga: Svenskt Sigill Klimatcertifierad</a:t>
            </a: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22</a:t>
            </a:fld>
            <a:endParaRPr lang="sv-SE"/>
          </a:p>
        </p:txBody>
      </p:sp>
    </p:spTree>
    <p:extLst>
      <p:ext uri="{BB962C8B-B14F-4D97-AF65-F5344CB8AC3E}">
        <p14:creationId xmlns:p14="http://schemas.microsoft.com/office/powerpoint/2010/main" val="811840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algn="l"/>
            <a:r>
              <a:rPr lang="sv-SE" altLang="sv-SE" sz="1200" b="1" i="0"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i="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i="0" dirty="0">
                <a:latin typeface="Arial" panose="020B0604020202020204" pitchFamily="34" charset="0"/>
                <a:cs typeface="Arial" panose="020B0604020202020204" pitchFamily="34" charset="0"/>
              </a:rPr>
              <a:t>Berätta om märket Bra miljöval. </a:t>
            </a:r>
            <a:r>
              <a:rPr lang="sv-SE" altLang="sv-SE" b="0" i="0" dirty="0">
                <a:latin typeface="Arial" panose="020B0604020202020204" pitchFamily="34" charset="0"/>
                <a:cs typeface="Arial" panose="020B0604020202020204" pitchFamily="34" charset="0"/>
              </a:rPr>
              <a:t>Utgå från </a:t>
            </a:r>
            <a:r>
              <a:rPr lang="sv-SE" altLang="sv-SE" b="0" i="0" dirty="0" err="1">
                <a:latin typeface="Arial" panose="020B0604020202020204" pitchFamily="34" charset="0"/>
                <a:cs typeface="Arial" panose="020B0604020202020204" pitchFamily="34" charset="0"/>
              </a:rPr>
              <a:t>talpunkterna</a:t>
            </a:r>
            <a:r>
              <a:rPr lang="sv-SE" altLang="sv-SE" b="0" i="0" dirty="0">
                <a:latin typeface="Arial" panose="020B0604020202020204" pitchFamily="34" charset="0"/>
                <a:cs typeface="Arial" panose="020B0604020202020204" pitchFamily="34" charset="0"/>
              </a:rPr>
              <a:t> nedanför.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b="0" i="0" dirty="0">
                <a:latin typeface="Arial" panose="020B0604020202020204" pitchFamily="34" charset="0"/>
                <a:cs typeface="Arial" panose="020B0604020202020204" pitchFamily="34" charset="0"/>
              </a:rPr>
              <a:t>Klicka på länken om gruppen vill lära sig mer om märkningen.</a:t>
            </a:r>
          </a:p>
          <a:p>
            <a:pPr marL="450850" indent="-450850" eaLnBrk="1" hangingPunct="1">
              <a:spcBef>
                <a:spcPct val="0"/>
              </a:spcBef>
            </a:pPr>
            <a:endParaRPr lang="sv-SE" altLang="sv-SE" sz="1200" b="1" i="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i="0" dirty="0" err="1">
                <a:latin typeface="Arial" panose="020B0604020202020204" pitchFamily="34" charset="0"/>
                <a:cs typeface="Arial" panose="020B0604020202020204" pitchFamily="34" charset="0"/>
              </a:rPr>
              <a:t>Talpunkter</a:t>
            </a:r>
            <a:r>
              <a:rPr lang="sv-SE" altLang="sv-SE" sz="1200" b="1" i="0" dirty="0">
                <a:latin typeface="Arial" panose="020B0604020202020204" pitchFamily="34" charset="0"/>
                <a:cs typeface="Arial" panose="020B0604020202020204" pitchFamily="34" charset="0"/>
              </a:rPr>
              <a:t>:</a:t>
            </a:r>
          </a:p>
          <a:p>
            <a:pPr marL="171450" indent="-171450" eaLnBrk="1" hangingPunct="1">
              <a:spcBef>
                <a:spcPct val="0"/>
              </a:spcBef>
              <a:buFont typeface="Arial" panose="020B0604020202020204" pitchFamily="34" charset="0"/>
              <a:buChar char="•"/>
            </a:pPr>
            <a:endParaRPr lang="sv-SE" altLang="sv-SE" sz="1200" b="1" i="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i="0" kern="100" dirty="0" err="1">
                <a:effectLst/>
                <a:latin typeface="Aptos" panose="020B0004020202020204" pitchFamily="34" charset="0"/>
                <a:ea typeface="Aptos" panose="020B0004020202020204" pitchFamily="34" charset="0"/>
                <a:cs typeface="Times New Roman" panose="02020603050405020304" pitchFamily="18" charset="0"/>
              </a:rPr>
              <a:t>Rainforest</a:t>
            </a:r>
            <a:r>
              <a:rPr lang="sv-SE" i="0" kern="100" dirty="0">
                <a:effectLst/>
                <a:latin typeface="Aptos" panose="020B0004020202020204" pitchFamily="34" charset="0"/>
                <a:ea typeface="Aptos" panose="020B0004020202020204" pitchFamily="34" charset="0"/>
                <a:cs typeface="Times New Roman" panose="02020603050405020304" pitchFamily="18" charset="0"/>
              </a:rPr>
              <a:t> Alliance är en ideell, internationell miljöorganisation. Syftet med denna miljömärkning är att skydda ekosystem samt de människor, vilda djur och växter som är beroende av dem. Det finns inget krav på ekologiska råvaror men man har ett vattenbesparingsprogram och man måste använda organiskt gödsel.</a:t>
            </a:r>
          </a:p>
          <a:p>
            <a:pPr marL="171450" indent="-171450" algn="l">
              <a:buFont typeface="Arial" panose="020B0604020202020204" pitchFamily="34" charset="0"/>
              <a:buChar char="•"/>
            </a:pPr>
            <a:endParaRPr lang="sv-SE" b="1" i="0" kern="100" dirty="0">
              <a:effectLst/>
              <a:latin typeface="Aptos" panose="020B0004020202020204" pitchFamily="34" charset="0"/>
              <a:cs typeface="Times New Roman" panose="02020603050405020304" pitchFamily="18" charset="0"/>
            </a:endParaRPr>
          </a:p>
          <a:p>
            <a:pPr marL="0" indent="0" algn="l">
              <a:buFont typeface="Arial" panose="020B0604020202020204" pitchFamily="34" charset="0"/>
              <a:buNone/>
            </a:pPr>
            <a:r>
              <a:rPr lang="sv-SE" b="1" i="0" kern="100" dirty="0">
                <a:effectLst/>
                <a:latin typeface="Aptos" panose="020B0004020202020204" pitchFamily="34" charset="0"/>
                <a:cs typeface="Times New Roman" panose="02020603050405020304" pitchFamily="18" charset="0"/>
              </a:rPr>
              <a:t>Logga: </a:t>
            </a:r>
            <a:r>
              <a:rPr lang="sv-SE" b="1" i="0" kern="100" dirty="0" err="1">
                <a:effectLst/>
                <a:latin typeface="Aptos" panose="020B0004020202020204" pitchFamily="34" charset="0"/>
                <a:cs typeface="Times New Roman" panose="02020603050405020304" pitchFamily="18" charset="0"/>
              </a:rPr>
              <a:t>Rainforest</a:t>
            </a:r>
            <a:r>
              <a:rPr lang="sv-SE" b="1" i="0" kern="100" dirty="0">
                <a:effectLst/>
                <a:latin typeface="Aptos" panose="020B0004020202020204" pitchFamily="34" charset="0"/>
                <a:cs typeface="Times New Roman" panose="02020603050405020304" pitchFamily="18" charset="0"/>
              </a:rPr>
              <a:t> Alliance</a:t>
            </a: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23</a:t>
            </a:fld>
            <a:endParaRPr lang="sv-SE"/>
          </a:p>
        </p:txBody>
      </p:sp>
    </p:spTree>
    <p:extLst>
      <p:ext uri="{BB962C8B-B14F-4D97-AF65-F5344CB8AC3E}">
        <p14:creationId xmlns:p14="http://schemas.microsoft.com/office/powerpoint/2010/main" val="2463026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A199D-3BA0-73DB-A13A-1DE144C2500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C98E4CE-5199-A1F5-CD5B-5F3940DEDBE6}"/>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DD5ED4A2-B449-D069-8E15-F818202E4B6A}"/>
              </a:ext>
            </a:extLst>
          </p:cNvPr>
          <p:cNvSpPr>
            <a:spLocks noGrp="1"/>
          </p:cNvSpPr>
          <p:nvPr>
            <p:ph type="body" idx="1"/>
          </p:nvPr>
        </p:nvSpPr>
        <p:spPr/>
        <p:txBody>
          <a:bodyPr/>
          <a:lstStyle/>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b="0" dirty="0">
                <a:latin typeface="Arial" panose="020B0604020202020204" pitchFamily="34" charset="0"/>
                <a:cs typeface="Arial" panose="020B0604020202020204" pitchFamily="34" charset="0"/>
              </a:rPr>
              <a:t>Berätta om plast i köket. Utgå från talpunkterna nedanför. </a:t>
            </a:r>
          </a:p>
          <a:p>
            <a:pPr marL="450850" indent="-450850" eaLnBrk="1" hangingPunct="1">
              <a:spcBef>
                <a:spcPct val="0"/>
              </a:spcBef>
              <a:buAutoNum type="arabicPeriod"/>
            </a:pP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err="1">
                <a:latin typeface="Arial" panose="020B0604020202020204" pitchFamily="34" charset="0"/>
                <a:cs typeface="Arial" panose="020B0604020202020204" pitchFamily="34" charset="0"/>
              </a:rPr>
              <a:t>Talpunkter</a:t>
            </a:r>
            <a:r>
              <a:rPr lang="sv-SE" altLang="sv-SE" b="1" dirty="0">
                <a:latin typeface="Arial" panose="020B0604020202020204" pitchFamily="34" charset="0"/>
                <a:cs typeface="Arial" panose="020B0604020202020204" pitchFamily="34" charset="0"/>
              </a:rPr>
              <a:t>:</a:t>
            </a:r>
            <a:endParaRPr lang="sv-SE" b="0" i="0" u="none" strike="noStrike" dirty="0">
              <a:solidFill>
                <a:srgbClr val="000000"/>
              </a:solidFill>
              <a:effectLst/>
              <a:latin typeface="Arial" panose="020B0604020202020204" pitchFamily="34" charset="0"/>
              <a:cs typeface="Arial" panose="020B0604020202020204" pitchFamily="34" charset="0"/>
            </a:endParaRPr>
          </a:p>
          <a:p>
            <a:endParaRPr lang="sv-SE"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b="0" dirty="0">
                <a:latin typeface="Arial" panose="020B0604020202020204" pitchFamily="34" charset="0"/>
                <a:cs typeface="Arial" panose="020B0604020202020204" pitchFamily="34" charset="0"/>
              </a:rPr>
              <a:t>För att säkerställa att maten förblir säker och hälsosam är det viktigt att undvika vissa material vid matförvaring. Här är några material som inte rekommenderas för matförvaring:</a:t>
            </a:r>
          </a:p>
          <a:p>
            <a:pPr marL="171450" indent="-171450">
              <a:buFont typeface="Arial" panose="020B0604020202020204" pitchFamily="34" charset="0"/>
              <a:buChar char="•"/>
            </a:pPr>
            <a:r>
              <a:rPr lang="sv-SE" b="0" dirty="0">
                <a:latin typeface="Arial" panose="020B0604020202020204" pitchFamily="34" charset="0"/>
                <a:cs typeface="Arial" panose="020B0604020202020204" pitchFamily="34" charset="0"/>
              </a:rPr>
              <a:t>Plast med BPA (bisfenol A): BPA är kemikalier som kan läcka ut i maten och påverka hälsan. Välj BPA-fria plastbehållare eller andra material för att förvara mat.</a:t>
            </a:r>
          </a:p>
          <a:p>
            <a:pPr marL="171450" indent="-171450">
              <a:buFont typeface="Arial" panose="020B0604020202020204" pitchFamily="34" charset="0"/>
              <a:buChar char="•"/>
            </a:pPr>
            <a:r>
              <a:rPr lang="sv-SE" b="0" dirty="0">
                <a:latin typeface="Arial" panose="020B0604020202020204" pitchFamily="34" charset="0"/>
                <a:cs typeface="Arial" panose="020B0604020202020204" pitchFamily="34" charset="0"/>
              </a:rPr>
              <a:t>PVC (polyvinylklorid): Vissa plastfilm och behållare innehåller PVC, vilket kan frigöra skadliga kemikalier vid kontakt med mat, särskilt vid upphettning. Undvik att använda PVC-baserade produkter för matförvaring.</a:t>
            </a:r>
          </a:p>
          <a:p>
            <a:pPr marL="171450" indent="-171450">
              <a:buFont typeface="Arial" panose="020B0604020202020204" pitchFamily="34" charset="0"/>
              <a:buChar char="•"/>
            </a:pPr>
            <a:r>
              <a:rPr lang="sv-SE" b="0" dirty="0">
                <a:latin typeface="Arial" panose="020B0604020202020204" pitchFamily="34" charset="0"/>
                <a:cs typeface="Arial" panose="020B0604020202020204" pitchFamily="34" charset="0"/>
              </a:rPr>
              <a:t>Oförseglade metallbehållare: Vissa metaller, som aluminium och koppar, kan reagera med vissa livsmedel och orsaka kontaminering. Om du använder metallbehållare, se till att de är belagda eller förseglade med ett skyddande lager.</a:t>
            </a:r>
          </a:p>
          <a:p>
            <a:pPr marL="171450" indent="-171450">
              <a:buFont typeface="Arial" panose="020B0604020202020204" pitchFamily="34" charset="0"/>
              <a:buChar char="•"/>
            </a:pPr>
            <a:r>
              <a:rPr lang="sv-SE" b="0" dirty="0">
                <a:latin typeface="Arial" panose="020B0604020202020204" pitchFamily="34" charset="0"/>
                <a:cs typeface="Arial" panose="020B0604020202020204" pitchFamily="34" charset="0"/>
              </a:rPr>
              <a:t>Gamla eller skadade plastbehållare: Spruckna eller slitna plastbehållare kan frigöra kemikalier i maten. Byt ut gamla behållare mot nya och håll dem i gott skick.</a:t>
            </a:r>
          </a:p>
          <a:p>
            <a:pPr marL="171450" indent="-171450">
              <a:buFont typeface="Arial" panose="020B0604020202020204" pitchFamily="34" charset="0"/>
              <a:buChar char="•"/>
            </a:pPr>
            <a:r>
              <a:rPr lang="sv-SE" b="0" dirty="0">
                <a:latin typeface="Arial" panose="020B0604020202020204" pitchFamily="34" charset="0"/>
                <a:cs typeface="Arial" panose="020B0604020202020204" pitchFamily="34" charset="0"/>
              </a:rPr>
              <a:t>Papper och kartong: Dessa material är inte lämpliga för långvarig matförvaring, särskilt för fuktiga eller fettiga livsmedel, eftersom de kan absorbera fukt och bli ohygieniska.</a:t>
            </a:r>
          </a:p>
          <a:p>
            <a:pPr marL="171450" indent="-171450">
              <a:buFont typeface="Arial" panose="020B0604020202020204" pitchFamily="34" charset="0"/>
              <a:buChar char="•"/>
            </a:pP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Plast är en stor miljöbov. Genom att minska mängden plast minskar du avfall och skador på naturen, samtidigt som du </a:t>
            </a:r>
            <a:r>
              <a:rPr lang="sv-SE" b="0" dirty="0">
                <a:latin typeface="Arial" panose="020B0604020202020204" pitchFamily="34" charset="0"/>
                <a:cs typeface="Arial" panose="020B0604020202020204" pitchFamily="34" charset="0"/>
              </a:rPr>
              <a:t>kan säkerställa att maten du äter förvaras på ett säkert sätt. </a:t>
            </a:r>
          </a:p>
          <a:p>
            <a:pPr marL="171450" indent="-171450">
              <a:buFont typeface="Arial" panose="020B0604020202020204" pitchFamily="34" charset="0"/>
              <a:buChar char="•"/>
            </a:pPr>
            <a:r>
              <a:rPr lang="sv-SE" b="0" dirty="0">
                <a:latin typeface="Arial" panose="020B0604020202020204" pitchFamily="34" charset="0"/>
                <a:cs typeface="Arial" panose="020B0604020202020204" pitchFamily="34" charset="0"/>
              </a:rPr>
              <a:t>Hur ska vi egentligen veta att den plast vi använder inte innehåller BPA, PVC, PFAS eller andra hälso- och miljöfarliga ämnen? Ett sätt att ta reda på det är att besöka Sveriges konsumenters guide till plastkoder. På sista powerpoint-bilden finns en länk till guiden.</a:t>
            </a:r>
          </a:p>
          <a:p>
            <a:pPr marL="171450" indent="-171450">
              <a:buFont typeface="Arial" panose="020B0604020202020204" pitchFamily="34" charset="0"/>
              <a:buChar char="•"/>
            </a:pPr>
            <a:endParaRPr lang="sv-SE" b="0" dirty="0"/>
          </a:p>
          <a:p>
            <a:pPr marL="171450" indent="-171450">
              <a:buFont typeface="Arial" panose="020B0604020202020204" pitchFamily="34" charset="0"/>
              <a:buChar char="•"/>
            </a:pPr>
            <a:endParaRPr lang="sv-SE" b="0" dirty="0"/>
          </a:p>
          <a:p>
            <a:pPr marL="171450" indent="-171450">
              <a:buFont typeface="Arial" panose="020B0604020202020204" pitchFamily="34" charset="0"/>
              <a:buChar char="•"/>
            </a:pPr>
            <a:endParaRPr lang="sv-SE" b="0" dirty="0"/>
          </a:p>
        </p:txBody>
      </p:sp>
      <p:sp>
        <p:nvSpPr>
          <p:cNvPr id="4" name="Platshållare för bildnummer 3">
            <a:extLst>
              <a:ext uri="{FF2B5EF4-FFF2-40B4-BE49-F238E27FC236}">
                <a16:creationId xmlns:a16="http://schemas.microsoft.com/office/drawing/2014/main" id="{66FF3A08-F3DC-0D2C-6007-10662D7427F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0E164D-EE8D-B448-BE8E-A1520703B60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049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0B082-D5CB-D46D-427F-27B8946B6D6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7B44F56-A97A-A48A-E93E-DBC058E2333B}"/>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A2B2C73D-0F98-C8DE-36FB-B2FB8B77F05F}"/>
              </a:ext>
            </a:extLst>
          </p:cNvPr>
          <p:cNvSpPr>
            <a:spLocks noGrp="1"/>
          </p:cNvSpPr>
          <p:nvPr>
            <p:ph type="body" idx="1"/>
          </p:nvPr>
        </p:nvSpPr>
        <p:spPr/>
        <p:txBody>
          <a:bodyPr/>
          <a:lstStyle/>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b="0" dirty="0">
                <a:latin typeface="Arial" panose="020B0604020202020204" pitchFamily="34" charset="0"/>
                <a:cs typeface="Arial" panose="020B0604020202020204" pitchFamily="34" charset="0"/>
              </a:rPr>
              <a:t>Fortsätt med att berätta om tips för att minska risken att få i sig skadliga ämnen via maten. Utgå från talpunkterna nedanför. </a:t>
            </a:r>
          </a:p>
          <a:p>
            <a:pPr marL="450850" indent="-450850" eaLnBrk="1" hangingPunct="1">
              <a:spcBef>
                <a:spcPct val="0"/>
              </a:spcBef>
              <a:buAutoNum type="arabicPeriod"/>
            </a:pP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err="1">
                <a:latin typeface="Arial" panose="020B0604020202020204" pitchFamily="34" charset="0"/>
                <a:cs typeface="Arial" panose="020B0604020202020204" pitchFamily="34" charset="0"/>
              </a:rPr>
              <a:t>Talpunkter</a:t>
            </a:r>
            <a:r>
              <a:rPr lang="sv-SE" altLang="sv-SE" b="1" dirty="0">
                <a:latin typeface="Arial" panose="020B0604020202020204" pitchFamily="34" charset="0"/>
                <a:cs typeface="Arial" panose="020B0604020202020204" pitchFamily="34" charset="0"/>
              </a:rPr>
              <a:t>:</a:t>
            </a:r>
            <a:endParaRPr lang="sv-SE" b="0" i="0" u="none" strike="noStrike" dirty="0">
              <a:solidFill>
                <a:srgbClr val="000000"/>
              </a:solidFill>
              <a:effectLst/>
              <a:latin typeface="Arial" panose="020B0604020202020204" pitchFamily="34" charset="0"/>
              <a:cs typeface="Arial" panose="020B0604020202020204" pitchFamily="34" charset="0"/>
            </a:endParaRPr>
          </a:p>
          <a:p>
            <a:endParaRPr lang="sv-SE" b="1" dirty="0"/>
          </a:p>
          <a:p>
            <a:pPr marL="0" indent="0">
              <a:buFont typeface="Arial" panose="020B0604020202020204" pitchFamily="34" charset="0"/>
              <a:buNone/>
            </a:pPr>
            <a:r>
              <a:rPr lang="sv-SE" b="0" dirty="0"/>
              <a:t>Inom EU har man upptäckt fall där skadliga ämnen från framför allt svarta köksredskap av polyamidplast, alltså nylon, läckt ut i mat. Dessa ämnen kan framkalla cancer hos försöksdjur. Här är tips på hur du kan minska risken att få skadliga ämnen via maten:</a:t>
            </a:r>
          </a:p>
          <a:p>
            <a:pPr marL="0" indent="0">
              <a:buFont typeface="Arial" panose="020B0604020202020204" pitchFamily="34" charset="0"/>
              <a:buNone/>
            </a:pPr>
            <a:endParaRPr lang="sv-SE" b="0" dirty="0"/>
          </a:p>
          <a:p>
            <a:pPr marL="171450" indent="-171450">
              <a:buFont typeface="Arial" panose="020B0604020202020204" pitchFamily="34" charset="0"/>
              <a:buChar char="•"/>
            </a:pPr>
            <a:r>
              <a:rPr lang="sv-SE" b="0" dirty="0"/>
              <a:t>Välj medvetet: När du köper köksredskap av svart plast, fråga i affären om det finns någon garanti för att redskapen inte innehåller anilin. Om du redan har köksredskap av svart plast, fråga där du köpte dem om vad redskapen innehåller.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Tänk på användningen: Om du har svarta plastredskap, undvik att använda dem vid hög värme, under lång tid, eller i kontakt med fet mat. Detta minskar risken för att skadliga ämnen läcker 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Titta efter märkning: Husgeråd märkta med </a:t>
            </a:r>
            <a:r>
              <a:rPr lang="sv-SE" b="1" dirty="0"/>
              <a:t>EU:s gaffel-glassymbol </a:t>
            </a:r>
            <a:r>
              <a:rPr lang="sv-SE" b="0" dirty="0"/>
              <a:t>för livsmedelskontakt är oftast av högre kvalitet och ett säkrare val.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Välj hållbara material: Byt ut gamla plastredskap som plastskärbrädor och stekspadar mot säkrare alternativ som trä, metall, bambu eller glas.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Byt ut plasten: Du kan till exempel frysa in bröd i tygpåsar eller linnehanddukar istället för plast.</a:t>
            </a:r>
          </a:p>
          <a:p>
            <a:pPr marL="171450" indent="-171450">
              <a:buFont typeface="Arial" panose="020B0604020202020204" pitchFamily="34" charset="0"/>
              <a:buChar char="•"/>
            </a:pPr>
            <a:endParaRPr lang="sv-SE" b="0" dirty="0"/>
          </a:p>
          <a:p>
            <a:pPr marL="171450" indent="-171450">
              <a:buFont typeface="Arial" panose="020B0604020202020204" pitchFamily="34" charset="0"/>
              <a:buChar char="•"/>
            </a:pPr>
            <a:endParaRPr lang="sv-SE" b="0" dirty="0"/>
          </a:p>
          <a:p>
            <a:pPr marL="171450" indent="-171450">
              <a:buFont typeface="Arial" panose="020B0604020202020204" pitchFamily="34" charset="0"/>
              <a:buChar char="•"/>
            </a:pPr>
            <a:endParaRPr lang="sv-SE" b="0" dirty="0"/>
          </a:p>
          <a:p>
            <a:pPr marL="171450" indent="-171450">
              <a:buFont typeface="Arial" panose="020B0604020202020204" pitchFamily="34" charset="0"/>
              <a:buChar char="•"/>
            </a:pPr>
            <a:endParaRPr lang="sv-SE" b="0" dirty="0"/>
          </a:p>
          <a:p>
            <a:pPr marL="171450" indent="-171450">
              <a:buFont typeface="Arial" panose="020B0604020202020204" pitchFamily="34" charset="0"/>
              <a:buChar char="•"/>
            </a:pPr>
            <a:endParaRPr lang="sv-SE" b="0" dirty="0"/>
          </a:p>
        </p:txBody>
      </p:sp>
      <p:sp>
        <p:nvSpPr>
          <p:cNvPr id="4" name="Platshållare för bildnummer 3">
            <a:extLst>
              <a:ext uri="{FF2B5EF4-FFF2-40B4-BE49-F238E27FC236}">
                <a16:creationId xmlns:a16="http://schemas.microsoft.com/office/drawing/2014/main" id="{F5CC6359-D959-3542-E501-DCCE1E484C9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0E164D-EE8D-B448-BE8E-A1520703B60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1660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marL="450850" indent="-450850" eaLnBrk="1" hangingPunct="1">
              <a:spcBef>
                <a:spcPct val="0"/>
              </a:spcBef>
            </a:pPr>
            <a:r>
              <a:rPr lang="sv-SE"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en-US" dirty="0">
              <a:latin typeface="Arial" panose="020B0604020202020204" pitchFamily="34" charset="0"/>
              <a:cs typeface="Arial" panose="020B0604020202020204" pitchFamily="34" charset="0"/>
            </a:endParaRPr>
          </a:p>
          <a:p>
            <a:pPr marL="228600" indent="-228600">
              <a:buAutoNum type="arabicPeriod"/>
            </a:pPr>
            <a:r>
              <a:rPr lang="sv-SE" dirty="0">
                <a:latin typeface="Arial" panose="020B0604020202020204" pitchFamily="34" charset="0"/>
                <a:cs typeface="Arial" panose="020B0604020202020204" pitchFamily="34" charset="0"/>
              </a:rPr>
              <a:t>Visa listan över tipsen. Utgå från </a:t>
            </a:r>
            <a:r>
              <a:rPr lang="sv-SE" dirty="0" err="1">
                <a:latin typeface="Arial" panose="020B0604020202020204" pitchFamily="34" charset="0"/>
                <a:cs typeface="Arial" panose="020B0604020202020204" pitchFamily="34" charset="0"/>
              </a:rPr>
              <a:t>talpunkterna</a:t>
            </a:r>
            <a:r>
              <a:rPr lang="sv-SE" dirty="0">
                <a:latin typeface="Arial" panose="020B0604020202020204" pitchFamily="34" charset="0"/>
                <a:cs typeface="Arial" panose="020B0604020202020204" pitchFamily="34" charset="0"/>
              </a:rPr>
              <a:t> nedan.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dirty="0">
                <a:latin typeface="Arial" panose="020B0604020202020204" pitchFamily="34" charset="0"/>
                <a:cs typeface="Arial" panose="020B0604020202020204" pitchFamily="34" charset="0"/>
              </a:rPr>
              <a:t>Fråga gruppen om de har fler tips att ge varandra om hur man kan spara på äta hållbart.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a:latin typeface="Arial" panose="020B0604020202020204" pitchFamily="34" charset="0"/>
                <a:cs typeface="Arial" panose="020B0604020202020204" pitchFamily="34" charset="0"/>
              </a:rPr>
              <a:t>Viktigt</a:t>
            </a:r>
            <a:r>
              <a:rPr lang="sv-SE" dirty="0">
                <a:latin typeface="Arial" panose="020B0604020202020204" pitchFamily="34" charset="0"/>
                <a:cs typeface="Arial" panose="020B0604020202020204" pitchFamily="34" charset="0"/>
              </a:rPr>
              <a:t>: Betona att alla gör det som är möjligt utifrån individens förutsättningar. Det handlar till exempel om vilken ekonomi man har, hur ens hälsa är och så vidare.</a:t>
            </a:r>
          </a:p>
          <a:p>
            <a:pPr marL="228600" indent="-228600">
              <a:buAutoNum type="arabicPeriod"/>
            </a:pPr>
            <a:endParaRPr lang="sv-SE"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a:latin typeface="Arial" panose="020B0604020202020204" pitchFamily="34" charset="0"/>
                <a:cs typeface="Arial" panose="020B0604020202020204" pitchFamily="34" charset="0"/>
              </a:rPr>
              <a:t>Förslag på samtalsfrågor: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dirty="0">
              <a:solidFill>
                <a:schemeClr val="tx1"/>
              </a:solidFill>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err="1">
                <a:solidFill>
                  <a:srgbClr val="1A1918"/>
                </a:solidFill>
                <a:effectLst/>
                <a:latin typeface="Arial" panose="020B0604020202020204" pitchFamily="34" charset="0"/>
                <a:cs typeface="Arial" panose="020B0604020202020204" pitchFamily="34" charset="0"/>
              </a:rPr>
              <a:t>Vilka</a:t>
            </a:r>
            <a:r>
              <a:rPr lang="en-GB" b="0" i="0" dirty="0">
                <a:solidFill>
                  <a:srgbClr val="1A1918"/>
                </a:solidFill>
                <a:effectLst/>
                <a:latin typeface="Arial" panose="020B0604020202020204" pitchFamily="34" charset="0"/>
                <a:cs typeface="Arial" panose="020B0604020202020204" pitchFamily="34" charset="0"/>
              </a:rPr>
              <a:t> </a:t>
            </a:r>
            <a:r>
              <a:rPr lang="en-GB" b="0" i="0" dirty="0" err="1">
                <a:solidFill>
                  <a:srgbClr val="1A1918"/>
                </a:solidFill>
                <a:effectLst/>
                <a:latin typeface="Arial" panose="020B0604020202020204" pitchFamily="34" charset="0"/>
                <a:cs typeface="Arial" panose="020B0604020202020204" pitchFamily="34" charset="0"/>
              </a:rPr>
              <a:t>av</a:t>
            </a:r>
            <a:r>
              <a:rPr lang="en-GB" b="0" i="0" dirty="0">
                <a:solidFill>
                  <a:srgbClr val="1A1918"/>
                </a:solidFill>
                <a:effectLst/>
                <a:latin typeface="Arial" panose="020B0604020202020204" pitchFamily="34" charset="0"/>
                <a:cs typeface="Arial" panose="020B0604020202020204" pitchFamily="34" charset="0"/>
              </a:rPr>
              <a:t> de </a:t>
            </a:r>
            <a:r>
              <a:rPr lang="en-GB" b="0" i="0" dirty="0" err="1">
                <a:solidFill>
                  <a:srgbClr val="1A1918"/>
                </a:solidFill>
                <a:effectLst/>
                <a:latin typeface="Arial" panose="020B0604020202020204" pitchFamily="34" charset="0"/>
                <a:cs typeface="Arial" panose="020B0604020202020204" pitchFamily="34" charset="0"/>
              </a:rPr>
              <a:t>här</a:t>
            </a:r>
            <a:r>
              <a:rPr lang="en-GB" b="0" i="0" dirty="0">
                <a:solidFill>
                  <a:srgbClr val="1A1918"/>
                </a:solidFill>
                <a:effectLst/>
                <a:latin typeface="Arial" panose="020B0604020202020204" pitchFamily="34" charset="0"/>
                <a:cs typeface="Arial" panose="020B0604020202020204" pitchFamily="34" charset="0"/>
              </a:rPr>
              <a:t> </a:t>
            </a:r>
            <a:r>
              <a:rPr lang="en-GB" b="0" i="0" dirty="0" err="1">
                <a:solidFill>
                  <a:srgbClr val="1A1918"/>
                </a:solidFill>
                <a:effectLst/>
                <a:latin typeface="Arial" panose="020B0604020202020204" pitchFamily="34" charset="0"/>
                <a:cs typeface="Arial" panose="020B0604020202020204" pitchFamily="34" charset="0"/>
              </a:rPr>
              <a:t>skulle</a:t>
            </a:r>
            <a:r>
              <a:rPr lang="en-GB" b="0" i="0" dirty="0">
                <a:solidFill>
                  <a:srgbClr val="1A1918"/>
                </a:solidFill>
                <a:effectLst/>
                <a:latin typeface="Arial" panose="020B0604020202020204" pitchFamily="34" charset="0"/>
                <a:cs typeface="Arial" panose="020B0604020202020204" pitchFamily="34" charset="0"/>
              </a:rPr>
              <a:t> du </a:t>
            </a:r>
            <a:r>
              <a:rPr lang="en-GB" b="0" i="0" dirty="0" err="1">
                <a:solidFill>
                  <a:srgbClr val="1A1918"/>
                </a:solidFill>
                <a:effectLst/>
                <a:latin typeface="Arial" panose="020B0604020202020204" pitchFamily="34" charset="0"/>
                <a:cs typeface="Arial" panose="020B0604020202020204" pitchFamily="34" charset="0"/>
              </a:rPr>
              <a:t>själv</a:t>
            </a:r>
            <a:r>
              <a:rPr lang="en-GB" b="0" i="0" dirty="0">
                <a:solidFill>
                  <a:srgbClr val="1A1918"/>
                </a:solidFill>
                <a:effectLst/>
                <a:latin typeface="Arial" panose="020B0604020202020204" pitchFamily="34" charset="0"/>
                <a:cs typeface="Arial" panose="020B0604020202020204" pitchFamily="34" charset="0"/>
              </a:rPr>
              <a:t> </a:t>
            </a:r>
            <a:r>
              <a:rPr lang="en-GB" b="0" i="0" dirty="0" err="1">
                <a:solidFill>
                  <a:srgbClr val="1A1918"/>
                </a:solidFill>
                <a:effectLst/>
                <a:latin typeface="Arial" panose="020B0604020202020204" pitchFamily="34" charset="0"/>
                <a:cs typeface="Arial" panose="020B0604020202020204" pitchFamily="34" charset="0"/>
              </a:rPr>
              <a:t>kunna</a:t>
            </a:r>
            <a:r>
              <a:rPr lang="en-GB" b="0" i="0" dirty="0">
                <a:solidFill>
                  <a:srgbClr val="1A1918"/>
                </a:solidFill>
                <a:effectLst/>
                <a:latin typeface="Arial" panose="020B0604020202020204" pitchFamily="34" charset="0"/>
                <a:cs typeface="Arial" panose="020B0604020202020204" pitchFamily="34" charset="0"/>
              </a:rPr>
              <a:t> </a:t>
            </a:r>
            <a:r>
              <a:rPr lang="en-GB" b="0" i="0" dirty="0" err="1">
                <a:solidFill>
                  <a:srgbClr val="1A1918"/>
                </a:solidFill>
                <a:effectLst/>
                <a:latin typeface="Arial" panose="020B0604020202020204" pitchFamily="34" charset="0"/>
                <a:cs typeface="Arial" panose="020B0604020202020204" pitchFamily="34" charset="0"/>
              </a:rPr>
              <a:t>tänka</a:t>
            </a:r>
            <a:r>
              <a:rPr lang="en-GB" b="0" i="0" dirty="0">
                <a:solidFill>
                  <a:srgbClr val="1A1918"/>
                </a:solidFill>
                <a:effectLst/>
                <a:latin typeface="Arial" panose="020B0604020202020204" pitchFamily="34" charset="0"/>
                <a:cs typeface="Arial" panose="020B0604020202020204" pitchFamily="34" charset="0"/>
              </a:rPr>
              <a:t> dig </a:t>
            </a:r>
            <a:r>
              <a:rPr lang="en-GB" b="0" i="0" dirty="0" err="1">
                <a:solidFill>
                  <a:srgbClr val="1A1918"/>
                </a:solidFill>
                <a:effectLst/>
                <a:latin typeface="Arial" panose="020B0604020202020204" pitchFamily="34" charset="0"/>
                <a:cs typeface="Arial" panose="020B0604020202020204" pitchFamily="34" charset="0"/>
              </a:rPr>
              <a:t>att</a:t>
            </a:r>
            <a:r>
              <a:rPr lang="en-GB" b="0" i="0" dirty="0">
                <a:solidFill>
                  <a:srgbClr val="1A1918"/>
                </a:solidFill>
                <a:effectLst/>
                <a:latin typeface="Arial" panose="020B0604020202020204" pitchFamily="34" charset="0"/>
                <a:cs typeface="Arial" panose="020B0604020202020204" pitchFamily="34" charset="0"/>
              </a:rPr>
              <a:t> </a:t>
            </a:r>
            <a:r>
              <a:rPr lang="en-GB" b="0" i="0" dirty="0" err="1">
                <a:solidFill>
                  <a:srgbClr val="1A1918"/>
                </a:solidFill>
                <a:effectLst/>
                <a:latin typeface="Arial" panose="020B0604020202020204" pitchFamily="34" charset="0"/>
                <a:cs typeface="Arial" panose="020B0604020202020204" pitchFamily="34" charset="0"/>
              </a:rPr>
              <a:t>börja</a:t>
            </a:r>
            <a:r>
              <a:rPr lang="en-GB" b="0" i="0" dirty="0">
                <a:solidFill>
                  <a:srgbClr val="1A1918"/>
                </a:solidFill>
                <a:effectLst/>
                <a:latin typeface="Arial" panose="020B0604020202020204" pitchFamily="34" charset="0"/>
                <a:cs typeface="Arial" panose="020B0604020202020204" pitchFamily="34" charset="0"/>
              </a:rPr>
              <a:t> med?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err="1">
                <a:solidFill>
                  <a:srgbClr val="1A1918"/>
                </a:solidFill>
                <a:effectLst/>
                <a:latin typeface="Arial" panose="020B0604020202020204" pitchFamily="34" charset="0"/>
                <a:cs typeface="Arial" panose="020B0604020202020204" pitchFamily="34" charset="0"/>
              </a:rPr>
              <a:t>Vad</a:t>
            </a:r>
            <a:r>
              <a:rPr lang="en-GB" b="0" i="0" dirty="0">
                <a:solidFill>
                  <a:srgbClr val="1A1918"/>
                </a:solidFill>
                <a:effectLst/>
                <a:latin typeface="Arial" panose="020B0604020202020204" pitchFamily="34" charset="0"/>
                <a:cs typeface="Arial" panose="020B0604020202020204" pitchFamily="34" charset="0"/>
              </a:rPr>
              <a:t> </a:t>
            </a:r>
            <a:r>
              <a:rPr lang="en-GB" b="0" i="0" dirty="0" err="1">
                <a:solidFill>
                  <a:srgbClr val="1A1918"/>
                </a:solidFill>
                <a:effectLst/>
                <a:latin typeface="Arial" panose="020B0604020202020204" pitchFamily="34" charset="0"/>
                <a:cs typeface="Arial" panose="020B0604020202020204" pitchFamily="34" charset="0"/>
              </a:rPr>
              <a:t>finns</a:t>
            </a:r>
            <a:r>
              <a:rPr lang="en-GB" b="0" i="0" dirty="0">
                <a:solidFill>
                  <a:srgbClr val="1A1918"/>
                </a:solidFill>
                <a:effectLst/>
                <a:latin typeface="Arial" panose="020B0604020202020204" pitchFamily="34" charset="0"/>
                <a:cs typeface="Arial" panose="020B0604020202020204" pitchFamily="34" charset="0"/>
              </a:rPr>
              <a:t> för </a:t>
            </a:r>
            <a:r>
              <a:rPr lang="en-GB" b="0" i="0" dirty="0" err="1">
                <a:solidFill>
                  <a:srgbClr val="1A1918"/>
                </a:solidFill>
                <a:effectLst/>
                <a:latin typeface="Arial" panose="020B0604020202020204" pitchFamily="34" charset="0"/>
                <a:cs typeface="Arial" panose="020B0604020202020204" pitchFamily="34" charset="0"/>
              </a:rPr>
              <a:t>lokalproducerad</a:t>
            </a:r>
            <a:r>
              <a:rPr lang="en-GB" b="0" i="0" dirty="0">
                <a:solidFill>
                  <a:srgbClr val="1A1918"/>
                </a:solidFill>
                <a:effectLst/>
                <a:latin typeface="Arial" panose="020B0604020202020204" pitchFamily="34" charset="0"/>
                <a:cs typeface="Arial" panose="020B0604020202020204" pitchFamily="34" charset="0"/>
              </a:rPr>
              <a:t> mat </a:t>
            </a:r>
            <a:r>
              <a:rPr lang="en-GB" b="0" i="0" dirty="0" err="1">
                <a:solidFill>
                  <a:srgbClr val="1A1918"/>
                </a:solidFill>
                <a:effectLst/>
                <a:latin typeface="Arial" panose="020B0604020202020204" pitchFamily="34" charset="0"/>
                <a:cs typeface="Arial" panose="020B0604020202020204" pitchFamily="34" charset="0"/>
              </a:rPr>
              <a:t>hos</a:t>
            </a:r>
            <a:r>
              <a:rPr lang="en-GB" b="0" i="0" dirty="0">
                <a:solidFill>
                  <a:srgbClr val="1A1918"/>
                </a:solidFill>
                <a:effectLst/>
                <a:latin typeface="Arial" panose="020B0604020202020204" pitchFamily="34" charset="0"/>
                <a:cs typeface="Arial" panose="020B0604020202020204" pitchFamily="34" charset="0"/>
              </a:rPr>
              <a:t> </a:t>
            </a:r>
            <a:r>
              <a:rPr lang="en-GB" b="0" i="0" dirty="0" err="1">
                <a:solidFill>
                  <a:srgbClr val="1A1918"/>
                </a:solidFill>
                <a:effectLst/>
                <a:latin typeface="Arial" panose="020B0604020202020204" pitchFamily="34" charset="0"/>
                <a:cs typeface="Arial" panose="020B0604020202020204" pitchFamily="34" charset="0"/>
              </a:rPr>
              <a:t>oss</a:t>
            </a:r>
            <a:r>
              <a:rPr lang="en-GB" b="0" i="0" dirty="0">
                <a:solidFill>
                  <a:srgbClr val="1A1918"/>
                </a:solidFill>
                <a:effectLst/>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sv-SE" b="1" dirty="0">
              <a:effectLst/>
              <a:latin typeface="Arial" panose="020B0604020202020204" pitchFamily="34" charset="0"/>
              <a:cs typeface="Arial" panose="020B0604020202020204" pitchFamily="34" charset="0"/>
            </a:endParaRPr>
          </a:p>
          <a:p>
            <a:pPr>
              <a:lnSpc>
                <a:spcPct val="107000"/>
              </a:lnSpc>
              <a:spcBef>
                <a:spcPts val="867"/>
              </a:spcBef>
              <a:spcAft>
                <a:spcPts val="433"/>
              </a:spcAft>
            </a:pPr>
            <a:r>
              <a:rPr lang="sv-SE" sz="1200" b="1" kern="100" dirty="0" err="1">
                <a:solidFill>
                  <a:srgbClr val="0F4761"/>
                </a:solidFill>
                <a:latin typeface="Arial" panose="020B0604020202020204" pitchFamily="34" charset="0"/>
                <a:ea typeface="Times New Roman" panose="02020603050405020304" pitchFamily="18" charset="0"/>
                <a:cs typeface="Arial" panose="020B0604020202020204" pitchFamily="34" charset="0"/>
              </a:rPr>
              <a:t>Talpunkter</a:t>
            </a:r>
            <a: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a:t>
            </a:r>
          </a:p>
          <a:p>
            <a:pPr>
              <a:lnSpc>
                <a:spcPct val="107000"/>
              </a:lnSpc>
              <a:spcBef>
                <a:spcPts val="867"/>
              </a:spcBef>
              <a:spcAft>
                <a:spcPts val="433"/>
              </a:spcAft>
            </a:pPr>
            <a:endPar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457200" rtl="0" eaLnBrk="1" fontAlgn="auto" latinLnBrk="0" hangingPunct="1">
              <a:lnSpc>
                <a:spcPct val="107000"/>
              </a:lnSpc>
              <a:spcBef>
                <a:spcPts val="867"/>
              </a:spcBef>
              <a:spcAft>
                <a:spcPts val="433"/>
              </a:spcAft>
              <a:buClrTx/>
              <a:buSzTx/>
              <a:buFont typeface="Arial" panose="020B0604020202020204" pitchFamily="34" charset="0"/>
              <a:buChar char="•"/>
              <a:tabLst/>
              <a:defRPr/>
            </a:pPr>
            <a:r>
              <a:rPr lang="sv-SE" sz="1200" kern="100" dirty="0">
                <a:latin typeface="Arial" panose="020B0604020202020204" pitchFamily="34" charset="0"/>
                <a:ea typeface="Aptos" panose="020B0004020202020204" pitchFamily="34" charset="0"/>
                <a:cs typeface="Arial" panose="020B0604020202020204" pitchFamily="34" charset="0"/>
              </a:rPr>
              <a:t>Hållbart ätande innebär att göra matval som är bra både för vår hälsa och för miljön. Förutom det vi redan lärt oss kommer här några fler tips:</a:t>
            </a:r>
            <a:endParaRPr lang="sv-SE" dirty="0">
              <a:latin typeface="Arial" panose="020B0604020202020204" pitchFamily="34" charset="0"/>
              <a:cs typeface="Arial" panose="020B0604020202020204" pitchFamily="34" charset="0"/>
            </a:endParaRPr>
          </a:p>
          <a:p>
            <a:pPr marL="171450" indent="-171450">
              <a:lnSpc>
                <a:spcPct val="107000"/>
              </a:lnSpc>
              <a:spcBef>
                <a:spcPts val="867"/>
              </a:spcBef>
              <a:spcAft>
                <a:spcPts val="433"/>
              </a:spcAft>
              <a:buFont typeface="Arial" panose="020B0604020202020204" pitchFamily="34" charset="0"/>
              <a:buChar char="•"/>
            </a:pPr>
            <a: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Välj lokalproducerat och säsongsbetonat:</a:t>
            </a:r>
            <a:b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br>
            <a:r>
              <a:rPr lang="sv-SE" sz="1200" kern="100" dirty="0">
                <a:latin typeface="Arial" panose="020B0604020202020204" pitchFamily="34" charset="0"/>
                <a:ea typeface="Aptos" panose="020B0004020202020204" pitchFamily="34" charset="0"/>
                <a:cs typeface="Arial" panose="020B0604020202020204" pitchFamily="34" charset="0"/>
              </a:rPr>
              <a:t>Köp lokalt odlade råvaror för att stödja lokala bönder och minska transportutsläpp.</a:t>
            </a:r>
            <a:br>
              <a:rPr lang="sv-SE" sz="1200" kern="100" dirty="0">
                <a:latin typeface="Arial" panose="020B0604020202020204" pitchFamily="34" charset="0"/>
                <a:ea typeface="Aptos" panose="020B0004020202020204" pitchFamily="34" charset="0"/>
                <a:cs typeface="Arial" panose="020B0604020202020204" pitchFamily="34" charset="0"/>
              </a:rPr>
            </a:br>
            <a:r>
              <a:rPr lang="sv-SE" sz="1200" kern="100" dirty="0">
                <a:latin typeface="Arial" panose="020B0604020202020204" pitchFamily="34" charset="0"/>
                <a:ea typeface="Aptos" panose="020B0004020202020204" pitchFamily="34" charset="0"/>
                <a:cs typeface="Arial" panose="020B0604020202020204" pitchFamily="34" charset="0"/>
              </a:rPr>
              <a:t>Fokusera på att äta frukt och grönsaker som är i säsong för att få färskare och mer näringsrika produkter.</a:t>
            </a:r>
            <a:endPar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07000"/>
              </a:lnSpc>
              <a:spcBef>
                <a:spcPts val="867"/>
              </a:spcBef>
              <a:spcAft>
                <a:spcPts val="433"/>
              </a:spcAft>
              <a:buFont typeface="Arial" panose="020B0604020202020204" pitchFamily="34" charset="0"/>
              <a:buChar char="•"/>
            </a:pPr>
            <a: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Minska matsvinnet:</a:t>
            </a:r>
            <a:b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br>
            <a:r>
              <a:rPr lang="sv-SE" sz="1200" b="0"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Eftersom hushållen står för nästan 50% av allt matsvinn är det viktigt att vi tänker på vad vi lagar och hur  mycket mat vi lagar. Enskilda personer kan göra stor nytta genom att inte handla mer än vi äter upp och ta vara på resterna. Tänk därför på att p</a:t>
            </a:r>
            <a:r>
              <a:rPr lang="sv-SE" sz="1200" b="0" kern="100" dirty="0">
                <a:latin typeface="Arial" panose="020B0604020202020204" pitchFamily="34" charset="0"/>
                <a:ea typeface="Aptos" panose="020B0004020202020204" pitchFamily="34" charset="0"/>
                <a:cs typeface="Arial" panose="020B0604020202020204" pitchFamily="34" charset="0"/>
              </a:rPr>
              <a:t>lanera dina måltider och köp bara det du behöver för att undvika att slänga mat. Återanvänd gärna rester genom att skapa nya måltider eller frysa in dem för senare bruk.</a:t>
            </a:r>
            <a:br>
              <a:rPr lang="sv-SE" sz="1200" b="0" kern="100" dirty="0">
                <a:latin typeface="Arial" panose="020B0604020202020204" pitchFamily="34" charset="0"/>
                <a:ea typeface="Aptos" panose="020B0004020202020204" pitchFamily="34" charset="0"/>
                <a:cs typeface="Arial" panose="020B0604020202020204" pitchFamily="34" charset="0"/>
              </a:rPr>
            </a:br>
            <a:r>
              <a:rPr lang="sv-SE" sz="1200" i="0" kern="100" dirty="0">
                <a:latin typeface="Arial" panose="020B0604020202020204" pitchFamily="34" charset="0"/>
                <a:ea typeface="Aptos" panose="020B0004020202020204" pitchFamily="34" charset="0"/>
                <a:cs typeface="Arial" panose="020B0604020202020204" pitchFamily="34" charset="0"/>
              </a:rPr>
              <a:t>Köp varor med kort datum i butiken, brukar vara billigare och finnas samlat. Be din butik göra det annars!</a:t>
            </a:r>
          </a:p>
          <a:p>
            <a:pPr marL="171450" indent="-171450">
              <a:lnSpc>
                <a:spcPct val="107000"/>
              </a:lnSpc>
              <a:spcBef>
                <a:spcPts val="867"/>
              </a:spcBef>
              <a:spcAft>
                <a:spcPts val="433"/>
              </a:spcAft>
              <a:buFont typeface="Arial" panose="020B0604020202020204" pitchFamily="34" charset="0"/>
              <a:buChar char="•"/>
            </a:pPr>
            <a: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Välj ekologiska produkter:</a:t>
            </a:r>
            <a:b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br>
            <a:r>
              <a:rPr lang="sv-SE" sz="1200" kern="100" dirty="0">
                <a:latin typeface="Arial" panose="020B0604020202020204" pitchFamily="34" charset="0"/>
                <a:ea typeface="Aptos" panose="020B0004020202020204" pitchFamily="34" charset="0"/>
                <a:cs typeface="Arial" panose="020B0604020202020204" pitchFamily="34" charset="0"/>
              </a:rPr>
              <a:t>Ekologiska jordbruksmetoder minskar användningen av kemikalier och gynnar biologisk mångfald.</a:t>
            </a:r>
            <a:br>
              <a:rPr lang="sv-SE" sz="1200" kern="100" dirty="0">
                <a:latin typeface="Arial" panose="020B0604020202020204" pitchFamily="34" charset="0"/>
                <a:ea typeface="Aptos" panose="020B0004020202020204" pitchFamily="34" charset="0"/>
                <a:cs typeface="Arial" panose="020B0604020202020204" pitchFamily="34" charset="0"/>
              </a:rPr>
            </a:br>
            <a:r>
              <a:rPr lang="sv-SE" sz="1200" kern="100" dirty="0">
                <a:latin typeface="Arial" panose="020B0604020202020204" pitchFamily="34" charset="0"/>
                <a:ea typeface="Aptos" panose="020B0004020202020204" pitchFamily="34" charset="0"/>
                <a:cs typeface="Arial" panose="020B0604020202020204" pitchFamily="34" charset="0"/>
              </a:rPr>
              <a:t>Certifierade ekologiska produkter kan vara bättre för miljön och din hälsa.</a:t>
            </a:r>
          </a:p>
          <a:p>
            <a:pPr marL="171450" indent="-171450">
              <a:lnSpc>
                <a:spcPct val="107000"/>
              </a:lnSpc>
              <a:spcBef>
                <a:spcPts val="867"/>
              </a:spcBef>
              <a:spcAft>
                <a:spcPts val="433"/>
              </a:spcAft>
              <a:buFont typeface="Arial" panose="020B0604020202020204" pitchFamily="34" charset="0"/>
              <a:buChar char="•"/>
            </a:pPr>
            <a: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Prioritera rättvisemärkta produkter:</a:t>
            </a:r>
            <a:b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br>
            <a:r>
              <a:rPr lang="sv-SE" sz="1200" kern="100" dirty="0">
                <a:latin typeface="Arial" panose="020B0604020202020204" pitchFamily="34" charset="0"/>
                <a:ea typeface="Aptos" panose="020B0004020202020204" pitchFamily="34" charset="0"/>
                <a:cs typeface="Arial" panose="020B0604020202020204" pitchFamily="34" charset="0"/>
              </a:rPr>
              <a:t>Köp </a:t>
            </a:r>
            <a:r>
              <a:rPr lang="sv-SE" sz="1200" kern="100" dirty="0" err="1">
                <a:latin typeface="Arial" panose="020B0604020202020204" pitchFamily="34" charset="0"/>
                <a:ea typeface="Aptos" panose="020B0004020202020204" pitchFamily="34" charset="0"/>
                <a:cs typeface="Arial" panose="020B0604020202020204" pitchFamily="34" charset="0"/>
              </a:rPr>
              <a:t>Fairtrade</a:t>
            </a:r>
            <a:r>
              <a:rPr lang="sv-SE" sz="1200" kern="100" dirty="0">
                <a:latin typeface="Arial" panose="020B0604020202020204" pitchFamily="34" charset="0"/>
                <a:ea typeface="Aptos" panose="020B0004020202020204" pitchFamily="34" charset="0"/>
                <a:cs typeface="Arial" panose="020B0604020202020204" pitchFamily="34" charset="0"/>
              </a:rPr>
              <a:t>-märkta produkter för att stödja rättvisa arbetsvillkor och hållbar produktion.</a:t>
            </a:r>
          </a:p>
          <a:p>
            <a:pPr>
              <a:lnSpc>
                <a:spcPct val="107000"/>
              </a:lnSpc>
              <a:spcAft>
                <a:spcPts val="867"/>
              </a:spcAft>
            </a:pPr>
            <a:endParaRPr lang="sv-SE" sz="1200" kern="100" dirty="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67"/>
              </a:spcAft>
            </a:pPr>
            <a:r>
              <a:rPr lang="sv-SE" sz="1200" kern="100" dirty="0">
                <a:latin typeface="Arial" panose="020B0604020202020204" pitchFamily="34" charset="0"/>
                <a:ea typeface="Aptos" panose="020B0004020202020204" pitchFamily="34" charset="0"/>
                <a:cs typeface="Arial" panose="020B0604020202020204" pitchFamily="34" charset="0"/>
              </a:rPr>
              <a:t>Genom att börja med några av de saker du lärt dig idag kan din kost bidra till en mer hållbar framtid och samtidigt främja din egen hälsa.</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sv-SE" b="1" dirty="0">
              <a:effectLst/>
            </a:endParaRP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26</a:t>
            </a:fld>
            <a:endParaRPr lang="sv-SE"/>
          </a:p>
        </p:txBody>
      </p:sp>
    </p:spTree>
    <p:extLst>
      <p:ext uri="{BB962C8B-B14F-4D97-AF65-F5344CB8AC3E}">
        <p14:creationId xmlns:p14="http://schemas.microsoft.com/office/powerpoint/2010/main" val="3777814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C3974-8BDF-D592-B481-69F598498A8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B944793-E311-3D2D-DE07-7BBF93018A60}"/>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3E55CAB9-04BA-134E-8746-56F20E402044}"/>
              </a:ext>
            </a:extLst>
          </p:cNvPr>
          <p:cNvSpPr>
            <a:spLocks noGrp="1"/>
          </p:cNvSpPr>
          <p:nvPr>
            <p:ph type="body" idx="1"/>
          </p:nvPr>
        </p:nvSpPr>
        <p:spPr/>
        <p:txBody>
          <a:bodyPr/>
          <a:lstStyle/>
          <a:p>
            <a:pPr marL="450850" indent="-450850" eaLnBrk="1" hangingPunct="1">
              <a:spcBef>
                <a:spcPct val="0"/>
              </a:spcBef>
            </a:pPr>
            <a:r>
              <a:rPr 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en-US" sz="1200" dirty="0">
              <a:latin typeface="Arial" panose="020B0604020202020204" pitchFamily="34" charset="0"/>
              <a:cs typeface="Arial" panose="020B0604020202020204" pitchFamily="34" charset="0"/>
            </a:endParaRPr>
          </a:p>
          <a:p>
            <a:pPr marL="450850" indent="-450850">
              <a:spcBef>
                <a:spcPct val="0"/>
              </a:spcBef>
              <a:buAutoNum type="arabicPeriod"/>
            </a:pPr>
            <a:r>
              <a:rPr lang="sv-SE" sz="1200" dirty="0">
                <a:latin typeface="Arial" panose="020B0604020202020204" pitchFamily="34" charset="0"/>
                <a:ea typeface="Calibri"/>
                <a:cs typeface="Arial" panose="020B0604020202020204" pitchFamily="34" charset="0"/>
              </a:rPr>
              <a:t>Sammanfatta modulen tillsammans med gruppen.</a:t>
            </a:r>
          </a:p>
          <a:p>
            <a:pPr marL="450850" indent="-450850">
              <a:spcBef>
                <a:spcPct val="0"/>
              </a:spcBef>
              <a:buAutoNum type="arabicPeriod"/>
            </a:pPr>
            <a:r>
              <a:rPr lang="sv-SE" sz="1200" dirty="0">
                <a:latin typeface="Arial" panose="020B0604020202020204" pitchFamily="34" charset="0"/>
                <a:ea typeface="Calibri"/>
                <a:cs typeface="Arial" panose="020B0604020202020204" pitchFamily="34" charset="0"/>
              </a:rPr>
              <a:t>Om tid finns, ställ frågan vad deltagarna tyckte var särskilt intressant.</a:t>
            </a:r>
          </a:p>
          <a:p>
            <a:endParaRPr lang="sv-SE" dirty="0"/>
          </a:p>
        </p:txBody>
      </p:sp>
      <p:sp>
        <p:nvSpPr>
          <p:cNvPr id="4" name="Platshållare för bildnummer 3">
            <a:extLst>
              <a:ext uri="{FF2B5EF4-FFF2-40B4-BE49-F238E27FC236}">
                <a16:creationId xmlns:a16="http://schemas.microsoft.com/office/drawing/2014/main" id="{FA03D316-79B1-8536-9007-855567FBAB47}"/>
              </a:ext>
            </a:extLst>
          </p:cNvPr>
          <p:cNvSpPr>
            <a:spLocks noGrp="1"/>
          </p:cNvSpPr>
          <p:nvPr>
            <p:ph type="sldNum" sz="quarter" idx="10"/>
          </p:nvPr>
        </p:nvSpPr>
        <p:spPr/>
        <p:txBody>
          <a:bodyPr/>
          <a:lstStyle/>
          <a:p>
            <a:fld id="{4B0E164D-EE8D-B448-BE8E-A1520703B60E}" type="slidenum">
              <a:rPr lang="sv-SE" smtClean="0"/>
              <a:t>27</a:t>
            </a:fld>
            <a:endParaRPr lang="sv-SE"/>
          </a:p>
        </p:txBody>
      </p:sp>
    </p:spTree>
    <p:extLst>
      <p:ext uri="{BB962C8B-B14F-4D97-AF65-F5344CB8AC3E}">
        <p14:creationId xmlns:p14="http://schemas.microsoft.com/office/powerpoint/2010/main" val="2494221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D0B3-EDF7-2C92-2F34-FD975F0FD95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8FE42AF-ACC4-D5DC-E9D3-849DFB7C9BB8}"/>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0C9DD735-4F93-0947-6030-33EFDF1B893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a:latin typeface="Arial" panose="020B0604020202020204" pitchFamily="34" charset="0"/>
                <a:cs typeface="Arial" panose="020B0604020202020204" pitchFamily="34" charset="0"/>
              </a:rPr>
              <a:t>Instruktion till cirkelledaren:</a:t>
            </a:r>
          </a:p>
          <a:p>
            <a:endParaRPr lang="sv-SE" dirty="0">
              <a:latin typeface="Arial" panose="020B0604020202020204" pitchFamily="34" charset="0"/>
              <a:cs typeface="Arial" panose="020B0604020202020204" pitchFamily="34" charset="0"/>
            </a:endParaRPr>
          </a:p>
          <a:p>
            <a:pPr marL="228600" indent="-228600">
              <a:buAutoNum type="arabicPeriod"/>
            </a:pPr>
            <a:r>
              <a:rPr lang="sv-SE" dirty="0">
                <a:latin typeface="Arial" panose="020B0604020202020204" pitchFamily="34" charset="0"/>
                <a:cs typeface="Arial" panose="020B0604020202020204" pitchFamily="34" charset="0"/>
              </a:rPr>
              <a:t>Om du vet vilken modul ni ska göra nästa gång kan du kort berätta om det temat. Se listan nedanför.</a:t>
            </a:r>
          </a:p>
          <a:p>
            <a:pPr marL="228600" indent="-228600">
              <a:buAutoNum type="arabicPeriod"/>
            </a:pPr>
            <a:endParaRPr lang="sv-SE" dirty="0">
              <a:latin typeface="Arial" panose="020B0604020202020204" pitchFamily="34" charset="0"/>
              <a:cs typeface="Arial" panose="020B0604020202020204" pitchFamily="34" charset="0"/>
            </a:endParaRPr>
          </a:p>
          <a:p>
            <a:pPr marL="0" indent="0">
              <a:buNone/>
            </a:pPr>
            <a:r>
              <a:rPr lang="sv-SE" b="1" dirty="0">
                <a:latin typeface="Arial" panose="020B0604020202020204" pitchFamily="34" charset="0"/>
                <a:cs typeface="Arial" panose="020B0604020202020204" pitchFamily="34" charset="0"/>
              </a:rPr>
              <a:t>Lista över övriga moduler:</a:t>
            </a:r>
          </a:p>
          <a:p>
            <a:pPr marL="0" indent="0">
              <a:buNone/>
            </a:pPr>
            <a:endParaRPr lang="sv-SE"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Social hållbarhet</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 städning</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Hållbara textilier och konsumtion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hälsa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vatten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klimat</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Hållbara transporter</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Hållbara energi</a:t>
            </a:r>
          </a:p>
          <a:p>
            <a:pPr marL="171450" indent="-1714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2"/>
              <a:tabLst/>
              <a:defRPr/>
            </a:pPr>
            <a:r>
              <a:rPr lang="sv-SE" b="1" dirty="0">
                <a:latin typeface="Arial" panose="020B0604020202020204" pitchFamily="34" charset="0"/>
                <a:cs typeface="Arial" panose="020B0604020202020204" pitchFamily="34" charset="0"/>
              </a:rPr>
              <a:t>Valbart</a:t>
            </a:r>
            <a:r>
              <a:rPr lang="sv-SE" dirty="0">
                <a:latin typeface="Arial" panose="020B0604020202020204" pitchFamily="34" charset="0"/>
                <a:cs typeface="Arial" panose="020B0604020202020204" pitchFamily="34" charset="0"/>
              </a:rPr>
              <a:t>: Säg att deltagarna inför nästa gång kan fundera på om </a:t>
            </a:r>
            <a:r>
              <a:rPr lang="sv-SE" dirty="0">
                <a:solidFill>
                  <a:srgbClr val="000000"/>
                </a:solidFill>
                <a:effectLst/>
                <a:latin typeface="Arial" panose="020B0604020202020204" pitchFamily="34" charset="0"/>
                <a:cs typeface="Arial" panose="020B0604020202020204" pitchFamily="34" charset="0"/>
              </a:rPr>
              <a:t>det finns något aktuellt gruppen kan prata om kopplat till nästa tema. Det kan till exempel vara något någon läst i tidningen, hört om på radio, diskuterat med en vän, funderat på eller upptäckt på annat sätt</a:t>
            </a:r>
            <a:r>
              <a:rPr lang="sv-SE">
                <a:solidFill>
                  <a:srgbClr val="000000"/>
                </a:solidFill>
                <a:effectLst/>
                <a:latin typeface="Arial" panose="020B0604020202020204" pitchFamily="34" charset="0"/>
                <a:cs typeface="Arial" panose="020B0604020202020204" pitchFamily="34" charset="0"/>
              </a:rPr>
              <a:t>. </a:t>
            </a:r>
            <a:endParaRPr lang="sv-SE" dirty="0">
              <a:solidFill>
                <a:srgbClr val="000000"/>
              </a:solidFill>
              <a:effectLst/>
              <a:latin typeface="Arial" panose="020B0604020202020204" pitchFamily="34" charset="0"/>
              <a:cs typeface="Arial" panose="020B0604020202020204" pitchFamily="34" charset="0"/>
              <a:sym typeface="Wingdings" pitchFamily="2" charset="2"/>
            </a:endParaRPr>
          </a:p>
          <a:p>
            <a:pPr marL="0" indent="0">
              <a:buNone/>
            </a:pPr>
            <a:endParaRPr lang="sv-SE" dirty="0"/>
          </a:p>
        </p:txBody>
      </p:sp>
      <p:sp>
        <p:nvSpPr>
          <p:cNvPr id="4" name="Platshållare för bildnummer 3">
            <a:extLst>
              <a:ext uri="{FF2B5EF4-FFF2-40B4-BE49-F238E27FC236}">
                <a16:creationId xmlns:a16="http://schemas.microsoft.com/office/drawing/2014/main" id="{AEE4F092-6AE5-A1C0-42AD-E2BE529098FC}"/>
              </a:ext>
            </a:extLst>
          </p:cNvPr>
          <p:cNvSpPr>
            <a:spLocks noGrp="1"/>
          </p:cNvSpPr>
          <p:nvPr>
            <p:ph type="sldNum" sz="quarter" idx="10"/>
          </p:nvPr>
        </p:nvSpPr>
        <p:spPr/>
        <p:txBody>
          <a:bodyPr/>
          <a:lstStyle/>
          <a:p>
            <a:fld id="{4B0E164D-EE8D-B448-BE8E-A1520703B60E}" type="slidenum">
              <a:rPr lang="sv-SE" smtClean="0"/>
              <a:t>28</a:t>
            </a:fld>
            <a:endParaRPr lang="sv-SE"/>
          </a:p>
        </p:txBody>
      </p:sp>
    </p:spTree>
    <p:extLst>
      <p:ext uri="{BB962C8B-B14F-4D97-AF65-F5344CB8AC3E}">
        <p14:creationId xmlns:p14="http://schemas.microsoft.com/office/powerpoint/2010/main" val="420789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C2F71-106D-70F0-247D-C1150A3F379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4C84017-459C-1CA3-D6F1-235AF1C67AF4}"/>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01C90918-C687-1890-EF8B-81FB35213D94}"/>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Informera gruppen om fördjupningen på den här sidan.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Som jag nämnde i början av träffen kommer ni att få den här presentationen skickad till er, så att ni på egen hand kan lära er mer om det ni är intresserade av kring hållbart ätande.</a:t>
            </a:r>
          </a:p>
          <a:p>
            <a:pPr marL="228600" indent="-228600">
              <a:buFont typeface="+mj-lt"/>
              <a:buAutoNum type="arabicPeriod"/>
            </a:pPr>
            <a:r>
              <a:rPr lang="sv-SE" sz="1200" dirty="0">
                <a:latin typeface="Arial" panose="020B0604020202020204" pitchFamily="34" charset="0"/>
                <a:cs typeface="Arial" panose="020B0604020202020204" pitchFamily="34" charset="0"/>
              </a:rPr>
              <a:t>Här på den sista powerpoint-bilden i presentationen hittar ni länkar till hemsidor och annat kopplat till det vi har pratat om idag. </a:t>
            </a:r>
          </a:p>
          <a:p>
            <a:pPr marL="228600" indent="-228600">
              <a:buFont typeface="+mj-lt"/>
              <a:buAutoNum type="arabicPeriod"/>
            </a:pPr>
            <a:r>
              <a:rPr lang="sv-SE" sz="1200" dirty="0">
                <a:latin typeface="Arial" panose="020B0604020202020204" pitchFamily="34" charset="0"/>
                <a:cs typeface="Arial" panose="020B0604020202020204" pitchFamily="34" charset="0"/>
              </a:rPr>
              <a:t>Ni klickar på länkarna på den här powerpoint-bilden, men ni kan gärna också klicka på de länkar som finns med i de övriga powerpoint-bilderna, för att ta del av mer om ämnet.</a:t>
            </a:r>
          </a:p>
        </p:txBody>
      </p:sp>
      <p:sp>
        <p:nvSpPr>
          <p:cNvPr id="4" name="Platshållare för bildnummer 3">
            <a:extLst>
              <a:ext uri="{FF2B5EF4-FFF2-40B4-BE49-F238E27FC236}">
                <a16:creationId xmlns:a16="http://schemas.microsoft.com/office/drawing/2014/main" id="{D49B3A6E-2D4B-4BC2-A995-07AEE57FD59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0E164D-EE8D-B448-BE8E-A1520703B60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529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7FECC-A8FD-CB6C-D5AF-E029EA7249C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ECCCA2-6E78-F145-708F-5890D2AC9D94}"/>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B2061798-AFD0-72FD-9EA7-11DAF46D424C}"/>
              </a:ext>
            </a:extLst>
          </p:cNvPr>
          <p:cNvSpPr>
            <a:spLocks noGrp="1"/>
          </p:cNvSpPr>
          <p:nvPr>
            <p:ph type="body" idx="1"/>
          </p:nvPr>
        </p:nvSpPr>
        <p:spPr/>
        <p:txBody>
          <a:bodyPr/>
          <a:lstStyle/>
          <a:p>
            <a:r>
              <a:rPr lang="sv-SE" sz="1200" b="1" i="0" dirty="0">
                <a:latin typeface="Arial" panose="020B0604020202020204" pitchFamily="34" charset="0"/>
                <a:cs typeface="Arial" panose="020B0604020202020204" pitchFamily="34" charset="0"/>
              </a:rPr>
              <a:t>Instruktion till cirkelledaren:</a:t>
            </a:r>
          </a:p>
          <a:p>
            <a:endParaRPr lang="sv-SE" sz="1200" b="1" i="1" dirty="0">
              <a:latin typeface="Arial" panose="020B0604020202020204" pitchFamily="34" charset="0"/>
              <a:ea typeface="Calibri"/>
              <a:cs typeface="Arial" panose="020B0604020202020204" pitchFamily="34" charset="0"/>
            </a:endParaRPr>
          </a:p>
          <a:p>
            <a:pPr marL="228600" indent="-228600">
              <a:buAutoNum type="arabicPeriod"/>
            </a:pPr>
            <a:r>
              <a:rPr lang="sv-SE" sz="1200" i="0" dirty="0">
                <a:latin typeface="Arial" panose="020B0604020202020204" pitchFamily="34" charset="0"/>
                <a:cs typeface="Arial" panose="020B0604020202020204" pitchFamily="34" charset="0"/>
              </a:rPr>
              <a:t>Berätta om vilka mål som hör samman med Hållbart ätande. Utgå från </a:t>
            </a:r>
            <a:r>
              <a:rPr lang="sv-SE" sz="1200" i="0" dirty="0" err="1">
                <a:latin typeface="Arial" panose="020B0604020202020204" pitchFamily="34" charset="0"/>
                <a:cs typeface="Arial" panose="020B0604020202020204" pitchFamily="34" charset="0"/>
              </a:rPr>
              <a:t>talpunkterna</a:t>
            </a:r>
            <a:r>
              <a:rPr lang="sv-SE" sz="1200" i="0" dirty="0">
                <a:latin typeface="Arial" panose="020B0604020202020204" pitchFamily="34" charset="0"/>
                <a:cs typeface="Arial" panose="020B0604020202020204" pitchFamily="34" charset="0"/>
              </a:rPr>
              <a:t> nedan.</a:t>
            </a:r>
          </a:p>
          <a:p>
            <a:endParaRPr lang="sv-SE" sz="1200" b="1" i="1" dirty="0">
              <a:latin typeface="Arial" panose="020B0604020202020204" pitchFamily="34" charset="0"/>
              <a:ea typeface="Calibri"/>
              <a:cs typeface="Arial" panose="020B0604020202020204" pitchFamily="34" charset="0"/>
            </a:endParaRPr>
          </a:p>
          <a:p>
            <a:r>
              <a:rPr lang="sv-SE" sz="1200" b="1" i="0" dirty="0" err="1">
                <a:latin typeface="Arial" panose="020B0604020202020204" pitchFamily="34" charset="0"/>
                <a:ea typeface="Calibri"/>
                <a:cs typeface="Arial" panose="020B0604020202020204" pitchFamily="34" charset="0"/>
              </a:rPr>
              <a:t>Talpunkter</a:t>
            </a:r>
            <a:r>
              <a:rPr lang="sv-SE" sz="1200" b="1" i="0" dirty="0">
                <a:latin typeface="Arial" panose="020B0604020202020204" pitchFamily="34" charset="0"/>
                <a:ea typeface="Calibri"/>
                <a:cs typeface="Arial" panose="020B0604020202020204" pitchFamily="34" charset="0"/>
              </a:rPr>
              <a:t>:</a:t>
            </a:r>
          </a:p>
          <a:p>
            <a:endParaRPr lang="sv-SE" sz="1200" b="1" i="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SE" sz="1200" dirty="0">
                <a:effectLst/>
                <a:latin typeface="Arial" panose="020B0604020202020204" pitchFamily="34" charset="0"/>
                <a:ea typeface="Aptos" panose="020B0004020202020204" pitchFamily="34" charset="0"/>
                <a:cs typeface="Arial" panose="020B0604020202020204" pitchFamily="34" charset="0"/>
              </a:rPr>
              <a:t>Hållbart ätande är en nyckelkomponent i Agenda 2030. Genom ett hållbart ätande kan vi bidra till flera av de globala målen – både direkt och indirekt. </a:t>
            </a:r>
          </a:p>
          <a:p>
            <a:pPr marL="285750" indent="-285750">
              <a:buFont typeface="Arial" panose="020B0604020202020204" pitchFamily="34" charset="0"/>
              <a:buChar char="•"/>
            </a:pPr>
            <a:r>
              <a:rPr lang="en-SE" sz="1200" dirty="0">
                <a:effectLst/>
                <a:latin typeface="Arial" panose="020B0604020202020204" pitchFamily="34" charset="0"/>
                <a:ea typeface="Aptos" panose="020B0004020202020204" pitchFamily="34" charset="0"/>
                <a:cs typeface="Arial" panose="020B0604020202020204" pitchFamily="34" charset="0"/>
              </a:rPr>
              <a:t>Här är de mest relevanta målen som kopplas till Hållbart ätande:</a:t>
            </a:r>
            <a:r>
              <a:rPr lang="en-SE" sz="1200" dirty="0">
                <a:effectLst/>
                <a:latin typeface="Arial" panose="020B0604020202020204" pitchFamily="34" charset="0"/>
                <a:cs typeface="Arial" panose="020B0604020202020204" pitchFamily="34" charset="0"/>
              </a:rPr>
              <a:t> </a:t>
            </a:r>
            <a:endParaRPr lang="sv-SE" sz="12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SE" sz="1200" dirty="0">
              <a:effectLst/>
              <a:latin typeface="Arial" panose="020B0604020202020204" pitchFamily="34" charset="0"/>
              <a:cs typeface="Arial" panose="020B0604020202020204" pitchFamily="34" charset="0"/>
            </a:endParaRPr>
          </a:p>
          <a:p>
            <a:pPr marL="0" indent="0">
              <a:lnSpc>
                <a:spcPct val="107000"/>
              </a:lnSpc>
              <a:spcAft>
                <a:spcPts val="800"/>
              </a:spcAft>
              <a:buFont typeface="Arial" panose="020B0604020202020204" pitchFamily="34" charset="0"/>
              <a:buNone/>
            </a:pPr>
            <a:r>
              <a:rPr lang="en-SE" sz="1200" b="1" kern="100" dirty="0">
                <a:effectLst/>
                <a:latin typeface="Arial" panose="020B0604020202020204" pitchFamily="34" charset="0"/>
                <a:ea typeface="Aptos" panose="020B0004020202020204" pitchFamily="34" charset="0"/>
                <a:cs typeface="Arial" panose="020B0604020202020204" pitchFamily="34" charset="0"/>
              </a:rPr>
              <a:t>Mål 2: Ingen hunger </a:t>
            </a:r>
          </a:p>
          <a:p>
            <a:pPr marL="285750" indent="-285750">
              <a:lnSpc>
                <a:spcPct val="107000"/>
              </a:lnSpc>
              <a:spcAft>
                <a:spcPts val="800"/>
              </a:spcAft>
              <a:buFont typeface="Arial" panose="020B0604020202020204" pitchFamily="34" charset="0"/>
              <a:buChar char="•"/>
            </a:pPr>
            <a:r>
              <a:rPr lang="en-SE" sz="1200" kern="100" dirty="0">
                <a:effectLst/>
                <a:latin typeface="Arial" panose="020B0604020202020204" pitchFamily="34" charset="0"/>
                <a:ea typeface="Aptos" panose="020B0004020202020204" pitchFamily="34" charset="0"/>
                <a:cs typeface="Arial" panose="020B0604020202020204" pitchFamily="34" charset="0"/>
              </a:rPr>
              <a:t>Främja livsmedelssäkerhet, förbättrad nutrition och hållbart jordbruk.</a:t>
            </a:r>
          </a:p>
          <a:p>
            <a:pPr marL="285750" lvl="0" indent="-285750">
              <a:lnSpc>
                <a:spcPct val="107000"/>
              </a:lnSpc>
              <a:spcAft>
                <a:spcPts val="800"/>
              </a:spcAft>
              <a:buSzPts val="1000"/>
              <a:buFont typeface="Arial" panose="020B0604020202020204" pitchFamily="34" charset="0"/>
              <a:buChar char="•"/>
              <a:tabLst>
                <a:tab pos="457200" algn="l"/>
              </a:tabLst>
            </a:pPr>
            <a:r>
              <a:rPr lang="en-SE" sz="1200" kern="100" dirty="0">
                <a:effectLst/>
                <a:latin typeface="Arial" panose="020B0604020202020204" pitchFamily="34" charset="0"/>
                <a:ea typeface="Aptos" panose="020B0004020202020204" pitchFamily="34" charset="0"/>
                <a:cs typeface="Arial" panose="020B0604020202020204" pitchFamily="34" charset="0"/>
              </a:rPr>
              <a:t>Hållbart ätande innebär att välja mat som producerats med respekt för miljön och som bidrar till att minska undernäring </a:t>
            </a:r>
            <a:r>
              <a:rPr lang="en-SE" sz="1200" kern="100">
                <a:effectLst/>
                <a:latin typeface="Arial" panose="020B0604020202020204" pitchFamily="34" charset="0"/>
                <a:ea typeface="Aptos" panose="020B0004020202020204" pitchFamily="34" charset="0"/>
                <a:cs typeface="Arial" panose="020B0604020202020204" pitchFamily="34" charset="0"/>
              </a:rPr>
              <a:t>globalt.</a:t>
            </a:r>
            <a:endParaRPr lang="sv-SE" sz="1200" kern="100" dirty="0">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spcAft>
                <a:spcPts val="800"/>
              </a:spcAft>
              <a:buSzPts val="1000"/>
              <a:buFont typeface="Arial" panose="020B0604020202020204" pitchFamily="34" charset="0"/>
              <a:buChar char="•"/>
              <a:tabLst>
                <a:tab pos="457200" algn="l"/>
              </a:tabLst>
            </a:pPr>
            <a:endParaRPr lang="en-SE" sz="1200" kern="100" dirty="0">
              <a:effectLst/>
              <a:latin typeface="Arial" panose="020B0604020202020204" pitchFamily="34" charset="0"/>
              <a:ea typeface="Aptos" panose="020B0004020202020204" pitchFamily="34" charset="0"/>
              <a:cs typeface="Arial" panose="020B0604020202020204" pitchFamily="34" charset="0"/>
            </a:endParaRPr>
          </a:p>
          <a:p>
            <a:pPr marL="0" indent="0">
              <a:lnSpc>
                <a:spcPct val="107000"/>
              </a:lnSpc>
              <a:spcAft>
                <a:spcPts val="800"/>
              </a:spcAft>
              <a:buFont typeface="Arial" panose="020B0604020202020204" pitchFamily="34" charset="0"/>
              <a:buNone/>
            </a:pPr>
            <a:r>
              <a:rPr lang="en-SE" sz="1200" b="1" kern="100" dirty="0">
                <a:effectLst/>
                <a:latin typeface="Arial" panose="020B0604020202020204" pitchFamily="34" charset="0"/>
                <a:ea typeface="Aptos" panose="020B0004020202020204" pitchFamily="34" charset="0"/>
                <a:cs typeface="Arial" panose="020B0604020202020204" pitchFamily="34" charset="0"/>
              </a:rPr>
              <a:t>Mål 3: God hälsa och välbefinnande</a:t>
            </a:r>
            <a:endParaRPr lang="en-SE" sz="1200" kern="100" dirty="0">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spcAft>
                <a:spcPts val="800"/>
              </a:spcAft>
              <a:buSzPts val="1000"/>
              <a:buFont typeface="Arial" panose="020B0604020202020204" pitchFamily="34" charset="0"/>
              <a:buChar char="•"/>
              <a:tabLst>
                <a:tab pos="457200" algn="l"/>
              </a:tabLst>
            </a:pPr>
            <a:r>
              <a:rPr lang="en-SE" sz="1200" kern="100" dirty="0">
                <a:effectLst/>
                <a:latin typeface="Arial" panose="020B0604020202020204" pitchFamily="34" charset="0"/>
                <a:ea typeface="Aptos" panose="020B0004020202020204" pitchFamily="34" charset="0"/>
                <a:cs typeface="Arial" panose="020B0604020202020204" pitchFamily="34" charset="0"/>
              </a:rPr>
              <a:t>En balanserad och näringsrik kost minskar risken för livsstilsrelaterade sjukdomar som diabetes, hjärt-kärlsjukdomar och </a:t>
            </a:r>
            <a:r>
              <a:rPr lang="en-SE" sz="1200" kern="100">
                <a:effectLst/>
                <a:latin typeface="Arial" panose="020B0604020202020204" pitchFamily="34" charset="0"/>
                <a:ea typeface="Aptos" panose="020B0004020202020204" pitchFamily="34" charset="0"/>
                <a:cs typeface="Arial" panose="020B0604020202020204" pitchFamily="34" charset="0"/>
              </a:rPr>
              <a:t>fetma.</a:t>
            </a:r>
            <a:endParaRPr lang="sv-SE" sz="1200" kern="100" dirty="0">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spcAft>
                <a:spcPts val="800"/>
              </a:spcAft>
              <a:buSzPts val="1000"/>
              <a:buFont typeface="Arial" panose="020B0604020202020204" pitchFamily="34" charset="0"/>
              <a:buChar char="•"/>
              <a:tabLst>
                <a:tab pos="457200" algn="l"/>
              </a:tabLst>
            </a:pPr>
            <a:endParaRPr lang="en-SE" sz="1200" kern="100" dirty="0">
              <a:effectLst/>
              <a:latin typeface="Arial" panose="020B0604020202020204" pitchFamily="34" charset="0"/>
              <a:ea typeface="Aptos" panose="020B0004020202020204" pitchFamily="34" charset="0"/>
              <a:cs typeface="Arial" panose="020B0604020202020204" pitchFamily="34" charset="0"/>
            </a:endParaRPr>
          </a:p>
          <a:p>
            <a:pPr marL="0" indent="0">
              <a:lnSpc>
                <a:spcPct val="107000"/>
              </a:lnSpc>
              <a:spcAft>
                <a:spcPts val="800"/>
              </a:spcAft>
              <a:buFont typeface="Arial" panose="020B0604020202020204" pitchFamily="34" charset="0"/>
              <a:buNone/>
            </a:pPr>
            <a:r>
              <a:rPr lang="en-SE" sz="1200" b="1" kern="100" dirty="0">
                <a:effectLst/>
                <a:latin typeface="Arial" panose="020B0604020202020204" pitchFamily="34" charset="0"/>
                <a:ea typeface="Aptos" panose="020B0004020202020204" pitchFamily="34" charset="0"/>
                <a:cs typeface="Arial" panose="020B0604020202020204" pitchFamily="34" charset="0"/>
              </a:rPr>
              <a:t>Mål 12: Hållbar konsumtion och produktion</a:t>
            </a:r>
            <a:endParaRPr lang="en-SE" sz="1200" kern="100" dirty="0">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spcAft>
                <a:spcPts val="800"/>
              </a:spcAft>
              <a:buSzPts val="1000"/>
              <a:buFont typeface="Arial" panose="020B0604020202020204" pitchFamily="34" charset="0"/>
              <a:buChar char="•"/>
              <a:tabLst>
                <a:tab pos="457200" algn="l"/>
              </a:tabLst>
            </a:pPr>
            <a:r>
              <a:rPr lang="en-SE" sz="1200" kern="100" dirty="0">
                <a:effectLst/>
                <a:latin typeface="Arial" panose="020B0604020202020204" pitchFamily="34" charset="0"/>
                <a:ea typeface="Aptos" panose="020B0004020202020204" pitchFamily="34" charset="0"/>
                <a:cs typeface="Arial" panose="020B0604020202020204" pitchFamily="34" charset="0"/>
              </a:rPr>
              <a:t>Att minska matsvinn, välja lokalproducerat och växtbaserat är centralt för att uppnå detta mål.</a:t>
            </a:r>
          </a:p>
          <a:p>
            <a:pPr marL="285750" lvl="0" indent="-285750">
              <a:lnSpc>
                <a:spcPct val="107000"/>
              </a:lnSpc>
              <a:spcAft>
                <a:spcPts val="800"/>
              </a:spcAft>
              <a:buSzPts val="1000"/>
              <a:buFont typeface="Arial" panose="020B0604020202020204" pitchFamily="34" charset="0"/>
              <a:buChar char="•"/>
              <a:tabLst>
                <a:tab pos="457200" algn="l"/>
              </a:tabLst>
            </a:pPr>
            <a:r>
              <a:rPr lang="en-SE" sz="1200" kern="100" dirty="0">
                <a:effectLst/>
                <a:latin typeface="Arial" panose="020B0604020202020204" pitchFamily="34" charset="0"/>
                <a:ea typeface="Aptos" panose="020B0004020202020204" pitchFamily="34" charset="0"/>
                <a:cs typeface="Arial" panose="020B0604020202020204" pitchFamily="34" charset="0"/>
              </a:rPr>
              <a:t>Livsmedelssystemet står för en stor del av världens utsläpp – hållbara matval gör </a:t>
            </a:r>
            <a:r>
              <a:rPr lang="en-SE" sz="1200" kern="100">
                <a:effectLst/>
                <a:latin typeface="Arial" panose="020B0604020202020204" pitchFamily="34" charset="0"/>
                <a:ea typeface="Aptos" panose="020B0004020202020204" pitchFamily="34" charset="0"/>
                <a:cs typeface="Arial" panose="020B0604020202020204" pitchFamily="34" charset="0"/>
              </a:rPr>
              <a:t>skillnad.</a:t>
            </a:r>
            <a:endParaRPr lang="sv-SE" sz="1200" kern="100" dirty="0">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spcAft>
                <a:spcPts val="800"/>
              </a:spcAft>
              <a:buSzPts val="1000"/>
              <a:buFont typeface="Arial" panose="020B0604020202020204" pitchFamily="34" charset="0"/>
              <a:buChar char="•"/>
              <a:tabLst>
                <a:tab pos="457200" algn="l"/>
              </a:tabLst>
            </a:pPr>
            <a:endParaRPr lang="en-SE" sz="1200" kern="100" dirty="0">
              <a:effectLst/>
              <a:latin typeface="Arial" panose="020B0604020202020204" pitchFamily="34" charset="0"/>
              <a:ea typeface="Aptos" panose="020B0004020202020204" pitchFamily="34" charset="0"/>
              <a:cs typeface="Arial" panose="020B0604020202020204" pitchFamily="34" charset="0"/>
            </a:endParaRPr>
          </a:p>
          <a:p>
            <a:pPr marL="0" indent="0">
              <a:lnSpc>
                <a:spcPct val="107000"/>
              </a:lnSpc>
              <a:spcAft>
                <a:spcPts val="800"/>
              </a:spcAft>
              <a:buFont typeface="Arial" panose="020B0604020202020204" pitchFamily="34" charset="0"/>
              <a:buNone/>
            </a:pPr>
            <a:r>
              <a:rPr lang="en-SE" sz="1200" b="1" kern="100" dirty="0">
                <a:effectLst/>
                <a:latin typeface="Arial" panose="020B0604020202020204" pitchFamily="34" charset="0"/>
                <a:ea typeface="Aptos" panose="020B0004020202020204" pitchFamily="34" charset="0"/>
                <a:cs typeface="Arial" panose="020B0604020202020204" pitchFamily="34" charset="0"/>
              </a:rPr>
              <a:t>Mål 13: Bekämpa klimatförändringarna</a:t>
            </a:r>
            <a:endParaRPr lang="en-SE" sz="1200" kern="100" dirty="0">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spcAft>
                <a:spcPts val="800"/>
              </a:spcAft>
              <a:buSzPts val="1000"/>
              <a:buFont typeface="Arial" panose="020B0604020202020204" pitchFamily="34" charset="0"/>
              <a:buChar char="•"/>
              <a:tabLst>
                <a:tab pos="457200" algn="l"/>
              </a:tabLst>
            </a:pPr>
            <a:r>
              <a:rPr lang="en-SE" sz="1200" kern="100" dirty="0">
                <a:effectLst/>
                <a:latin typeface="Arial" panose="020B0604020202020204" pitchFamily="34" charset="0"/>
                <a:ea typeface="Aptos" panose="020B0004020202020204" pitchFamily="34" charset="0"/>
                <a:cs typeface="Arial" panose="020B0604020202020204" pitchFamily="34" charset="0"/>
              </a:rPr>
              <a:t>Matproduktion, särskilt animalieproduktion, är en stor källa till växthusgaser. Genom att äta mer växtbaserat och minska överkonsumtion bidrar vi till </a:t>
            </a:r>
            <a:r>
              <a:rPr lang="en-SE" sz="1200" kern="100">
                <a:effectLst/>
                <a:latin typeface="Arial" panose="020B0604020202020204" pitchFamily="34" charset="0"/>
                <a:ea typeface="Aptos" panose="020B0004020202020204" pitchFamily="34" charset="0"/>
                <a:cs typeface="Arial" panose="020B0604020202020204" pitchFamily="34" charset="0"/>
              </a:rPr>
              <a:t>klimatomställningen.</a:t>
            </a:r>
            <a:endParaRPr lang="sv-SE" sz="1200" kern="100" dirty="0">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spcAft>
                <a:spcPts val="800"/>
              </a:spcAft>
              <a:buSzPts val="1000"/>
              <a:buFont typeface="Arial" panose="020B0604020202020204" pitchFamily="34" charset="0"/>
              <a:buChar char="•"/>
              <a:tabLst>
                <a:tab pos="457200" algn="l"/>
              </a:tabLst>
            </a:pPr>
            <a:endParaRPr lang="en-SE" sz="1200" kern="100" dirty="0">
              <a:effectLst/>
              <a:latin typeface="Arial" panose="020B0604020202020204" pitchFamily="34" charset="0"/>
              <a:ea typeface="Aptos" panose="020B0004020202020204" pitchFamily="34" charset="0"/>
              <a:cs typeface="Arial" panose="020B0604020202020204" pitchFamily="34" charset="0"/>
            </a:endParaRPr>
          </a:p>
          <a:p>
            <a:pPr marL="0" indent="0">
              <a:lnSpc>
                <a:spcPct val="107000"/>
              </a:lnSpc>
              <a:spcAft>
                <a:spcPts val="800"/>
              </a:spcAft>
              <a:buFont typeface="Arial" panose="020B0604020202020204" pitchFamily="34" charset="0"/>
              <a:buNone/>
            </a:pPr>
            <a:r>
              <a:rPr lang="en-SE" sz="1200" b="1" kern="100" dirty="0">
                <a:effectLst/>
                <a:latin typeface="Arial" panose="020B0604020202020204" pitchFamily="34" charset="0"/>
                <a:ea typeface="Aptos" panose="020B0004020202020204" pitchFamily="34" charset="0"/>
                <a:cs typeface="Arial" panose="020B0604020202020204" pitchFamily="34" charset="0"/>
              </a:rPr>
              <a:t>Mål 14: Hav och marina resurser</a:t>
            </a:r>
            <a:endParaRPr lang="en-SE" sz="1200" kern="100" dirty="0">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spcAft>
                <a:spcPts val="800"/>
              </a:spcAft>
              <a:buSzPts val="1000"/>
              <a:buFont typeface="Arial" panose="020B0604020202020204" pitchFamily="34" charset="0"/>
              <a:buChar char="•"/>
              <a:tabLst>
                <a:tab pos="457200" algn="l"/>
              </a:tabLst>
            </a:pPr>
            <a:r>
              <a:rPr lang="en-SE" sz="1200" kern="100" dirty="0">
                <a:effectLst/>
                <a:latin typeface="Arial" panose="020B0604020202020204" pitchFamily="34" charset="0"/>
                <a:ea typeface="Aptos" panose="020B0004020202020204" pitchFamily="34" charset="0"/>
                <a:cs typeface="Arial" panose="020B0604020202020204" pitchFamily="34" charset="0"/>
              </a:rPr>
              <a:t>Överfiske och föroreningar från jordbruk påverkar haven. Hållbara matval kan minska </a:t>
            </a:r>
            <a:r>
              <a:rPr lang="en-SE" sz="1200" kern="100">
                <a:effectLst/>
                <a:latin typeface="Arial" panose="020B0604020202020204" pitchFamily="34" charset="0"/>
                <a:ea typeface="Aptos" panose="020B0004020202020204" pitchFamily="34" charset="0"/>
                <a:cs typeface="Arial" panose="020B0604020202020204" pitchFamily="34" charset="0"/>
              </a:rPr>
              <a:t>belastningen.</a:t>
            </a:r>
            <a:endParaRPr lang="sv-SE" sz="1200" kern="100" dirty="0">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spcAft>
                <a:spcPts val="800"/>
              </a:spcAft>
              <a:buSzPts val="1000"/>
              <a:buFont typeface="Arial" panose="020B0604020202020204" pitchFamily="34" charset="0"/>
              <a:buChar char="•"/>
              <a:tabLst>
                <a:tab pos="457200" algn="l"/>
              </a:tabLst>
            </a:pPr>
            <a:endParaRPr lang="en-SE" sz="1200" kern="100" dirty="0">
              <a:effectLst/>
              <a:latin typeface="Arial" panose="020B0604020202020204" pitchFamily="34" charset="0"/>
              <a:ea typeface="Aptos" panose="020B0004020202020204" pitchFamily="34" charset="0"/>
              <a:cs typeface="Arial" panose="020B0604020202020204" pitchFamily="34" charset="0"/>
            </a:endParaRPr>
          </a:p>
          <a:p>
            <a:pPr marL="0" indent="0">
              <a:lnSpc>
                <a:spcPct val="107000"/>
              </a:lnSpc>
              <a:spcAft>
                <a:spcPts val="800"/>
              </a:spcAft>
              <a:buFont typeface="Arial" panose="020B0604020202020204" pitchFamily="34" charset="0"/>
              <a:buNone/>
            </a:pPr>
            <a:r>
              <a:rPr lang="en-SE" sz="1200" b="1" kern="100" dirty="0">
                <a:effectLst/>
                <a:latin typeface="Arial" panose="020B0604020202020204" pitchFamily="34" charset="0"/>
                <a:ea typeface="Aptos" panose="020B0004020202020204" pitchFamily="34" charset="0"/>
                <a:cs typeface="Arial" panose="020B0604020202020204" pitchFamily="34" charset="0"/>
              </a:rPr>
              <a:t>Mål 15: Ekosystem och biologisk mångfald</a:t>
            </a:r>
            <a:endParaRPr lang="en-SE" sz="1200" kern="100" dirty="0">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spcAft>
                <a:spcPts val="800"/>
              </a:spcAft>
              <a:buSzPts val="1000"/>
              <a:buFont typeface="Arial" panose="020B0604020202020204" pitchFamily="34" charset="0"/>
              <a:buChar char="•"/>
              <a:tabLst>
                <a:tab pos="457200" algn="l"/>
              </a:tabLst>
            </a:pPr>
            <a:r>
              <a:rPr lang="en-SE" sz="1200" kern="100" dirty="0">
                <a:effectLst/>
                <a:latin typeface="Arial" panose="020B0604020202020204" pitchFamily="34" charset="0"/>
                <a:ea typeface="Aptos" panose="020B0004020202020204" pitchFamily="34" charset="0"/>
                <a:cs typeface="Arial" panose="020B0604020202020204" pitchFamily="34" charset="0"/>
              </a:rPr>
              <a:t>Jordbruk påverkar markanvändning och biologisk mångfald. Att välja ekologiskt och diversifierat stödjer ekosystemen.</a:t>
            </a:r>
            <a:endParaRPr lang="sv-SE" sz="1200" b="1" i="1" dirty="0">
              <a:effectLst/>
              <a:latin typeface="Arial" panose="020B0604020202020204" pitchFamily="34" charset="0"/>
              <a:cs typeface="Arial" panose="020B0604020202020204" pitchFamily="34" charset="0"/>
            </a:endParaRPr>
          </a:p>
          <a:p>
            <a:endParaRPr lang="sv-SE" sz="1200" b="1" i="1" dirty="0">
              <a:latin typeface="Arial" panose="020B0604020202020204" pitchFamily="34" charset="0"/>
              <a:ea typeface="Calibri"/>
              <a:cs typeface="Arial" panose="020B0604020202020204" pitchFamily="34" charset="0"/>
            </a:endParaRPr>
          </a:p>
          <a:p>
            <a:pPr marL="228600" indent="-228600">
              <a:buAutoNum type="arabicPeriod"/>
            </a:pPr>
            <a:r>
              <a:rPr lang="sv-SE" sz="1200" b="1" i="0" dirty="0">
                <a:latin typeface="Arial" panose="020B0604020202020204" pitchFamily="34" charset="0"/>
                <a:ea typeface="Calibri"/>
                <a:cs typeface="Arial" panose="020B0604020202020204" pitchFamily="34" charset="0"/>
              </a:rPr>
              <a:t>Valbart</a:t>
            </a:r>
            <a:r>
              <a:rPr lang="sv-SE" sz="1200" i="0" dirty="0">
                <a:latin typeface="Arial" panose="020B0604020202020204" pitchFamily="34" charset="0"/>
                <a:ea typeface="Calibri"/>
                <a:cs typeface="Arial" panose="020B0604020202020204" pitchFamily="34" charset="0"/>
              </a:rPr>
              <a:t>: Om gruppen vill veta mer om </a:t>
            </a:r>
            <a:r>
              <a:rPr lang="sv-SE" sz="1200" b="0" i="0" dirty="0">
                <a:latin typeface="Arial" panose="020B0604020202020204" pitchFamily="34" charset="0"/>
                <a:ea typeface="Calibri"/>
                <a:cs typeface="Arial" panose="020B0604020202020204" pitchFamily="34" charset="0"/>
              </a:rPr>
              <a:t>något mål i de globala målen, Agenda 2030</a:t>
            </a:r>
            <a:r>
              <a:rPr lang="sv-SE" sz="1200" i="0" dirty="0">
                <a:latin typeface="Arial" panose="020B0604020202020204" pitchFamily="34" charset="0"/>
                <a:ea typeface="Calibri"/>
                <a:cs typeface="Arial" panose="020B0604020202020204" pitchFamily="34" charset="0"/>
              </a:rPr>
              <a:t>, klicka på länken "Mer om de globala målen"</a:t>
            </a:r>
            <a:endParaRPr lang="sv-SE" sz="1200" i="0" dirty="0">
              <a:latin typeface="Arial" panose="020B0604020202020204" pitchFamily="34" charset="0"/>
              <a:cs typeface="Arial" panose="020B0604020202020204" pitchFamily="34" charset="0"/>
            </a:endParaRPr>
          </a:p>
          <a:p>
            <a:pPr marL="228600" indent="-228600">
              <a:buAutoNum type="arabicPeriod"/>
            </a:pPr>
            <a:r>
              <a:rPr lang="sv-SE" sz="1200" b="1" i="0" dirty="0">
                <a:latin typeface="Arial" panose="020B0604020202020204" pitchFamily="34" charset="0"/>
                <a:ea typeface="Calibri"/>
                <a:cs typeface="Arial" panose="020B0604020202020204" pitchFamily="34" charset="0"/>
              </a:rPr>
              <a:t>Valbart</a:t>
            </a:r>
            <a:r>
              <a:rPr lang="sv-SE" sz="1200" i="0" dirty="0">
                <a:latin typeface="Arial" panose="020B0604020202020204" pitchFamily="34" charset="0"/>
                <a:ea typeface="Calibri"/>
                <a:cs typeface="Arial" panose="020B0604020202020204" pitchFamily="34" charset="0"/>
              </a:rPr>
              <a:t>: Ta stöd av en eller flera samtalsfrågor här nedanför eller kom på egna.</a:t>
            </a:r>
          </a:p>
          <a:p>
            <a:endParaRPr lang="sv-SE" sz="1200" b="1" i="1" dirty="0">
              <a:latin typeface="Arial" panose="020B0604020202020204" pitchFamily="34" charset="0"/>
              <a:ea typeface="Calibri"/>
              <a:cs typeface="Arial" panose="020B0604020202020204" pitchFamily="34" charset="0"/>
            </a:endParaRPr>
          </a:p>
          <a:p>
            <a:r>
              <a:rPr lang="sv-SE" sz="1200" b="1" i="0" dirty="0">
                <a:latin typeface="Arial" panose="020B0604020202020204" pitchFamily="34" charset="0"/>
                <a:ea typeface="Calibri"/>
                <a:cs typeface="Arial" panose="020B0604020202020204" pitchFamily="34" charset="0"/>
              </a:rPr>
              <a:t>Förslag samtalsfrågor:</a:t>
            </a:r>
          </a:p>
          <a:p>
            <a:endParaRPr lang="sv-SE" sz="1200" b="1" i="0"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sv-SE" sz="1200" i="0" dirty="0">
                <a:latin typeface="Arial" panose="020B0604020202020204" pitchFamily="34" charset="0"/>
                <a:ea typeface="Calibri"/>
                <a:cs typeface="Arial" panose="020B0604020202020204" pitchFamily="34" charset="0"/>
              </a:rPr>
              <a:t>Vad tänker vi i gruppen på när vi hör ”hållbart ätande”?</a:t>
            </a:r>
          </a:p>
          <a:p>
            <a:pPr marL="171450" indent="-171450">
              <a:buFont typeface="Arial" panose="020B0604020202020204" pitchFamily="34" charset="0"/>
              <a:buChar char="•"/>
            </a:pPr>
            <a:r>
              <a:rPr lang="sv-SE" sz="1200" i="0" dirty="0">
                <a:latin typeface="Arial" panose="020B0604020202020204" pitchFamily="34" charset="0"/>
                <a:ea typeface="Calibri"/>
                <a:cs typeface="Arial" panose="020B0604020202020204" pitchFamily="34" charset="0"/>
              </a:rPr>
              <a:t>Vad vet vi i gruppen om hållbart ätande?</a:t>
            </a:r>
          </a:p>
          <a:p>
            <a:pPr marL="171450" indent="-171450">
              <a:buFont typeface="Arial" panose="020B0604020202020204" pitchFamily="34" charset="0"/>
              <a:buChar char="•"/>
            </a:pPr>
            <a:r>
              <a:rPr lang="sv-SE" sz="1200" i="0" dirty="0">
                <a:latin typeface="Arial" panose="020B0604020202020204" pitchFamily="34" charset="0"/>
                <a:ea typeface="Calibri"/>
                <a:cs typeface="Arial" panose="020B0604020202020204" pitchFamily="34" charset="0"/>
              </a:rPr>
              <a:t>Vad är vi i gruppen intresserade av att veta mer om kring hållbart ätande?</a:t>
            </a:r>
            <a:endParaRPr lang="sv-SE" sz="1200" i="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C55F0482-0FD1-98DE-F235-89CBBEFEB771}"/>
              </a:ext>
            </a:extLst>
          </p:cNvPr>
          <p:cNvSpPr>
            <a:spLocks noGrp="1"/>
          </p:cNvSpPr>
          <p:nvPr>
            <p:ph type="sldNum" sz="quarter" idx="10"/>
          </p:nvPr>
        </p:nvSpPr>
        <p:spPr/>
        <p:txBody>
          <a:bodyPr/>
          <a:lstStyle/>
          <a:p>
            <a:fld id="{4B0E164D-EE8D-B448-BE8E-A1520703B60E}" type="slidenum">
              <a:rPr lang="sv-SE" smtClean="0"/>
              <a:t>3</a:t>
            </a:fld>
            <a:endParaRPr lang="sv-SE"/>
          </a:p>
        </p:txBody>
      </p:sp>
    </p:spTree>
    <p:extLst>
      <p:ext uri="{BB962C8B-B14F-4D97-AF65-F5344CB8AC3E}">
        <p14:creationId xmlns:p14="http://schemas.microsoft.com/office/powerpoint/2010/main" val="2554137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2AC0F-B4AA-02DA-7EFD-A86965E7F20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F11AD75-2E0E-182A-2434-E67973B6F1B4}"/>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607EAF29-44E9-289D-6B3C-7604BDD1D430}"/>
              </a:ext>
            </a:extLst>
          </p:cNvPr>
          <p:cNvSpPr>
            <a:spLocks noGrp="1"/>
          </p:cNvSpPr>
          <p:nvPr>
            <p:ph type="body" idx="1"/>
          </p:nvPr>
        </p:nvSpPr>
        <p:spPr/>
        <p:txBody>
          <a:bodyPr/>
          <a:lstStyle/>
          <a:p>
            <a:r>
              <a:rPr lang="sv-SE" sz="1200" b="1" dirty="0">
                <a:latin typeface="Arial" panose="020B0604020202020204" pitchFamily="34" charset="0"/>
                <a:cs typeface="Arial" panose="020B0604020202020204" pitchFamily="34" charset="0"/>
              </a:rPr>
              <a:t>Instruktion till cirkelledaren:</a:t>
            </a:r>
          </a:p>
          <a:p>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Berätta för gruppen att ni ska titta på en informationsfilm om hållbart ätande.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I filmen får vi träffa Mai-Lis </a:t>
            </a:r>
            <a:r>
              <a:rPr lang="sv-SE" sz="1200" dirty="0" err="1">
                <a:latin typeface="Arial" panose="020B0604020202020204" pitchFamily="34" charset="0"/>
                <a:cs typeface="Arial" panose="020B0604020202020204" pitchFamily="34" charset="0"/>
              </a:rPr>
              <a:t>Hellénius</a:t>
            </a:r>
            <a:r>
              <a:rPr lang="sv-SE" sz="1200" dirty="0">
                <a:latin typeface="Arial" panose="020B0604020202020204" pitchFamily="34" charset="0"/>
                <a:cs typeface="Arial" panose="020B0604020202020204" pitchFamily="34" charset="0"/>
              </a:rPr>
              <a:t>, läkare och professor </a:t>
            </a:r>
            <a:r>
              <a:rPr lang="sv-SE" sz="1200" b="0" i="0" u="none" strike="noStrike" kern="1200" dirty="0">
                <a:solidFill>
                  <a:schemeClr val="tx1"/>
                </a:solidFill>
                <a:effectLst/>
                <a:latin typeface="+mn-lt"/>
                <a:ea typeface="+mn-ea"/>
                <a:cs typeface="+mn-cs"/>
              </a:rPr>
              <a:t>vid Karolinska Institutet</a:t>
            </a:r>
            <a:r>
              <a:rPr lang="sv-SE" sz="1200" dirty="0">
                <a:latin typeface="Arial" panose="020B0604020202020204" pitchFamily="34" charset="0"/>
                <a:cs typeface="Arial" panose="020B0604020202020204" pitchFamily="34" charset="0"/>
              </a:rPr>
              <a: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Filmen är cirka 3 minuter och har undertextning </a:t>
            </a:r>
            <a:r>
              <a:rPr lang="sv-SE" sz="1200" u="sng" kern="1200" dirty="0">
                <a:solidFill>
                  <a:schemeClr val="tx1"/>
                </a:solidFill>
                <a:effectLst/>
                <a:latin typeface="+mn-lt"/>
                <a:ea typeface="+mn-ea"/>
                <a:cs typeface="+mn-cs"/>
              </a:rPr>
              <a:t>som du slår på genom att trycka på ”cc” i filmens menyrad. </a:t>
            </a:r>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Klicka på powerpoint-bilden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a:buFont typeface="+mj-lt"/>
              <a:buAutoNum type="arabicPeriod"/>
            </a:pPr>
            <a:endParaRPr lang="sv-SE"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a:latin typeface="Arial" panose="020B0604020202020204" pitchFamily="34" charset="0"/>
                <a:cs typeface="Arial" panose="020B0604020202020204" pitchFamily="34" charset="0"/>
              </a:rPr>
              <a:t>Förslag på samtalsfrågor efter filmen: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Var det något i filmen som var nytt för 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Var det något i filmen som du inte förstått tidigare?</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E93EF2E6-0BEC-D2AD-F8DA-C2685EDF6EE9}"/>
              </a:ext>
            </a:extLst>
          </p:cNvPr>
          <p:cNvSpPr>
            <a:spLocks noGrp="1"/>
          </p:cNvSpPr>
          <p:nvPr>
            <p:ph type="sldNum" sz="quarter" idx="5"/>
          </p:nvPr>
        </p:nvSpPr>
        <p:spPr/>
        <p:txBody>
          <a:bodyPr/>
          <a:lstStyle/>
          <a:p>
            <a:fld id="{4B0E164D-EE8D-B448-BE8E-A1520703B60E}" type="slidenum">
              <a:rPr lang="sv-SE" smtClean="0"/>
              <a:t>4</a:t>
            </a:fld>
            <a:endParaRPr lang="sv-SE"/>
          </a:p>
        </p:txBody>
      </p:sp>
    </p:spTree>
    <p:extLst>
      <p:ext uri="{BB962C8B-B14F-4D97-AF65-F5344CB8AC3E}">
        <p14:creationId xmlns:p14="http://schemas.microsoft.com/office/powerpoint/2010/main" val="51848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9F36-CD3F-DD16-3E66-9AA8513AA9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CD6517-5C06-6551-5FD9-F8E88F3687B1}"/>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9F700B5B-8543-1BF5-557F-CCE15065B18D}"/>
              </a:ext>
            </a:extLst>
          </p:cNvPr>
          <p:cNvSpPr>
            <a:spLocks noGrp="1"/>
          </p:cNvSpPr>
          <p:nvPr>
            <p:ph type="body" idx="1"/>
          </p:nvPr>
        </p:nvSpPr>
        <p:spPr/>
        <p:txBody>
          <a:bodyPr/>
          <a:lstStyle/>
          <a:p>
            <a:r>
              <a:rPr lang="sv-SE" sz="1200" b="1"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Instruktion till cirkelledaren:</a:t>
            </a:r>
          </a:p>
          <a:p>
            <a:endParaRPr lang="sv-SE" sz="1200" b="1" kern="100" noProof="0" dirty="0">
              <a:solidFill>
                <a:srgbClr val="0F4761"/>
              </a:solidFill>
              <a:latin typeface="Aptos" panose="020B0004020202020204" pitchFamily="34" charset="0"/>
              <a:ea typeface="Times New Roman" panose="02020603050405020304" pitchFamily="18" charset="0"/>
              <a:cs typeface="Times New Roman" panose="02020603050405020304" pitchFamily="18"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noProof="0" dirty="0">
                <a:latin typeface="Arial" panose="020B0604020202020204" pitchFamily="34" charset="0"/>
                <a:cs typeface="Arial" panose="020B0604020202020204" pitchFamily="34" charset="0"/>
              </a:rPr>
              <a:t>Berätta om de olika tallriksmodellerna. Utgå från </a:t>
            </a:r>
            <a:r>
              <a:rPr lang="sv-SE" sz="1200" b="0" noProof="0" dirty="0" err="1">
                <a:latin typeface="Arial" panose="020B0604020202020204" pitchFamily="34" charset="0"/>
                <a:cs typeface="Arial" panose="020B0604020202020204" pitchFamily="34" charset="0"/>
              </a:rPr>
              <a:t>talpunkterna</a:t>
            </a:r>
            <a:r>
              <a:rPr lang="sv-SE" sz="1200" b="0" noProof="0" dirty="0">
                <a:latin typeface="Arial" panose="020B0604020202020204" pitchFamily="34" charset="0"/>
                <a:cs typeface="Arial" panose="020B0604020202020204" pitchFamily="34" charset="0"/>
              </a:rPr>
              <a:t> nedanför och läs om tallriksmodellen för minskad rörelse på nästa powerpoint-bilden.</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450850" indent="-450850" eaLnBrk="1" hangingPunct="1">
              <a:spcBef>
                <a:spcPct val="0"/>
              </a:spcBef>
            </a:pPr>
            <a:r>
              <a:rPr lang="sv-SE" sz="1200" b="1" noProof="0" dirty="0" err="1">
                <a:latin typeface="Arial" panose="020B0604020202020204" pitchFamily="34" charset="0"/>
                <a:cs typeface="Arial" panose="020B0604020202020204" pitchFamily="34" charset="0"/>
              </a:rPr>
              <a:t>Talpunkter</a:t>
            </a:r>
            <a:r>
              <a:rPr lang="sv-SE" sz="1200" b="1" noProof="0" dirty="0">
                <a:latin typeface="Arial" panose="020B0604020202020204" pitchFamily="34" charset="0"/>
                <a:cs typeface="Arial" panose="020B0604020202020204" pitchFamily="34" charset="0"/>
              </a:rPr>
              <a:t>:</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r>
              <a:rPr lang="sv-SE" sz="1200" b="0" noProof="0" dirty="0">
                <a:latin typeface="Arial" panose="020B0604020202020204" pitchFamily="34" charset="0"/>
                <a:cs typeface="Arial" panose="020B0604020202020204" pitchFamily="34" charset="0"/>
              </a:rPr>
              <a:t>I filmen introducerade Mai-Lis </a:t>
            </a:r>
            <a:r>
              <a:rPr lang="sv-SE" sz="1200" b="0" noProof="0" dirty="0" err="1">
                <a:latin typeface="Arial" panose="020B0604020202020204" pitchFamily="34" charset="0"/>
                <a:cs typeface="Arial" panose="020B0604020202020204" pitchFamily="34" charset="0"/>
              </a:rPr>
              <a:t>Hellénius</a:t>
            </a:r>
            <a:r>
              <a:rPr lang="sv-SE" sz="1200" b="0" noProof="0" dirty="0">
                <a:latin typeface="Arial" panose="020B0604020202020204" pitchFamily="34" charset="0"/>
                <a:cs typeface="Arial" panose="020B0604020202020204" pitchFamily="34" charset="0"/>
              </a:rPr>
              <a:t> ”Matpyramiden”. De flesta av oss är kanske mer bekanta med ”Tallriksmodellen”.</a:t>
            </a:r>
          </a:p>
          <a:p>
            <a:pPr marL="171450" indent="-171450" eaLnBrk="1" hangingPunct="1">
              <a:spcBef>
                <a:spcPct val="0"/>
              </a:spcBef>
              <a:buFont typeface="Arial" panose="020B0604020202020204" pitchFamily="34" charset="0"/>
              <a:buChar char="•"/>
            </a:pPr>
            <a:r>
              <a:rPr lang="sv-SE" sz="1200" b="0" noProof="0" dirty="0">
                <a:latin typeface="Arial" panose="020B0604020202020204" pitchFamily="34" charset="0"/>
                <a:cs typeface="Arial" panose="020B0604020202020204" pitchFamily="34" charset="0"/>
              </a:rPr>
              <a:t>För den som fortsatt vill utgå från tallriksmodellen – hur och vad vi ska äta – är det nödvändigt att du bygger upp din tallrik beroende på dina förutsättningar och livsstil.</a:t>
            </a:r>
          </a:p>
          <a:p>
            <a:pPr marL="171450" indent="-171450" eaLnBrk="1" hangingPunct="1">
              <a:spcBef>
                <a:spcPct val="0"/>
              </a:spcBef>
              <a:buFont typeface="Arial" panose="020B0604020202020204" pitchFamily="34" charset="0"/>
              <a:buChar char="•"/>
            </a:pPr>
            <a:endParaRPr lang="sv-SE" sz="1200" b="0" noProof="0" dirty="0">
              <a:latin typeface="Arial" panose="020B0604020202020204" pitchFamily="34" charset="0"/>
              <a:cs typeface="Arial" panose="020B0604020202020204" pitchFamily="34" charset="0"/>
            </a:endParaRPr>
          </a:p>
          <a:p>
            <a:pPr marL="0" indent="0" eaLnBrk="1" hangingPunct="1">
              <a:spcBef>
                <a:spcPct val="0"/>
              </a:spcBef>
              <a:buFont typeface="Arial" panose="020B0604020202020204" pitchFamily="34" charset="0"/>
              <a:buNone/>
            </a:pPr>
            <a:r>
              <a:rPr lang="sv-SE" sz="1200" b="1" noProof="0" dirty="0">
                <a:latin typeface="Arial" panose="020B0604020202020204" pitchFamily="34" charset="0"/>
                <a:cs typeface="Arial" panose="020B0604020202020204" pitchFamily="34" charset="0"/>
              </a:rPr>
              <a:t>Rekommenderad rörelse-tallriksmodell</a:t>
            </a:r>
          </a:p>
          <a:p>
            <a:pPr marL="171450" indent="-171450" eaLnBrk="1" hangingPunct="1">
              <a:spcBef>
                <a:spcPct val="0"/>
              </a:spcBef>
              <a:buFont typeface="Arial" panose="020B0604020202020204" pitchFamily="34" charset="0"/>
              <a:buChar char="•"/>
            </a:pPr>
            <a:r>
              <a:rPr lang="sv-SE" sz="1200" b="0" i="0" noProof="0" dirty="0">
                <a:solidFill>
                  <a:srgbClr val="333333"/>
                </a:solidFill>
                <a:effectLst/>
                <a:latin typeface="Source Sans Pro" panose="020B0503030403020204" pitchFamily="34" charset="0"/>
              </a:rPr>
              <a:t>Här ser ni tallriksmodellen för ”rekommenderad rörelse”. </a:t>
            </a:r>
          </a:p>
          <a:p>
            <a:pPr marL="171450" indent="-171450" eaLnBrk="1" hangingPunct="1">
              <a:spcBef>
                <a:spcPct val="0"/>
              </a:spcBef>
              <a:buFont typeface="Arial" panose="020B0604020202020204" pitchFamily="34" charset="0"/>
              <a:buChar char="•"/>
            </a:pPr>
            <a:r>
              <a:rPr lang="sv-SE" sz="1200" b="0" i="0" noProof="0" dirty="0">
                <a:solidFill>
                  <a:srgbClr val="333333"/>
                </a:solidFill>
                <a:effectLst/>
                <a:latin typeface="Source Sans Pro" panose="020B0503030403020204" pitchFamily="34" charset="0"/>
              </a:rPr>
              <a:t>Den första delen här består av grönsaker och rotfrukter. </a:t>
            </a:r>
          </a:p>
          <a:p>
            <a:pPr marL="171450" indent="-171450" eaLnBrk="1" hangingPunct="1">
              <a:spcBef>
                <a:spcPct val="0"/>
              </a:spcBef>
              <a:buFont typeface="Arial" panose="020B0604020202020204" pitchFamily="34" charset="0"/>
              <a:buChar char="•"/>
            </a:pPr>
            <a:r>
              <a:rPr lang="sv-SE" sz="1200" b="0" i="0" noProof="0" dirty="0">
                <a:solidFill>
                  <a:srgbClr val="333333"/>
                </a:solidFill>
                <a:effectLst/>
                <a:latin typeface="Source Sans Pro" panose="020B0503030403020204" pitchFamily="34" charset="0"/>
              </a:rPr>
              <a:t>Den andra delen är potatis, pasta, bröd eller gryn som ris, bulgur, mathavre och </a:t>
            </a:r>
            <a:r>
              <a:rPr lang="sv-SE" sz="1200" b="0" i="0" noProof="0" dirty="0" err="1">
                <a:solidFill>
                  <a:srgbClr val="333333"/>
                </a:solidFill>
                <a:effectLst/>
                <a:latin typeface="Source Sans Pro" panose="020B0503030403020204" pitchFamily="34" charset="0"/>
              </a:rPr>
              <a:t>matkorn</a:t>
            </a:r>
            <a:r>
              <a:rPr lang="sv-SE" sz="1200" b="0" i="0" noProof="0" dirty="0">
                <a:solidFill>
                  <a:srgbClr val="333333"/>
                </a:solidFill>
                <a:effectLst/>
                <a:latin typeface="Source Sans Pro" panose="020B0503030403020204" pitchFamily="34" charset="0"/>
              </a:rPr>
              <a:t>. </a:t>
            </a:r>
          </a:p>
          <a:p>
            <a:pPr marL="171450" indent="-171450" eaLnBrk="1" hangingPunct="1">
              <a:spcBef>
                <a:spcPct val="0"/>
              </a:spcBef>
              <a:buFont typeface="Arial" panose="020B0604020202020204" pitchFamily="34" charset="0"/>
              <a:buChar char="•"/>
            </a:pPr>
            <a:r>
              <a:rPr lang="sv-SE" sz="1200" b="0" i="0" noProof="0" dirty="0">
                <a:solidFill>
                  <a:srgbClr val="333333"/>
                </a:solidFill>
                <a:effectLst/>
                <a:latin typeface="Source Sans Pro" panose="020B0503030403020204" pitchFamily="34" charset="0"/>
              </a:rPr>
              <a:t>Den tredje och minsta delen är avsedd för kött, fisk, ägg och baljväxter, som bönor, linser och ärter.</a:t>
            </a:r>
          </a:p>
          <a:p>
            <a:pPr marL="171450" indent="-171450" eaLnBrk="1" hangingPunct="1">
              <a:spcBef>
                <a:spcPct val="0"/>
              </a:spcBef>
              <a:buFont typeface="Arial" panose="020B0604020202020204" pitchFamily="34" charset="0"/>
              <a:buChar char="•"/>
            </a:pPr>
            <a:r>
              <a:rPr lang="sv-SE" sz="1200" noProof="0" dirty="0">
                <a:effectLst/>
                <a:latin typeface="Aptos" panose="020B0004020202020204" pitchFamily="34" charset="0"/>
                <a:ea typeface="Aptos" panose="020B0004020202020204" pitchFamily="34" charset="0"/>
                <a:cs typeface="Times New Roman" panose="02020603050405020304" pitchFamily="18" charset="0"/>
              </a:rPr>
              <a:t>För den som rör sig regelbundet, enligt de generella rekommendationerna, kan grönsaksdelen och potatis-pasta-gryn-delen vara lika stora. </a:t>
            </a:r>
            <a:br>
              <a:rPr lang="sv-SE" sz="1200" noProof="0" dirty="0">
                <a:effectLst/>
                <a:latin typeface="Aptos" panose="020B0004020202020204" pitchFamily="34" charset="0"/>
                <a:ea typeface="Aptos" panose="020B0004020202020204" pitchFamily="34" charset="0"/>
                <a:cs typeface="Times New Roman" panose="02020603050405020304" pitchFamily="18" charset="0"/>
              </a:rPr>
            </a:br>
            <a:r>
              <a:rPr lang="sv-SE" sz="1200" noProof="0" dirty="0">
                <a:effectLst/>
                <a:latin typeface="Aptos" panose="020B0004020202020204" pitchFamily="34" charset="0"/>
                <a:ea typeface="Aptos" panose="020B0004020202020204" pitchFamily="34" charset="0"/>
                <a:cs typeface="Times New Roman" panose="02020603050405020304" pitchFamily="18" charset="0"/>
              </a:rPr>
              <a:t>För personer som är mycket fysiskt aktiva, och därför behöver mycket energi, kan potatis-pasta-bröd-gryn-delen </a:t>
            </a:r>
            <a:r>
              <a:rPr lang="en-SE" sz="1200" dirty="0">
                <a:effectLst/>
                <a:latin typeface="Aptos" panose="020B0004020202020204" pitchFamily="34" charset="0"/>
                <a:ea typeface="Aptos" panose="020B0004020202020204" pitchFamily="34" charset="0"/>
                <a:cs typeface="Times New Roman" panose="02020603050405020304" pitchFamily="18" charset="0"/>
              </a:rPr>
              <a:t>ökas ännu mer.</a:t>
            </a:r>
            <a:endParaRPr lang="sv-SE" sz="12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eaLnBrk="1" hangingPunct="1">
              <a:spcBef>
                <a:spcPct val="0"/>
              </a:spcBef>
              <a:buFont typeface="Arial" panose="020B0604020202020204" pitchFamily="34" charset="0"/>
              <a:buChar char="•"/>
            </a:pPr>
            <a:endParaRPr lang="sv-SE" sz="1200" b="1" dirty="0">
              <a:effectLst/>
              <a:latin typeface="Aptos" panose="020B0004020202020204" pitchFamily="34" charset="0"/>
              <a:cs typeface="Times New Roman" panose="02020603050405020304" pitchFamily="18" charset="0"/>
            </a:endParaRPr>
          </a:p>
          <a:p>
            <a:pPr marL="0" indent="0" eaLnBrk="1" hangingPunct="1">
              <a:spcBef>
                <a:spcPct val="0"/>
              </a:spcBef>
              <a:buFont typeface="Arial" panose="020B0604020202020204" pitchFamily="34" charset="0"/>
              <a:buNone/>
            </a:pPr>
            <a:r>
              <a:rPr lang="sv-SE" sz="1200" b="1" dirty="0">
                <a:effectLst/>
                <a:latin typeface="Arial" panose="020B0604020202020204" pitchFamily="34" charset="0"/>
                <a:cs typeface="Arial" panose="020B0604020202020204" pitchFamily="34" charset="0"/>
              </a:rPr>
              <a:t>Illustration: </a:t>
            </a:r>
            <a:r>
              <a:rPr lang="sv-SE" sz="1200" b="1" i="0" u="none" strike="noStrike" kern="1200" dirty="0">
                <a:solidFill>
                  <a:schemeClr val="tx1"/>
                </a:solidFill>
                <a:effectLst/>
                <a:latin typeface="Arial" panose="020B0604020202020204" pitchFamily="34" charset="0"/>
                <a:ea typeface="+mn-ea"/>
                <a:cs typeface="Arial" panose="020B0604020202020204" pitchFamily="34" charset="0"/>
              </a:rPr>
              <a:t>Livsmedelsverket</a:t>
            </a:r>
            <a:endParaRPr lang="sv-SE" sz="1200" b="1" dirty="0">
              <a:effectLst/>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D85CC58D-B1CC-8D03-DF8F-A1287500327C}"/>
              </a:ext>
            </a:extLst>
          </p:cNvPr>
          <p:cNvSpPr>
            <a:spLocks noGrp="1"/>
          </p:cNvSpPr>
          <p:nvPr>
            <p:ph type="sldNum" sz="quarter" idx="10"/>
          </p:nvPr>
        </p:nvSpPr>
        <p:spPr/>
        <p:txBody>
          <a:bodyPr/>
          <a:lstStyle/>
          <a:p>
            <a:fld id="{4B0E164D-EE8D-B448-BE8E-A1520703B60E}" type="slidenum">
              <a:rPr lang="sv-SE" smtClean="0"/>
              <a:t>5</a:t>
            </a:fld>
            <a:endParaRPr lang="sv-SE"/>
          </a:p>
        </p:txBody>
      </p:sp>
    </p:spTree>
    <p:extLst>
      <p:ext uri="{BB962C8B-B14F-4D97-AF65-F5344CB8AC3E}">
        <p14:creationId xmlns:p14="http://schemas.microsoft.com/office/powerpoint/2010/main" val="346985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9F36-CD3F-DD16-3E66-9AA8513AA9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CD6517-5C06-6551-5FD9-F8E88F3687B1}"/>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9F700B5B-8543-1BF5-557F-CCE15065B18D}"/>
              </a:ext>
            </a:extLst>
          </p:cNvPr>
          <p:cNvSpPr>
            <a:spLocks noGrp="1"/>
          </p:cNvSpPr>
          <p:nvPr>
            <p:ph type="body" idx="1"/>
          </p:nvPr>
        </p:nvSpPr>
        <p:spPr/>
        <p:txBody>
          <a:bodyPr/>
          <a:lstStyle/>
          <a:p>
            <a: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Instruktion till cirkelledaren:</a:t>
            </a:r>
          </a:p>
          <a:p>
            <a:endPar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Berätta om tallriksmodellen för den som rör sig mindre än den generella rekommendationen. Utgå från </a:t>
            </a:r>
            <a:r>
              <a:rPr lang="sv-SE" altLang="sv-SE" sz="1200" b="0" dirty="0" err="1">
                <a:latin typeface="Arial" panose="020B0604020202020204" pitchFamily="34" charset="0"/>
                <a:cs typeface="Arial" panose="020B0604020202020204" pitchFamily="34" charset="0"/>
              </a:rPr>
              <a:t>talpunkterna</a:t>
            </a:r>
            <a:r>
              <a:rPr lang="sv-SE" altLang="sv-SE" sz="1200" b="0" dirty="0">
                <a:latin typeface="Arial" panose="020B0604020202020204" pitchFamily="34" charset="0"/>
                <a:cs typeface="Arial" panose="020B0604020202020204" pitchFamily="34" charset="0"/>
              </a:rPr>
              <a:t> nedanför.</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err="1">
                <a:latin typeface="Arial" panose="020B0604020202020204" pitchFamily="34" charset="0"/>
                <a:cs typeface="Arial" panose="020B0604020202020204" pitchFamily="34" charset="0"/>
              </a:rPr>
              <a:t>Talpunkter</a:t>
            </a:r>
            <a:r>
              <a:rPr lang="sv-SE" altLang="sv-SE" sz="1200" b="1" dirty="0">
                <a:latin typeface="Arial" panose="020B0604020202020204" pitchFamily="34" charset="0"/>
                <a:cs typeface="Arial" panose="020B0604020202020204" pitchFamily="34" charset="0"/>
              </a:rPr>
              <a:t>:</a:t>
            </a:r>
          </a:p>
          <a:p>
            <a:pPr marL="171450" indent="-171450" eaLnBrk="1" hangingPunct="1">
              <a:spcBef>
                <a:spcPct val="0"/>
              </a:spcBef>
              <a:buFont typeface="Arial" panose="020B0604020202020204" pitchFamily="34" charset="0"/>
              <a:buChar char="•"/>
            </a:pPr>
            <a:endParaRPr lang="sv-SE" altLang="sv-SE" sz="1200" b="1" dirty="0">
              <a:latin typeface="Arial" panose="020B06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r>
              <a:rPr lang="en-SE" sz="1200" dirty="0">
                <a:effectLst/>
                <a:latin typeface="Arial" panose="020B0604020202020204" pitchFamily="34" charset="0"/>
                <a:ea typeface="Aptos" panose="020B0004020202020204" pitchFamily="34" charset="0"/>
                <a:cs typeface="Arial" panose="020B0604020202020204" pitchFamily="34" charset="0"/>
              </a:rPr>
              <a:t>Den som inte har möjlighet att röra på </a:t>
            </a:r>
            <a:r>
              <a:rPr lang="en-SE" sz="1200">
                <a:effectLst/>
                <a:latin typeface="Arial" panose="020B0604020202020204" pitchFamily="34" charset="0"/>
                <a:ea typeface="Aptos" panose="020B0004020202020204" pitchFamily="34" charset="0"/>
                <a:cs typeface="Arial" panose="020B0604020202020204" pitchFamily="34" charset="0"/>
              </a:rPr>
              <a:t>sig regelbundet</a:t>
            </a:r>
            <a:r>
              <a:rPr lang="sv-SE" sz="1200" dirty="0">
                <a:effectLst/>
                <a:latin typeface="Arial" panose="020B0604020202020204" pitchFamily="34" charset="0"/>
                <a:ea typeface="Aptos" panose="020B0004020202020204" pitchFamily="34" charset="0"/>
                <a:cs typeface="Arial" panose="020B0604020202020204" pitchFamily="34" charset="0"/>
              </a:rPr>
              <a:t>, utifrån </a:t>
            </a:r>
            <a:r>
              <a:rPr lang="en-SE" sz="1200">
                <a:effectLst/>
                <a:latin typeface="Arial" panose="020B0604020202020204" pitchFamily="34" charset="0"/>
                <a:ea typeface="Aptos" panose="020B0004020202020204" pitchFamily="34" charset="0"/>
                <a:cs typeface="Arial" panose="020B0604020202020204" pitchFamily="34" charset="0"/>
              </a:rPr>
              <a:t>de generella rekomendationerna</a:t>
            </a:r>
            <a:r>
              <a:rPr lang="sv-SE" sz="1200" dirty="0">
                <a:effectLst/>
                <a:latin typeface="Arial" panose="020B0604020202020204" pitchFamily="34" charset="0"/>
                <a:ea typeface="Aptos" panose="020B0004020202020204" pitchFamily="34" charset="0"/>
                <a:cs typeface="Arial" panose="020B0604020202020204" pitchFamily="34" charset="0"/>
              </a:rPr>
              <a:t>,</a:t>
            </a:r>
            <a:r>
              <a:rPr lang="en-SE" sz="1200">
                <a:effectLst/>
                <a:latin typeface="Arial" panose="020B0604020202020204" pitchFamily="34" charset="0"/>
                <a:ea typeface="Aptos" panose="020B0004020202020204" pitchFamily="34" charset="0"/>
                <a:cs typeface="Arial" panose="020B0604020202020204" pitchFamily="34" charset="0"/>
              </a:rPr>
              <a:t> </a:t>
            </a:r>
            <a:r>
              <a:rPr lang="en-SE" sz="1200" dirty="0">
                <a:effectLst/>
                <a:latin typeface="Arial" panose="020B0604020202020204" pitchFamily="34" charset="0"/>
                <a:ea typeface="Aptos" panose="020B0004020202020204" pitchFamily="34" charset="0"/>
                <a:cs typeface="Arial" panose="020B0604020202020204" pitchFamily="34" charset="0"/>
              </a:rPr>
              <a:t>kan behöva minska på kalorierna på olika sätt. </a:t>
            </a:r>
          </a:p>
          <a:p>
            <a:pPr marL="171450" indent="-171450" eaLnBrk="1" hangingPunct="1">
              <a:spcBef>
                <a:spcPct val="0"/>
              </a:spcBef>
              <a:buFont typeface="Arial" panose="020B0604020202020204" pitchFamily="34" charset="0"/>
              <a:buChar char="•"/>
            </a:pPr>
            <a:r>
              <a:rPr lang="en-SE" sz="1200" dirty="0">
                <a:effectLst/>
                <a:latin typeface="Arial" panose="020B0604020202020204" pitchFamily="34" charset="0"/>
                <a:ea typeface="Aptos" panose="020B0004020202020204" pitchFamily="34" charset="0"/>
                <a:cs typeface="Arial" panose="020B0604020202020204" pitchFamily="34" charset="0"/>
              </a:rPr>
              <a:t>Ett sätt att göra det är att minska på mängden potatis, pasta, bröd och gryn och i stället äta mer </a:t>
            </a:r>
            <a:r>
              <a:rPr lang="en-SE" sz="1200">
                <a:effectLst/>
                <a:latin typeface="Arial" panose="020B0604020202020204" pitchFamily="34" charset="0"/>
                <a:ea typeface="Aptos" panose="020B0004020202020204" pitchFamily="34" charset="0"/>
                <a:cs typeface="Arial" panose="020B0604020202020204" pitchFamily="34" charset="0"/>
              </a:rPr>
              <a:t>av grönsaker. </a:t>
            </a:r>
            <a:endParaRPr lang="en-SE" sz="1200" dirty="0">
              <a:effectLst/>
              <a:latin typeface="Arial" panose="020B0604020202020204" pitchFamily="34" charset="0"/>
              <a:ea typeface="Aptos" panose="020B00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r>
              <a:rPr lang="en-SE" sz="1200" dirty="0">
                <a:effectLst/>
                <a:latin typeface="Arial" panose="020B0604020202020204" pitchFamily="34" charset="0"/>
                <a:ea typeface="Aptos" panose="020B0004020202020204" pitchFamily="34" charset="0"/>
                <a:cs typeface="Arial" panose="020B0604020202020204" pitchFamily="34" charset="0"/>
              </a:rPr>
              <a:t>Genom att öka på just grönsaker och rotfrukter, som i de flesta fall innehåller mycket fibrer och färre kalorier, kan man bli mätt trots ett lägre kaloriintag. </a:t>
            </a:r>
          </a:p>
          <a:p>
            <a:pPr marL="171450" indent="-171450" eaLnBrk="1" hangingPunct="1">
              <a:spcBef>
                <a:spcPct val="0"/>
              </a:spcBef>
              <a:buFont typeface="Arial" panose="020B0604020202020204" pitchFamily="34" charset="0"/>
              <a:buChar char="•"/>
            </a:pPr>
            <a:r>
              <a:rPr lang="en-SE" sz="1200" dirty="0">
                <a:effectLst/>
                <a:latin typeface="Arial" panose="020B0604020202020204" pitchFamily="34" charset="0"/>
                <a:ea typeface="Aptos" panose="020B0004020202020204" pitchFamily="34" charset="0"/>
                <a:cs typeface="Arial" panose="020B0604020202020204" pitchFamily="34" charset="0"/>
              </a:rPr>
              <a:t>För att bibehålla eller minska vikten krävs samtidigt flera andra </a:t>
            </a:r>
            <a:r>
              <a:rPr lang="en-SE" sz="1200">
                <a:effectLst/>
                <a:latin typeface="Arial" panose="020B0604020202020204" pitchFamily="34" charset="0"/>
                <a:ea typeface="Aptos" panose="020B0004020202020204" pitchFamily="34" charset="0"/>
                <a:cs typeface="Arial" panose="020B0604020202020204" pitchFamily="34" charset="0"/>
              </a:rPr>
              <a:t>åtgärder.</a:t>
            </a:r>
            <a:endParaRPr lang="sv-SE" sz="1200" dirty="0">
              <a:effectLst/>
              <a:latin typeface="Arial" panose="020B0604020202020204" pitchFamily="34" charset="0"/>
              <a:ea typeface="Aptos" panose="020B00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endParaRPr lang="sv-SE" sz="12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dirty="0">
                <a:effectLst/>
                <a:latin typeface="Arial" panose="020B0604020202020204" pitchFamily="34" charset="0"/>
                <a:cs typeface="Arial" panose="020B0604020202020204" pitchFamily="34" charset="0"/>
              </a:rPr>
              <a:t>Illustration: </a:t>
            </a:r>
            <a:r>
              <a:rPr lang="sv-SE" sz="1200" b="1" i="0" u="none" strike="noStrike" kern="1200" dirty="0">
                <a:solidFill>
                  <a:schemeClr val="tx1"/>
                </a:solidFill>
                <a:effectLst/>
                <a:latin typeface="Arial" panose="020B0604020202020204" pitchFamily="34" charset="0"/>
                <a:ea typeface="+mn-ea"/>
                <a:cs typeface="Arial" panose="020B0604020202020204" pitchFamily="34" charset="0"/>
              </a:rPr>
              <a:t>Livsmedelsverket</a:t>
            </a:r>
            <a:endParaRPr lang="sv-SE" sz="1200" b="1" dirty="0">
              <a:effectLst/>
              <a:latin typeface="Arial" panose="020B06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endParaRPr lang="sv-SE" sz="12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D85CC58D-B1CC-8D03-DF8F-A1287500327C}"/>
              </a:ext>
            </a:extLst>
          </p:cNvPr>
          <p:cNvSpPr>
            <a:spLocks noGrp="1"/>
          </p:cNvSpPr>
          <p:nvPr>
            <p:ph type="sldNum" sz="quarter" idx="10"/>
          </p:nvPr>
        </p:nvSpPr>
        <p:spPr/>
        <p:txBody>
          <a:bodyPr/>
          <a:lstStyle/>
          <a:p>
            <a:fld id="{4B0E164D-EE8D-B448-BE8E-A1520703B60E}" type="slidenum">
              <a:rPr lang="sv-SE" smtClean="0"/>
              <a:t>6</a:t>
            </a:fld>
            <a:endParaRPr lang="sv-SE"/>
          </a:p>
        </p:txBody>
      </p:sp>
    </p:spTree>
    <p:extLst>
      <p:ext uri="{BB962C8B-B14F-4D97-AF65-F5344CB8AC3E}">
        <p14:creationId xmlns:p14="http://schemas.microsoft.com/office/powerpoint/2010/main" val="4089055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9F36-CD3F-DD16-3E66-9AA8513AA9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CD6517-5C06-6551-5FD9-F8E88F3687B1}"/>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9F700B5B-8543-1BF5-557F-CCE15065B18D}"/>
              </a:ext>
            </a:extLst>
          </p:cNvPr>
          <p:cNvSpPr>
            <a:spLocks noGrp="1"/>
          </p:cNvSpPr>
          <p:nvPr>
            <p:ph type="body" idx="1"/>
          </p:nvPr>
        </p:nvSpPr>
        <p:spPr/>
        <p:txBody>
          <a:bodyPr/>
          <a:lstStyle/>
          <a:p>
            <a: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Instruktion till cirkelledaren:</a:t>
            </a:r>
          </a:p>
          <a:p>
            <a:endPar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Berätta om tallriksmodellen för nedsatt aptit. </a:t>
            </a:r>
            <a:r>
              <a:rPr lang="sv-SE" altLang="sv-SE" b="0" dirty="0">
                <a:latin typeface="Arial" panose="020B0604020202020204" pitchFamily="34" charset="0"/>
                <a:cs typeface="Arial" panose="020B0604020202020204" pitchFamily="34" charset="0"/>
              </a:rPr>
              <a:t>Utgå från </a:t>
            </a:r>
            <a:r>
              <a:rPr lang="sv-SE" altLang="sv-SE" b="0" dirty="0" err="1">
                <a:latin typeface="Arial" panose="020B0604020202020204" pitchFamily="34" charset="0"/>
                <a:cs typeface="Arial" panose="020B0604020202020204" pitchFamily="34" charset="0"/>
              </a:rPr>
              <a:t>talpunkterna</a:t>
            </a:r>
            <a:r>
              <a:rPr lang="sv-SE" altLang="sv-SE" b="0" dirty="0">
                <a:latin typeface="Arial" panose="020B0604020202020204" pitchFamily="34" charset="0"/>
                <a:cs typeface="Arial" panose="020B0604020202020204" pitchFamily="34" charset="0"/>
              </a:rPr>
              <a:t> nedanför. </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err="1">
                <a:latin typeface="Arial" panose="020B0604020202020204" pitchFamily="34" charset="0"/>
                <a:cs typeface="Arial" panose="020B0604020202020204" pitchFamily="34" charset="0"/>
              </a:rPr>
              <a:t>Talpunkter</a:t>
            </a:r>
            <a:r>
              <a:rPr lang="sv-SE" altLang="sv-SE" sz="1200" b="1" dirty="0">
                <a:latin typeface="Arial" panose="020B0604020202020204" pitchFamily="34" charset="0"/>
                <a:cs typeface="Arial" panose="020B0604020202020204" pitchFamily="34" charset="0"/>
              </a:rPr>
              <a:t>:</a:t>
            </a:r>
          </a:p>
          <a:p>
            <a:pPr marL="171450" indent="-171450" eaLnBrk="1" hangingPunct="1">
              <a:spcBef>
                <a:spcPct val="0"/>
              </a:spcBef>
              <a:buFont typeface="Arial" panose="020B0604020202020204" pitchFamily="34" charset="0"/>
              <a:buChar char="•"/>
            </a:pPr>
            <a:endParaRPr lang="sv-SE" altLang="sv-SE" sz="1200" b="1" dirty="0">
              <a:latin typeface="Arial" panose="020B06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r>
              <a:rPr lang="sv-SE" b="0" dirty="0">
                <a:latin typeface="Arial" panose="020B0604020202020204" pitchFamily="34" charset="0"/>
                <a:cs typeface="Arial" panose="020B0604020202020204" pitchFamily="34" charset="0"/>
              </a:rPr>
              <a:t>Med åldern minskar ofta aptiten, och man kan då få i sig för lite energi och protein.</a:t>
            </a:r>
          </a:p>
          <a:p>
            <a:pPr marL="171450" indent="-171450" eaLnBrk="1" hangingPunct="1">
              <a:spcBef>
                <a:spcPct val="0"/>
              </a:spcBef>
              <a:buFont typeface="Arial" panose="020B0604020202020204" pitchFamily="34" charset="0"/>
              <a:buChar char="•"/>
            </a:pPr>
            <a:r>
              <a:rPr lang="sv-SE" b="0" dirty="0">
                <a:latin typeface="Arial" panose="020B0604020202020204" pitchFamily="34" charset="0"/>
                <a:cs typeface="Arial" panose="020B0604020202020204" pitchFamily="34" charset="0"/>
              </a:rPr>
              <a:t>Då minskar muskelmassan, kroppen blir inte lika stark och läkningsförmågan blir sämre. </a:t>
            </a:r>
          </a:p>
          <a:p>
            <a:pPr marL="171450" indent="-171450" eaLnBrk="1" hangingPunct="1">
              <a:spcBef>
                <a:spcPct val="0"/>
              </a:spcBef>
              <a:buFont typeface="Arial" panose="020B0604020202020204" pitchFamily="34" charset="0"/>
              <a:buChar char="•"/>
            </a:pPr>
            <a:r>
              <a:rPr lang="sv-SE" b="0" dirty="0">
                <a:latin typeface="Arial" panose="020B0604020202020204" pitchFamily="34" charset="0"/>
                <a:cs typeface="Arial" panose="020B0604020202020204" pitchFamily="34" charset="0"/>
              </a:rPr>
              <a:t>Knepet är att äta flera små, energi- och proteinrika måltider. </a:t>
            </a:r>
          </a:p>
          <a:p>
            <a:pPr marL="171450" indent="-171450" eaLnBrk="1" hangingPunct="1">
              <a:spcBef>
                <a:spcPct val="0"/>
              </a:spcBef>
              <a:buFont typeface="Arial" panose="020B0604020202020204" pitchFamily="34" charset="0"/>
              <a:buChar char="•"/>
            </a:pPr>
            <a:r>
              <a:rPr lang="sv-SE" b="0" dirty="0">
                <a:latin typeface="Arial" panose="020B0604020202020204" pitchFamily="34" charset="0"/>
                <a:cs typeface="Arial" panose="020B0604020202020204" pitchFamily="34" charset="0"/>
              </a:rPr>
              <a:t>Genom att minska på grönsaker och rotfrukter, potatis, ris och pasta, behålla mängden protein från kött, fisk, ägg eller bönor och lägga till lite extra fett minskar portionens storlek samtidigt som den bidrar med lika mycket energi och protein. </a:t>
            </a:r>
          </a:p>
          <a:p>
            <a:pPr marL="171450" indent="-171450" eaLnBrk="1" hangingPunct="1">
              <a:spcBef>
                <a:spcPct val="0"/>
              </a:spcBef>
              <a:buFont typeface="Arial" panose="020B0604020202020204" pitchFamily="34" charset="0"/>
              <a:buChar char="•"/>
            </a:pPr>
            <a:r>
              <a:rPr lang="sv-SE" b="0" dirty="0">
                <a:latin typeface="Arial" panose="020B0604020202020204" pitchFamily="34" charset="0"/>
                <a:cs typeface="Arial" panose="020B0604020202020204" pitchFamily="34" charset="0"/>
              </a:rPr>
              <a:t>Även måltidsdrycker kan bidra med energi och näring utan att mätta så mycket.</a:t>
            </a:r>
          </a:p>
          <a:p>
            <a:pPr marL="171450" indent="-171450" eaLnBrk="1" hangingPunct="1">
              <a:spcBef>
                <a:spcPct val="0"/>
              </a:spcBef>
              <a:buFont typeface="Arial" panose="020B0604020202020204" pitchFamily="34" charset="0"/>
              <a:buChar char="•"/>
            </a:pPr>
            <a:endParaRPr lang="sv-SE"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dirty="0">
                <a:effectLst/>
                <a:latin typeface="Arial" panose="020B0604020202020204" pitchFamily="34" charset="0"/>
                <a:cs typeface="Arial" panose="020B0604020202020204" pitchFamily="34" charset="0"/>
              </a:rPr>
              <a:t>Illustration: </a:t>
            </a:r>
            <a:r>
              <a:rPr lang="sv-SE" sz="1200" b="1" i="0" u="none" strike="noStrike" kern="1200" dirty="0">
                <a:solidFill>
                  <a:schemeClr val="tx1"/>
                </a:solidFill>
                <a:effectLst/>
                <a:latin typeface="Arial" panose="020B0604020202020204" pitchFamily="34" charset="0"/>
                <a:ea typeface="+mn-ea"/>
                <a:cs typeface="Arial" panose="020B0604020202020204" pitchFamily="34" charset="0"/>
              </a:rPr>
              <a:t>Livsmedelsverket</a:t>
            </a:r>
            <a:endParaRPr lang="sv-SE" sz="1200" b="1" dirty="0">
              <a:effectLst/>
              <a:latin typeface="Arial" panose="020B06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endParaRPr lang="sv-SE" b="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D85CC58D-B1CC-8D03-DF8F-A1287500327C}"/>
              </a:ext>
            </a:extLst>
          </p:cNvPr>
          <p:cNvSpPr>
            <a:spLocks noGrp="1"/>
          </p:cNvSpPr>
          <p:nvPr>
            <p:ph type="sldNum" sz="quarter" idx="10"/>
          </p:nvPr>
        </p:nvSpPr>
        <p:spPr/>
        <p:txBody>
          <a:bodyPr/>
          <a:lstStyle/>
          <a:p>
            <a:fld id="{4B0E164D-EE8D-B448-BE8E-A1520703B60E}" type="slidenum">
              <a:rPr lang="sv-SE" smtClean="0"/>
              <a:t>7</a:t>
            </a:fld>
            <a:endParaRPr lang="sv-SE"/>
          </a:p>
        </p:txBody>
      </p:sp>
    </p:spTree>
    <p:extLst>
      <p:ext uri="{BB962C8B-B14F-4D97-AF65-F5344CB8AC3E}">
        <p14:creationId xmlns:p14="http://schemas.microsoft.com/office/powerpoint/2010/main" val="2167056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9F36-CD3F-DD16-3E66-9AA8513AA9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CD6517-5C06-6551-5FD9-F8E88F3687B1}"/>
              </a:ext>
            </a:extLst>
          </p:cNvPr>
          <p:cNvSpPr>
            <a:spLocks noGrp="1" noRot="1" noChangeAspect="1"/>
          </p:cNvSpPr>
          <p:nvPr>
            <p:ph type="sldImg"/>
          </p:nvPr>
        </p:nvSpPr>
        <p:spPr>
          <a:xfrm>
            <a:off x="381000" y="685800"/>
            <a:ext cx="6096000" cy="3429000"/>
          </a:xfrm>
        </p:spPr>
        <p:txBody>
          <a:bodyPr/>
          <a:lstStyle/>
          <a:p>
            <a:endParaRPr lang="sv-SE"/>
          </a:p>
        </p:txBody>
      </p:sp>
      <p:sp>
        <p:nvSpPr>
          <p:cNvPr id="3" name="Platshållare för anteckningar 2">
            <a:extLst>
              <a:ext uri="{FF2B5EF4-FFF2-40B4-BE49-F238E27FC236}">
                <a16:creationId xmlns:a16="http://schemas.microsoft.com/office/drawing/2014/main" id="{9F700B5B-8543-1BF5-557F-CCE15065B18D}"/>
              </a:ext>
            </a:extLst>
          </p:cNvPr>
          <p:cNvSpPr>
            <a:spLocks noGrp="1"/>
          </p:cNvSpPr>
          <p:nvPr>
            <p:ph type="body" idx="1"/>
          </p:nvPr>
        </p:nvSpPr>
        <p:spPr/>
        <p:txBody>
          <a:bodyPr/>
          <a:lstStyle/>
          <a:p>
            <a: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Instruktion till cirkelledaren:</a:t>
            </a:r>
          </a:p>
          <a:p>
            <a:endPar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Fråga gruppen om de vill lära sig mer om hur de kan göra miljösmarta val för respektive del i </a:t>
            </a:r>
            <a:r>
              <a:rPr lang="sv-SE" altLang="sv-SE" sz="1200" b="0" dirty="0" err="1">
                <a:latin typeface="Arial" panose="020B0604020202020204" pitchFamily="34" charset="0"/>
                <a:cs typeface="Arial" panose="020B0604020202020204" pitchFamily="34" charset="0"/>
              </a:rPr>
              <a:t>matcirkeln</a:t>
            </a:r>
            <a:r>
              <a:rPr lang="sv-SE" altLang="sv-SE" sz="1200" b="0" dirty="0">
                <a:latin typeface="Arial" panose="020B0604020202020204" pitchFamily="34" charset="0"/>
                <a:cs typeface="Arial" panose="020B0604020202020204" pitchFamily="34" charset="0"/>
              </a:rPr>
              <a:t> och matpyramiden.</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Klicka på länken i rubriken och läs om de delar ni vill veta mer om.</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endParaRPr>
          </a:p>
          <a:p>
            <a:r>
              <a:rPr lang="sv-SE" sz="1200" b="1" kern="100" dirty="0">
                <a:solidFill>
                  <a:srgbClr val="0F4761"/>
                </a:solidFill>
                <a:latin typeface="Arial" panose="020B0604020202020204" pitchFamily="34" charset="0"/>
                <a:ea typeface="Times New Roman" panose="02020603050405020304" pitchFamily="18" charset="0"/>
                <a:cs typeface="Arial" panose="020B0604020202020204" pitchFamily="34" charset="0"/>
              </a:rPr>
              <a:t>Bilder: Livsmedelverket</a:t>
            </a:r>
          </a:p>
          <a:p>
            <a:endParaRPr lang="sv-SE" sz="1200" b="1"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D85CC58D-B1CC-8D03-DF8F-A1287500327C}"/>
              </a:ext>
            </a:extLst>
          </p:cNvPr>
          <p:cNvSpPr>
            <a:spLocks noGrp="1"/>
          </p:cNvSpPr>
          <p:nvPr>
            <p:ph type="sldNum" sz="quarter" idx="10"/>
          </p:nvPr>
        </p:nvSpPr>
        <p:spPr/>
        <p:txBody>
          <a:bodyPr/>
          <a:lstStyle/>
          <a:p>
            <a:fld id="{4B0E164D-EE8D-B448-BE8E-A1520703B60E}" type="slidenum">
              <a:rPr lang="sv-SE" smtClean="0"/>
              <a:t>8</a:t>
            </a:fld>
            <a:endParaRPr lang="sv-SE"/>
          </a:p>
        </p:txBody>
      </p:sp>
    </p:spTree>
    <p:extLst>
      <p:ext uri="{BB962C8B-B14F-4D97-AF65-F5344CB8AC3E}">
        <p14:creationId xmlns:p14="http://schemas.microsoft.com/office/powerpoint/2010/main" val="1826984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8A40B-1526-D3A0-1329-7038F409F4C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BA66E0D-4426-6771-117F-50214C5B018B}"/>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C203A377-D07F-F743-898B-3632B72630D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a:latin typeface="Arial" panose="020B0604020202020204" pitchFamily="34" charset="0"/>
                <a:cs typeface="Arial" panose="020B0604020202020204" pitchFamily="34" charset="0"/>
              </a:rPr>
              <a:t>Instruktion till cirkelledaren:</a:t>
            </a:r>
            <a:endParaRPr lang="sv-SE" sz="1200" dirty="0">
              <a:latin typeface="Arial" panose="020B0604020202020204" pitchFamily="34" charset="0"/>
              <a:cs typeface="Arial" panose="020B0604020202020204" pitchFamily="34" charset="0"/>
            </a:endParaRPr>
          </a:p>
          <a:p>
            <a:endParaRPr lang="sv-SE"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Berätta för gruppen att ni ska titta på en informationsfilm om vilka </a:t>
            </a:r>
            <a:r>
              <a:rPr lang="sv-SE" sz="1200" b="0" kern="100" noProof="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protein, kolhydrater och grönsaker som är mer klimatvänliga än andra.</a:t>
            </a:r>
            <a:endParaRPr lang="sv-SE"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Filmen är cirka 3 minuter och har undertextning </a:t>
            </a:r>
            <a:r>
              <a:rPr lang="sv-SE" sz="1200" u="sng" kern="1200" dirty="0">
                <a:solidFill>
                  <a:schemeClr val="tx1"/>
                </a:solidFill>
                <a:effectLst/>
                <a:latin typeface="+mn-lt"/>
                <a:ea typeface="+mn-ea"/>
                <a:cs typeface="+mn-cs"/>
              </a:rPr>
              <a:t>som du slår på genom att trycka på ”cc” i filmens menyrad</a:t>
            </a:r>
            <a:r>
              <a:rPr lang="sv-SE" sz="1200" u="sng" kern="1200">
                <a:solidFill>
                  <a:schemeClr val="tx1"/>
                </a:solidFill>
                <a:effectLst/>
                <a:latin typeface="+mn-lt"/>
                <a:ea typeface="+mn-ea"/>
                <a:cs typeface="+mn-cs"/>
              </a:rPr>
              <a:t>. </a:t>
            </a:r>
            <a:endParaRPr lang="sv-SE"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p:txBody>
      </p:sp>
      <p:sp>
        <p:nvSpPr>
          <p:cNvPr id="4" name="Platshållare för bildnummer 3">
            <a:extLst>
              <a:ext uri="{FF2B5EF4-FFF2-40B4-BE49-F238E27FC236}">
                <a16:creationId xmlns:a16="http://schemas.microsoft.com/office/drawing/2014/main" id="{302D980A-0BAE-D395-445D-DC9036929E10}"/>
              </a:ext>
            </a:extLst>
          </p:cNvPr>
          <p:cNvSpPr>
            <a:spLocks noGrp="1"/>
          </p:cNvSpPr>
          <p:nvPr>
            <p:ph type="sldNum" sz="quarter" idx="5"/>
          </p:nvPr>
        </p:nvSpPr>
        <p:spPr/>
        <p:txBody>
          <a:bodyPr/>
          <a:lstStyle/>
          <a:p>
            <a:fld id="{4B0E164D-EE8D-B448-BE8E-A1520703B60E}" type="slidenum">
              <a:rPr lang="sv-SE" smtClean="0"/>
              <a:t>9</a:t>
            </a:fld>
            <a:endParaRPr lang="sv-SE"/>
          </a:p>
        </p:txBody>
      </p:sp>
    </p:spTree>
    <p:extLst>
      <p:ext uri="{BB962C8B-B14F-4D97-AF65-F5344CB8AC3E}">
        <p14:creationId xmlns:p14="http://schemas.microsoft.com/office/powerpoint/2010/main" val="3725732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bi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a:xfrm>
            <a:off x="9039604" y="6364740"/>
            <a:ext cx="2844800" cy="365125"/>
          </a:xfrm>
          <a:prstGeom prst="rect">
            <a:avLst/>
          </a:prstGeom>
        </p:spPr>
        <p:txBody>
          <a:bodyPr/>
          <a:lstStyle/>
          <a:p>
            <a:fld id="{332063FA-F158-B145-A53C-EFD7E6C84CF7}" type="slidenum">
              <a:rPr lang="sv-SE" smtClean="0"/>
              <a:t>‹#›</a:t>
            </a:fld>
            <a:endParaRPr lang="sv-SE"/>
          </a:p>
        </p:txBody>
      </p:sp>
      <p:pic>
        <p:nvPicPr>
          <p:cNvPr id="11" name="Bildobjekt 10" descr="En bild som visar Teckensnitt, Grafik, grafisk design, logotyp&#10;&#10;AI-genererat innehåll kan vara felaktigt.">
            <a:extLst>
              <a:ext uri="{FF2B5EF4-FFF2-40B4-BE49-F238E27FC236}">
                <a16:creationId xmlns:a16="http://schemas.microsoft.com/office/drawing/2014/main" id="{06C64CA1-B1DC-6172-7F08-A744B2A8DD70}"/>
              </a:ext>
            </a:extLst>
          </p:cNvPr>
          <p:cNvPicPr>
            <a:picLocks noChangeAspect="1"/>
          </p:cNvPicPr>
          <p:nvPr userDrawn="1"/>
        </p:nvPicPr>
        <p:blipFill>
          <a:blip r:embed="rId2"/>
          <a:stretch>
            <a:fillRect/>
          </a:stretch>
        </p:blipFill>
        <p:spPr>
          <a:xfrm>
            <a:off x="3126143" y="2182062"/>
            <a:ext cx="5939713" cy="2493875"/>
          </a:xfrm>
          <a:prstGeom prst="rect">
            <a:avLst/>
          </a:prstGeom>
        </p:spPr>
      </p:pic>
    </p:spTree>
    <p:extLst>
      <p:ext uri="{BB962C8B-B14F-4D97-AF65-F5344CB8AC3E}">
        <p14:creationId xmlns:p14="http://schemas.microsoft.com/office/powerpoint/2010/main" val="324437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och stor bild">
    <p:spTree>
      <p:nvGrpSpPr>
        <p:cNvPr id="1" name=""/>
        <p:cNvGrpSpPr/>
        <p:nvPr/>
      </p:nvGrpSpPr>
      <p:grpSpPr>
        <a:xfrm>
          <a:off x="0" y="0"/>
          <a:ext cx="0" cy="0"/>
          <a:chOff x="0" y="0"/>
          <a:chExt cx="0" cy="0"/>
        </a:xfrm>
      </p:grpSpPr>
      <p:sp>
        <p:nvSpPr>
          <p:cNvPr id="13" name="Platshållare för innehåll 9"/>
          <p:cNvSpPr>
            <a:spLocks noGrp="1"/>
          </p:cNvSpPr>
          <p:nvPr>
            <p:ph sz="quarter" idx="13"/>
          </p:nvPr>
        </p:nvSpPr>
        <p:spPr>
          <a:xfrm>
            <a:off x="7241425" y="2505620"/>
            <a:ext cx="4431287"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7" name="Platshållare för rubrik 1"/>
          <p:cNvSpPr>
            <a:spLocks noGrp="1"/>
          </p:cNvSpPr>
          <p:nvPr>
            <p:ph type="title"/>
          </p:nvPr>
        </p:nvSpPr>
        <p:spPr>
          <a:xfrm>
            <a:off x="7230135" y="1338890"/>
            <a:ext cx="4431287" cy="775136"/>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3" name="Platshållare för bild 2"/>
          <p:cNvSpPr>
            <a:spLocks noGrp="1"/>
          </p:cNvSpPr>
          <p:nvPr>
            <p:ph type="pic" sz="quarter" idx="14"/>
          </p:nvPr>
        </p:nvSpPr>
        <p:spPr>
          <a:xfrm>
            <a:off x="0" y="-8466"/>
            <a:ext cx="6965951" cy="6866466"/>
          </a:xfrm>
          <a:custGeom>
            <a:avLst/>
            <a:gdLst>
              <a:gd name="connsiteX0" fmla="*/ 0 w 5224463"/>
              <a:gd name="connsiteY0" fmla="*/ 0 h 6858000"/>
              <a:gd name="connsiteX1" fmla="*/ 5224463 w 5224463"/>
              <a:gd name="connsiteY1" fmla="*/ 0 h 6858000"/>
              <a:gd name="connsiteX2" fmla="*/ 5224463 w 5224463"/>
              <a:gd name="connsiteY2" fmla="*/ 6858000 h 6858000"/>
              <a:gd name="connsiteX3" fmla="*/ 0 w 5224463"/>
              <a:gd name="connsiteY3" fmla="*/ 6858000 h 6858000"/>
              <a:gd name="connsiteX4" fmla="*/ 0 w 5224463"/>
              <a:gd name="connsiteY4" fmla="*/ 0 h 6858000"/>
              <a:gd name="connsiteX0" fmla="*/ 0 w 5224463"/>
              <a:gd name="connsiteY0" fmla="*/ 8466 h 6866466"/>
              <a:gd name="connsiteX1" fmla="*/ 4377796 w 5224463"/>
              <a:gd name="connsiteY1" fmla="*/ 0 h 6866466"/>
              <a:gd name="connsiteX2" fmla="*/ 5224463 w 5224463"/>
              <a:gd name="connsiteY2" fmla="*/ 6866466 h 6866466"/>
              <a:gd name="connsiteX3" fmla="*/ 0 w 5224463"/>
              <a:gd name="connsiteY3" fmla="*/ 6866466 h 6866466"/>
              <a:gd name="connsiteX4" fmla="*/ 0 w 5224463"/>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463" h="6866466">
                <a:moveTo>
                  <a:pt x="0" y="8466"/>
                </a:moveTo>
                <a:lnTo>
                  <a:pt x="4377796" y="0"/>
                </a:lnTo>
                <a:lnTo>
                  <a:pt x="5224463" y="6866466"/>
                </a:lnTo>
                <a:lnTo>
                  <a:pt x="0" y="6866466"/>
                </a:lnTo>
                <a:lnTo>
                  <a:pt x="0" y="8466"/>
                </a:lnTo>
                <a:close/>
              </a:path>
            </a:pathLst>
          </a:custGeom>
          <a:solidFill>
            <a:schemeClr val="bg2">
              <a:lumMod val="95000"/>
            </a:schemeClr>
          </a:solidFill>
        </p:spPr>
        <p:txBody>
          <a:bodyPr tIns="2124000"/>
          <a:lstStyle>
            <a:lvl1pPr marL="0" indent="0" algn="ctr">
              <a:buFontTx/>
              <a:buNone/>
              <a:defRPr sz="1600"/>
            </a:lvl1pPr>
          </a:lstStyle>
          <a:p>
            <a:r>
              <a:rPr lang="sv-SE"/>
              <a:t>Klicka på ikonen för att lägga till en bild</a:t>
            </a:r>
            <a:endParaRPr lang="nn-NO"/>
          </a:p>
        </p:txBody>
      </p:sp>
    </p:spTree>
    <p:extLst>
      <p:ext uri="{BB962C8B-B14F-4D97-AF65-F5344CB8AC3E}">
        <p14:creationId xmlns:p14="http://schemas.microsoft.com/office/powerpoint/2010/main" val="284204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och bild höger">
    <p:spTree>
      <p:nvGrpSpPr>
        <p:cNvPr id="1" name=""/>
        <p:cNvGrpSpPr/>
        <p:nvPr/>
      </p:nvGrpSpPr>
      <p:grpSpPr>
        <a:xfrm>
          <a:off x="0" y="0"/>
          <a:ext cx="0" cy="0"/>
          <a:chOff x="0" y="0"/>
          <a:chExt cx="0" cy="0"/>
        </a:xfrm>
      </p:grpSpPr>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8914252"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5078676"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12" name="Platshållare för bild 2"/>
          <p:cNvSpPr>
            <a:spLocks noGrp="1"/>
          </p:cNvSpPr>
          <p:nvPr>
            <p:ph type="pic" sz="quarter" idx="14"/>
          </p:nvPr>
        </p:nvSpPr>
        <p:spPr>
          <a:xfrm>
            <a:off x="7076018" y="2622550"/>
            <a:ext cx="3560233"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3003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och bild vänster">
    <p:spTree>
      <p:nvGrpSpPr>
        <p:cNvPr id="1" name=""/>
        <p:cNvGrpSpPr/>
        <p:nvPr/>
      </p:nvGrpSpPr>
      <p:grpSpPr>
        <a:xfrm>
          <a:off x="0" y="0"/>
          <a:ext cx="0" cy="0"/>
          <a:chOff x="0" y="0"/>
          <a:chExt cx="0" cy="0"/>
        </a:xfrm>
      </p:grpSpPr>
      <p:sp>
        <p:nvSpPr>
          <p:cNvPr id="11" name="Platshållare för innehåll 9"/>
          <p:cNvSpPr>
            <a:spLocks noGrp="1"/>
          </p:cNvSpPr>
          <p:nvPr>
            <p:ph sz="quarter" idx="13"/>
          </p:nvPr>
        </p:nvSpPr>
        <p:spPr>
          <a:xfrm>
            <a:off x="5714170" y="2547955"/>
            <a:ext cx="5078676"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8914252"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2" name="Platshållare för bild 2"/>
          <p:cNvSpPr>
            <a:spLocks noGrp="1"/>
          </p:cNvSpPr>
          <p:nvPr>
            <p:ph type="pic" sz="quarter" idx="14"/>
          </p:nvPr>
        </p:nvSpPr>
        <p:spPr>
          <a:xfrm>
            <a:off x="1722000" y="2622550"/>
            <a:ext cx="3560233"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0584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bild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10" name="Platshållare för bildnummer 5"/>
          <p:cNvSpPr>
            <a:spLocks noGrp="1"/>
          </p:cNvSpPr>
          <p:nvPr>
            <p:ph type="sldNum" sz="quarter" idx="12"/>
          </p:nvPr>
        </p:nvSpPr>
        <p:spPr>
          <a:xfrm>
            <a:off x="9630561" y="6451135"/>
            <a:ext cx="2253843" cy="186451"/>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43EDB111-8D7C-277F-98C6-301223FF0D63}"/>
              </a:ext>
            </a:extLst>
          </p:cNvPr>
          <p:cNvPicPr>
            <a:picLocks noChangeAspect="1"/>
          </p:cNvPicPr>
          <p:nvPr userDrawn="1"/>
        </p:nvPicPr>
        <p:blipFill>
          <a:blip r:embed="rId3"/>
          <a:stretch>
            <a:fillRect/>
          </a:stretch>
        </p:blipFill>
        <p:spPr>
          <a:xfrm>
            <a:off x="3126143" y="2182062"/>
            <a:ext cx="5939713" cy="2493875"/>
          </a:xfrm>
          <a:prstGeom prst="rect">
            <a:avLst/>
          </a:prstGeom>
        </p:spPr>
      </p:pic>
    </p:spTree>
    <p:extLst>
      <p:ext uri="{BB962C8B-B14F-4D97-AF65-F5344CB8AC3E}">
        <p14:creationId xmlns:p14="http://schemas.microsoft.com/office/powerpoint/2010/main" val="3844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llanbild">
    <p:spTree>
      <p:nvGrpSpPr>
        <p:cNvPr id="1" name=""/>
        <p:cNvGrpSpPr/>
        <p:nvPr/>
      </p:nvGrpSpPr>
      <p:grpSpPr>
        <a:xfrm>
          <a:off x="0" y="0"/>
          <a:ext cx="0" cy="0"/>
          <a:chOff x="0" y="0"/>
          <a:chExt cx="0" cy="0"/>
        </a:xfrm>
      </p:grpSpPr>
      <p:pic>
        <p:nvPicPr>
          <p:cNvPr id="7" name="Bildobjekt 6" descr="bakgrunderC.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ctrTitle"/>
          </p:nvPr>
        </p:nvSpPr>
        <p:spPr>
          <a:xfrm rot="21240000">
            <a:off x="2724684" y="1808744"/>
            <a:ext cx="8633389" cy="2781538"/>
          </a:xfrm>
          <a:prstGeom prst="rect">
            <a:avLst/>
          </a:prstGeom>
        </p:spPr>
        <p:txBody>
          <a:bodyPr anchor="t" anchorCtr="0"/>
          <a:lstStyle>
            <a:lvl1pPr>
              <a:lnSpc>
                <a:spcPct val="90000"/>
              </a:lnSpc>
              <a:defRPr sz="6000" b="0" cap="all" baseline="0">
                <a:latin typeface="Impact" panose="020B0806030902050204" pitchFamily="34" charset="0"/>
              </a:defRPr>
            </a:lvl1pPr>
          </a:lstStyle>
          <a:p>
            <a:r>
              <a:rPr lang="sv-SE"/>
              <a:t>Klicka här för att ändra mall för rubrikformat</a:t>
            </a:r>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CCD72AF9-7300-A2F9-73BD-F574D3716621}"/>
              </a:ext>
            </a:extLst>
          </p:cNvPr>
          <p:cNvPicPr>
            <a:picLocks noChangeAspect="1"/>
          </p:cNvPicPr>
          <p:nvPr userDrawn="1"/>
        </p:nvPicPr>
        <p:blipFill>
          <a:blip r:embed="rId3"/>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72234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bild">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63829" r="4337"/>
          <a:stretch/>
        </p:blipFill>
        <p:spPr>
          <a:xfrm flipH="1">
            <a:off x="-2" y="0"/>
            <a:ext cx="12192001" cy="2593042"/>
          </a:xfrm>
          <a:prstGeom prst="rect">
            <a:avLst/>
          </a:prstGeom>
          <a:effectLst/>
        </p:spPr>
      </p:pic>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77150"/>
          <a:stretch/>
        </p:blipFill>
        <p:spPr>
          <a:xfrm flipH="1">
            <a:off x="0" y="2480588"/>
            <a:ext cx="12192000" cy="4377412"/>
          </a:xfrm>
          <a:prstGeom prst="rect">
            <a:avLst/>
          </a:prstGeom>
        </p:spPr>
      </p:pic>
      <p:sp>
        <p:nvSpPr>
          <p:cNvPr id="2" name="Rubrik 1"/>
          <p:cNvSpPr>
            <a:spLocks noGrp="1"/>
          </p:cNvSpPr>
          <p:nvPr userDrawn="1">
            <p:ph type="ctrTitle"/>
          </p:nvPr>
        </p:nvSpPr>
        <p:spPr>
          <a:xfrm>
            <a:off x="1705221" y="3063290"/>
            <a:ext cx="8864908" cy="1030539"/>
          </a:xfrm>
          <a:prstGeom prst="rect">
            <a:avLst/>
          </a:prstGeom>
        </p:spPr>
        <p:txBody>
          <a:bodyPr/>
          <a:lstStyle>
            <a:lvl1pPr>
              <a:defRPr>
                <a:solidFill>
                  <a:schemeClr val="bg1"/>
                </a:solidFill>
              </a:defRPr>
            </a:lvl1pPr>
          </a:lstStyle>
          <a:p>
            <a:r>
              <a:rPr lang="sv-SE"/>
              <a:t>Klicka här för att ändra mall för rubrikformat</a:t>
            </a:r>
          </a:p>
        </p:txBody>
      </p:sp>
      <p:sp>
        <p:nvSpPr>
          <p:cNvPr id="11"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3D5BBD42-599B-E421-A4E9-4DC92373629F}"/>
              </a:ext>
            </a:extLst>
          </p:cNvPr>
          <p:cNvPicPr>
            <a:picLocks noChangeAspect="1"/>
          </p:cNvPicPr>
          <p:nvPr userDrawn="1"/>
        </p:nvPicPr>
        <p:blipFill>
          <a:blip r:embed="rId3"/>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195572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9038280"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194648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brödtext">
    <p:spTree>
      <p:nvGrpSpPr>
        <p:cNvPr id="1" name=""/>
        <p:cNvGrpSpPr/>
        <p:nvPr/>
      </p:nvGrpSpPr>
      <p:grpSpPr>
        <a:xfrm>
          <a:off x="0" y="0"/>
          <a:ext cx="0" cy="0"/>
          <a:chOff x="0" y="0"/>
          <a:chExt cx="0" cy="0"/>
        </a:xfrm>
      </p:grpSpPr>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261058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punktlista 2">
    <p:spTree>
      <p:nvGrpSpPr>
        <p:cNvPr id="1" name=""/>
        <p:cNvGrpSpPr/>
        <p:nvPr/>
      </p:nvGrpSpPr>
      <p:grpSpPr>
        <a:xfrm>
          <a:off x="0" y="0"/>
          <a:ext cx="0" cy="0"/>
          <a:chOff x="0" y="0"/>
          <a:chExt cx="0" cy="0"/>
        </a:xfrm>
      </p:grpSpPr>
      <p:pic>
        <p:nvPicPr>
          <p:cNvPr id="9" name="Bildobjekt 8"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9038280" cy="818130"/>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304428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brödtext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178244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stor bild">
    <p:spTree>
      <p:nvGrpSpPr>
        <p:cNvPr id="1" name=""/>
        <p:cNvGrpSpPr/>
        <p:nvPr/>
      </p:nvGrpSpPr>
      <p:grpSpPr>
        <a:xfrm>
          <a:off x="0" y="0"/>
          <a:ext cx="0" cy="0"/>
          <a:chOff x="0" y="0"/>
          <a:chExt cx="0" cy="0"/>
        </a:xfrm>
      </p:grpSpPr>
      <p:sp>
        <p:nvSpPr>
          <p:cNvPr id="3" name="Platshållare för bild 2"/>
          <p:cNvSpPr>
            <a:spLocks noGrp="1"/>
          </p:cNvSpPr>
          <p:nvPr>
            <p:ph type="pic" sz="quarter" idx="13"/>
          </p:nvPr>
        </p:nvSpPr>
        <p:spPr>
          <a:xfrm>
            <a:off x="0" y="-1"/>
            <a:ext cx="12193211" cy="686011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110095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3372181 w 9144000"/>
              <a:gd name="connsiteY3" fmla="*/ 6535582 h 6858000"/>
              <a:gd name="connsiteX4" fmla="*/ 0 w 9144000"/>
              <a:gd name="connsiteY4" fmla="*/ 6858000 h 6858000"/>
              <a:gd name="connsiteX5" fmla="*/ 0 w 9144000"/>
              <a:gd name="connsiteY5" fmla="*/ 0 h 6858000"/>
              <a:gd name="connsiteX0" fmla="*/ 0 w 9144000"/>
              <a:gd name="connsiteY0" fmla="*/ 0 h 6926713"/>
              <a:gd name="connsiteX1" fmla="*/ 9144000 w 9144000"/>
              <a:gd name="connsiteY1" fmla="*/ 0 h 6926713"/>
              <a:gd name="connsiteX2" fmla="*/ 9144000 w 9144000"/>
              <a:gd name="connsiteY2" fmla="*/ 6221091 h 6926713"/>
              <a:gd name="connsiteX3" fmla="*/ 3472606 w 9144000"/>
              <a:gd name="connsiteY3" fmla="*/ 6926713 h 6926713"/>
              <a:gd name="connsiteX4" fmla="*/ 0 w 9144000"/>
              <a:gd name="connsiteY4" fmla="*/ 6858000 h 6926713"/>
              <a:gd name="connsiteX5" fmla="*/ 0 w 9144000"/>
              <a:gd name="connsiteY5" fmla="*/ 0 h 6926713"/>
              <a:gd name="connsiteX0" fmla="*/ 0 w 9144000"/>
              <a:gd name="connsiteY0" fmla="*/ 0 h 6863286"/>
              <a:gd name="connsiteX1" fmla="*/ 9144000 w 9144000"/>
              <a:gd name="connsiteY1" fmla="*/ 0 h 6863286"/>
              <a:gd name="connsiteX2" fmla="*/ 9144000 w 9144000"/>
              <a:gd name="connsiteY2" fmla="*/ 6221091 h 6863286"/>
              <a:gd name="connsiteX3" fmla="*/ 3499034 w 9144000"/>
              <a:gd name="connsiteY3" fmla="*/ 6863286 h 6863286"/>
              <a:gd name="connsiteX4" fmla="*/ 0 w 9144000"/>
              <a:gd name="connsiteY4" fmla="*/ 6858000 h 6863286"/>
              <a:gd name="connsiteX5" fmla="*/ 0 w 9144000"/>
              <a:gd name="connsiteY5" fmla="*/ 0 h 6863286"/>
              <a:gd name="connsiteX0" fmla="*/ 0 w 9154571"/>
              <a:gd name="connsiteY0" fmla="*/ 0 h 6863286"/>
              <a:gd name="connsiteX1" fmla="*/ 9144000 w 9154571"/>
              <a:gd name="connsiteY1" fmla="*/ 0 h 6863286"/>
              <a:gd name="connsiteX2" fmla="*/ 9154571 w 9154571"/>
              <a:gd name="connsiteY2" fmla="*/ 6221091 h 6863286"/>
              <a:gd name="connsiteX3" fmla="*/ 3499034 w 9154571"/>
              <a:gd name="connsiteY3" fmla="*/ 6863286 h 6863286"/>
              <a:gd name="connsiteX4" fmla="*/ 0 w 9154571"/>
              <a:gd name="connsiteY4" fmla="*/ 6858000 h 6863286"/>
              <a:gd name="connsiteX5" fmla="*/ 0 w 9154571"/>
              <a:gd name="connsiteY5" fmla="*/ 0 h 6863286"/>
              <a:gd name="connsiteX0" fmla="*/ 0 w 9149286"/>
              <a:gd name="connsiteY0" fmla="*/ 0 h 6863286"/>
              <a:gd name="connsiteX1" fmla="*/ 9144000 w 9149286"/>
              <a:gd name="connsiteY1" fmla="*/ 0 h 6863286"/>
              <a:gd name="connsiteX2" fmla="*/ 9149286 w 9149286"/>
              <a:gd name="connsiteY2" fmla="*/ 6210520 h 6863286"/>
              <a:gd name="connsiteX3" fmla="*/ 3499034 w 9149286"/>
              <a:gd name="connsiteY3" fmla="*/ 6863286 h 6863286"/>
              <a:gd name="connsiteX4" fmla="*/ 0 w 9149286"/>
              <a:gd name="connsiteY4" fmla="*/ 6858000 h 6863286"/>
              <a:gd name="connsiteX5" fmla="*/ 0 w 9149286"/>
              <a:gd name="connsiteY5" fmla="*/ 0 h 6863286"/>
              <a:gd name="connsiteX0" fmla="*/ 0 w 9144908"/>
              <a:gd name="connsiteY0" fmla="*/ 0 h 6863286"/>
              <a:gd name="connsiteX1" fmla="*/ 9144000 w 9144908"/>
              <a:gd name="connsiteY1" fmla="*/ 0 h 6863286"/>
              <a:gd name="connsiteX2" fmla="*/ 9142936 w 9144908"/>
              <a:gd name="connsiteY2" fmla="*/ 6194645 h 6863286"/>
              <a:gd name="connsiteX3" fmla="*/ 3499034 w 9144908"/>
              <a:gd name="connsiteY3" fmla="*/ 6863286 h 6863286"/>
              <a:gd name="connsiteX4" fmla="*/ 0 w 9144908"/>
              <a:gd name="connsiteY4" fmla="*/ 6858000 h 6863286"/>
              <a:gd name="connsiteX5" fmla="*/ 0 w 9144908"/>
              <a:gd name="connsiteY5" fmla="*/ 0 h 6863286"/>
              <a:gd name="connsiteX0" fmla="*/ 0 w 9144908"/>
              <a:gd name="connsiteY0" fmla="*/ 0 h 6860111"/>
              <a:gd name="connsiteX1" fmla="*/ 9144000 w 9144908"/>
              <a:gd name="connsiteY1" fmla="*/ 0 h 6860111"/>
              <a:gd name="connsiteX2" fmla="*/ 9142936 w 9144908"/>
              <a:gd name="connsiteY2" fmla="*/ 6194645 h 6860111"/>
              <a:gd name="connsiteX3" fmla="*/ 3470459 w 9144908"/>
              <a:gd name="connsiteY3" fmla="*/ 6860111 h 6860111"/>
              <a:gd name="connsiteX4" fmla="*/ 0 w 9144908"/>
              <a:gd name="connsiteY4" fmla="*/ 6858000 h 6860111"/>
              <a:gd name="connsiteX5" fmla="*/ 0 w 9144908"/>
              <a:gd name="connsiteY5" fmla="*/ 0 h 686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908" h="6860111">
                <a:moveTo>
                  <a:pt x="0" y="0"/>
                </a:moveTo>
                <a:lnTo>
                  <a:pt x="9144000" y="0"/>
                </a:lnTo>
                <a:cubicBezTo>
                  <a:pt x="9147524" y="2073697"/>
                  <a:pt x="9139412" y="4120948"/>
                  <a:pt x="9142936" y="6194645"/>
                </a:cubicBezTo>
                <a:lnTo>
                  <a:pt x="3470459" y="6860111"/>
                </a:lnTo>
                <a:lnTo>
                  <a:pt x="0" y="6858000"/>
                </a:lnTo>
                <a:lnTo>
                  <a:pt x="0" y="0"/>
                </a:lnTo>
                <a:close/>
              </a:path>
            </a:pathLst>
          </a:custGeom>
          <a:solidFill>
            <a:schemeClr val="bg2">
              <a:lumMod val="95000"/>
            </a:schemeClr>
          </a:solidFill>
        </p:spPr>
        <p:txBody>
          <a:bodyPr/>
          <a:lstStyle>
            <a:lvl1pPr marL="0" indent="0" algn="ctr">
              <a:buFontTx/>
              <a:buNone/>
              <a:defRPr/>
            </a:lvl1pPr>
          </a:lstStyle>
          <a:p>
            <a:r>
              <a:rPr lang="sv-SE" dirty="0"/>
              <a:t>Klicka på ikonen för att lägga till en bild</a:t>
            </a:r>
            <a:endParaRPr lang="nn-NO" dirty="0"/>
          </a:p>
        </p:txBody>
      </p:sp>
      <p:sp>
        <p:nvSpPr>
          <p:cNvPr id="7" name="Platshållare för rubrik 1"/>
          <p:cNvSpPr>
            <a:spLocks noGrp="1"/>
          </p:cNvSpPr>
          <p:nvPr>
            <p:ph type="title"/>
          </p:nvPr>
        </p:nvSpPr>
        <p:spPr>
          <a:xfrm rot="21120000">
            <a:off x="4580332" y="1025464"/>
            <a:ext cx="6116936" cy="1453748"/>
          </a:xfrm>
          <a:prstGeom prst="rect">
            <a:avLst/>
          </a:prstGeom>
        </p:spPr>
        <p:txBody>
          <a:bodyPr vert="horz" lIns="0" tIns="0" rIns="0" bIns="0" rtlCol="0" anchor="t" anchorCtr="0">
            <a:noAutofit/>
          </a:bodyPr>
          <a:lstStyle>
            <a:lvl1pPr>
              <a:defRPr sz="3600" b="0">
                <a:latin typeface="Impact" panose="020B0806030902050204" pitchFamily="34" charset="0"/>
              </a:defRPr>
            </a:lvl1pPr>
          </a:lstStyle>
          <a:p>
            <a:r>
              <a:rPr lang="sv-SE"/>
              <a:t>Klicka här för att ändra mall för rubrikformat</a:t>
            </a:r>
            <a:endParaRPr lang="nn-NO"/>
          </a:p>
        </p:txBody>
      </p:sp>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pic>
        <p:nvPicPr>
          <p:cNvPr id="2" name="Bildobjekt 1" descr="En bild som visar Teckensnitt, Grafik, grafisk design, logotyp&#10;&#10;AI-genererat innehåll kan vara felaktigt.">
            <a:extLst>
              <a:ext uri="{FF2B5EF4-FFF2-40B4-BE49-F238E27FC236}">
                <a16:creationId xmlns:a16="http://schemas.microsoft.com/office/drawing/2014/main" id="{91793DDF-93A3-0EB4-373B-916FEFDEF048}"/>
              </a:ext>
            </a:extLst>
          </p:cNvPr>
          <p:cNvPicPr>
            <a:picLocks noChangeAspect="1"/>
          </p:cNvPicPr>
          <p:nvPr userDrawn="1"/>
        </p:nvPicPr>
        <p:blipFill>
          <a:blip r:embed="rId2"/>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375736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2" name="Platshållare för rubrik 1"/>
          <p:cNvSpPr>
            <a:spLocks noGrp="1"/>
          </p:cNvSpPr>
          <p:nvPr>
            <p:ph type="title"/>
          </p:nvPr>
        </p:nvSpPr>
        <p:spPr>
          <a:xfrm>
            <a:off x="1721999" y="1253953"/>
            <a:ext cx="9038280" cy="918797"/>
          </a:xfrm>
          <a:prstGeom prst="rect">
            <a:avLst/>
          </a:prstGeom>
        </p:spPr>
        <p:txBody>
          <a:bodyPr vert="horz" lIns="0" tIns="0" rIns="0" bIns="0" rtlCol="0" anchor="t" anchorCtr="0">
            <a:noAutofit/>
          </a:bodyPr>
          <a:lstStyle/>
          <a:p>
            <a:r>
              <a:rPr lang="sv-SE"/>
              <a:t>Klicka här för att ändra format</a:t>
            </a:r>
            <a:endParaRPr lang="nn-NO"/>
          </a:p>
        </p:txBody>
      </p:sp>
      <p:sp>
        <p:nvSpPr>
          <p:cNvPr id="3" name="Platshållare för text 2"/>
          <p:cNvSpPr>
            <a:spLocks noGrp="1"/>
          </p:cNvSpPr>
          <p:nvPr>
            <p:ph type="body" idx="1"/>
          </p:nvPr>
        </p:nvSpPr>
        <p:spPr>
          <a:xfrm>
            <a:off x="1721999" y="2547955"/>
            <a:ext cx="9038280" cy="3357896"/>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8" name="Platshållare för bildnummer 5"/>
          <p:cNvSpPr>
            <a:spLocks noGrp="1"/>
          </p:cNvSpPr>
          <p:nvPr>
            <p:ph type="sldNum" sz="quarter" idx="4"/>
          </p:nvPr>
        </p:nvSpPr>
        <p:spPr>
          <a:xfrm>
            <a:off x="10435903" y="6473797"/>
            <a:ext cx="1448500" cy="170284"/>
          </a:xfrm>
          <a:prstGeom prst="rect">
            <a:avLst/>
          </a:prstGeom>
        </p:spPr>
        <p:txBody>
          <a:bodyPr vert="horz" lIns="91440" tIns="45720" rIns="91440" bIns="45720" rtlCol="0" anchor="ctr"/>
          <a:lstStyle>
            <a:lvl1pPr algn="r">
              <a:defRPr sz="900">
                <a:solidFill>
                  <a:schemeClr val="tx1"/>
                </a:solidFill>
              </a:defRPr>
            </a:lvl1pPr>
          </a:lstStyle>
          <a:p>
            <a:fld id="{332063FA-F158-B145-A53C-EFD7E6C84CF7}" type="slidenum">
              <a:rPr lang="sv-SE" smtClean="0"/>
              <a:pPr/>
              <a:t>‹#›</a:t>
            </a:fld>
            <a:endParaRPr lang="sv-SE"/>
          </a:p>
        </p:txBody>
      </p:sp>
      <p:pic>
        <p:nvPicPr>
          <p:cNvPr id="7" name="Bildobjekt 6" descr="En bild som visar Teckensnitt, Grafik, grafisk design, logotyp&#10;&#10;AI-genererat innehåll kan vara felaktigt.">
            <a:extLst>
              <a:ext uri="{FF2B5EF4-FFF2-40B4-BE49-F238E27FC236}">
                <a16:creationId xmlns:a16="http://schemas.microsoft.com/office/drawing/2014/main" id="{BFFFBBA4-03BC-012C-2645-4277514C65C6}"/>
              </a:ext>
            </a:extLst>
          </p:cNvPr>
          <p:cNvPicPr>
            <a:picLocks noChangeAspect="1"/>
          </p:cNvPicPr>
          <p:nvPr userDrawn="1"/>
        </p:nvPicPr>
        <p:blipFill>
          <a:blip r:embed="rId14"/>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280394706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3" r:id="rId4"/>
    <p:sldLayoutId id="2147483650" r:id="rId5"/>
    <p:sldLayoutId id="2147483671" r:id="rId6"/>
    <p:sldLayoutId id="2147483665" r:id="rId7"/>
    <p:sldLayoutId id="2147483664" r:id="rId8"/>
    <p:sldLayoutId id="2147483667" r:id="rId9"/>
    <p:sldLayoutId id="2147483660" r:id="rId10"/>
    <p:sldLayoutId id="2147483669"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matkalkylatorn.se/"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wwf.se/konsumentguider/kottguide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spfseniorerna.se/utbildning-hallbarhet-recep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aktavara.org/enumm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www.bramiljoval.se/sv/" TargetMode="Externa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agriculture.ec.europa.eu/farming/organic-farming/organic-logo_sv" TargetMode="Externa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www.krav.se/"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www.fairtrade.net/se-sv.html"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environment.ec.europa.eu/topics/circular-economy-topics/eu-ecolabel_en" TargetMode="Externa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www.msc.org/se/vad-vi-gor/sa-har-jobbar-msc/vad-innebar-msc-market" TargetMode="Externa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www.sigill.se/om-sigill/vara-markningar/svenskt-sigill-klimatcertifierad"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www.rainforest-alliance.org/" TargetMode="Externa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livsmedelsverket.se/quiz/matvanekollen/matvanekollen-startsida" TargetMode="External"/><Relationship Id="rId7" Type="http://schemas.openxmlformats.org/officeDocument/2006/relationships/image" Target="../media/image5.gif"/><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www.sverigeskonsumenter.se/vara-projekt/plastkampen-start/guide-till-plastkoderna/" TargetMode="External"/><Relationship Id="rId5" Type="http://schemas.openxmlformats.org/officeDocument/2006/relationships/hyperlink" Target="https://www.martha.fi/artikel/sa-valjer-du-trygga-plaster" TargetMode="External"/><Relationship Id="rId4" Type="http://schemas.openxmlformats.org/officeDocument/2006/relationships/hyperlink" Target="https://www.livsmedelsverket.se/matvanor-halsa--miljo/maltider-i-vard-skola-och-omsorg/agenda-2030-och-offentliga-maltider" TargetMode="External"/><Relationship Id="rId9"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globalamalen.se/om-globala-malen/"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player.vimeo.com/video/1133170325?h=621755c3aa&amp;amp;app_id=122963"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hyperlink" Target="https://www.livsmedelsverket.se/matvanor-halsa--miljo/miljo/miljosmarta-matval2" TargetMode="Externa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14178"/>
        </a:solidFill>
        <a:effectLst/>
      </p:bgPr>
    </p:bg>
    <p:spTree>
      <p:nvGrpSpPr>
        <p:cNvPr id="1" name="">
          <a:extLst>
            <a:ext uri="{FF2B5EF4-FFF2-40B4-BE49-F238E27FC236}">
              <a16:creationId xmlns:a16="http://schemas.microsoft.com/office/drawing/2014/main" id="{4E1B2098-7A1B-3DA3-4DB1-B429CE10E5F9}"/>
            </a:ext>
          </a:extLst>
        </p:cNvPr>
        <p:cNvGrpSpPr/>
        <p:nvPr/>
      </p:nvGrpSpPr>
      <p:grpSpPr>
        <a:xfrm>
          <a:off x="0" y="0"/>
          <a:ext cx="0" cy="0"/>
          <a:chOff x="0" y="0"/>
          <a:chExt cx="0" cy="0"/>
        </a:xfrm>
      </p:grpSpPr>
      <p:pic>
        <p:nvPicPr>
          <p:cNvPr id="3" name="Bildobjekt 2" descr="En bild som visar text, Teckensnitt, Grafik, logotyp&#10;&#10;AI-genererat innehåll kan vara felaktigt.">
            <a:extLst>
              <a:ext uri="{FF2B5EF4-FFF2-40B4-BE49-F238E27FC236}">
                <a16:creationId xmlns:a16="http://schemas.microsoft.com/office/drawing/2014/main" id="{3F8CC69F-91D3-5B33-15EA-8643826F4AD3}"/>
              </a:ext>
            </a:extLst>
          </p:cNvPr>
          <p:cNvPicPr>
            <a:picLocks noChangeAspect="1"/>
          </p:cNvPicPr>
          <p:nvPr/>
        </p:nvPicPr>
        <p:blipFill>
          <a:blip r:embed="rId3"/>
          <a:stretch>
            <a:fillRect/>
          </a:stretch>
        </p:blipFill>
        <p:spPr>
          <a:xfrm>
            <a:off x="10776755" y="216311"/>
            <a:ext cx="1097559" cy="460889"/>
          </a:xfrm>
          <a:prstGeom prst="rect">
            <a:avLst/>
          </a:prstGeom>
        </p:spPr>
      </p:pic>
      <p:sp>
        <p:nvSpPr>
          <p:cNvPr id="12" name="Rubrik 1">
            <a:extLst>
              <a:ext uri="{FF2B5EF4-FFF2-40B4-BE49-F238E27FC236}">
                <a16:creationId xmlns:a16="http://schemas.microsoft.com/office/drawing/2014/main" id="{06D8F22B-B409-4385-62C2-E78FBCF620AF}"/>
              </a:ext>
            </a:extLst>
          </p:cNvPr>
          <p:cNvSpPr txBox="1">
            <a:spLocks/>
          </p:cNvSpPr>
          <p:nvPr/>
        </p:nvSpPr>
        <p:spPr>
          <a:xfrm>
            <a:off x="2043113" y="1159235"/>
            <a:ext cx="7750592" cy="110803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pPr>
              <a:spcBef>
                <a:spcPts val="0"/>
              </a:spcBef>
              <a:defRPr/>
            </a:pPr>
            <a:r>
              <a:rPr lang="sv-SE" sz="6000" dirty="0">
                <a:solidFill>
                  <a:schemeClr val="bg1"/>
                </a:solidFill>
                <a:cs typeface="Arial" panose="020B0604020202020204" pitchFamily="34" charset="0"/>
              </a:rPr>
              <a:t>HÅLLBART ÄTANDE</a:t>
            </a:r>
            <a:br>
              <a:rPr lang="sv-SE" sz="6000" dirty="0">
                <a:solidFill>
                  <a:schemeClr val="bg1"/>
                </a:solidFill>
                <a:latin typeface="Impact"/>
                <a:cs typeface="Impact"/>
              </a:rPr>
            </a:br>
            <a:endParaRPr lang="nn-NO" sz="6000" dirty="0">
              <a:solidFill>
                <a:schemeClr val="bg1"/>
              </a:solidFill>
            </a:endParaRPr>
          </a:p>
        </p:txBody>
      </p:sp>
      <p:sp>
        <p:nvSpPr>
          <p:cNvPr id="15" name="Platshållare för innehåll 2">
            <a:extLst>
              <a:ext uri="{FF2B5EF4-FFF2-40B4-BE49-F238E27FC236}">
                <a16:creationId xmlns:a16="http://schemas.microsoft.com/office/drawing/2014/main" id="{1F6B0348-7A36-A92F-902F-4001C019D026}"/>
              </a:ext>
            </a:extLst>
          </p:cNvPr>
          <p:cNvSpPr txBox="1">
            <a:spLocks/>
          </p:cNvSpPr>
          <p:nvPr/>
        </p:nvSpPr>
        <p:spPr>
          <a:xfrm>
            <a:off x="2043113" y="2493775"/>
            <a:ext cx="6778710" cy="3357896"/>
          </a:xfrm>
          <a:prstGeom prst="rect">
            <a:avLst/>
          </a:prstGeom>
        </p:spPr>
        <p:txBody>
          <a:bodyPr/>
          <a:lstStyle>
            <a:lvl1pPr marL="342900" indent="-342900" algn="l" defTabSz="457200" rtl="0" eaLnBrk="0" fontAlgn="base" hangingPunct="0">
              <a:lnSpc>
                <a:spcPct val="120000"/>
              </a:lnSpc>
              <a:spcBef>
                <a:spcPct val="20000"/>
              </a:spcBef>
              <a:spcAft>
                <a:spcPct val="0"/>
              </a:spcAft>
              <a:buClr>
                <a:schemeClr val="accent2"/>
              </a:buClr>
              <a:buFont typeface="Wingdings" pitchFamily="2" charset="2"/>
              <a:buChar char="§"/>
              <a:defRPr kern="1200">
                <a:solidFill>
                  <a:schemeClr val="tx1"/>
                </a:solidFill>
                <a:latin typeface="+mn-lt"/>
                <a:ea typeface="+mn-ea"/>
                <a:cs typeface="+mn-cs"/>
              </a:defRPr>
            </a:lvl1pPr>
            <a:lvl2pPr marL="742950" indent="-28575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2pPr>
            <a:lvl3pPr marL="11430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3pPr>
            <a:lvl4pPr marL="16002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4pPr>
            <a:lvl5pPr marL="20574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solidFill>
                  <a:schemeClr val="bg1"/>
                </a:solidFill>
              </a:rPr>
              <a:t>Grön matcirkel</a:t>
            </a:r>
          </a:p>
          <a:p>
            <a:r>
              <a:rPr lang="sv-SE" sz="2800" dirty="0">
                <a:solidFill>
                  <a:schemeClr val="bg1"/>
                </a:solidFill>
              </a:rPr>
              <a:t>Olika tallriksmodeller</a:t>
            </a:r>
          </a:p>
          <a:p>
            <a:r>
              <a:rPr lang="sv-SE" sz="2800" dirty="0">
                <a:solidFill>
                  <a:schemeClr val="bg1"/>
                </a:solidFill>
              </a:rPr>
              <a:t>Miljömärkningar</a:t>
            </a:r>
          </a:p>
          <a:p>
            <a:r>
              <a:rPr lang="sv-SE" sz="2800" dirty="0">
                <a:solidFill>
                  <a:schemeClr val="bg1"/>
                </a:solidFill>
              </a:rPr>
              <a:t>Plaster</a:t>
            </a:r>
          </a:p>
          <a:p>
            <a:r>
              <a:rPr lang="sv-SE" sz="2800" dirty="0">
                <a:solidFill>
                  <a:schemeClr val="bg1"/>
                </a:solidFill>
              </a:rPr>
              <a:t>Frågor eller tankar sedan sist? </a:t>
            </a:r>
          </a:p>
        </p:txBody>
      </p:sp>
      <p:pic>
        <p:nvPicPr>
          <p:cNvPr id="6" name="Bildobjekt 5" descr="En bild som visar Teckensnitt, text, Grafik, grafisk design&#10;&#10;AI-genererat innehåll kan vara felaktigt.">
            <a:extLst>
              <a:ext uri="{FF2B5EF4-FFF2-40B4-BE49-F238E27FC236}">
                <a16:creationId xmlns:a16="http://schemas.microsoft.com/office/drawing/2014/main" id="{8DCECD1B-7127-196E-9529-0C49B187B25C}"/>
              </a:ext>
            </a:extLst>
          </p:cNvPr>
          <p:cNvPicPr>
            <a:picLocks noChangeAspect="1"/>
          </p:cNvPicPr>
          <p:nvPr/>
        </p:nvPicPr>
        <p:blipFill>
          <a:blip r:embed="rId4"/>
          <a:stretch>
            <a:fillRect/>
          </a:stretch>
        </p:blipFill>
        <p:spPr>
          <a:xfrm>
            <a:off x="370893" y="6078180"/>
            <a:ext cx="2110928" cy="508828"/>
          </a:xfrm>
          <a:prstGeom prst="rect">
            <a:avLst/>
          </a:prstGeom>
        </p:spPr>
      </p:pic>
    </p:spTree>
    <p:extLst>
      <p:ext uri="{BB962C8B-B14F-4D97-AF65-F5344CB8AC3E}">
        <p14:creationId xmlns:p14="http://schemas.microsoft.com/office/powerpoint/2010/main" val="1277100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FF302E54-D378-FE54-205B-F34C6F7896A2}"/>
              </a:ext>
            </a:extLst>
          </p:cNvPr>
          <p:cNvSpPr>
            <a:spLocks noGrp="1"/>
          </p:cNvSpPr>
          <p:nvPr>
            <p:ph type="sldNum" sz="quarter" idx="12"/>
          </p:nvPr>
        </p:nvSpPr>
        <p:spPr/>
        <p:txBody>
          <a:bodyPr/>
          <a:lstStyle/>
          <a:p>
            <a:fld id="{332063FA-F158-B145-A53C-EFD7E6C84CF7}" type="slidenum">
              <a:rPr lang="sv-SE" smtClean="0"/>
              <a:pPr/>
              <a:t>10</a:t>
            </a:fld>
            <a:endParaRPr lang="sv-SE"/>
          </a:p>
        </p:txBody>
      </p:sp>
      <p:sp>
        <p:nvSpPr>
          <p:cNvPr id="3" name="Rubrik 2">
            <a:extLst>
              <a:ext uri="{FF2B5EF4-FFF2-40B4-BE49-F238E27FC236}">
                <a16:creationId xmlns:a16="http://schemas.microsoft.com/office/drawing/2014/main" id="{FCDEB490-3274-2D6A-7AD7-BBA7AAC4F722}"/>
              </a:ext>
            </a:extLst>
          </p:cNvPr>
          <p:cNvSpPr>
            <a:spLocks noGrp="1"/>
          </p:cNvSpPr>
          <p:nvPr>
            <p:ph type="title"/>
          </p:nvPr>
        </p:nvSpPr>
        <p:spPr/>
        <p:txBody>
          <a:bodyPr/>
          <a:lstStyle/>
          <a:p>
            <a:r>
              <a:rPr lang="sv-SE" sz="3600" dirty="0"/>
              <a:t>Testa hur klimatsmart din tallrik är!</a:t>
            </a:r>
          </a:p>
        </p:txBody>
      </p:sp>
      <p:pic>
        <p:nvPicPr>
          <p:cNvPr id="5" name="Bildobjekt 4" descr="En bild som visar Teckensnitt, Grafik, grafisk design, text&#10;&#10;AI-genererat innehåll kan vara felaktigt.">
            <a:extLst>
              <a:ext uri="{FF2B5EF4-FFF2-40B4-BE49-F238E27FC236}">
                <a16:creationId xmlns:a16="http://schemas.microsoft.com/office/drawing/2014/main" id="{A3D98581-751B-F45B-C543-B4351AAE5B4F}"/>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6" name="Platshållare för innehåll 3">
            <a:extLst>
              <a:ext uri="{FF2B5EF4-FFF2-40B4-BE49-F238E27FC236}">
                <a16:creationId xmlns:a16="http://schemas.microsoft.com/office/drawing/2014/main" id="{AF1CB84E-5FC6-BDE3-A43C-1982B33D6646}"/>
              </a:ext>
            </a:extLst>
          </p:cNvPr>
          <p:cNvSpPr txBox="1">
            <a:spLocks/>
          </p:cNvSpPr>
          <p:nvPr/>
        </p:nvSpPr>
        <p:spPr>
          <a:xfrm>
            <a:off x="1721999" y="2547955"/>
            <a:ext cx="7807012"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Köttguiden: en guide för dig som vill bidra till en mer hållbar konsumtion av kött, ost och ägg.</a:t>
            </a:r>
            <a:endParaRPr lang="sv-SE" sz="2400" i="1" dirty="0"/>
          </a:p>
          <a:p>
            <a:endParaRPr lang="sv-SE" sz="2400" i="1" dirty="0"/>
          </a:p>
          <a:p>
            <a:r>
              <a:rPr lang="sv-SE" sz="2800" dirty="0"/>
              <a:t>Matkalkylatorn: ger dig en bild av hur mycket växthusgasutsläpp din lunch eller middag leder till.</a:t>
            </a:r>
          </a:p>
        </p:txBody>
      </p:sp>
      <p:sp>
        <p:nvSpPr>
          <p:cNvPr id="8" name="Rektangel med rundade hörn 7">
            <a:extLst>
              <a:ext uri="{FF2B5EF4-FFF2-40B4-BE49-F238E27FC236}">
                <a16:creationId xmlns:a16="http://schemas.microsoft.com/office/drawing/2014/main" id="{772D8DAD-32EC-6D02-4FD9-14C7F669F756}"/>
              </a:ext>
            </a:extLst>
          </p:cNvPr>
          <p:cNvSpPr/>
          <p:nvPr/>
        </p:nvSpPr>
        <p:spPr>
          <a:xfrm>
            <a:off x="9683262" y="2491726"/>
            <a:ext cx="2296240"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7" name="textruta 6">
            <a:extLst>
              <a:ext uri="{FF2B5EF4-FFF2-40B4-BE49-F238E27FC236}">
                <a16:creationId xmlns:a16="http://schemas.microsoft.com/office/drawing/2014/main" id="{57A6006A-116C-3EA3-3DBD-CB5CA3706E89}"/>
              </a:ext>
            </a:extLst>
          </p:cNvPr>
          <p:cNvSpPr txBox="1"/>
          <p:nvPr/>
        </p:nvSpPr>
        <p:spPr>
          <a:xfrm>
            <a:off x="9354208" y="2607128"/>
            <a:ext cx="2844800" cy="369332"/>
          </a:xfrm>
          <a:prstGeom prst="rect">
            <a:avLst/>
          </a:prstGeom>
          <a:noFill/>
        </p:spPr>
        <p:txBody>
          <a:bodyPr wrap="square" rtlCol="0">
            <a:spAutoFit/>
          </a:bodyPr>
          <a:lstStyle/>
          <a:p>
            <a:pPr algn="ctr"/>
            <a:r>
              <a:rPr lang="sv-SE" b="1" dirty="0">
                <a:solidFill>
                  <a:schemeClr val="bg1"/>
                </a:solidFill>
                <a:hlinkClick r:id="rId4">
                  <a:extLst>
                    <a:ext uri="{A12FA001-AC4F-418D-AE19-62706E023703}">
                      <ahyp:hlinkClr xmlns:ahyp="http://schemas.microsoft.com/office/drawing/2018/hyperlinkcolor" val="tx"/>
                    </a:ext>
                  </a:extLst>
                </a:hlinkClick>
              </a:rPr>
              <a:t>Köttguiden</a:t>
            </a:r>
            <a:endParaRPr lang="sv-SE" b="1" dirty="0">
              <a:solidFill>
                <a:schemeClr val="bg1"/>
              </a:solidFill>
            </a:endParaRPr>
          </a:p>
        </p:txBody>
      </p:sp>
      <p:pic>
        <p:nvPicPr>
          <p:cNvPr id="9" name="Platshållare för innehåll 6" descr="Markör med hel fyllning">
            <a:extLst>
              <a:ext uri="{FF2B5EF4-FFF2-40B4-BE49-F238E27FC236}">
                <a16:creationId xmlns:a16="http://schemas.microsoft.com/office/drawing/2014/main" id="{6A3F5CAC-BFF3-1BE1-CD5D-C18BB8F977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90235" flipH="1" flipV="1">
            <a:off x="10532818" y="1569834"/>
            <a:ext cx="885344" cy="885344"/>
          </a:xfrm>
          <a:prstGeom prst="rect">
            <a:avLst/>
          </a:prstGeom>
          <a:effectLst>
            <a:outerShdw blurRad="50800" dist="38100" dir="13500000" algn="br" rotWithShape="0">
              <a:prstClr val="black">
                <a:alpha val="40000"/>
              </a:prstClr>
            </a:outerShdw>
          </a:effectLst>
        </p:spPr>
      </p:pic>
      <p:sp>
        <p:nvSpPr>
          <p:cNvPr id="4" name="Rektangel med rundade hörn 3">
            <a:extLst>
              <a:ext uri="{FF2B5EF4-FFF2-40B4-BE49-F238E27FC236}">
                <a16:creationId xmlns:a16="http://schemas.microsoft.com/office/drawing/2014/main" id="{4B8BD0C8-C9E4-D379-D0F9-956CE3546D5A}"/>
              </a:ext>
            </a:extLst>
          </p:cNvPr>
          <p:cNvSpPr/>
          <p:nvPr/>
        </p:nvSpPr>
        <p:spPr>
          <a:xfrm>
            <a:off x="9726987" y="4814158"/>
            <a:ext cx="2296240"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0" name="textruta 9">
            <a:extLst>
              <a:ext uri="{FF2B5EF4-FFF2-40B4-BE49-F238E27FC236}">
                <a16:creationId xmlns:a16="http://schemas.microsoft.com/office/drawing/2014/main" id="{95D150BB-AB44-9DBC-A70E-589EFD45B287}"/>
              </a:ext>
            </a:extLst>
          </p:cNvPr>
          <p:cNvSpPr txBox="1"/>
          <p:nvPr/>
        </p:nvSpPr>
        <p:spPr>
          <a:xfrm>
            <a:off x="9459799" y="4896176"/>
            <a:ext cx="2844800" cy="369332"/>
          </a:xfrm>
          <a:prstGeom prst="rect">
            <a:avLst/>
          </a:prstGeom>
          <a:noFill/>
        </p:spPr>
        <p:txBody>
          <a:bodyPr wrap="square" rtlCol="0">
            <a:spAutoFit/>
          </a:bodyPr>
          <a:lstStyle/>
          <a:p>
            <a:pPr algn="ctr"/>
            <a:r>
              <a:rPr lang="sv-SE" b="1" dirty="0">
                <a:solidFill>
                  <a:schemeClr val="bg1"/>
                </a:solidFill>
                <a:hlinkClick r:id="rId7">
                  <a:extLst>
                    <a:ext uri="{A12FA001-AC4F-418D-AE19-62706E023703}">
                      <ahyp:hlinkClr xmlns:ahyp="http://schemas.microsoft.com/office/drawing/2018/hyperlinkcolor" val="tx"/>
                    </a:ext>
                  </a:extLst>
                </a:hlinkClick>
              </a:rPr>
              <a:t>Matkalkylatorn</a:t>
            </a:r>
            <a:endParaRPr lang="sv-SE" b="1" dirty="0">
              <a:solidFill>
                <a:schemeClr val="bg1"/>
              </a:solidFill>
            </a:endParaRPr>
          </a:p>
        </p:txBody>
      </p:sp>
      <p:pic>
        <p:nvPicPr>
          <p:cNvPr id="11" name="Platshållare för innehåll 6" descr="Markör med hel fyllning">
            <a:extLst>
              <a:ext uri="{FF2B5EF4-FFF2-40B4-BE49-F238E27FC236}">
                <a16:creationId xmlns:a16="http://schemas.microsoft.com/office/drawing/2014/main" id="{FB800F6F-A6F3-73DE-0430-3FE4808ABD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90235" flipH="1" flipV="1">
            <a:off x="10541163" y="3904601"/>
            <a:ext cx="885344" cy="88534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654111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9B5DC1-598E-6F25-05B7-2C77CCD6C9B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B7DF1BF-F118-BEB7-4EDE-D568E1DD9746}"/>
              </a:ext>
            </a:extLst>
          </p:cNvPr>
          <p:cNvSpPr>
            <a:spLocks noGrp="1"/>
          </p:cNvSpPr>
          <p:nvPr>
            <p:ph type="sldNum" sz="quarter" idx="12"/>
          </p:nvPr>
        </p:nvSpPr>
        <p:spPr/>
        <p:txBody>
          <a:bodyPr/>
          <a:lstStyle/>
          <a:p>
            <a:fld id="{332063FA-F158-B145-A53C-EFD7E6C84CF7}" type="slidenum">
              <a:rPr lang="sv-SE" smtClean="0"/>
              <a:pPr/>
              <a:t>11</a:t>
            </a:fld>
            <a:endParaRPr lang="sv-SE"/>
          </a:p>
        </p:txBody>
      </p:sp>
      <p:sp>
        <p:nvSpPr>
          <p:cNvPr id="2" name="Rubrik 1">
            <a:extLst>
              <a:ext uri="{FF2B5EF4-FFF2-40B4-BE49-F238E27FC236}">
                <a16:creationId xmlns:a16="http://schemas.microsoft.com/office/drawing/2014/main" id="{66AAE036-897E-6724-F66E-779EBD2A0857}"/>
              </a:ext>
            </a:extLst>
          </p:cNvPr>
          <p:cNvSpPr>
            <a:spLocks noGrp="1"/>
          </p:cNvSpPr>
          <p:nvPr>
            <p:ph type="title"/>
          </p:nvPr>
        </p:nvSpPr>
        <p:spPr/>
        <p:txBody>
          <a:bodyPr/>
          <a:lstStyle/>
          <a:p>
            <a:r>
              <a:rPr lang="nn-NO" sz="3600" dirty="0" err="1"/>
              <a:t>Miljövänliga</a:t>
            </a:r>
            <a:r>
              <a:rPr lang="nn-NO" sz="3600" dirty="0"/>
              <a:t> </a:t>
            </a:r>
            <a:r>
              <a:rPr lang="nn-NO" sz="3600" dirty="0" err="1"/>
              <a:t>och</a:t>
            </a:r>
            <a:r>
              <a:rPr lang="nn-NO" sz="3600" dirty="0"/>
              <a:t> </a:t>
            </a:r>
            <a:r>
              <a:rPr lang="nn-NO" sz="3600" dirty="0" err="1"/>
              <a:t>hållbara</a:t>
            </a:r>
            <a:r>
              <a:rPr lang="nn-NO" sz="3600" dirty="0"/>
              <a:t> </a:t>
            </a:r>
            <a:r>
              <a:rPr lang="nn-NO" sz="3600" dirty="0" err="1"/>
              <a:t>recept</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03DAAEC-E024-6AE9-2736-A12383F79CC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223AB75B-AD3F-92FF-6D1E-1EA2A1971A15}"/>
              </a:ext>
            </a:extLst>
          </p:cNvPr>
          <p:cNvSpPr>
            <a:spLocks noGrp="1"/>
          </p:cNvSpPr>
          <p:nvPr>
            <p:ph sz="quarter" idx="13"/>
          </p:nvPr>
        </p:nvSpPr>
        <p:spPr>
          <a:xfrm>
            <a:off x="1721998" y="2547955"/>
            <a:ext cx="8841727" cy="3357896"/>
          </a:xfrm>
        </p:spPr>
        <p:txBody>
          <a:bodyPr/>
          <a:lstStyle/>
          <a:p>
            <a:pPr marL="0" indent="0">
              <a:buNone/>
            </a:pPr>
            <a:r>
              <a:rPr lang="sv-SE" sz="2800" b="0" i="0" u="none" strike="noStrike" dirty="0">
                <a:solidFill>
                  <a:srgbClr val="000000"/>
                </a:solidFill>
                <a:effectLst/>
                <a:cs typeface="Arial" panose="020B0604020202020204" pitchFamily="34" charset="0"/>
              </a:rPr>
              <a:t>Vad har vi för förslag på hållbara recept som vi tycker om att laga? </a:t>
            </a:r>
            <a:endParaRPr lang="sv-SE" sz="2800" dirty="0"/>
          </a:p>
          <a:p>
            <a:r>
              <a:rPr lang="sv-SE" sz="2800" dirty="0"/>
              <a:t>Vegetariska</a:t>
            </a:r>
          </a:p>
          <a:p>
            <a:r>
              <a:rPr lang="sv-SE" sz="2800" dirty="0"/>
              <a:t>Lokal- eller närproducerade</a:t>
            </a:r>
          </a:p>
          <a:p>
            <a:r>
              <a:rPr lang="sv-SE" sz="2800" dirty="0"/>
              <a:t>Recept för respektive årstid</a:t>
            </a:r>
          </a:p>
          <a:p>
            <a:r>
              <a:rPr lang="sv-SE" sz="2800" dirty="0"/>
              <a:t>Annat</a:t>
            </a:r>
          </a:p>
        </p:txBody>
      </p:sp>
      <p:sp>
        <p:nvSpPr>
          <p:cNvPr id="4" name="Rektangel med rundade hörn 3">
            <a:extLst>
              <a:ext uri="{FF2B5EF4-FFF2-40B4-BE49-F238E27FC236}">
                <a16:creationId xmlns:a16="http://schemas.microsoft.com/office/drawing/2014/main" id="{CAF6F92D-CA1C-2FFD-EB54-BF1AA3FC9A51}"/>
              </a:ext>
            </a:extLst>
          </p:cNvPr>
          <p:cNvSpPr/>
          <p:nvPr/>
        </p:nvSpPr>
        <p:spPr>
          <a:xfrm>
            <a:off x="9039604" y="5782748"/>
            <a:ext cx="2834709"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27D8F67C-DA21-2868-6668-C76363FAFB18}"/>
              </a:ext>
            </a:extLst>
          </p:cNvPr>
          <p:cNvSpPr txBox="1"/>
          <p:nvPr/>
        </p:nvSpPr>
        <p:spPr>
          <a:xfrm>
            <a:off x="9039689" y="5864766"/>
            <a:ext cx="2844800" cy="369332"/>
          </a:xfrm>
          <a:prstGeom prst="rect">
            <a:avLst/>
          </a:prstGeom>
          <a:noFill/>
        </p:spPr>
        <p:txBody>
          <a:bodyPr wrap="square" rtlCol="0">
            <a:spAutoFit/>
          </a:bodyPr>
          <a:lstStyle/>
          <a:p>
            <a:pPr algn="ctr"/>
            <a:r>
              <a:rPr lang="sv-SE" b="1" dirty="0">
                <a:solidFill>
                  <a:schemeClr val="bg1"/>
                </a:solidFill>
                <a:hlinkClick r:id="rId4"/>
              </a:rPr>
              <a:t>Klimatsmarta recept</a:t>
            </a:r>
            <a:endParaRPr lang="sv-SE" b="1" dirty="0">
              <a:solidFill>
                <a:schemeClr val="bg1"/>
              </a:solidFill>
            </a:endParaRPr>
          </a:p>
        </p:txBody>
      </p:sp>
      <p:pic>
        <p:nvPicPr>
          <p:cNvPr id="7" name="Platshållare för innehåll 6" descr="Markör med hel fyllning">
            <a:extLst>
              <a:ext uri="{FF2B5EF4-FFF2-40B4-BE49-F238E27FC236}">
                <a16:creationId xmlns:a16="http://schemas.microsoft.com/office/drawing/2014/main" id="{B3C8B8DD-6755-A206-83C5-8621B661A9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90235" flipH="1" flipV="1">
            <a:off x="10121053" y="4873191"/>
            <a:ext cx="885344" cy="88534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621311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9B5DC1-598E-6F25-05B7-2C77CCD6C9B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B7DF1BF-F118-BEB7-4EDE-D568E1DD9746}"/>
              </a:ext>
            </a:extLst>
          </p:cNvPr>
          <p:cNvSpPr>
            <a:spLocks noGrp="1"/>
          </p:cNvSpPr>
          <p:nvPr>
            <p:ph type="sldNum" sz="quarter" idx="12"/>
          </p:nvPr>
        </p:nvSpPr>
        <p:spPr/>
        <p:txBody>
          <a:bodyPr/>
          <a:lstStyle/>
          <a:p>
            <a:fld id="{332063FA-F158-B145-A53C-EFD7E6C84CF7}" type="slidenum">
              <a:rPr lang="sv-SE" smtClean="0"/>
              <a:pPr/>
              <a:t>12</a:t>
            </a:fld>
            <a:endParaRPr lang="sv-SE"/>
          </a:p>
        </p:txBody>
      </p:sp>
      <p:sp>
        <p:nvSpPr>
          <p:cNvPr id="2" name="Rubrik 1">
            <a:extLst>
              <a:ext uri="{FF2B5EF4-FFF2-40B4-BE49-F238E27FC236}">
                <a16:creationId xmlns:a16="http://schemas.microsoft.com/office/drawing/2014/main" id="{66AAE036-897E-6724-F66E-779EBD2A0857}"/>
              </a:ext>
            </a:extLst>
          </p:cNvPr>
          <p:cNvSpPr>
            <a:spLocks noGrp="1"/>
          </p:cNvSpPr>
          <p:nvPr>
            <p:ph type="title"/>
          </p:nvPr>
        </p:nvSpPr>
        <p:spPr/>
        <p:txBody>
          <a:bodyPr/>
          <a:lstStyle/>
          <a:p>
            <a:r>
              <a:rPr lang="sv-SE" sz="3600" noProof="0" dirty="0"/>
              <a:t>Bekämpningsmedel i miljön</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03DAAEC-E024-6AE9-2736-A12383F79CC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223AB75B-AD3F-92FF-6D1E-1EA2A1971A15}"/>
              </a:ext>
            </a:extLst>
          </p:cNvPr>
          <p:cNvSpPr>
            <a:spLocks noGrp="1"/>
          </p:cNvSpPr>
          <p:nvPr>
            <p:ph sz="quarter" idx="13"/>
          </p:nvPr>
        </p:nvSpPr>
        <p:spPr>
          <a:xfrm>
            <a:off x="1721998" y="2547955"/>
            <a:ext cx="8841727" cy="3357896"/>
          </a:xfrm>
        </p:spPr>
        <p:txBody>
          <a:bodyPr/>
          <a:lstStyle/>
          <a:p>
            <a:r>
              <a:rPr lang="sv-SE" sz="2800" dirty="0"/>
              <a:t>Växtskydd eller biocider.</a:t>
            </a:r>
          </a:p>
          <a:p>
            <a:r>
              <a:rPr lang="sv-SE" sz="2800" dirty="0"/>
              <a:t>Många och långa spridningsvägar.</a:t>
            </a:r>
          </a:p>
          <a:p>
            <a:r>
              <a:rPr lang="sv-SE" sz="2800" dirty="0"/>
              <a:t>Miljöfarliga ämnen sprids till haven.</a:t>
            </a:r>
          </a:p>
          <a:p>
            <a:r>
              <a:rPr lang="sv-SE" sz="2800" dirty="0"/>
              <a:t>Långlivade bekämpningsmedel.</a:t>
            </a:r>
          </a:p>
          <a:p>
            <a:r>
              <a:rPr lang="sv-SE" sz="2800" dirty="0"/>
              <a:t>Rester i vår mat.</a:t>
            </a:r>
          </a:p>
          <a:p>
            <a:endParaRPr lang="sv-SE" sz="2800" dirty="0"/>
          </a:p>
          <a:p>
            <a:endParaRPr lang="sv-SE" sz="3000" dirty="0"/>
          </a:p>
        </p:txBody>
      </p:sp>
      <p:pic>
        <p:nvPicPr>
          <p:cNvPr id="5" name="Bildobjekt 4" descr="En bild som visar utomhus, växt, gräs, transport&#10;&#10;AI-genererat innehåll kan vara felaktigt.">
            <a:extLst>
              <a:ext uri="{FF2B5EF4-FFF2-40B4-BE49-F238E27FC236}">
                <a16:creationId xmlns:a16="http://schemas.microsoft.com/office/drawing/2014/main" id="{5A635DDE-EDD8-21B0-0B80-319755AA9316}"/>
              </a:ext>
            </a:extLst>
          </p:cNvPr>
          <p:cNvPicPr>
            <a:picLocks noChangeAspect="1"/>
          </p:cNvPicPr>
          <p:nvPr/>
        </p:nvPicPr>
        <p:blipFill>
          <a:blip r:embed="rId4"/>
          <a:stretch>
            <a:fillRect/>
          </a:stretch>
        </p:blipFill>
        <p:spPr>
          <a:xfrm>
            <a:off x="8576635" y="2598082"/>
            <a:ext cx="3307769" cy="33077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7086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398FFF1-DD1E-2EDC-2063-12FF51FCCD18}"/>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6900CEEA-9CEC-49E9-4942-9F1FAEB1C8E2}"/>
              </a:ext>
            </a:extLst>
          </p:cNvPr>
          <p:cNvSpPr>
            <a:spLocks noGrp="1"/>
          </p:cNvSpPr>
          <p:nvPr>
            <p:ph type="sldNum" sz="quarter" idx="12"/>
          </p:nvPr>
        </p:nvSpPr>
        <p:spPr/>
        <p:txBody>
          <a:bodyPr/>
          <a:lstStyle/>
          <a:p>
            <a:fld id="{332063FA-F158-B145-A53C-EFD7E6C84CF7}" type="slidenum">
              <a:rPr lang="sv-SE" smtClean="0"/>
              <a:pPr/>
              <a:t>13</a:t>
            </a:fld>
            <a:endParaRPr lang="sv-SE"/>
          </a:p>
        </p:txBody>
      </p:sp>
      <p:sp>
        <p:nvSpPr>
          <p:cNvPr id="2" name="Rubrik 1">
            <a:extLst>
              <a:ext uri="{FF2B5EF4-FFF2-40B4-BE49-F238E27FC236}">
                <a16:creationId xmlns:a16="http://schemas.microsoft.com/office/drawing/2014/main" id="{BB12101D-65B9-610D-CB3D-9520E5D0C6F1}"/>
              </a:ext>
            </a:extLst>
          </p:cNvPr>
          <p:cNvSpPr>
            <a:spLocks noGrp="1"/>
          </p:cNvSpPr>
          <p:nvPr>
            <p:ph type="title"/>
          </p:nvPr>
        </p:nvSpPr>
        <p:spPr/>
        <p:txBody>
          <a:bodyPr/>
          <a:lstStyle/>
          <a:p>
            <a:r>
              <a:rPr lang="nn-NO" sz="3600" dirty="0" err="1"/>
              <a:t>Tillsatser</a:t>
            </a:r>
            <a:r>
              <a:rPr lang="nn-NO" sz="3600" dirty="0"/>
              <a:t> </a:t>
            </a:r>
            <a:r>
              <a:rPr lang="nn-NO" sz="3600" dirty="0" err="1"/>
              <a:t>och</a:t>
            </a:r>
            <a:r>
              <a:rPr lang="nn-NO" sz="3600" dirty="0"/>
              <a:t> e-nummer</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45FF643D-9865-FDF8-A99C-53239833FD51}"/>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B951CF14-62AA-084D-B8BC-F8CF68CBC101}"/>
              </a:ext>
            </a:extLst>
          </p:cNvPr>
          <p:cNvSpPr>
            <a:spLocks noGrp="1"/>
          </p:cNvSpPr>
          <p:nvPr>
            <p:ph sz="quarter" idx="13"/>
          </p:nvPr>
        </p:nvSpPr>
        <p:spPr>
          <a:xfrm>
            <a:off x="1721999" y="2054731"/>
            <a:ext cx="8841727" cy="3357896"/>
          </a:xfrm>
        </p:spPr>
        <p:txBody>
          <a:bodyPr/>
          <a:lstStyle/>
          <a:p>
            <a:r>
              <a:rPr lang="sv-SE" sz="2800" b="0" i="0" dirty="0">
                <a:latin typeface="Arial" panose="020B0604020202020204" pitchFamily="34" charset="0"/>
                <a:cs typeface="Arial" panose="020B0604020202020204" pitchFamily="34" charset="0"/>
              </a:rPr>
              <a:t>Tillsatser är ämnen som tillförs livsmedel för att de har en teknisk funktion.</a:t>
            </a:r>
          </a:p>
          <a:p>
            <a:r>
              <a:rPr lang="sv-SE" sz="2800" b="0" i="0" dirty="0">
                <a:latin typeface="Arial" panose="020B0604020202020204" pitchFamily="34" charset="0"/>
                <a:cs typeface="Arial" panose="020B0604020202020204" pitchFamily="34" charset="0"/>
              </a:rPr>
              <a:t>E-nummer är ett ID-nummer som används för livsmedelstillsatser som godkänts för användning i Europa.</a:t>
            </a:r>
          </a:p>
          <a:p>
            <a:r>
              <a:rPr lang="sv-SE" sz="2800" dirty="0">
                <a:latin typeface="Arial" panose="020B0604020202020204" pitchFamily="34" charset="0"/>
                <a:cs typeface="Arial" panose="020B0604020202020204" pitchFamily="34" charset="0"/>
              </a:rPr>
              <a:t>Ä-märkning en svensk märkning som visar att en produkt är fri från onödiga tillsatser.</a:t>
            </a:r>
          </a:p>
          <a:p>
            <a:r>
              <a:rPr lang="sv-SE" sz="2800" dirty="0">
                <a:latin typeface="Arial" panose="020B0604020202020204" pitchFamily="34" charset="0"/>
                <a:cs typeface="Arial" panose="020B0604020202020204" pitchFamily="34" charset="0"/>
              </a:rPr>
              <a:t>Välj ekologiskt för miljön!</a:t>
            </a:r>
            <a:endParaRPr lang="sv-SE" sz="2800" dirty="0"/>
          </a:p>
        </p:txBody>
      </p:sp>
      <p:sp>
        <p:nvSpPr>
          <p:cNvPr id="4" name="Rektangel med rundade hörn 3">
            <a:extLst>
              <a:ext uri="{FF2B5EF4-FFF2-40B4-BE49-F238E27FC236}">
                <a16:creationId xmlns:a16="http://schemas.microsoft.com/office/drawing/2014/main" id="{C2DCB603-FCE7-D149-A1D6-F4353E446FB5}"/>
              </a:ext>
            </a:extLst>
          </p:cNvPr>
          <p:cNvSpPr/>
          <p:nvPr/>
        </p:nvSpPr>
        <p:spPr>
          <a:xfrm>
            <a:off x="8888543" y="5984742"/>
            <a:ext cx="3112072"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203703DC-A7A5-798C-D6F1-D2F34BD94C4E}"/>
              </a:ext>
            </a:extLst>
          </p:cNvPr>
          <p:cNvSpPr txBox="1"/>
          <p:nvPr/>
        </p:nvSpPr>
        <p:spPr>
          <a:xfrm>
            <a:off x="9108049" y="6069664"/>
            <a:ext cx="2844800" cy="369332"/>
          </a:xfrm>
          <a:prstGeom prst="rect">
            <a:avLst/>
          </a:prstGeom>
          <a:noFill/>
        </p:spPr>
        <p:txBody>
          <a:bodyPr wrap="square" rtlCol="0">
            <a:spAutoFit/>
          </a:bodyPr>
          <a:lstStyle/>
          <a:p>
            <a:pPr algn="ctr"/>
            <a:r>
              <a:rPr lang="sv-SE" b="1" dirty="0">
                <a:solidFill>
                  <a:schemeClr val="bg1"/>
                </a:solidFill>
                <a:hlinkClick r:id="rId4">
                  <a:extLst>
                    <a:ext uri="{A12FA001-AC4F-418D-AE19-62706E023703}">
                      <ahyp:hlinkClr xmlns:ahyp="http://schemas.microsoft.com/office/drawing/2018/hyperlinkcolor" val="tx"/>
                    </a:ext>
                  </a:extLst>
                </a:hlinkClick>
              </a:rPr>
              <a:t>Tillsatser och e-nummer</a:t>
            </a:r>
            <a:endParaRPr lang="sv-SE" b="1" dirty="0">
              <a:solidFill>
                <a:schemeClr val="bg1"/>
              </a:solidFill>
            </a:endParaRPr>
          </a:p>
        </p:txBody>
      </p:sp>
      <p:pic>
        <p:nvPicPr>
          <p:cNvPr id="7" name="Platshållare för innehåll 6" descr="Markör med hel fyllning">
            <a:extLst>
              <a:ext uri="{FF2B5EF4-FFF2-40B4-BE49-F238E27FC236}">
                <a16:creationId xmlns:a16="http://schemas.microsoft.com/office/drawing/2014/main" id="{B6A2CF24-7A59-CB2A-2D20-9CBE7C770E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90235" flipH="1" flipV="1">
            <a:off x="10206346" y="4973909"/>
            <a:ext cx="885344" cy="88534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715688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15E1A72-B62A-9296-37C5-90C16EF7AE17}"/>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04A99F8A-3F37-9BB1-75D2-1ECEE440049E}"/>
              </a:ext>
            </a:extLst>
          </p:cNvPr>
          <p:cNvSpPr>
            <a:spLocks noGrp="1"/>
          </p:cNvSpPr>
          <p:nvPr>
            <p:ph type="sldNum" sz="quarter" idx="12"/>
          </p:nvPr>
        </p:nvSpPr>
        <p:spPr/>
        <p:txBody>
          <a:bodyPr/>
          <a:lstStyle/>
          <a:p>
            <a:fld id="{332063FA-F158-B145-A53C-EFD7E6C84CF7}" type="slidenum">
              <a:rPr lang="sv-SE" smtClean="0"/>
              <a:pPr/>
              <a:t>14</a:t>
            </a:fld>
            <a:endParaRPr lang="sv-SE"/>
          </a:p>
        </p:txBody>
      </p:sp>
      <p:sp>
        <p:nvSpPr>
          <p:cNvPr id="2" name="Rubrik 1">
            <a:extLst>
              <a:ext uri="{FF2B5EF4-FFF2-40B4-BE49-F238E27FC236}">
                <a16:creationId xmlns:a16="http://schemas.microsoft.com/office/drawing/2014/main" id="{447BBB31-AF30-6876-B889-BB11942AC68E}"/>
              </a:ext>
            </a:extLst>
          </p:cNvPr>
          <p:cNvSpPr>
            <a:spLocks noGrp="1"/>
          </p:cNvSpPr>
          <p:nvPr>
            <p:ph type="title"/>
          </p:nvPr>
        </p:nvSpPr>
        <p:spPr/>
        <p:txBody>
          <a:bodyPr/>
          <a:lstStyle/>
          <a:p>
            <a:r>
              <a:rPr lang="nn-NO" sz="3600" dirty="0" err="1"/>
              <a:t>Samtalsfrågor</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23EA381F-5637-3ED4-369C-8FBF597A402F}"/>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89043866-370F-7EE4-B3E0-3271A14F95B6}"/>
              </a:ext>
            </a:extLst>
          </p:cNvPr>
          <p:cNvSpPr>
            <a:spLocks noGrp="1"/>
          </p:cNvSpPr>
          <p:nvPr>
            <p:ph sz="quarter" idx="13"/>
          </p:nvPr>
        </p:nvSpPr>
        <p:spPr>
          <a:xfrm>
            <a:off x="1721998" y="2547955"/>
            <a:ext cx="9171289" cy="3357896"/>
          </a:xfrm>
        </p:spPr>
        <p:txBody>
          <a:bodyPr/>
          <a:lstStyle/>
          <a:p>
            <a:r>
              <a:rPr lang="sv-SE" sz="2800" dirty="0"/>
              <a:t>Vilka varor brukar vi själva titta efter miljömärkning på?</a:t>
            </a:r>
          </a:p>
          <a:p>
            <a:r>
              <a:rPr lang="sv-SE" sz="2800" dirty="0"/>
              <a:t>Hur kan märkningar göra det lättare för oss att välja mer hållbart?</a:t>
            </a:r>
          </a:p>
          <a:p>
            <a:pPr marL="0" indent="0">
              <a:buNone/>
            </a:pPr>
            <a:endParaRPr lang="sv-SE" sz="2800" dirty="0"/>
          </a:p>
        </p:txBody>
      </p:sp>
    </p:spTree>
    <p:extLst>
      <p:ext uri="{BB962C8B-B14F-4D97-AF65-F5344CB8AC3E}">
        <p14:creationId xmlns:p14="http://schemas.microsoft.com/office/powerpoint/2010/main" val="75336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2F750B-007B-A03E-96FF-BC389543F8CD}"/>
            </a:ext>
          </a:extLst>
        </p:cNvPr>
        <p:cNvGrpSpPr/>
        <p:nvPr/>
      </p:nvGrpSpPr>
      <p:grpSpPr>
        <a:xfrm>
          <a:off x="0" y="0"/>
          <a:ext cx="0" cy="0"/>
          <a:chOff x="0" y="0"/>
          <a:chExt cx="0" cy="0"/>
        </a:xfrm>
      </p:grpSpPr>
      <p:pic>
        <p:nvPicPr>
          <p:cNvPr id="14" name="Bildobjekt 13" descr="En bild som visar Teckensnitt, Grafik, grafisk design, text&#10;&#10;AI-genererat innehåll kan vara felaktigt.">
            <a:extLst>
              <a:ext uri="{FF2B5EF4-FFF2-40B4-BE49-F238E27FC236}">
                <a16:creationId xmlns:a16="http://schemas.microsoft.com/office/drawing/2014/main" id="{DD91786B-D5D8-DED0-86BA-31EC40760A09}"/>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22" name="Rubrik 1">
            <a:extLst>
              <a:ext uri="{FF2B5EF4-FFF2-40B4-BE49-F238E27FC236}">
                <a16:creationId xmlns:a16="http://schemas.microsoft.com/office/drawing/2014/main" id="{62867889-3948-02F8-FA0D-9DB6DA504E6C}"/>
              </a:ext>
            </a:extLst>
          </p:cNvPr>
          <p:cNvSpPr>
            <a:spLocks noGrp="1"/>
          </p:cNvSpPr>
          <p:nvPr>
            <p:ph type="title"/>
          </p:nvPr>
        </p:nvSpPr>
        <p:spPr>
          <a:xfrm>
            <a:off x="1721999" y="1253951"/>
            <a:ext cx="9038280" cy="885242"/>
          </a:xfrm>
        </p:spPr>
        <p:txBody>
          <a:bodyPr/>
          <a:lstStyle/>
          <a:p>
            <a:r>
              <a:rPr lang="nn-NO" sz="3600" dirty="0" err="1"/>
              <a:t>Miljömärkningar</a:t>
            </a:r>
            <a:endParaRPr lang="nn-NO" sz="3600" dirty="0"/>
          </a:p>
        </p:txBody>
      </p:sp>
      <p:pic>
        <p:nvPicPr>
          <p:cNvPr id="2" name="Bildobjekt 1" descr="En bild som visar Grafik, logotyp, Teckensnitt, clipart&#10;&#10;AI-genererat innehåll kan vara felaktigt.">
            <a:extLst>
              <a:ext uri="{FF2B5EF4-FFF2-40B4-BE49-F238E27FC236}">
                <a16:creationId xmlns:a16="http://schemas.microsoft.com/office/drawing/2014/main" id="{752F10C3-9E6D-C66E-58A2-79680F506994}"/>
              </a:ext>
            </a:extLst>
          </p:cNvPr>
          <p:cNvPicPr>
            <a:picLocks noChangeAspect="1"/>
          </p:cNvPicPr>
          <p:nvPr/>
        </p:nvPicPr>
        <p:blipFill>
          <a:blip r:embed="rId4"/>
          <a:stretch>
            <a:fillRect/>
          </a:stretch>
        </p:blipFill>
        <p:spPr>
          <a:xfrm>
            <a:off x="1705971" y="2814389"/>
            <a:ext cx="1532238" cy="1532238"/>
          </a:xfrm>
          <a:prstGeom prst="rect">
            <a:avLst/>
          </a:prstGeom>
        </p:spPr>
      </p:pic>
      <p:pic>
        <p:nvPicPr>
          <p:cNvPr id="4" name="Bildobjekt 3" descr="En bild som visar logotyp, Teckensnitt, cirkel, Grafik&#10;&#10;AI-genererat innehåll kan vara felaktigt.">
            <a:extLst>
              <a:ext uri="{FF2B5EF4-FFF2-40B4-BE49-F238E27FC236}">
                <a16:creationId xmlns:a16="http://schemas.microsoft.com/office/drawing/2014/main" id="{AF7B0813-2BC4-0DA8-34A5-C8ADEED288AD}"/>
              </a:ext>
            </a:extLst>
          </p:cNvPr>
          <p:cNvPicPr>
            <a:picLocks noChangeAspect="1"/>
          </p:cNvPicPr>
          <p:nvPr/>
        </p:nvPicPr>
        <p:blipFill>
          <a:blip r:embed="rId5"/>
          <a:stretch>
            <a:fillRect/>
          </a:stretch>
        </p:blipFill>
        <p:spPr>
          <a:xfrm>
            <a:off x="4071597" y="2856567"/>
            <a:ext cx="1734239" cy="1189811"/>
          </a:xfrm>
          <a:prstGeom prst="rect">
            <a:avLst/>
          </a:prstGeom>
        </p:spPr>
      </p:pic>
      <p:pic>
        <p:nvPicPr>
          <p:cNvPr id="21" name="Bildobjekt 20" descr="En bild som visar Grafik, Teckensnitt, grafisk design, logotyp&#10;&#10;AI-genererat innehåll kan vara felaktigt.">
            <a:extLst>
              <a:ext uri="{FF2B5EF4-FFF2-40B4-BE49-F238E27FC236}">
                <a16:creationId xmlns:a16="http://schemas.microsoft.com/office/drawing/2014/main" id="{674EFB91-41EA-D277-2766-0CAF9BF0AF74}"/>
              </a:ext>
            </a:extLst>
          </p:cNvPr>
          <p:cNvPicPr>
            <a:picLocks noChangeAspect="1"/>
          </p:cNvPicPr>
          <p:nvPr/>
        </p:nvPicPr>
        <p:blipFill>
          <a:blip r:embed="rId6"/>
          <a:stretch>
            <a:fillRect/>
          </a:stretch>
        </p:blipFill>
        <p:spPr>
          <a:xfrm>
            <a:off x="4214300" y="4975458"/>
            <a:ext cx="1415902" cy="1415902"/>
          </a:xfrm>
          <a:prstGeom prst="rect">
            <a:avLst/>
          </a:prstGeom>
        </p:spPr>
      </p:pic>
      <p:pic>
        <p:nvPicPr>
          <p:cNvPr id="23" name="Bildobjekt 22" descr="En bild som visar text, Teckensnitt, logotyp, skärmbild&#10;&#10;AI-genererat innehåll kan vara felaktigt.">
            <a:extLst>
              <a:ext uri="{FF2B5EF4-FFF2-40B4-BE49-F238E27FC236}">
                <a16:creationId xmlns:a16="http://schemas.microsoft.com/office/drawing/2014/main" id="{0094069E-8C87-EA7A-1B8F-C006FA747E65}"/>
              </a:ext>
            </a:extLst>
          </p:cNvPr>
          <p:cNvPicPr>
            <a:picLocks noChangeAspect="1"/>
          </p:cNvPicPr>
          <p:nvPr/>
        </p:nvPicPr>
        <p:blipFill>
          <a:blip r:embed="rId7"/>
          <a:stretch>
            <a:fillRect/>
          </a:stretch>
        </p:blipFill>
        <p:spPr>
          <a:xfrm>
            <a:off x="1467496" y="4769009"/>
            <a:ext cx="1868923" cy="1875153"/>
          </a:xfrm>
          <a:prstGeom prst="rect">
            <a:avLst/>
          </a:prstGeom>
        </p:spPr>
      </p:pic>
      <p:pic>
        <p:nvPicPr>
          <p:cNvPr id="24" name="Bildobjekt 23" descr="En bild som visar Grafik, grafisk design, cirkel, Teckensnitt&#10;&#10;AI-genererat innehåll kan vara felaktigt.">
            <a:extLst>
              <a:ext uri="{FF2B5EF4-FFF2-40B4-BE49-F238E27FC236}">
                <a16:creationId xmlns:a16="http://schemas.microsoft.com/office/drawing/2014/main" id="{D9C9FDEB-ED04-B720-BAEF-E6F3FC69D1FE}"/>
              </a:ext>
            </a:extLst>
          </p:cNvPr>
          <p:cNvPicPr>
            <a:picLocks noChangeAspect="1"/>
          </p:cNvPicPr>
          <p:nvPr/>
        </p:nvPicPr>
        <p:blipFill>
          <a:blip r:embed="rId8"/>
          <a:stretch>
            <a:fillRect/>
          </a:stretch>
        </p:blipFill>
        <p:spPr>
          <a:xfrm>
            <a:off x="9183728" y="2713388"/>
            <a:ext cx="1734239" cy="1734239"/>
          </a:xfrm>
          <a:prstGeom prst="rect">
            <a:avLst/>
          </a:prstGeom>
        </p:spPr>
      </p:pic>
      <p:pic>
        <p:nvPicPr>
          <p:cNvPr id="25" name="Bildobjekt 24" descr="En bild som visar flagga, stjärna&#10;&#10;AI-genererat innehåll kan vara felaktigt.">
            <a:extLst>
              <a:ext uri="{FF2B5EF4-FFF2-40B4-BE49-F238E27FC236}">
                <a16:creationId xmlns:a16="http://schemas.microsoft.com/office/drawing/2014/main" id="{CB9C36D4-6AD4-F432-F37B-DED40371E3BE}"/>
              </a:ext>
            </a:extLst>
          </p:cNvPr>
          <p:cNvPicPr>
            <a:picLocks noChangeAspect="1"/>
          </p:cNvPicPr>
          <p:nvPr/>
        </p:nvPicPr>
        <p:blipFill>
          <a:blip r:embed="rId9"/>
          <a:stretch>
            <a:fillRect/>
          </a:stretch>
        </p:blipFill>
        <p:spPr>
          <a:xfrm>
            <a:off x="6656923" y="2912509"/>
            <a:ext cx="1734239" cy="1157594"/>
          </a:xfrm>
          <a:prstGeom prst="rect">
            <a:avLst/>
          </a:prstGeom>
        </p:spPr>
      </p:pic>
      <p:pic>
        <p:nvPicPr>
          <p:cNvPr id="26" name="Platshållare för innehåll 6" descr="En bild som visar text, Teckensnitt, logotyp, Grafik&#10;&#10;AI-genererat innehåll kan vara felaktigt.">
            <a:extLst>
              <a:ext uri="{FF2B5EF4-FFF2-40B4-BE49-F238E27FC236}">
                <a16:creationId xmlns:a16="http://schemas.microsoft.com/office/drawing/2014/main" id="{11C09622-C72B-F904-9F0D-5F0290518ABB}"/>
              </a:ext>
            </a:extLst>
          </p:cNvPr>
          <p:cNvPicPr>
            <a:picLocks noGrp="1" noChangeAspect="1"/>
          </p:cNvPicPr>
          <p:nvPr>
            <p:ph sz="quarter" idx="13"/>
          </p:nvPr>
        </p:nvPicPr>
        <p:blipFill>
          <a:blip r:embed="rId10"/>
          <a:stretch>
            <a:fillRect/>
          </a:stretch>
        </p:blipFill>
        <p:spPr>
          <a:xfrm>
            <a:off x="6792088" y="5070075"/>
            <a:ext cx="1355869" cy="1437246"/>
          </a:xfrm>
        </p:spPr>
      </p:pic>
      <p:pic>
        <p:nvPicPr>
          <p:cNvPr id="27" name="Bildobjekt 26" descr="En bild som visar symbol, Grafik, Teckensnitt, logotyp&#10;&#10;AI-genererat innehåll kan vara felaktigt.">
            <a:extLst>
              <a:ext uri="{FF2B5EF4-FFF2-40B4-BE49-F238E27FC236}">
                <a16:creationId xmlns:a16="http://schemas.microsoft.com/office/drawing/2014/main" id="{EFD0B61F-6F7F-1F4B-2488-776E07AE26D3}"/>
              </a:ext>
            </a:extLst>
          </p:cNvPr>
          <p:cNvPicPr>
            <a:picLocks noChangeAspect="1"/>
          </p:cNvPicPr>
          <p:nvPr/>
        </p:nvPicPr>
        <p:blipFill>
          <a:blip r:embed="rId11"/>
          <a:stretch>
            <a:fillRect/>
          </a:stretch>
        </p:blipFill>
        <p:spPr>
          <a:xfrm>
            <a:off x="9168401" y="4975458"/>
            <a:ext cx="1739508" cy="1598514"/>
          </a:xfrm>
          <a:prstGeom prst="rect">
            <a:avLst/>
          </a:prstGeom>
        </p:spPr>
      </p:pic>
    </p:spTree>
    <p:extLst>
      <p:ext uri="{BB962C8B-B14F-4D97-AF65-F5344CB8AC3E}">
        <p14:creationId xmlns:p14="http://schemas.microsoft.com/office/powerpoint/2010/main" val="101314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16</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nn-NO" sz="3600" dirty="0"/>
              <a:t>Bra </a:t>
            </a:r>
            <a:r>
              <a:rPr lang="nn-NO" sz="3600" dirty="0" err="1"/>
              <a:t>miljöval</a:t>
            </a:r>
            <a:br>
              <a:rPr lang="sv-SE" sz="3600" b="1" dirty="0">
                <a:ln w="6600">
                  <a:noFill/>
                  <a:prstDash val="solid"/>
                </a:ln>
                <a:solidFill>
                  <a:srgbClr val="004178"/>
                </a:solidFill>
              </a:rPr>
            </a:b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683D9999-AFD1-002A-528B-2832AD1FFF5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291407"/>
            <a:ext cx="6758662" cy="3357896"/>
          </a:xfrm>
        </p:spPr>
        <p:txBody>
          <a:bodyPr/>
          <a:lstStyle/>
          <a:p>
            <a:r>
              <a:rPr lang="sv-SE" sz="2800" noProof="0" dirty="0"/>
              <a:t>Bra Miljöval är Naturskyddsföreningens egen miljömärkning. </a:t>
            </a:r>
          </a:p>
          <a:p>
            <a:r>
              <a:rPr lang="sv-SE" sz="2800" b="0" i="0" noProof="0" dirty="0">
                <a:solidFill>
                  <a:srgbClr val="000000"/>
                </a:solidFill>
                <a:effectLst/>
              </a:rPr>
              <a:t>Bra Miljöval bygger på två idéer</a:t>
            </a:r>
            <a:r>
              <a:rPr lang="sv-SE" sz="2800" noProof="0" dirty="0">
                <a:solidFill>
                  <a:srgbClr val="000000"/>
                </a:solidFill>
              </a:rPr>
              <a:t>:</a:t>
            </a:r>
            <a:br>
              <a:rPr lang="sv-SE" sz="2800" b="0" i="0" noProof="0" dirty="0">
                <a:solidFill>
                  <a:srgbClr val="000000"/>
                </a:solidFill>
                <a:effectLst/>
              </a:rPr>
            </a:br>
            <a:r>
              <a:rPr lang="sv-SE" sz="2800" noProof="0" dirty="0">
                <a:solidFill>
                  <a:srgbClr val="000000"/>
                </a:solidFill>
              </a:rPr>
              <a:t>1. </a:t>
            </a:r>
            <a:r>
              <a:rPr lang="sv-SE" sz="2800" b="0" i="0" noProof="0" dirty="0">
                <a:solidFill>
                  <a:srgbClr val="000000"/>
                </a:solidFill>
                <a:effectLst/>
              </a:rPr>
              <a:t>Vi måste spara naturresurser.</a:t>
            </a:r>
            <a:br>
              <a:rPr lang="sv-SE" sz="2800" b="0" i="0" noProof="0" dirty="0">
                <a:solidFill>
                  <a:srgbClr val="000000"/>
                </a:solidFill>
                <a:effectLst/>
              </a:rPr>
            </a:br>
            <a:r>
              <a:rPr lang="sv-SE" sz="2800" noProof="0" dirty="0">
                <a:solidFill>
                  <a:srgbClr val="000000"/>
                </a:solidFill>
              </a:rPr>
              <a:t>2. </a:t>
            </a:r>
            <a:r>
              <a:rPr lang="sv-SE" sz="2800" b="0" i="0" noProof="0" dirty="0">
                <a:solidFill>
                  <a:srgbClr val="000000"/>
                </a:solidFill>
                <a:effectLst/>
              </a:rPr>
              <a:t>Den biologiska mångfalden och människors hälsa ska skyddas. Därför måste farliga kemikalier bort.</a:t>
            </a:r>
          </a:p>
        </p:txBody>
      </p:sp>
      <p:pic>
        <p:nvPicPr>
          <p:cNvPr id="7" name="Bildobjekt 6" descr="En bild som visar Grafik, logotyp, Teckensnitt, clipart&#10;&#10;AI-genererat innehåll kan vara felaktigt.">
            <a:extLst>
              <a:ext uri="{FF2B5EF4-FFF2-40B4-BE49-F238E27FC236}">
                <a16:creationId xmlns:a16="http://schemas.microsoft.com/office/drawing/2014/main" id="{8930A2BA-E83B-6A78-D974-07BC9A6A0E2A}"/>
              </a:ext>
            </a:extLst>
          </p:cNvPr>
          <p:cNvPicPr>
            <a:picLocks noChangeAspect="1"/>
          </p:cNvPicPr>
          <p:nvPr/>
        </p:nvPicPr>
        <p:blipFill>
          <a:blip r:embed="rId4"/>
          <a:stretch>
            <a:fillRect/>
          </a:stretch>
        </p:blipFill>
        <p:spPr>
          <a:xfrm>
            <a:off x="9337665" y="2291407"/>
            <a:ext cx="2264672" cy="2264672"/>
          </a:xfrm>
          <a:prstGeom prst="rect">
            <a:avLst/>
          </a:prstGeom>
        </p:spPr>
      </p:pic>
      <p:sp>
        <p:nvSpPr>
          <p:cNvPr id="4" name="Rektangel med rundade hörn 3">
            <a:extLst>
              <a:ext uri="{FF2B5EF4-FFF2-40B4-BE49-F238E27FC236}">
                <a16:creationId xmlns:a16="http://schemas.microsoft.com/office/drawing/2014/main" id="{63701668-C011-59B3-0E2E-67D4A84894A7}"/>
              </a:ext>
            </a:extLst>
          </p:cNvPr>
          <p:cNvSpPr/>
          <p:nvPr/>
        </p:nvSpPr>
        <p:spPr>
          <a:xfrm>
            <a:off x="9555480" y="5984742"/>
            <a:ext cx="2046858"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82F8086C-3280-02A1-D8D6-E78F29813485}"/>
              </a:ext>
            </a:extLst>
          </p:cNvPr>
          <p:cNvSpPr txBox="1"/>
          <p:nvPr/>
        </p:nvSpPr>
        <p:spPr>
          <a:xfrm>
            <a:off x="9108049" y="6069664"/>
            <a:ext cx="2844800" cy="369332"/>
          </a:xfrm>
          <a:prstGeom prst="rect">
            <a:avLst/>
          </a:prstGeom>
          <a:noFill/>
        </p:spPr>
        <p:txBody>
          <a:bodyPr wrap="square" rtlCol="0">
            <a:spAutoFit/>
          </a:bodyPr>
          <a:lstStyle/>
          <a:p>
            <a:pPr algn="ctr"/>
            <a:r>
              <a:rPr lang="sv-SE" b="1" dirty="0">
                <a:solidFill>
                  <a:schemeClr val="bg1"/>
                </a:solidFill>
                <a:hlinkClick r:id="rId5">
                  <a:extLst>
                    <a:ext uri="{A12FA001-AC4F-418D-AE19-62706E023703}">
                      <ahyp:hlinkClr xmlns:ahyp="http://schemas.microsoft.com/office/drawing/2018/hyperlinkcolor" val="tx"/>
                    </a:ext>
                  </a:extLst>
                </a:hlinkClick>
              </a:rPr>
              <a:t>Bra miljöval</a:t>
            </a:r>
            <a:endParaRPr lang="sv-SE" b="1" dirty="0">
              <a:solidFill>
                <a:schemeClr val="bg1"/>
              </a:solidFill>
            </a:endParaRPr>
          </a:p>
        </p:txBody>
      </p:sp>
      <p:pic>
        <p:nvPicPr>
          <p:cNvPr id="8" name="Platshållare för innehåll 6" descr="Markör med hel fyllning">
            <a:extLst>
              <a:ext uri="{FF2B5EF4-FFF2-40B4-BE49-F238E27FC236}">
                <a16:creationId xmlns:a16="http://schemas.microsoft.com/office/drawing/2014/main" id="{8670FDD7-46D0-312A-B1FD-DB0EE8D708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90235" flipH="1" flipV="1">
            <a:off x="10206346" y="4973909"/>
            <a:ext cx="885344" cy="88534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675818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17</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nn-NO" sz="3600" dirty="0" err="1"/>
              <a:t>Europalövet</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683D9999-AFD1-002A-528B-2832AD1FFF5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1943840"/>
            <a:ext cx="7589579" cy="3357896"/>
          </a:xfrm>
        </p:spPr>
        <p:txBody>
          <a:bodyPr/>
          <a:lstStyle/>
          <a:p>
            <a:r>
              <a:rPr lang="sv-SE" sz="2800" dirty="0"/>
              <a:t>Enhetlig visuell symbol för ekologiska produkter från EU.</a:t>
            </a:r>
          </a:p>
          <a:p>
            <a:r>
              <a:rPr lang="sv-SE" sz="2800" dirty="0"/>
              <a:t>Minst 95 procent ekologiska ingredienser.</a:t>
            </a:r>
          </a:p>
          <a:p>
            <a:r>
              <a:rPr lang="sv-SE" sz="2800" dirty="0"/>
              <a:t>Villkor för produktion, bearbetning, transport och lagring.</a:t>
            </a:r>
          </a:p>
          <a:p>
            <a:r>
              <a:rPr lang="sv-SE" sz="2800" dirty="0"/>
              <a:t>Ingen konstgödsel eller kemiska bekämpningsmedel.</a:t>
            </a:r>
          </a:p>
        </p:txBody>
      </p:sp>
      <p:pic>
        <p:nvPicPr>
          <p:cNvPr id="7" name="Bildobjekt 6" descr="En bild som visar flagga, stjärna&#10;&#10;AI-genererat innehåll kan vara felaktigt.">
            <a:extLst>
              <a:ext uri="{FF2B5EF4-FFF2-40B4-BE49-F238E27FC236}">
                <a16:creationId xmlns:a16="http://schemas.microsoft.com/office/drawing/2014/main" id="{9CFCE700-E815-821A-89D5-2C7C3AE89ADD}"/>
              </a:ext>
            </a:extLst>
          </p:cNvPr>
          <p:cNvPicPr>
            <a:picLocks noChangeAspect="1"/>
          </p:cNvPicPr>
          <p:nvPr/>
        </p:nvPicPr>
        <p:blipFill>
          <a:blip r:embed="rId4"/>
          <a:stretch>
            <a:fillRect/>
          </a:stretch>
        </p:blipFill>
        <p:spPr>
          <a:xfrm>
            <a:off x="9649834" y="2041174"/>
            <a:ext cx="2303015" cy="1537248"/>
          </a:xfrm>
          <a:prstGeom prst="rect">
            <a:avLst/>
          </a:prstGeom>
        </p:spPr>
      </p:pic>
      <p:sp>
        <p:nvSpPr>
          <p:cNvPr id="4" name="Rektangel med rundade hörn 3">
            <a:extLst>
              <a:ext uri="{FF2B5EF4-FFF2-40B4-BE49-F238E27FC236}">
                <a16:creationId xmlns:a16="http://schemas.microsoft.com/office/drawing/2014/main" id="{8F7928B5-11EF-C160-6ECD-7B66AE1DB9AF}"/>
              </a:ext>
            </a:extLst>
          </p:cNvPr>
          <p:cNvSpPr/>
          <p:nvPr/>
        </p:nvSpPr>
        <p:spPr>
          <a:xfrm>
            <a:off x="9989819" y="6006453"/>
            <a:ext cx="1963029"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solidFill>
                <a:schemeClr val="tx1"/>
              </a:solidFill>
            </a:endParaRPr>
          </a:p>
        </p:txBody>
      </p:sp>
      <p:sp>
        <p:nvSpPr>
          <p:cNvPr id="5" name="textruta 4">
            <a:extLst>
              <a:ext uri="{FF2B5EF4-FFF2-40B4-BE49-F238E27FC236}">
                <a16:creationId xmlns:a16="http://schemas.microsoft.com/office/drawing/2014/main" id="{D4B92A74-2E85-DF87-C8B4-EA4571C1B5A9}"/>
              </a:ext>
            </a:extLst>
          </p:cNvPr>
          <p:cNvSpPr txBox="1"/>
          <p:nvPr/>
        </p:nvSpPr>
        <p:spPr>
          <a:xfrm>
            <a:off x="9595582" y="6069664"/>
            <a:ext cx="2844800" cy="369332"/>
          </a:xfrm>
          <a:prstGeom prst="rect">
            <a:avLst/>
          </a:prstGeom>
          <a:noFill/>
        </p:spPr>
        <p:txBody>
          <a:bodyPr wrap="square" rtlCol="0">
            <a:spAutoFit/>
          </a:bodyPr>
          <a:lstStyle/>
          <a:p>
            <a:pPr algn="ctr"/>
            <a:r>
              <a:rPr lang="sv-SE" b="1" dirty="0">
                <a:solidFill>
                  <a:schemeClr val="bg1"/>
                </a:solidFill>
                <a:hlinkClick r:id="rId5">
                  <a:extLst>
                    <a:ext uri="{A12FA001-AC4F-418D-AE19-62706E023703}">
                      <ahyp:hlinkClr xmlns:ahyp="http://schemas.microsoft.com/office/drawing/2018/hyperlinkcolor" val="tx"/>
                    </a:ext>
                  </a:extLst>
                </a:hlinkClick>
              </a:rPr>
              <a:t>Europalövet</a:t>
            </a:r>
            <a:endParaRPr lang="sv-SE" b="1" dirty="0">
              <a:solidFill>
                <a:schemeClr val="bg1"/>
              </a:solidFill>
            </a:endParaRPr>
          </a:p>
        </p:txBody>
      </p:sp>
      <p:pic>
        <p:nvPicPr>
          <p:cNvPr id="8" name="Platshållare för innehåll 6" descr="Markör med hel fyllning">
            <a:extLst>
              <a:ext uri="{FF2B5EF4-FFF2-40B4-BE49-F238E27FC236}">
                <a16:creationId xmlns:a16="http://schemas.microsoft.com/office/drawing/2014/main" id="{00B76B33-250E-5FCB-4FAC-B2B290F273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90235" flipH="1" flipV="1">
            <a:off x="10575310" y="5013559"/>
            <a:ext cx="885344" cy="885344"/>
          </a:xfrm>
          <a:prstGeom prst="rect">
            <a:avLst/>
          </a:prstGeom>
          <a:effectLst>
            <a:outerShdw blurRad="50800" dist="38100" dir="13500000" algn="br" rotWithShape="0">
              <a:prstClr val="black">
                <a:alpha val="40000"/>
              </a:prstClr>
            </a:outerShdw>
          </a:effectLst>
        </p:spPr>
      </p:pic>
      <p:sp>
        <p:nvSpPr>
          <p:cNvPr id="9" name="textruta 8">
            <a:extLst>
              <a:ext uri="{FF2B5EF4-FFF2-40B4-BE49-F238E27FC236}">
                <a16:creationId xmlns:a16="http://schemas.microsoft.com/office/drawing/2014/main" id="{EA07408B-A6B4-4F13-781B-17F7DF5D79B8}"/>
              </a:ext>
            </a:extLst>
          </p:cNvPr>
          <p:cNvSpPr txBox="1"/>
          <p:nvPr/>
        </p:nvSpPr>
        <p:spPr>
          <a:xfrm>
            <a:off x="1592792" y="5774675"/>
            <a:ext cx="6850527" cy="954107"/>
          </a:xfrm>
          <a:prstGeom prst="rect">
            <a:avLst/>
          </a:prstGeom>
          <a:noFill/>
        </p:spPr>
        <p:txBody>
          <a:bodyPr wrap="square" rtlCol="0">
            <a:spAutoFit/>
          </a:bodyPr>
          <a:lstStyle/>
          <a:p>
            <a:pPr marL="457200" indent="-457200">
              <a:buClr>
                <a:schemeClr val="accent2"/>
              </a:buClr>
              <a:buFont typeface="Wingdings" pitchFamily="2" charset="2"/>
              <a:buChar char="§"/>
            </a:pPr>
            <a:r>
              <a:rPr lang="sv-SE" sz="2800" dirty="0"/>
              <a:t>Djuren får vara ute och ge utlopp för sina naturliga beteenden.</a:t>
            </a:r>
          </a:p>
        </p:txBody>
      </p:sp>
    </p:spTree>
    <p:extLst>
      <p:ext uri="{BB962C8B-B14F-4D97-AF65-F5344CB8AC3E}">
        <p14:creationId xmlns:p14="http://schemas.microsoft.com/office/powerpoint/2010/main" val="2022725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18</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nn-NO" sz="3600" dirty="0"/>
              <a:t>KRAV</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683D9999-AFD1-002A-528B-2832AD1FFF5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038113"/>
            <a:ext cx="6656457" cy="3357896"/>
          </a:xfrm>
        </p:spPr>
        <p:txBody>
          <a:bodyPr/>
          <a:lstStyle/>
          <a:p>
            <a:r>
              <a:rPr lang="sv-SE" sz="2800" dirty="0"/>
              <a:t>Sveriges mest kända hållbarhetsmärkning för mat.</a:t>
            </a:r>
          </a:p>
          <a:p>
            <a:r>
              <a:rPr lang="sv-SE" sz="2800" dirty="0"/>
              <a:t>Ekologiskt med extra höga krav för</a:t>
            </a:r>
          </a:p>
          <a:p>
            <a:pPr lvl="1"/>
            <a:r>
              <a:rPr lang="sv-SE" sz="2800" dirty="0"/>
              <a:t>biologisk mångfald</a:t>
            </a:r>
          </a:p>
          <a:p>
            <a:pPr lvl="1"/>
            <a:r>
              <a:rPr lang="sv-SE" sz="2800" dirty="0"/>
              <a:t>mindre klimatpåverkan</a:t>
            </a:r>
          </a:p>
          <a:p>
            <a:pPr lvl="1"/>
            <a:r>
              <a:rPr lang="sv-SE" sz="2800" dirty="0"/>
              <a:t>god djurvälfärd</a:t>
            </a:r>
          </a:p>
          <a:p>
            <a:pPr lvl="1"/>
            <a:r>
              <a:rPr lang="sv-SE" sz="2800" dirty="0"/>
              <a:t>bättre arbetsvillkor för anställda</a:t>
            </a:r>
          </a:p>
          <a:p>
            <a:r>
              <a:rPr lang="sv-SE" sz="2800" dirty="0"/>
              <a:t>Naturliga ämnen i naturliga processer.</a:t>
            </a:r>
          </a:p>
        </p:txBody>
      </p:sp>
      <p:pic>
        <p:nvPicPr>
          <p:cNvPr id="5" name="Bildobjekt 4" descr="En bild som visar logotyp, Teckensnitt, cirkel, Grafik&#10;&#10;AI-genererat innehåll kan vara felaktigt.">
            <a:extLst>
              <a:ext uri="{FF2B5EF4-FFF2-40B4-BE49-F238E27FC236}">
                <a16:creationId xmlns:a16="http://schemas.microsoft.com/office/drawing/2014/main" id="{2CEB71B9-DAFE-F7C7-48E7-BD9D7465C7B2}"/>
              </a:ext>
            </a:extLst>
          </p:cNvPr>
          <p:cNvPicPr>
            <a:picLocks noChangeAspect="1"/>
          </p:cNvPicPr>
          <p:nvPr/>
        </p:nvPicPr>
        <p:blipFill>
          <a:blip r:embed="rId4"/>
          <a:stretch>
            <a:fillRect/>
          </a:stretch>
        </p:blipFill>
        <p:spPr>
          <a:xfrm>
            <a:off x="8865704" y="2203083"/>
            <a:ext cx="2705022" cy="1855838"/>
          </a:xfrm>
          <a:prstGeom prst="rect">
            <a:avLst/>
          </a:prstGeom>
        </p:spPr>
      </p:pic>
      <p:sp>
        <p:nvSpPr>
          <p:cNvPr id="4" name="Rektangel med rundade hörn 3">
            <a:extLst>
              <a:ext uri="{FF2B5EF4-FFF2-40B4-BE49-F238E27FC236}">
                <a16:creationId xmlns:a16="http://schemas.microsoft.com/office/drawing/2014/main" id="{B43B0401-95B4-8585-5A6D-669C8587A4AC}"/>
              </a:ext>
            </a:extLst>
          </p:cNvPr>
          <p:cNvSpPr/>
          <p:nvPr/>
        </p:nvSpPr>
        <p:spPr>
          <a:xfrm>
            <a:off x="9738359" y="5984742"/>
            <a:ext cx="1668781"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7" name="textruta 6">
            <a:extLst>
              <a:ext uri="{FF2B5EF4-FFF2-40B4-BE49-F238E27FC236}">
                <a16:creationId xmlns:a16="http://schemas.microsoft.com/office/drawing/2014/main" id="{B1AA0798-2F4C-58D6-C4F7-10D3DA446E6C}"/>
              </a:ext>
            </a:extLst>
          </p:cNvPr>
          <p:cNvSpPr txBox="1"/>
          <p:nvPr/>
        </p:nvSpPr>
        <p:spPr>
          <a:xfrm>
            <a:off x="9108049" y="6069664"/>
            <a:ext cx="2844800" cy="369332"/>
          </a:xfrm>
          <a:prstGeom prst="rect">
            <a:avLst/>
          </a:prstGeom>
          <a:noFill/>
        </p:spPr>
        <p:txBody>
          <a:bodyPr wrap="square" rtlCol="0">
            <a:spAutoFit/>
          </a:bodyPr>
          <a:lstStyle/>
          <a:p>
            <a:pPr algn="ctr"/>
            <a:r>
              <a:rPr lang="sv-SE" b="1" dirty="0">
                <a:solidFill>
                  <a:schemeClr val="bg1"/>
                </a:solidFill>
                <a:hlinkClick r:id="rId5">
                  <a:extLst>
                    <a:ext uri="{A12FA001-AC4F-418D-AE19-62706E023703}">
                      <ahyp:hlinkClr xmlns:ahyp="http://schemas.microsoft.com/office/drawing/2018/hyperlinkcolor" val="tx"/>
                    </a:ext>
                  </a:extLst>
                </a:hlinkClick>
              </a:rPr>
              <a:t>KRAV</a:t>
            </a:r>
            <a:endParaRPr lang="sv-SE" b="1" dirty="0">
              <a:solidFill>
                <a:schemeClr val="bg1"/>
              </a:solidFill>
            </a:endParaRPr>
          </a:p>
        </p:txBody>
      </p:sp>
      <p:pic>
        <p:nvPicPr>
          <p:cNvPr id="8" name="Platshållare för innehåll 6" descr="Markör med hel fyllning">
            <a:extLst>
              <a:ext uri="{FF2B5EF4-FFF2-40B4-BE49-F238E27FC236}">
                <a16:creationId xmlns:a16="http://schemas.microsoft.com/office/drawing/2014/main" id="{D5ABCD08-8C42-34CC-9B72-E98BA7153F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90235" flipH="1" flipV="1">
            <a:off x="10206346" y="4973909"/>
            <a:ext cx="885344" cy="88534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397066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19</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nn-NO" sz="3600" dirty="0"/>
              <a:t>FAIRTRADE</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683D9999-AFD1-002A-528B-2832AD1FFF5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040187"/>
            <a:ext cx="6635191" cy="3357896"/>
          </a:xfrm>
        </p:spPr>
        <p:txBody>
          <a:bodyPr/>
          <a:lstStyle/>
          <a:p>
            <a:r>
              <a:rPr lang="sv-SE" sz="2800" dirty="0"/>
              <a:t>Är en internationell certifiering av råvaror.</a:t>
            </a:r>
          </a:p>
          <a:p>
            <a:r>
              <a:rPr lang="sv-SE" sz="2800" dirty="0"/>
              <a:t>Arbetar för mänskliga rättigheter, stärka människors inflytande och minska fattigdom.</a:t>
            </a:r>
          </a:p>
          <a:p>
            <a:r>
              <a:rPr lang="sv-SE" sz="2800" dirty="0"/>
              <a:t>100 % av ingredienser i en produkt måste vara </a:t>
            </a:r>
            <a:r>
              <a:rPr lang="sv-SE" sz="2800" dirty="0" err="1"/>
              <a:t>Fairtrade</a:t>
            </a:r>
            <a:r>
              <a:rPr lang="sv-SE" sz="2800" dirty="0"/>
              <a:t> för att råvaran ska bli certifierad.</a:t>
            </a:r>
          </a:p>
          <a:p>
            <a:pPr marL="0" indent="0">
              <a:buNone/>
            </a:pPr>
            <a:endParaRPr lang="sv-SE" sz="2800" dirty="0"/>
          </a:p>
          <a:p>
            <a:endParaRPr lang="sv-SE" sz="2400" dirty="0"/>
          </a:p>
        </p:txBody>
      </p:sp>
      <p:pic>
        <p:nvPicPr>
          <p:cNvPr id="7" name="Bildobjekt 6" descr="En bild som visar Grafik, grafisk design, cirkel, Teckensnitt&#10;&#10;AI-genererat innehåll kan vara felaktigt.">
            <a:extLst>
              <a:ext uri="{FF2B5EF4-FFF2-40B4-BE49-F238E27FC236}">
                <a16:creationId xmlns:a16="http://schemas.microsoft.com/office/drawing/2014/main" id="{B67D7FDA-1DA2-52E1-1308-84CF39A4AE3E}"/>
              </a:ext>
            </a:extLst>
          </p:cNvPr>
          <p:cNvPicPr>
            <a:picLocks noChangeAspect="1"/>
          </p:cNvPicPr>
          <p:nvPr/>
        </p:nvPicPr>
        <p:blipFill>
          <a:blip r:embed="rId4"/>
          <a:stretch>
            <a:fillRect/>
          </a:stretch>
        </p:blipFill>
        <p:spPr>
          <a:xfrm>
            <a:off x="8907394" y="2124649"/>
            <a:ext cx="2778098" cy="2778098"/>
          </a:xfrm>
          <a:prstGeom prst="rect">
            <a:avLst/>
          </a:prstGeom>
        </p:spPr>
      </p:pic>
      <p:sp>
        <p:nvSpPr>
          <p:cNvPr id="4" name="Rektangel med rundade hörn 3">
            <a:extLst>
              <a:ext uri="{FF2B5EF4-FFF2-40B4-BE49-F238E27FC236}">
                <a16:creationId xmlns:a16="http://schemas.microsoft.com/office/drawing/2014/main" id="{948291DC-3A5C-EF58-5E1F-82D7DE071C17}"/>
              </a:ext>
            </a:extLst>
          </p:cNvPr>
          <p:cNvSpPr/>
          <p:nvPr/>
        </p:nvSpPr>
        <p:spPr>
          <a:xfrm>
            <a:off x="9222517" y="5984742"/>
            <a:ext cx="2651797"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087F9CB1-8C9F-5FCE-C34A-4DC0EE266EDC}"/>
              </a:ext>
            </a:extLst>
          </p:cNvPr>
          <p:cNvSpPr txBox="1"/>
          <p:nvPr/>
        </p:nvSpPr>
        <p:spPr>
          <a:xfrm>
            <a:off x="9108049" y="6069664"/>
            <a:ext cx="2844800" cy="369332"/>
          </a:xfrm>
          <a:prstGeom prst="rect">
            <a:avLst/>
          </a:prstGeom>
          <a:noFill/>
        </p:spPr>
        <p:txBody>
          <a:bodyPr wrap="square" rtlCol="0">
            <a:spAutoFit/>
          </a:bodyPr>
          <a:lstStyle/>
          <a:p>
            <a:pPr algn="ctr"/>
            <a:r>
              <a:rPr lang="sv-SE" b="1" dirty="0">
                <a:solidFill>
                  <a:schemeClr val="bg1"/>
                </a:solidFill>
                <a:hlinkClick r:id="rId5">
                  <a:extLst>
                    <a:ext uri="{A12FA001-AC4F-418D-AE19-62706E023703}">
                      <ahyp:hlinkClr xmlns:ahyp="http://schemas.microsoft.com/office/drawing/2018/hyperlinkcolor" val="tx"/>
                    </a:ext>
                  </a:extLst>
                </a:hlinkClick>
              </a:rPr>
              <a:t>Fairtrade Sverige</a:t>
            </a:r>
            <a:endParaRPr lang="sv-SE" b="1" dirty="0">
              <a:solidFill>
                <a:schemeClr val="bg1"/>
              </a:solidFill>
            </a:endParaRPr>
          </a:p>
        </p:txBody>
      </p:sp>
      <p:pic>
        <p:nvPicPr>
          <p:cNvPr id="8" name="Platshållare för innehåll 6" descr="Markör med hel fyllning">
            <a:extLst>
              <a:ext uri="{FF2B5EF4-FFF2-40B4-BE49-F238E27FC236}">
                <a16:creationId xmlns:a16="http://schemas.microsoft.com/office/drawing/2014/main" id="{E2F96538-0462-D19C-EB74-B91A40CD6A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90235" flipH="1" flipV="1">
            <a:off x="10206346" y="4973909"/>
            <a:ext cx="885344" cy="88534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284672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3C0D92-3B4A-6CC3-E6F0-72D33791E963}"/>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078A0B8A-2A02-3FB3-0463-854B0F2C9447}"/>
              </a:ext>
            </a:extLst>
          </p:cNvPr>
          <p:cNvSpPr>
            <a:spLocks noGrp="1"/>
          </p:cNvSpPr>
          <p:nvPr>
            <p:ph type="sldNum" sz="quarter" idx="12"/>
          </p:nvPr>
        </p:nvSpPr>
        <p:spPr/>
        <p:txBody>
          <a:bodyPr/>
          <a:lstStyle/>
          <a:p>
            <a:fld id="{332063FA-F158-B145-A53C-EFD7E6C84CF7}" type="slidenum">
              <a:rPr lang="sv-SE" smtClean="0"/>
              <a:pPr/>
              <a:t>2</a:t>
            </a:fld>
            <a:endParaRPr lang="sv-SE"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4943F7BB-5EFF-1699-F706-C3736E05A8E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A170AB78-EE91-9648-9789-F2CE5A4E2FA1}"/>
              </a:ext>
            </a:extLst>
          </p:cNvPr>
          <p:cNvSpPr>
            <a:spLocks noGrp="1"/>
          </p:cNvSpPr>
          <p:nvPr>
            <p:ph type="title"/>
          </p:nvPr>
        </p:nvSpPr>
        <p:spPr/>
        <p:txBody>
          <a:bodyPr/>
          <a:lstStyle/>
          <a:p>
            <a:r>
              <a:rPr lang="sv-SE" dirty="0"/>
              <a:t>De globala målen</a:t>
            </a:r>
          </a:p>
        </p:txBody>
      </p:sp>
      <p:pic>
        <p:nvPicPr>
          <p:cNvPr id="79" name="Bildobjekt 78" descr="En bild som visar text, skärmbild, logotyp, Varumärke&#10;&#10;AI-genererat innehåll kan vara felaktigt.">
            <a:extLst>
              <a:ext uri="{FF2B5EF4-FFF2-40B4-BE49-F238E27FC236}">
                <a16:creationId xmlns:a16="http://schemas.microsoft.com/office/drawing/2014/main" id="{82D827D8-17A2-F402-0610-589F362A4AB2}"/>
              </a:ext>
            </a:extLst>
          </p:cNvPr>
          <p:cNvPicPr>
            <a:picLocks noChangeAspect="1"/>
          </p:cNvPicPr>
          <p:nvPr/>
        </p:nvPicPr>
        <p:blipFill>
          <a:blip r:embed="rId4"/>
          <a:stretch>
            <a:fillRect/>
          </a:stretch>
        </p:blipFill>
        <p:spPr>
          <a:xfrm>
            <a:off x="1714002" y="1947741"/>
            <a:ext cx="8748002" cy="44169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1443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20</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nn-NO" sz="3600" dirty="0"/>
              <a:t>EU </a:t>
            </a:r>
            <a:r>
              <a:rPr lang="nn-NO" sz="3600" dirty="0" err="1"/>
              <a:t>Ecolabel</a:t>
            </a:r>
            <a:r>
              <a:rPr lang="nn-NO" sz="3600" dirty="0"/>
              <a:t> – EU </a:t>
            </a:r>
            <a:r>
              <a:rPr lang="nn-NO" sz="3600" dirty="0" err="1"/>
              <a:t>Blomman</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683D9999-AFD1-002A-528B-2832AD1FFF5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246153"/>
            <a:ext cx="6443806" cy="3357896"/>
          </a:xfrm>
        </p:spPr>
        <p:txBody>
          <a:bodyPr/>
          <a:lstStyle/>
          <a:p>
            <a:r>
              <a:rPr lang="sv-SE" sz="2800" dirty="0"/>
              <a:t>EU:s officiella miljömärke.</a:t>
            </a:r>
          </a:p>
          <a:p>
            <a:r>
              <a:rPr lang="sv-SE" sz="2800" dirty="0"/>
              <a:t>Höga miljökrav utifrån helhetssyn och livscykelperspektiv.</a:t>
            </a:r>
          </a:p>
          <a:p>
            <a:r>
              <a:rPr lang="sv-SE" sz="2800" dirty="0"/>
              <a:t>Kriterier utarbetas av EUs forskningscenter.</a:t>
            </a:r>
          </a:p>
          <a:p>
            <a:r>
              <a:rPr lang="sv-SE" sz="2800" dirty="0"/>
              <a:t>Miljömärkning Sverige är rådgivande vid omröstning.</a:t>
            </a:r>
          </a:p>
          <a:p>
            <a:endParaRPr lang="sv-SE" sz="2400" dirty="0"/>
          </a:p>
        </p:txBody>
      </p:sp>
      <p:pic>
        <p:nvPicPr>
          <p:cNvPr id="7" name="Bildobjekt 6" descr="En bild som visar Grafik, Teckensnitt, grafisk design, logotyp&#10;&#10;AI-genererat innehåll kan vara felaktigt.">
            <a:extLst>
              <a:ext uri="{FF2B5EF4-FFF2-40B4-BE49-F238E27FC236}">
                <a16:creationId xmlns:a16="http://schemas.microsoft.com/office/drawing/2014/main" id="{68A409D3-5019-B8DF-FFF1-4E33F212B6DB}"/>
              </a:ext>
            </a:extLst>
          </p:cNvPr>
          <p:cNvPicPr>
            <a:picLocks noChangeAspect="1"/>
          </p:cNvPicPr>
          <p:nvPr/>
        </p:nvPicPr>
        <p:blipFill>
          <a:blip r:embed="rId4"/>
          <a:stretch>
            <a:fillRect/>
          </a:stretch>
        </p:blipFill>
        <p:spPr>
          <a:xfrm>
            <a:off x="9332570" y="2379599"/>
            <a:ext cx="2143150" cy="2143150"/>
          </a:xfrm>
          <a:prstGeom prst="rect">
            <a:avLst/>
          </a:prstGeom>
        </p:spPr>
      </p:pic>
      <p:sp>
        <p:nvSpPr>
          <p:cNvPr id="4" name="Rektangel med rundade hörn 3">
            <a:extLst>
              <a:ext uri="{FF2B5EF4-FFF2-40B4-BE49-F238E27FC236}">
                <a16:creationId xmlns:a16="http://schemas.microsoft.com/office/drawing/2014/main" id="{73A32925-49EF-E828-7698-3C72C610FCEE}"/>
              </a:ext>
            </a:extLst>
          </p:cNvPr>
          <p:cNvSpPr/>
          <p:nvPr/>
        </p:nvSpPr>
        <p:spPr>
          <a:xfrm>
            <a:off x="9509759" y="5984742"/>
            <a:ext cx="1965961"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CDC529C6-FF44-FE61-ED15-0CBA4EE15FF8}"/>
              </a:ext>
            </a:extLst>
          </p:cNvPr>
          <p:cNvSpPr txBox="1"/>
          <p:nvPr/>
        </p:nvSpPr>
        <p:spPr>
          <a:xfrm>
            <a:off x="9108049" y="6069664"/>
            <a:ext cx="2844800" cy="369332"/>
          </a:xfrm>
          <a:prstGeom prst="rect">
            <a:avLst/>
          </a:prstGeom>
          <a:noFill/>
        </p:spPr>
        <p:txBody>
          <a:bodyPr wrap="square" rtlCol="0">
            <a:spAutoFit/>
          </a:bodyPr>
          <a:lstStyle/>
          <a:p>
            <a:pPr algn="ctr"/>
            <a:r>
              <a:rPr lang="sv-SE" b="1" dirty="0">
                <a:solidFill>
                  <a:schemeClr val="bg1"/>
                </a:solidFill>
                <a:hlinkClick r:id="rId5">
                  <a:extLst>
                    <a:ext uri="{A12FA001-AC4F-418D-AE19-62706E023703}">
                      <ahyp:hlinkClr xmlns:ahyp="http://schemas.microsoft.com/office/drawing/2018/hyperlinkcolor" val="tx"/>
                    </a:ext>
                  </a:extLst>
                </a:hlinkClick>
              </a:rPr>
              <a:t>EU Blomman</a:t>
            </a:r>
            <a:endParaRPr lang="sv-SE" b="1" dirty="0">
              <a:solidFill>
                <a:schemeClr val="bg1"/>
              </a:solidFill>
            </a:endParaRPr>
          </a:p>
        </p:txBody>
      </p:sp>
      <p:pic>
        <p:nvPicPr>
          <p:cNvPr id="8" name="Platshållare för innehåll 6" descr="Markör med hel fyllning">
            <a:extLst>
              <a:ext uri="{FF2B5EF4-FFF2-40B4-BE49-F238E27FC236}">
                <a16:creationId xmlns:a16="http://schemas.microsoft.com/office/drawing/2014/main" id="{BA7A7B89-22A2-278F-7308-A3B91027BC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90235" flipH="1" flipV="1">
            <a:off x="10206346" y="4973909"/>
            <a:ext cx="885344" cy="88534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23800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21</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nn-NO" sz="3600" dirty="0"/>
              <a:t>MSC-</a:t>
            </a:r>
            <a:r>
              <a:rPr lang="nn-NO" sz="3600" dirty="0" err="1"/>
              <a:t>märkning</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683D9999-AFD1-002A-528B-2832AD1FFF5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054731"/>
            <a:ext cx="7924922" cy="3357896"/>
          </a:xfrm>
        </p:spPr>
        <p:txBody>
          <a:bodyPr/>
          <a:lstStyle/>
          <a:p>
            <a:r>
              <a:rPr lang="sv-SE" sz="2800" dirty="0"/>
              <a:t>Certifiering för hållbar och vildfångad </a:t>
            </a:r>
            <a:r>
              <a:rPr lang="sv-SE" sz="2800" dirty="0" err="1"/>
              <a:t>sjömat</a:t>
            </a:r>
            <a:r>
              <a:rPr lang="sv-SE" sz="2800" dirty="0"/>
              <a:t>.</a:t>
            </a:r>
          </a:p>
          <a:p>
            <a:r>
              <a:rPr lang="sv-SE" sz="2800" dirty="0"/>
              <a:t>Säkerställer långsiktig hälsa för beståndet och havets ekosystem.</a:t>
            </a:r>
          </a:p>
          <a:p>
            <a:r>
              <a:rPr lang="sv-SE" sz="2800" dirty="0"/>
              <a:t>Fiskar på livskraftiga bestånd</a:t>
            </a:r>
          </a:p>
          <a:p>
            <a:r>
              <a:rPr lang="sv-SE" sz="2800" dirty="0"/>
              <a:t>Minimera fiskets påverkan på ekosystem och andra arter </a:t>
            </a:r>
          </a:p>
          <a:p>
            <a:r>
              <a:rPr lang="sv-SE" sz="2800" dirty="0"/>
              <a:t>Effektiv förvaltning så fisket kan bedrivas på lång sikt.</a:t>
            </a:r>
          </a:p>
          <a:p>
            <a:endParaRPr lang="sv-SE" sz="2400" dirty="0"/>
          </a:p>
          <a:p>
            <a:endParaRPr lang="sv-SE" sz="2400" dirty="0"/>
          </a:p>
        </p:txBody>
      </p:sp>
      <p:pic>
        <p:nvPicPr>
          <p:cNvPr id="7" name="Bildobjekt 6" descr="En bild som visar text, Teckensnitt, logotyp, skärmbild&#10;&#10;AI-genererat innehåll kan vara felaktigt.">
            <a:extLst>
              <a:ext uri="{FF2B5EF4-FFF2-40B4-BE49-F238E27FC236}">
                <a16:creationId xmlns:a16="http://schemas.microsoft.com/office/drawing/2014/main" id="{FA87AA8D-3D19-635D-E117-E0E7146D5672}"/>
              </a:ext>
            </a:extLst>
          </p:cNvPr>
          <p:cNvPicPr>
            <a:picLocks noChangeAspect="1"/>
          </p:cNvPicPr>
          <p:nvPr/>
        </p:nvPicPr>
        <p:blipFill>
          <a:blip r:embed="rId4"/>
          <a:stretch>
            <a:fillRect/>
          </a:stretch>
        </p:blipFill>
        <p:spPr>
          <a:xfrm>
            <a:off x="9444340" y="2609707"/>
            <a:ext cx="2631878" cy="2640651"/>
          </a:xfrm>
          <a:prstGeom prst="rect">
            <a:avLst/>
          </a:prstGeom>
        </p:spPr>
      </p:pic>
      <p:sp>
        <p:nvSpPr>
          <p:cNvPr id="4" name="Rektangel med rundade hörn 3">
            <a:extLst>
              <a:ext uri="{FF2B5EF4-FFF2-40B4-BE49-F238E27FC236}">
                <a16:creationId xmlns:a16="http://schemas.microsoft.com/office/drawing/2014/main" id="{4549226A-9FC2-D343-E7EC-7BA710C75FAB}"/>
              </a:ext>
            </a:extLst>
          </p:cNvPr>
          <p:cNvSpPr/>
          <p:nvPr/>
        </p:nvSpPr>
        <p:spPr>
          <a:xfrm>
            <a:off x="9395459" y="5984742"/>
            <a:ext cx="2263141"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E1963A9E-5544-3B21-0789-A481832C537A}"/>
              </a:ext>
            </a:extLst>
          </p:cNvPr>
          <p:cNvSpPr txBox="1"/>
          <p:nvPr/>
        </p:nvSpPr>
        <p:spPr>
          <a:xfrm>
            <a:off x="9108049" y="6069664"/>
            <a:ext cx="2844800" cy="369332"/>
          </a:xfrm>
          <a:prstGeom prst="rect">
            <a:avLst/>
          </a:prstGeom>
          <a:noFill/>
        </p:spPr>
        <p:txBody>
          <a:bodyPr wrap="square" rtlCol="0">
            <a:spAutoFit/>
          </a:bodyPr>
          <a:lstStyle/>
          <a:p>
            <a:pPr algn="ctr"/>
            <a:r>
              <a:rPr lang="sv-SE" b="1" dirty="0">
                <a:solidFill>
                  <a:schemeClr val="bg1"/>
                </a:solidFill>
                <a:hlinkClick r:id="rId5">
                  <a:extLst>
                    <a:ext uri="{A12FA001-AC4F-418D-AE19-62706E023703}">
                      <ahyp:hlinkClr xmlns:ahyp="http://schemas.microsoft.com/office/drawing/2018/hyperlinkcolor" val="tx"/>
                    </a:ext>
                  </a:extLst>
                </a:hlinkClick>
              </a:rPr>
              <a:t>MSC-märkning</a:t>
            </a:r>
            <a:endParaRPr lang="sv-SE" b="1" dirty="0">
              <a:solidFill>
                <a:schemeClr val="bg1"/>
              </a:solidFill>
            </a:endParaRPr>
          </a:p>
        </p:txBody>
      </p:sp>
      <p:pic>
        <p:nvPicPr>
          <p:cNvPr id="8" name="Platshållare för innehåll 6" descr="Markör med hel fyllning">
            <a:extLst>
              <a:ext uri="{FF2B5EF4-FFF2-40B4-BE49-F238E27FC236}">
                <a16:creationId xmlns:a16="http://schemas.microsoft.com/office/drawing/2014/main" id="{DB74B461-DA26-8A0E-62E5-ACAB993761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90235" flipH="1" flipV="1">
            <a:off x="10206346" y="4973909"/>
            <a:ext cx="885344" cy="88534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692058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22</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nn-NO" sz="3600" dirty="0" err="1"/>
              <a:t>Svenskt</a:t>
            </a:r>
            <a:r>
              <a:rPr lang="nn-NO" sz="3600" dirty="0"/>
              <a:t> Sigill </a:t>
            </a:r>
            <a:r>
              <a:rPr lang="nn-NO" sz="3600" dirty="0" err="1"/>
              <a:t>Klimatcertifierad</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683D9999-AFD1-002A-528B-2832AD1FFF5E}"/>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7" name="Platshållare för innehåll 6" descr="En bild som visar text, Teckensnitt, logotyp, Grafik&#10;&#10;AI-genererat innehåll kan vara felaktigt.">
            <a:extLst>
              <a:ext uri="{FF2B5EF4-FFF2-40B4-BE49-F238E27FC236}">
                <a16:creationId xmlns:a16="http://schemas.microsoft.com/office/drawing/2014/main" id="{2C8A1C7A-B4FF-4DE7-FF46-20AA932CAE3D}"/>
              </a:ext>
            </a:extLst>
          </p:cNvPr>
          <p:cNvPicPr>
            <a:picLocks noGrp="1" noChangeAspect="1"/>
          </p:cNvPicPr>
          <p:nvPr>
            <p:ph sz="quarter" idx="13"/>
          </p:nvPr>
        </p:nvPicPr>
        <p:blipFill>
          <a:blip r:embed="rId4"/>
          <a:stretch>
            <a:fillRect/>
          </a:stretch>
        </p:blipFill>
        <p:spPr>
          <a:xfrm>
            <a:off x="9207795" y="1696572"/>
            <a:ext cx="2587202" cy="2742482"/>
          </a:xfrm>
        </p:spPr>
      </p:pic>
      <p:sp>
        <p:nvSpPr>
          <p:cNvPr id="3" name="Platshållare för innehåll 3">
            <a:extLst>
              <a:ext uri="{FF2B5EF4-FFF2-40B4-BE49-F238E27FC236}">
                <a16:creationId xmlns:a16="http://schemas.microsoft.com/office/drawing/2014/main" id="{32EC95AD-645C-5536-7B5A-83D9E0C02DFA}"/>
              </a:ext>
            </a:extLst>
          </p:cNvPr>
          <p:cNvSpPr txBox="1">
            <a:spLocks/>
          </p:cNvSpPr>
          <p:nvPr/>
        </p:nvSpPr>
        <p:spPr>
          <a:xfrm>
            <a:off x="1721998" y="2241254"/>
            <a:ext cx="6342315"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Ett kvalitetsmärke på svensk mat och blommor.</a:t>
            </a:r>
          </a:p>
          <a:p>
            <a:r>
              <a:rPr lang="sv-SE" sz="2800" dirty="0"/>
              <a:t>Intygar att kontroll av gården skett av oberoende part.</a:t>
            </a:r>
          </a:p>
          <a:p>
            <a:r>
              <a:rPr lang="sv-SE" sz="2800" dirty="0"/>
              <a:t>Omfattar svensk lagstiftning inom livsmedelssäkerhet, djuromsorg och miljö.</a:t>
            </a:r>
          </a:p>
          <a:p>
            <a:endParaRPr lang="sv-SE" sz="2400" dirty="0"/>
          </a:p>
        </p:txBody>
      </p:sp>
      <p:sp>
        <p:nvSpPr>
          <p:cNvPr id="4" name="Rektangel med rundade hörn 3">
            <a:extLst>
              <a:ext uri="{FF2B5EF4-FFF2-40B4-BE49-F238E27FC236}">
                <a16:creationId xmlns:a16="http://schemas.microsoft.com/office/drawing/2014/main" id="{8A36DC5C-A70F-81D2-BB50-93420F7659C0}"/>
              </a:ext>
            </a:extLst>
          </p:cNvPr>
          <p:cNvSpPr/>
          <p:nvPr/>
        </p:nvSpPr>
        <p:spPr>
          <a:xfrm>
            <a:off x="8435340" y="5984742"/>
            <a:ext cx="3565275"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5D4251C5-6B9A-ACEA-4907-C1C774F674B9}"/>
              </a:ext>
            </a:extLst>
          </p:cNvPr>
          <p:cNvSpPr txBox="1"/>
          <p:nvPr/>
        </p:nvSpPr>
        <p:spPr>
          <a:xfrm>
            <a:off x="8435340" y="6069664"/>
            <a:ext cx="3631809" cy="369332"/>
          </a:xfrm>
          <a:prstGeom prst="rect">
            <a:avLst/>
          </a:prstGeom>
          <a:noFill/>
        </p:spPr>
        <p:txBody>
          <a:bodyPr wrap="square" rtlCol="0">
            <a:spAutoFit/>
          </a:bodyPr>
          <a:lstStyle/>
          <a:p>
            <a:pPr algn="ctr"/>
            <a:r>
              <a:rPr lang="sv-SE" b="1" dirty="0">
                <a:solidFill>
                  <a:schemeClr val="bg1"/>
                </a:solidFill>
                <a:hlinkClick r:id="rId5">
                  <a:extLst>
                    <a:ext uri="{A12FA001-AC4F-418D-AE19-62706E023703}">
                      <ahyp:hlinkClr xmlns:ahyp="http://schemas.microsoft.com/office/drawing/2018/hyperlinkcolor" val="tx"/>
                    </a:ext>
                  </a:extLst>
                </a:hlinkClick>
              </a:rPr>
              <a:t>Svensk Sigill Klimatcertifierad</a:t>
            </a:r>
            <a:endParaRPr lang="sv-SE" b="1" dirty="0">
              <a:solidFill>
                <a:schemeClr val="bg1"/>
              </a:solidFill>
            </a:endParaRPr>
          </a:p>
        </p:txBody>
      </p:sp>
      <p:pic>
        <p:nvPicPr>
          <p:cNvPr id="8" name="Platshållare för innehåll 6" descr="Markör med hel fyllning">
            <a:extLst>
              <a:ext uri="{FF2B5EF4-FFF2-40B4-BE49-F238E27FC236}">
                <a16:creationId xmlns:a16="http://schemas.microsoft.com/office/drawing/2014/main" id="{6C331064-5E0D-5DC8-DF9B-338D85B203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90235" flipH="1" flipV="1">
            <a:off x="9775305" y="5015754"/>
            <a:ext cx="885344" cy="88534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088719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23</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nn-NO" sz="3600" dirty="0"/>
              <a:t>Rainforest Alliance</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683D9999-AFD1-002A-528B-2832AD1FFF5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253449"/>
            <a:ext cx="6465071" cy="3357896"/>
          </a:xfrm>
        </p:spPr>
        <p:txBody>
          <a:bodyPr/>
          <a:lstStyle/>
          <a:p>
            <a:r>
              <a:rPr lang="sv-SE" sz="2800" dirty="0"/>
              <a:t>Hållbart jord- och skogsbruk.</a:t>
            </a:r>
          </a:p>
          <a:p>
            <a:r>
              <a:rPr lang="sv-SE" sz="2800" dirty="0"/>
              <a:t>Skydd av biologisk mångfald.</a:t>
            </a:r>
          </a:p>
          <a:p>
            <a:r>
              <a:rPr lang="sv-SE" sz="2800" dirty="0"/>
              <a:t>Bättre villkor för odlare och arbetare.</a:t>
            </a:r>
          </a:p>
          <a:p>
            <a:r>
              <a:rPr lang="sv-SE" sz="2800" dirty="0"/>
              <a:t>Klimatanpassning och miljöhänsyn.</a:t>
            </a:r>
          </a:p>
          <a:p>
            <a:r>
              <a:rPr lang="sv-SE" sz="2800" dirty="0"/>
              <a:t>Certifiering med gröna grodan-loggan.</a:t>
            </a:r>
          </a:p>
        </p:txBody>
      </p:sp>
      <p:pic>
        <p:nvPicPr>
          <p:cNvPr id="7" name="Bildobjekt 6" descr="En bild som visar symbol, Grafik, Teckensnitt, logotyp&#10;&#10;AI-genererat innehåll kan vara felaktigt.">
            <a:extLst>
              <a:ext uri="{FF2B5EF4-FFF2-40B4-BE49-F238E27FC236}">
                <a16:creationId xmlns:a16="http://schemas.microsoft.com/office/drawing/2014/main" id="{C63F0E25-5585-8AB6-975D-BB2A11D9DA82}"/>
              </a:ext>
            </a:extLst>
          </p:cNvPr>
          <p:cNvPicPr>
            <a:picLocks noChangeAspect="1"/>
          </p:cNvPicPr>
          <p:nvPr/>
        </p:nvPicPr>
        <p:blipFill>
          <a:blip r:embed="rId4"/>
          <a:stretch>
            <a:fillRect/>
          </a:stretch>
        </p:blipFill>
        <p:spPr>
          <a:xfrm>
            <a:off x="9039604" y="2220069"/>
            <a:ext cx="2719138" cy="2498739"/>
          </a:xfrm>
          <a:prstGeom prst="rect">
            <a:avLst/>
          </a:prstGeom>
        </p:spPr>
      </p:pic>
      <p:sp>
        <p:nvSpPr>
          <p:cNvPr id="4" name="Rektangel med rundade hörn 3">
            <a:extLst>
              <a:ext uri="{FF2B5EF4-FFF2-40B4-BE49-F238E27FC236}">
                <a16:creationId xmlns:a16="http://schemas.microsoft.com/office/drawing/2014/main" id="{A7314D0A-D2DB-4B27-02A1-5C13DA1CF2D0}"/>
              </a:ext>
            </a:extLst>
          </p:cNvPr>
          <p:cNvSpPr/>
          <p:nvPr/>
        </p:nvSpPr>
        <p:spPr>
          <a:xfrm>
            <a:off x="9155815" y="5984742"/>
            <a:ext cx="2602927" cy="581992"/>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316E774A-B025-87CC-ADC0-4BFF67DFA2EA}"/>
              </a:ext>
            </a:extLst>
          </p:cNvPr>
          <p:cNvSpPr txBox="1"/>
          <p:nvPr/>
        </p:nvSpPr>
        <p:spPr>
          <a:xfrm>
            <a:off x="9108049" y="6069664"/>
            <a:ext cx="2844800" cy="369332"/>
          </a:xfrm>
          <a:prstGeom prst="rect">
            <a:avLst/>
          </a:prstGeom>
          <a:noFill/>
        </p:spPr>
        <p:txBody>
          <a:bodyPr wrap="square" rtlCol="0">
            <a:spAutoFit/>
          </a:bodyPr>
          <a:lstStyle/>
          <a:p>
            <a:pPr algn="ctr"/>
            <a:r>
              <a:rPr lang="sv-SE" b="1" dirty="0">
                <a:solidFill>
                  <a:schemeClr val="bg1"/>
                </a:solidFill>
                <a:hlinkClick r:id="rId5">
                  <a:extLst>
                    <a:ext uri="{A12FA001-AC4F-418D-AE19-62706E023703}">
                      <ahyp:hlinkClr xmlns:ahyp="http://schemas.microsoft.com/office/drawing/2018/hyperlinkcolor" val="tx"/>
                    </a:ext>
                  </a:extLst>
                </a:hlinkClick>
              </a:rPr>
              <a:t>Rainforest Alliance</a:t>
            </a:r>
            <a:endParaRPr lang="sv-SE" b="1" dirty="0">
              <a:solidFill>
                <a:schemeClr val="bg1"/>
              </a:solidFill>
            </a:endParaRPr>
          </a:p>
        </p:txBody>
      </p:sp>
      <p:pic>
        <p:nvPicPr>
          <p:cNvPr id="8" name="Platshållare för innehåll 6" descr="Markör med hel fyllning">
            <a:extLst>
              <a:ext uri="{FF2B5EF4-FFF2-40B4-BE49-F238E27FC236}">
                <a16:creationId xmlns:a16="http://schemas.microsoft.com/office/drawing/2014/main" id="{90A9A067-736E-66B0-8358-DDBEE82180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90235" flipH="1" flipV="1">
            <a:off x="10206346" y="4973909"/>
            <a:ext cx="885344" cy="88534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802561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9A07192-4CB4-01C2-4823-8A3CEC56C2F8}"/>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A7529C1B-E3A0-6A9F-B4C3-6C4D047AA4F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2063FA-F158-B145-A53C-EFD7E6C84CF7}" type="slidenum">
              <a:rPr kumimoji="0" lang="sv-SE" sz="9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sv-SE" sz="900" b="0" i="0" u="none" strike="noStrike" kern="1200" cap="none" spc="0" normalizeH="0" baseline="0" noProof="0">
              <a:ln>
                <a:noFill/>
              </a:ln>
              <a:solidFill>
                <a:srgbClr val="FFFFFF"/>
              </a:solidFill>
              <a:effectLst/>
              <a:uLnTx/>
              <a:uFillTx/>
              <a:latin typeface="Arial"/>
              <a:ea typeface="+mn-ea"/>
              <a:cs typeface="+mn-cs"/>
            </a:endParaRPr>
          </a:p>
        </p:txBody>
      </p:sp>
      <p:sp>
        <p:nvSpPr>
          <p:cNvPr id="2" name="Rubrik 1">
            <a:extLst>
              <a:ext uri="{FF2B5EF4-FFF2-40B4-BE49-F238E27FC236}">
                <a16:creationId xmlns:a16="http://schemas.microsoft.com/office/drawing/2014/main" id="{4745F5D1-56E6-6645-F4CF-30621A1DADEF}"/>
              </a:ext>
            </a:extLst>
          </p:cNvPr>
          <p:cNvSpPr>
            <a:spLocks noGrp="1"/>
          </p:cNvSpPr>
          <p:nvPr>
            <p:ph type="title"/>
          </p:nvPr>
        </p:nvSpPr>
        <p:spPr/>
        <p:txBody>
          <a:bodyPr/>
          <a:lstStyle/>
          <a:p>
            <a:r>
              <a:rPr lang="nn-NO" sz="3600" dirty="0"/>
              <a:t>Plast i </a:t>
            </a:r>
            <a:r>
              <a:rPr lang="nn-NO" sz="3600" dirty="0" err="1"/>
              <a:t>köket</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522CCAC4-63D7-0C35-6CE1-735A1C796624}"/>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10" name="Platshållare för innehåll 3">
            <a:extLst>
              <a:ext uri="{FF2B5EF4-FFF2-40B4-BE49-F238E27FC236}">
                <a16:creationId xmlns:a16="http://schemas.microsoft.com/office/drawing/2014/main" id="{1D4D85C4-371A-D228-F31C-E2625632D789}"/>
              </a:ext>
            </a:extLst>
          </p:cNvPr>
          <p:cNvSpPr>
            <a:spLocks noGrp="1"/>
          </p:cNvSpPr>
          <p:nvPr>
            <p:ph sz="quarter" idx="13"/>
          </p:nvPr>
        </p:nvSpPr>
        <p:spPr>
          <a:xfrm>
            <a:off x="1721999" y="2139193"/>
            <a:ext cx="8442728" cy="3357896"/>
          </a:xfrm>
        </p:spPr>
        <p:txBody>
          <a:bodyPr/>
          <a:lstStyle/>
          <a:p>
            <a:r>
              <a:rPr lang="sv-SE" sz="2800" dirty="0"/>
              <a:t>BA kan läcka ut i maten och påverka hälsan.</a:t>
            </a:r>
          </a:p>
          <a:p>
            <a:r>
              <a:rPr lang="sv-SE" sz="2800" dirty="0"/>
              <a:t>PVC kan frigöra skadliga kemikalier – särskilt vid upphettning av mat.</a:t>
            </a:r>
          </a:p>
          <a:p>
            <a:r>
              <a:rPr lang="sv-SE" sz="2800" dirty="0"/>
              <a:t>Vissa metaller kan orsaka kontaminering.</a:t>
            </a:r>
          </a:p>
          <a:p>
            <a:r>
              <a:rPr lang="sv-SE" sz="2800" dirty="0"/>
              <a:t>Slitna plastbehållare kan frigöra kemikalier i maten.</a:t>
            </a:r>
          </a:p>
          <a:p>
            <a:r>
              <a:rPr lang="sv-SE" sz="2800" dirty="0"/>
              <a:t>Mat i kartong – inte lämplig för långvarig matförvaring.</a:t>
            </a:r>
          </a:p>
        </p:txBody>
      </p:sp>
    </p:spTree>
    <p:extLst>
      <p:ext uri="{BB962C8B-B14F-4D97-AF65-F5344CB8AC3E}">
        <p14:creationId xmlns:p14="http://schemas.microsoft.com/office/powerpoint/2010/main" val="3922959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F0EEDC8-DC4F-DA41-623D-15E46E702B4C}"/>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F3866CEA-2D5E-7F37-77B0-173B1002F0A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2063FA-F158-B145-A53C-EFD7E6C84CF7}" type="slidenum">
              <a:rPr kumimoji="0" lang="sv-SE" sz="9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sv-SE" sz="900" b="0" i="0" u="none" strike="noStrike" kern="1200" cap="none" spc="0" normalizeH="0" baseline="0" noProof="0">
              <a:ln>
                <a:noFill/>
              </a:ln>
              <a:solidFill>
                <a:srgbClr val="FFFFFF"/>
              </a:solidFill>
              <a:effectLst/>
              <a:uLnTx/>
              <a:uFillTx/>
              <a:latin typeface="Arial"/>
              <a:ea typeface="+mn-ea"/>
              <a:cs typeface="+mn-cs"/>
            </a:endParaRPr>
          </a:p>
        </p:txBody>
      </p:sp>
      <p:sp>
        <p:nvSpPr>
          <p:cNvPr id="2" name="Rubrik 1">
            <a:extLst>
              <a:ext uri="{FF2B5EF4-FFF2-40B4-BE49-F238E27FC236}">
                <a16:creationId xmlns:a16="http://schemas.microsoft.com/office/drawing/2014/main" id="{369A1FF1-FB89-C227-1D7A-C80E98458E6B}"/>
              </a:ext>
            </a:extLst>
          </p:cNvPr>
          <p:cNvSpPr>
            <a:spLocks noGrp="1"/>
          </p:cNvSpPr>
          <p:nvPr>
            <p:ph type="title"/>
          </p:nvPr>
        </p:nvSpPr>
        <p:spPr/>
        <p:txBody>
          <a:bodyPr/>
          <a:lstStyle/>
          <a:p>
            <a:r>
              <a:rPr lang="nn-NO" sz="3600" dirty="0"/>
              <a:t>Tips på </a:t>
            </a:r>
            <a:r>
              <a:rPr lang="nn-NO" sz="3600" dirty="0" err="1"/>
              <a:t>hur</a:t>
            </a:r>
            <a:r>
              <a:rPr lang="nn-NO" sz="3600" dirty="0"/>
              <a:t> du kan minska risken</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833A8E9-4DAC-BD9B-D37F-5867F63C9DEF}"/>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10" name="Platshållare för innehåll 3">
            <a:extLst>
              <a:ext uri="{FF2B5EF4-FFF2-40B4-BE49-F238E27FC236}">
                <a16:creationId xmlns:a16="http://schemas.microsoft.com/office/drawing/2014/main" id="{650EE88D-D7E3-6D73-E751-38EADFADB371}"/>
              </a:ext>
            </a:extLst>
          </p:cNvPr>
          <p:cNvSpPr>
            <a:spLocks noGrp="1"/>
          </p:cNvSpPr>
          <p:nvPr>
            <p:ph sz="quarter" idx="13"/>
          </p:nvPr>
        </p:nvSpPr>
        <p:spPr>
          <a:xfrm>
            <a:off x="1721999" y="2139193"/>
            <a:ext cx="7650601" cy="3357896"/>
          </a:xfrm>
        </p:spPr>
        <p:txBody>
          <a:bodyPr/>
          <a:lstStyle/>
          <a:p>
            <a:r>
              <a:rPr lang="sv-SE" sz="2800" dirty="0"/>
              <a:t>Välj medvetet när du köper köksredskap.</a:t>
            </a:r>
          </a:p>
          <a:p>
            <a:r>
              <a:rPr lang="sv-SE" sz="2800" dirty="0"/>
              <a:t>Tänk på användningen.</a:t>
            </a:r>
          </a:p>
          <a:p>
            <a:r>
              <a:rPr lang="sv-SE" sz="2800" dirty="0"/>
              <a:t>Titta efter märkningen. </a:t>
            </a:r>
          </a:p>
          <a:p>
            <a:r>
              <a:rPr lang="sv-SE" sz="2800" dirty="0"/>
              <a:t>Välj hållbara material – trä, metall, bambu eller glas.</a:t>
            </a:r>
          </a:p>
          <a:p>
            <a:r>
              <a:rPr lang="sv-SE" sz="2800" dirty="0"/>
              <a:t>Byt ut plasten som du förvarar mat i. </a:t>
            </a:r>
          </a:p>
        </p:txBody>
      </p:sp>
    </p:spTree>
    <p:extLst>
      <p:ext uri="{BB962C8B-B14F-4D97-AF65-F5344CB8AC3E}">
        <p14:creationId xmlns:p14="http://schemas.microsoft.com/office/powerpoint/2010/main" val="3856985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26</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sv-SE" sz="3600" dirty="0"/>
              <a:t>Så kan du äta hållbart:</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683D9999-AFD1-002A-528B-2832AD1FFF5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246153"/>
            <a:ext cx="5749432" cy="3357896"/>
          </a:xfrm>
        </p:spPr>
        <p:txBody>
          <a:bodyPr/>
          <a:lstStyle/>
          <a:p>
            <a:r>
              <a:rPr lang="sv-SE" sz="2800" dirty="0"/>
              <a:t>Välj lokalproducerat och säsongsbetonat</a:t>
            </a:r>
          </a:p>
          <a:p>
            <a:r>
              <a:rPr lang="sv-SE" sz="2800" dirty="0"/>
              <a:t>Minska matsvinnet</a:t>
            </a:r>
          </a:p>
          <a:p>
            <a:r>
              <a:rPr lang="sv-SE" sz="2800" dirty="0"/>
              <a:t>Välj ekologiska produkter</a:t>
            </a:r>
          </a:p>
          <a:p>
            <a:r>
              <a:rPr lang="sv-SE" sz="2800" dirty="0"/>
              <a:t>Prioritera rättvisemärkta produkter</a:t>
            </a:r>
          </a:p>
          <a:p>
            <a:r>
              <a:rPr lang="sv-SE" sz="2800" dirty="0"/>
              <a:t>Andra idéer?</a:t>
            </a:r>
          </a:p>
          <a:p>
            <a:endParaRPr lang="sv-SE" sz="2800" dirty="0"/>
          </a:p>
          <a:p>
            <a:endParaRPr lang="sv-SE" sz="2400" dirty="0"/>
          </a:p>
        </p:txBody>
      </p:sp>
    </p:spTree>
    <p:extLst>
      <p:ext uri="{BB962C8B-B14F-4D97-AF65-F5344CB8AC3E}">
        <p14:creationId xmlns:p14="http://schemas.microsoft.com/office/powerpoint/2010/main" val="2882477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31EC612-4A8D-9DAE-A38D-5C061A27A127}"/>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6DB1BE08-E29C-633C-DE54-91A65DACF959}"/>
              </a:ext>
            </a:extLst>
          </p:cNvPr>
          <p:cNvSpPr>
            <a:spLocks noGrp="1"/>
          </p:cNvSpPr>
          <p:nvPr>
            <p:ph type="sldNum" sz="quarter" idx="12"/>
          </p:nvPr>
        </p:nvSpPr>
        <p:spPr/>
        <p:txBody>
          <a:bodyPr/>
          <a:lstStyle/>
          <a:p>
            <a:fld id="{332063FA-F158-B145-A53C-EFD7E6C84CF7}" type="slidenum">
              <a:rPr lang="sv-SE" smtClean="0"/>
              <a:pPr/>
              <a:t>27</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8DEB365-0DF7-6B91-3AA0-67805A77DAE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E5B63458-3560-3D7E-EF30-C1468D6ADEC4}"/>
              </a:ext>
            </a:extLst>
          </p:cNvPr>
          <p:cNvSpPr>
            <a:spLocks noGrp="1"/>
          </p:cNvSpPr>
          <p:nvPr>
            <p:ph type="title"/>
          </p:nvPr>
        </p:nvSpPr>
        <p:spPr/>
        <p:txBody>
          <a:bodyPr/>
          <a:lstStyle/>
          <a:p>
            <a:r>
              <a:rPr lang="sv-SE" sz="3600"/>
              <a:t>Sammanfattning</a:t>
            </a:r>
          </a:p>
        </p:txBody>
      </p:sp>
      <p:sp useBgFill="1">
        <p:nvSpPr>
          <p:cNvPr id="5" name="Platshållare för innehåll 2">
            <a:extLst>
              <a:ext uri="{FF2B5EF4-FFF2-40B4-BE49-F238E27FC236}">
                <a16:creationId xmlns:a16="http://schemas.microsoft.com/office/drawing/2014/main" id="{6624267B-D3CD-DF36-64E9-AB51E24424B7}"/>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Grön matcirkel och matpyramiden</a:t>
            </a:r>
          </a:p>
          <a:p>
            <a:r>
              <a:rPr lang="sv-SE" sz="2800" dirty="0"/>
              <a:t>Olika tallriksmodeller</a:t>
            </a:r>
          </a:p>
          <a:p>
            <a:r>
              <a:rPr lang="sv-SE" sz="2800" dirty="0"/>
              <a:t>Miljömärkningar</a:t>
            </a:r>
          </a:p>
          <a:p>
            <a:r>
              <a:rPr lang="sv-SE" sz="2800" dirty="0"/>
              <a:t>Plaster</a:t>
            </a:r>
          </a:p>
        </p:txBody>
      </p:sp>
      <p:pic>
        <p:nvPicPr>
          <p:cNvPr id="2" name="Bildobjekt 1" descr="En bild som visar text, skärmbild, logotyp, Varumärke&#10;&#10;AI-genererat innehåll kan vara felaktigt.">
            <a:extLst>
              <a:ext uri="{FF2B5EF4-FFF2-40B4-BE49-F238E27FC236}">
                <a16:creationId xmlns:a16="http://schemas.microsoft.com/office/drawing/2014/main" id="{BA9E8BFA-0977-CEB3-6CE2-CEFD18011041}"/>
              </a:ext>
            </a:extLst>
          </p:cNvPr>
          <p:cNvPicPr>
            <a:picLocks noChangeAspect="1"/>
          </p:cNvPicPr>
          <p:nvPr/>
        </p:nvPicPr>
        <p:blipFill>
          <a:blip r:embed="rId4"/>
          <a:stretch>
            <a:fillRect/>
          </a:stretch>
        </p:blipFill>
        <p:spPr>
          <a:xfrm>
            <a:off x="6096000" y="3429000"/>
            <a:ext cx="5409231" cy="27312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8487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EC6C01B-C1A6-094E-FB1B-D5EA5955570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10F891A4-A446-9E14-164F-C35A00174FB2}"/>
              </a:ext>
            </a:extLst>
          </p:cNvPr>
          <p:cNvSpPr>
            <a:spLocks noGrp="1"/>
          </p:cNvSpPr>
          <p:nvPr>
            <p:ph type="sldNum" sz="quarter" idx="12"/>
          </p:nvPr>
        </p:nvSpPr>
        <p:spPr/>
        <p:txBody>
          <a:bodyPr/>
          <a:lstStyle/>
          <a:p>
            <a:fld id="{332063FA-F158-B145-A53C-EFD7E6C84CF7}" type="slidenum">
              <a:rPr lang="sv-SE" smtClean="0"/>
              <a:pPr/>
              <a:t>28</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5F837067-2FDF-A67B-DA1E-CCA82FE13D66}"/>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1D8525F5-1CA2-5461-8D98-C14E6112B11A}"/>
              </a:ext>
            </a:extLst>
          </p:cNvPr>
          <p:cNvSpPr>
            <a:spLocks noGrp="1"/>
          </p:cNvSpPr>
          <p:nvPr>
            <p:ph type="title"/>
          </p:nvPr>
        </p:nvSpPr>
        <p:spPr/>
        <p:txBody>
          <a:bodyPr/>
          <a:lstStyle/>
          <a:p>
            <a:r>
              <a:rPr lang="sv-SE" sz="3600"/>
              <a:t>Nästa gång</a:t>
            </a:r>
          </a:p>
        </p:txBody>
      </p:sp>
      <p:sp useBgFill="1">
        <p:nvSpPr>
          <p:cNvPr id="5" name="Platshållare för innehåll 2">
            <a:extLst>
              <a:ext uri="{FF2B5EF4-FFF2-40B4-BE49-F238E27FC236}">
                <a16:creationId xmlns:a16="http://schemas.microsoft.com/office/drawing/2014/main" id="{C711C5B5-2E84-5990-8E60-ACB6F98D6288}"/>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a:t>Tema </a:t>
            </a:r>
          </a:p>
          <a:p>
            <a:r>
              <a:rPr lang="sv-SE" sz="2800"/>
              <a:t>Frivillig förberedelse</a:t>
            </a:r>
          </a:p>
        </p:txBody>
      </p:sp>
      <p:pic>
        <p:nvPicPr>
          <p:cNvPr id="2" name="Bildobjekt 1" descr="En bild som visar text, skärmbild, logotyp, Varumärke&#10;&#10;AI-genererat innehåll kan vara felaktigt.">
            <a:extLst>
              <a:ext uri="{FF2B5EF4-FFF2-40B4-BE49-F238E27FC236}">
                <a16:creationId xmlns:a16="http://schemas.microsoft.com/office/drawing/2014/main" id="{8F824A8E-2987-D2DE-B189-7601959D94E6}"/>
              </a:ext>
            </a:extLst>
          </p:cNvPr>
          <p:cNvPicPr>
            <a:picLocks noChangeAspect="1"/>
          </p:cNvPicPr>
          <p:nvPr/>
        </p:nvPicPr>
        <p:blipFill>
          <a:blip r:embed="rId4"/>
          <a:stretch>
            <a:fillRect/>
          </a:stretch>
        </p:blipFill>
        <p:spPr>
          <a:xfrm>
            <a:off x="6096000" y="3429000"/>
            <a:ext cx="5409231" cy="27312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0275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14178"/>
        </a:solidFill>
        <a:effectLst/>
      </p:bgPr>
    </p:bg>
    <p:spTree>
      <p:nvGrpSpPr>
        <p:cNvPr id="1" name="">
          <a:extLst>
            <a:ext uri="{FF2B5EF4-FFF2-40B4-BE49-F238E27FC236}">
              <a16:creationId xmlns:a16="http://schemas.microsoft.com/office/drawing/2014/main" id="{87F596AE-14B3-1D65-D03D-2A833B5FE86F}"/>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86366FBA-0FA4-C415-7D9E-1518238C23BC}"/>
              </a:ext>
            </a:extLst>
          </p:cNvPr>
          <p:cNvSpPr>
            <a:spLocks noGrp="1"/>
          </p:cNvSpPr>
          <p:nvPr>
            <p:ph type="title"/>
          </p:nvPr>
        </p:nvSpPr>
        <p:spPr/>
        <p:txBody>
          <a:bodyPr/>
          <a:lstStyle/>
          <a:p>
            <a:r>
              <a:rPr lang="sv-SE">
                <a:solidFill>
                  <a:schemeClr val="bg1"/>
                </a:solidFill>
              </a:rPr>
              <a:t>För dig som vill lära dig mer!</a:t>
            </a:r>
          </a:p>
        </p:txBody>
      </p:sp>
      <p:sp useBgFill="1">
        <p:nvSpPr>
          <p:cNvPr id="5" name="Platshållare för innehåll 2">
            <a:extLst>
              <a:ext uri="{FF2B5EF4-FFF2-40B4-BE49-F238E27FC236}">
                <a16:creationId xmlns:a16="http://schemas.microsoft.com/office/drawing/2014/main" id="{0328397B-DB51-B629-70F1-C4D0C6229FF8}"/>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
                <a:srgbClr val="E75113"/>
              </a:buClr>
              <a:buSzTx/>
              <a:buFont typeface="Wingdings" panose="05000000000000000000" pitchFamily="2" charset="2"/>
              <a:buNone/>
              <a:tabLst/>
              <a:defRPr/>
            </a:pPr>
            <a:r>
              <a:rPr kumimoji="0" lang="sv-SE"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Klicka på länkarna nedanför:</a:t>
            </a:r>
            <a:endParaRPr kumimoji="0" lang="sv-SE"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342900" marR="0" lvl="0" indent="-342900" algn="l" defTabSz="457200" rtl="0" eaLnBrk="1" fontAlgn="auto" latinLnBrk="0" hangingPunct="1">
              <a:lnSpc>
                <a:spcPct val="120000"/>
              </a:lnSpc>
              <a:spcBef>
                <a:spcPct val="20000"/>
              </a:spcBef>
              <a:spcAft>
                <a:spcPts val="0"/>
              </a:spcAft>
              <a:buClr>
                <a:srgbClr val="E75113"/>
              </a:buClr>
              <a:buSzTx/>
              <a:buFont typeface="Wingdings" panose="05000000000000000000" pitchFamily="2" charset="2"/>
              <a:buChar char="§"/>
              <a:tabLst/>
              <a:defRPr/>
            </a:pPr>
            <a:r>
              <a:rPr kumimoji="0" lang="sv-SE"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Testa dina matvanor med Matvanekollen!</a:t>
            </a:r>
            <a:endParaRPr kumimoji="0" lang="sv-SE"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342900" marR="0" lvl="0" indent="-342900" algn="l" defTabSz="457200" rtl="0" eaLnBrk="1" fontAlgn="auto" latinLnBrk="0" hangingPunct="1">
              <a:lnSpc>
                <a:spcPct val="120000"/>
              </a:lnSpc>
              <a:spcBef>
                <a:spcPct val="20000"/>
              </a:spcBef>
              <a:spcAft>
                <a:spcPts val="0"/>
              </a:spcAft>
              <a:buClr>
                <a:srgbClr val="E75113"/>
              </a:buClr>
              <a:buSzTx/>
              <a:buFont typeface="Wingdings" panose="05000000000000000000" pitchFamily="2" charset="2"/>
              <a:buChar char="§"/>
              <a:tabLst/>
              <a:defRPr/>
            </a:pPr>
            <a:r>
              <a:rPr kumimoji="0" lang="sv-SE"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Agenda 2030 och offentliga måltider</a:t>
            </a:r>
            <a:endParaRPr kumimoji="0" lang="sv-SE"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a:buClr>
                <a:srgbClr val="E75113"/>
              </a:buClr>
              <a:defRPr/>
            </a:pPr>
            <a:r>
              <a:rPr lang="sv-SE" sz="2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Så väljer du trygga plaster</a:t>
            </a:r>
            <a:endParaRPr lang="sv-SE" sz="2800" dirty="0">
              <a:solidFill>
                <a:schemeClr val="bg1"/>
              </a:solidFill>
              <a:latin typeface="Arial" panose="020B0604020202020204" pitchFamily="34" charset="0"/>
              <a:cs typeface="Arial" panose="020B0604020202020204" pitchFamily="34" charset="0"/>
            </a:endParaRPr>
          </a:p>
          <a:p>
            <a:pPr>
              <a:buClr>
                <a:srgbClr val="E75113"/>
              </a:buClr>
              <a:defRPr/>
            </a:pPr>
            <a:r>
              <a:rPr lang="sv-SE" sz="2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Guide till plastkoderna</a:t>
            </a:r>
            <a:endParaRPr lang="sv-SE" sz="2800" dirty="0">
              <a:solidFill>
                <a:schemeClr val="bg1"/>
              </a:solidFill>
              <a:latin typeface="Arial" panose="020B0604020202020204" pitchFamily="34" charset="0"/>
              <a:cs typeface="Arial" panose="020B0604020202020204" pitchFamily="34" charset="0"/>
            </a:endParaRPr>
          </a:p>
          <a:p>
            <a:pPr>
              <a:buClr>
                <a:srgbClr val="E75113"/>
              </a:buClr>
              <a:defRPr/>
            </a:pPr>
            <a:endParaRPr lang="sv-SE" sz="2800" dirty="0">
              <a:solidFill>
                <a:schemeClr val="bg1"/>
              </a:solidFill>
              <a:latin typeface="Arial" panose="020B0604020202020204" pitchFamily="34" charset="0"/>
              <a:cs typeface="Arial" panose="020B0604020202020204" pitchFamily="34" charset="0"/>
            </a:endParaRPr>
          </a:p>
          <a:p>
            <a:pPr marL="342900" marR="0" lvl="0" indent="-342900" algn="l" defTabSz="457200" rtl="0" eaLnBrk="1" fontAlgn="auto" latinLnBrk="0" hangingPunct="1">
              <a:lnSpc>
                <a:spcPct val="120000"/>
              </a:lnSpc>
              <a:spcBef>
                <a:spcPct val="20000"/>
              </a:spcBef>
              <a:spcAft>
                <a:spcPts val="0"/>
              </a:spcAft>
              <a:buClr>
                <a:srgbClr val="E75113"/>
              </a:buClr>
              <a:buSzTx/>
              <a:buFont typeface="Wingdings" panose="05000000000000000000" pitchFamily="2" charset="2"/>
              <a:buChar char="§"/>
              <a:tabLst/>
              <a:defRPr/>
            </a:pPr>
            <a:endParaRPr kumimoji="0" lang="sv-SE" sz="2200" b="0" i="0" u="none" strike="noStrike" kern="1200" cap="none" spc="0" normalizeH="0" baseline="0" noProof="0" dirty="0">
              <a:ln>
                <a:noFill/>
              </a:ln>
              <a:solidFill>
                <a:schemeClr val="bg1"/>
              </a:solidFill>
              <a:effectLst/>
              <a:uLnTx/>
              <a:uFillTx/>
              <a:latin typeface="Arial"/>
              <a:ea typeface="+mn-ea"/>
              <a:cs typeface="+mn-cs"/>
            </a:endParaRPr>
          </a:p>
        </p:txBody>
      </p:sp>
      <p:pic>
        <p:nvPicPr>
          <p:cNvPr id="7" name="Bildobjekt 6" descr="En bild som visar text, Teckensnitt, Grafik, logotyp&#10;&#10;AI-genererat innehåll kan vara felaktigt.">
            <a:extLst>
              <a:ext uri="{FF2B5EF4-FFF2-40B4-BE49-F238E27FC236}">
                <a16:creationId xmlns:a16="http://schemas.microsoft.com/office/drawing/2014/main" id="{30CA7991-056D-2EA2-34EB-3F16B87D2092}"/>
              </a:ext>
            </a:extLst>
          </p:cNvPr>
          <p:cNvPicPr>
            <a:picLocks noChangeAspect="1"/>
          </p:cNvPicPr>
          <p:nvPr/>
        </p:nvPicPr>
        <p:blipFill>
          <a:blip r:embed="rId7"/>
          <a:stretch>
            <a:fillRect/>
          </a:stretch>
        </p:blipFill>
        <p:spPr>
          <a:xfrm>
            <a:off x="10776755" y="216311"/>
            <a:ext cx="1097559" cy="460889"/>
          </a:xfrm>
          <a:prstGeom prst="rect">
            <a:avLst/>
          </a:prstGeom>
        </p:spPr>
      </p:pic>
      <p:pic>
        <p:nvPicPr>
          <p:cNvPr id="3" name="Platshållare för innehåll 6" descr="Markör med hel fyllning">
            <a:extLst>
              <a:ext uri="{FF2B5EF4-FFF2-40B4-BE49-F238E27FC236}">
                <a16:creationId xmlns:a16="http://schemas.microsoft.com/office/drawing/2014/main" id="{2AA1575A-FEB6-16D7-A683-5B66C61AEB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920181" flipH="1" flipV="1">
            <a:off x="8186456" y="2250241"/>
            <a:ext cx="1494366" cy="1494366"/>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465871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BDB72C-83B6-6198-D916-B0D11CE8F326}"/>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49AA2AA-38D5-BF5F-1F25-070739643214}"/>
              </a:ext>
            </a:extLst>
          </p:cNvPr>
          <p:cNvSpPr>
            <a:spLocks noGrp="1"/>
          </p:cNvSpPr>
          <p:nvPr>
            <p:ph type="sldNum" sz="quarter" idx="12"/>
          </p:nvPr>
        </p:nvSpPr>
        <p:spPr/>
        <p:txBody>
          <a:bodyPr/>
          <a:lstStyle/>
          <a:p>
            <a:fld id="{332063FA-F158-B145-A53C-EFD7E6C84CF7}" type="slidenum">
              <a:rPr lang="sv-SE" smtClean="0"/>
              <a:pPr/>
              <a:t>3</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B00CA4A-66AA-F11D-AE2D-8E8C05DDCA84}"/>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9D3C89A8-D512-D651-D14F-024B2CFE722E}"/>
              </a:ext>
            </a:extLst>
          </p:cNvPr>
          <p:cNvSpPr>
            <a:spLocks noGrp="1"/>
          </p:cNvSpPr>
          <p:nvPr>
            <p:ph type="title"/>
          </p:nvPr>
        </p:nvSpPr>
        <p:spPr/>
        <p:txBody>
          <a:bodyPr/>
          <a:lstStyle/>
          <a:p>
            <a:r>
              <a:rPr lang="sv-SE" sz="3600" dirty="0"/>
              <a:t>Hållbart ätande - en nyckelkomponent i Agenda 2030 </a:t>
            </a:r>
            <a:br>
              <a:rPr lang="sv-SE" sz="3600" dirty="0"/>
            </a:br>
            <a:endParaRPr lang="sv-SE" sz="3600" dirty="0"/>
          </a:p>
        </p:txBody>
      </p:sp>
      <p:sp>
        <p:nvSpPr>
          <p:cNvPr id="11" name="Platshållare för innehåll 6">
            <a:extLst>
              <a:ext uri="{FF2B5EF4-FFF2-40B4-BE49-F238E27FC236}">
                <a16:creationId xmlns:a16="http://schemas.microsoft.com/office/drawing/2014/main" id="{BD5D39CD-8C72-3BA6-4F84-5EB9AFE2A89F}"/>
              </a:ext>
            </a:extLst>
          </p:cNvPr>
          <p:cNvSpPr>
            <a:spLocks noGrp="1"/>
          </p:cNvSpPr>
          <p:nvPr>
            <p:ph sz="quarter" idx="13"/>
          </p:nvPr>
        </p:nvSpPr>
        <p:spPr>
          <a:xfrm>
            <a:off x="1721998" y="2607741"/>
            <a:ext cx="7787761" cy="1981183"/>
          </a:xfrm>
        </p:spPr>
        <p:txBody>
          <a:bodyPr/>
          <a:lstStyle/>
          <a:p>
            <a:r>
              <a:rPr lang="sv-SE" sz="2800" dirty="0"/>
              <a:t>Mål 2: Ingen hunger</a:t>
            </a:r>
          </a:p>
          <a:p>
            <a:r>
              <a:rPr lang="sv-SE" sz="2800" dirty="0"/>
              <a:t>Mål 3: God hälsa och välbefinnande</a:t>
            </a:r>
          </a:p>
          <a:p>
            <a:r>
              <a:rPr lang="sv-SE" sz="2800" dirty="0"/>
              <a:t>Mål 12: Hållbar konsumtion och produktion</a:t>
            </a:r>
          </a:p>
          <a:p>
            <a:r>
              <a:rPr lang="sv-SE" sz="2800" dirty="0"/>
              <a:t>Mål 13: Bekämpa klimatförändringar</a:t>
            </a:r>
          </a:p>
          <a:p>
            <a:r>
              <a:rPr lang="sv-SE" sz="2800" dirty="0"/>
              <a:t>Mål 14: Hav och marina resurser</a:t>
            </a:r>
          </a:p>
          <a:p>
            <a:r>
              <a:rPr lang="sv-SE" sz="2800" dirty="0"/>
              <a:t>Mål 15: Ekosystem och biologisk mångfald</a:t>
            </a:r>
          </a:p>
        </p:txBody>
      </p:sp>
      <p:grpSp>
        <p:nvGrpSpPr>
          <p:cNvPr id="24" name="Grupp 23">
            <a:extLst>
              <a:ext uri="{FF2B5EF4-FFF2-40B4-BE49-F238E27FC236}">
                <a16:creationId xmlns:a16="http://schemas.microsoft.com/office/drawing/2014/main" id="{D875A721-6D6C-A9C5-C18C-115C75C3AB44}"/>
              </a:ext>
            </a:extLst>
          </p:cNvPr>
          <p:cNvGrpSpPr/>
          <p:nvPr/>
        </p:nvGrpSpPr>
        <p:grpSpPr>
          <a:xfrm>
            <a:off x="8933241" y="5709411"/>
            <a:ext cx="3057525" cy="655329"/>
            <a:chOff x="4219574" y="5709411"/>
            <a:chExt cx="3057525" cy="655329"/>
          </a:xfrm>
        </p:grpSpPr>
        <p:sp>
          <p:nvSpPr>
            <p:cNvPr id="23" name="Rektangel med rundade hörn 22">
              <a:extLst>
                <a:ext uri="{FF2B5EF4-FFF2-40B4-BE49-F238E27FC236}">
                  <a16:creationId xmlns:a16="http://schemas.microsoft.com/office/drawing/2014/main" id="{3DF88F93-112B-4E30-D37B-372A25CC4CCC}"/>
                </a:ext>
              </a:extLst>
            </p:cNvPr>
            <p:cNvSpPr/>
            <p:nvPr/>
          </p:nvSpPr>
          <p:spPr>
            <a:xfrm>
              <a:off x="4567237" y="5709411"/>
              <a:ext cx="2362200" cy="655329"/>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20" name="textruta 19">
              <a:extLst>
                <a:ext uri="{FF2B5EF4-FFF2-40B4-BE49-F238E27FC236}">
                  <a16:creationId xmlns:a16="http://schemas.microsoft.com/office/drawing/2014/main" id="{2A755B77-3E7F-4FAC-DC1B-6E557722F496}"/>
                </a:ext>
              </a:extLst>
            </p:cNvPr>
            <p:cNvSpPr txBox="1"/>
            <p:nvPr/>
          </p:nvSpPr>
          <p:spPr>
            <a:xfrm>
              <a:off x="4219574" y="5821631"/>
              <a:ext cx="3057525" cy="430887"/>
            </a:xfrm>
            <a:prstGeom prst="rect">
              <a:avLst/>
            </a:prstGeom>
            <a:noFill/>
          </p:spPr>
          <p:txBody>
            <a:bodyPr wrap="square" rtlCol="0">
              <a:spAutoFit/>
            </a:bodyPr>
            <a:lstStyle/>
            <a:p>
              <a:pPr algn="ctr"/>
              <a:r>
                <a:rPr lang="sv-SE" sz="2200" b="1" u="sng" dirty="0">
                  <a:solidFill>
                    <a:schemeClr val="bg1"/>
                  </a:solidFill>
                  <a:hlinkClick r:id="rId4">
                    <a:extLst>
                      <a:ext uri="{A12FA001-AC4F-418D-AE19-62706E023703}">
                        <ahyp:hlinkClr xmlns:ahyp="http://schemas.microsoft.com/office/drawing/2018/hyperlinkcolor" val="tx"/>
                      </a:ext>
                    </a:extLst>
                  </a:hlinkClick>
                </a:rPr>
                <a:t>Mer om målen</a:t>
              </a:r>
              <a:endParaRPr lang="sv-SE" sz="2200" b="1" u="sng" dirty="0">
                <a:solidFill>
                  <a:schemeClr val="bg1"/>
                </a:solidFill>
              </a:endParaRPr>
            </a:p>
          </p:txBody>
        </p:sp>
      </p:grpSp>
      <p:pic>
        <p:nvPicPr>
          <p:cNvPr id="25" name="Platshållare för innehåll 6" descr="Markör med hel fyllning">
            <a:extLst>
              <a:ext uri="{FF2B5EF4-FFF2-40B4-BE49-F238E27FC236}">
                <a16:creationId xmlns:a16="http://schemas.microsoft.com/office/drawing/2014/main" id="{E10473A7-78B4-BCA9-55EF-AE92AE00C4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H="1" flipV="1">
            <a:off x="10108860" y="4947015"/>
            <a:ext cx="706285" cy="706285"/>
          </a:xfrm>
          <a:prstGeom prst="rect">
            <a:avLst/>
          </a:prstGeom>
        </p:spPr>
      </p:pic>
    </p:spTree>
    <p:extLst>
      <p:ext uri="{BB962C8B-B14F-4D97-AF65-F5344CB8AC3E}">
        <p14:creationId xmlns:p14="http://schemas.microsoft.com/office/powerpoint/2010/main" val="3120052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CE6BC34-B0F4-FC85-204D-6229000DF960}"/>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D8A1F101-C37E-C6E7-6BC4-0EE9600C269C}"/>
              </a:ext>
            </a:extLst>
          </p:cNvPr>
          <p:cNvPicPr>
            <a:picLocks noChangeAspect="1"/>
          </p:cNvPicPr>
          <p:nvPr/>
        </p:nvPicPr>
        <p:blipFill>
          <a:blip r:embed="rId4"/>
          <a:stretch>
            <a:fillRect/>
          </a:stretch>
        </p:blipFill>
        <p:spPr>
          <a:xfrm>
            <a:off x="10721023" y="294967"/>
            <a:ext cx="1158802" cy="486697"/>
          </a:xfrm>
          <a:prstGeom prst="rect">
            <a:avLst/>
          </a:prstGeom>
        </p:spPr>
      </p:pic>
      <p:pic>
        <p:nvPicPr>
          <p:cNvPr id="2" name="Onlinemedia 1" descr="Hållbart Ätande">
            <a:hlinkClick r:id="" action="ppaction://media"/>
            <a:extLst>
              <a:ext uri="{FF2B5EF4-FFF2-40B4-BE49-F238E27FC236}">
                <a16:creationId xmlns:a16="http://schemas.microsoft.com/office/drawing/2014/main" id="{CFEC0508-55E1-5870-1413-5DE6BB45E62F}"/>
              </a:ext>
            </a:extLst>
          </p:cNvPr>
          <p:cNvPicPr>
            <a:picLocks noRot="1" noChangeAspect="1"/>
          </p:cNvPicPr>
          <p:nvPr>
            <a:videoFile r:link="rId1"/>
          </p:nvPr>
        </p:nvPicPr>
        <p:blipFill>
          <a:blip r:embed="rId5"/>
          <a:stretch>
            <a:fillRect/>
          </a:stretch>
        </p:blipFill>
        <p:spPr>
          <a:xfrm>
            <a:off x="0" y="0"/>
            <a:ext cx="12192000" cy="6868732"/>
          </a:xfrm>
          <a:prstGeom prst="rect">
            <a:avLst/>
          </a:prstGeom>
        </p:spPr>
      </p:pic>
    </p:spTree>
    <p:extLst>
      <p:ext uri="{BB962C8B-B14F-4D97-AF65-F5344CB8AC3E}">
        <p14:creationId xmlns:p14="http://schemas.microsoft.com/office/powerpoint/2010/main" val="2352611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9B5DC1-598E-6F25-05B7-2C77CCD6C9B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B7DF1BF-F118-BEB7-4EDE-D568E1DD9746}"/>
              </a:ext>
            </a:extLst>
          </p:cNvPr>
          <p:cNvSpPr>
            <a:spLocks noGrp="1"/>
          </p:cNvSpPr>
          <p:nvPr>
            <p:ph type="sldNum" sz="quarter" idx="12"/>
          </p:nvPr>
        </p:nvSpPr>
        <p:spPr/>
        <p:txBody>
          <a:bodyPr/>
          <a:lstStyle/>
          <a:p>
            <a:fld id="{332063FA-F158-B145-A53C-EFD7E6C84CF7}" type="slidenum">
              <a:rPr lang="sv-SE" smtClean="0"/>
              <a:pPr/>
              <a:t>5</a:t>
            </a:fld>
            <a:endParaRPr lang="sv-SE"/>
          </a:p>
        </p:txBody>
      </p:sp>
      <p:sp>
        <p:nvSpPr>
          <p:cNvPr id="2" name="Rubrik 1">
            <a:extLst>
              <a:ext uri="{FF2B5EF4-FFF2-40B4-BE49-F238E27FC236}">
                <a16:creationId xmlns:a16="http://schemas.microsoft.com/office/drawing/2014/main" id="{66AAE036-897E-6724-F66E-779EBD2A0857}"/>
              </a:ext>
            </a:extLst>
          </p:cNvPr>
          <p:cNvSpPr>
            <a:spLocks noGrp="1"/>
          </p:cNvSpPr>
          <p:nvPr>
            <p:ph type="title"/>
          </p:nvPr>
        </p:nvSpPr>
        <p:spPr/>
        <p:txBody>
          <a:bodyPr/>
          <a:lstStyle/>
          <a:p>
            <a:r>
              <a:rPr lang="nn-NO" sz="3600" dirty="0" err="1"/>
              <a:t>Tallriksmodellen</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03DAAEC-E024-6AE9-2736-A12383F79CCA}"/>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9" name="Bildobjekt 15">
            <a:extLst>
              <a:ext uri="{FF2B5EF4-FFF2-40B4-BE49-F238E27FC236}">
                <a16:creationId xmlns:a16="http://schemas.microsoft.com/office/drawing/2014/main" id="{C8A42F97-8918-880C-8BB2-BB6E9971B733}"/>
              </a:ext>
            </a:extLst>
          </p:cNvPr>
          <p:cNvPicPr>
            <a:picLocks noChangeAspect="1"/>
          </p:cNvPicPr>
          <p:nvPr/>
        </p:nvPicPr>
        <p:blipFill>
          <a:blip r:embed="rId4"/>
          <a:srcRect/>
          <a:stretch/>
        </p:blipFill>
        <p:spPr>
          <a:xfrm>
            <a:off x="1631649" y="2152155"/>
            <a:ext cx="2553685" cy="2553685"/>
          </a:xfrm>
          <a:prstGeom prst="rect">
            <a:avLst/>
          </a:prstGeom>
        </p:spPr>
      </p:pic>
      <p:sp>
        <p:nvSpPr>
          <p:cNvPr id="3" name="TextBox 9">
            <a:extLst>
              <a:ext uri="{FF2B5EF4-FFF2-40B4-BE49-F238E27FC236}">
                <a16:creationId xmlns:a16="http://schemas.microsoft.com/office/drawing/2014/main" id="{F594CF7C-8BE6-866F-0B6E-7F8545FBB861}"/>
              </a:ext>
            </a:extLst>
          </p:cNvPr>
          <p:cNvSpPr txBox="1"/>
          <p:nvPr/>
        </p:nvSpPr>
        <p:spPr>
          <a:xfrm>
            <a:off x="1431721" y="5142132"/>
            <a:ext cx="3337773" cy="415498"/>
          </a:xfrm>
          <a:prstGeom prst="rect">
            <a:avLst/>
          </a:prstGeom>
          <a:noFill/>
        </p:spPr>
        <p:txBody>
          <a:bodyPr wrap="none" rtlCol="0">
            <a:spAutoFit/>
          </a:bodyPr>
          <a:lstStyle/>
          <a:p>
            <a:r>
              <a:rPr lang="en-SE" sz="2100" b="1" dirty="0"/>
              <a:t>Rekommenderad rörelse</a:t>
            </a:r>
          </a:p>
        </p:txBody>
      </p:sp>
    </p:spTree>
    <p:extLst>
      <p:ext uri="{BB962C8B-B14F-4D97-AF65-F5344CB8AC3E}">
        <p14:creationId xmlns:p14="http://schemas.microsoft.com/office/powerpoint/2010/main" val="682569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9B5DC1-598E-6F25-05B7-2C77CCD6C9B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B7DF1BF-F118-BEB7-4EDE-D568E1DD9746}"/>
              </a:ext>
            </a:extLst>
          </p:cNvPr>
          <p:cNvSpPr>
            <a:spLocks noGrp="1"/>
          </p:cNvSpPr>
          <p:nvPr>
            <p:ph type="sldNum" sz="quarter" idx="12"/>
          </p:nvPr>
        </p:nvSpPr>
        <p:spPr/>
        <p:txBody>
          <a:bodyPr/>
          <a:lstStyle/>
          <a:p>
            <a:fld id="{332063FA-F158-B145-A53C-EFD7E6C84CF7}" type="slidenum">
              <a:rPr lang="sv-SE" smtClean="0"/>
              <a:pPr/>
              <a:t>6</a:t>
            </a:fld>
            <a:endParaRPr lang="sv-SE"/>
          </a:p>
        </p:txBody>
      </p:sp>
      <p:sp>
        <p:nvSpPr>
          <p:cNvPr id="2" name="Rubrik 1">
            <a:extLst>
              <a:ext uri="{FF2B5EF4-FFF2-40B4-BE49-F238E27FC236}">
                <a16:creationId xmlns:a16="http://schemas.microsoft.com/office/drawing/2014/main" id="{66AAE036-897E-6724-F66E-779EBD2A0857}"/>
              </a:ext>
            </a:extLst>
          </p:cNvPr>
          <p:cNvSpPr>
            <a:spLocks noGrp="1"/>
          </p:cNvSpPr>
          <p:nvPr>
            <p:ph type="title"/>
          </p:nvPr>
        </p:nvSpPr>
        <p:spPr/>
        <p:txBody>
          <a:bodyPr/>
          <a:lstStyle/>
          <a:p>
            <a:r>
              <a:rPr lang="nn-NO" sz="3600" dirty="0" err="1"/>
              <a:t>Tallriksmodellen</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03DAAEC-E024-6AE9-2736-A12383F79CCA}"/>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8" name="Bildobjekt 15" descr="En bild som visar text, tecken, vektorgrafik&#10;&#10;Automatiskt genererad beskrivning">
            <a:extLst>
              <a:ext uri="{FF2B5EF4-FFF2-40B4-BE49-F238E27FC236}">
                <a16:creationId xmlns:a16="http://schemas.microsoft.com/office/drawing/2014/main" id="{AB9BEF63-7B78-BD9A-CF6D-DAB96A235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754" y="2152156"/>
            <a:ext cx="2639068" cy="2553684"/>
          </a:xfrm>
          <a:prstGeom prst="rect">
            <a:avLst/>
          </a:prstGeom>
        </p:spPr>
      </p:pic>
      <p:sp>
        <p:nvSpPr>
          <p:cNvPr id="10" name="TextBox 9">
            <a:extLst>
              <a:ext uri="{FF2B5EF4-FFF2-40B4-BE49-F238E27FC236}">
                <a16:creationId xmlns:a16="http://schemas.microsoft.com/office/drawing/2014/main" id="{F63B1A98-25FE-550E-8BC9-6C09D5F2C025}"/>
              </a:ext>
            </a:extLst>
          </p:cNvPr>
          <p:cNvSpPr txBox="1"/>
          <p:nvPr/>
        </p:nvSpPr>
        <p:spPr>
          <a:xfrm>
            <a:off x="1431721" y="5142132"/>
            <a:ext cx="3140603" cy="415498"/>
          </a:xfrm>
          <a:prstGeom prst="rect">
            <a:avLst/>
          </a:prstGeom>
          <a:noFill/>
        </p:spPr>
        <p:txBody>
          <a:bodyPr wrap="none" rtlCol="0">
            <a:spAutoFit/>
          </a:bodyPr>
          <a:lstStyle/>
          <a:p>
            <a:r>
              <a:rPr lang="en-SE" sz="2100" dirty="0"/>
              <a:t>Rekommenderad rörelse</a:t>
            </a:r>
          </a:p>
        </p:txBody>
      </p:sp>
      <p:sp>
        <p:nvSpPr>
          <p:cNvPr id="11" name="TextBox 10">
            <a:extLst>
              <a:ext uri="{FF2B5EF4-FFF2-40B4-BE49-F238E27FC236}">
                <a16:creationId xmlns:a16="http://schemas.microsoft.com/office/drawing/2014/main" id="{A0DF3EAD-0AB3-A133-AB87-49CB4D3DF8E2}"/>
              </a:ext>
            </a:extLst>
          </p:cNvPr>
          <p:cNvSpPr txBox="1"/>
          <p:nvPr/>
        </p:nvSpPr>
        <p:spPr>
          <a:xfrm>
            <a:off x="4979348" y="5142132"/>
            <a:ext cx="2233304" cy="415498"/>
          </a:xfrm>
          <a:prstGeom prst="rect">
            <a:avLst/>
          </a:prstGeom>
          <a:noFill/>
        </p:spPr>
        <p:txBody>
          <a:bodyPr wrap="none" rtlCol="0">
            <a:spAutoFit/>
          </a:bodyPr>
          <a:lstStyle/>
          <a:p>
            <a:r>
              <a:rPr lang="en-SE" sz="2100" b="1" dirty="0"/>
              <a:t>Minskad rörelse</a:t>
            </a:r>
          </a:p>
        </p:txBody>
      </p:sp>
      <p:pic>
        <p:nvPicPr>
          <p:cNvPr id="3" name="Bildobjekt 15">
            <a:extLst>
              <a:ext uri="{FF2B5EF4-FFF2-40B4-BE49-F238E27FC236}">
                <a16:creationId xmlns:a16="http://schemas.microsoft.com/office/drawing/2014/main" id="{D939222D-2413-40AB-D547-B49A2502C39D}"/>
              </a:ext>
            </a:extLst>
          </p:cNvPr>
          <p:cNvPicPr>
            <a:picLocks noChangeAspect="1"/>
          </p:cNvPicPr>
          <p:nvPr/>
        </p:nvPicPr>
        <p:blipFill>
          <a:blip r:embed="rId5"/>
          <a:srcRect/>
          <a:stretch/>
        </p:blipFill>
        <p:spPr>
          <a:xfrm>
            <a:off x="1631649" y="2152155"/>
            <a:ext cx="2553685" cy="2553685"/>
          </a:xfrm>
          <a:prstGeom prst="rect">
            <a:avLst/>
          </a:prstGeom>
        </p:spPr>
      </p:pic>
    </p:spTree>
    <p:extLst>
      <p:ext uri="{BB962C8B-B14F-4D97-AF65-F5344CB8AC3E}">
        <p14:creationId xmlns:p14="http://schemas.microsoft.com/office/powerpoint/2010/main" val="3057897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9B5DC1-598E-6F25-05B7-2C77CCD6C9B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B7DF1BF-F118-BEB7-4EDE-D568E1DD9746}"/>
              </a:ext>
            </a:extLst>
          </p:cNvPr>
          <p:cNvSpPr>
            <a:spLocks noGrp="1"/>
          </p:cNvSpPr>
          <p:nvPr>
            <p:ph type="sldNum" sz="quarter" idx="12"/>
          </p:nvPr>
        </p:nvSpPr>
        <p:spPr/>
        <p:txBody>
          <a:bodyPr/>
          <a:lstStyle/>
          <a:p>
            <a:fld id="{332063FA-F158-B145-A53C-EFD7E6C84CF7}" type="slidenum">
              <a:rPr lang="sv-SE" smtClean="0"/>
              <a:pPr/>
              <a:t>7</a:t>
            </a:fld>
            <a:endParaRPr lang="sv-SE"/>
          </a:p>
        </p:txBody>
      </p:sp>
      <p:sp>
        <p:nvSpPr>
          <p:cNvPr id="2" name="Rubrik 1">
            <a:extLst>
              <a:ext uri="{FF2B5EF4-FFF2-40B4-BE49-F238E27FC236}">
                <a16:creationId xmlns:a16="http://schemas.microsoft.com/office/drawing/2014/main" id="{66AAE036-897E-6724-F66E-779EBD2A0857}"/>
              </a:ext>
            </a:extLst>
          </p:cNvPr>
          <p:cNvSpPr>
            <a:spLocks noGrp="1"/>
          </p:cNvSpPr>
          <p:nvPr>
            <p:ph type="title"/>
          </p:nvPr>
        </p:nvSpPr>
        <p:spPr/>
        <p:txBody>
          <a:bodyPr/>
          <a:lstStyle/>
          <a:p>
            <a:r>
              <a:rPr lang="nn-NO" sz="3600" dirty="0" err="1"/>
              <a:t>Tallriksmodellen</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03DAAEC-E024-6AE9-2736-A12383F79CCA}"/>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7" name="Bildobjekt 11">
            <a:extLst>
              <a:ext uri="{FF2B5EF4-FFF2-40B4-BE49-F238E27FC236}">
                <a16:creationId xmlns:a16="http://schemas.microsoft.com/office/drawing/2014/main" id="{798D6838-A68C-84EB-4C0D-60ED6E5567CE}"/>
              </a:ext>
            </a:extLst>
          </p:cNvPr>
          <p:cNvPicPr>
            <a:picLocks noChangeAspect="1"/>
          </p:cNvPicPr>
          <p:nvPr/>
        </p:nvPicPr>
        <p:blipFill>
          <a:blip r:embed="rId4"/>
          <a:stretch>
            <a:fillRect/>
          </a:stretch>
        </p:blipFill>
        <p:spPr>
          <a:xfrm>
            <a:off x="7843515" y="2152158"/>
            <a:ext cx="2884717" cy="2553684"/>
          </a:xfrm>
          <a:prstGeom prst="rect">
            <a:avLst/>
          </a:prstGeom>
        </p:spPr>
      </p:pic>
      <p:pic>
        <p:nvPicPr>
          <p:cNvPr id="8" name="Bildobjekt 15" descr="En bild som visar text, tecken, vektorgrafik&#10;&#10;Automatiskt genererad beskrivning">
            <a:extLst>
              <a:ext uri="{FF2B5EF4-FFF2-40B4-BE49-F238E27FC236}">
                <a16:creationId xmlns:a16="http://schemas.microsoft.com/office/drawing/2014/main" id="{AB9BEF63-7B78-BD9A-CF6D-DAB96A23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5754" y="2152156"/>
            <a:ext cx="2639068" cy="2553684"/>
          </a:xfrm>
          <a:prstGeom prst="rect">
            <a:avLst/>
          </a:prstGeom>
        </p:spPr>
      </p:pic>
      <p:sp>
        <p:nvSpPr>
          <p:cNvPr id="12" name="TextBox 11">
            <a:extLst>
              <a:ext uri="{FF2B5EF4-FFF2-40B4-BE49-F238E27FC236}">
                <a16:creationId xmlns:a16="http://schemas.microsoft.com/office/drawing/2014/main" id="{F16ABCEE-0496-AEA0-297F-E29640940500}"/>
              </a:ext>
            </a:extLst>
          </p:cNvPr>
          <p:cNvSpPr txBox="1"/>
          <p:nvPr/>
        </p:nvSpPr>
        <p:spPr>
          <a:xfrm>
            <a:off x="8378413" y="5123204"/>
            <a:ext cx="1814920" cy="415498"/>
          </a:xfrm>
          <a:prstGeom prst="rect">
            <a:avLst/>
          </a:prstGeom>
          <a:noFill/>
        </p:spPr>
        <p:txBody>
          <a:bodyPr wrap="none" rtlCol="0">
            <a:spAutoFit/>
          </a:bodyPr>
          <a:lstStyle/>
          <a:p>
            <a:r>
              <a:rPr lang="en-SE" sz="2100" b="1" dirty="0">
                <a:cs typeface="Arial" panose="020B0604020202020204" pitchFamily="34" charset="0"/>
              </a:rPr>
              <a:t>Nedsatt aptit</a:t>
            </a:r>
          </a:p>
        </p:txBody>
      </p:sp>
      <p:sp>
        <p:nvSpPr>
          <p:cNvPr id="3" name="TextBox 9">
            <a:extLst>
              <a:ext uri="{FF2B5EF4-FFF2-40B4-BE49-F238E27FC236}">
                <a16:creationId xmlns:a16="http://schemas.microsoft.com/office/drawing/2014/main" id="{B682EA96-2A21-2BFB-C1D2-E0A418C6EE90}"/>
              </a:ext>
            </a:extLst>
          </p:cNvPr>
          <p:cNvSpPr txBox="1"/>
          <p:nvPr/>
        </p:nvSpPr>
        <p:spPr>
          <a:xfrm>
            <a:off x="1431721" y="5142132"/>
            <a:ext cx="3140603" cy="415498"/>
          </a:xfrm>
          <a:prstGeom prst="rect">
            <a:avLst/>
          </a:prstGeom>
          <a:noFill/>
        </p:spPr>
        <p:txBody>
          <a:bodyPr wrap="none" rtlCol="0">
            <a:spAutoFit/>
          </a:bodyPr>
          <a:lstStyle/>
          <a:p>
            <a:r>
              <a:rPr lang="en-SE" sz="2100" dirty="0"/>
              <a:t>Rekommenderad rörelse</a:t>
            </a:r>
          </a:p>
        </p:txBody>
      </p:sp>
      <p:sp>
        <p:nvSpPr>
          <p:cNvPr id="4" name="TextBox 10">
            <a:extLst>
              <a:ext uri="{FF2B5EF4-FFF2-40B4-BE49-F238E27FC236}">
                <a16:creationId xmlns:a16="http://schemas.microsoft.com/office/drawing/2014/main" id="{C0BAEFF0-BF97-534C-FC28-C3F1B6D31E95}"/>
              </a:ext>
            </a:extLst>
          </p:cNvPr>
          <p:cNvSpPr txBox="1"/>
          <p:nvPr/>
        </p:nvSpPr>
        <p:spPr>
          <a:xfrm>
            <a:off x="4979348" y="5142132"/>
            <a:ext cx="2081019" cy="415498"/>
          </a:xfrm>
          <a:prstGeom prst="rect">
            <a:avLst/>
          </a:prstGeom>
          <a:noFill/>
        </p:spPr>
        <p:txBody>
          <a:bodyPr wrap="none" rtlCol="0">
            <a:spAutoFit/>
          </a:bodyPr>
          <a:lstStyle/>
          <a:p>
            <a:r>
              <a:rPr lang="en-SE" sz="2100" dirty="0"/>
              <a:t>Minskad rörelse</a:t>
            </a:r>
          </a:p>
        </p:txBody>
      </p:sp>
      <p:pic>
        <p:nvPicPr>
          <p:cNvPr id="13" name="Bildobjekt 15">
            <a:extLst>
              <a:ext uri="{FF2B5EF4-FFF2-40B4-BE49-F238E27FC236}">
                <a16:creationId xmlns:a16="http://schemas.microsoft.com/office/drawing/2014/main" id="{888C7519-DA27-B52E-718C-F607B7CA30F2}"/>
              </a:ext>
            </a:extLst>
          </p:cNvPr>
          <p:cNvPicPr>
            <a:picLocks noChangeAspect="1"/>
          </p:cNvPicPr>
          <p:nvPr/>
        </p:nvPicPr>
        <p:blipFill>
          <a:blip r:embed="rId6"/>
          <a:srcRect/>
          <a:stretch/>
        </p:blipFill>
        <p:spPr>
          <a:xfrm>
            <a:off x="1631649" y="2152155"/>
            <a:ext cx="2553685" cy="2553685"/>
          </a:xfrm>
          <a:prstGeom prst="rect">
            <a:avLst/>
          </a:prstGeom>
        </p:spPr>
      </p:pic>
    </p:spTree>
    <p:extLst>
      <p:ext uri="{BB962C8B-B14F-4D97-AF65-F5344CB8AC3E}">
        <p14:creationId xmlns:p14="http://schemas.microsoft.com/office/powerpoint/2010/main" val="1205837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9B5DC1-598E-6F25-05B7-2C77CCD6C9B9}"/>
            </a:ext>
          </a:extLst>
        </p:cNvPr>
        <p:cNvGrpSpPr/>
        <p:nvPr/>
      </p:nvGrpSpPr>
      <p:grpSpPr>
        <a:xfrm>
          <a:off x="0" y="0"/>
          <a:ext cx="0" cy="0"/>
          <a:chOff x="0" y="0"/>
          <a:chExt cx="0" cy="0"/>
        </a:xfrm>
      </p:grpSpPr>
      <p:pic>
        <p:nvPicPr>
          <p:cNvPr id="17" name="Bildobjekt 16" descr="En bild som visar julgran, jul&#10;&#10;AI-genererat innehåll kan vara felaktigt.">
            <a:extLst>
              <a:ext uri="{FF2B5EF4-FFF2-40B4-BE49-F238E27FC236}">
                <a16:creationId xmlns:a16="http://schemas.microsoft.com/office/drawing/2014/main" id="{99774DDE-653D-4810-6320-4AC8C33FC5EB}"/>
              </a:ext>
            </a:extLst>
          </p:cNvPr>
          <p:cNvPicPr>
            <a:picLocks noChangeAspect="1"/>
          </p:cNvPicPr>
          <p:nvPr/>
        </p:nvPicPr>
        <p:blipFill>
          <a:blip r:embed="rId3"/>
          <a:srcRect l="4091" t="11101" r="3466" b="11939"/>
          <a:stretch>
            <a:fillRect/>
          </a:stretch>
        </p:blipFill>
        <p:spPr>
          <a:xfrm>
            <a:off x="6193510" y="2062087"/>
            <a:ext cx="5260836" cy="4379760"/>
          </a:xfrm>
          <a:prstGeom prst="rect">
            <a:avLst/>
          </a:prstGeom>
        </p:spPr>
      </p:pic>
      <p:pic>
        <p:nvPicPr>
          <p:cNvPr id="15" name="Bildobjekt 14" descr="En bild som visar mat, konst&#10;&#10;AI-genererat innehåll kan vara felaktigt.">
            <a:extLst>
              <a:ext uri="{FF2B5EF4-FFF2-40B4-BE49-F238E27FC236}">
                <a16:creationId xmlns:a16="http://schemas.microsoft.com/office/drawing/2014/main" id="{339369CF-5B3A-3EFD-038A-D5F6BBBD0DFD}"/>
              </a:ext>
            </a:extLst>
          </p:cNvPr>
          <p:cNvPicPr>
            <a:picLocks noChangeAspect="1"/>
          </p:cNvPicPr>
          <p:nvPr/>
        </p:nvPicPr>
        <p:blipFill>
          <a:blip r:embed="rId4"/>
          <a:srcRect l="17077" t="10253" r="16157" b="10253"/>
          <a:stretch>
            <a:fillRect/>
          </a:stretch>
        </p:blipFill>
        <p:spPr>
          <a:xfrm>
            <a:off x="1583103" y="2062087"/>
            <a:ext cx="4357176" cy="4667778"/>
          </a:xfrm>
          <a:prstGeom prst="rect">
            <a:avLst/>
          </a:prstGeom>
        </p:spPr>
      </p:pic>
      <p:sp>
        <p:nvSpPr>
          <p:cNvPr id="6" name="Platshållare för bildnummer 5">
            <a:extLst>
              <a:ext uri="{FF2B5EF4-FFF2-40B4-BE49-F238E27FC236}">
                <a16:creationId xmlns:a16="http://schemas.microsoft.com/office/drawing/2014/main" id="{4B7DF1BF-F118-BEB7-4EDE-D568E1DD9746}"/>
              </a:ext>
            </a:extLst>
          </p:cNvPr>
          <p:cNvSpPr>
            <a:spLocks noGrp="1"/>
          </p:cNvSpPr>
          <p:nvPr>
            <p:ph type="sldNum" sz="quarter" idx="12"/>
          </p:nvPr>
        </p:nvSpPr>
        <p:spPr/>
        <p:txBody>
          <a:bodyPr/>
          <a:lstStyle/>
          <a:p>
            <a:fld id="{332063FA-F158-B145-A53C-EFD7E6C84CF7}" type="slidenum">
              <a:rPr lang="sv-SE" smtClean="0"/>
              <a:pPr/>
              <a:t>8</a:t>
            </a:fld>
            <a:endParaRPr lang="sv-SE"/>
          </a:p>
        </p:txBody>
      </p:sp>
      <p:sp>
        <p:nvSpPr>
          <p:cNvPr id="2" name="Rubrik 1">
            <a:extLst>
              <a:ext uri="{FF2B5EF4-FFF2-40B4-BE49-F238E27FC236}">
                <a16:creationId xmlns:a16="http://schemas.microsoft.com/office/drawing/2014/main" id="{66AAE036-897E-6724-F66E-779EBD2A0857}"/>
              </a:ext>
            </a:extLst>
          </p:cNvPr>
          <p:cNvSpPr>
            <a:spLocks noGrp="1"/>
          </p:cNvSpPr>
          <p:nvPr>
            <p:ph type="title"/>
          </p:nvPr>
        </p:nvSpPr>
        <p:spPr/>
        <p:txBody>
          <a:bodyPr/>
          <a:lstStyle/>
          <a:p>
            <a:r>
              <a:rPr lang="sv-SE" sz="3600" noProof="0" dirty="0">
                <a:hlinkClick r:id="rId5"/>
              </a:rPr>
              <a:t>Miljövänlig mat</a:t>
            </a:r>
            <a:endParaRPr lang="sv-SE" sz="3600" noProof="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03DAAEC-E024-6AE9-2736-A12383F79CCA}"/>
              </a:ext>
            </a:extLst>
          </p:cNvPr>
          <p:cNvPicPr>
            <a:picLocks noChangeAspect="1"/>
          </p:cNvPicPr>
          <p:nvPr/>
        </p:nvPicPr>
        <p:blipFill>
          <a:blip r:embed="rId6"/>
          <a:stretch>
            <a:fillRect/>
          </a:stretch>
        </p:blipFill>
        <p:spPr>
          <a:xfrm>
            <a:off x="10776608" y="216311"/>
            <a:ext cx="1097706" cy="460889"/>
          </a:xfrm>
          <a:prstGeom prst="rect">
            <a:avLst/>
          </a:prstGeom>
        </p:spPr>
      </p:pic>
      <p:pic>
        <p:nvPicPr>
          <p:cNvPr id="9" name="Platshållare för innehåll 6" descr="Markör med hel fyllning">
            <a:extLst>
              <a:ext uri="{FF2B5EF4-FFF2-40B4-BE49-F238E27FC236}">
                <a16:creationId xmlns:a16="http://schemas.microsoft.com/office/drawing/2014/main" id="{AD96840B-3CA6-9699-968B-914DA4C595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296961" flipH="1" flipV="1">
            <a:off x="799402" y="484008"/>
            <a:ext cx="885344" cy="88534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004730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F4AEB-82B4-6170-17F6-A8608D7F1C0A}"/>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DDA46425-820C-D03E-02DE-4AFB3FBF2265}"/>
              </a:ext>
            </a:extLst>
          </p:cNvPr>
          <p:cNvPicPr>
            <a:picLocks noChangeAspect="1"/>
          </p:cNvPicPr>
          <p:nvPr/>
        </p:nvPicPr>
        <p:blipFill>
          <a:blip r:embed="rId5"/>
          <a:stretch>
            <a:fillRect/>
          </a:stretch>
        </p:blipFill>
        <p:spPr>
          <a:xfrm>
            <a:off x="10721023" y="294967"/>
            <a:ext cx="1158802" cy="486697"/>
          </a:xfrm>
          <a:prstGeom prst="rect">
            <a:avLst/>
          </a:prstGeom>
        </p:spPr>
      </p:pic>
      <p:pic>
        <p:nvPicPr>
          <p:cNvPr id="6" name="Hållbart ätande-grafisk film.m4v">
            <a:hlinkClick r:id="" action="ppaction://media"/>
            <a:extLst>
              <a:ext uri="{FF2B5EF4-FFF2-40B4-BE49-F238E27FC236}">
                <a16:creationId xmlns:a16="http://schemas.microsoft.com/office/drawing/2014/main" id="{257E38E0-AE43-3D0D-A6EE-734591604D4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824080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SPF_mallpres_20141216_REN">
  <a:themeElements>
    <a:clrScheme name="SPF">
      <a:dk1>
        <a:sysClr val="windowText" lastClr="000000"/>
      </a:dk1>
      <a:lt1>
        <a:sysClr val="window" lastClr="FFFFFF"/>
      </a:lt1>
      <a:dk2>
        <a:srgbClr val="000000"/>
      </a:dk2>
      <a:lt2>
        <a:srgbClr val="FFFFFF"/>
      </a:lt2>
      <a:accent1>
        <a:srgbClr val="008FCB"/>
      </a:accent1>
      <a:accent2>
        <a:srgbClr val="E75113"/>
      </a:accent2>
      <a:accent3>
        <a:srgbClr val="004178"/>
      </a:accent3>
      <a:accent4>
        <a:srgbClr val="87C3E7"/>
      </a:accent4>
      <a:accent5>
        <a:srgbClr val="BDE4F7"/>
      </a:accent5>
      <a:accent6>
        <a:srgbClr val="EBF6FC"/>
      </a:accent6>
      <a:hlink>
        <a:srgbClr val="008FCB"/>
      </a:hlink>
      <a:folHlink>
        <a:srgbClr val="E75113"/>
      </a:folHlink>
    </a:clrScheme>
    <a:fontScheme name="SP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7665</TotalTime>
  <Words>5481</Words>
  <Application>Microsoft Office PowerPoint</Application>
  <PresentationFormat>Bredbild</PresentationFormat>
  <Paragraphs>594</Paragraphs>
  <Slides>29</Slides>
  <Notes>29</Notes>
  <HiddenSlides>0</HiddenSlides>
  <MMClips>2</MMClips>
  <ScaleCrop>false</ScaleCrop>
  <HeadingPairs>
    <vt:vector size="6" baseType="variant">
      <vt:variant>
        <vt:lpstr>Använt teckensnitt</vt:lpstr>
      </vt:variant>
      <vt:variant>
        <vt:i4>12</vt:i4>
      </vt:variant>
      <vt:variant>
        <vt:lpstr>Tema</vt:lpstr>
      </vt:variant>
      <vt:variant>
        <vt:i4>1</vt:i4>
      </vt:variant>
      <vt:variant>
        <vt:lpstr>Bildrubriker</vt:lpstr>
      </vt:variant>
      <vt:variant>
        <vt:i4>29</vt:i4>
      </vt:variant>
    </vt:vector>
  </HeadingPairs>
  <TitlesOfParts>
    <vt:vector size="42" baseType="lpstr">
      <vt:lpstr>Al Bayan Plain</vt:lpstr>
      <vt:lpstr>Aptos</vt:lpstr>
      <vt:lpstr>Arial</vt:lpstr>
      <vt:lpstr>Calibri</vt:lpstr>
      <vt:lpstr>caslon-book</vt:lpstr>
      <vt:lpstr>Futura</vt:lpstr>
      <vt:lpstr>Impact</vt:lpstr>
      <vt:lpstr>Inter</vt:lpstr>
      <vt:lpstr>Meta Pro</vt:lpstr>
      <vt:lpstr>Roboto Lt</vt:lpstr>
      <vt:lpstr>Source Sans Pro</vt:lpstr>
      <vt:lpstr>Wingdings</vt:lpstr>
      <vt:lpstr>SPF_mallpres_20141216_REN</vt:lpstr>
      <vt:lpstr>PowerPoint-presentation</vt:lpstr>
      <vt:lpstr>De globala målen</vt:lpstr>
      <vt:lpstr>Hållbart ätande - en nyckelkomponent i Agenda 2030  </vt:lpstr>
      <vt:lpstr>PowerPoint-presentation</vt:lpstr>
      <vt:lpstr>Tallriksmodellen</vt:lpstr>
      <vt:lpstr>Tallriksmodellen</vt:lpstr>
      <vt:lpstr>Tallriksmodellen</vt:lpstr>
      <vt:lpstr>Miljövänlig mat</vt:lpstr>
      <vt:lpstr>PowerPoint-presentation</vt:lpstr>
      <vt:lpstr>Testa hur klimatsmart din tallrik är!</vt:lpstr>
      <vt:lpstr>Miljövänliga och hållbara recept</vt:lpstr>
      <vt:lpstr>Bekämpningsmedel i miljön</vt:lpstr>
      <vt:lpstr>Tillsatser och e-nummer</vt:lpstr>
      <vt:lpstr>Samtalsfrågor</vt:lpstr>
      <vt:lpstr>Miljömärkningar</vt:lpstr>
      <vt:lpstr>Bra miljöval </vt:lpstr>
      <vt:lpstr>Europalövet</vt:lpstr>
      <vt:lpstr>KRAV</vt:lpstr>
      <vt:lpstr>FAIRTRADE</vt:lpstr>
      <vt:lpstr>EU Ecolabel – EU Blomman</vt:lpstr>
      <vt:lpstr>MSC-märkning</vt:lpstr>
      <vt:lpstr>Svenskt Sigill Klimatcertifierad</vt:lpstr>
      <vt:lpstr>Rainforest Alliance</vt:lpstr>
      <vt:lpstr>Plast i köket</vt:lpstr>
      <vt:lpstr>Tips på hur du kan minska risken</vt:lpstr>
      <vt:lpstr>Så kan du äta hållbart:</vt:lpstr>
      <vt:lpstr>Sammanfattning</vt:lpstr>
      <vt:lpstr>Nästa gång</vt:lpstr>
      <vt:lpstr>För dig som vill lära dig 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Sjölin</dc:creator>
  <cp:lastModifiedBy>Carina Grave-Müller</cp:lastModifiedBy>
  <cp:revision>185</cp:revision>
  <cp:lastPrinted>2025-06-10T12:32:33Z</cp:lastPrinted>
  <dcterms:created xsi:type="dcterms:W3CDTF">2025-02-13T09:49:49Z</dcterms:created>
  <dcterms:modified xsi:type="dcterms:W3CDTF">2026-02-02T13:10:18Z</dcterms:modified>
</cp:coreProperties>
</file>