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81" r:id="rId2"/>
    <p:sldId id="287" r:id="rId3"/>
    <p:sldId id="333" r:id="rId4"/>
    <p:sldId id="305" r:id="rId5"/>
    <p:sldId id="294" r:id="rId6"/>
    <p:sldId id="295" r:id="rId7"/>
    <p:sldId id="335" r:id="rId8"/>
    <p:sldId id="340" r:id="rId9"/>
    <p:sldId id="345" r:id="rId10"/>
    <p:sldId id="341" r:id="rId11"/>
    <p:sldId id="342" r:id="rId12"/>
    <p:sldId id="334" r:id="rId13"/>
    <p:sldId id="309" r:id="rId14"/>
    <p:sldId id="306" r:id="rId15"/>
    <p:sldId id="337" r:id="rId16"/>
    <p:sldId id="343" r:id="rId17"/>
    <p:sldId id="344" r:id="rId18"/>
    <p:sldId id="338" r:id="rId19"/>
    <p:sldId id="300" r:id="rId20"/>
    <p:sldId id="322" r:id="rId21"/>
    <p:sldId id="329" r:id="rId22"/>
    <p:sldId id="298" r:id="rId23"/>
    <p:sldId id="299" r:id="rId24"/>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DD145-6453-0504-BAC6-1BE3BEAB49D6}" name="Anders Dahlin" initials="AD" userId="421fdd654b8fb84f" providerId="Windows Live"/>
  <p188:author id="{F5899D62-B4D8-BC52-7C97-04904F0C4012}" name="Wendy Francis" initials="WF" userId="S::wendy.francis@amphi.se::41db8d90-4008-41c8-8ede-a546e118a2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9"/>
    <a:srgbClr val="014178"/>
    <a:srgbClr val="219BD3"/>
    <a:srgbClr val="BDE4F7"/>
    <a:srgbClr val="CCE4DB"/>
    <a:srgbClr val="038ECF"/>
    <a:srgbClr val="E75113"/>
    <a:srgbClr val="008F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C94BD-81EA-CE45-987B-DB71976D83BB}" v="25" dt="2025-05-12T15:44:40.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8"/>
    <p:restoredTop sz="90747"/>
  </p:normalViewPr>
  <p:slideViewPr>
    <p:cSldViewPr snapToGrid="0">
      <p:cViewPr varScale="1">
        <p:scale>
          <a:sx n="85" d="100"/>
          <a:sy n="85" d="100"/>
        </p:scale>
        <p:origin x="184" y="304"/>
      </p:cViewPr>
      <p:guideLst>
        <p:guide orient="horz" pos="2160"/>
        <p:guide orient="horz" pos="101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2026-01-23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Inled med att välkomna deltagarna till dagens studiecirkelträff om hållbara transporter.</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Berätta att syfte med dagens studiecirkel bland annat är att lära oss mer om hållbara transportmedel, utsläpp av växthusgaser, </a:t>
            </a:r>
            <a:r>
              <a:rPr lang="sv-SE" sz="1200" kern="1200" dirty="0">
                <a:solidFill>
                  <a:schemeClr val="tx1"/>
                </a:solidFill>
                <a:effectLst/>
                <a:latin typeface="Arial" panose="020B0604020202020204" pitchFamily="34" charset="0"/>
                <a:ea typeface="+mn-ea"/>
                <a:cs typeface="Arial" panose="020B0604020202020204" pitchFamily="34" charset="0"/>
              </a:rPr>
              <a:t>öka kunskapen om hur våra resvanor och val av transportmedel påverkar klimatet – och hur vi tillsammans kan bidra till en mer hållbar framtid. </a:t>
            </a:r>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b="0" i="0" u="none" strike="noStrike" dirty="0">
                <a:solidFill>
                  <a:srgbClr val="000000"/>
                </a:solidFill>
                <a:effectLst/>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endParaRPr lang="sv-SE" altLang="sv-SE" sz="120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Uppmuntra gruppen att delta i samtalen. </a:t>
            </a:r>
            <a:r>
              <a:rPr lang="sv-SE" sz="1200" b="0" i="0" u="none" strike="noStrike" dirty="0">
                <a:solidFill>
                  <a:srgbClr val="000000"/>
                </a:solidFill>
                <a:effectLst/>
                <a:latin typeface="Arial" panose="020B0604020202020204" pitchFamily="34" charset="0"/>
                <a:cs typeface="Arial" panose="020B0604020202020204" pitchFamily="34" charset="0"/>
              </a:rPr>
              <a:t>Påminn om att man inte behöver vara expert på ämnet – alla perspektiv är värdefulla och tillsammans skapar vi en givande diskussion. </a:t>
            </a:r>
            <a:r>
              <a:rPr lang="sv-SE" altLang="sv-SE" sz="1200" i="0" dirty="0">
                <a:latin typeface="Arial" panose="020B0604020202020204" pitchFamily="34" charset="0"/>
                <a:cs typeface="Arial" panose="020B0604020202020204" pitchFamily="34" charset="0"/>
              </a:rPr>
              <a:t>Allas bidrag är välkomna! </a:t>
            </a:r>
          </a:p>
          <a:p>
            <a:pPr marL="228600" indent="-228600" eaLnBrk="1" hangingPunct="1">
              <a:spcBef>
                <a:spcPct val="0"/>
              </a:spcBef>
              <a:buFont typeface="+mj-lt"/>
              <a:buAutoNum type="arabicPeriod"/>
            </a:pPr>
            <a:r>
              <a:rPr lang="sv-SE" sz="1200" b="1" i="0" u="none" strike="noStrike" dirty="0">
                <a:solidFill>
                  <a:srgbClr val="000000"/>
                </a:solidFill>
                <a:effectLst/>
                <a:latin typeface="Arial" panose="020B0604020202020204" pitchFamily="34" charset="0"/>
                <a:cs typeface="Arial" panose="020B0604020202020204" pitchFamily="34" charset="0"/>
              </a:rPr>
              <a:t>Om detta inte är första träffen</a:t>
            </a:r>
            <a:r>
              <a:rPr lang="sv-SE" sz="1200" b="0" i="0" u="none" strike="noStrike" dirty="0">
                <a:solidFill>
                  <a:srgbClr val="000000"/>
                </a:solidFill>
                <a:effectLst/>
                <a:latin typeface="Arial" panose="020B0604020202020204" pitchFamily="34" charset="0"/>
                <a:cs typeface="Arial" panose="020B0604020202020204" pitchFamily="34" charset="0"/>
              </a:rPr>
              <a:t>: Fråga om det är något från föregående studiecirkelträff som deltagarna funderat över, vill följa upp, eller som behöver redas ut innan dagens ämne tar vid. </a:t>
            </a:r>
            <a:r>
              <a:rPr lang="sv-SE" altLang="sv-SE" sz="1200" i="0" dirty="0">
                <a:latin typeface="Arial" panose="020B0604020202020204" pitchFamily="34" charset="0"/>
                <a:cs typeface="Arial" panose="020B0604020202020204" pitchFamily="34" charset="0"/>
              </a:rPr>
              <a:t>Försök i så fall gemensamt svara eller reflektera kring det som eventuellt kommit upp.</a:t>
            </a: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B0F57-9FA6-BFAE-3856-D61D5D56CA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9C8FEE8-67BF-3578-83CE-D18A834A33F1}"/>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7B4E458C-2A81-AAE5-644D-93DA0D25B70E}"/>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kort om de tre faktorerna som bestämmer klimatpåverkan från vägtransporter.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Talpunkter:</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1" i="0" u="none" strike="noStrike" dirty="0">
                <a:solidFill>
                  <a:srgbClr val="000000"/>
                </a:solidFill>
                <a:effectLst/>
                <a:latin typeface="Arial" panose="020B0604020202020204" pitchFamily="34" charset="0"/>
                <a:cs typeface="Arial" panose="020B0604020202020204" pitchFamily="34" charset="0"/>
              </a:rPr>
              <a:t>Det är tre faktorer som bestämmer klimatpåverkan från vägtransporter är:</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Trafikarbetet – hur mycket vi kör med våra fordon.</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Energianvändningen per kilometer – hur mycket bränsle fordonen förbrukar per kilometer.</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Andelen fossila bränslen – mängden fossil bensin och diesel i förhållande till förnybar energi.</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1" i="0" u="none" strike="noStrike" dirty="0">
                <a:solidFill>
                  <a:srgbClr val="000000"/>
                </a:solidFill>
                <a:effectLst/>
                <a:latin typeface="Arial" panose="020B0604020202020204" pitchFamily="34" charset="0"/>
                <a:cs typeface="Arial" panose="020B0604020202020204" pitchFamily="34" charset="0"/>
              </a:rPr>
              <a:t>Säg detta som tillägg:</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Hur mycket energi ett fordon använder per kilometer beror på hur bränsleeffektiv motorn är. Men bränsleförbrukningen påverkas också av fordonets vikt, körsättet, hur vägarna är utformade och om man håller hastighetsgränserna.</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Genom att utforska olika drivmedel, tekniska lösningar och beteendeförändringar får vi verktyg att fatta mer medvetna beslut i vardagen.</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98B23748-53E4-B4A9-5BD2-9DAEFD3D0558}"/>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254990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84BEF-9CB5-58A2-FE1F-2589DD2624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761E88-F7E9-5D22-907F-9CAE69055313}"/>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1C9E90D6-6917-9E9B-2CED-C37231D6BBA5}"/>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i="0" dirty="0">
                <a:latin typeface="Arial" panose="020B0604020202020204" pitchFamily="34" charset="0"/>
                <a:cs typeface="Arial" panose="020B0604020202020204" pitchFamily="34" charset="0"/>
              </a:rPr>
              <a:t>Berätta först kort om reduktionsplikten. </a:t>
            </a:r>
            <a:r>
              <a:rPr lang="sv-SE" altLang="sv-SE" b="0" dirty="0">
                <a:latin typeface="Arial" panose="020B0604020202020204" pitchFamily="34" charset="0"/>
                <a:cs typeface="Arial" panose="020B0604020202020204" pitchFamily="34" charset="0"/>
              </a:rPr>
              <a:t>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p>
          <a:p>
            <a:pPr marL="450850" marR="0" lvl="0" indent="-450850" algn="l" defTabSz="457200" rtl="0" eaLnBrk="1" fontAlgn="auto" latinLnBrk="0" hangingPunct="1">
              <a:lnSpc>
                <a:spcPct val="100000"/>
              </a:lnSpc>
              <a:spcBef>
                <a:spcPct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Reduktionsplikten är ett politiskt verktyg vars mål är att minska utsläppen av växthusgaser från diesel och bensin. Det sker genom inblandning av förnybara drivmedel eller genom användning av utsläppsminskningskrediter från försäljning av fossilfri el från publika laddningsstationer för elfordon.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Från 1 januari 2024 sänktes reduktionsplikten för bensin och diesel från 7,8 procent respektive 30,5 procent, till 6 procent för både bensin och diesel. Utsläppen kommer därför att öka.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altLang="sv-SE" sz="1200" b="0" i="0" dirty="0">
                <a:latin typeface="Arial" panose="020B0604020202020204" pitchFamily="34" charset="0"/>
                <a:cs typeface="Arial" panose="020B0604020202020204" pitchFamily="34" charset="0"/>
              </a:rPr>
              <a:t>Ta stöd av samtalsfrågan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pPr marL="0" indent="0">
              <a:buFontTx/>
              <a:buNone/>
            </a:pPr>
            <a:r>
              <a:rPr lang="sv-SE" sz="1200" b="1" i="0" dirty="0">
                <a:latin typeface="Arial" panose="020B0604020202020204" pitchFamily="34" charset="0"/>
                <a:cs typeface="Arial" panose="020B0604020202020204" pitchFamily="34" charset="0"/>
              </a:rPr>
              <a:t>Förslag på samtalsfråga: </a:t>
            </a:r>
          </a:p>
          <a:p>
            <a:pPr marL="0" indent="0">
              <a:buFontTx/>
              <a:buNone/>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Sänkt reduktionsplikt leder till att utsläppen ökar. Hur tycker ni att vi ska tänka kring sådana beslut, där ekonomiska fördelar ställs mot miljöpåverkan?</a:t>
            </a: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b="1" i="1" dirty="0">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136F3415-7A77-3DD3-9889-36C711068624}"/>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210437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E1F0-30C8-5AF1-FF1A-2A6F7B7223D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6E47D6-92E7-784E-493C-3D4EFA962FE6}"/>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526E2FEA-2583-2385-7ED3-C570A3813A4B}"/>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kort om eldrivna fordon.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Vår biltrafik måste minska med 30 procent om vi ska nå Sveriges klimatmål för transportsektorn till 2030 – även med en ambitiös omställning mot eldrift och inblandning av biodrivmedel i bensin och diesel. Det betyder att vi måste använda andra sätt att ta oss fram, som kollektivtrafik och cykel.</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De bilar som vi använder behöver dessutom gå mot mindre och energieffektivare fordon som drivs med el och hållbara och förnybara drivmedel. Det allra bästa är alltid att inte köpa en bil, utan att hyra, dela eller ”</a:t>
            </a:r>
            <a:r>
              <a:rPr lang="sv-SE" sz="1200" b="0" i="0" u="none" strike="noStrike" kern="1200" dirty="0" err="1">
                <a:solidFill>
                  <a:schemeClr val="tx1"/>
                </a:solidFill>
                <a:effectLst/>
                <a:latin typeface="+mn-lt"/>
                <a:ea typeface="+mn-ea"/>
                <a:cs typeface="+mn-cs"/>
              </a:rPr>
              <a:t>bilpoola</a:t>
            </a:r>
            <a:r>
              <a:rPr lang="sv-SE" sz="1200" b="0" i="0" u="none" strike="noStrike" kern="1200" dirty="0">
                <a:solidFill>
                  <a:schemeClr val="tx1"/>
                </a:solidFill>
                <a:effectLst/>
                <a:latin typeface="+mn-lt"/>
                <a:ea typeface="+mn-ea"/>
                <a:cs typeface="+mn-cs"/>
              </a:rPr>
              <a:t>” när du behöver.</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Redan på 1800-talet experimenterade människor med elektriska bilar, och vem som uppfann den elektriska bilen är omdiskuterat. Först på 2000-talet lyckades man börja tillverka elbilar med tillräcklig prestanda för att vara gångbara alternativ på motorvägar.</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Elfordon är ett samlingsbegrepp för fordon som på något sätt kan drivas med en eller flera elmotorer.</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Elbilar drivs enbart av el och laddar sitt batteri från elnätet.</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En storskalig övergång till elbilar skulle innebära stor miljönytta med hänsyn till minskad luftförorening i stadsområden. Samtidigt riskerar den låga marginalkostnaden för elbilsanvändning att bidra till ökade bilresor och mer trängsel. </a:t>
            </a:r>
          </a:p>
          <a:p>
            <a:endParaRPr lang="sv-SE" dirty="0"/>
          </a:p>
        </p:txBody>
      </p:sp>
      <p:sp>
        <p:nvSpPr>
          <p:cNvPr id="4" name="Platshållare för bildnummer 3">
            <a:extLst>
              <a:ext uri="{FF2B5EF4-FFF2-40B4-BE49-F238E27FC236}">
                <a16:creationId xmlns:a16="http://schemas.microsoft.com/office/drawing/2014/main" id="{5003D6C0-8470-45FE-A627-232FF8AD737B}"/>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114823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76A52-734F-C166-23EB-6E072F7DDCF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8BE1E2-6DB8-621D-A9B8-93DFD79D5DCA}"/>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4D977754-09DC-1060-65D4-318439552678}"/>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Ge exempel på för- och nackdelar med elfordon. Utgå från talpunkterna nedanför. </a:t>
            </a:r>
          </a:p>
          <a:p>
            <a:pPr marL="450850" indent="-450850" eaLnBrk="1" hangingPunct="1">
              <a:spcBef>
                <a:spcPct val="0"/>
              </a:spcBef>
            </a:pPr>
            <a:endParaRPr lang="sv-SE" altLang="sv-SE" sz="1200" b="1" i="1"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1" i="0" u="none" strike="noStrike" dirty="0">
                <a:solidFill>
                  <a:srgbClr val="000000"/>
                </a:solidFill>
                <a:effectLst/>
                <a:latin typeface="Arial" panose="020B0604020202020204" pitchFamily="34" charset="0"/>
                <a:cs typeface="Arial" panose="020B0604020202020204" pitchFamily="34" charset="0"/>
              </a:rPr>
              <a:t>Fördelar med elfordon är till exempel: </a:t>
            </a:r>
            <a:endParaRPr lang="sv-SE" sz="1200" b="1" i="0" u="none" strike="noStrike" dirty="0">
              <a:solidFill>
                <a:schemeClr val="tx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i="0" u="none" strike="noStrike" dirty="0">
                <a:solidFill>
                  <a:srgbClr val="000000"/>
                </a:solidFill>
                <a:effectLst/>
                <a:latin typeface="Arial" panose="020B0604020202020204" pitchFamily="34" charset="0"/>
                <a:cs typeface="Arial" panose="020B0604020202020204" pitchFamily="34" charset="0"/>
              </a:rPr>
              <a:t>Lägre utsläpp under körning: Elfordon släpper inte ut några avgaser som koldioxid eller kväveoxider när de körs. Detta bidrar till bättre luftkvalitet i städer och på landsbygden.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sz="1200" b="0" i="0" u="none" strike="noStrike" dirty="0">
                <a:solidFill>
                  <a:srgbClr val="000000"/>
                </a:solidFill>
                <a:effectLst/>
                <a:latin typeface="Arial" panose="020B0604020202020204" pitchFamily="34" charset="0"/>
                <a:cs typeface="Arial" panose="020B0604020202020204" pitchFamily="34" charset="0"/>
              </a:rPr>
              <a:t>Lägre driftskostnad: El är generellt billigare per mil än bensin eller diesel. Dessutom är servicekostnaderna ofta lägre eftersom elfordon har färre rörliga delar än bilar med förbränningsmotor.</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i="0" dirty="0">
                <a:latin typeface="Arial" panose="020B0604020202020204" pitchFamily="34" charset="0"/>
                <a:cs typeface="Arial" panose="020B0604020202020204" pitchFamily="34" charset="0"/>
              </a:rPr>
              <a:t>Billigare att köra: Elbilen är mycket billigare att köra än bensin- och dieselbilar, och den kostar mindre i skatt. </a:t>
            </a: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sv-SE" sz="1200" b="0" i="0" u="none" strike="noStrike" dirty="0">
                <a:solidFill>
                  <a:srgbClr val="000000"/>
                </a:solidFill>
                <a:effectLst/>
                <a:latin typeface="Arial" panose="020B0604020202020204" pitchFamily="34" charset="0"/>
                <a:cs typeface="Arial" panose="020B0604020202020204" pitchFamily="34" charset="0"/>
              </a:rPr>
              <a:t>Minskat beroende av fossila bränslen: Genom att använda el, som i Sverige till stor del produceras från förnybara källor som vatten- och vindkraft, minskar vi vårt beroende av importerad olja.</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sv-SE" sz="1200" b="0" i="0" u="none" strike="noStrike" dirty="0">
                <a:solidFill>
                  <a:srgbClr val="000000"/>
                </a:solidFill>
                <a:effectLst/>
                <a:latin typeface="Arial" panose="020B0604020202020204" pitchFamily="34" charset="0"/>
                <a:cs typeface="Arial" panose="020B0604020202020204" pitchFamily="34" charset="0"/>
              </a:rPr>
              <a:t>Tystare drift: Elmotorer är mycket tystare än förbränningsmotorer, vilket minskar buller i stadsmiljöer och förbättrar boendekvaliteten.</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1" i="0" u="none" strike="noStrike" dirty="0">
                <a:solidFill>
                  <a:srgbClr val="000000"/>
                </a:solidFill>
                <a:effectLst/>
                <a:latin typeface="Arial" panose="020B0604020202020204" pitchFamily="34" charset="0"/>
                <a:cs typeface="Arial" panose="020B0604020202020204" pitchFamily="34" charset="0"/>
              </a:rPr>
              <a:t>Nackdelar med elfordon är till exempel:</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sv-SE" altLang="sv-SE" i="0" dirty="0">
                <a:latin typeface="Arial" panose="020B0604020202020204" pitchFamily="34" charset="0"/>
                <a:cs typeface="Arial" panose="020B0604020202020204" pitchFamily="34" charset="0"/>
              </a:rPr>
              <a:t>Batteriproduktionens miljöpåverkan: Tillverkningen av batterier kräver metaller som litium, kobolt och nickel. Utvinningen av dessa material kan ha en negativ miljöpåverkan, inklusive förorening av mark och vatten.</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sv-SE" altLang="sv-SE" i="0" dirty="0">
                <a:latin typeface="Arial" panose="020B0604020202020204" pitchFamily="34" charset="0"/>
                <a:cs typeface="Arial" panose="020B0604020202020204" pitchFamily="34" charset="0"/>
              </a:rPr>
              <a:t>Räckvidd och tillgång till laddningsstationer: Även om räckvidden ständigt förbättras, kan räckvidden fortfarande vara en utmaning, särskilt vid långa resor. Tillgången till publika laddningsstationer är fortfarande begränsad på vissa platser, vilket kan skapa oro för långresor.</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sv-SE" altLang="sv-SE" i="0" dirty="0">
                <a:latin typeface="Arial" panose="020B0604020202020204" pitchFamily="34" charset="0"/>
                <a:cs typeface="Arial" panose="020B0604020202020204" pitchFamily="34" charset="0"/>
              </a:rPr>
              <a:t>Högre inköpspris: Elfordon är i många fall dyrare att köpa än motsvarande bilar med förbränningsmotor, även om priserna sjunker och statliga subventioner kan minska prisskillnaden.</a:t>
            </a:r>
          </a:p>
          <a:p>
            <a:pPr marL="228600" marR="0" lvl="0" indent="-228600" algn="l" defTabSz="457200" rtl="0" eaLnBrk="1" fontAlgn="auto" latinLnBrk="0" hangingPunct="1">
              <a:lnSpc>
                <a:spcPct val="100000"/>
              </a:lnSpc>
              <a:spcBef>
                <a:spcPct val="0"/>
              </a:spcBef>
              <a:spcAft>
                <a:spcPts val="0"/>
              </a:spcAft>
              <a:buClrTx/>
              <a:buSzTx/>
              <a:buFont typeface="Arial" panose="020B0604020202020204" pitchFamily="34" charset="0"/>
              <a:buAutoNum type="arabicPeriod"/>
              <a:tabLst/>
              <a:defRPr/>
            </a:pPr>
            <a:r>
              <a:rPr lang="sv-SE" altLang="sv-SE" i="0" dirty="0">
                <a:latin typeface="Arial" panose="020B0604020202020204" pitchFamily="34" charset="0"/>
                <a:cs typeface="Arial" panose="020B0604020202020204" pitchFamily="34" charset="0"/>
              </a:rPr>
              <a:t>Elproduktionens ursprung: Elbilens miljöpåverkan beror på hur elen produceras. I länder där elproduktionen domineras av fossila bränslen, som kol, är de totala utsläppen från elfordonet högre än i länder med en stor andel förnybar energi.</a:t>
            </a: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u="none" strike="noStrike" dirty="0">
                <a:solidFill>
                  <a:srgbClr val="000000"/>
                </a:solidFill>
                <a:effectLst/>
                <a:latin typeface="Arial" panose="020B0604020202020204" pitchFamily="34" charset="0"/>
                <a:cs typeface="Arial" panose="020B0604020202020204" pitchFamily="34" charset="0"/>
              </a:rPr>
              <a:t>Valbart: </a:t>
            </a:r>
            <a:r>
              <a:rPr lang="sv-SE" sz="1200" b="0" i="0" u="none" strike="noStrike" dirty="0">
                <a:solidFill>
                  <a:srgbClr val="000000"/>
                </a:solidFill>
                <a:effectLst/>
                <a:latin typeface="Arial" panose="020B0604020202020204" pitchFamily="34" charset="0"/>
                <a:cs typeface="Arial" panose="020B0604020202020204" pitchFamily="34" charset="0"/>
              </a:rPr>
              <a:t>På </a:t>
            </a:r>
            <a:r>
              <a:rPr lang="sv-SE" sz="1200" b="0" i="0" u="none" strike="noStrike">
                <a:solidFill>
                  <a:srgbClr val="000000"/>
                </a:solidFill>
                <a:effectLst/>
                <a:latin typeface="Arial" panose="020B0604020202020204" pitchFamily="34" charset="0"/>
                <a:cs typeface="Arial" panose="020B0604020202020204" pitchFamily="34" charset="0"/>
              </a:rPr>
              <a:t>nästa powerpoint-bild </a:t>
            </a:r>
            <a:r>
              <a:rPr lang="sv-SE" sz="1200" b="0" i="0" u="none" strike="noStrike" dirty="0">
                <a:solidFill>
                  <a:srgbClr val="000000"/>
                </a:solidFill>
                <a:effectLst/>
                <a:latin typeface="Arial" panose="020B0604020202020204" pitchFamily="34" charset="0"/>
                <a:cs typeface="Arial" panose="020B0604020202020204" pitchFamily="34" charset="0"/>
              </a:rPr>
              <a:t>fördjupande information om livscykelanalys och batteriers miljöpåverkan. Gå vidare till den powerpoint-bilden om gruppen vill fördjupa sig i ämnet. Om inte, klicka vidare till samtalsfrågorna. </a:t>
            </a:r>
          </a:p>
          <a:p>
            <a:endParaRPr lang="sv-SE" dirty="0"/>
          </a:p>
          <a:p>
            <a:endParaRPr lang="sv-SE" dirty="0"/>
          </a:p>
        </p:txBody>
      </p:sp>
      <p:sp>
        <p:nvSpPr>
          <p:cNvPr id="4" name="Platshållare för bildnummer 3">
            <a:extLst>
              <a:ext uri="{FF2B5EF4-FFF2-40B4-BE49-F238E27FC236}">
                <a16:creationId xmlns:a16="http://schemas.microsoft.com/office/drawing/2014/main" id="{A1BB6485-E242-F7F8-DA56-8F45C0EB3258}"/>
              </a:ext>
            </a:extLst>
          </p:cNvPr>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34649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4A85-4FC6-3E34-9D32-D9D3D9D750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90142A7-E730-98A0-31C7-9E99CBBB0115}"/>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43696B1C-63CB-772A-E260-761BB5D5162A}"/>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kort om vad som ingår i en livscykelanalys. 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p>
          <a:p>
            <a:endParaRPr 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Det går att göra livscykelanalyser på alla typer av produkter. Till exempel på förpackningar, livsmedel, elektronik, fordon, bränslen, byggnadsmaterial och byggnadsverk – men även på tjänster.</a:t>
            </a:r>
          </a:p>
          <a:p>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sv-SE" sz="1200" b="1" dirty="0">
                <a:latin typeface="Arial" panose="020B0604020202020204" pitchFamily="34" charset="0"/>
                <a:cs typeface="Arial" panose="020B0604020202020204" pitchFamily="34" charset="0"/>
              </a:rPr>
              <a:t>En fullständig livscykelanalys (LCA) omfattar vanligtvis följande faser:</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Råvaruutvinning: Hur resurser som metaller, olja eller trä tas från naturen.</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Produktion: Energi- och materialförbrukning vid tillverkning.</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Distribution: Transport och logistik.</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Användning: Hur produkten används och vilken miljöpåverkan det medför.</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Avfall/återvinning: Vad som händer när produkten är uttjänt – återvinns den, förbränns eller hamnar på soptippen?</a:t>
            </a: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Elbilars batteri och miljöpåverkan:</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Elbilarnas batterier blir allt större för att ge längre räckvidd. Men eftersom tillverkningen kräver mycket energi och delvis minskar elbilens klimatfördelar, behöver den bli mer effektiv och ske med så lite fossil el som möjligt.</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Batterier innehåller metaller som litium, kobolt och nickel, vars utvinning är både energikrävande och miljöbelastande. Därför är bättre återvinning avgörande.</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Ett första steg kan vara att tillverkare tar fram miljövarudeklarationer med data från hela livscykeln.</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altLang="sv-SE" sz="1200" b="0" i="0" u="none" strike="noStrike" dirty="0">
              <a:solidFill>
                <a:srgbClr val="000000"/>
              </a:solidFill>
              <a:effectLst/>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startAt="2"/>
            </a:pPr>
            <a:r>
              <a:rPr lang="sv-SE" altLang="sv-SE" sz="1200" b="0" dirty="0">
                <a:latin typeface="Arial" panose="020B0604020202020204" pitchFamily="34" charset="0"/>
                <a:cs typeface="Arial" panose="020B0604020202020204" pitchFamily="34" charset="0"/>
              </a:rPr>
              <a:t>Klickar på länken om batteriers miljöpåverkan för att titta på en kort (4 minuter) informationsfilm från Svenska miljöinstitutet (IVL). Välj ”undertextning” i spelfältet på filmen för att sätta på filmens textfunktion. </a:t>
            </a: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dirty="0"/>
          </a:p>
          <a:p>
            <a:pPr marL="0" indent="0">
              <a:buFont typeface="+mj-lt"/>
              <a:buNone/>
            </a:pP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6E73F97C-6950-0955-E5A8-6DA73C11C8D2}"/>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35758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BA081-F846-A0AB-3AA7-9446B0960D4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BA98709-E6EA-D52D-4965-272CCED507F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EB527429-B7C9-3540-EB42-E78CADA87E97}"/>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pPr marL="0" indent="0">
              <a:buFontTx/>
              <a:buNone/>
            </a:pPr>
            <a:r>
              <a:rPr lang="sv-SE" sz="1200" b="1" i="0" dirty="0">
                <a:latin typeface="Arial" panose="020B0604020202020204" pitchFamily="34" charset="0"/>
                <a:cs typeface="Arial" panose="020B0604020202020204" pitchFamily="34" charset="0"/>
              </a:rPr>
              <a:t>Förslag på samtalsfrågor: </a:t>
            </a:r>
          </a:p>
          <a:p>
            <a:pPr marL="0" indent="0">
              <a:buFontTx/>
              <a:buNone/>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Många tycker att tystare motorer och mindre avgaser i städerna är en stor fördel med elbilar. Utifrån platsen du bor på – vad är viktigast för dig?</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I glesbygd är det vanligt att man måste köra längre sträckor. Vilka andra lösningar än elfordon skulle kunna göra landsbygdens transporter mer hållbara, till exempel genom andra typer av transport, att använda nya typer av bränslen, eller sätt att minska transporter?</a:t>
            </a: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A7368047-590C-DE1D-4B1C-FE7913C7C7CB}"/>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3191559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8398F-A6FE-F6B6-078C-8BAA531C0C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DD8836-7629-5E45-C1EB-B55A146C4695}"/>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838444B3-5E3F-8C9C-2ABA-CF5B15BCB257}"/>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kort om fossilfria bränslen fordon.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Fossilfria bränslen är energikällor som </a:t>
            </a:r>
            <a:r>
              <a:rPr lang="sv-SE" b="1" dirty="0">
                <a:latin typeface="Arial" panose="020B0604020202020204" pitchFamily="34" charset="0"/>
                <a:cs typeface="Arial" panose="020B0604020202020204" pitchFamily="34" charset="0"/>
              </a:rPr>
              <a:t>inte</a:t>
            </a:r>
            <a:r>
              <a:rPr lang="sv-SE" dirty="0">
                <a:latin typeface="Arial" panose="020B0604020202020204" pitchFamily="34" charset="0"/>
                <a:cs typeface="Arial" panose="020B0604020202020204" pitchFamily="34" charset="0"/>
              </a:rPr>
              <a:t> kommer från olja, kol eller naturgas.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 tillverkas i stället av förnybara råvaror eller med hjälp av el. </a:t>
            </a:r>
            <a:endParaRPr lang="sv-SE"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Målet är att minska utsläppen av växthusgaser och skapa ett transportsystem som inte bidrar till klimatförändringarna.</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Att ställa om till fossilfria transporter betyder att fordon, fartyg, tåg och flyg drivs av sådana bränslen – eller av el – i stället för bensin och diesel.</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p:txBody>
      </p:sp>
      <p:sp>
        <p:nvSpPr>
          <p:cNvPr id="4" name="Platshållare för bildnummer 3">
            <a:extLst>
              <a:ext uri="{FF2B5EF4-FFF2-40B4-BE49-F238E27FC236}">
                <a16:creationId xmlns:a16="http://schemas.microsoft.com/office/drawing/2014/main" id="{94447965-1FF1-A660-E010-3D64FCE6D358}"/>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1975680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EFABF-BEC7-BCDA-6C81-C06CCA872F4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40A167-0F59-955E-6F74-E1F59DD9BF0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E2BC6957-5737-F811-2A5F-B5A84CBB724A}"/>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kort om fossilfria bränslen och fossilfria transporter.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0" dirty="0">
                <a:latin typeface="Arial" panose="020B0604020202020204" pitchFamily="34" charset="0"/>
                <a:cs typeface="Arial" panose="020B0604020202020204" pitchFamily="34" charset="0"/>
              </a:rPr>
              <a:t>Här är de viktigaste fossilfria alternativen i dag: </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Biodrivmedel tillverkas av biomassa, det vill säga växter eller biologiska restprodukter. När de bränns släpps visserligen koldioxid ut, men den ingår i naturens kretslopp och ökar inte mängden fossil CO₂ i atmosfären på samma sätt som bensin och diesel. </a:t>
            </a:r>
            <a:r>
              <a:rPr lang="sv-SE" dirty="0">
                <a:latin typeface="Arial" panose="020B0604020202020204" pitchFamily="34" charset="0"/>
                <a:cs typeface="Arial" panose="020B0604020202020204" pitchFamily="34" charset="0"/>
                <a:sym typeface="Wingdings" pitchFamily="2" charset="2"/>
              </a:rPr>
              <a:t> </a:t>
            </a:r>
            <a:r>
              <a:rPr lang="sv-SE" b="1" dirty="0">
                <a:latin typeface="Arial" panose="020B0604020202020204" pitchFamily="34" charset="0"/>
                <a:cs typeface="Arial" panose="020B0604020202020204" pitchFamily="34" charset="0"/>
                <a:sym typeface="Wingdings" pitchFamily="2" charset="2"/>
              </a:rPr>
              <a:t>HVO100</a:t>
            </a:r>
            <a:r>
              <a:rPr lang="sv-SE" dirty="0">
                <a:latin typeface="Arial" panose="020B0604020202020204" pitchFamily="34" charset="0"/>
                <a:cs typeface="Arial" panose="020B0604020202020204" pitchFamily="34" charset="0"/>
                <a:sym typeface="Wingdings" pitchFamily="2" charset="2"/>
              </a:rPr>
              <a:t> (syntetisk diesel): Kan ersätta fossil diesel helt och används i lastbilar, bussar och arbetsmaskiner. </a:t>
            </a:r>
            <a:r>
              <a:rPr lang="sv-SE" b="1" dirty="0">
                <a:latin typeface="Arial" panose="020B0604020202020204" pitchFamily="34" charset="0"/>
                <a:cs typeface="Arial" panose="020B0604020202020204" pitchFamily="34" charset="0"/>
                <a:sym typeface="Wingdings" pitchFamily="2" charset="2"/>
              </a:rPr>
              <a:t>Biodiesel</a:t>
            </a:r>
            <a:r>
              <a:rPr lang="sv-SE" dirty="0">
                <a:latin typeface="Arial" panose="020B0604020202020204" pitchFamily="34" charset="0"/>
                <a:cs typeface="Arial" panose="020B0604020202020204" pitchFamily="34" charset="0"/>
                <a:sym typeface="Wingdings" pitchFamily="2" charset="2"/>
              </a:rPr>
              <a:t> (FAME): Tillverkas ofta av rapsolja och används ren eller inblandad i diesel. </a:t>
            </a:r>
            <a:r>
              <a:rPr lang="sv-SE" b="1" dirty="0">
                <a:latin typeface="Arial" panose="020B0604020202020204" pitchFamily="34" charset="0"/>
                <a:cs typeface="Arial" panose="020B0604020202020204" pitchFamily="34" charset="0"/>
                <a:sym typeface="Wingdings" pitchFamily="2" charset="2"/>
              </a:rPr>
              <a:t>Biogas</a:t>
            </a:r>
            <a:r>
              <a:rPr lang="sv-SE" dirty="0">
                <a:latin typeface="Arial" panose="020B0604020202020204" pitchFamily="34" charset="0"/>
                <a:cs typeface="Arial" panose="020B0604020202020204" pitchFamily="34" charset="0"/>
                <a:sym typeface="Wingdings" pitchFamily="2" charset="2"/>
              </a:rPr>
              <a:t>: Framställs av matavfall, gödsel och avloppsslam. Vanligt i bussar, sopbilar och taxifordon.</a:t>
            </a:r>
            <a:endParaRPr lang="sv-S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El – effektiv och snabbt växande </a:t>
            </a:r>
            <a:r>
              <a:rPr lang="sv-SE" dirty="0">
                <a:latin typeface="Arial" panose="020B0604020202020204" pitchFamily="34" charset="0"/>
                <a:cs typeface="Arial" panose="020B0604020202020204" pitchFamily="34" charset="0"/>
                <a:sym typeface="Wingdings" pitchFamily="2" charset="2"/>
              </a:rPr>
              <a:t> </a:t>
            </a:r>
            <a:r>
              <a:rPr lang="sv-SE" b="1" dirty="0">
                <a:latin typeface="Arial" panose="020B0604020202020204" pitchFamily="34" charset="0"/>
                <a:cs typeface="Arial" panose="020B0604020202020204" pitchFamily="34" charset="0"/>
              </a:rPr>
              <a:t>El</a:t>
            </a:r>
            <a:r>
              <a:rPr lang="sv-SE" dirty="0">
                <a:latin typeface="Arial" panose="020B0604020202020204" pitchFamily="34" charset="0"/>
                <a:cs typeface="Arial" panose="020B0604020202020204" pitchFamily="34" charset="0"/>
              </a:rPr>
              <a:t> är idag det vanligaste fossilfria alternativet för personbilar och stadsbussar. Elfordon har inga avgasutsläpp och är mycket energieffektiva. Klimatpåverkan beror på hur elen produceras, men i Sverige och Norden är utsläppen generellt låga. </a:t>
            </a:r>
            <a:r>
              <a:rPr lang="sv-SE" b="1" dirty="0">
                <a:latin typeface="Arial" panose="020B0604020202020204" pitchFamily="34" charset="0"/>
                <a:cs typeface="Arial" panose="020B0604020202020204" pitchFamily="34" charset="0"/>
              </a:rPr>
              <a:t>Elektrobränslen</a:t>
            </a:r>
            <a:r>
              <a:rPr lang="sv-SE" dirty="0">
                <a:latin typeface="Arial" panose="020B0604020202020204" pitchFamily="34" charset="0"/>
                <a:cs typeface="Arial" panose="020B0604020202020204" pitchFamily="34" charset="0"/>
              </a:rPr>
              <a:t> – syntetiska bränslen för framtiden. </a:t>
            </a:r>
            <a:r>
              <a:rPr lang="sv-SE" b="1" dirty="0">
                <a:latin typeface="Arial" panose="020B0604020202020204" pitchFamily="34" charset="0"/>
                <a:cs typeface="Arial" panose="020B0604020202020204" pitchFamily="34" charset="0"/>
              </a:rPr>
              <a:t>Elektrobränslen</a:t>
            </a:r>
            <a:r>
              <a:rPr lang="sv-SE" dirty="0">
                <a:latin typeface="Arial" panose="020B0604020202020204" pitchFamily="34" charset="0"/>
                <a:cs typeface="Arial" panose="020B0604020202020204" pitchFamily="34" charset="0"/>
              </a:rPr>
              <a:t> (e-</a:t>
            </a:r>
            <a:r>
              <a:rPr lang="sv-SE" dirty="0" err="1">
                <a:latin typeface="Arial" panose="020B0604020202020204" pitchFamily="34" charset="0"/>
                <a:cs typeface="Arial" panose="020B0604020202020204" pitchFamily="34" charset="0"/>
              </a:rPr>
              <a:t>fuels</a:t>
            </a:r>
            <a:r>
              <a:rPr lang="sv-SE" dirty="0">
                <a:latin typeface="Arial" panose="020B0604020202020204" pitchFamily="34" charset="0"/>
                <a:cs typeface="Arial" panose="020B0604020202020204" pitchFamily="34" charset="0"/>
              </a:rPr>
              <a:t>) skapas genom att binda koldioxid och vätgas som produceras med förnybar el. De kan användas i flyg, sjöfart och tunga transporter där batterier är mindre praktiskt. Tekniken är under utveckling men viktig på sikt.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Senast år 2045 ska Sveriges utsläpp av växthusgaser vara netto noll. Ökad elektrifiering av de regionala godstransporterna kommer att vara en viktig del i arbetet för att nå klimatmålen.</a:t>
            </a:r>
          </a:p>
          <a:p>
            <a:pPr marL="171450" indent="-1714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dirty="0">
                <a:latin typeface="Arial" panose="020B0604020202020204" pitchFamily="34" charset="0"/>
                <a:cs typeface="Arial" panose="020B0604020202020204" pitchFamily="34" charset="0"/>
              </a:rPr>
              <a:t>Vad menas med fossilfria transporter?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Transporter räknas som fossilfria när fordonen drivs av el eller bränslen som inte kommer från fossila källor. Det gäller elbilar, </a:t>
            </a:r>
            <a:r>
              <a:rPr lang="sv-SE" dirty="0" err="1">
                <a:latin typeface="Arial" panose="020B0604020202020204" pitchFamily="34" charset="0"/>
                <a:cs typeface="Arial" panose="020B0604020202020204" pitchFamily="34" charset="0"/>
              </a:rPr>
              <a:t>elbussar</a:t>
            </a:r>
            <a:r>
              <a:rPr lang="sv-SE" dirty="0">
                <a:latin typeface="Arial" panose="020B0604020202020204" pitchFamily="34" charset="0"/>
                <a:cs typeface="Arial" panose="020B0604020202020204" pitchFamily="34" charset="0"/>
              </a:rPr>
              <a:t>, tåg på el, lastbilar på HVO100, fordon på biogas och framtida flyg på bio- eller elektrobränsle.</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p:txBody>
      </p:sp>
      <p:sp>
        <p:nvSpPr>
          <p:cNvPr id="4" name="Platshållare för bildnummer 3">
            <a:extLst>
              <a:ext uri="{FF2B5EF4-FFF2-40B4-BE49-F238E27FC236}">
                <a16:creationId xmlns:a16="http://schemas.microsoft.com/office/drawing/2014/main" id="{299D48D3-9459-E74E-A2E0-A2BFA2DB6718}"/>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121410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975A4-2459-6FF7-7515-BCD8D066D40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36201CD-8229-A6F9-AB5E-B72FF455EE6E}"/>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10A665E1-1E03-347B-000A-33D69CBC4E4B}"/>
              </a:ext>
            </a:extLst>
          </p:cNvPr>
          <p:cNvSpPr>
            <a:spLocks noGrp="1"/>
          </p:cNvSpPr>
          <p:nvPr>
            <p:ph type="body" idx="1"/>
          </p:nvPr>
        </p:nvSpPr>
        <p:spPr/>
        <p:txBody>
          <a:bodyPr/>
          <a:lstStyle/>
          <a:p>
            <a:pPr latinLnBrk="0"/>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Instruktion till cirkelledaren:</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228600" indent="-228600" latinLnBrk="0">
              <a:buFont typeface="+mj-lt"/>
              <a:buAutoNum type="arabicPeriod"/>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Berätta först kort om att våra resvanor har stor klimatpåverkan men att det finns sätt att klimatkompensera på. Utgå från </a:t>
            </a:r>
            <a:r>
              <a:rPr lang="sv-SE" sz="1200" b="0" i="0" u="none" strike="noStrike" kern="1200" dirty="0" err="1">
                <a:solidFill>
                  <a:schemeClr val="tx1"/>
                </a:solidFill>
                <a:effectLst/>
                <a:latin typeface="Arial" panose="020B0604020202020204" pitchFamily="34" charset="0"/>
                <a:ea typeface="+mn-ea"/>
                <a:cs typeface="Arial" panose="020B0604020202020204" pitchFamily="34" charset="0"/>
              </a:rPr>
              <a:t>talpunkterna</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nedan.</a:t>
            </a:r>
          </a:p>
          <a:p>
            <a:pPr marL="228600" indent="-228600" latinLnBrk="0">
              <a:buFont typeface="+mj-lt"/>
              <a:buAutoNum type="arabicPeriod"/>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indent="0" latinLnBrk="0">
              <a:buFont typeface="+mj-lt"/>
              <a:buNone/>
            </a:pPr>
            <a:r>
              <a:rPr lang="sv-SE" sz="1200" b="1" i="0" u="none" strike="noStrike" kern="1200" dirty="0" err="1">
                <a:solidFill>
                  <a:schemeClr val="tx1"/>
                </a:solidFill>
                <a:effectLst/>
                <a:latin typeface="Arial" panose="020B0604020202020204" pitchFamily="34" charset="0"/>
                <a:ea typeface="+mn-ea"/>
                <a:cs typeface="Arial" panose="020B0604020202020204" pitchFamily="34" charset="0"/>
              </a:rPr>
              <a:t>Talpunkter</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a:t>
            </a:r>
          </a:p>
          <a:p>
            <a:pPr marL="0" indent="0" latinLnBrk="0">
              <a:buFont typeface="+mj-lt"/>
              <a:buNone/>
            </a:pPr>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latinLnBrk="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Flygresor är en stor källa till utsläpp. Till exempel släpper en tur-och-retur-resa till södra Spanien i genomsnitt ut motsvarande cirka ett ton koldioxidekvivalenter per resenär.</a:t>
            </a:r>
          </a:p>
          <a:p>
            <a:pPr marL="171450" indent="-171450" latinLnBrk="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Du kan minska din klimatpåverkan från flygresor genom att resa mindre med flyg, välja ett närmare resmål och välja den resa som har så få mellanlandningar som möjligt.</a:t>
            </a:r>
          </a:p>
          <a:p>
            <a:pPr marL="171450" indent="-171450" latinLnBrk="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Att välja tåget eller annan kollektivtrafik är alltid bättre än att resa med en bensin- eller dieseldriven bil. </a:t>
            </a:r>
          </a:p>
          <a:p>
            <a:pPr marL="171450" indent="-171450" latinLnBrk="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Ska du åka bil så är det bättre att samåka, välja en elbil eller en bränslesnål bil.</a:t>
            </a:r>
          </a:p>
          <a:p>
            <a:pPr marL="228600" indent="-228600" latinLnBrk="0">
              <a:buFont typeface="+mj-lt"/>
              <a:buAutoNum type="arabicPeriod"/>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228600" indent="-228600" latinLnBrk="0">
              <a:buFont typeface="+mj-lt"/>
              <a:buAutoNum type="arabicPeriod" startAt="2"/>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Läs upp instruktioner för övningen här nedanför.</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Instruktioner: </a:t>
            </a:r>
          </a:p>
          <a:p>
            <a:pPr latinLnBrk="0"/>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I helgrupp eller i mindre grupper (om ni har tillgång till flera datorer eller smarttelefoner):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Beräkna utsläpp av växthusgaser för 1-3 av resmålen från listan nedan.</a:t>
            </a:r>
          </a:p>
          <a:p>
            <a:pPr marL="228600" indent="-228600" latinLnBrk="0">
              <a:buFont typeface="+mj-lt"/>
              <a:buAutoNum type="arabicPeriod"/>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Välj först färdsätt och boende för att gå vidare i beräkningen.</a:t>
            </a:r>
          </a:p>
          <a:p>
            <a:pPr marL="228600" indent="-228600" latinLnBrk="0">
              <a:buFont typeface="+mj-lt"/>
              <a:buAutoNum type="arabicPeriod"/>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Klicka sedan på staplarna för att per delsträcka ändra inställningar för bland annat bilstorlek eller typ av flyg och för att få mer information om resans utsläpp. Staplarna visar utsläpp av koldioxid per person.</a:t>
            </a:r>
          </a:p>
          <a:p>
            <a:pPr marL="228600" indent="-228600" latinLnBrk="0">
              <a:buFont typeface="+mj-lt"/>
              <a:buAutoNum type="arabicPeriod"/>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Jämför resultatet med andra trafikslag i beräkningsverktyget.</a:t>
            </a:r>
          </a:p>
          <a:p>
            <a:pPr marL="228600" indent="-228600" latinLnBrk="0">
              <a:buFont typeface="+mj-lt"/>
              <a:buAutoNum type="arabicPeriod"/>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228600" indent="-228600" latinLnBrk="0">
              <a:buFont typeface="+mj-lt"/>
              <a:buAutoNum type="arabicPeriod"/>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Lista med förslag på resmål:</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2 personer reser tur-och-retur från Göteborg till Málaga, Spanien och bor 7 nätter.</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4 personer reser tur-och-retur från Umeå till Rhodos, stannar 4 nätter.</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4 personer reser tur-och-retur från Kiruna till Helsingborg och bor 10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6 personer reser tur-och-retur från Norrköping till Toscana, Italien och bor 9 nätter.</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1 person reser tur-och-retur från Stockholm till San Jose, Kalifornien, USA och bor 7 nätter.</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drivmedel för flygresan samt olika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2 personer reser enkelresa från Umeå till Oslo, Norge och bor 4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5 personer tur-och-retur från Borlänge till Phuket, Thailand och bor 15 nätter.</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1 person reser enkelresa från Norrköping till Berlin, Tyskland och bor 3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2 personer reser tur-och-retur från Luleå till Edinburgh, Skottland och bor 11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4 personer reser tur-och-retur från Ronneby till Las Palmas de Gran Canaria, Spanien och bor 8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2  personer reser tur-och-retur från Malmö till Rotterdam, Nederländerna och bor 20 nätter.</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1  person reser tur-och-retur från Bromma till Överkalix och bo 4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8 personer reser tur-och-retur från Helsingborg till Malta och bor 7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2 personer reser enkelresa Jönköping till Paris, Frankrike och bor 2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3 personer reser tur-och-retur från Sundsvall till Lanzarote, Spanien och bor 3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 samt boenden. </a:t>
            </a:r>
          </a:p>
          <a:p>
            <a:pPr latinLnBrk="0"/>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1 person reser enkelresa från Visby till Reykjavik, Island och bor 12 nätter. </a:t>
            </a:r>
          </a:p>
          <a:p>
            <a:pPr latinLnBrk="0"/>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Testa olika färdmedel och drivmedel.</a:t>
            </a:r>
          </a:p>
        </p:txBody>
      </p:sp>
      <p:sp>
        <p:nvSpPr>
          <p:cNvPr id="4" name="Platshållare för bildnummer 3">
            <a:extLst>
              <a:ext uri="{FF2B5EF4-FFF2-40B4-BE49-F238E27FC236}">
                <a16:creationId xmlns:a16="http://schemas.microsoft.com/office/drawing/2014/main" id="{25F6290C-3840-F9D3-4516-DC841384A806}"/>
              </a:ext>
            </a:extLst>
          </p:cNvPr>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304555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1AA3-12B9-2147-2718-08B8AFC024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ABE5F4-93F9-9A1D-D48F-1C18CAAF8FAF}"/>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8F4B4ADD-F61C-6D0F-065A-C1A2D15872D1}"/>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b="0" i="0" dirty="0">
                <a:latin typeface="Arial" panose="020B0604020202020204" pitchFamily="34" charset="0"/>
                <a:cs typeface="Arial" panose="020B0604020202020204" pitchFamily="34" charset="0"/>
              </a:rPr>
              <a:t>Börja med att läsa</a:t>
            </a:r>
            <a:r>
              <a:rPr lang="sv-SE" sz="1200" dirty="0">
                <a:latin typeface="Arial" panose="020B0604020202020204" pitchFamily="34" charset="0"/>
                <a:cs typeface="Arial" panose="020B0604020202020204" pitchFamily="34" charset="0"/>
              </a:rPr>
              <a:t> listan över tipsen på hur våra transporter kan bli mer hållbara.</a:t>
            </a:r>
          </a:p>
          <a:p>
            <a:pPr marL="457200" lvl="1" indent="0">
              <a:buClr>
                <a:srgbClr val="0070C0"/>
              </a:buClr>
              <a:buFont typeface="Arial" panose="020B0604020202020204" pitchFamily="34" charset="0"/>
              <a:buNone/>
            </a:pPr>
            <a:endParaRPr lang="sv-SE" sz="1200" b="1" i="0" dirty="0">
              <a:latin typeface="Arial" panose="020B0604020202020204" pitchFamily="34" charset="0"/>
              <a:cs typeface="Arial" panose="020B0604020202020204" pitchFamily="34" charset="0"/>
            </a:endParaRPr>
          </a:p>
          <a:p>
            <a:pPr marL="0" lvl="0" indent="0">
              <a:buClr>
                <a:srgbClr val="0070C0"/>
              </a:buClr>
              <a:buFont typeface="Arial" panose="020B0604020202020204" pitchFamily="34" charset="0"/>
              <a:buNone/>
            </a:pPr>
            <a:r>
              <a:rPr lang="sv-SE" sz="1200" b="0" i="0" dirty="0">
                <a:latin typeface="Arial" panose="020B0604020202020204" pitchFamily="34" charset="0"/>
                <a:cs typeface="Arial" panose="020B0604020202020204" pitchFamily="34" charset="0"/>
              </a:rPr>
              <a:t>Vi bör effektivisera bort trafik till exempel genom bättre samhällsplanering med mer närhet, föra över trafik till mer energieffektiva trafikslag till exempel från lastbil till järnväg och förbättra drivmedlen till exempel från bensin till el. </a:t>
            </a:r>
          </a:p>
          <a:p>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b="1" i="0" u="none" strike="noStrike" dirty="0">
                <a:solidFill>
                  <a:srgbClr val="000000"/>
                </a:solidFill>
                <a:effectLst/>
                <a:latin typeface="Arial" panose="020B0604020202020204" pitchFamily="34" charset="0"/>
                <a:cs typeface="Arial" panose="020B0604020202020204" pitchFamily="34" charset="0"/>
              </a:rPr>
              <a:t>Läs detta som tillägg:</a:t>
            </a:r>
          </a:p>
          <a:p>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Energieffektivisera: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Det går också att energieffektivisera transporterna, till exempel genom att ha mindre bilar, bilar med mer bränslesnåla motorer och genom att övergå till elbilar. Elbilar kräver nämligen betydligt mindre energi än exempelvis bensinbilar, eftersom en stor del av bensinen blir värme istället för rörelse. Ett annat sätt är att fylla upp bilar, bussar och tåg med fler passagerare så minskar utsläppen per person som åker.  I varje svensk bil åker i genomsnitt 1,1 person, vilket är slöseri eftersom det går åt i stort sett lika mycket bränsle som när bilen är fullsatt. </a:t>
            </a:r>
          </a:p>
          <a:p>
            <a:pPr marL="171450" indent="-171450">
              <a:buFont typeface="Arial" panose="020B0604020202020204" pitchFamily="34" charset="0"/>
              <a:buChar char="•"/>
            </a:pPr>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Undvik onödiga transporter: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Flyget är en riktig energitjuv, med stora utsläpp av växthusgaser. En enda Thailandsresa ger närmare 2,5 ton koldioxidekvivalenter per person vilket är mer än vad varje person får släppa ut på ett helt år om vi ska nå klimatmålen. Därför är det värt att fundera på om det går att ta tåg, cykel eller buss på semestern, eller att semestra närmare hemmet. </a:t>
            </a:r>
          </a:p>
          <a:p>
            <a:pPr marL="171450" indent="-171450">
              <a:buFont typeface="Arial" panose="020B0604020202020204" pitchFamily="34" charset="0"/>
              <a:buChar char="•"/>
            </a:pPr>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Byta bränsle – vilket bränsle är bäst för miljön? </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 flesta av dagens bilar får sin energi ifrån fossila bränslen som bensin eller diesel, som ger höga utsläpp av koldioxid. Flygplan drivs med fossilt bränsle som ger en omfattande klimatpåverkan. Den blir ofta extra kraftig eftersom utsläppen sker på hög höjd, det kallas höghöjdseffekt.   Transporter skadar miljön mindre om bränslet kan gå från fossilt till förnybart, exempelvis genom att byta från fossilbil till elbil. </a:t>
            </a:r>
          </a:p>
          <a:p>
            <a:pPr marL="171450" indent="-171450">
              <a:buFont typeface="Arial" panose="020B0604020202020204" pitchFamily="34" charset="0"/>
              <a:buChar char="•"/>
            </a:pPr>
            <a:endParaRPr lang="sv-SE" sz="1200" b="1"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Varutransporter: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Att handla varor och mat som producerats lokalt minskar behovet av transporter. Det är bra eftersom det är slöseri med energi att köra varor fram och tillbaks mellan regioner och länder i onödan. Samtidigt är transporten ofta bara en liten del av en produkts totala miljöpåverkan. Det beror på att det trots allt är mycket mer energieffektivt att frakta många saker samtidigt. Därför är det många gånger viktigare att fundera över valet av produkter, och hur de är producerade, än hur långt de har färdats. </a:t>
            </a:r>
          </a:p>
          <a:p>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Bild: Haninge kommun</a:t>
            </a:r>
          </a:p>
        </p:txBody>
      </p:sp>
      <p:sp>
        <p:nvSpPr>
          <p:cNvPr id="4" name="Platshållare för bildnummer 3">
            <a:extLst>
              <a:ext uri="{FF2B5EF4-FFF2-40B4-BE49-F238E27FC236}">
                <a16:creationId xmlns:a16="http://schemas.microsoft.com/office/drawing/2014/main" id="{7970ECDA-D7E1-49E8-C2D7-C73349126322}"/>
              </a:ext>
            </a:extLst>
          </p:cNvPr>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20426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Vid behov </a:t>
            </a:r>
            <a:r>
              <a:rPr lang="sv-SE" altLang="sv-SE" sz="1200" b="0" i="0" dirty="0">
                <a:latin typeface="Arial" panose="020B0604020202020204" pitchFamily="34" charset="0"/>
                <a:cs typeface="Arial" panose="020B0604020202020204" pitchFamily="34" charset="0"/>
              </a:rPr>
              <a:t>(t.ex. om det var ett tag sedan sist gruppen hade cirkelträff om hållbarhet):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1. Påminn gruppen kort om Agenda 2030 och de globala målen. Du kan utgå från talpunkterna nedanför. </a:t>
            </a: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endParaRPr lang="sv-SE" sz="12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0" i="0" dirty="0">
              <a:latin typeface="Arial" panose="020B0604020202020204" pitchFamily="34" charset="0"/>
              <a:ea typeface="Calibri"/>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Hållbara Seniorer är ett studiecirkelmaterial som utgår från Agenda 2030 och de globala målen.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De globala målen utgör världens länders gemensamma plan för hur vi tillsammans skapar en bättre och mer hållbar värld för alla.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Här är en bild som ger en översikt över alla 17 mål. Flera av målen diskuteras genom studiecirkelmaterialet.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Idag kommer vi diskutera mål 9 och 11: Hållbar industri, innovationer och infrastruktur och hållbara städer och samhällen.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E" sz="1200" dirty="0">
                <a:effectLst/>
                <a:latin typeface="Aptos" panose="020B0004020202020204" pitchFamily="34" charset="0"/>
                <a:ea typeface="Aptos" panose="020B0004020202020204" pitchFamily="34" charset="0"/>
                <a:cs typeface="Times New Roman" panose="02020603050405020304" pitchFamily="18" charset="0"/>
              </a:rPr>
              <a:t>Hållbart transporter påverkar flera mål i Agenda 2030. Genom hållbara transporter kan vi bidra till flera av de globala målen – både direkt och indirekt.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b="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Globalamalen.se</a:t>
            </a:r>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DCB1-D329-A08F-734C-7B5F3897D63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F24941E-2343-8DE5-993B-9D034255AC0C}"/>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DFAB5F2-2157-4676-F420-F3C16D141869}"/>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pPr marL="0" indent="0">
              <a:buFontTx/>
              <a:buNone/>
            </a:pPr>
            <a:r>
              <a:rPr lang="sv-SE" sz="1200" b="1" i="0" dirty="0">
                <a:latin typeface="Arial" panose="020B0604020202020204" pitchFamily="34" charset="0"/>
                <a:cs typeface="Arial" panose="020B0604020202020204" pitchFamily="34" charset="0"/>
              </a:rPr>
              <a:t>Förslag på samtalsfrågor: </a:t>
            </a:r>
          </a:p>
          <a:p>
            <a:pPr marL="0" indent="0">
              <a:buFontTx/>
              <a:buNone/>
            </a:pPr>
            <a:endParaRPr lang="sv-SE" b="0" i="0"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latin typeface="Arial" panose="020B0604020202020204" pitchFamily="34" charset="0"/>
                <a:ea typeface="Calibri"/>
                <a:cs typeface="Arial" panose="020B0604020202020204" pitchFamily="34" charset="0"/>
              </a:rPr>
              <a:t>Vad ser du som de största utmaningarna med att göra transporter mer hållbara i den egna kommunen?</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latin typeface="Arial" panose="020B0604020202020204" pitchFamily="34" charset="0"/>
                <a:ea typeface="Calibri"/>
                <a:cs typeface="Arial" panose="020B0604020202020204" pitchFamily="34" charset="0"/>
              </a:rPr>
              <a:t>Hur kan stadsplanering bidra till minskat bilåkande?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latin typeface="Arial" panose="020B0604020202020204" pitchFamily="34" charset="0"/>
                <a:ea typeface="Calibri"/>
                <a:cs typeface="Arial" panose="020B0604020202020204" pitchFamily="34" charset="0"/>
              </a:rPr>
              <a:t>Hur ser det ut där du bor? Vad anser du att politikerna kan förbättra?</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b="1" i="1" dirty="0">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4164C706-1CF9-3DFC-8DD9-F0136B3B7EAD}"/>
              </a:ext>
            </a:extLst>
          </p:cNvPr>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44905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3974-8BDF-D592-B481-69F598498A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944793-E311-3D2D-DE07-7BBF93018A60}"/>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3E55CAB9-04BA-134E-8746-56F20E402044}"/>
              </a:ext>
            </a:extLst>
          </p:cNvPr>
          <p:cNvSpPr>
            <a:spLocks noGrp="1"/>
          </p:cNvSpPr>
          <p:nvPr>
            <p:ph type="body" idx="1"/>
          </p:nvPr>
        </p:nvSpPr>
        <p:spPr/>
        <p:txBody>
          <a:bodyPr/>
          <a:lstStyle/>
          <a:p>
            <a:pPr marL="450850" indent="-450850" eaLnBrk="1" hangingPunct="1">
              <a:spcBef>
                <a:spcPct val="0"/>
              </a:spcBef>
            </a:pPr>
            <a:r>
              <a:rPr 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i="0" dirty="0">
              <a:latin typeface="Arial" panose="020B0604020202020204" pitchFamily="34" charset="0"/>
              <a:cs typeface="Arial" panose="020B0604020202020204" pitchFamily="34" charset="0"/>
            </a:endParaRPr>
          </a:p>
          <a:p>
            <a:pPr marL="228600" indent="-228600">
              <a:spcBef>
                <a:spcPct val="0"/>
              </a:spcBef>
              <a:buFont typeface="+mj-lt"/>
              <a:buAutoNum type="arabicPeriod"/>
            </a:pPr>
            <a:r>
              <a:rPr lang="sv-SE" sz="1200" i="0" dirty="0">
                <a:latin typeface="Arial" panose="020B0604020202020204" pitchFamily="34" charset="0"/>
                <a:ea typeface="Calibri"/>
                <a:cs typeface="Arial" panose="020B0604020202020204" pitchFamily="34" charset="0"/>
              </a:rPr>
              <a:t>Sammanfatta modulen tillsammans med gruppen.</a:t>
            </a:r>
          </a:p>
          <a:p>
            <a:pPr marL="228600" indent="-228600">
              <a:spcBef>
                <a:spcPct val="0"/>
              </a:spcBef>
              <a:buFont typeface="+mj-lt"/>
              <a:buAutoNum type="arabicPeriod"/>
            </a:pPr>
            <a:r>
              <a:rPr lang="sv-SE" sz="1200" i="0" dirty="0">
                <a:latin typeface="Arial" panose="020B0604020202020204" pitchFamily="34" charset="0"/>
                <a:ea typeface="Calibri"/>
                <a:cs typeface="Arial" panose="020B0604020202020204" pitchFamily="34" charset="0"/>
              </a:rPr>
              <a:t>Om tid finns, ställ frågan vad deltagarna tyckte var särskilt intressant.</a:t>
            </a:r>
          </a:p>
          <a:p>
            <a:endParaRPr lang="sv-SE" dirty="0"/>
          </a:p>
        </p:txBody>
      </p:sp>
      <p:sp>
        <p:nvSpPr>
          <p:cNvPr id="4" name="Platshållare för bildnummer 3">
            <a:extLst>
              <a:ext uri="{FF2B5EF4-FFF2-40B4-BE49-F238E27FC236}">
                <a16:creationId xmlns:a16="http://schemas.microsoft.com/office/drawing/2014/main" id="{FA03D316-79B1-8536-9007-855567FBAB47}"/>
              </a:ext>
            </a:extLst>
          </p:cNvPr>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249422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i="0" dirty="0">
                <a:latin typeface="Arial" panose="020B0604020202020204" pitchFamily="34" charset="0"/>
                <a:cs typeface="Arial" panose="020B0604020202020204" pitchFamily="34" charset="0"/>
              </a:rPr>
              <a:t>Instruktion till cirkelledaren:</a:t>
            </a:r>
          </a:p>
          <a:p>
            <a:endParaRPr lang="sv-SE" i="0" dirty="0">
              <a:latin typeface="Arial" panose="020B0604020202020204" pitchFamily="34" charset="0"/>
              <a:cs typeface="Arial" panose="020B0604020202020204" pitchFamily="34" charset="0"/>
            </a:endParaRPr>
          </a:p>
          <a:p>
            <a:pPr marL="228600" indent="-228600">
              <a:buAutoNum type="arabicPeriod"/>
            </a:pPr>
            <a:r>
              <a:rPr lang="sv-SE" i="0"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i="0" dirty="0">
              <a:latin typeface="Arial" panose="020B0604020202020204" pitchFamily="34" charset="0"/>
              <a:cs typeface="Arial" panose="020B0604020202020204" pitchFamily="34" charset="0"/>
            </a:endParaRPr>
          </a:p>
          <a:p>
            <a:pPr marL="0" indent="0">
              <a:buNone/>
            </a:pPr>
            <a:r>
              <a:rPr lang="sv-SE" b="1" i="0" dirty="0">
                <a:latin typeface="Arial" panose="020B0604020202020204" pitchFamily="34" charset="0"/>
                <a:cs typeface="Arial" panose="020B0604020202020204" pitchFamily="34" charset="0"/>
              </a:rPr>
              <a:t>Lista över övriga moduler:</a:t>
            </a:r>
          </a:p>
          <a:p>
            <a:pPr marL="0" indent="0">
              <a:buNone/>
            </a:pPr>
            <a:endParaRPr lang="sv-SE" b="1"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Social hållbarhet</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 städning</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 hälsa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Hållbart ätande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Hållbart vatten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latin typeface="Arial" panose="020B0604020202020204" pitchFamily="34" charset="0"/>
                <a:cs typeface="Arial" panose="020B0604020202020204" pitchFamily="34" charset="0"/>
              </a:rPr>
              <a:t>Hållbart klimat</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 energi</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Hållbara textilier och konsumtion</a:t>
            </a:r>
          </a:p>
          <a:p>
            <a:pPr marL="228600" indent="-228600">
              <a:buAutoNum type="arabicPeriod"/>
            </a:pPr>
            <a:endParaRPr lang="sv-SE"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i="0" dirty="0">
                <a:latin typeface="Arial" panose="020B0604020202020204" pitchFamily="34" charset="0"/>
                <a:cs typeface="Arial" panose="020B0604020202020204" pitchFamily="34" charset="0"/>
              </a:rPr>
              <a:t>Valbart</a:t>
            </a:r>
            <a:r>
              <a:rPr lang="sv-SE" i="0" dirty="0">
                <a:latin typeface="Arial" panose="020B0604020202020204" pitchFamily="34" charset="0"/>
                <a:cs typeface="Arial" panose="020B0604020202020204" pitchFamily="34" charset="0"/>
              </a:rPr>
              <a:t>: Säg att deltagarna inför nästa gång kan fundera på om </a:t>
            </a:r>
            <a:r>
              <a:rPr lang="sv-SE" i="0"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i="0"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Informera gruppen om fördjupningen på den här sidan. Utgå från talpunkterna nedanför. </a:t>
            </a:r>
          </a:p>
          <a:p>
            <a:pPr marL="450850" indent="-450850" eaLnBrk="1" hangingPunct="1">
              <a:spcBef>
                <a:spcPct val="0"/>
              </a:spcBef>
              <a:buAutoNum type="arabicPeriod"/>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Talpunkter:</a:t>
            </a:r>
          </a:p>
          <a:p>
            <a:endParaRPr lang="sv-SE" sz="1200" i="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i="0" dirty="0">
                <a:latin typeface="Arial" panose="020B0604020202020204" pitchFamily="34" charset="0"/>
                <a:cs typeface="Arial" panose="020B0604020202020204" pitchFamily="34" charset="0"/>
              </a:rPr>
              <a:t>Som jag nämnde i början av träffen kommer ni få den här presentationen skickad till er, så att ni på egen hand kan lära er mer om det ni är intresserade av kring hållbara transporter.</a:t>
            </a:r>
          </a:p>
          <a:p>
            <a:pPr marL="228600" indent="-228600">
              <a:buFont typeface="Arial" panose="020B0604020202020204" pitchFamily="34" charset="0"/>
              <a:buChar char="•"/>
            </a:pPr>
            <a:r>
              <a:rPr lang="sv-SE" sz="1200" i="0" dirty="0">
                <a:latin typeface="Arial" panose="020B0604020202020204" pitchFamily="34" charset="0"/>
                <a:cs typeface="Arial" panose="020B0604020202020204" pitchFamily="34" charset="0"/>
              </a:rPr>
              <a:t>Här på den sista powerpoint-bilden i presentationen hittar ni länkar till hemsidor och annat kopplat till det vi pratat om idag. </a:t>
            </a:r>
          </a:p>
          <a:p>
            <a:pPr marL="228600" indent="-228600">
              <a:buFont typeface="Arial" panose="020B0604020202020204" pitchFamily="34" charset="0"/>
              <a:buChar char="•"/>
            </a:pPr>
            <a:r>
              <a:rPr lang="sv-SE" sz="1200" i="0" dirty="0">
                <a:latin typeface="Arial" panose="020B0604020202020204" pitchFamily="34" charset="0"/>
                <a:cs typeface="Arial" panose="020B0604020202020204" pitchFamily="34" charset="0"/>
              </a:rPr>
              <a:t>Ni klickar på länkarna på den här powerpoint-bilden, men ni kan gärna också klicka på de länkar som finns med i de övriga powerpoint-bilderna, för att ta del av mer om ämnet.</a:t>
            </a:r>
          </a:p>
          <a:p>
            <a:pPr marL="228600" indent="-228600">
              <a:buFont typeface="Arial" panose="020B0604020202020204" pitchFamily="34" charset="0"/>
              <a:buChar char="•"/>
            </a:pPr>
            <a:endParaRPr lang="sv-SE" sz="1200" i="0" dirty="0">
              <a:latin typeface="Arial" panose="020B0604020202020204" pitchFamily="34" charset="0"/>
              <a:cs typeface="Arial" panose="020B0604020202020204" pitchFamily="34" charset="0"/>
            </a:endParaRPr>
          </a:p>
          <a:p>
            <a:pPr marL="228600" indent="-228600">
              <a:buFont typeface="+mj-lt"/>
              <a:buAutoNum type="arabicPeriod"/>
            </a:pPr>
            <a:endParaRPr 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15952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32C7-742B-2C30-AC0C-408C8CBD21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321BD5-5A22-197B-D18F-C8BB9B2453D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2564182-CBEF-232C-AB9B-E182CC235B9D}"/>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texten på powerpoint-bilden högt.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"Genom att bygga motståndskraftig infrastruktur, främja hållbar industrialisering och uppmuntra innovation."</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ea typeface="Calibri"/>
                <a:cs typeface="Arial" panose="020B0604020202020204" pitchFamily="34" charset="0"/>
              </a:rPr>
              <a:t>Valbart: Om gruppen vill veta mer om </a:t>
            </a:r>
            <a:r>
              <a:rPr lang="sv-SE" sz="1200" b="0" i="0" dirty="0">
                <a:latin typeface="Arial" panose="020B0604020202020204" pitchFamily="34" charset="0"/>
                <a:ea typeface="Calibri"/>
                <a:cs typeface="Arial" panose="020B0604020202020204" pitchFamily="34" charset="0"/>
              </a:rPr>
              <a:t>mål 9 i de globala målen, Agenda 2030</a:t>
            </a:r>
            <a:r>
              <a:rPr lang="sv-SE" sz="1200" i="0" dirty="0">
                <a:latin typeface="Arial" panose="020B0604020202020204" pitchFamily="34" charset="0"/>
                <a:ea typeface="Calibri"/>
                <a:cs typeface="Arial" panose="020B0604020202020204" pitchFamily="34" charset="0"/>
              </a:rPr>
              <a:t>, klicka på länken "Mer om mål 9"</a:t>
            </a:r>
            <a:endParaRPr lang="sv-SE" sz="1200" i="0" dirty="0">
              <a:latin typeface="Arial" panose="020B0604020202020204" pitchFamily="34" charset="0"/>
              <a:cs typeface="Arial" panose="020B0604020202020204" pitchFamily="34" charset="0"/>
            </a:endParaRPr>
          </a:p>
          <a:p>
            <a:pPr marL="228600" indent="-228600">
              <a:buAutoNum type="arabicPeriod"/>
            </a:pPr>
            <a:r>
              <a:rPr lang="sv-SE" sz="1200" i="0" dirty="0">
                <a:latin typeface="Arial" panose="020B0604020202020204" pitchFamily="34" charset="0"/>
                <a:ea typeface="Calibri"/>
                <a:cs typeface="Arial" panose="020B0604020202020204" pitchFamily="34" charset="0"/>
              </a:rPr>
              <a:t>Valbart: Ta stöd av samtalsfrågan här nedanför eller kom på egna.</a:t>
            </a:r>
          </a:p>
          <a:p>
            <a:endParaRPr lang="sv-SE" sz="1200" b="1" i="0" dirty="0">
              <a:latin typeface="Arial" panose="020B0604020202020204" pitchFamily="34" charset="0"/>
              <a:ea typeface="Calibri"/>
              <a:cs typeface="Arial" panose="020B0604020202020204" pitchFamily="34" charset="0"/>
            </a:endParaRPr>
          </a:p>
          <a:p>
            <a:r>
              <a:rPr lang="sv-SE" sz="1200" b="1" i="0" dirty="0">
                <a:latin typeface="Arial" panose="020B0604020202020204" pitchFamily="34" charset="0"/>
                <a:ea typeface="Calibri"/>
                <a:cs typeface="Arial" panose="020B0604020202020204" pitchFamily="34" charset="0"/>
              </a:rPr>
              <a:t>Förslag samtalsfråga:</a:t>
            </a:r>
          </a:p>
          <a:p>
            <a:endParaRPr lang="sv-SE" sz="1200" b="1" i="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vet vi i gruppen om hållbara transporter? </a:t>
            </a:r>
            <a:endParaRPr lang="sv-SE"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099CF2CB-96B9-DFDA-E9C5-337DCC28AD09}"/>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6792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texten på powerpoint-bilden högt.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"Genom att planera och utveckla städer och bosättningar så att de blir inkluderande, säkra, motståndskraftiga och hållbara för alla invånare."</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ea typeface="Calibri"/>
                <a:cs typeface="Arial" panose="020B0604020202020204" pitchFamily="34" charset="0"/>
              </a:rPr>
              <a:t>Valbart: Om gruppen vill veta mer om </a:t>
            </a:r>
            <a:r>
              <a:rPr lang="sv-SE" sz="1200" b="0" i="0" dirty="0">
                <a:latin typeface="Arial" panose="020B0604020202020204" pitchFamily="34" charset="0"/>
                <a:ea typeface="Calibri"/>
                <a:cs typeface="Arial" panose="020B0604020202020204" pitchFamily="34" charset="0"/>
              </a:rPr>
              <a:t>mål 11 i de globala målen, Agenda 2030</a:t>
            </a:r>
            <a:r>
              <a:rPr lang="sv-SE" sz="1200" i="0" dirty="0">
                <a:latin typeface="Arial" panose="020B0604020202020204" pitchFamily="34" charset="0"/>
                <a:ea typeface="Calibri"/>
                <a:cs typeface="Arial" panose="020B0604020202020204" pitchFamily="34" charset="0"/>
              </a:rPr>
              <a:t>, klicka på länken "Mer om mål 11"</a:t>
            </a:r>
            <a:endParaRPr lang="sv-SE" sz="1200" i="0" dirty="0">
              <a:latin typeface="Arial" panose="020B0604020202020204" pitchFamily="34" charset="0"/>
              <a:cs typeface="Arial" panose="020B0604020202020204" pitchFamily="34" charset="0"/>
            </a:endParaRPr>
          </a:p>
          <a:p>
            <a:pPr marL="228600" indent="-228600">
              <a:buAutoNum type="arabicPeriod"/>
            </a:pPr>
            <a:r>
              <a:rPr lang="sv-SE" sz="1200" i="0" dirty="0">
                <a:latin typeface="Arial" panose="020B0604020202020204" pitchFamily="34" charset="0"/>
                <a:ea typeface="Calibri"/>
                <a:cs typeface="Arial" panose="020B0604020202020204" pitchFamily="34" charset="0"/>
              </a:rPr>
              <a:t>Valbart: Ta stöd av samtalsfrågan här nedanför eller kom på egna.</a:t>
            </a:r>
          </a:p>
          <a:p>
            <a:endParaRPr lang="sv-SE" sz="1200" b="1" i="0" dirty="0">
              <a:latin typeface="Arial" panose="020B0604020202020204" pitchFamily="34" charset="0"/>
              <a:ea typeface="Calibri"/>
              <a:cs typeface="Arial" panose="020B0604020202020204" pitchFamily="34" charset="0"/>
            </a:endParaRPr>
          </a:p>
          <a:p>
            <a:r>
              <a:rPr lang="sv-SE" sz="1200" b="1" i="0" dirty="0">
                <a:latin typeface="Arial" panose="020B0604020202020204" pitchFamily="34" charset="0"/>
                <a:ea typeface="Calibri"/>
                <a:cs typeface="Arial" panose="020B0604020202020204" pitchFamily="34" charset="0"/>
              </a:rPr>
              <a:t>Förslag samtalsfråga:</a:t>
            </a:r>
          </a:p>
          <a:p>
            <a:endParaRPr lang="sv-SE" sz="1200" b="1" i="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är vi i gruppen intresserade av att veta mer om hållbara städer och samhällen?</a:t>
            </a:r>
          </a:p>
          <a:p>
            <a:pPr marL="171450" indent="-171450">
              <a:buFont typeface="Arial" panose="020B0604020202020204" pitchFamily="34" charset="0"/>
              <a:buChar char="•"/>
            </a:pPr>
            <a:endParaRPr lang="sv-SE" sz="1200" b="1"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255413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AC0F-B4AA-02DA-7EFD-A86965E7F2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11AD75-2E0E-182A-2434-E67973B6F1B4}"/>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07EAF29-44E9-289D-6B3C-7604BDD1D43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transporter.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4,5 minuter och </a:t>
            </a:r>
            <a:r>
              <a:rPr lang="sv-SE" sz="1200">
                <a:latin typeface="Arial" panose="020B0604020202020204" pitchFamily="34" charset="0"/>
                <a:cs typeface="Arial" panose="020B0604020202020204" pitchFamily="34" charset="0"/>
              </a:rPr>
              <a:t>har undertextning </a:t>
            </a:r>
            <a:r>
              <a:rPr lang="sv-SE" sz="1200" u="sng" kern="1200">
                <a:solidFill>
                  <a:schemeClr val="tx1"/>
                </a:solidFill>
                <a:effectLst/>
                <a:latin typeface="+mn-lt"/>
                <a:ea typeface="+mn-ea"/>
                <a:cs typeface="+mn-cs"/>
              </a:rPr>
              <a:t>som du slår på genom att trycka på ”cc” i filmens menyrad.</a:t>
            </a: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Efter filmen kan gruppen prata utifrån de samtalsfrågorna som finns här nedan. Du kan komma på egna samtalsfrågor om du hellre vill det.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Klicka på spel-knappen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Förslag på samtalsfrågor efter filmen: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Var det något i filmen som var nytt för er?</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dirty="0">
                <a:latin typeface="Arial" panose="020B0604020202020204" pitchFamily="34" charset="0"/>
                <a:cs typeface="Arial" panose="020B0604020202020204" pitchFamily="34" charset="0"/>
              </a:rPr>
              <a:t>Var det något i filmen som du inte förstått tidigare?</a:t>
            </a:r>
          </a:p>
        </p:txBody>
      </p:sp>
      <p:sp>
        <p:nvSpPr>
          <p:cNvPr id="4" name="Platshållare för bildnummer 3">
            <a:extLst>
              <a:ext uri="{FF2B5EF4-FFF2-40B4-BE49-F238E27FC236}">
                <a16:creationId xmlns:a16="http://schemas.microsoft.com/office/drawing/2014/main" id="{E93EF2E6-0BEC-D2AD-F8DA-C2685EDF6EE9}"/>
              </a:ext>
            </a:extLst>
          </p:cNvPr>
          <p:cNvSpPr>
            <a:spLocks noGrp="1"/>
          </p:cNvSpPr>
          <p:nvPr>
            <p:ph type="sldNum" sz="quarter" idx="5"/>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51848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AE1F-41ED-651D-E202-827CB833C8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EA7C310-E15A-AE1F-002F-54C753EE2872}"/>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832BC44D-76C6-FB7B-3AE1-2EE2A95EA47E}"/>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kort om hur transporter bidrar till ett flertal miljöproblem.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dirty="0">
                <a:latin typeface="Arial" panose="020B0604020202020204" pitchFamily="34" charset="0"/>
                <a:cs typeface="Arial" panose="020B0604020202020204" pitchFamily="34" charset="0"/>
              </a:rPr>
              <a:t>Transporter är en grundläggande del av vårt samhälle – de binder samman människor, möjliggör handel och ger oss friheten att röra oss. Men de står också för en betydande klimatpåverkan.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Transport av personer och varor inom Sverige står i dag för en fjärdedel av Sveriges energianvändning. Vägtrafiken utgör den största delen av energianvändningen för transporter (90 procent) och av den står personbilarna för över 60 procent.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Trafiken bidrar till ett flertal miljöproblem, bland annat hälsofarlig luft, buller, övergödning och försurning. Till det kommer problem från asfalterade ytor, intrång i naturen, att barriärer skapas i landskapet, olyckor och trängsel i våra städer.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Förbränning av fossila bränslen står för det största bidraget till klimatförändringarna både i Sverige och i övriga världen.</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Bild: Chalmers tekniska högskola</a:t>
            </a:r>
          </a:p>
        </p:txBody>
      </p:sp>
      <p:sp>
        <p:nvSpPr>
          <p:cNvPr id="4" name="Platshållare för bildnummer 3">
            <a:extLst>
              <a:ext uri="{FF2B5EF4-FFF2-40B4-BE49-F238E27FC236}">
                <a16:creationId xmlns:a16="http://schemas.microsoft.com/office/drawing/2014/main" id="{CA0A892E-05EC-0D76-1340-819E00B96431}"/>
              </a:ext>
            </a:extLst>
          </p:cNvPr>
          <p:cNvSpPr>
            <a:spLocks noGrp="1"/>
          </p:cNvSpPr>
          <p:nvPr>
            <p:ph type="sldNum" sz="quarter" idx="10"/>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304591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962D2-9B70-20CE-BA07-D5E553D43E8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F3F6EEA-7D72-63BD-3079-5CB798AB4D7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3FDF0E85-6416-D147-32FB-A182A10433B7}"/>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endParaRPr lang="sv-SE" sz="120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sz="1200" dirty="0">
                <a:latin typeface="Arial" panose="020B0604020202020204" pitchFamily="34" charset="0"/>
                <a:cs typeface="Arial" panose="020B0604020202020204" pitchFamily="34" charset="0"/>
              </a:rPr>
              <a:t>Berätta kort om utsläpp av växthusgaser från inrikes transporter. </a:t>
            </a:r>
            <a:r>
              <a:rPr lang="sv-SE" altLang="sv-SE" b="0" dirty="0">
                <a:latin typeface="Arial" panose="020B0604020202020204" pitchFamily="34" charset="0"/>
                <a:cs typeface="Arial" panose="020B0604020202020204" pitchFamily="34" charset="0"/>
              </a:rPr>
              <a:t>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p>
          <a:p>
            <a:pPr marL="450850" indent="-450850" eaLnBrk="1" hangingPunct="1">
              <a:spcBef>
                <a:spcPct val="0"/>
              </a:spcBef>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I Sverige kommer nästan 30 % av de totala utsläppen av växthusgaser från inrikes transporter. Utsläppen från transportsektor uppgick till cirka 16,9 miljoner ton koldioxidekvivalenter (</a:t>
            </a:r>
            <a:r>
              <a:rPr lang="sv-SE" sz="1200" dirty="0" err="1">
                <a:latin typeface="Arial" panose="020B0604020202020204" pitchFamily="34" charset="0"/>
                <a:cs typeface="Arial" panose="020B0604020202020204" pitchFamily="34" charset="0"/>
              </a:rPr>
              <a:t>CO₂e</a:t>
            </a:r>
            <a:r>
              <a:rPr lang="sv-SE" sz="1200" dirty="0">
                <a:latin typeface="Arial" panose="020B0604020202020204" pitchFamily="34" charset="0"/>
                <a:cs typeface="Arial" panose="020B0604020202020204" pitchFamily="34" charset="0"/>
              </a:rPr>
              <a:t>) för år 2024, enligt Naturvårdsverket.</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När vi inkluderar utrikes flyg och sjöfart växer siffran ytterligare. Det är tydligt att transportsektorn spelar en nyckelroll i omställningen till ett mer hållbart samhälle.</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Klicka på ”Utsläpp” i bild för att titta närmare på grafen över utsläpp av växthusgaser (från inrikes transporter 1990-2024).</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6DB83B56-911F-45D3-D0CF-19D816A6A3A9}"/>
              </a:ext>
            </a:extLst>
          </p:cNvPr>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120255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00BE-C06B-96EF-93D4-5B805A7BCD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13FA73A-B55F-7277-AC26-72A400B8F544}"/>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42FA9E33-1C7E-9B1A-E12A-2DD4B975825B}"/>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samtalsfrågan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pPr marL="0" indent="0">
              <a:buFontTx/>
              <a:buNone/>
            </a:pPr>
            <a:r>
              <a:rPr lang="sv-SE" sz="1200" b="1" i="0" dirty="0">
                <a:latin typeface="Arial" panose="020B0604020202020204" pitchFamily="34" charset="0"/>
                <a:cs typeface="Arial" panose="020B0604020202020204" pitchFamily="34" charset="0"/>
              </a:rPr>
              <a:t>Förslag på samtalsfråga: </a:t>
            </a:r>
          </a:p>
          <a:p>
            <a:pPr marL="0" indent="0">
              <a:buFontTx/>
              <a:buNone/>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cs typeface="Arial" panose="020B0604020202020204" pitchFamily="34" charset="0"/>
              </a:rPr>
              <a:t>Nästan 30 % av Sveriges utsläpp av växthusgaser kommer som nämnt från inrikes transporter. Vilka förändringar har vi i gruppen sett inom transporter under vår livstid? Vilka av dessa förändringar tror vi har påverkat utsläppen särskilt mycket?</a:t>
            </a:r>
          </a:p>
          <a:p>
            <a:pPr marL="171450" indent="-171450">
              <a:buFont typeface="Arial" panose="020B0604020202020204" pitchFamily="34" charset="0"/>
              <a:buChar char="•"/>
            </a:pPr>
            <a:endParaRPr lang="sv-SE" sz="1200" i="0" dirty="0"/>
          </a:p>
          <a:p>
            <a:pPr marL="171450" indent="-171450">
              <a:buFont typeface="Arial" panose="020B0604020202020204" pitchFamily="34" charset="0"/>
              <a:buChar char="•"/>
            </a:pPr>
            <a:endParaRPr lang="sv-SE" sz="1200" i="0" dirty="0"/>
          </a:p>
          <a:p>
            <a:pPr marL="171450" indent="-171450">
              <a:buFont typeface="Arial" panose="020B0604020202020204" pitchFamily="34" charset="0"/>
              <a:buChar char="•"/>
            </a:pPr>
            <a:endParaRPr lang="sv-SE" sz="1200" i="0" dirty="0"/>
          </a:p>
          <a:p>
            <a:pPr marL="171450" indent="-171450">
              <a:buFont typeface="Arial" panose="020B0604020202020204" pitchFamily="34" charset="0"/>
              <a:buChar char="•"/>
            </a:pPr>
            <a:endParaRPr lang="sv-SE" sz="1200" b="0" i="1"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b="1" i="1" dirty="0">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7266D8AD-3DB9-FC8C-1E46-DAB713BB3CBF}"/>
              </a:ext>
            </a:extLst>
          </p:cNvPr>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364805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09545-0CC2-DA6B-E0CC-5996911316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A15BAE3-4198-B663-1306-A04F3A132CD0}"/>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A21770A9-E8A4-C061-2221-3E57DF21EDB4}"/>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Börja med att berätta kort om eldrivna fordon.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Sedan 1990 har utsläppen minskat med 13 procent. Huvuddelen, 94 procent, av växthusgasutsläppen kommer från vägtrafiken, där utsläpp från personbilar dominerar.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Privatbilismen står alltså för den största delen av utsläppen av växthusgaser från transportsektorn. </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Det innebär samtidigt att de av oss som använder personbilar kan göra stor skillnad och vara med och påverka genom de val vi gör.</a:t>
            </a: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F006E6BB-4174-F7ED-D628-D0AED6DC89E6}"/>
              </a:ext>
            </a:extLst>
          </p:cNvPr>
          <p:cNvSpPr>
            <a:spLocks noGrp="1"/>
          </p:cNvSpPr>
          <p:nvPr>
            <p:ph type="sldNum" sz="quarter" idx="10"/>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359844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dirty="0"/>
              <a:t>Klicka på ikonen för att lägga till en bild</a:t>
            </a:r>
            <a:endParaRPr lang="nn-NO" dirty="0"/>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dirty="0"/>
              <a:t>Klicka på ikonen för att lägga till en bild</a:t>
            </a:r>
            <a:endParaRPr lang="nn-NO" dirty="0"/>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dirty="0"/>
              <a:t>Klicka på ikonen för att lägga till en bild</a:t>
            </a:r>
            <a:endParaRPr lang="nn-NO" dirty="0"/>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4"/>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youtube.com/watch?v=w40dnd69wa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2.png"/><Relationship Id="rId18" Type="http://schemas.openxmlformats.org/officeDocument/2006/relationships/image" Target="../media/image45.svg"/><Relationship Id="rId3"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4.png"/><Relationship Id="rId2" Type="http://schemas.openxmlformats.org/officeDocument/2006/relationships/notesSlide" Target="../notesSlides/notesSlide18.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42.png"/><Relationship Id="rId10" Type="http://schemas.openxmlformats.org/officeDocument/2006/relationships/image" Target="../media/image39.svg"/><Relationship Id="rId19" Type="http://schemas.openxmlformats.org/officeDocument/2006/relationships/image" Target="../media/image46.png"/><Relationship Id="rId4" Type="http://schemas.openxmlformats.org/officeDocument/2006/relationships/hyperlink" Target="https://klimatsmartsemester.se/" TargetMode="External"/><Relationship Id="rId9" Type="http://schemas.openxmlformats.org/officeDocument/2006/relationships/image" Target="../media/image38.png"/><Relationship Id="rId1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naturskyddsforeningen.se/artiklar/vanliga-fragor-om-bilar-klimat-och-miljo/" TargetMode="External"/><Relationship Id="rId7"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forskning.se/2022/11/24/lang-resa-innan-flyget-blir-gront-nar-blir-det-gront-att-flyga-igen-nar-kan-vi-flyga-fossilfritt-utan-flygskam/" TargetMode="External"/><Relationship Id="rId5" Type="http://schemas.openxmlformats.org/officeDocument/2006/relationships/hyperlink" Target="https://www.konsumentverket.se/miljo-och-hallbarhet/drivmedlet-paverkar-klimatet/#4eAAv9l1q84PNLMoYloOxR" TargetMode="External"/><Relationship Id="rId4" Type="http://schemas.openxmlformats.org/officeDocument/2006/relationships/hyperlink" Target="https://www.naturvardsverket.se/data-och-statistik/klimat/" TargetMode="External"/><Relationship Id="rId9"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globalamalen.se/om-globala-malen/mal-9-hallbar-industri-innovationer-och-infrastruktu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globalamalen.se/om-globala-malen/mal-11-hallbara-stader-och-samhalle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player.vimeo.com/video/1157546920?h=5733c6911c&amp;amp;app_id=122963" TargetMode="Externa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naturvardsverket.se/data-och-statistik/klimat/vaxthusgaser-utslapp-fran-inrikes-transpor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pic>
        <p:nvPicPr>
          <p:cNvPr id="3" name="Bildobjekt 2" descr="En bild som visar text, Teckensnitt, Grafik, logotyp&#10;&#10;AI-genererat innehåll kan vara felaktigt.">
            <a:extLst>
              <a:ext uri="{FF2B5EF4-FFF2-40B4-BE49-F238E27FC236}">
                <a16:creationId xmlns:a16="http://schemas.microsoft.com/office/drawing/2014/main" id="{3F8CC69F-91D3-5B33-15EA-8643826F4AD3}"/>
              </a:ext>
            </a:extLst>
          </p:cNvPr>
          <p:cNvPicPr>
            <a:picLocks noChangeAspect="1"/>
          </p:cNvPicPr>
          <p:nvPr/>
        </p:nvPicPr>
        <p:blipFill>
          <a:blip r:embed="rId3"/>
          <a:stretch>
            <a:fillRect/>
          </a:stretch>
        </p:blipFill>
        <p:spPr>
          <a:xfrm>
            <a:off x="10776755" y="216311"/>
            <a:ext cx="1097559" cy="460889"/>
          </a:xfrm>
          <a:prstGeom prst="rect">
            <a:avLst/>
          </a:prstGeom>
        </p:spPr>
      </p:pic>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3" y="1159235"/>
            <a:ext cx="7750592" cy="110803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4400" dirty="0">
                <a:solidFill>
                  <a:schemeClr val="bg1"/>
                </a:solidFill>
                <a:cs typeface="Arial" panose="020B0604020202020204" pitchFamily="34" charset="0"/>
              </a:rPr>
              <a:t>HÅLLBARA TRANSPORTER</a:t>
            </a:r>
            <a:br>
              <a:rPr lang="sv-SE" sz="4400" dirty="0">
                <a:solidFill>
                  <a:schemeClr val="bg1"/>
                </a:solidFill>
                <a:cs typeface="Impact"/>
              </a:rPr>
            </a:br>
            <a:endParaRPr lang="nn-NO" sz="44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2043113" y="2493775"/>
            <a:ext cx="6778710"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Transportmedlens påverkan</a:t>
            </a:r>
          </a:p>
          <a:p>
            <a:r>
              <a:rPr lang="sv-SE" sz="2800" dirty="0">
                <a:solidFill>
                  <a:schemeClr val="bg1"/>
                </a:solidFill>
              </a:rPr>
              <a:t>Hållbara transportmedlen</a:t>
            </a:r>
          </a:p>
          <a:p>
            <a:r>
              <a:rPr lang="sv-SE" sz="2800" dirty="0">
                <a:solidFill>
                  <a:schemeClr val="bg1"/>
                </a:solidFill>
              </a:rPr>
              <a:t>Klimatkompensering</a:t>
            </a:r>
          </a:p>
          <a:p>
            <a:r>
              <a:rPr lang="sv-SE" sz="2800" dirty="0">
                <a:solidFill>
                  <a:schemeClr val="bg1"/>
                </a:solidFill>
              </a:rPr>
              <a:t>Frågor eller tankar sedan sist? </a:t>
            </a:r>
          </a:p>
        </p:txBody>
      </p:sp>
      <p:pic>
        <p:nvPicPr>
          <p:cNvPr id="6" name="Bildobjekt 5" descr="En bild som visar Teckensnitt, text, Grafik, grafisk design&#10;&#10;AI-genererat innehåll kan vara felaktigt.">
            <a:extLst>
              <a:ext uri="{FF2B5EF4-FFF2-40B4-BE49-F238E27FC236}">
                <a16:creationId xmlns:a16="http://schemas.microsoft.com/office/drawing/2014/main" id="{8DCECD1B-7127-196E-9529-0C49B187B25C}"/>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BF35A3-C57E-D121-86E8-FFE11903FFDD}"/>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74C53D5-50A0-267A-7E9F-2146A8F89834}"/>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2" name="Rubrik 1">
            <a:extLst>
              <a:ext uri="{FF2B5EF4-FFF2-40B4-BE49-F238E27FC236}">
                <a16:creationId xmlns:a16="http://schemas.microsoft.com/office/drawing/2014/main" id="{8665EB19-843B-A10E-7046-5CCB853D3943}"/>
              </a:ext>
            </a:extLst>
          </p:cNvPr>
          <p:cNvSpPr>
            <a:spLocks noGrp="1"/>
          </p:cNvSpPr>
          <p:nvPr>
            <p:ph type="title"/>
          </p:nvPr>
        </p:nvSpPr>
        <p:spPr/>
        <p:txBody>
          <a:bodyPr/>
          <a:lstStyle/>
          <a:p>
            <a:r>
              <a:rPr lang="nn-NO" sz="3600" dirty="0"/>
              <a:t>Transporter </a:t>
            </a:r>
            <a:r>
              <a:rPr lang="nn-NO" sz="3600" dirty="0" err="1"/>
              <a:t>och</a:t>
            </a:r>
            <a:r>
              <a:rPr lang="nn-NO" sz="3600" dirty="0"/>
              <a:t> </a:t>
            </a:r>
            <a:r>
              <a:rPr lang="nn-NO" sz="3600" dirty="0" err="1"/>
              <a:t>klimatpåverkan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4F4810D-4B1C-A5AA-8B21-939212AABA4F}"/>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8" name="Bild 7" descr="Byggbarrikad med hel fyllning">
            <a:extLst>
              <a:ext uri="{FF2B5EF4-FFF2-40B4-BE49-F238E27FC236}">
                <a16:creationId xmlns:a16="http://schemas.microsoft.com/office/drawing/2014/main" id="{F1557D03-8892-C862-F7D6-951AC24E11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6806" y="2543757"/>
            <a:ext cx="1964793" cy="1964793"/>
          </a:xfrm>
          <a:prstGeom prst="rect">
            <a:avLst/>
          </a:prstGeom>
        </p:spPr>
      </p:pic>
      <p:pic>
        <p:nvPicPr>
          <p:cNvPr id="13" name="Bild 12" descr="Produktion med hel fyllning">
            <a:extLst>
              <a:ext uri="{FF2B5EF4-FFF2-40B4-BE49-F238E27FC236}">
                <a16:creationId xmlns:a16="http://schemas.microsoft.com/office/drawing/2014/main" id="{E495DEA1-7B89-4527-200C-C5F1305B29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4493" y="2543757"/>
            <a:ext cx="1964793" cy="1964793"/>
          </a:xfrm>
          <a:prstGeom prst="rect">
            <a:avLst/>
          </a:prstGeom>
        </p:spPr>
      </p:pic>
      <p:sp>
        <p:nvSpPr>
          <p:cNvPr id="15" name="textruta 14">
            <a:extLst>
              <a:ext uri="{FF2B5EF4-FFF2-40B4-BE49-F238E27FC236}">
                <a16:creationId xmlns:a16="http://schemas.microsoft.com/office/drawing/2014/main" id="{17000360-D2D0-DBD1-976A-841E3ED326DF}"/>
              </a:ext>
            </a:extLst>
          </p:cNvPr>
          <p:cNvSpPr txBox="1"/>
          <p:nvPr/>
        </p:nvSpPr>
        <p:spPr>
          <a:xfrm>
            <a:off x="914400" y="5086350"/>
            <a:ext cx="3314700" cy="523220"/>
          </a:xfrm>
          <a:prstGeom prst="rect">
            <a:avLst/>
          </a:prstGeom>
          <a:noFill/>
        </p:spPr>
        <p:txBody>
          <a:bodyPr wrap="square" rtlCol="0">
            <a:spAutoFit/>
          </a:bodyPr>
          <a:lstStyle/>
          <a:p>
            <a:pPr algn="ctr"/>
            <a:r>
              <a:rPr lang="sv-SE" sz="2800" dirty="0"/>
              <a:t>Trafikarbetet</a:t>
            </a:r>
          </a:p>
        </p:txBody>
      </p:sp>
      <p:sp>
        <p:nvSpPr>
          <p:cNvPr id="16" name="textruta 15">
            <a:extLst>
              <a:ext uri="{FF2B5EF4-FFF2-40B4-BE49-F238E27FC236}">
                <a16:creationId xmlns:a16="http://schemas.microsoft.com/office/drawing/2014/main" id="{D5BB1252-3EB6-54FB-B105-A7C8887514E0}"/>
              </a:ext>
            </a:extLst>
          </p:cNvPr>
          <p:cNvSpPr txBox="1"/>
          <p:nvPr/>
        </p:nvSpPr>
        <p:spPr>
          <a:xfrm>
            <a:off x="4333874" y="5126995"/>
            <a:ext cx="3524252" cy="954107"/>
          </a:xfrm>
          <a:prstGeom prst="rect">
            <a:avLst/>
          </a:prstGeom>
          <a:noFill/>
        </p:spPr>
        <p:txBody>
          <a:bodyPr wrap="square" rtlCol="0">
            <a:spAutoFit/>
          </a:bodyPr>
          <a:lstStyle/>
          <a:p>
            <a:pPr algn="ctr"/>
            <a:r>
              <a:rPr lang="sv-SE" sz="2800" dirty="0"/>
              <a:t>Energianvändningen per kilometer</a:t>
            </a:r>
          </a:p>
        </p:txBody>
      </p:sp>
      <p:sp>
        <p:nvSpPr>
          <p:cNvPr id="17" name="textruta 16">
            <a:extLst>
              <a:ext uri="{FF2B5EF4-FFF2-40B4-BE49-F238E27FC236}">
                <a16:creationId xmlns:a16="http://schemas.microsoft.com/office/drawing/2014/main" id="{5F152A7C-FD5B-DC24-F1CF-39CC72188466}"/>
              </a:ext>
            </a:extLst>
          </p:cNvPr>
          <p:cNvSpPr txBox="1"/>
          <p:nvPr/>
        </p:nvSpPr>
        <p:spPr>
          <a:xfrm>
            <a:off x="7779539" y="5126995"/>
            <a:ext cx="3314700" cy="954107"/>
          </a:xfrm>
          <a:prstGeom prst="rect">
            <a:avLst/>
          </a:prstGeom>
          <a:noFill/>
        </p:spPr>
        <p:txBody>
          <a:bodyPr wrap="square" rtlCol="0">
            <a:spAutoFit/>
          </a:bodyPr>
          <a:lstStyle/>
          <a:p>
            <a:pPr algn="ctr"/>
            <a:r>
              <a:rPr lang="sv-SE" sz="2800" dirty="0"/>
              <a:t>Andelen fossila bränslen</a:t>
            </a:r>
          </a:p>
        </p:txBody>
      </p:sp>
      <p:pic>
        <p:nvPicPr>
          <p:cNvPr id="4" name="Bild 3" descr="Batteri som laddas med hel fyllning">
            <a:extLst>
              <a:ext uri="{FF2B5EF4-FFF2-40B4-BE49-F238E27FC236}">
                <a16:creationId xmlns:a16="http://schemas.microsoft.com/office/drawing/2014/main" id="{BFD4760E-2507-C449-7455-04B9C09B7D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2671" y="2432151"/>
            <a:ext cx="2286657" cy="2286657"/>
          </a:xfrm>
          <a:prstGeom prst="rect">
            <a:avLst/>
          </a:prstGeom>
        </p:spPr>
      </p:pic>
    </p:spTree>
    <p:extLst>
      <p:ext uri="{BB962C8B-B14F-4D97-AF65-F5344CB8AC3E}">
        <p14:creationId xmlns:p14="http://schemas.microsoft.com/office/powerpoint/2010/main" val="1301392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001AF3-E32F-0461-BCAC-13E4C7BCFE4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E053793-6C61-1BD0-8A6D-99619491207A}"/>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2" name="Rubrik 1">
            <a:extLst>
              <a:ext uri="{FF2B5EF4-FFF2-40B4-BE49-F238E27FC236}">
                <a16:creationId xmlns:a16="http://schemas.microsoft.com/office/drawing/2014/main" id="{68B012BA-1656-826B-A1AC-DF3C87782659}"/>
              </a:ext>
            </a:extLst>
          </p:cNvPr>
          <p:cNvSpPr>
            <a:spLocks noGrp="1"/>
          </p:cNvSpPr>
          <p:nvPr>
            <p:ph type="title"/>
          </p:nvPr>
        </p:nvSpPr>
        <p:spPr/>
        <p:txBody>
          <a:bodyPr/>
          <a:lstStyle/>
          <a:p>
            <a:r>
              <a:rPr lang="nn-NO" sz="3600" dirty="0" err="1"/>
              <a:t>Samtalsfråga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F085F650-4F8E-7EE9-7D92-9BBF86CDC9F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9A6E9FBD-A6A7-28CE-6AF1-C00742D4E89F}"/>
              </a:ext>
            </a:extLst>
          </p:cNvPr>
          <p:cNvSpPr>
            <a:spLocks noGrp="1"/>
          </p:cNvSpPr>
          <p:nvPr>
            <p:ph sz="quarter" idx="13"/>
          </p:nvPr>
        </p:nvSpPr>
        <p:spPr>
          <a:xfrm>
            <a:off x="1721998" y="2547955"/>
            <a:ext cx="8841727" cy="3357896"/>
          </a:xfrm>
        </p:spPr>
        <p:txBody>
          <a:bodyPr/>
          <a:lstStyle/>
          <a:p>
            <a:endParaRPr lang="sv-SE" sz="2800" dirty="0"/>
          </a:p>
          <a:p>
            <a:pPr marL="0" indent="0">
              <a:buNone/>
            </a:pPr>
            <a:endParaRPr lang="sv-SE" sz="2800" dirty="0"/>
          </a:p>
        </p:txBody>
      </p:sp>
      <p:sp>
        <p:nvSpPr>
          <p:cNvPr id="4" name="Platshållare för innehåll 3">
            <a:extLst>
              <a:ext uri="{FF2B5EF4-FFF2-40B4-BE49-F238E27FC236}">
                <a16:creationId xmlns:a16="http://schemas.microsoft.com/office/drawing/2014/main" id="{65C60279-04D8-EFC9-08F6-5444D7D258AD}"/>
              </a:ext>
            </a:extLst>
          </p:cNvPr>
          <p:cNvSpPr txBox="1">
            <a:spLocks/>
          </p:cNvSpPr>
          <p:nvPr/>
        </p:nvSpPr>
        <p:spPr>
          <a:xfrm>
            <a:off x="1721998" y="2547955"/>
            <a:ext cx="8421461"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Sänkt reduktionsplikt leder till att utsläppen ökar. Hur tycker ni att vi ska tänka kring sådana beslut, där ekonomiska fördelar ställs mot miljöpåverkan?</a:t>
            </a:r>
          </a:p>
        </p:txBody>
      </p:sp>
    </p:spTree>
    <p:extLst>
      <p:ext uri="{BB962C8B-B14F-4D97-AF65-F5344CB8AC3E}">
        <p14:creationId xmlns:p14="http://schemas.microsoft.com/office/powerpoint/2010/main" val="2493785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BB3E53-E90A-0712-9883-4B2522EE8FA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3D24B44-7A76-8C26-0BE9-AA66FA874D36}"/>
              </a:ext>
            </a:extLst>
          </p:cNvPr>
          <p:cNvSpPr>
            <a:spLocks noGrp="1"/>
          </p:cNvSpPr>
          <p:nvPr>
            <p:ph type="title"/>
          </p:nvPr>
        </p:nvSpPr>
        <p:spPr/>
        <p:txBody>
          <a:bodyPr/>
          <a:lstStyle/>
          <a:p>
            <a:r>
              <a:rPr lang="nn-NO" sz="3600" dirty="0"/>
              <a:t>Elbilar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461C45B-9D57-F51F-9166-44B298F04420}"/>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D82D2D10-5FA9-EB9A-EBC7-50952EBE1E1F}"/>
              </a:ext>
            </a:extLst>
          </p:cNvPr>
          <p:cNvSpPr>
            <a:spLocks noGrp="1"/>
          </p:cNvSpPr>
          <p:nvPr>
            <p:ph sz="quarter" idx="13"/>
          </p:nvPr>
        </p:nvSpPr>
        <p:spPr>
          <a:xfrm>
            <a:off x="1721999" y="2547955"/>
            <a:ext cx="5663302" cy="3357896"/>
          </a:xfrm>
        </p:spPr>
        <p:txBody>
          <a:bodyPr/>
          <a:lstStyle/>
          <a:p>
            <a:r>
              <a:rPr lang="sv-SE" sz="2800" dirty="0"/>
              <a:t>Redan på 1800-talet experimenterade människor med elektriska bilar.</a:t>
            </a:r>
          </a:p>
          <a:p>
            <a:r>
              <a:rPr lang="sv-SE" sz="2800" dirty="0"/>
              <a:t>Elbilar drivs enbart av el och laddar sitt batteri från elnätet.</a:t>
            </a:r>
          </a:p>
          <a:p>
            <a:pPr marL="0" indent="0">
              <a:buNone/>
            </a:pPr>
            <a:endParaRPr lang="sv-SE" sz="2800" dirty="0"/>
          </a:p>
        </p:txBody>
      </p:sp>
      <p:pic>
        <p:nvPicPr>
          <p:cNvPr id="11" name="Bildobjekt 10" descr="En bild som visar utomhus, Landfordon, fordon, bil&#10;&#10;AI-genererat innehåll kan vara felaktigt.">
            <a:extLst>
              <a:ext uri="{FF2B5EF4-FFF2-40B4-BE49-F238E27FC236}">
                <a16:creationId xmlns:a16="http://schemas.microsoft.com/office/drawing/2014/main" id="{7EE1E915-5E67-CD44-1F9B-96A262A0587B}"/>
              </a:ext>
            </a:extLst>
          </p:cNvPr>
          <p:cNvPicPr>
            <a:picLocks noChangeAspect="1"/>
          </p:cNvPicPr>
          <p:nvPr/>
        </p:nvPicPr>
        <p:blipFill>
          <a:blip r:embed="rId4"/>
          <a:stretch>
            <a:fillRect/>
          </a:stretch>
        </p:blipFill>
        <p:spPr>
          <a:xfrm>
            <a:off x="7518025" y="2404116"/>
            <a:ext cx="4169354" cy="2770050"/>
          </a:xfrm>
          <a:prstGeom prst="rect">
            <a:avLst/>
          </a:prstGeom>
        </p:spPr>
      </p:pic>
    </p:spTree>
    <p:extLst>
      <p:ext uri="{BB962C8B-B14F-4D97-AF65-F5344CB8AC3E}">
        <p14:creationId xmlns:p14="http://schemas.microsoft.com/office/powerpoint/2010/main" val="2958333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58D163-3550-8F1C-CC8C-763DDC067564}"/>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94B6065E-B1FA-585F-96D6-28819A1248BF}"/>
              </a:ext>
            </a:extLst>
          </p:cNvPr>
          <p:cNvSpPr>
            <a:spLocks noGrp="1"/>
          </p:cNvSpPr>
          <p:nvPr>
            <p:ph type="sldNum" sz="quarter" idx="12"/>
          </p:nvPr>
        </p:nvSpPr>
        <p:spPr/>
        <p:txBody>
          <a:bodyPr/>
          <a:lstStyle/>
          <a:p>
            <a:fld id="{332063FA-F158-B145-A53C-EFD7E6C84CF7}" type="slidenum">
              <a:rPr lang="sv-SE" smtClean="0"/>
              <a:pPr/>
              <a:t>13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B47FA33A-03F6-5AF6-71BC-2C1825CBF235}"/>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10FA45E9-EE21-FFBC-6C29-B1A410E91FBC}"/>
              </a:ext>
            </a:extLst>
          </p:cNvPr>
          <p:cNvSpPr>
            <a:spLocks noGrp="1"/>
          </p:cNvSpPr>
          <p:nvPr>
            <p:ph sz="quarter" idx="13"/>
          </p:nvPr>
        </p:nvSpPr>
        <p:spPr>
          <a:xfrm>
            <a:off x="1721999" y="2246153"/>
            <a:ext cx="4488301" cy="3357896"/>
          </a:xfrm>
        </p:spPr>
        <p:txBody>
          <a:bodyPr/>
          <a:lstStyle/>
          <a:p>
            <a:r>
              <a:rPr lang="sv-SE" sz="2400" dirty="0"/>
              <a:t>Lägre utsläpp under körning.</a:t>
            </a:r>
          </a:p>
          <a:p>
            <a:r>
              <a:rPr lang="sv-SE" sz="2400" dirty="0"/>
              <a:t>Lägre driftskostnad.</a:t>
            </a:r>
          </a:p>
          <a:p>
            <a:r>
              <a:rPr lang="sv-SE" sz="2400" dirty="0"/>
              <a:t>Billigare att köra. </a:t>
            </a:r>
          </a:p>
          <a:p>
            <a:r>
              <a:rPr lang="sv-SE" sz="2400" dirty="0"/>
              <a:t>Minskat beroende av fossila bränslen.</a:t>
            </a:r>
          </a:p>
          <a:p>
            <a:r>
              <a:rPr lang="sv-SE" sz="2400" dirty="0"/>
              <a:t>Tystare drift.</a:t>
            </a:r>
          </a:p>
        </p:txBody>
      </p:sp>
      <p:sp>
        <p:nvSpPr>
          <p:cNvPr id="8" name="Rubrik 1">
            <a:extLst>
              <a:ext uri="{FF2B5EF4-FFF2-40B4-BE49-F238E27FC236}">
                <a16:creationId xmlns:a16="http://schemas.microsoft.com/office/drawing/2014/main" id="{FE802A99-EA56-BE44-40E6-575E369DD76D}"/>
              </a:ext>
            </a:extLst>
          </p:cNvPr>
          <p:cNvSpPr txBox="1">
            <a:spLocks/>
          </p:cNvSpPr>
          <p:nvPr/>
        </p:nvSpPr>
        <p:spPr>
          <a:xfrm>
            <a:off x="1721999" y="1253951"/>
            <a:ext cx="2316601" cy="88524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nn-NO" sz="3600" dirty="0" err="1"/>
              <a:t>Fördelar</a:t>
            </a:r>
            <a:r>
              <a:rPr lang="nn-NO" sz="3600" dirty="0"/>
              <a:t>:</a:t>
            </a:r>
          </a:p>
        </p:txBody>
      </p:sp>
      <p:sp>
        <p:nvSpPr>
          <p:cNvPr id="9" name="Rubrik 1">
            <a:extLst>
              <a:ext uri="{FF2B5EF4-FFF2-40B4-BE49-F238E27FC236}">
                <a16:creationId xmlns:a16="http://schemas.microsoft.com/office/drawing/2014/main" id="{9F4F7C8A-48FE-B2ED-31EB-65106D629626}"/>
              </a:ext>
            </a:extLst>
          </p:cNvPr>
          <p:cNvSpPr txBox="1">
            <a:spLocks/>
          </p:cNvSpPr>
          <p:nvPr/>
        </p:nvSpPr>
        <p:spPr>
          <a:xfrm>
            <a:off x="7119007" y="1253951"/>
            <a:ext cx="3196568" cy="88524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nn-NO" sz="3600" dirty="0" err="1"/>
              <a:t>Nackdelar</a:t>
            </a:r>
            <a:r>
              <a:rPr lang="nn-NO" sz="3600" dirty="0"/>
              <a:t>:</a:t>
            </a:r>
          </a:p>
        </p:txBody>
      </p:sp>
      <p:sp>
        <p:nvSpPr>
          <p:cNvPr id="10" name="Platshållare för innehåll 3">
            <a:extLst>
              <a:ext uri="{FF2B5EF4-FFF2-40B4-BE49-F238E27FC236}">
                <a16:creationId xmlns:a16="http://schemas.microsoft.com/office/drawing/2014/main" id="{C76E4B6E-FB3D-870D-05C8-2759FBE94EBE}"/>
              </a:ext>
            </a:extLst>
          </p:cNvPr>
          <p:cNvSpPr txBox="1">
            <a:spLocks/>
          </p:cNvSpPr>
          <p:nvPr/>
        </p:nvSpPr>
        <p:spPr>
          <a:xfrm>
            <a:off x="7119007" y="2246153"/>
            <a:ext cx="4488301"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400" dirty="0"/>
              <a:t>Batteriproduktionens miljöpåverkan.</a:t>
            </a:r>
          </a:p>
          <a:p>
            <a:r>
              <a:rPr lang="sv-SE" sz="2400" dirty="0"/>
              <a:t>Räckvidd och tillgång till laddningsstationer.</a:t>
            </a:r>
          </a:p>
          <a:p>
            <a:r>
              <a:rPr lang="sv-SE" sz="2400" dirty="0"/>
              <a:t>Högre inköpspris. </a:t>
            </a:r>
          </a:p>
        </p:txBody>
      </p:sp>
    </p:spTree>
    <p:extLst>
      <p:ext uri="{BB962C8B-B14F-4D97-AF65-F5344CB8AC3E}">
        <p14:creationId xmlns:p14="http://schemas.microsoft.com/office/powerpoint/2010/main" val="1158307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D338DF-9A50-F0F4-DECC-651A975037F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A1EFB5-BF32-5419-A881-7DF24925CFC3}"/>
              </a:ext>
            </a:extLst>
          </p:cNvPr>
          <p:cNvSpPr>
            <a:spLocks noGrp="1"/>
          </p:cNvSpPr>
          <p:nvPr>
            <p:ph type="title"/>
          </p:nvPr>
        </p:nvSpPr>
        <p:spPr/>
        <p:txBody>
          <a:bodyPr/>
          <a:lstStyle/>
          <a:p>
            <a:r>
              <a:rPr lang="nn-NO" sz="3000" dirty="0" err="1"/>
              <a:t>Fördjupning</a:t>
            </a:r>
            <a:r>
              <a:rPr lang="nn-NO" sz="3000" dirty="0"/>
              <a:t> om elbilens livscykel </a:t>
            </a:r>
            <a:r>
              <a:rPr lang="nn-NO" sz="3000" dirty="0" err="1"/>
              <a:t>och</a:t>
            </a:r>
            <a:r>
              <a:rPr lang="nn-NO" sz="3000" dirty="0"/>
              <a:t> </a:t>
            </a:r>
            <a:r>
              <a:rPr lang="nn-NO" sz="3000" dirty="0" err="1"/>
              <a:t>batteriers</a:t>
            </a:r>
            <a:r>
              <a:rPr lang="nn-NO" sz="3000" dirty="0"/>
              <a:t> </a:t>
            </a:r>
            <a:r>
              <a:rPr lang="nn-NO" sz="3000" dirty="0" err="1"/>
              <a:t>miljöpåverkan</a:t>
            </a:r>
            <a:endParaRPr lang="nn-NO" sz="30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D9DC6200-85FC-49CE-BBB5-4164EC6C8BE5}"/>
              </a:ext>
            </a:extLst>
          </p:cNvPr>
          <p:cNvPicPr>
            <a:picLocks noChangeAspect="1"/>
          </p:cNvPicPr>
          <p:nvPr/>
        </p:nvPicPr>
        <p:blipFill>
          <a:blip r:embed="rId3"/>
          <a:stretch>
            <a:fillRect/>
          </a:stretch>
        </p:blipFill>
        <p:spPr>
          <a:xfrm>
            <a:off x="10776608" y="216311"/>
            <a:ext cx="1097706" cy="460889"/>
          </a:xfrm>
          <a:prstGeom prst="rect">
            <a:avLst/>
          </a:prstGeom>
        </p:spPr>
      </p:pic>
      <p:grpSp>
        <p:nvGrpSpPr>
          <p:cNvPr id="5" name="Grupp 4">
            <a:extLst>
              <a:ext uri="{FF2B5EF4-FFF2-40B4-BE49-F238E27FC236}">
                <a16:creationId xmlns:a16="http://schemas.microsoft.com/office/drawing/2014/main" id="{A000DBA3-351B-96E8-630A-D1294290B4E6}"/>
              </a:ext>
            </a:extLst>
          </p:cNvPr>
          <p:cNvGrpSpPr/>
          <p:nvPr/>
        </p:nvGrpSpPr>
        <p:grpSpPr>
          <a:xfrm>
            <a:off x="8835104" y="5427941"/>
            <a:ext cx="3269793" cy="1168867"/>
            <a:chOff x="8604520" y="5782571"/>
            <a:chExt cx="3269793" cy="655329"/>
          </a:xfrm>
        </p:grpSpPr>
        <p:sp>
          <p:nvSpPr>
            <p:cNvPr id="7" name="Rektangel med rundade hörn 6">
              <a:extLst>
                <a:ext uri="{FF2B5EF4-FFF2-40B4-BE49-F238E27FC236}">
                  <a16:creationId xmlns:a16="http://schemas.microsoft.com/office/drawing/2014/main" id="{72158976-69BB-A0ED-CD6C-739A2CF81209}"/>
                </a:ext>
              </a:extLst>
            </p:cNvPr>
            <p:cNvSpPr/>
            <p:nvPr/>
          </p:nvSpPr>
          <p:spPr>
            <a:xfrm>
              <a:off x="8817017" y="5782571"/>
              <a:ext cx="2844800" cy="655329"/>
            </a:xfrm>
            <a:prstGeom prst="roundRect">
              <a:avLst/>
            </a:prstGeom>
            <a:solidFill>
              <a:srgbClr val="014178"/>
            </a:solidFill>
            <a:ln w="28575">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8" name="textruta 7">
              <a:extLst>
                <a:ext uri="{FF2B5EF4-FFF2-40B4-BE49-F238E27FC236}">
                  <a16:creationId xmlns:a16="http://schemas.microsoft.com/office/drawing/2014/main" id="{4C5DE017-684A-0441-CEF2-CDA71A251428}"/>
                </a:ext>
              </a:extLst>
            </p:cNvPr>
            <p:cNvSpPr txBox="1"/>
            <p:nvPr/>
          </p:nvSpPr>
          <p:spPr>
            <a:xfrm>
              <a:off x="8604520" y="5866376"/>
              <a:ext cx="3269793" cy="500412"/>
            </a:xfrm>
            <a:prstGeom prst="rect">
              <a:avLst/>
            </a:prstGeom>
            <a:noFill/>
          </p:spPr>
          <p:txBody>
            <a:bodyPr wrap="square" rtlCol="0">
              <a:spAutoFit/>
            </a:bodyPr>
            <a:lstStyle/>
            <a:p>
              <a:pPr algn="ctr"/>
              <a:r>
                <a:rPr lang="sv-SE" sz="2600" b="1" u="sng" dirty="0">
                  <a:solidFill>
                    <a:schemeClr val="bg1"/>
                  </a:solidFill>
                  <a:hlinkClick r:id="rId4">
                    <a:extLst>
                      <a:ext uri="{A12FA001-AC4F-418D-AE19-62706E023703}">
                        <ahyp:hlinkClr xmlns:ahyp="http://schemas.microsoft.com/office/drawing/2018/hyperlinkcolor" val="tx"/>
                      </a:ext>
                    </a:extLst>
                  </a:hlinkClick>
                </a:rPr>
                <a:t>Elbilars miljöpåverkan</a:t>
              </a:r>
              <a:endParaRPr lang="sv-SE" sz="2600" b="1" u="sng" dirty="0">
                <a:solidFill>
                  <a:schemeClr val="bg1"/>
                </a:solidFill>
              </a:endParaRPr>
            </a:p>
          </p:txBody>
        </p:sp>
      </p:grpSp>
      <p:pic>
        <p:nvPicPr>
          <p:cNvPr id="9" name="Platshållare för innehåll 6" descr="Markör med hel fyllning">
            <a:extLst>
              <a:ext uri="{FF2B5EF4-FFF2-40B4-BE49-F238E27FC236}">
                <a16:creationId xmlns:a16="http://schemas.microsoft.com/office/drawing/2014/main" id="{ABE7F03F-DD4A-497C-D0F8-D6A7DE4BF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90235" flipH="1" flipV="1">
            <a:off x="10024799" y="4217619"/>
            <a:ext cx="1141231" cy="1141231"/>
          </a:xfrm>
          <a:prstGeom prst="rect">
            <a:avLst/>
          </a:prstGeom>
          <a:effectLst>
            <a:outerShdw blurRad="50800" dist="38100" dir="13500000" algn="br" rotWithShape="0">
              <a:prstClr val="black">
                <a:alpha val="40000"/>
              </a:prstClr>
            </a:outerShdw>
          </a:effectLst>
        </p:spPr>
      </p:pic>
      <p:sp>
        <p:nvSpPr>
          <p:cNvPr id="15" name="Platshållare för innehåll 3">
            <a:extLst>
              <a:ext uri="{FF2B5EF4-FFF2-40B4-BE49-F238E27FC236}">
                <a16:creationId xmlns:a16="http://schemas.microsoft.com/office/drawing/2014/main" id="{D92CF460-707B-B16C-2D54-D85DF647BA98}"/>
              </a:ext>
            </a:extLst>
          </p:cNvPr>
          <p:cNvSpPr>
            <a:spLocks noGrp="1"/>
          </p:cNvSpPr>
          <p:nvPr>
            <p:ph sz="quarter" idx="13"/>
          </p:nvPr>
        </p:nvSpPr>
        <p:spPr>
          <a:xfrm>
            <a:off x="1721999" y="2710271"/>
            <a:ext cx="7576428" cy="3357896"/>
          </a:xfrm>
        </p:spPr>
        <p:txBody>
          <a:bodyPr/>
          <a:lstStyle/>
          <a:p>
            <a:r>
              <a:rPr lang="sv-SE" sz="2800" dirty="0"/>
              <a:t>Livscykelanalys (LCA) är en metod för att bedöma en produkts, tjänsts eller aktivitets miljöpåverkan under hela dess livscykel – från råvaruutvinning till avfallshantering. </a:t>
            </a:r>
          </a:p>
          <a:p>
            <a:r>
              <a:rPr lang="sv-SE" sz="2800" dirty="0"/>
              <a:t>Ökad medvetenhet kring hållbar produktion av batterier för elfordon.</a:t>
            </a:r>
          </a:p>
          <a:p>
            <a:pPr marL="0" indent="0">
              <a:buNone/>
            </a:pPr>
            <a:endParaRPr lang="sv-SE" sz="2800" dirty="0"/>
          </a:p>
        </p:txBody>
      </p:sp>
    </p:spTree>
    <p:extLst>
      <p:ext uri="{BB962C8B-B14F-4D97-AF65-F5344CB8AC3E}">
        <p14:creationId xmlns:p14="http://schemas.microsoft.com/office/powerpoint/2010/main" val="207645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900172-E82D-EBAD-E75F-40C60B0709E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8FD8C81-E7C8-6E3E-7CB6-33F453DEAD10}"/>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2" name="Rubrik 1">
            <a:extLst>
              <a:ext uri="{FF2B5EF4-FFF2-40B4-BE49-F238E27FC236}">
                <a16:creationId xmlns:a16="http://schemas.microsoft.com/office/drawing/2014/main" id="{D90BE596-BA08-49F5-834D-6A6BBAA4DDFB}"/>
              </a:ext>
            </a:extLst>
          </p:cNvPr>
          <p:cNvSpPr>
            <a:spLocks noGrp="1"/>
          </p:cNvSpPr>
          <p:nvPr>
            <p:ph type="title"/>
          </p:nvPr>
        </p:nvSpPr>
        <p:spPr/>
        <p:txBody>
          <a:bodyPr/>
          <a:lstStyle/>
          <a:p>
            <a:r>
              <a:rPr lang="nn-NO" sz="3600" dirty="0"/>
              <a:t>Samtalsfrågor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F562956-1B53-4883-B5A8-CA393A15F9E8}"/>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4719D8D6-C5B4-2EE4-60C7-C1A87F19DA36}"/>
              </a:ext>
            </a:extLst>
          </p:cNvPr>
          <p:cNvSpPr>
            <a:spLocks noGrp="1"/>
          </p:cNvSpPr>
          <p:nvPr>
            <p:ph sz="quarter" idx="13"/>
          </p:nvPr>
        </p:nvSpPr>
        <p:spPr>
          <a:xfrm>
            <a:off x="1721999" y="1940144"/>
            <a:ext cx="8760148" cy="3357896"/>
          </a:xfrm>
        </p:spPr>
        <p:txBody>
          <a:bodyPr/>
          <a:lstStyle/>
          <a:p>
            <a:r>
              <a:rPr lang="sv-SE" sz="2800" dirty="0"/>
              <a:t>Många tycker att tystare motorer och mindre avgaser i städerna är en stor fördel med elbilar. Utifrån platsen du bor på – vad är viktigast för dig?</a:t>
            </a:r>
          </a:p>
          <a:p>
            <a:r>
              <a:rPr lang="sv-SE" sz="2800" dirty="0"/>
              <a:t>I glesbygd är det vanligt att man måste köra längre sträckor. Vilka andra lösningar än elfordon skulle kunna göra landsbygdens transporter mer hållbara, till exempel genom andra typer av transporter, att använda nya typer av bränslen, eller sätt att minska transporter?</a:t>
            </a:r>
          </a:p>
        </p:txBody>
      </p:sp>
    </p:spTree>
    <p:extLst>
      <p:ext uri="{BB962C8B-B14F-4D97-AF65-F5344CB8AC3E}">
        <p14:creationId xmlns:p14="http://schemas.microsoft.com/office/powerpoint/2010/main" val="372317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8AC8DF-290C-971C-FEAC-ED5E49E626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D89EF0-A9CA-C9E0-5E7C-2F7EB0FC038E}"/>
              </a:ext>
            </a:extLst>
          </p:cNvPr>
          <p:cNvSpPr>
            <a:spLocks noGrp="1"/>
          </p:cNvSpPr>
          <p:nvPr>
            <p:ph type="title"/>
          </p:nvPr>
        </p:nvSpPr>
        <p:spPr/>
        <p:txBody>
          <a:bodyPr/>
          <a:lstStyle/>
          <a:p>
            <a:r>
              <a:rPr lang="sv-SE" altLang="sv-SE" sz="3600" b="0" dirty="0">
                <a:latin typeface="Arial" panose="020B0604020202020204" pitchFamily="34" charset="0"/>
                <a:cs typeface="Arial" panose="020B0604020202020204" pitchFamily="34" charset="0"/>
              </a:rPr>
              <a:t> ”</a:t>
            </a:r>
            <a:r>
              <a:rPr lang="nn-NO" sz="3600" dirty="0"/>
              <a:t>Fossilfria</a:t>
            </a:r>
            <a:r>
              <a:rPr lang="sv-SE" altLang="sv-SE" sz="3600" b="0" dirty="0">
                <a:latin typeface="Arial" panose="020B0604020202020204" pitchFamily="34" charset="0"/>
                <a:cs typeface="Arial" panose="020B0604020202020204" pitchFamily="34" charset="0"/>
              </a:rPr>
              <a:t>”</a:t>
            </a:r>
            <a:r>
              <a:rPr lang="nn-NO" sz="3600" dirty="0"/>
              <a:t> </a:t>
            </a:r>
            <a:r>
              <a:rPr lang="nn-NO" sz="3600" dirty="0" err="1"/>
              <a:t>bränslen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3615AB8-AB4B-0B50-1CA5-D9778AE387D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7DF28E9C-97AC-A5E2-4A15-DABC78E656DB}"/>
              </a:ext>
            </a:extLst>
          </p:cNvPr>
          <p:cNvSpPr>
            <a:spLocks noGrp="1"/>
          </p:cNvSpPr>
          <p:nvPr>
            <p:ph sz="quarter" idx="13"/>
          </p:nvPr>
        </p:nvSpPr>
        <p:spPr>
          <a:xfrm>
            <a:off x="1721998" y="2547955"/>
            <a:ext cx="8317351" cy="3357896"/>
          </a:xfrm>
        </p:spPr>
        <p:txBody>
          <a:bodyPr/>
          <a:lstStyle/>
          <a:p>
            <a:r>
              <a:rPr lang="sv-SE" sz="2800" dirty="0"/>
              <a:t>Fossilfria bränslen är energikällor som </a:t>
            </a:r>
            <a:r>
              <a:rPr lang="sv-SE" sz="2800" b="1" dirty="0"/>
              <a:t>inte</a:t>
            </a:r>
            <a:r>
              <a:rPr lang="sv-SE" sz="2800" dirty="0"/>
              <a:t> kommer från olja, kol eller naturgas. </a:t>
            </a:r>
          </a:p>
          <a:p>
            <a:r>
              <a:rPr lang="sv-SE" sz="2800" dirty="0"/>
              <a:t>De bidrar till betydligt lägre utsläpp av växthusgaser.</a:t>
            </a:r>
          </a:p>
          <a:p>
            <a:r>
              <a:rPr lang="sv-SE" sz="2800" dirty="0"/>
              <a:t>Omställning och elektrifiering.</a:t>
            </a:r>
          </a:p>
        </p:txBody>
      </p:sp>
      <p:pic>
        <p:nvPicPr>
          <p:cNvPr id="4" name="Bildobjekt 3" descr="En bild som visar Grafik, clipart, skärmbild, design&#10;&#10;AI-genererat innehåll kan vara felaktigt.">
            <a:extLst>
              <a:ext uri="{FF2B5EF4-FFF2-40B4-BE49-F238E27FC236}">
                <a16:creationId xmlns:a16="http://schemas.microsoft.com/office/drawing/2014/main" id="{4E58A329-CEEE-6D1D-7CCD-EFB07EF62E32}"/>
              </a:ext>
            </a:extLst>
          </p:cNvPr>
          <p:cNvPicPr>
            <a:picLocks noChangeAspect="1"/>
          </p:cNvPicPr>
          <p:nvPr/>
        </p:nvPicPr>
        <p:blipFill>
          <a:blip r:embed="rId4"/>
          <a:stretch>
            <a:fillRect/>
          </a:stretch>
        </p:blipFill>
        <p:spPr>
          <a:xfrm>
            <a:off x="8984459" y="3670604"/>
            <a:ext cx="2971085" cy="2971085"/>
          </a:xfrm>
          <a:prstGeom prst="rect">
            <a:avLst/>
          </a:prstGeom>
        </p:spPr>
      </p:pic>
    </p:spTree>
    <p:extLst>
      <p:ext uri="{BB962C8B-B14F-4D97-AF65-F5344CB8AC3E}">
        <p14:creationId xmlns:p14="http://schemas.microsoft.com/office/powerpoint/2010/main" val="246611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C2077D-9CB6-11AB-B407-4443E3371E1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3C12733-1586-4D36-CD32-B81A9C92B482}"/>
              </a:ext>
            </a:extLst>
          </p:cNvPr>
          <p:cNvSpPr>
            <a:spLocks noGrp="1"/>
          </p:cNvSpPr>
          <p:nvPr>
            <p:ph type="title"/>
          </p:nvPr>
        </p:nvSpPr>
        <p:spPr/>
        <p:txBody>
          <a:bodyPr/>
          <a:lstStyle/>
          <a:p>
            <a:r>
              <a:rPr lang="nn-NO" sz="3600" dirty="0" err="1"/>
              <a:t>Bränslen</a:t>
            </a:r>
            <a:r>
              <a:rPr lang="nn-NO" sz="3600" dirty="0"/>
              <a:t> som </a:t>
            </a:r>
            <a:r>
              <a:rPr lang="nn-NO" sz="3600" dirty="0" err="1"/>
              <a:t>ger</a:t>
            </a:r>
            <a:r>
              <a:rPr lang="nn-NO" sz="3600" dirty="0"/>
              <a:t> fossilfria transporter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65B6D79-B601-6663-3192-0E13E476FA2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A2DE3375-AC87-4D2D-CF54-44224A2F7910}"/>
              </a:ext>
            </a:extLst>
          </p:cNvPr>
          <p:cNvSpPr>
            <a:spLocks noGrp="1"/>
          </p:cNvSpPr>
          <p:nvPr>
            <p:ph sz="quarter" idx="13"/>
          </p:nvPr>
        </p:nvSpPr>
        <p:spPr>
          <a:xfrm>
            <a:off x="1721999" y="2547955"/>
            <a:ext cx="5663302" cy="3357896"/>
          </a:xfrm>
        </p:spPr>
        <p:txBody>
          <a:bodyPr/>
          <a:lstStyle/>
          <a:p>
            <a:r>
              <a:rPr lang="sv-SE" sz="2800" dirty="0"/>
              <a:t>Biodrivmedel – från växter och biologiska restprodukter.</a:t>
            </a:r>
          </a:p>
          <a:p>
            <a:r>
              <a:rPr lang="sv-SE" sz="2800" dirty="0"/>
              <a:t>El – effektiv och snabbt växande.</a:t>
            </a:r>
          </a:p>
          <a:p>
            <a:r>
              <a:rPr lang="sv-SE" sz="2800" dirty="0"/>
              <a:t>Elektrobränslen – syntetiska bränslen för framtiden.</a:t>
            </a:r>
          </a:p>
          <a:p>
            <a:endParaRPr lang="sv-SE" sz="2800" dirty="0"/>
          </a:p>
        </p:txBody>
      </p:sp>
      <p:pic>
        <p:nvPicPr>
          <p:cNvPr id="3" name="Bildobjekt 2" descr="En bild som visar Grafik, clipart, skärmbild, design&#10;&#10;AI-genererat innehåll kan vara felaktigt.">
            <a:extLst>
              <a:ext uri="{FF2B5EF4-FFF2-40B4-BE49-F238E27FC236}">
                <a16:creationId xmlns:a16="http://schemas.microsoft.com/office/drawing/2014/main" id="{143454A9-8185-390E-9C8F-1A4A1C18C443}"/>
              </a:ext>
            </a:extLst>
          </p:cNvPr>
          <p:cNvPicPr>
            <a:picLocks noChangeAspect="1"/>
          </p:cNvPicPr>
          <p:nvPr/>
        </p:nvPicPr>
        <p:blipFill>
          <a:blip r:embed="rId4"/>
          <a:stretch>
            <a:fillRect/>
          </a:stretch>
        </p:blipFill>
        <p:spPr>
          <a:xfrm>
            <a:off x="8984459" y="3670604"/>
            <a:ext cx="2971085" cy="2971085"/>
          </a:xfrm>
          <a:prstGeom prst="rect">
            <a:avLst/>
          </a:prstGeom>
        </p:spPr>
      </p:pic>
    </p:spTree>
    <p:extLst>
      <p:ext uri="{BB962C8B-B14F-4D97-AF65-F5344CB8AC3E}">
        <p14:creationId xmlns:p14="http://schemas.microsoft.com/office/powerpoint/2010/main" val="16184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2960C9-BEF8-83AF-570B-7B6D2A8A8733}"/>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0492B174-0488-EA81-7A74-D45EE1F2E50D}"/>
              </a:ext>
            </a:extLst>
          </p:cNvPr>
          <p:cNvPicPr>
            <a:picLocks noChangeAspect="1"/>
          </p:cNvPicPr>
          <p:nvPr/>
        </p:nvPicPr>
        <p:blipFill>
          <a:blip r:embed="rId3"/>
          <a:stretch>
            <a:fillRect/>
          </a:stretch>
        </p:blipFill>
        <p:spPr>
          <a:xfrm>
            <a:off x="10776608" y="216311"/>
            <a:ext cx="1097706" cy="460889"/>
          </a:xfrm>
          <a:prstGeom prst="rect">
            <a:avLst/>
          </a:prstGeom>
        </p:spPr>
      </p:pic>
      <p:sp useBgFill="1">
        <p:nvSpPr>
          <p:cNvPr id="4" name="Rubrik 3">
            <a:extLst>
              <a:ext uri="{FF2B5EF4-FFF2-40B4-BE49-F238E27FC236}">
                <a16:creationId xmlns:a16="http://schemas.microsoft.com/office/drawing/2014/main" id="{FC0F29E2-A706-1E3F-987B-D55310AC5DB0}"/>
              </a:ext>
            </a:extLst>
          </p:cNvPr>
          <p:cNvSpPr>
            <a:spLocks noGrp="1"/>
          </p:cNvSpPr>
          <p:nvPr>
            <p:ph type="title"/>
          </p:nvPr>
        </p:nvSpPr>
        <p:spPr/>
        <p:txBody>
          <a:bodyPr/>
          <a:lstStyle/>
          <a:p>
            <a:r>
              <a:rPr lang="sv-SE" sz="3600" dirty="0"/>
              <a:t>Övning: Klimatberäkna dina resvanor!</a:t>
            </a:r>
          </a:p>
        </p:txBody>
      </p:sp>
      <p:grpSp>
        <p:nvGrpSpPr>
          <p:cNvPr id="2" name="Grupp 1">
            <a:extLst>
              <a:ext uri="{FF2B5EF4-FFF2-40B4-BE49-F238E27FC236}">
                <a16:creationId xmlns:a16="http://schemas.microsoft.com/office/drawing/2014/main" id="{1D6141B4-F7BA-A464-5BDF-9F39AD58AF88}"/>
              </a:ext>
            </a:extLst>
          </p:cNvPr>
          <p:cNvGrpSpPr/>
          <p:nvPr/>
        </p:nvGrpSpPr>
        <p:grpSpPr>
          <a:xfrm>
            <a:off x="586637" y="5568096"/>
            <a:ext cx="3250577" cy="901581"/>
            <a:chOff x="4219574" y="5709411"/>
            <a:chExt cx="3057525" cy="655329"/>
          </a:xfrm>
        </p:grpSpPr>
        <p:sp>
          <p:nvSpPr>
            <p:cNvPr id="3" name="Rektangel med rundade hörn 2">
              <a:extLst>
                <a:ext uri="{FF2B5EF4-FFF2-40B4-BE49-F238E27FC236}">
                  <a16:creationId xmlns:a16="http://schemas.microsoft.com/office/drawing/2014/main" id="{87C6B6BF-BAC6-924C-A4F1-9FB53E25FDCC}"/>
                </a:ext>
              </a:extLst>
            </p:cNvPr>
            <p:cNvSpPr/>
            <p:nvPr/>
          </p:nvSpPr>
          <p:spPr>
            <a:xfrm>
              <a:off x="4567237" y="5709411"/>
              <a:ext cx="2362200" cy="655329"/>
            </a:xfrm>
            <a:prstGeom prst="roundRect">
              <a:avLst/>
            </a:prstGeom>
            <a:solidFill>
              <a:srgbClr val="014178"/>
            </a:solidFill>
            <a:ln w="28575">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E0CF9D51-3315-9F47-B998-7841725BB6AE}"/>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Klimatberäkna</a:t>
              </a:r>
              <a:endParaRPr lang="sv-SE" sz="2200" b="1" dirty="0">
                <a:solidFill>
                  <a:schemeClr val="bg1"/>
                </a:solidFill>
              </a:endParaRPr>
            </a:p>
          </p:txBody>
        </p:sp>
      </p:grpSp>
      <p:pic>
        <p:nvPicPr>
          <p:cNvPr id="7" name="Platshållare för innehåll 6" descr="Markör med hel fyllning">
            <a:extLst>
              <a:ext uri="{FF2B5EF4-FFF2-40B4-BE49-F238E27FC236}">
                <a16:creationId xmlns:a16="http://schemas.microsoft.com/office/drawing/2014/main" id="{D9B7D778-47CF-7191-0D20-1C99C6618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833908" y="4355454"/>
            <a:ext cx="1097706" cy="1097706"/>
          </a:xfrm>
          <a:prstGeom prst="rect">
            <a:avLst/>
          </a:prstGeom>
        </p:spPr>
      </p:pic>
      <p:grpSp>
        <p:nvGrpSpPr>
          <p:cNvPr id="5" name="Grupp 4">
            <a:extLst>
              <a:ext uri="{FF2B5EF4-FFF2-40B4-BE49-F238E27FC236}">
                <a16:creationId xmlns:a16="http://schemas.microsoft.com/office/drawing/2014/main" id="{92DBF798-54EC-8C42-C58F-306457478A00}"/>
              </a:ext>
            </a:extLst>
          </p:cNvPr>
          <p:cNvGrpSpPr/>
          <p:nvPr/>
        </p:nvGrpSpPr>
        <p:grpSpPr>
          <a:xfrm>
            <a:off x="7761250" y="2195915"/>
            <a:ext cx="4153491" cy="4535334"/>
            <a:chOff x="7761250" y="2195915"/>
            <a:chExt cx="4153491" cy="4535334"/>
          </a:xfrm>
        </p:grpSpPr>
        <p:pic>
          <p:nvPicPr>
            <p:cNvPr id="9" name="Bild 8" descr="Bil med hel fyllning">
              <a:extLst>
                <a:ext uri="{FF2B5EF4-FFF2-40B4-BE49-F238E27FC236}">
                  <a16:creationId xmlns:a16="http://schemas.microsoft.com/office/drawing/2014/main" id="{9CFA9830-B3FA-DF40-AF29-6FBB9FBC36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1250" y="4970541"/>
              <a:ext cx="1499136" cy="1499136"/>
            </a:xfrm>
            <a:prstGeom prst="rect">
              <a:avLst/>
            </a:prstGeom>
          </p:spPr>
        </p:pic>
        <p:pic>
          <p:nvPicPr>
            <p:cNvPr id="11" name="Bild 10" descr="Resor med hel fyllning">
              <a:extLst>
                <a:ext uri="{FF2B5EF4-FFF2-40B4-BE49-F238E27FC236}">
                  <a16:creationId xmlns:a16="http://schemas.microsoft.com/office/drawing/2014/main" id="{A4A86C0C-B1D0-F7CD-594F-306FE68308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62681" y="3621103"/>
              <a:ext cx="1097705" cy="1097705"/>
            </a:xfrm>
            <a:prstGeom prst="rect">
              <a:avLst/>
            </a:prstGeom>
          </p:spPr>
        </p:pic>
        <p:pic>
          <p:nvPicPr>
            <p:cNvPr id="13" name="Bild 12" descr="Husbil med hel fyllning">
              <a:extLst>
                <a:ext uri="{FF2B5EF4-FFF2-40B4-BE49-F238E27FC236}">
                  <a16:creationId xmlns:a16="http://schemas.microsoft.com/office/drawing/2014/main" id="{A37697D3-CFDB-3994-0D63-8D80431E48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14988" y="4581523"/>
              <a:ext cx="999753" cy="999753"/>
            </a:xfrm>
            <a:prstGeom prst="rect">
              <a:avLst/>
            </a:prstGeom>
          </p:spPr>
        </p:pic>
        <p:pic>
          <p:nvPicPr>
            <p:cNvPr id="16" name="Bild 15" descr="Kryssningsfartyg med hel fyllning">
              <a:extLst>
                <a:ext uri="{FF2B5EF4-FFF2-40B4-BE49-F238E27FC236}">
                  <a16:creationId xmlns:a16="http://schemas.microsoft.com/office/drawing/2014/main" id="{9617B8FC-1AE7-D387-E29C-0080A4ABC5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35409" y="5568096"/>
              <a:ext cx="1163153" cy="1163153"/>
            </a:xfrm>
            <a:prstGeom prst="rect">
              <a:avLst/>
            </a:prstGeom>
          </p:spPr>
        </p:pic>
        <p:pic>
          <p:nvPicPr>
            <p:cNvPr id="18" name="Bild 17" descr="Vandra med hel fyllning">
              <a:extLst>
                <a:ext uri="{FF2B5EF4-FFF2-40B4-BE49-F238E27FC236}">
                  <a16:creationId xmlns:a16="http://schemas.microsoft.com/office/drawing/2014/main" id="{AF95B4F4-E790-706F-3C45-34CE091CCE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09036" y="4355455"/>
              <a:ext cx="1097705" cy="1097705"/>
            </a:xfrm>
            <a:prstGeom prst="rect">
              <a:avLst/>
            </a:prstGeom>
          </p:spPr>
        </p:pic>
        <p:pic>
          <p:nvPicPr>
            <p:cNvPr id="20" name="Bild 19" descr="Väg (två stift med en stig) med hel fyllning">
              <a:extLst>
                <a:ext uri="{FF2B5EF4-FFF2-40B4-BE49-F238E27FC236}">
                  <a16:creationId xmlns:a16="http://schemas.microsoft.com/office/drawing/2014/main" id="{8BD2EA64-AE59-5064-5149-5F43E1C59A7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045193" y="2195915"/>
              <a:ext cx="1499135" cy="1499135"/>
            </a:xfrm>
            <a:prstGeom prst="rect">
              <a:avLst/>
            </a:prstGeom>
          </p:spPr>
        </p:pic>
        <p:pic>
          <p:nvPicPr>
            <p:cNvPr id="22" name="Bild 21" descr="Tåg med hel fyllning">
              <a:extLst>
                <a:ext uri="{FF2B5EF4-FFF2-40B4-BE49-F238E27FC236}">
                  <a16:creationId xmlns:a16="http://schemas.microsoft.com/office/drawing/2014/main" id="{FE449BC2-896D-6C60-B566-B872ED1F83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0544" y="3212691"/>
              <a:ext cx="812562" cy="812562"/>
            </a:xfrm>
            <a:prstGeom prst="rect">
              <a:avLst/>
            </a:prstGeom>
          </p:spPr>
        </p:pic>
      </p:grpSp>
    </p:spTree>
    <p:extLst>
      <p:ext uri="{BB962C8B-B14F-4D97-AF65-F5344CB8AC3E}">
        <p14:creationId xmlns:p14="http://schemas.microsoft.com/office/powerpoint/2010/main" val="396595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FD8A28-216F-CADC-3669-ABCDABE64DD8}"/>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E5A7A220-1B50-F3D3-6786-CAA7B27E61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C8EBC4F-0CDD-30DE-FC51-DFD82C1369A5}"/>
              </a:ext>
            </a:extLst>
          </p:cNvPr>
          <p:cNvSpPr>
            <a:spLocks noGrp="1"/>
          </p:cNvSpPr>
          <p:nvPr>
            <p:ph type="title"/>
          </p:nvPr>
        </p:nvSpPr>
        <p:spPr/>
        <p:txBody>
          <a:bodyPr/>
          <a:lstStyle/>
          <a:p>
            <a:r>
              <a:rPr lang="sv-SE" sz="3600" dirty="0"/>
              <a:t>Vad kan vi göra?</a:t>
            </a:r>
          </a:p>
        </p:txBody>
      </p:sp>
      <p:sp useBgFill="1">
        <p:nvSpPr>
          <p:cNvPr id="5" name="Platshållare för innehåll 2">
            <a:extLst>
              <a:ext uri="{FF2B5EF4-FFF2-40B4-BE49-F238E27FC236}">
                <a16:creationId xmlns:a16="http://schemas.microsoft.com/office/drawing/2014/main" id="{1419CE9F-CE1D-00B1-4BDE-E33795887168}"/>
              </a:ext>
            </a:extLst>
          </p:cNvPr>
          <p:cNvSpPr txBox="1">
            <a:spLocks/>
          </p:cNvSpPr>
          <p:nvPr/>
        </p:nvSpPr>
        <p:spPr>
          <a:xfrm>
            <a:off x="1721999" y="2547955"/>
            <a:ext cx="7992272"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sv-SE" altLang="sv-SE" sz="2800" dirty="0"/>
              <a:t>Cykla eller gå</a:t>
            </a:r>
          </a:p>
          <a:p>
            <a:pPr eaLnBrk="1" hangingPunct="1"/>
            <a:r>
              <a:rPr lang="sv-SE" altLang="sv-SE" sz="2800" dirty="0"/>
              <a:t>Välj buss eller tåg</a:t>
            </a:r>
          </a:p>
          <a:p>
            <a:pPr eaLnBrk="1" hangingPunct="1"/>
            <a:r>
              <a:rPr lang="sv-SE" altLang="sv-SE" sz="2800" dirty="0"/>
              <a:t>Mindre åkande med fossildriven bil</a:t>
            </a:r>
          </a:p>
          <a:p>
            <a:pPr eaLnBrk="1" hangingPunct="1"/>
            <a:r>
              <a:rPr lang="sv-SE" altLang="sv-SE" sz="2800" dirty="0"/>
              <a:t>Byta till bränslesnålare bil </a:t>
            </a:r>
          </a:p>
          <a:p>
            <a:pPr eaLnBrk="1" hangingPunct="1"/>
            <a:r>
              <a:rPr lang="sv-SE" altLang="sv-SE" sz="2800" dirty="0"/>
              <a:t>Byta till fossilfri bil (el, biogas)</a:t>
            </a:r>
          </a:p>
          <a:p>
            <a:pPr eaLnBrk="1" hangingPunct="1"/>
            <a:endParaRPr lang="sv-SE" altLang="sv-SE" sz="2800" dirty="0"/>
          </a:p>
          <a:p>
            <a:pPr eaLnBrk="1" hangingPunct="1"/>
            <a:endParaRPr lang="sv-SE" altLang="sv-SE" sz="2800" dirty="0"/>
          </a:p>
        </p:txBody>
      </p:sp>
      <p:pic>
        <p:nvPicPr>
          <p:cNvPr id="3" name="Bildobjekt 2">
            <a:extLst>
              <a:ext uri="{FF2B5EF4-FFF2-40B4-BE49-F238E27FC236}">
                <a16:creationId xmlns:a16="http://schemas.microsoft.com/office/drawing/2014/main" id="{66F1AE25-2033-3B38-5D01-9EFA2912E18D}"/>
              </a:ext>
            </a:extLst>
          </p:cNvPr>
          <p:cNvPicPr>
            <a:picLocks noChangeAspect="1"/>
          </p:cNvPicPr>
          <p:nvPr/>
        </p:nvPicPr>
        <p:blipFill>
          <a:blip r:embed="rId4"/>
          <a:srcRect l="14875" r="14250"/>
          <a:stretch>
            <a:fillRect/>
          </a:stretch>
        </p:blipFill>
        <p:spPr>
          <a:xfrm>
            <a:off x="8613911" y="3874239"/>
            <a:ext cx="3074871" cy="2440374"/>
          </a:xfrm>
          <a:prstGeom prst="rect">
            <a:avLst/>
          </a:prstGeom>
        </p:spPr>
      </p:pic>
    </p:spTree>
    <p:extLst>
      <p:ext uri="{BB962C8B-B14F-4D97-AF65-F5344CB8AC3E}">
        <p14:creationId xmlns:p14="http://schemas.microsoft.com/office/powerpoint/2010/main" val="413065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sz="3600" dirty="0"/>
              <a:t>De globala målen</a:t>
            </a:r>
          </a:p>
        </p:txBody>
      </p:sp>
      <p:pic>
        <p:nvPicPr>
          <p:cNvPr id="79" name="Bildobjekt 78" descr="En bild som visar text, skärmbild, logotyp, Varumärke&#10;&#10;AI-genererat innehåll kan vara felaktigt.">
            <a:extLst>
              <a:ext uri="{FF2B5EF4-FFF2-40B4-BE49-F238E27FC236}">
                <a16:creationId xmlns:a16="http://schemas.microsoft.com/office/drawing/2014/main" id="{82D827D8-17A2-F402-0610-589F362A4AB2}"/>
              </a:ext>
            </a:extLst>
          </p:cNvPr>
          <p:cNvPicPr>
            <a:picLocks noChangeAspect="1"/>
          </p:cNvPicPr>
          <p:nvPr/>
        </p:nvPicPr>
        <p:blipFill>
          <a:blip r:embed="rId4"/>
          <a:stretch>
            <a:fillRect/>
          </a:stretch>
        </p:blipFill>
        <p:spPr>
          <a:xfrm>
            <a:off x="1714002" y="1947741"/>
            <a:ext cx="8748002" cy="4416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14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4946A2-D8B9-3BFF-8C88-302CBE49CB32}"/>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FF272C6-00C1-0059-06DC-269D0F7CDA3B}"/>
              </a:ext>
            </a:extLst>
          </p:cNvPr>
          <p:cNvSpPr>
            <a:spLocks noGrp="1"/>
          </p:cNvSpPr>
          <p:nvPr>
            <p:ph type="sldNum" sz="quarter" idx="12"/>
          </p:nvPr>
        </p:nvSpPr>
        <p:spPr/>
        <p:txBody>
          <a:bodyPr/>
          <a:lstStyle/>
          <a:p>
            <a:fld id="{332063FA-F158-B145-A53C-EFD7E6C84CF7}" type="slidenum">
              <a:rPr lang="sv-SE" smtClean="0"/>
              <a:pPr/>
              <a:t>20</a:t>
            </a:fld>
            <a:endParaRPr lang="sv-SE"/>
          </a:p>
        </p:txBody>
      </p:sp>
      <p:sp>
        <p:nvSpPr>
          <p:cNvPr id="2" name="Rubrik 1">
            <a:extLst>
              <a:ext uri="{FF2B5EF4-FFF2-40B4-BE49-F238E27FC236}">
                <a16:creationId xmlns:a16="http://schemas.microsoft.com/office/drawing/2014/main" id="{14403EFB-A183-4A0E-5BD1-4447676E7C4D}"/>
              </a:ext>
            </a:extLst>
          </p:cNvPr>
          <p:cNvSpPr>
            <a:spLocks noGrp="1"/>
          </p:cNvSpPr>
          <p:nvPr>
            <p:ph type="title"/>
          </p:nvPr>
        </p:nvSpPr>
        <p:spPr/>
        <p:txBody>
          <a:bodyPr/>
          <a:lstStyle/>
          <a:p>
            <a:r>
              <a:rPr lang="nn-NO" sz="3600" dirty="0"/>
              <a:t>Samtalsfrågor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916C2A0A-78FF-091E-C329-E591ACC8683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ACE4B24F-C943-9D09-D656-E7D38506074E}"/>
              </a:ext>
            </a:extLst>
          </p:cNvPr>
          <p:cNvSpPr>
            <a:spLocks noGrp="1"/>
          </p:cNvSpPr>
          <p:nvPr>
            <p:ph sz="quarter" idx="13"/>
          </p:nvPr>
        </p:nvSpPr>
        <p:spPr>
          <a:xfrm>
            <a:off x="1721998" y="2547955"/>
            <a:ext cx="8841727" cy="3357896"/>
          </a:xfrm>
        </p:spPr>
        <p:txBody>
          <a:bodyPr/>
          <a:lstStyle/>
          <a:p>
            <a:r>
              <a:rPr lang="sv-SE" sz="2800" dirty="0"/>
              <a:t>Vad ser du som de största utmaningarna med att göra transporter mer hållbara i den egna kommunen?</a:t>
            </a:r>
          </a:p>
          <a:p>
            <a:r>
              <a:rPr lang="sv-SE" sz="2800" dirty="0"/>
              <a:t>Hur kan stadsplanering bidra till minskat bilåkande? </a:t>
            </a:r>
          </a:p>
          <a:p>
            <a:r>
              <a:rPr lang="sv-SE" sz="2800" dirty="0"/>
              <a:t>Hur ser det ut där du bor? Vad anser du att politikerna kan förbättra?</a:t>
            </a:r>
          </a:p>
          <a:p>
            <a:endParaRPr lang="sv-SE" sz="3000" dirty="0"/>
          </a:p>
          <a:p>
            <a:pPr marL="0" indent="0">
              <a:buNone/>
            </a:pPr>
            <a:endParaRPr lang="sv-SE" sz="2800" dirty="0"/>
          </a:p>
        </p:txBody>
      </p:sp>
    </p:spTree>
    <p:extLst>
      <p:ext uri="{BB962C8B-B14F-4D97-AF65-F5344CB8AC3E}">
        <p14:creationId xmlns:p14="http://schemas.microsoft.com/office/powerpoint/2010/main" val="413219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1EC612-4A8D-9DAE-A38D-5C061A27A1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1BE08-E29C-633C-DE54-91A65DACF959}"/>
              </a:ext>
            </a:extLst>
          </p:cNvPr>
          <p:cNvSpPr>
            <a:spLocks noGrp="1"/>
          </p:cNvSpPr>
          <p:nvPr>
            <p:ph type="sldNum" sz="quarter" idx="12"/>
          </p:nvPr>
        </p:nvSpPr>
        <p:spPr/>
        <p:txBody>
          <a:bodyPr/>
          <a:lstStyle/>
          <a:p>
            <a:fld id="{332063FA-F158-B145-A53C-EFD7E6C84CF7}" type="slidenum">
              <a:rPr lang="sv-SE" smtClean="0"/>
              <a:pPr/>
              <a:t>21</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8DEB365-0DF7-6B91-3AA0-67805A77DAE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5B63458-3560-3D7E-EF30-C1468D6ADEC4}"/>
              </a:ext>
            </a:extLst>
          </p:cNvPr>
          <p:cNvSpPr>
            <a:spLocks noGrp="1"/>
          </p:cNvSpPr>
          <p:nvPr>
            <p:ph type="title"/>
          </p:nvPr>
        </p:nvSpPr>
        <p:spPr/>
        <p:txBody>
          <a:bodyPr/>
          <a:lstStyle/>
          <a:p>
            <a:r>
              <a:rPr lang="sv-SE" sz="3600"/>
              <a:t>Sammanfattning</a:t>
            </a:r>
          </a:p>
        </p:txBody>
      </p:sp>
      <p:sp useBgFill="1">
        <p:nvSpPr>
          <p:cNvPr id="5" name="Platshållare för innehåll 2">
            <a:extLst>
              <a:ext uri="{FF2B5EF4-FFF2-40B4-BE49-F238E27FC236}">
                <a16:creationId xmlns:a16="http://schemas.microsoft.com/office/drawing/2014/main" id="{6624267B-D3CD-DF36-64E9-AB51E24424B7}"/>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Transportmedlens påverkan</a:t>
            </a:r>
          </a:p>
          <a:p>
            <a:r>
              <a:rPr lang="sv-SE" sz="2800" dirty="0"/>
              <a:t>Hållbara transportmedlen</a:t>
            </a:r>
          </a:p>
          <a:p>
            <a:r>
              <a:rPr lang="sv-SE" sz="2800" dirty="0"/>
              <a:t>Klimatkompensering och testat att klimatberäkna våra resvanor</a:t>
            </a:r>
          </a:p>
          <a:p>
            <a:endParaRPr lang="sv-SE" sz="2800" dirty="0"/>
          </a:p>
          <a:p>
            <a:endParaRPr lang="sv-SE" sz="2800" dirty="0"/>
          </a:p>
        </p:txBody>
      </p:sp>
      <p:pic>
        <p:nvPicPr>
          <p:cNvPr id="2" name="Bildobjekt 1" descr="En bild som visar text, design, skärmbild, Teckensnitt&#10;&#10;AI-genererat innehåll kan vara felaktigt.">
            <a:extLst>
              <a:ext uri="{FF2B5EF4-FFF2-40B4-BE49-F238E27FC236}">
                <a16:creationId xmlns:a16="http://schemas.microsoft.com/office/drawing/2014/main" id="{6490957A-7C55-A6B0-DF75-01F975453770}"/>
              </a:ext>
            </a:extLst>
          </p:cNvPr>
          <p:cNvPicPr>
            <a:picLocks noChangeAspect="1"/>
          </p:cNvPicPr>
          <p:nvPr/>
        </p:nvPicPr>
        <p:blipFill>
          <a:blip r:embed="rId4"/>
          <a:stretch>
            <a:fillRect/>
          </a:stretch>
        </p:blipFill>
        <p:spPr>
          <a:xfrm>
            <a:off x="8279041" y="1840148"/>
            <a:ext cx="1942144" cy="1942144"/>
          </a:xfrm>
          <a:prstGeom prst="rect">
            <a:avLst/>
          </a:prstGeom>
          <a:effectLst>
            <a:outerShdw blurRad="50800" dist="38100" dir="2700000" algn="tl" rotWithShape="0">
              <a:prstClr val="black">
                <a:alpha val="31000"/>
              </a:prstClr>
            </a:outerShdw>
          </a:effectLst>
        </p:spPr>
      </p:pic>
      <p:pic>
        <p:nvPicPr>
          <p:cNvPr id="3" name="Bildobjekt 2" descr="En bild som visar text, Teckensnitt, design, skärmbild&#10;&#10;AI-genererat innehåll kan vara felaktigt.">
            <a:extLst>
              <a:ext uri="{FF2B5EF4-FFF2-40B4-BE49-F238E27FC236}">
                <a16:creationId xmlns:a16="http://schemas.microsoft.com/office/drawing/2014/main" id="{C62B77E6-6818-399B-A6D4-05C3580E4BF4}"/>
              </a:ext>
            </a:extLst>
          </p:cNvPr>
          <p:cNvPicPr>
            <a:picLocks noChangeAspect="1"/>
          </p:cNvPicPr>
          <p:nvPr/>
        </p:nvPicPr>
        <p:blipFill>
          <a:blip r:embed="rId5"/>
          <a:stretch>
            <a:fillRect/>
          </a:stretch>
        </p:blipFill>
        <p:spPr>
          <a:xfrm>
            <a:off x="9428119" y="4065108"/>
            <a:ext cx="2083764" cy="20837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921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22</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F837067-2FDF-A67B-DA1E-CCA82FE13D6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a:t>Tema </a:t>
            </a:r>
          </a:p>
          <a:p>
            <a:r>
              <a:rPr lang="sv-SE" sz="2800"/>
              <a:t>Frivillig förberedelse</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8F824A8E-2987-D2DE-B189-7601959D94E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sz="3600" dirty="0">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800" b="1" dirty="0">
                <a:solidFill>
                  <a:schemeClr val="bg1"/>
                </a:solidFill>
              </a:rPr>
              <a:t>Klicka på länkarna nedanför:</a:t>
            </a:r>
            <a:endParaRPr lang="sv-SE" sz="2800" dirty="0">
              <a:solidFill>
                <a:schemeClr val="bg1"/>
              </a:solidFill>
            </a:endParaRPr>
          </a:p>
          <a:p>
            <a:r>
              <a:rPr lang="sv-SE" sz="2800" dirty="0">
                <a:solidFill>
                  <a:schemeClr val="bg1"/>
                </a:solidFill>
                <a:hlinkClick r:id="rId3">
                  <a:extLst>
                    <a:ext uri="{A12FA001-AC4F-418D-AE19-62706E023703}">
                      <ahyp:hlinkClr xmlns:ahyp="http://schemas.microsoft.com/office/drawing/2018/hyperlinkcolor" val="tx"/>
                    </a:ext>
                  </a:extLst>
                </a:hlinkClick>
              </a:rPr>
              <a:t>Vanliga frågor om bilar, klimat och miljö</a:t>
            </a:r>
            <a:endParaRPr lang="sv-SE" sz="2800" dirty="0">
              <a:solidFill>
                <a:schemeClr val="bg1"/>
              </a:solidFill>
            </a:endParaRPr>
          </a:p>
          <a:p>
            <a:r>
              <a:rPr lang="sv-SE" sz="2800" dirty="0">
                <a:solidFill>
                  <a:schemeClr val="bg1"/>
                </a:solidFill>
                <a:hlinkClick r:id="rId4">
                  <a:extLst>
                    <a:ext uri="{A12FA001-AC4F-418D-AE19-62706E023703}">
                      <ahyp:hlinkClr xmlns:ahyp="http://schemas.microsoft.com/office/drawing/2018/hyperlinkcolor" val="tx"/>
                    </a:ext>
                  </a:extLst>
                </a:hlinkClick>
              </a:rPr>
              <a:t>Data och statistik inom klimatområdet</a:t>
            </a:r>
            <a:endParaRPr lang="sv-SE" sz="2800" dirty="0">
              <a:solidFill>
                <a:schemeClr val="bg1"/>
              </a:solidFill>
            </a:endParaRPr>
          </a:p>
          <a:p>
            <a:r>
              <a:rPr lang="sv-SE" sz="2800" dirty="0">
                <a:solidFill>
                  <a:schemeClr val="bg1"/>
                </a:solidFill>
                <a:hlinkClick r:id="rId5">
                  <a:extLst>
                    <a:ext uri="{A12FA001-AC4F-418D-AE19-62706E023703}">
                      <ahyp:hlinkClr xmlns:ahyp="http://schemas.microsoft.com/office/drawing/2018/hyperlinkcolor" val="tx"/>
                    </a:ext>
                  </a:extLst>
                </a:hlinkClick>
              </a:rPr>
              <a:t>Mer om hur drivmedel påverkar klimatet</a:t>
            </a:r>
            <a:endParaRPr lang="sv-SE" sz="2800" dirty="0">
              <a:solidFill>
                <a:schemeClr val="bg1"/>
              </a:solidFill>
            </a:endParaRPr>
          </a:p>
          <a:p>
            <a:r>
              <a:rPr lang="sv-SE" sz="2800" dirty="0">
                <a:solidFill>
                  <a:schemeClr val="bg1"/>
                </a:solidFill>
                <a:hlinkClick r:id="rId6">
                  <a:extLst>
                    <a:ext uri="{A12FA001-AC4F-418D-AE19-62706E023703}">
                      <ahyp:hlinkClr xmlns:ahyp="http://schemas.microsoft.com/office/drawing/2018/hyperlinkcolor" val="tx"/>
                    </a:ext>
                  </a:extLst>
                </a:hlinkClick>
              </a:rPr>
              <a:t>Så flyger vi i framtiden</a:t>
            </a:r>
            <a:endParaRPr lang="sv-SE" sz="2800" dirty="0">
              <a:solidFill>
                <a:schemeClr val="bg1"/>
              </a:solidFill>
            </a:endParaRPr>
          </a:p>
        </p:txBody>
      </p:sp>
      <p:pic>
        <p:nvPicPr>
          <p:cNvPr id="7" name="Bildobjekt 6" descr="En bild som visar text, Teckensnitt, Grafik, logotyp&#10;&#10;AI-genererat innehåll kan vara felaktigt.">
            <a:extLst>
              <a:ext uri="{FF2B5EF4-FFF2-40B4-BE49-F238E27FC236}">
                <a16:creationId xmlns:a16="http://schemas.microsoft.com/office/drawing/2014/main" id="{30CA7991-056D-2EA2-34EB-3F16B87D2092}"/>
              </a:ext>
            </a:extLst>
          </p:cNvPr>
          <p:cNvPicPr>
            <a:picLocks noChangeAspect="1"/>
          </p:cNvPicPr>
          <p:nvPr/>
        </p:nvPicPr>
        <p:blipFill>
          <a:blip r:embed="rId7"/>
          <a:stretch>
            <a:fillRect/>
          </a:stretch>
        </p:blipFill>
        <p:spPr>
          <a:xfrm>
            <a:off x="10776755" y="216311"/>
            <a:ext cx="1097559" cy="460889"/>
          </a:xfrm>
          <a:prstGeom prst="rect">
            <a:avLst/>
          </a:prstGeom>
        </p:spPr>
      </p:pic>
      <p:pic>
        <p:nvPicPr>
          <p:cNvPr id="3" name="Platshållare för innehåll 6" descr="Markör med hel fyllning">
            <a:extLst>
              <a:ext uri="{FF2B5EF4-FFF2-40B4-BE49-F238E27FC236}">
                <a16:creationId xmlns:a16="http://schemas.microsoft.com/office/drawing/2014/main" id="{2AA1575A-FEB6-16D7-A683-5B66C61AEB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920181" flipH="1" flipV="1">
            <a:off x="8871543" y="2243285"/>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E079EC-B3FB-01E0-186C-0F03C1506968}"/>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9AEEA6E-6257-51DE-20F4-7A78ED18BE73}"/>
              </a:ext>
            </a:extLst>
          </p:cNvPr>
          <p:cNvSpPr>
            <a:spLocks noGrp="1"/>
          </p:cNvSpPr>
          <p:nvPr>
            <p:ph type="sldNum" sz="quarter" idx="12"/>
          </p:nvPr>
        </p:nvSpPr>
        <p:spPr/>
        <p:txBody>
          <a:bodyPr/>
          <a:lstStyle/>
          <a:p>
            <a:fld id="{332063FA-F158-B145-A53C-EFD7E6C84CF7}" type="slidenum">
              <a:rPr lang="sv-SE" smtClean="0"/>
              <a:pPr/>
              <a:t>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6EC4E01-FBEB-B590-8C46-0966B2DC15E7}"/>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013AB13-E283-C035-4B51-87035476E4AD}"/>
              </a:ext>
            </a:extLst>
          </p:cNvPr>
          <p:cNvSpPr>
            <a:spLocks noGrp="1"/>
          </p:cNvSpPr>
          <p:nvPr>
            <p:ph type="title"/>
          </p:nvPr>
        </p:nvSpPr>
        <p:spPr/>
        <p:txBody>
          <a:bodyPr/>
          <a:lstStyle/>
          <a:p>
            <a:r>
              <a:rPr lang="sv-SE" sz="3600" dirty="0"/>
              <a:t>Mål 9: Hållbar industri, innovationer och infrastruktur</a:t>
            </a:r>
          </a:p>
        </p:txBody>
      </p:sp>
      <p:sp>
        <p:nvSpPr>
          <p:cNvPr id="11" name="Platshållare för innehåll 6">
            <a:extLst>
              <a:ext uri="{FF2B5EF4-FFF2-40B4-BE49-F238E27FC236}">
                <a16:creationId xmlns:a16="http://schemas.microsoft.com/office/drawing/2014/main" id="{EC0FC6FB-DC04-C40C-D5CA-33460474F8EE}"/>
              </a:ext>
            </a:extLst>
          </p:cNvPr>
          <p:cNvSpPr>
            <a:spLocks noGrp="1"/>
          </p:cNvSpPr>
          <p:nvPr>
            <p:ph sz="quarter" idx="13"/>
          </p:nvPr>
        </p:nvSpPr>
        <p:spPr>
          <a:xfrm>
            <a:off x="1721999" y="2778869"/>
            <a:ext cx="6873361" cy="1939939"/>
          </a:xfrm>
        </p:spPr>
        <p:txBody>
          <a:bodyPr/>
          <a:lstStyle/>
          <a:p>
            <a:r>
              <a:rPr lang="sv-SE" sz="2800" dirty="0"/>
              <a:t>Handlar om att utveckla hållbara, pålitliga och inkluderande transportsystem som minskar miljöpåverkan och bidrar till en jämlik resursanvändning.</a:t>
            </a:r>
          </a:p>
          <a:p>
            <a:pPr marL="0" indent="0">
              <a:buNone/>
            </a:pPr>
            <a:endParaRPr lang="sv-SE" sz="2800" dirty="0"/>
          </a:p>
        </p:txBody>
      </p:sp>
      <p:grpSp>
        <p:nvGrpSpPr>
          <p:cNvPr id="24" name="Grupp 23">
            <a:extLst>
              <a:ext uri="{FF2B5EF4-FFF2-40B4-BE49-F238E27FC236}">
                <a16:creationId xmlns:a16="http://schemas.microsoft.com/office/drawing/2014/main" id="{556F5C40-B185-F9B8-DEF2-8C87E39383DD}"/>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F164A48C-BC2F-5626-31C5-1CE8B9260C97}"/>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DD52360C-1489-A60A-1B83-5AF8DCA44436}"/>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Mer om mål 9</a:t>
              </a:r>
              <a:endParaRPr lang="sv-SE" sz="2200" b="1" dirty="0">
                <a:solidFill>
                  <a:schemeClr val="bg1"/>
                </a:solidFill>
              </a:endParaRPr>
            </a:p>
          </p:txBody>
        </p:sp>
      </p:grpSp>
      <p:pic>
        <p:nvPicPr>
          <p:cNvPr id="25" name="Platshållare för innehåll 6" descr="Markör med hel fyllning">
            <a:extLst>
              <a:ext uri="{FF2B5EF4-FFF2-40B4-BE49-F238E27FC236}">
                <a16:creationId xmlns:a16="http://schemas.microsoft.com/office/drawing/2014/main" id="{6B2BC61A-9C8E-4B45-BBE0-B4DF34520F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0108860" y="4947015"/>
            <a:ext cx="706285" cy="706285"/>
          </a:xfrm>
          <a:prstGeom prst="rect">
            <a:avLst/>
          </a:prstGeom>
        </p:spPr>
      </p:pic>
      <p:pic>
        <p:nvPicPr>
          <p:cNvPr id="3" name="Bildobjekt 2" descr="En bild som visar text, design, skärmbild, Teckensnitt&#10;&#10;AI-genererat innehåll kan vara felaktigt.">
            <a:extLst>
              <a:ext uri="{FF2B5EF4-FFF2-40B4-BE49-F238E27FC236}">
                <a16:creationId xmlns:a16="http://schemas.microsoft.com/office/drawing/2014/main" id="{19CFAB6E-E19D-05B3-DCAC-0DCA4EBA60C5}"/>
              </a:ext>
            </a:extLst>
          </p:cNvPr>
          <p:cNvPicPr>
            <a:picLocks noChangeAspect="1"/>
          </p:cNvPicPr>
          <p:nvPr/>
        </p:nvPicPr>
        <p:blipFill>
          <a:blip r:embed="rId7"/>
          <a:stretch>
            <a:fillRect/>
          </a:stretch>
        </p:blipFill>
        <p:spPr>
          <a:xfrm>
            <a:off x="9165731" y="2117238"/>
            <a:ext cx="2623523" cy="2623523"/>
          </a:xfrm>
          <a:prstGeom prst="rect">
            <a:avLst/>
          </a:prstGeom>
          <a:effectLst>
            <a:outerShdw blurRad="50800" dist="38100" dir="2700000" algn="tl" rotWithShape="0">
              <a:prstClr val="black">
                <a:alpha val="31000"/>
              </a:prstClr>
            </a:outerShdw>
          </a:effectLst>
        </p:spPr>
      </p:pic>
    </p:spTree>
    <p:extLst>
      <p:ext uri="{BB962C8B-B14F-4D97-AF65-F5344CB8AC3E}">
        <p14:creationId xmlns:p14="http://schemas.microsoft.com/office/powerpoint/2010/main" val="280193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4</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Mål 11: Hållbara städer och samhällen</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1981183"/>
          </a:xfrm>
        </p:spPr>
        <p:txBody>
          <a:bodyPr/>
          <a:lstStyle/>
          <a:p>
            <a:r>
              <a:rPr lang="sv-SE" sz="2800" dirty="0"/>
              <a:t>Handlar om att stadsplaneringen behöver vara inkluderande och innovativ för att göra städerna säkra och hållbara för framtiden. </a:t>
            </a:r>
          </a:p>
        </p:txBody>
      </p:sp>
      <p:grpSp>
        <p:nvGrpSpPr>
          <p:cNvPr id="24" name="Grupp 23">
            <a:extLst>
              <a:ext uri="{FF2B5EF4-FFF2-40B4-BE49-F238E27FC236}">
                <a16:creationId xmlns:a16="http://schemas.microsoft.com/office/drawing/2014/main" id="{D875A721-6D6C-A9C5-C18C-115C75C3AB44}"/>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3DF88F93-112B-4E30-D37B-372A25CC4CCC}"/>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2A755B77-3E7F-4FAC-DC1B-6E557722F496}"/>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Mer om mål 11</a:t>
              </a:r>
              <a:endParaRPr lang="sv-SE" sz="2200" b="1" dirty="0">
                <a:solidFill>
                  <a:schemeClr val="bg1"/>
                </a:solidFill>
              </a:endParaRPr>
            </a:p>
          </p:txBody>
        </p:sp>
      </p:grpSp>
      <p:pic>
        <p:nvPicPr>
          <p:cNvPr id="25" name="Platshållare för innehåll 6" descr="Markör med hel fyllning">
            <a:extLst>
              <a:ext uri="{FF2B5EF4-FFF2-40B4-BE49-F238E27FC236}">
                <a16:creationId xmlns:a16="http://schemas.microsoft.com/office/drawing/2014/main" id="{E10473A7-78B4-BCA9-55EF-AE92AE00C4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0108860" y="4947015"/>
            <a:ext cx="706285" cy="706285"/>
          </a:xfrm>
          <a:prstGeom prst="rect">
            <a:avLst/>
          </a:prstGeom>
        </p:spPr>
      </p:pic>
      <p:pic>
        <p:nvPicPr>
          <p:cNvPr id="3" name="Bildobjekt 2" descr="En bild som visar text, Teckensnitt, design, skärmbild&#10;&#10;AI-genererat innehåll kan vara felaktigt.">
            <a:extLst>
              <a:ext uri="{FF2B5EF4-FFF2-40B4-BE49-F238E27FC236}">
                <a16:creationId xmlns:a16="http://schemas.microsoft.com/office/drawing/2014/main" id="{487BA954-CADD-3CCF-FB72-4D9C9CE9E047}"/>
              </a:ext>
            </a:extLst>
          </p:cNvPr>
          <p:cNvPicPr>
            <a:picLocks noChangeAspect="1"/>
          </p:cNvPicPr>
          <p:nvPr/>
        </p:nvPicPr>
        <p:blipFill>
          <a:blip r:embed="rId7"/>
          <a:stretch>
            <a:fillRect/>
          </a:stretch>
        </p:blipFill>
        <p:spPr>
          <a:xfrm>
            <a:off x="9204560" y="2145100"/>
            <a:ext cx="2679844" cy="26798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005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CE6BC34-B0F4-FC85-204D-6229000DF960}"/>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D8A1F101-C37E-C6E7-6BC4-0EE9600C269C}"/>
              </a:ext>
            </a:extLst>
          </p:cNvPr>
          <p:cNvPicPr>
            <a:picLocks noChangeAspect="1"/>
          </p:cNvPicPr>
          <p:nvPr/>
        </p:nvPicPr>
        <p:blipFill>
          <a:blip r:embed="rId5"/>
          <a:stretch>
            <a:fillRect/>
          </a:stretch>
        </p:blipFill>
        <p:spPr>
          <a:xfrm>
            <a:off x="10721023" y="294967"/>
            <a:ext cx="1158802" cy="486697"/>
          </a:xfrm>
          <a:prstGeom prst="rect">
            <a:avLst/>
          </a:prstGeom>
        </p:spPr>
      </p:pic>
      <p:pic>
        <p:nvPicPr>
          <p:cNvPr id="2" name="Online Media 1" descr="Transporter-ljudfilm">
            <a:hlinkClick r:id="" action="ppaction://media"/>
            <a:extLst>
              <a:ext uri="{FF2B5EF4-FFF2-40B4-BE49-F238E27FC236}">
                <a16:creationId xmlns:a16="http://schemas.microsoft.com/office/drawing/2014/main" id="{D4FD146C-F9E5-11B4-E95F-88B16FBEA638}"/>
              </a:ext>
            </a:extLst>
          </p:cNvPr>
          <p:cNvPicPr>
            <a:picLocks noRot="1" noChangeAspect="1"/>
          </p:cNvPicPr>
          <p:nvPr>
            <a:videoFile r:link="rId1"/>
          </p:nvPr>
        </p:nvPicPr>
        <p:blipFill>
          <a:blip r:embed="rId6"/>
          <a:stretch>
            <a:fillRect/>
          </a:stretch>
        </p:blipFill>
        <p:spPr>
          <a:xfrm>
            <a:off x="0" y="0"/>
            <a:ext cx="12192000" cy="6868732"/>
          </a:xfrm>
          <a:prstGeom prst="rect">
            <a:avLst/>
          </a:prstGeom>
        </p:spPr>
      </p:pic>
    </p:spTree>
    <p:extLst>
      <p:ext uri="{BB962C8B-B14F-4D97-AF65-F5344CB8AC3E}">
        <p14:creationId xmlns:p14="http://schemas.microsoft.com/office/powerpoint/2010/main" val="235261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4E1020-B057-309B-BD06-983A3AEBA8C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ADF9A89-C655-D58D-DE84-A8BA9E1812EC}"/>
              </a:ext>
            </a:extLst>
          </p:cNvPr>
          <p:cNvSpPr>
            <a:spLocks noGrp="1"/>
          </p:cNvSpPr>
          <p:nvPr>
            <p:ph type="sldNum" sz="quarter" idx="12"/>
          </p:nvPr>
        </p:nvSpPr>
        <p:spPr/>
        <p:txBody>
          <a:bodyPr/>
          <a:lstStyle/>
          <a:p>
            <a:fld id="{332063FA-F158-B145-A53C-EFD7E6C84CF7}" type="slidenum">
              <a:rPr lang="sv-SE" smtClean="0"/>
              <a:pPr/>
              <a:t>6</a:t>
            </a:fld>
            <a:endParaRPr lang="sv-SE"/>
          </a:p>
        </p:txBody>
      </p:sp>
      <p:sp>
        <p:nvSpPr>
          <p:cNvPr id="2" name="Rubrik 1">
            <a:extLst>
              <a:ext uri="{FF2B5EF4-FFF2-40B4-BE49-F238E27FC236}">
                <a16:creationId xmlns:a16="http://schemas.microsoft.com/office/drawing/2014/main" id="{41B48931-AE34-1ACF-9D87-C69FBD194634}"/>
              </a:ext>
            </a:extLst>
          </p:cNvPr>
          <p:cNvSpPr>
            <a:spLocks noGrp="1"/>
          </p:cNvSpPr>
          <p:nvPr>
            <p:ph type="title"/>
          </p:nvPr>
        </p:nvSpPr>
        <p:spPr/>
        <p:txBody>
          <a:bodyPr/>
          <a:lstStyle/>
          <a:p>
            <a:r>
              <a:rPr lang="nn-NO" sz="3600" dirty="0"/>
              <a:t>Transporter </a:t>
            </a:r>
            <a:r>
              <a:rPr lang="nn-NO" sz="3600" dirty="0" err="1"/>
              <a:t>och</a:t>
            </a:r>
            <a:r>
              <a:rPr lang="nn-NO" sz="3600" dirty="0"/>
              <a:t> </a:t>
            </a:r>
            <a:r>
              <a:rPr lang="nn-NO" sz="3600" dirty="0" err="1"/>
              <a:t>klimatpåverkan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FAD8760-6985-8ECD-5592-737F6D981F11}"/>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33C4B42E-8B4C-F24D-8175-40420E5ECD12}"/>
              </a:ext>
            </a:extLst>
          </p:cNvPr>
          <p:cNvSpPr>
            <a:spLocks noGrp="1"/>
          </p:cNvSpPr>
          <p:nvPr>
            <p:ph sz="quarter" idx="13"/>
          </p:nvPr>
        </p:nvSpPr>
        <p:spPr>
          <a:xfrm>
            <a:off x="1721999" y="2547955"/>
            <a:ext cx="5663302" cy="3357896"/>
          </a:xfrm>
        </p:spPr>
        <p:txBody>
          <a:bodyPr/>
          <a:lstStyle/>
          <a:p>
            <a:r>
              <a:rPr lang="sv-SE" sz="2800" dirty="0"/>
              <a:t>Transport av personer och varor inom Sverige står för en fjärdedel av Sveriges energianvändning.</a:t>
            </a:r>
          </a:p>
          <a:p>
            <a:r>
              <a:rPr lang="sv-SE" sz="2800" dirty="0"/>
              <a:t>Miljöproblem som hälsofarlig luft, buller och övergödning.</a:t>
            </a:r>
          </a:p>
        </p:txBody>
      </p:sp>
      <p:sp>
        <p:nvSpPr>
          <p:cNvPr id="3" name="textruta 2">
            <a:extLst>
              <a:ext uri="{FF2B5EF4-FFF2-40B4-BE49-F238E27FC236}">
                <a16:creationId xmlns:a16="http://schemas.microsoft.com/office/drawing/2014/main" id="{5F2EA5E8-EE4E-E781-1946-FEE0F6EBEB2F}"/>
              </a:ext>
            </a:extLst>
          </p:cNvPr>
          <p:cNvSpPr txBox="1"/>
          <p:nvPr/>
        </p:nvSpPr>
        <p:spPr>
          <a:xfrm>
            <a:off x="1579124" y="5349895"/>
            <a:ext cx="8748002" cy="646331"/>
          </a:xfrm>
          <a:prstGeom prst="rect">
            <a:avLst/>
          </a:prstGeom>
          <a:noFill/>
        </p:spPr>
        <p:txBody>
          <a:bodyPr wrap="square" rtlCol="0">
            <a:spAutoFit/>
          </a:bodyPr>
          <a:lstStyle/>
          <a:p>
            <a:endParaRPr lang="sv-SE" dirty="0"/>
          </a:p>
          <a:p>
            <a:endParaRPr lang="sv-SE" dirty="0"/>
          </a:p>
        </p:txBody>
      </p:sp>
      <p:sp>
        <p:nvSpPr>
          <p:cNvPr id="4" name="Platshållare för innehåll 3">
            <a:extLst>
              <a:ext uri="{FF2B5EF4-FFF2-40B4-BE49-F238E27FC236}">
                <a16:creationId xmlns:a16="http://schemas.microsoft.com/office/drawing/2014/main" id="{71C3DC73-A1C2-9167-8ABF-CD9D6AB07D13}"/>
              </a:ext>
            </a:extLst>
          </p:cNvPr>
          <p:cNvSpPr txBox="1">
            <a:spLocks/>
          </p:cNvSpPr>
          <p:nvPr/>
        </p:nvSpPr>
        <p:spPr>
          <a:xfrm>
            <a:off x="1721998" y="5349895"/>
            <a:ext cx="9422251"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Förbränning av fossila bränslen = största bidraget till klimatförändringar i Sverige och världen.</a:t>
            </a:r>
          </a:p>
        </p:txBody>
      </p:sp>
      <p:pic>
        <p:nvPicPr>
          <p:cNvPr id="8" name="Bildobjekt 7" descr="En bild som visar utomhus, motorväg, Motorväg, väg&#10;&#10;AI-genererat innehåll kan vara felaktigt.">
            <a:extLst>
              <a:ext uri="{FF2B5EF4-FFF2-40B4-BE49-F238E27FC236}">
                <a16:creationId xmlns:a16="http://schemas.microsoft.com/office/drawing/2014/main" id="{69F202E6-575F-2C0B-3D75-D6D438C4DA2B}"/>
              </a:ext>
            </a:extLst>
          </p:cNvPr>
          <p:cNvPicPr>
            <a:picLocks noChangeAspect="1"/>
          </p:cNvPicPr>
          <p:nvPr/>
        </p:nvPicPr>
        <p:blipFill>
          <a:blip r:embed="rId4"/>
          <a:stretch>
            <a:fillRect/>
          </a:stretch>
        </p:blipFill>
        <p:spPr>
          <a:xfrm>
            <a:off x="7695324" y="2638330"/>
            <a:ext cx="3969390" cy="22327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29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193008-CBD1-9B1D-94B2-B32E5F925BB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4A619B9-851D-2BF8-D253-05A112E76622}"/>
              </a:ext>
            </a:extLst>
          </p:cNvPr>
          <p:cNvSpPr>
            <a:spLocks noGrp="1"/>
          </p:cNvSpPr>
          <p:nvPr>
            <p:ph type="title"/>
          </p:nvPr>
        </p:nvSpPr>
        <p:spPr/>
        <p:txBody>
          <a:bodyPr/>
          <a:lstStyle/>
          <a:p>
            <a:r>
              <a:rPr lang="nn-NO" sz="3600" dirty="0"/>
              <a:t>Utsläpp av växthusgaser från inrikes transporter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F9E7FF3E-CE4F-08B2-66B8-14D0D6773E7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8AD79D5E-1FCF-B8DD-D1C9-4D3997AB3A3D}"/>
              </a:ext>
            </a:extLst>
          </p:cNvPr>
          <p:cNvSpPr>
            <a:spLocks noGrp="1"/>
          </p:cNvSpPr>
          <p:nvPr>
            <p:ph sz="quarter" idx="13"/>
          </p:nvPr>
        </p:nvSpPr>
        <p:spPr>
          <a:xfrm>
            <a:off x="1721998" y="2547955"/>
            <a:ext cx="8421461" cy="3357896"/>
          </a:xfrm>
        </p:spPr>
        <p:txBody>
          <a:bodyPr/>
          <a:lstStyle/>
          <a:p>
            <a:r>
              <a:rPr lang="sv-SE" sz="2800" dirty="0"/>
              <a:t>I Sverige kommer nästan 30 % av de totala utsläppen av växthusgaser från inrikes transporter.</a:t>
            </a:r>
          </a:p>
          <a:p>
            <a:r>
              <a:rPr lang="sv-SE" sz="2800" dirty="0"/>
              <a:t>Inkluderar vi utrikesflyg och sjöfart växer siffran ytterligare.</a:t>
            </a:r>
          </a:p>
          <a:p>
            <a:r>
              <a:rPr lang="sv-SE" sz="2800" dirty="0"/>
              <a:t>Transportsektorn spelar därför en nyckelroll i omställningen till ett mer hållbart samhälle.</a:t>
            </a:r>
          </a:p>
        </p:txBody>
      </p:sp>
      <p:grpSp>
        <p:nvGrpSpPr>
          <p:cNvPr id="4" name="Grupp 3">
            <a:extLst>
              <a:ext uri="{FF2B5EF4-FFF2-40B4-BE49-F238E27FC236}">
                <a16:creationId xmlns:a16="http://schemas.microsoft.com/office/drawing/2014/main" id="{0ADFBEC6-1DFC-FA38-B8BB-FDF29157D206}"/>
              </a:ext>
            </a:extLst>
          </p:cNvPr>
          <p:cNvGrpSpPr/>
          <p:nvPr/>
        </p:nvGrpSpPr>
        <p:grpSpPr>
          <a:xfrm>
            <a:off x="8835105" y="5755828"/>
            <a:ext cx="3269793" cy="859121"/>
            <a:chOff x="8604520" y="5782568"/>
            <a:chExt cx="3269793" cy="655329"/>
          </a:xfrm>
        </p:grpSpPr>
        <p:sp>
          <p:nvSpPr>
            <p:cNvPr id="9" name="Rektangel med rundade hörn 8">
              <a:extLst>
                <a:ext uri="{FF2B5EF4-FFF2-40B4-BE49-F238E27FC236}">
                  <a16:creationId xmlns:a16="http://schemas.microsoft.com/office/drawing/2014/main" id="{36885F9B-E854-A76B-5162-B19996EE214A}"/>
                </a:ext>
              </a:extLst>
            </p:cNvPr>
            <p:cNvSpPr/>
            <p:nvPr/>
          </p:nvSpPr>
          <p:spPr>
            <a:xfrm>
              <a:off x="8817017" y="5782568"/>
              <a:ext cx="2844800" cy="655329"/>
            </a:xfrm>
            <a:prstGeom prst="roundRect">
              <a:avLst/>
            </a:prstGeom>
            <a:solidFill>
              <a:srgbClr val="014178"/>
            </a:solidFill>
            <a:ln w="28575">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23C85FB6-293E-5A80-1164-4BDDFB56A7F7}"/>
                </a:ext>
              </a:extLst>
            </p:cNvPr>
            <p:cNvSpPr txBox="1"/>
            <p:nvPr/>
          </p:nvSpPr>
          <p:spPr>
            <a:xfrm>
              <a:off x="8604520" y="5891384"/>
              <a:ext cx="3269793" cy="461665"/>
            </a:xfrm>
            <a:prstGeom prst="rect">
              <a:avLst/>
            </a:prstGeom>
            <a:noFill/>
          </p:spPr>
          <p:txBody>
            <a:bodyPr wrap="square" rtlCol="0">
              <a:spAutoFit/>
            </a:bodyPr>
            <a:lstStyle/>
            <a:p>
              <a:pPr algn="ctr"/>
              <a:r>
                <a:rPr lang="sv-SE" sz="2400" b="1" dirty="0">
                  <a:solidFill>
                    <a:schemeClr val="bg1"/>
                  </a:solidFill>
                  <a:hlinkClick r:id="rId4">
                    <a:extLst>
                      <a:ext uri="{A12FA001-AC4F-418D-AE19-62706E023703}">
                        <ahyp:hlinkClr xmlns:ahyp="http://schemas.microsoft.com/office/drawing/2018/hyperlinkcolor" val="tx"/>
                      </a:ext>
                    </a:extLst>
                  </a:hlinkClick>
                </a:rPr>
                <a:t>Utsläpp</a:t>
              </a:r>
              <a:endParaRPr lang="sv-SE" sz="2400" b="1" dirty="0">
                <a:solidFill>
                  <a:schemeClr val="bg1"/>
                </a:solidFill>
              </a:endParaRPr>
            </a:p>
          </p:txBody>
        </p:sp>
      </p:grpSp>
      <p:pic>
        <p:nvPicPr>
          <p:cNvPr id="8" name="Platshållare för innehåll 6" descr="Markör med hel fyllning">
            <a:extLst>
              <a:ext uri="{FF2B5EF4-FFF2-40B4-BE49-F238E27FC236}">
                <a16:creationId xmlns:a16="http://schemas.microsoft.com/office/drawing/2014/main" id="{1052ED06-E231-C1E2-4237-9B9B8DF8C9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90235" flipH="1" flipV="1">
            <a:off x="10024799" y="4480949"/>
            <a:ext cx="1141231" cy="114123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82147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022A0C-EC2E-3556-0E25-AC35A710A7C2}"/>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E66FBC1-306B-2176-023C-2543305C573C}"/>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2" name="Rubrik 1">
            <a:extLst>
              <a:ext uri="{FF2B5EF4-FFF2-40B4-BE49-F238E27FC236}">
                <a16:creationId xmlns:a16="http://schemas.microsoft.com/office/drawing/2014/main" id="{D2678BAE-1A48-4EA5-1949-49E0A86CD21D}"/>
              </a:ext>
            </a:extLst>
          </p:cNvPr>
          <p:cNvSpPr>
            <a:spLocks noGrp="1"/>
          </p:cNvSpPr>
          <p:nvPr>
            <p:ph type="title"/>
          </p:nvPr>
        </p:nvSpPr>
        <p:spPr/>
        <p:txBody>
          <a:bodyPr/>
          <a:lstStyle/>
          <a:p>
            <a:r>
              <a:rPr lang="nn-NO" sz="3600" dirty="0" err="1"/>
              <a:t>Samtalsfråga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E62E3CBE-DDF2-D50B-2A5F-5CBBBF0B4F77}"/>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AA57389E-056E-0054-B838-12C69AA79705}"/>
              </a:ext>
            </a:extLst>
          </p:cNvPr>
          <p:cNvSpPr>
            <a:spLocks noGrp="1"/>
          </p:cNvSpPr>
          <p:nvPr>
            <p:ph sz="quarter" idx="13"/>
          </p:nvPr>
        </p:nvSpPr>
        <p:spPr>
          <a:xfrm>
            <a:off x="1721998" y="2547955"/>
            <a:ext cx="8841727" cy="3357896"/>
          </a:xfrm>
        </p:spPr>
        <p:txBody>
          <a:bodyPr/>
          <a:lstStyle/>
          <a:p>
            <a:r>
              <a:rPr lang="sv-SE" sz="2800" dirty="0"/>
              <a:t>Nästan 30 % av Sveriges utsläpp av växthusgaser kommer från inrikes transporter. Vilka förändringar har vi i gruppen sett inom transporter under vår livstid? Vilka av dessa förändringar tror vi har påverkat utsläppen särskilt mycket?</a:t>
            </a:r>
          </a:p>
          <a:p>
            <a:pPr marL="0" indent="0">
              <a:buNone/>
            </a:pPr>
            <a:endParaRPr lang="sv-SE" sz="2800" dirty="0"/>
          </a:p>
          <a:p>
            <a:pPr marL="0" indent="0">
              <a:buNone/>
            </a:pPr>
            <a:endParaRPr lang="sv-SE" sz="2800" dirty="0"/>
          </a:p>
        </p:txBody>
      </p:sp>
    </p:spTree>
    <p:extLst>
      <p:ext uri="{BB962C8B-B14F-4D97-AF65-F5344CB8AC3E}">
        <p14:creationId xmlns:p14="http://schemas.microsoft.com/office/powerpoint/2010/main" val="260865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4BFAC5-F96D-4F65-3662-3C9CBB22DC47}"/>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6E8C709E-AD78-9E75-01A4-A86D80DE3F1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8" name="textruta 7">
            <a:extLst>
              <a:ext uri="{FF2B5EF4-FFF2-40B4-BE49-F238E27FC236}">
                <a16:creationId xmlns:a16="http://schemas.microsoft.com/office/drawing/2014/main" id="{C86A884E-ABD5-E796-0846-494846242C8D}"/>
              </a:ext>
            </a:extLst>
          </p:cNvPr>
          <p:cNvSpPr txBox="1"/>
          <p:nvPr/>
        </p:nvSpPr>
        <p:spPr>
          <a:xfrm>
            <a:off x="5450017" y="6209263"/>
            <a:ext cx="2430474" cy="430887"/>
          </a:xfrm>
          <a:prstGeom prst="rect">
            <a:avLst/>
          </a:prstGeom>
          <a:solidFill>
            <a:schemeClr val="accent6"/>
          </a:solidFill>
          <a:ln>
            <a:solidFill>
              <a:srgbClr val="219BD3"/>
            </a:solidFill>
          </a:ln>
        </p:spPr>
        <p:txBody>
          <a:bodyPr wrap="none" rtlCol="0">
            <a:spAutoFit/>
          </a:bodyPr>
          <a:lstStyle/>
          <a:p>
            <a:pPr algn="ctr"/>
            <a:r>
              <a:rPr lang="sv-SE" sz="2200" b="1" dirty="0"/>
              <a:t>0,05 miljoner ton</a:t>
            </a:r>
          </a:p>
        </p:txBody>
      </p:sp>
      <p:sp>
        <p:nvSpPr>
          <p:cNvPr id="9" name="textruta 8">
            <a:extLst>
              <a:ext uri="{FF2B5EF4-FFF2-40B4-BE49-F238E27FC236}">
                <a16:creationId xmlns:a16="http://schemas.microsoft.com/office/drawing/2014/main" id="{336DE60D-BCAE-8465-E796-220402DBEB94}"/>
              </a:ext>
            </a:extLst>
          </p:cNvPr>
          <p:cNvSpPr txBox="1"/>
          <p:nvPr/>
        </p:nvSpPr>
        <p:spPr>
          <a:xfrm>
            <a:off x="8474902" y="3033130"/>
            <a:ext cx="2430474" cy="430887"/>
          </a:xfrm>
          <a:prstGeom prst="rect">
            <a:avLst/>
          </a:prstGeom>
          <a:solidFill>
            <a:schemeClr val="accent6"/>
          </a:solidFill>
          <a:ln>
            <a:solidFill>
              <a:srgbClr val="219BD3"/>
            </a:solidFill>
          </a:ln>
        </p:spPr>
        <p:txBody>
          <a:bodyPr wrap="none" rtlCol="0">
            <a:spAutoFit/>
          </a:bodyPr>
          <a:lstStyle/>
          <a:p>
            <a:pPr algn="ctr"/>
            <a:r>
              <a:rPr lang="sv-SE" sz="2200" b="1" dirty="0"/>
              <a:t>6,23 miljoner ton</a:t>
            </a:r>
          </a:p>
        </p:txBody>
      </p:sp>
      <p:sp>
        <p:nvSpPr>
          <p:cNvPr id="12" name="textruta 11">
            <a:extLst>
              <a:ext uri="{FF2B5EF4-FFF2-40B4-BE49-F238E27FC236}">
                <a16:creationId xmlns:a16="http://schemas.microsoft.com/office/drawing/2014/main" id="{2CB88919-217A-3915-33BD-B82C9B239BF6}"/>
              </a:ext>
            </a:extLst>
          </p:cNvPr>
          <p:cNvSpPr txBox="1"/>
          <p:nvPr/>
        </p:nvSpPr>
        <p:spPr>
          <a:xfrm>
            <a:off x="4798542" y="1643310"/>
            <a:ext cx="3243196" cy="553998"/>
          </a:xfrm>
          <a:custGeom>
            <a:avLst/>
            <a:gdLst>
              <a:gd name="csX0" fmla="*/ 0 w 3243196"/>
              <a:gd name="csY0" fmla="*/ 0 h 553998"/>
              <a:gd name="csX1" fmla="*/ 605397 w 3243196"/>
              <a:gd name="csY1" fmla="*/ 0 h 553998"/>
              <a:gd name="csX2" fmla="*/ 1178361 w 3243196"/>
              <a:gd name="csY2" fmla="*/ 0 h 553998"/>
              <a:gd name="csX3" fmla="*/ 1751326 w 3243196"/>
              <a:gd name="csY3" fmla="*/ 0 h 553998"/>
              <a:gd name="csX4" fmla="*/ 2194563 w 3243196"/>
              <a:gd name="csY4" fmla="*/ 0 h 553998"/>
              <a:gd name="csX5" fmla="*/ 2670231 w 3243196"/>
              <a:gd name="csY5" fmla="*/ 0 h 553998"/>
              <a:gd name="csX6" fmla="*/ 3243196 w 3243196"/>
              <a:gd name="csY6" fmla="*/ 0 h 553998"/>
              <a:gd name="csX7" fmla="*/ 3243196 w 3243196"/>
              <a:gd name="csY7" fmla="*/ 553998 h 553998"/>
              <a:gd name="csX8" fmla="*/ 2702663 w 3243196"/>
              <a:gd name="csY8" fmla="*/ 553998 h 553998"/>
              <a:gd name="csX9" fmla="*/ 2259427 w 3243196"/>
              <a:gd name="csY9" fmla="*/ 553998 h 553998"/>
              <a:gd name="csX10" fmla="*/ 1816190 w 3243196"/>
              <a:gd name="csY10" fmla="*/ 553998 h 553998"/>
              <a:gd name="csX11" fmla="*/ 1243225 w 3243196"/>
              <a:gd name="csY11" fmla="*/ 553998 h 553998"/>
              <a:gd name="csX12" fmla="*/ 767556 w 3243196"/>
              <a:gd name="csY12" fmla="*/ 553998 h 553998"/>
              <a:gd name="csX13" fmla="*/ 0 w 3243196"/>
              <a:gd name="csY13" fmla="*/ 553998 h 553998"/>
              <a:gd name="csX14" fmla="*/ 0 w 3243196"/>
              <a:gd name="csY14" fmla="*/ 0 h 5539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243196" h="553998" fill="none" extrusionOk="0">
                <a:moveTo>
                  <a:pt x="0" y="0"/>
                </a:moveTo>
                <a:cubicBezTo>
                  <a:pt x="240555" y="-29480"/>
                  <a:pt x="332837" y="56226"/>
                  <a:pt x="605397" y="0"/>
                </a:cubicBezTo>
                <a:cubicBezTo>
                  <a:pt x="877957" y="-56226"/>
                  <a:pt x="1002952" y="22943"/>
                  <a:pt x="1178361" y="0"/>
                </a:cubicBezTo>
                <a:cubicBezTo>
                  <a:pt x="1353770" y="-22943"/>
                  <a:pt x="1503848" y="26560"/>
                  <a:pt x="1751326" y="0"/>
                </a:cubicBezTo>
                <a:cubicBezTo>
                  <a:pt x="1998804" y="-26560"/>
                  <a:pt x="1988937" y="5947"/>
                  <a:pt x="2194563" y="0"/>
                </a:cubicBezTo>
                <a:cubicBezTo>
                  <a:pt x="2400189" y="-5947"/>
                  <a:pt x="2568522" y="3883"/>
                  <a:pt x="2670231" y="0"/>
                </a:cubicBezTo>
                <a:cubicBezTo>
                  <a:pt x="2771940" y="-3883"/>
                  <a:pt x="3074900" y="52608"/>
                  <a:pt x="3243196" y="0"/>
                </a:cubicBezTo>
                <a:cubicBezTo>
                  <a:pt x="3307047" y="185269"/>
                  <a:pt x="3201978" y="423835"/>
                  <a:pt x="3243196" y="553998"/>
                </a:cubicBezTo>
                <a:cubicBezTo>
                  <a:pt x="3104387" y="563395"/>
                  <a:pt x="2949696" y="494104"/>
                  <a:pt x="2702663" y="553998"/>
                </a:cubicBezTo>
                <a:cubicBezTo>
                  <a:pt x="2455630" y="613892"/>
                  <a:pt x="2471966" y="546025"/>
                  <a:pt x="2259427" y="553998"/>
                </a:cubicBezTo>
                <a:cubicBezTo>
                  <a:pt x="2046888" y="561971"/>
                  <a:pt x="1982001" y="542075"/>
                  <a:pt x="1816190" y="553998"/>
                </a:cubicBezTo>
                <a:cubicBezTo>
                  <a:pt x="1650379" y="565921"/>
                  <a:pt x="1464557" y="532191"/>
                  <a:pt x="1243225" y="553998"/>
                </a:cubicBezTo>
                <a:cubicBezTo>
                  <a:pt x="1021894" y="575805"/>
                  <a:pt x="950954" y="548090"/>
                  <a:pt x="767556" y="553998"/>
                </a:cubicBezTo>
                <a:cubicBezTo>
                  <a:pt x="584158" y="559906"/>
                  <a:pt x="224042" y="466303"/>
                  <a:pt x="0" y="553998"/>
                </a:cubicBezTo>
                <a:cubicBezTo>
                  <a:pt x="-56851" y="432809"/>
                  <a:pt x="26681" y="220716"/>
                  <a:pt x="0" y="0"/>
                </a:cubicBezTo>
                <a:close/>
              </a:path>
              <a:path w="3243196" h="553998" stroke="0" extrusionOk="0">
                <a:moveTo>
                  <a:pt x="0" y="0"/>
                </a:moveTo>
                <a:cubicBezTo>
                  <a:pt x="200075" y="-9584"/>
                  <a:pt x="389382" y="13950"/>
                  <a:pt x="508101" y="0"/>
                </a:cubicBezTo>
                <a:cubicBezTo>
                  <a:pt x="626820" y="-13950"/>
                  <a:pt x="829064" y="14809"/>
                  <a:pt x="951337" y="0"/>
                </a:cubicBezTo>
                <a:cubicBezTo>
                  <a:pt x="1073610" y="-14809"/>
                  <a:pt x="1275233" y="63556"/>
                  <a:pt x="1556734" y="0"/>
                </a:cubicBezTo>
                <a:cubicBezTo>
                  <a:pt x="1838235" y="-63556"/>
                  <a:pt x="1895802" y="19692"/>
                  <a:pt x="2064835" y="0"/>
                </a:cubicBezTo>
                <a:cubicBezTo>
                  <a:pt x="2233868" y="-19692"/>
                  <a:pt x="2408705" y="8041"/>
                  <a:pt x="2572935" y="0"/>
                </a:cubicBezTo>
                <a:cubicBezTo>
                  <a:pt x="2737165" y="-8041"/>
                  <a:pt x="2977479" y="16006"/>
                  <a:pt x="3243196" y="0"/>
                </a:cubicBezTo>
                <a:cubicBezTo>
                  <a:pt x="3309194" y="144936"/>
                  <a:pt x="3232195" y="386169"/>
                  <a:pt x="3243196" y="553998"/>
                </a:cubicBezTo>
                <a:cubicBezTo>
                  <a:pt x="3101128" y="579290"/>
                  <a:pt x="2945606" y="527798"/>
                  <a:pt x="2702663" y="553998"/>
                </a:cubicBezTo>
                <a:cubicBezTo>
                  <a:pt x="2459720" y="580198"/>
                  <a:pt x="2368561" y="538302"/>
                  <a:pt x="2259427" y="553998"/>
                </a:cubicBezTo>
                <a:cubicBezTo>
                  <a:pt x="2150293" y="569694"/>
                  <a:pt x="1852998" y="530015"/>
                  <a:pt x="1718894" y="553998"/>
                </a:cubicBezTo>
                <a:cubicBezTo>
                  <a:pt x="1584790" y="577981"/>
                  <a:pt x="1438962" y="502071"/>
                  <a:pt x="1178361" y="553998"/>
                </a:cubicBezTo>
                <a:cubicBezTo>
                  <a:pt x="917760" y="605925"/>
                  <a:pt x="860671" y="541568"/>
                  <a:pt x="670261" y="553998"/>
                </a:cubicBezTo>
                <a:cubicBezTo>
                  <a:pt x="479851" y="566428"/>
                  <a:pt x="243415" y="479869"/>
                  <a:pt x="0" y="553998"/>
                </a:cubicBezTo>
                <a:cubicBezTo>
                  <a:pt x="-52346" y="354507"/>
                  <a:pt x="64800" y="210141"/>
                  <a:pt x="0" y="0"/>
                </a:cubicBezTo>
                <a:close/>
              </a:path>
            </a:pathLst>
          </a:custGeom>
          <a:solidFill>
            <a:schemeClr val="accent6"/>
          </a:solidFill>
          <a:ln w="57150">
            <a:solidFill>
              <a:srgbClr val="EB6909"/>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pPr algn="ctr"/>
            <a:r>
              <a:rPr lang="sv-SE" sz="3000" b="1" dirty="0"/>
              <a:t>9,35 miljoner ton</a:t>
            </a:r>
          </a:p>
        </p:txBody>
      </p:sp>
      <p:sp>
        <p:nvSpPr>
          <p:cNvPr id="15" name="textruta 14">
            <a:extLst>
              <a:ext uri="{FF2B5EF4-FFF2-40B4-BE49-F238E27FC236}">
                <a16:creationId xmlns:a16="http://schemas.microsoft.com/office/drawing/2014/main" id="{9325EDFB-21D0-4505-7204-1BA0D6688F06}"/>
              </a:ext>
            </a:extLst>
          </p:cNvPr>
          <p:cNvSpPr txBox="1"/>
          <p:nvPr/>
        </p:nvSpPr>
        <p:spPr>
          <a:xfrm>
            <a:off x="1552888" y="5676397"/>
            <a:ext cx="2430474" cy="430887"/>
          </a:xfrm>
          <a:prstGeom prst="rect">
            <a:avLst/>
          </a:prstGeom>
          <a:solidFill>
            <a:schemeClr val="accent6"/>
          </a:solidFill>
          <a:ln w="12700">
            <a:solidFill>
              <a:srgbClr val="219BD3"/>
            </a:solidFill>
          </a:ln>
        </p:spPr>
        <p:txBody>
          <a:bodyPr wrap="none" rtlCol="0">
            <a:spAutoFit/>
          </a:bodyPr>
          <a:lstStyle/>
          <a:p>
            <a:pPr algn="ctr"/>
            <a:r>
              <a:rPr lang="sv-SE" sz="2200" b="1" dirty="0"/>
              <a:t>0,19 miljoner ton</a:t>
            </a:r>
          </a:p>
        </p:txBody>
      </p:sp>
      <p:sp>
        <p:nvSpPr>
          <p:cNvPr id="16" name="textruta 15">
            <a:extLst>
              <a:ext uri="{FF2B5EF4-FFF2-40B4-BE49-F238E27FC236}">
                <a16:creationId xmlns:a16="http://schemas.microsoft.com/office/drawing/2014/main" id="{C6AE74E0-D9C1-452B-467F-E1A218E2D076}"/>
              </a:ext>
            </a:extLst>
          </p:cNvPr>
          <p:cNvSpPr txBox="1"/>
          <p:nvPr/>
        </p:nvSpPr>
        <p:spPr>
          <a:xfrm>
            <a:off x="1926710" y="2937153"/>
            <a:ext cx="3129383" cy="707886"/>
          </a:xfrm>
          <a:prstGeom prst="rect">
            <a:avLst/>
          </a:prstGeom>
          <a:solidFill>
            <a:schemeClr val="accent6"/>
          </a:solidFill>
          <a:ln>
            <a:solidFill>
              <a:srgbClr val="219BD3"/>
            </a:solidFill>
          </a:ln>
        </p:spPr>
        <p:txBody>
          <a:bodyPr wrap="none" rtlCol="0">
            <a:spAutoFit/>
          </a:bodyPr>
          <a:lstStyle/>
          <a:p>
            <a:pPr algn="ctr"/>
            <a:r>
              <a:rPr lang="sv-SE" sz="2000" b="1" dirty="0"/>
              <a:t>0,64 miljoner ton</a:t>
            </a:r>
          </a:p>
          <a:p>
            <a:pPr algn="ctr"/>
            <a:r>
              <a:rPr lang="sv-SE" sz="2000" b="1" dirty="0"/>
              <a:t>utrikes 8,08 miljoner ton</a:t>
            </a:r>
          </a:p>
        </p:txBody>
      </p:sp>
      <p:sp>
        <p:nvSpPr>
          <p:cNvPr id="21" name="textruta 20">
            <a:extLst>
              <a:ext uri="{FF2B5EF4-FFF2-40B4-BE49-F238E27FC236}">
                <a16:creationId xmlns:a16="http://schemas.microsoft.com/office/drawing/2014/main" id="{FF78146A-BA22-6E47-7DA5-C8E15CC016BE}"/>
              </a:ext>
            </a:extLst>
          </p:cNvPr>
          <p:cNvSpPr txBox="1"/>
          <p:nvPr/>
        </p:nvSpPr>
        <p:spPr>
          <a:xfrm>
            <a:off x="8894987" y="4860421"/>
            <a:ext cx="2773516" cy="707886"/>
          </a:xfrm>
          <a:prstGeom prst="rect">
            <a:avLst/>
          </a:prstGeom>
          <a:solidFill>
            <a:schemeClr val="accent6"/>
          </a:solidFill>
          <a:ln>
            <a:solidFill>
              <a:srgbClr val="219BD3"/>
            </a:solidFill>
          </a:ln>
        </p:spPr>
        <p:txBody>
          <a:bodyPr wrap="none" rtlCol="0">
            <a:spAutoFit/>
          </a:bodyPr>
          <a:lstStyle/>
          <a:p>
            <a:pPr algn="ctr"/>
            <a:r>
              <a:rPr lang="sv-SE" sz="2000" b="1" dirty="0"/>
              <a:t>0,19 miljoner ton</a:t>
            </a:r>
          </a:p>
          <a:p>
            <a:pPr algn="ctr"/>
            <a:r>
              <a:rPr lang="sv-SE" sz="2000" b="1" dirty="0"/>
              <a:t>utrikes 1 miljoner ton</a:t>
            </a:r>
          </a:p>
        </p:txBody>
      </p:sp>
      <p:pic>
        <p:nvPicPr>
          <p:cNvPr id="29" name="Bild 28" descr="Spårvagn med hel fyllning">
            <a:extLst>
              <a:ext uri="{FF2B5EF4-FFF2-40B4-BE49-F238E27FC236}">
                <a16:creationId xmlns:a16="http://schemas.microsoft.com/office/drawing/2014/main" id="{05A9D534-F8CA-5EC4-82BD-0296DB77F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4860421"/>
            <a:ext cx="1239680" cy="1239680"/>
          </a:xfrm>
          <a:prstGeom prst="rect">
            <a:avLst/>
          </a:prstGeom>
        </p:spPr>
      </p:pic>
      <p:pic>
        <p:nvPicPr>
          <p:cNvPr id="33" name="Bild 32" descr="Buss med hel fyllning">
            <a:extLst>
              <a:ext uri="{FF2B5EF4-FFF2-40B4-BE49-F238E27FC236}">
                <a16:creationId xmlns:a16="http://schemas.microsoft.com/office/drawing/2014/main" id="{CED07DC3-0971-6D41-A424-FB261604CD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6824" y="4208187"/>
            <a:ext cx="1430018" cy="1430018"/>
          </a:xfrm>
          <a:prstGeom prst="rect">
            <a:avLst/>
          </a:prstGeom>
        </p:spPr>
      </p:pic>
      <p:pic>
        <p:nvPicPr>
          <p:cNvPr id="35" name="Bild 34" descr="Bil med hel fyllning">
            <a:extLst>
              <a:ext uri="{FF2B5EF4-FFF2-40B4-BE49-F238E27FC236}">
                <a16:creationId xmlns:a16="http://schemas.microsoft.com/office/drawing/2014/main" id="{B7F41243-3C60-8EC8-E687-EBFBC658E0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24989" y="124415"/>
            <a:ext cx="1590303" cy="1590303"/>
          </a:xfrm>
          <a:prstGeom prst="rect">
            <a:avLst/>
          </a:prstGeom>
        </p:spPr>
      </p:pic>
      <p:pic>
        <p:nvPicPr>
          <p:cNvPr id="37" name="Bild 36" descr="Kryssningsfartyg med hel fyllning">
            <a:extLst>
              <a:ext uri="{FF2B5EF4-FFF2-40B4-BE49-F238E27FC236}">
                <a16:creationId xmlns:a16="http://schemas.microsoft.com/office/drawing/2014/main" id="{BA3551F4-89B9-33D4-DF05-F78272F91C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96250" y="1402156"/>
            <a:ext cx="1590304" cy="1590304"/>
          </a:xfrm>
          <a:prstGeom prst="rect">
            <a:avLst/>
          </a:prstGeom>
        </p:spPr>
      </p:pic>
      <p:pic>
        <p:nvPicPr>
          <p:cNvPr id="39" name="Bild 38" descr="Flygplan med hel fyllning">
            <a:extLst>
              <a:ext uri="{FF2B5EF4-FFF2-40B4-BE49-F238E27FC236}">
                <a16:creationId xmlns:a16="http://schemas.microsoft.com/office/drawing/2014/main" id="{EEA16CFF-B8BC-8257-E622-65E162C2BDD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60490" y="3449699"/>
            <a:ext cx="1209597" cy="1209597"/>
          </a:xfrm>
          <a:prstGeom prst="rect">
            <a:avLst/>
          </a:prstGeom>
        </p:spPr>
      </p:pic>
      <p:pic>
        <p:nvPicPr>
          <p:cNvPr id="41" name="Bild 40" descr="Lastbil med hel fyllning">
            <a:extLst>
              <a:ext uri="{FF2B5EF4-FFF2-40B4-BE49-F238E27FC236}">
                <a16:creationId xmlns:a16="http://schemas.microsoft.com/office/drawing/2014/main" id="{3693FF99-CAA5-2904-1091-5EE1A3BEE2F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65338" y="1700792"/>
            <a:ext cx="1590304" cy="1590304"/>
          </a:xfrm>
          <a:prstGeom prst="rect">
            <a:avLst/>
          </a:prstGeom>
        </p:spPr>
      </p:pic>
      <p:sp>
        <p:nvSpPr>
          <p:cNvPr id="42" name="textruta 41">
            <a:extLst>
              <a:ext uri="{FF2B5EF4-FFF2-40B4-BE49-F238E27FC236}">
                <a16:creationId xmlns:a16="http://schemas.microsoft.com/office/drawing/2014/main" id="{31F76B54-1C2F-4151-3C45-A930EA28F3C1}"/>
              </a:ext>
            </a:extLst>
          </p:cNvPr>
          <p:cNvSpPr txBox="1"/>
          <p:nvPr/>
        </p:nvSpPr>
        <p:spPr>
          <a:xfrm>
            <a:off x="2449286" y="4294414"/>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66532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6682</TotalTime>
  <Words>4660</Words>
  <Application>Microsoft Macintosh PowerPoint</Application>
  <PresentationFormat>Widescreen</PresentationFormat>
  <Paragraphs>472</Paragraphs>
  <Slides>23</Slides>
  <Notes>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-webkit-standard</vt:lpstr>
      <vt:lpstr>Aptos</vt:lpstr>
      <vt:lpstr>Arial</vt:lpstr>
      <vt:lpstr>Calibri</vt:lpstr>
      <vt:lpstr>Impact</vt:lpstr>
      <vt:lpstr>Roboto Lt</vt:lpstr>
      <vt:lpstr>Wingdings</vt:lpstr>
      <vt:lpstr>SPF_mallpres_20141216_REN</vt:lpstr>
      <vt:lpstr>PowerPoint Presentation</vt:lpstr>
      <vt:lpstr>De globala målen</vt:lpstr>
      <vt:lpstr>Mål 9: Hållbar industri, innovationer och infrastruktur</vt:lpstr>
      <vt:lpstr>Mål 11: Hållbara städer och samhällen</vt:lpstr>
      <vt:lpstr>PowerPoint Presentation</vt:lpstr>
      <vt:lpstr>Transporter och klimatpåverkan</vt:lpstr>
      <vt:lpstr>Utsläpp av växthusgaser från inrikes transporter</vt:lpstr>
      <vt:lpstr>Samtalsfråga</vt:lpstr>
      <vt:lpstr>PowerPoint Presentation</vt:lpstr>
      <vt:lpstr>Transporter och klimatpåverkan</vt:lpstr>
      <vt:lpstr>Samtalsfråga</vt:lpstr>
      <vt:lpstr>Elbilar</vt:lpstr>
      <vt:lpstr>PowerPoint Presentation</vt:lpstr>
      <vt:lpstr>Fördjupning om elbilens livscykel och batteriers miljöpåverkan</vt:lpstr>
      <vt:lpstr>Samtalsfrågor</vt:lpstr>
      <vt:lpstr> ”Fossilfria” bränslen</vt:lpstr>
      <vt:lpstr>Bränslen som ger fossilfria transporter</vt:lpstr>
      <vt:lpstr>Övning: Klimatberäkna dina resvanor!</vt:lpstr>
      <vt:lpstr>Vad kan vi göra?</vt:lpstr>
      <vt:lpstr>Samtalsfrågor</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Wendy Francis</cp:lastModifiedBy>
  <cp:revision>164</cp:revision>
  <cp:lastPrinted>2025-06-10T12:32:33Z</cp:lastPrinted>
  <dcterms:created xsi:type="dcterms:W3CDTF">2025-02-13T09:49:49Z</dcterms:created>
  <dcterms:modified xsi:type="dcterms:W3CDTF">2026-01-23T15:16:57Z</dcterms:modified>
</cp:coreProperties>
</file>