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5"/>
  </p:notesMasterIdLst>
  <p:sldIdLst>
    <p:sldId id="281" r:id="rId2"/>
    <p:sldId id="287" r:id="rId3"/>
    <p:sldId id="333" r:id="rId4"/>
    <p:sldId id="305" r:id="rId5"/>
    <p:sldId id="294" r:id="rId6"/>
    <p:sldId id="295" r:id="rId7"/>
    <p:sldId id="335" r:id="rId8"/>
    <p:sldId id="340" r:id="rId9"/>
    <p:sldId id="345" r:id="rId10"/>
    <p:sldId id="341" r:id="rId11"/>
    <p:sldId id="342" r:id="rId12"/>
    <p:sldId id="334" r:id="rId13"/>
    <p:sldId id="309" r:id="rId14"/>
    <p:sldId id="306" r:id="rId15"/>
    <p:sldId id="337" r:id="rId16"/>
    <p:sldId id="343" r:id="rId17"/>
    <p:sldId id="344" r:id="rId18"/>
    <p:sldId id="338" r:id="rId19"/>
    <p:sldId id="300" r:id="rId20"/>
    <p:sldId id="322" r:id="rId21"/>
    <p:sldId id="329" r:id="rId22"/>
    <p:sldId id="298" r:id="rId23"/>
    <p:sldId id="299" r:id="rId24"/>
  </p:sldIdLst>
  <p:sldSz cx="12192000" cy="6858000"/>
  <p:notesSz cx="6858000" cy="9144000"/>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1014" userDrawn="1">
          <p15:clr>
            <a:srgbClr val="A4A3A4"/>
          </p15:clr>
        </p15:guide>
        <p15:guide id="3"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4DD145-6453-0504-BAC6-1BE3BEAB49D6}" name="Anders Dahlin" initials="AD" userId="421fdd654b8fb84f" providerId="Windows Live"/>
  <p188:author id="{F5899D62-B4D8-BC52-7C97-04904F0C4012}" name="Wendy Francis" initials="WF" userId="S::wendy.francis@amphi.se::41db8d90-4008-41c8-8ede-a546e118a2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6909"/>
    <a:srgbClr val="014178"/>
    <a:srgbClr val="219BD3"/>
    <a:srgbClr val="BDE4F7"/>
    <a:srgbClr val="CCE4DB"/>
    <a:srgbClr val="038ECF"/>
    <a:srgbClr val="E75113"/>
    <a:srgbClr val="008FC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5C94BD-81EA-CE45-987B-DB71976D83BB}" v="25" dt="2025-05-12T15:44:40.7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18"/>
    <p:restoredTop sz="90747"/>
  </p:normalViewPr>
  <p:slideViewPr>
    <p:cSldViewPr snapToGrid="0">
      <p:cViewPr varScale="1">
        <p:scale>
          <a:sx n="85" d="100"/>
          <a:sy n="85" d="100"/>
        </p:scale>
        <p:origin x="184" y="304"/>
      </p:cViewPr>
      <p:guideLst>
        <p:guide orient="horz" pos="2160"/>
        <p:guide orient="horz" pos="1014"/>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138" d="100"/>
          <a:sy n="138" d="100"/>
        </p:scale>
        <p:origin x="5384"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52154E-6706-1242-B5E1-43A53DF99EE7}" type="datetimeFigureOut">
              <a:rPr lang="sv-SE" smtClean="0"/>
              <a:t>2026-01-23</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0E164D-EE8D-B448-BE8E-A1520703B60E}" type="slidenum">
              <a:rPr lang="sv-SE" smtClean="0"/>
              <a:t>‹#›</a:t>
            </a:fld>
            <a:endParaRPr lang="sv-SE"/>
          </a:p>
        </p:txBody>
      </p:sp>
    </p:spTree>
    <p:extLst>
      <p:ext uri="{BB962C8B-B14F-4D97-AF65-F5344CB8AC3E}">
        <p14:creationId xmlns:p14="http://schemas.microsoft.com/office/powerpoint/2010/main" val="413559199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742B8-4EE9-A423-0D0F-3AA78A141F6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48965C9-EC33-B5EF-7A58-A1D362778F82}"/>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6928C439-F32D-A6BB-022C-5C1078D927DD}"/>
              </a:ext>
            </a:extLst>
          </p:cNvPr>
          <p:cNvSpPr>
            <a:spLocks noGrp="1"/>
          </p:cNvSpPr>
          <p:nvPr>
            <p:ph type="body" idx="1"/>
          </p:nvPr>
        </p:nvSpPr>
        <p:spPr/>
        <p:txBody>
          <a:bodyPr/>
          <a:lstStyle/>
          <a:p>
            <a:r>
              <a:rPr lang="sv-SE" sz="1200" b="1" i="0" dirty="0">
                <a:latin typeface="Arial" panose="020B0604020202020204" pitchFamily="34" charset="0"/>
                <a:cs typeface="Arial" panose="020B0604020202020204" pitchFamily="34" charset="0"/>
              </a:rPr>
              <a:t>Instruktion till cirkelledaren:</a:t>
            </a:r>
          </a:p>
          <a:p>
            <a:endParaRPr lang="sv-SE" altLang="sv-SE" sz="1200" i="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i="0" dirty="0">
                <a:latin typeface="Arial" panose="020B0604020202020204" pitchFamily="34" charset="0"/>
                <a:cs typeface="Arial" panose="020B0604020202020204" pitchFamily="34" charset="0"/>
              </a:rPr>
              <a:t>Inled med att välkomna deltagarna till dagens studiecirkelträff om hållbara transporter.</a:t>
            </a:r>
          </a:p>
          <a:p>
            <a:pPr marL="228600" indent="-228600" eaLnBrk="1" hangingPunct="1">
              <a:spcBef>
                <a:spcPct val="0"/>
              </a:spcBef>
              <a:buFont typeface="+mj-lt"/>
              <a:buAutoNum type="arabicPeriod"/>
            </a:pPr>
            <a:r>
              <a:rPr lang="sv-SE" altLang="sv-SE" sz="1200" i="0" dirty="0">
                <a:latin typeface="Arial" panose="020B0604020202020204" pitchFamily="34" charset="0"/>
                <a:cs typeface="Arial" panose="020B0604020202020204" pitchFamily="34" charset="0"/>
              </a:rPr>
              <a:t>Berätta att syfte med dagens studiecirkel bland annat är att lära oss mer om hållbara transportmedel, utsläpp av växthusgaser, </a:t>
            </a:r>
            <a:r>
              <a:rPr lang="sv-SE" sz="1200" kern="1200" dirty="0">
                <a:solidFill>
                  <a:schemeClr val="tx1"/>
                </a:solidFill>
                <a:effectLst/>
                <a:latin typeface="Arial" panose="020B0604020202020204" pitchFamily="34" charset="0"/>
                <a:ea typeface="+mn-ea"/>
                <a:cs typeface="Arial" panose="020B0604020202020204" pitchFamily="34" charset="0"/>
              </a:rPr>
              <a:t>öka kunskapen om hur våra resvanor och val av transportmedel påverkar klimatet – och hur vi tillsammans kan bidra till en mer hållbar framtid. </a:t>
            </a:r>
            <a:endParaRPr lang="sv-SE" altLang="sv-SE" sz="1200" i="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i="0" dirty="0">
                <a:latin typeface="Arial" panose="020B0604020202020204" pitchFamily="34" charset="0"/>
                <a:cs typeface="Arial" panose="020B0604020202020204" pitchFamily="34" charset="0"/>
              </a:rPr>
              <a:t>Gå igenom upplägget för dagen (exempelvis start- och sluttid samt säg ungefär när en fikapaus är planerad). </a:t>
            </a:r>
          </a:p>
          <a:p>
            <a:pPr marL="228600" indent="-228600" eaLnBrk="1" hangingPunct="1">
              <a:spcBef>
                <a:spcPct val="0"/>
              </a:spcBef>
              <a:buFont typeface="+mj-lt"/>
              <a:buAutoNum type="arabicPeriod"/>
            </a:pPr>
            <a:r>
              <a:rPr lang="sv-SE" sz="1200" b="0" i="0" u="none" strike="noStrike" dirty="0">
                <a:solidFill>
                  <a:srgbClr val="000000"/>
                </a:solidFill>
                <a:effectLst/>
                <a:latin typeface="Arial" panose="020B0604020202020204" pitchFamily="34" charset="0"/>
                <a:cs typeface="Arial" panose="020B0604020202020204" pitchFamily="34" charset="0"/>
              </a:rPr>
              <a:t>Ge en översikt av hur träffen kommer att gå till (t.ex. att ni kommer att diskutera olika frågor, titta på filmmaterial, göra övningar).</a:t>
            </a:r>
            <a:endParaRPr lang="sv-SE" altLang="sv-SE" sz="1200"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i="0" dirty="0">
                <a:latin typeface="Arial" panose="020B0604020202020204" pitchFamily="34" charset="0"/>
                <a:cs typeface="Arial" panose="020B0604020202020204" pitchFamily="34" charset="0"/>
              </a:rPr>
              <a:t>Informera deltagarna om att de även kommer att få en länk till presentationen skickad till sig efter träffen, så att deltagarna kan ta del av materialet i lugn och ro i efterhand.</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i="0" dirty="0">
                <a:latin typeface="Arial" panose="020B0604020202020204" pitchFamily="34" charset="0"/>
                <a:cs typeface="Arial" panose="020B0604020202020204" pitchFamily="34" charset="0"/>
              </a:rPr>
              <a:t>Uppmuntra gruppen att delta i samtalen. </a:t>
            </a:r>
            <a:r>
              <a:rPr lang="sv-SE" sz="1200" b="0" i="0" u="none" strike="noStrike" dirty="0">
                <a:solidFill>
                  <a:srgbClr val="000000"/>
                </a:solidFill>
                <a:effectLst/>
                <a:latin typeface="Arial" panose="020B0604020202020204" pitchFamily="34" charset="0"/>
                <a:cs typeface="Arial" panose="020B0604020202020204" pitchFamily="34" charset="0"/>
              </a:rPr>
              <a:t>Påminn om att man inte behöver vara expert på ämnet – alla perspektiv är värdefulla och tillsammans skapar vi en givande diskussion. </a:t>
            </a:r>
            <a:r>
              <a:rPr lang="sv-SE" altLang="sv-SE" sz="1200" i="0" dirty="0">
                <a:latin typeface="Arial" panose="020B0604020202020204" pitchFamily="34" charset="0"/>
                <a:cs typeface="Arial" panose="020B0604020202020204" pitchFamily="34" charset="0"/>
              </a:rPr>
              <a:t>Allas bidrag är välkomna! </a:t>
            </a:r>
          </a:p>
          <a:p>
            <a:pPr marL="228600" indent="-228600" eaLnBrk="1" hangingPunct="1">
              <a:spcBef>
                <a:spcPct val="0"/>
              </a:spcBef>
              <a:buFont typeface="+mj-lt"/>
              <a:buAutoNum type="arabicPeriod"/>
            </a:pPr>
            <a:r>
              <a:rPr lang="sv-SE" sz="1200" b="1" i="0" u="none" strike="noStrike" dirty="0">
                <a:solidFill>
                  <a:srgbClr val="000000"/>
                </a:solidFill>
                <a:effectLst/>
                <a:latin typeface="Arial" panose="020B0604020202020204" pitchFamily="34" charset="0"/>
                <a:cs typeface="Arial" panose="020B0604020202020204" pitchFamily="34" charset="0"/>
              </a:rPr>
              <a:t>Om detta inte är första träffen</a:t>
            </a:r>
            <a:r>
              <a:rPr lang="sv-SE" sz="1200" b="0" i="0" u="none" strike="noStrike" dirty="0">
                <a:solidFill>
                  <a:srgbClr val="000000"/>
                </a:solidFill>
                <a:effectLst/>
                <a:latin typeface="Arial" panose="020B0604020202020204" pitchFamily="34" charset="0"/>
                <a:cs typeface="Arial" panose="020B0604020202020204" pitchFamily="34" charset="0"/>
              </a:rPr>
              <a:t>: Fråga om det är något från föregående studiecirkelträff som deltagarna funderat över, vill följa upp, eller som behöver redas ut innan dagens ämne tar vid. </a:t>
            </a:r>
            <a:r>
              <a:rPr lang="sv-SE" altLang="sv-SE" sz="1200" i="0" dirty="0">
                <a:latin typeface="Arial" panose="020B0604020202020204" pitchFamily="34" charset="0"/>
                <a:cs typeface="Arial" panose="020B0604020202020204" pitchFamily="34" charset="0"/>
              </a:rPr>
              <a:t>Försök i så fall gemensamt svara eller reflektera kring det som eventuellt kommit upp.</a:t>
            </a:r>
          </a:p>
        </p:txBody>
      </p:sp>
      <p:sp>
        <p:nvSpPr>
          <p:cNvPr id="4" name="Platshållare för bildnummer 3">
            <a:extLst>
              <a:ext uri="{FF2B5EF4-FFF2-40B4-BE49-F238E27FC236}">
                <a16:creationId xmlns:a16="http://schemas.microsoft.com/office/drawing/2014/main" id="{AC05CC50-5D87-B83F-0478-16658EC4A9DD}"/>
              </a:ext>
            </a:extLst>
          </p:cNvPr>
          <p:cNvSpPr>
            <a:spLocks noGrp="1"/>
          </p:cNvSpPr>
          <p:nvPr>
            <p:ph type="sldNum" sz="quarter" idx="10"/>
          </p:nvPr>
        </p:nvSpPr>
        <p:spPr/>
        <p:txBody>
          <a:bodyPr/>
          <a:lstStyle/>
          <a:p>
            <a:fld id="{4B0E164D-EE8D-B448-BE8E-A1520703B60E}" type="slidenum">
              <a:rPr lang="sv-SE" smtClean="0"/>
              <a:t>1</a:t>
            </a:fld>
            <a:endParaRPr lang="sv-SE" dirty="0"/>
          </a:p>
        </p:txBody>
      </p:sp>
    </p:spTree>
    <p:extLst>
      <p:ext uri="{BB962C8B-B14F-4D97-AF65-F5344CB8AC3E}">
        <p14:creationId xmlns:p14="http://schemas.microsoft.com/office/powerpoint/2010/main" val="39008149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B0F57-9FA6-BFAE-3856-D61D5D56CA9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9C8FEE8-67BF-3578-83CE-D18A834A33F1}"/>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7B4E458C-2A81-AAE5-644D-93DA0D25B70E}"/>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Berätta kort om de tre faktorerna som bestämmer klimatpåverkan från vägtransporter. Utgå från talpunkterna nedanför. </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a:latin typeface="Arial" panose="020B0604020202020204" pitchFamily="34" charset="0"/>
                <a:cs typeface="Arial" panose="020B0604020202020204" pitchFamily="34" charset="0"/>
              </a:rPr>
              <a:t>Talpunkter:</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b="0" i="0" u="none" strike="noStrike" dirty="0">
              <a:solidFill>
                <a:srgbClr val="000000"/>
              </a:solidFill>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b="1" i="0" u="none" strike="noStrike" dirty="0">
                <a:solidFill>
                  <a:srgbClr val="000000"/>
                </a:solidFill>
                <a:effectLst/>
                <a:latin typeface="Arial" panose="020B0604020202020204" pitchFamily="34" charset="0"/>
                <a:cs typeface="Arial" panose="020B0604020202020204" pitchFamily="34" charset="0"/>
              </a:rPr>
              <a:t>Det är tre faktorer som bestämmer klimatpåverkan från vägtransporter är:</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b="0" i="0" u="none" strike="noStrike" dirty="0">
                <a:solidFill>
                  <a:srgbClr val="000000"/>
                </a:solidFill>
                <a:effectLst/>
                <a:latin typeface="Arial" panose="020B0604020202020204" pitchFamily="34" charset="0"/>
                <a:cs typeface="Arial" panose="020B0604020202020204" pitchFamily="34" charset="0"/>
              </a:rPr>
              <a:t>Trafikarbetet – hur mycket vi kör med våra fordon.</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b="0" i="0" u="none" strike="noStrike" dirty="0">
                <a:solidFill>
                  <a:srgbClr val="000000"/>
                </a:solidFill>
                <a:effectLst/>
                <a:latin typeface="Arial" panose="020B0604020202020204" pitchFamily="34" charset="0"/>
                <a:cs typeface="Arial" panose="020B0604020202020204" pitchFamily="34" charset="0"/>
              </a:rPr>
              <a:t>Energianvändningen per kilometer – hur mycket bränsle fordonen förbrukar per kilometer.</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b="0" i="0" u="none" strike="noStrike" dirty="0">
                <a:solidFill>
                  <a:srgbClr val="000000"/>
                </a:solidFill>
                <a:effectLst/>
                <a:latin typeface="Arial" panose="020B0604020202020204" pitchFamily="34" charset="0"/>
                <a:cs typeface="Arial" panose="020B0604020202020204" pitchFamily="34" charset="0"/>
              </a:rPr>
              <a:t>Andelen fossila bränslen – mängden fossil bensin och diesel i förhållande till förnybar energi.</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b="0" i="0" u="none" strike="noStrike" dirty="0">
              <a:solidFill>
                <a:srgbClr val="000000"/>
              </a:solidFill>
              <a:effectLst/>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b="1" i="0" u="none" strike="noStrike" dirty="0">
                <a:solidFill>
                  <a:srgbClr val="000000"/>
                </a:solidFill>
                <a:effectLst/>
                <a:latin typeface="Arial" panose="020B0604020202020204" pitchFamily="34" charset="0"/>
                <a:cs typeface="Arial" panose="020B0604020202020204" pitchFamily="34" charset="0"/>
              </a:rPr>
              <a:t>Säg detta som tillägg:</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b="0" i="0" u="none" strike="noStrike" dirty="0">
                <a:solidFill>
                  <a:srgbClr val="000000"/>
                </a:solidFill>
                <a:effectLst/>
                <a:latin typeface="Arial" panose="020B0604020202020204" pitchFamily="34" charset="0"/>
                <a:cs typeface="Arial" panose="020B0604020202020204" pitchFamily="34" charset="0"/>
              </a:rPr>
              <a:t>Hur mycket energi ett fordon använder per kilometer beror på hur bränsleeffektiv motorn är. Men bränsleförbrukningen påverkas också av fordonets vikt, körsättet, hur vägarna är utformade och om man håller hastighetsgränserna.</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b="0" i="0" u="none" strike="noStrike" dirty="0">
                <a:solidFill>
                  <a:srgbClr val="000000"/>
                </a:solidFill>
                <a:effectLst/>
                <a:latin typeface="Arial" panose="020B0604020202020204" pitchFamily="34" charset="0"/>
                <a:cs typeface="Arial" panose="020B0604020202020204" pitchFamily="34" charset="0"/>
              </a:rPr>
              <a:t>Genom att utforska olika drivmedel, tekniska lösningar och beteendeförändringar får vi verktyg att fatta mer medvetna beslut i vardagen.</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b="0" i="0" u="none" strike="noStrike" dirty="0">
              <a:solidFill>
                <a:srgbClr val="000000"/>
              </a:solidFill>
              <a:effectLst/>
              <a:latin typeface="Arial" panose="020B0604020202020204" pitchFamily="34" charset="0"/>
              <a:cs typeface="Arial" panose="020B0604020202020204" pitchFamily="34" charset="0"/>
            </a:endParaRPr>
          </a:p>
          <a:p>
            <a:endParaRPr lang="sv-SE" dirty="0"/>
          </a:p>
        </p:txBody>
      </p:sp>
      <p:sp>
        <p:nvSpPr>
          <p:cNvPr id="4" name="Platshållare för bildnummer 3">
            <a:extLst>
              <a:ext uri="{FF2B5EF4-FFF2-40B4-BE49-F238E27FC236}">
                <a16:creationId xmlns:a16="http://schemas.microsoft.com/office/drawing/2014/main" id="{98B23748-53E4-B4A9-5BD2-9DAEFD3D0558}"/>
              </a:ext>
            </a:extLst>
          </p:cNvPr>
          <p:cNvSpPr>
            <a:spLocks noGrp="1"/>
          </p:cNvSpPr>
          <p:nvPr>
            <p:ph type="sldNum" sz="quarter" idx="10"/>
          </p:nvPr>
        </p:nvSpPr>
        <p:spPr/>
        <p:txBody>
          <a:bodyPr/>
          <a:lstStyle/>
          <a:p>
            <a:fld id="{4B0E164D-EE8D-B448-BE8E-A1520703B60E}" type="slidenum">
              <a:rPr lang="sv-SE" smtClean="0"/>
              <a:t>10</a:t>
            </a:fld>
            <a:endParaRPr lang="sv-SE"/>
          </a:p>
        </p:txBody>
      </p:sp>
    </p:spTree>
    <p:extLst>
      <p:ext uri="{BB962C8B-B14F-4D97-AF65-F5344CB8AC3E}">
        <p14:creationId xmlns:p14="http://schemas.microsoft.com/office/powerpoint/2010/main" val="25499075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84BEF-9CB5-58A2-FE1F-2589DD26241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2761E88-F7E9-5D22-907F-9CAE69055313}"/>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1C9E90D6-6917-9E9B-2CED-C37231D6BBA5}"/>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i="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sz="1200" b="0" i="0" dirty="0">
                <a:latin typeface="Arial" panose="020B0604020202020204" pitchFamily="34" charset="0"/>
                <a:cs typeface="Arial" panose="020B0604020202020204" pitchFamily="34" charset="0"/>
              </a:rPr>
              <a:t>Berätta först kort om reduktionsplikten. </a:t>
            </a:r>
            <a:r>
              <a:rPr lang="sv-SE" altLang="sv-SE" b="0" dirty="0">
                <a:latin typeface="Arial" panose="020B0604020202020204" pitchFamily="34" charset="0"/>
                <a:cs typeface="Arial" panose="020B0604020202020204" pitchFamily="34" charset="0"/>
              </a:rPr>
              <a:t>Utgå från </a:t>
            </a:r>
            <a:r>
              <a:rPr lang="sv-SE" altLang="sv-SE" b="0" dirty="0" err="1">
                <a:latin typeface="Arial" panose="020B0604020202020204" pitchFamily="34" charset="0"/>
                <a:cs typeface="Arial" panose="020B0604020202020204" pitchFamily="34" charset="0"/>
              </a:rPr>
              <a:t>talpunkterna</a:t>
            </a:r>
            <a:r>
              <a:rPr lang="sv-SE" altLang="sv-SE" b="0" dirty="0">
                <a:latin typeface="Arial" panose="020B0604020202020204" pitchFamily="34" charset="0"/>
                <a:cs typeface="Arial" panose="020B0604020202020204" pitchFamily="34" charset="0"/>
              </a:rPr>
              <a:t> nedanför. </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err="1">
                <a:latin typeface="Arial" panose="020B0604020202020204" pitchFamily="34" charset="0"/>
                <a:cs typeface="Arial" panose="020B0604020202020204" pitchFamily="34" charset="0"/>
              </a:rPr>
              <a:t>Talpunkter</a:t>
            </a:r>
            <a:r>
              <a:rPr lang="sv-SE" altLang="sv-SE" b="1" dirty="0">
                <a:latin typeface="Arial" panose="020B0604020202020204" pitchFamily="34" charset="0"/>
                <a:cs typeface="Arial" panose="020B0604020202020204" pitchFamily="34" charset="0"/>
              </a:rPr>
              <a:t>:</a:t>
            </a:r>
          </a:p>
          <a:p>
            <a:pPr marL="450850" marR="0" lvl="0" indent="-450850" algn="l" defTabSz="457200" rtl="0" eaLnBrk="1" fontAlgn="auto" latinLnBrk="0" hangingPunct="1">
              <a:lnSpc>
                <a:spcPct val="100000"/>
              </a:lnSpc>
              <a:spcBef>
                <a:spcPct val="0"/>
              </a:spcBef>
              <a:spcAft>
                <a:spcPts val="0"/>
              </a:spcAft>
              <a:buClrTx/>
              <a:buSzTx/>
              <a:buFontTx/>
              <a:buNone/>
              <a:tabLst/>
              <a:defRPr/>
            </a:pPr>
            <a:endParaRPr lang="sv-SE" altLang="sv-SE" sz="1200" b="0"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latin typeface="Arial" panose="020B0604020202020204" pitchFamily="34" charset="0"/>
                <a:cs typeface="Arial" panose="020B0604020202020204" pitchFamily="34" charset="0"/>
              </a:rPr>
              <a:t>Reduktionsplikten är ett politiskt verktyg vars mål är att minska utsläppen av växthusgaser från diesel och bensin. Det sker genom inblandning av förnybara drivmedel eller genom användning av utsläppsminskningskrediter från försäljning av fossilfri el från publika laddningsstationer för elfordon. </a:t>
            </a:r>
          </a:p>
          <a:p>
            <a:pPr marL="228600" marR="0" lvl="0"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latin typeface="Arial" panose="020B0604020202020204" pitchFamily="34" charset="0"/>
                <a:cs typeface="Arial" panose="020B0604020202020204" pitchFamily="34" charset="0"/>
              </a:rPr>
              <a:t>Från 1 januari 2024 sänktes reduktionsplikten för bensin och diesel från 7,8 procent respektive 30,5 procent, till 6 procent för både bensin och diesel. Utsläppen kommer därför att öka. </a:t>
            </a:r>
          </a:p>
          <a:p>
            <a:pPr marL="228600" marR="0" lvl="0"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altLang="sv-SE" sz="1200" b="0"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r>
              <a:rPr lang="sv-SE" altLang="sv-SE" sz="1200" b="0" i="0" dirty="0">
                <a:latin typeface="Arial" panose="020B0604020202020204" pitchFamily="34" charset="0"/>
                <a:cs typeface="Arial" panose="020B0604020202020204" pitchFamily="34" charset="0"/>
              </a:rPr>
              <a:t>Ta stöd av samtalsfrågan i bild eller kom på egna. </a:t>
            </a:r>
            <a:endParaRPr lang="sv-SE" sz="1200" b="0" i="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i="0" dirty="0">
              <a:latin typeface="Arial" panose="020B0604020202020204" pitchFamily="34" charset="0"/>
              <a:cs typeface="Arial" panose="020B0604020202020204" pitchFamily="34" charset="0"/>
            </a:endParaRPr>
          </a:p>
          <a:p>
            <a:pPr marL="0" indent="0">
              <a:buFontTx/>
              <a:buNone/>
            </a:pPr>
            <a:r>
              <a:rPr lang="sv-SE" sz="1200" b="1" i="0" dirty="0">
                <a:latin typeface="Arial" panose="020B0604020202020204" pitchFamily="34" charset="0"/>
                <a:cs typeface="Arial" panose="020B0604020202020204" pitchFamily="34" charset="0"/>
              </a:rPr>
              <a:t>Förslag på samtalsfråga: </a:t>
            </a:r>
          </a:p>
          <a:p>
            <a:pPr marL="0" indent="0">
              <a:buFontTx/>
              <a:buNone/>
            </a:pPr>
            <a:endParaRPr lang="sv-SE" sz="1200" b="1" i="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dirty="0">
                <a:latin typeface="Arial" panose="020B0604020202020204" pitchFamily="34" charset="0"/>
                <a:cs typeface="Arial" panose="020B0604020202020204" pitchFamily="34" charset="0"/>
              </a:rPr>
              <a:t>Sänkt reduktionsplikt leder till att utsläppen ökar. Hur tycker ni att vi ska tänka kring sådana beslut, där ekonomiska fördelar ställs mot miljöpåverkan?</a:t>
            </a:r>
            <a:endParaRPr lang="sv-SE" sz="1200" b="0" i="1" u="none" strike="noStrike" dirty="0">
              <a:solidFill>
                <a:srgbClr val="000000"/>
              </a:solidFill>
              <a:effectLst/>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endParaRPr lang="sv-SE" sz="1200" b="1" i="1" dirty="0">
              <a:latin typeface="Arial" panose="020B0604020202020204" pitchFamily="34" charset="0"/>
              <a:cs typeface="Arial" panose="020B0604020202020204" pitchFamily="34" charset="0"/>
            </a:endParaRPr>
          </a:p>
          <a:p>
            <a:pPr marL="228600" indent="-228600">
              <a:buFont typeface="+mj-lt"/>
              <a:buAutoNum type="arabicPeriod"/>
            </a:pPr>
            <a:endParaRPr lang="sv-SE" b="0" i="0" u="none" strike="noStrike" dirty="0">
              <a:solidFill>
                <a:srgbClr val="000000"/>
              </a:solidFill>
              <a:effectLst/>
              <a:latin typeface="-webkit-standard"/>
            </a:endParaRPr>
          </a:p>
        </p:txBody>
      </p:sp>
      <p:sp>
        <p:nvSpPr>
          <p:cNvPr id="4" name="Platshållare för bildnummer 3">
            <a:extLst>
              <a:ext uri="{FF2B5EF4-FFF2-40B4-BE49-F238E27FC236}">
                <a16:creationId xmlns:a16="http://schemas.microsoft.com/office/drawing/2014/main" id="{136F3415-7A77-3DD3-9889-36C711068624}"/>
              </a:ext>
            </a:extLst>
          </p:cNvPr>
          <p:cNvSpPr>
            <a:spLocks noGrp="1"/>
          </p:cNvSpPr>
          <p:nvPr>
            <p:ph type="sldNum" sz="quarter" idx="10"/>
          </p:nvPr>
        </p:nvSpPr>
        <p:spPr/>
        <p:txBody>
          <a:bodyPr/>
          <a:lstStyle/>
          <a:p>
            <a:fld id="{4B0E164D-EE8D-B448-BE8E-A1520703B60E}" type="slidenum">
              <a:rPr lang="sv-SE" smtClean="0"/>
              <a:t>11</a:t>
            </a:fld>
            <a:endParaRPr lang="sv-SE"/>
          </a:p>
        </p:txBody>
      </p:sp>
    </p:spTree>
    <p:extLst>
      <p:ext uri="{BB962C8B-B14F-4D97-AF65-F5344CB8AC3E}">
        <p14:creationId xmlns:p14="http://schemas.microsoft.com/office/powerpoint/2010/main" val="21043723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6E1F0-30C8-5AF1-FF1A-2A6F7B7223D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E6E47D6-92E7-784E-493C-3D4EFA962FE6}"/>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526E2FEA-2583-2385-7ED3-C570A3813A4B}"/>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Börja med att berätta kort om eldrivna fordon. Utgå från talpunkterna nedanför. </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a:latin typeface="Arial" panose="020B0604020202020204" pitchFamily="34" charset="0"/>
                <a:cs typeface="Arial" panose="020B0604020202020204" pitchFamily="34" charset="0"/>
              </a:rPr>
              <a:t>Talpunkter:</a:t>
            </a:r>
          </a:p>
          <a:p>
            <a:pPr marL="171450" indent="-171450" eaLnBrk="1" hangingPunct="1">
              <a:spcBef>
                <a:spcPct val="0"/>
              </a:spcBef>
              <a:buFont typeface="Arial" panose="020B0604020202020204" pitchFamily="34" charset="0"/>
              <a:buChar char="•"/>
            </a:pPr>
            <a:endParaRPr lang="sv-SE" altLang="sv-SE"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b="0" i="0" u="none" strike="noStrike" kern="1200" dirty="0">
                <a:solidFill>
                  <a:schemeClr val="tx1"/>
                </a:solidFill>
                <a:effectLst/>
                <a:latin typeface="+mn-lt"/>
                <a:ea typeface="+mn-ea"/>
                <a:cs typeface="+mn-cs"/>
              </a:rPr>
              <a:t>Vår biltrafik måste minska med 30 procent om vi ska nå Sveriges klimatmål för transportsektorn till 2030 – även med en ambitiös omställning mot eldrift och inblandning av biodrivmedel i bensin och diesel. Det betyder att vi måste använda andra sätt att ta oss fram, som kollektivtrafik och cykel.</a:t>
            </a:r>
          </a:p>
          <a:p>
            <a:pPr marL="171450" indent="-171450">
              <a:buFont typeface="Arial" panose="020B0604020202020204" pitchFamily="34" charset="0"/>
              <a:buChar char="•"/>
            </a:pPr>
            <a:r>
              <a:rPr lang="sv-SE" sz="1200" b="0" i="0" u="none" strike="noStrike" kern="1200" dirty="0">
                <a:solidFill>
                  <a:schemeClr val="tx1"/>
                </a:solidFill>
                <a:effectLst/>
                <a:latin typeface="+mn-lt"/>
                <a:ea typeface="+mn-ea"/>
                <a:cs typeface="+mn-cs"/>
              </a:rPr>
              <a:t>De bilar som vi använder behöver dessutom gå mot mindre och energieffektivare fordon som drivs med el och hållbara och förnybara drivmedel. Det allra bästa är alltid att inte köpa en bil, utan att hyra, dela eller ”</a:t>
            </a:r>
            <a:r>
              <a:rPr lang="sv-SE" sz="1200" b="0" i="0" u="none" strike="noStrike" kern="1200" dirty="0" err="1">
                <a:solidFill>
                  <a:schemeClr val="tx1"/>
                </a:solidFill>
                <a:effectLst/>
                <a:latin typeface="+mn-lt"/>
                <a:ea typeface="+mn-ea"/>
                <a:cs typeface="+mn-cs"/>
              </a:rPr>
              <a:t>bilpoola</a:t>
            </a:r>
            <a:r>
              <a:rPr lang="sv-SE" sz="1200" b="0" i="0" u="none" strike="noStrike" kern="1200" dirty="0">
                <a:solidFill>
                  <a:schemeClr val="tx1"/>
                </a:solidFill>
                <a:effectLst/>
                <a:latin typeface="+mn-lt"/>
                <a:ea typeface="+mn-ea"/>
                <a:cs typeface="+mn-cs"/>
              </a:rPr>
              <a:t>” när du behöver.</a:t>
            </a:r>
          </a:p>
          <a:p>
            <a:pPr marL="171450" indent="-171450">
              <a:buFont typeface="Arial" panose="020B0604020202020204" pitchFamily="34" charset="0"/>
              <a:buChar char="•"/>
            </a:pPr>
            <a:r>
              <a:rPr lang="sv-SE" sz="1200" b="0" i="0" u="none" strike="noStrike" kern="1200" dirty="0">
                <a:solidFill>
                  <a:schemeClr val="tx1"/>
                </a:solidFill>
                <a:effectLst/>
                <a:latin typeface="+mn-lt"/>
                <a:ea typeface="+mn-ea"/>
                <a:cs typeface="+mn-cs"/>
              </a:rPr>
              <a:t>Redan på 1800-talet experimenterade människor med elektriska bilar, och vem som uppfann den elektriska bilen är omdiskuterat. Först på 2000-talet lyckades man börja tillverka elbilar med tillräcklig prestanda för att vara gångbara alternativ på motorvägar.</a:t>
            </a:r>
          </a:p>
          <a:p>
            <a:pPr marL="171450" indent="-171450">
              <a:buFont typeface="Arial" panose="020B0604020202020204" pitchFamily="34" charset="0"/>
              <a:buChar char="•"/>
            </a:pPr>
            <a:r>
              <a:rPr lang="sv-SE" sz="1200" b="0" i="0" u="none" strike="noStrike" kern="1200" dirty="0">
                <a:solidFill>
                  <a:schemeClr val="tx1"/>
                </a:solidFill>
                <a:effectLst/>
                <a:latin typeface="+mn-lt"/>
                <a:ea typeface="+mn-ea"/>
                <a:cs typeface="+mn-cs"/>
              </a:rPr>
              <a:t>Elfordon är ett samlingsbegrepp för fordon som på något sätt kan drivas med en eller flera elmotorer.</a:t>
            </a:r>
          </a:p>
          <a:p>
            <a:pPr marL="171450" indent="-171450">
              <a:buFont typeface="Arial" panose="020B0604020202020204" pitchFamily="34" charset="0"/>
              <a:buChar char="•"/>
            </a:pPr>
            <a:r>
              <a:rPr lang="sv-SE" sz="1200" b="0" i="0" u="none" strike="noStrike" kern="1200" dirty="0">
                <a:solidFill>
                  <a:schemeClr val="tx1"/>
                </a:solidFill>
                <a:effectLst/>
                <a:latin typeface="+mn-lt"/>
                <a:ea typeface="+mn-ea"/>
                <a:cs typeface="+mn-cs"/>
              </a:rPr>
              <a:t>Elbilar drivs enbart av el och laddar sitt batteri från elnätet.</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b="0" i="0" u="none" strike="noStrike" dirty="0">
                <a:solidFill>
                  <a:srgbClr val="000000"/>
                </a:solidFill>
                <a:effectLst/>
                <a:latin typeface="Arial" panose="020B0604020202020204" pitchFamily="34" charset="0"/>
                <a:cs typeface="Arial" panose="020B0604020202020204" pitchFamily="34" charset="0"/>
              </a:rPr>
              <a:t>En storskalig övergång till elbilar skulle innebära stor miljönytta med hänsyn till minskad luftförorening i stadsområden. Samtidigt riskerar den låga marginalkostnaden för elbilsanvändning att bidra till ökade bilresor och mer trängsel. </a:t>
            </a:r>
          </a:p>
          <a:p>
            <a:endParaRPr lang="sv-SE" dirty="0"/>
          </a:p>
        </p:txBody>
      </p:sp>
      <p:sp>
        <p:nvSpPr>
          <p:cNvPr id="4" name="Platshållare för bildnummer 3">
            <a:extLst>
              <a:ext uri="{FF2B5EF4-FFF2-40B4-BE49-F238E27FC236}">
                <a16:creationId xmlns:a16="http://schemas.microsoft.com/office/drawing/2014/main" id="{5003D6C0-8470-45FE-A627-232FF8AD737B}"/>
              </a:ext>
            </a:extLst>
          </p:cNvPr>
          <p:cNvSpPr>
            <a:spLocks noGrp="1"/>
          </p:cNvSpPr>
          <p:nvPr>
            <p:ph type="sldNum" sz="quarter" idx="10"/>
          </p:nvPr>
        </p:nvSpPr>
        <p:spPr/>
        <p:txBody>
          <a:bodyPr/>
          <a:lstStyle/>
          <a:p>
            <a:fld id="{4B0E164D-EE8D-B448-BE8E-A1520703B60E}" type="slidenum">
              <a:rPr lang="sv-SE" smtClean="0"/>
              <a:t>12</a:t>
            </a:fld>
            <a:endParaRPr lang="sv-SE"/>
          </a:p>
        </p:txBody>
      </p:sp>
    </p:spTree>
    <p:extLst>
      <p:ext uri="{BB962C8B-B14F-4D97-AF65-F5344CB8AC3E}">
        <p14:creationId xmlns:p14="http://schemas.microsoft.com/office/powerpoint/2010/main" val="11482349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76A52-734F-C166-23EB-6E072F7DDCF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E8BE1E2-6DB8-621D-A9B8-93DFD79D5DCA}"/>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4D977754-09DC-1060-65D4-318439552678}"/>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i="0" dirty="0">
                <a:latin typeface="Arial" panose="020B0604020202020204" pitchFamily="34" charset="0"/>
                <a:cs typeface="Arial" panose="020B0604020202020204" pitchFamily="34" charset="0"/>
              </a:rPr>
              <a:t>Ge exempel på för- och nackdelar med elfordon. Utgå från talpunkterna nedanför. </a:t>
            </a:r>
          </a:p>
          <a:p>
            <a:pPr marL="450850" indent="-450850" eaLnBrk="1" hangingPunct="1">
              <a:spcBef>
                <a:spcPct val="0"/>
              </a:spcBef>
            </a:pPr>
            <a:endParaRPr lang="sv-SE" altLang="sv-SE" sz="1200" b="1" i="1"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Talpunkter:</a:t>
            </a:r>
          </a:p>
          <a:p>
            <a:pPr marL="450850" indent="-450850" eaLnBrk="1" hangingPunct="1">
              <a:spcBef>
                <a:spcPct val="0"/>
              </a:spcBef>
            </a:pPr>
            <a:endParaRPr lang="sv-SE" altLang="sv-SE" sz="1200" b="1" i="0"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b="1" i="0" u="none" strike="noStrike" dirty="0">
                <a:solidFill>
                  <a:srgbClr val="000000"/>
                </a:solidFill>
                <a:effectLst/>
                <a:latin typeface="Arial" panose="020B0604020202020204" pitchFamily="34" charset="0"/>
                <a:cs typeface="Arial" panose="020B0604020202020204" pitchFamily="34" charset="0"/>
              </a:rPr>
              <a:t>Fördelar med elfordon är till exempel: </a:t>
            </a:r>
            <a:endParaRPr lang="sv-SE" sz="1200" b="1" i="0" u="none" strike="noStrike" dirty="0">
              <a:solidFill>
                <a:schemeClr val="tx1"/>
              </a:solidFill>
              <a:effectLst/>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sz="1200" b="0" i="0" u="none" strike="noStrike" dirty="0">
                <a:solidFill>
                  <a:srgbClr val="000000"/>
                </a:solidFill>
                <a:effectLst/>
                <a:latin typeface="Arial" panose="020B0604020202020204" pitchFamily="34" charset="0"/>
                <a:cs typeface="Arial" panose="020B0604020202020204" pitchFamily="34" charset="0"/>
              </a:rPr>
              <a:t>Lägre utsläpp under körning: Elfordon släpper inte ut några avgaser som koldioxid eller kväveoxider när de körs. Detta bidrar till bättre luftkvalitet i städer och på landsbygden.</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sz="1200" b="0" i="0" u="none" strike="noStrike" dirty="0">
                <a:solidFill>
                  <a:srgbClr val="000000"/>
                </a:solidFill>
                <a:effectLst/>
                <a:latin typeface="Arial" panose="020B0604020202020204" pitchFamily="34" charset="0"/>
                <a:cs typeface="Arial" panose="020B0604020202020204" pitchFamily="34" charset="0"/>
              </a:rPr>
              <a:t>Lägre driftskostnad: El är generellt billigare per mil än bensin eller diesel. Dessutom är servicekostnaderna ofta lägre eftersom elfordon har färre rörliga delar än bilar med förbränningsmotor.</a:t>
            </a: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i="0" dirty="0">
                <a:latin typeface="Arial" panose="020B0604020202020204" pitchFamily="34" charset="0"/>
                <a:cs typeface="Arial" panose="020B0604020202020204" pitchFamily="34" charset="0"/>
              </a:rPr>
              <a:t>Billigare att köra: Elbilen är mycket billigare att köra än bensin- och dieselbilar, och den kostar mindre i skatt. </a:t>
            </a:r>
            <a:endParaRPr lang="sv-SE" sz="1200" b="0" i="0" u="none" strike="noStrike" dirty="0">
              <a:solidFill>
                <a:srgbClr val="000000"/>
              </a:solidFill>
              <a:effectLst/>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sz="1200" b="0" i="0" u="none" strike="noStrike" dirty="0">
                <a:solidFill>
                  <a:srgbClr val="000000"/>
                </a:solidFill>
                <a:effectLst/>
                <a:latin typeface="Arial" panose="020B0604020202020204" pitchFamily="34" charset="0"/>
                <a:cs typeface="Arial" panose="020B0604020202020204" pitchFamily="34" charset="0"/>
              </a:rPr>
              <a:t>Minskat beroende av fossila bränslen: Genom att använda el, som i Sverige till stor del produceras från förnybara källor som vatten- och vindkraft, minskar vi vårt beroende av importerad olja.</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sz="1200" b="0" i="0" u="none" strike="noStrike" dirty="0">
                <a:solidFill>
                  <a:srgbClr val="000000"/>
                </a:solidFill>
                <a:effectLst/>
                <a:latin typeface="Arial" panose="020B0604020202020204" pitchFamily="34" charset="0"/>
                <a:cs typeface="Arial" panose="020B0604020202020204" pitchFamily="34" charset="0"/>
              </a:rPr>
              <a:t>Tystare drift: Elmotorer är mycket tystare än förbränningsmotorer, vilket minskar buller i stadsmiljöer och förbättrar boendekvaliteten.</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endParaRPr lang="sv-SE" sz="1200" b="0" i="0" u="none" strike="noStrike" dirty="0">
              <a:solidFill>
                <a:srgbClr val="000000"/>
              </a:solidFill>
              <a:effectLst/>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b="1" i="0" u="none" strike="noStrike" dirty="0">
                <a:solidFill>
                  <a:srgbClr val="000000"/>
                </a:solidFill>
                <a:effectLst/>
                <a:latin typeface="Arial" panose="020B0604020202020204" pitchFamily="34" charset="0"/>
                <a:cs typeface="Arial" panose="020B0604020202020204" pitchFamily="34" charset="0"/>
              </a:rPr>
              <a:t>Nackdelar med elfordon är till exempel:</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altLang="sv-SE" i="0" dirty="0">
                <a:latin typeface="Arial" panose="020B0604020202020204" pitchFamily="34" charset="0"/>
                <a:cs typeface="Arial" panose="020B0604020202020204" pitchFamily="34" charset="0"/>
              </a:rPr>
              <a:t>Batteriproduktionens miljöpåverkan: Tillverkningen av batterier kräver metaller som litium, kobolt och nickel. Utvinningen av dessa material kan ha en negativ miljöpåverkan, inklusive förorening av mark och vatten.</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altLang="sv-SE" i="0" dirty="0">
                <a:latin typeface="Arial" panose="020B0604020202020204" pitchFamily="34" charset="0"/>
                <a:cs typeface="Arial" panose="020B0604020202020204" pitchFamily="34" charset="0"/>
              </a:rPr>
              <a:t>Räckvidd och tillgång till laddningsstationer: Även om räckvidden ständigt förbättras, kan räckvidden fortfarande vara en utmaning, särskilt vid långa resor. Tillgången till publika laddningsstationer är fortfarande begränsad på vissa platser, vilket kan skapa oro för långresor.</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altLang="sv-SE" i="0" dirty="0">
                <a:latin typeface="Arial" panose="020B0604020202020204" pitchFamily="34" charset="0"/>
                <a:cs typeface="Arial" panose="020B0604020202020204" pitchFamily="34" charset="0"/>
              </a:rPr>
              <a:t>Högre inköpspris: Elfordon är i många fall dyrare att köpa än motsvarande bilar med förbränningsmotor, även om priserna sjunker och statliga subventioner kan minska prisskillnaden.</a:t>
            </a:r>
          </a:p>
          <a:p>
            <a:pPr marL="228600" marR="0" lvl="0" indent="-228600" algn="l" defTabSz="457200" rtl="0" eaLnBrk="1" fontAlgn="auto" latinLnBrk="0" hangingPunct="1">
              <a:lnSpc>
                <a:spcPct val="100000"/>
              </a:lnSpc>
              <a:spcBef>
                <a:spcPct val="0"/>
              </a:spcBef>
              <a:spcAft>
                <a:spcPts val="0"/>
              </a:spcAft>
              <a:buClrTx/>
              <a:buSzTx/>
              <a:buFont typeface="Arial" panose="020B0604020202020204" pitchFamily="34" charset="0"/>
              <a:buAutoNum type="arabicPeriod"/>
              <a:tabLst/>
              <a:defRPr/>
            </a:pPr>
            <a:r>
              <a:rPr lang="sv-SE" altLang="sv-SE" i="0" dirty="0">
                <a:latin typeface="Arial" panose="020B0604020202020204" pitchFamily="34" charset="0"/>
                <a:cs typeface="Arial" panose="020B0604020202020204" pitchFamily="34" charset="0"/>
              </a:rPr>
              <a:t>Elproduktionens ursprung: Elbilens miljöpåverkan beror på hur elen produceras. I länder där elproduktionen domineras av fossila bränslen, som kol, är de totala utsläppen från elfordonet högre än i länder med en stor andel förnybar energi.</a:t>
            </a:r>
            <a:endParaRPr lang="sv-SE" dirty="0">
              <a:latin typeface="Arial" panose="020B0604020202020204" pitchFamily="34" charset="0"/>
              <a:cs typeface="Arial" panose="020B0604020202020204" pitchFamily="34" charset="0"/>
            </a:endParaRPr>
          </a:p>
          <a:p>
            <a:endParaRPr lang="sv-SE"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i="0" u="none" strike="noStrike" dirty="0">
                <a:solidFill>
                  <a:srgbClr val="000000"/>
                </a:solidFill>
                <a:effectLst/>
                <a:latin typeface="Arial" panose="020B0604020202020204" pitchFamily="34" charset="0"/>
                <a:cs typeface="Arial" panose="020B0604020202020204" pitchFamily="34" charset="0"/>
              </a:rPr>
              <a:t>Valbart: </a:t>
            </a:r>
            <a:r>
              <a:rPr lang="sv-SE" sz="1200" b="0" i="0" u="none" strike="noStrike" dirty="0">
                <a:solidFill>
                  <a:srgbClr val="000000"/>
                </a:solidFill>
                <a:effectLst/>
                <a:latin typeface="Arial" panose="020B0604020202020204" pitchFamily="34" charset="0"/>
                <a:cs typeface="Arial" panose="020B0604020202020204" pitchFamily="34" charset="0"/>
              </a:rPr>
              <a:t>På </a:t>
            </a:r>
            <a:r>
              <a:rPr lang="sv-SE" sz="1200" b="0" i="0" u="none" strike="noStrike">
                <a:solidFill>
                  <a:srgbClr val="000000"/>
                </a:solidFill>
                <a:effectLst/>
                <a:latin typeface="Arial" panose="020B0604020202020204" pitchFamily="34" charset="0"/>
                <a:cs typeface="Arial" panose="020B0604020202020204" pitchFamily="34" charset="0"/>
              </a:rPr>
              <a:t>nästa powerpoint-bild </a:t>
            </a:r>
            <a:r>
              <a:rPr lang="sv-SE" sz="1200" b="0" i="0" u="none" strike="noStrike" dirty="0">
                <a:solidFill>
                  <a:srgbClr val="000000"/>
                </a:solidFill>
                <a:effectLst/>
                <a:latin typeface="Arial" panose="020B0604020202020204" pitchFamily="34" charset="0"/>
                <a:cs typeface="Arial" panose="020B0604020202020204" pitchFamily="34" charset="0"/>
              </a:rPr>
              <a:t>fördjupande information om livscykelanalys och batteriers miljöpåverkan. Gå vidare till den powerpoint-bilden om gruppen vill fördjupa sig i ämnet. Om inte, klicka vidare till samtalsfrågorna. </a:t>
            </a:r>
          </a:p>
          <a:p>
            <a:endParaRPr lang="sv-SE" dirty="0"/>
          </a:p>
          <a:p>
            <a:endParaRPr lang="sv-SE" dirty="0"/>
          </a:p>
        </p:txBody>
      </p:sp>
      <p:sp>
        <p:nvSpPr>
          <p:cNvPr id="4" name="Platshållare för bildnummer 3">
            <a:extLst>
              <a:ext uri="{FF2B5EF4-FFF2-40B4-BE49-F238E27FC236}">
                <a16:creationId xmlns:a16="http://schemas.microsoft.com/office/drawing/2014/main" id="{A1BB6485-E242-F7F8-DA56-8F45C0EB3258}"/>
              </a:ext>
            </a:extLst>
          </p:cNvPr>
          <p:cNvSpPr>
            <a:spLocks noGrp="1"/>
          </p:cNvSpPr>
          <p:nvPr>
            <p:ph type="sldNum" sz="quarter" idx="10"/>
          </p:nvPr>
        </p:nvSpPr>
        <p:spPr/>
        <p:txBody>
          <a:bodyPr/>
          <a:lstStyle/>
          <a:p>
            <a:fld id="{4B0E164D-EE8D-B448-BE8E-A1520703B60E}" type="slidenum">
              <a:rPr lang="sv-SE" smtClean="0"/>
              <a:t>13</a:t>
            </a:fld>
            <a:endParaRPr lang="sv-SE"/>
          </a:p>
        </p:txBody>
      </p:sp>
    </p:spTree>
    <p:extLst>
      <p:ext uri="{BB962C8B-B14F-4D97-AF65-F5344CB8AC3E}">
        <p14:creationId xmlns:p14="http://schemas.microsoft.com/office/powerpoint/2010/main" val="3464944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C4A85-4FC6-3E34-9D32-D9D3D9D7507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90142A7-E730-98A0-31C7-9E99CBBB0115}"/>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43696B1C-63CB-772A-E260-761BB5D5162A}"/>
              </a:ext>
            </a:extLst>
          </p:cNvPr>
          <p:cNvSpPr>
            <a:spLocks noGrp="1"/>
          </p:cNvSpPr>
          <p:nvPr>
            <p:ph type="body" idx="1"/>
          </p:nvPr>
        </p:nvSpPr>
        <p:spPr/>
        <p:txBody>
          <a:bodyPr/>
          <a:lstStyle/>
          <a:p>
            <a:pPr marL="450850" indent="-450850" eaLnBrk="1" hangingPunct="1">
              <a:spcBef>
                <a:spcPct val="0"/>
              </a:spcBef>
            </a:pPr>
            <a:r>
              <a:rPr lang="sv-SE" altLang="sv-SE" sz="1200" b="1" dirty="0">
                <a:latin typeface="Arial" panose="020B0604020202020204" pitchFamily="34" charset="0"/>
                <a:cs typeface="Arial" panose="020B0604020202020204" pitchFamily="34" charset="0"/>
              </a:rPr>
              <a:t>Observera: Valbar powerpoint-bild!</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Börja med att berätta kort om vad som ingår i en livscykelanalys. Utgå från </a:t>
            </a:r>
            <a:r>
              <a:rPr lang="sv-SE" altLang="sv-SE" b="0" dirty="0" err="1">
                <a:latin typeface="Arial" panose="020B0604020202020204" pitchFamily="34" charset="0"/>
                <a:cs typeface="Arial" panose="020B0604020202020204" pitchFamily="34" charset="0"/>
              </a:rPr>
              <a:t>talpunkterna</a:t>
            </a:r>
            <a:r>
              <a:rPr lang="sv-SE" altLang="sv-SE" b="0" dirty="0">
                <a:latin typeface="Arial" panose="020B0604020202020204" pitchFamily="34" charset="0"/>
                <a:cs typeface="Arial" panose="020B0604020202020204" pitchFamily="34" charset="0"/>
              </a:rPr>
              <a:t> nedanför. </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err="1">
                <a:latin typeface="Arial" panose="020B0604020202020204" pitchFamily="34" charset="0"/>
                <a:cs typeface="Arial" panose="020B0604020202020204" pitchFamily="34" charset="0"/>
              </a:rPr>
              <a:t>Talpunkter</a:t>
            </a:r>
            <a:r>
              <a:rPr lang="sv-SE" altLang="sv-SE" b="1" dirty="0">
                <a:latin typeface="Arial" panose="020B0604020202020204" pitchFamily="34" charset="0"/>
                <a:cs typeface="Arial" panose="020B0604020202020204" pitchFamily="34" charset="0"/>
              </a:rPr>
              <a:t>:</a:t>
            </a:r>
          </a:p>
          <a:p>
            <a:endParaRPr lang="sv-SE"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Det går att göra livscykelanalyser på alla typer av produkter. Till exempel på förpackningar, livsmedel, elektronik, fordon, bränslen, byggnadsmaterial och byggnadsverk – men även på tjänster.</a:t>
            </a:r>
          </a:p>
          <a:p>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r>
              <a:rPr lang="sv-SE" sz="1200" b="1" dirty="0">
                <a:latin typeface="Arial" panose="020B0604020202020204" pitchFamily="34" charset="0"/>
                <a:cs typeface="Arial" panose="020B0604020202020204" pitchFamily="34" charset="0"/>
              </a:rPr>
              <a:t>En fullständig livscykelanalys (LCA) omfattar vanligtvis följande faser:</a:t>
            </a:r>
          </a:p>
          <a:p>
            <a:pPr marL="171450" indent="-171450">
              <a:buFont typeface="Arial" panose="020B0604020202020204" pitchFamily="34" charset="0"/>
              <a:buChar char="•"/>
            </a:pPr>
            <a:r>
              <a:rPr lang="sv-SE" sz="1200" dirty="0">
                <a:latin typeface="Arial" panose="020B0604020202020204" pitchFamily="34" charset="0"/>
                <a:cs typeface="Arial" panose="020B0604020202020204" pitchFamily="34" charset="0"/>
              </a:rPr>
              <a:t>Råvaruutvinning: Hur resurser som metaller, olja eller trä tas från naturen.</a:t>
            </a:r>
          </a:p>
          <a:p>
            <a:pPr marL="171450" indent="-171450">
              <a:buFont typeface="Arial" panose="020B0604020202020204" pitchFamily="34" charset="0"/>
              <a:buChar char="•"/>
            </a:pPr>
            <a:r>
              <a:rPr lang="sv-SE" sz="1200" dirty="0">
                <a:latin typeface="Arial" panose="020B0604020202020204" pitchFamily="34" charset="0"/>
                <a:cs typeface="Arial" panose="020B0604020202020204" pitchFamily="34" charset="0"/>
              </a:rPr>
              <a:t>Produktion: Energi- och materialförbrukning vid tillverkning.</a:t>
            </a:r>
          </a:p>
          <a:p>
            <a:pPr marL="171450" indent="-171450">
              <a:buFont typeface="Arial" panose="020B0604020202020204" pitchFamily="34" charset="0"/>
              <a:buChar char="•"/>
            </a:pPr>
            <a:r>
              <a:rPr lang="sv-SE" sz="1200" dirty="0">
                <a:latin typeface="Arial" panose="020B0604020202020204" pitchFamily="34" charset="0"/>
                <a:cs typeface="Arial" panose="020B0604020202020204" pitchFamily="34" charset="0"/>
              </a:rPr>
              <a:t>Distribution: Transport och logistik.</a:t>
            </a:r>
          </a:p>
          <a:p>
            <a:pPr marL="171450" indent="-171450">
              <a:buFont typeface="Arial" panose="020B0604020202020204" pitchFamily="34" charset="0"/>
              <a:buChar char="•"/>
            </a:pPr>
            <a:r>
              <a:rPr lang="sv-SE" sz="1200" dirty="0">
                <a:latin typeface="Arial" panose="020B0604020202020204" pitchFamily="34" charset="0"/>
                <a:cs typeface="Arial" panose="020B0604020202020204" pitchFamily="34" charset="0"/>
              </a:rPr>
              <a:t>Användning: Hur produkten används och vilken miljöpåverkan det medför.</a:t>
            </a:r>
          </a:p>
          <a:p>
            <a:pPr marL="171450" indent="-171450">
              <a:buFont typeface="Arial" panose="020B0604020202020204" pitchFamily="34" charset="0"/>
              <a:buChar char="•"/>
            </a:pPr>
            <a:r>
              <a:rPr lang="sv-SE" sz="1200" dirty="0">
                <a:latin typeface="Arial" panose="020B0604020202020204" pitchFamily="34" charset="0"/>
                <a:cs typeface="Arial" panose="020B0604020202020204" pitchFamily="34" charset="0"/>
              </a:rPr>
              <a:t>Avfall/återvinning: Vad som händer när produkten är uttjänt – återvinns den, förbränns eller hamnar på soptippen?</a:t>
            </a:r>
          </a:p>
          <a:p>
            <a:pPr marL="171450" indent="-171450">
              <a:buFont typeface="Arial" panose="020B0604020202020204" pitchFamily="34" charset="0"/>
              <a:buChar char="•"/>
            </a:pPr>
            <a:endParaRPr lang="sv-SE" sz="12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Elbilars batteri och miljöpåverkan:</a:t>
            </a: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Elbilarnas batterier blir allt större för att ge längre räckvidd. Men eftersom tillverkningen kräver mycket energi och delvis minskar elbilens klimatfördelar, behöver den bli mer effektiv och ske med så lite fossil el som möjligt.</a:t>
            </a: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Batterier innehåller metaller som litium, kobolt och nickel, vars utvinning är både energikrävande och miljöbelastande. Därför är bättre återvinning avgörande.</a:t>
            </a: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Ett första steg kan vara att tillverkare tar fram miljövarudeklarationer med data från hela livscykeln.</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endParaRPr lang="sv-SE" altLang="sv-SE" sz="1200" b="0" i="0" u="none" strike="noStrike" dirty="0">
              <a:solidFill>
                <a:srgbClr val="000000"/>
              </a:solidFill>
              <a:effectLst/>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startAt="2"/>
            </a:pPr>
            <a:r>
              <a:rPr lang="sv-SE" altLang="sv-SE" sz="1200" b="0" dirty="0">
                <a:latin typeface="Arial" panose="020B0604020202020204" pitchFamily="34" charset="0"/>
                <a:cs typeface="Arial" panose="020B0604020202020204" pitchFamily="34" charset="0"/>
              </a:rPr>
              <a:t>Klickar på länken om batteriers miljöpåverkan för att titta på en kort (4 minuter) informationsfilm från Svenska miljöinstitutet (IVL). Välj ”undertextning” i spelfältet på filmen för att sätta på filmens textfunktion. </a:t>
            </a:r>
            <a:endParaRPr lang="sv-SE" sz="1200" b="0" i="0" u="none" strike="noStrike" dirty="0">
              <a:solidFill>
                <a:srgbClr val="000000"/>
              </a:solidFill>
              <a:effectLst/>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dirty="0"/>
          </a:p>
          <a:p>
            <a:pPr marL="0" indent="0">
              <a:buFont typeface="+mj-lt"/>
              <a:buNone/>
            </a:pPr>
            <a:endParaRPr lang="sv-SE" sz="120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6E73F97C-6950-0955-E5A8-6DA73C11C8D2}"/>
              </a:ext>
            </a:extLst>
          </p:cNvPr>
          <p:cNvSpPr>
            <a:spLocks noGrp="1"/>
          </p:cNvSpPr>
          <p:nvPr>
            <p:ph type="sldNum" sz="quarter" idx="10"/>
          </p:nvPr>
        </p:nvSpPr>
        <p:spPr/>
        <p:txBody>
          <a:bodyPr/>
          <a:lstStyle/>
          <a:p>
            <a:fld id="{4B0E164D-EE8D-B448-BE8E-A1520703B60E}" type="slidenum">
              <a:rPr lang="sv-SE" smtClean="0"/>
              <a:t>14</a:t>
            </a:fld>
            <a:endParaRPr lang="sv-SE"/>
          </a:p>
        </p:txBody>
      </p:sp>
    </p:spTree>
    <p:extLst>
      <p:ext uri="{BB962C8B-B14F-4D97-AF65-F5344CB8AC3E}">
        <p14:creationId xmlns:p14="http://schemas.microsoft.com/office/powerpoint/2010/main" val="3575890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BA081-F846-A0AB-3AA7-9446B0960D4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BA98709-E6EA-D52D-4965-272CCED507F8}"/>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EB527429-B7C9-3540-EB42-E78CADA87E97}"/>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i="0"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Ta stöd av samtalsfrågorna i bild eller kom på egna. </a:t>
            </a:r>
            <a:endParaRPr lang="sv-SE" sz="1200" b="0" i="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i="0" dirty="0">
              <a:latin typeface="Arial" panose="020B0604020202020204" pitchFamily="34" charset="0"/>
              <a:cs typeface="Arial" panose="020B0604020202020204" pitchFamily="34" charset="0"/>
            </a:endParaRPr>
          </a:p>
          <a:p>
            <a:pPr marL="0" indent="0">
              <a:buFontTx/>
              <a:buNone/>
            </a:pPr>
            <a:r>
              <a:rPr lang="sv-SE" sz="1200" b="1" i="0" dirty="0">
                <a:latin typeface="Arial" panose="020B0604020202020204" pitchFamily="34" charset="0"/>
                <a:cs typeface="Arial" panose="020B0604020202020204" pitchFamily="34" charset="0"/>
              </a:rPr>
              <a:t>Förslag på samtalsfrågor: </a:t>
            </a:r>
          </a:p>
          <a:p>
            <a:pPr marL="0" indent="0">
              <a:buFontTx/>
              <a:buNone/>
            </a:pPr>
            <a:endParaRPr lang="sv-SE" sz="1200" b="1" i="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dirty="0">
                <a:latin typeface="Arial" panose="020B0604020202020204" pitchFamily="34" charset="0"/>
                <a:cs typeface="Arial" panose="020B0604020202020204" pitchFamily="34" charset="0"/>
              </a:rPr>
              <a:t>Många tycker att tystare motorer och mindre avgaser i städerna är en stor fördel med elbilar. Utifrån platsen du bor på – vad är viktigast för dig?</a:t>
            </a:r>
          </a:p>
          <a:p>
            <a:pPr marL="171450" indent="-171450">
              <a:buFont typeface="Arial" panose="020B0604020202020204" pitchFamily="34" charset="0"/>
              <a:buChar char="•"/>
            </a:pPr>
            <a:r>
              <a:rPr lang="sv-SE" sz="1200" dirty="0">
                <a:latin typeface="Arial" panose="020B0604020202020204" pitchFamily="34" charset="0"/>
                <a:cs typeface="Arial" panose="020B0604020202020204" pitchFamily="34" charset="0"/>
              </a:rPr>
              <a:t>I glesbygd är det vanligt att man måste köra längre sträckor. Vilka andra lösningar än elfordon skulle kunna göra landsbygdens transporter mer hållbara, till exempel genom andra typer av transport, att använda nya typer av bränslen, eller sätt att minska transporter?</a:t>
            </a:r>
          </a:p>
          <a:p>
            <a:pPr marL="171450" indent="-171450">
              <a:buFont typeface="Arial" panose="020B0604020202020204" pitchFamily="34" charset="0"/>
              <a:buChar char="•"/>
            </a:pPr>
            <a:endParaRPr lang="sv-SE"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200" dirty="0">
              <a:latin typeface="Arial" panose="020B0604020202020204" pitchFamily="34" charset="0"/>
              <a:cs typeface="Arial" panose="020B0604020202020204" pitchFamily="34" charset="0"/>
            </a:endParaRPr>
          </a:p>
          <a:p>
            <a:pPr marL="228600" indent="-228600">
              <a:buFont typeface="Arial" panose="020B0604020202020204" pitchFamily="34" charset="0"/>
              <a:buChar char="•"/>
            </a:pPr>
            <a:endParaRPr lang="sv-SE" sz="1200"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b="0" i="0" u="none" strike="noStrike" dirty="0">
              <a:solidFill>
                <a:srgbClr val="000000"/>
              </a:solidFill>
              <a:effectLst/>
              <a:latin typeface="Arial" panose="020B0604020202020204" pitchFamily="34" charset="0"/>
              <a:cs typeface="Arial" panose="020B0604020202020204" pitchFamily="34" charset="0"/>
            </a:endParaRPr>
          </a:p>
          <a:p>
            <a:endParaRPr lang="sv-SE" dirty="0"/>
          </a:p>
        </p:txBody>
      </p:sp>
      <p:sp>
        <p:nvSpPr>
          <p:cNvPr id="4" name="Platshållare för bildnummer 3">
            <a:extLst>
              <a:ext uri="{FF2B5EF4-FFF2-40B4-BE49-F238E27FC236}">
                <a16:creationId xmlns:a16="http://schemas.microsoft.com/office/drawing/2014/main" id="{A7368047-590C-DE1D-4B1C-FE7913C7C7CB}"/>
              </a:ext>
            </a:extLst>
          </p:cNvPr>
          <p:cNvSpPr>
            <a:spLocks noGrp="1"/>
          </p:cNvSpPr>
          <p:nvPr>
            <p:ph type="sldNum" sz="quarter" idx="10"/>
          </p:nvPr>
        </p:nvSpPr>
        <p:spPr/>
        <p:txBody>
          <a:bodyPr/>
          <a:lstStyle/>
          <a:p>
            <a:fld id="{4B0E164D-EE8D-B448-BE8E-A1520703B60E}" type="slidenum">
              <a:rPr lang="sv-SE" smtClean="0"/>
              <a:t>15</a:t>
            </a:fld>
            <a:endParaRPr lang="sv-SE"/>
          </a:p>
        </p:txBody>
      </p:sp>
    </p:spTree>
    <p:extLst>
      <p:ext uri="{BB962C8B-B14F-4D97-AF65-F5344CB8AC3E}">
        <p14:creationId xmlns:p14="http://schemas.microsoft.com/office/powerpoint/2010/main" val="31915596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8398F-A6FE-F6B6-078C-8BAA531C0C6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EDD8836-7629-5E45-C1EB-B55A146C4695}"/>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838444B3-5E3F-8C9C-2ABA-CF5B15BCB257}"/>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Börja med att berätta kort om fossilfria bränslen fordon. Utgå från talpunkterna nedanför. </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a:latin typeface="Arial" panose="020B0604020202020204" pitchFamily="34" charset="0"/>
                <a:cs typeface="Arial" panose="020B0604020202020204" pitchFamily="34" charset="0"/>
              </a:rPr>
              <a:t>Talpunkter:</a:t>
            </a:r>
          </a:p>
          <a:p>
            <a:pPr marL="171450" indent="-171450" eaLnBrk="1" hangingPunct="1">
              <a:spcBef>
                <a:spcPct val="0"/>
              </a:spcBef>
              <a:buFont typeface="Arial" panose="020B0604020202020204" pitchFamily="34" charset="0"/>
              <a:buChar char="•"/>
            </a:pPr>
            <a:endParaRPr lang="sv-SE" altLang="sv-SE"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Fossilfria bränslen är energikällor som </a:t>
            </a:r>
            <a:r>
              <a:rPr lang="sv-SE" b="1" dirty="0">
                <a:latin typeface="Arial" panose="020B0604020202020204" pitchFamily="34" charset="0"/>
                <a:cs typeface="Arial" panose="020B0604020202020204" pitchFamily="34" charset="0"/>
              </a:rPr>
              <a:t>inte</a:t>
            </a:r>
            <a:r>
              <a:rPr lang="sv-SE" dirty="0">
                <a:latin typeface="Arial" panose="020B0604020202020204" pitchFamily="34" charset="0"/>
                <a:cs typeface="Arial" panose="020B0604020202020204" pitchFamily="34" charset="0"/>
              </a:rPr>
              <a:t> kommer från olja, kol eller naturgas. </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De tillverkas i stället av förnybara råvaror eller med hjälp av el. </a:t>
            </a:r>
            <a:endParaRPr lang="sv-SE"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Målet är att minska utsläppen av växthusgaser och skapa ett transportsystem som inte bidrar till klimatförändringarna.</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Att ställa om till fossilfria transporter betyder att fordon, fartyg, tåg och flyg drivs av sådana bränslen – eller av el – i stället för bensin och diesel.</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endParaRPr lang="sv-SE" dirty="0"/>
          </a:p>
        </p:txBody>
      </p:sp>
      <p:sp>
        <p:nvSpPr>
          <p:cNvPr id="4" name="Platshållare för bildnummer 3">
            <a:extLst>
              <a:ext uri="{FF2B5EF4-FFF2-40B4-BE49-F238E27FC236}">
                <a16:creationId xmlns:a16="http://schemas.microsoft.com/office/drawing/2014/main" id="{94447965-1FF1-A660-E010-3D64FCE6D358}"/>
              </a:ext>
            </a:extLst>
          </p:cNvPr>
          <p:cNvSpPr>
            <a:spLocks noGrp="1"/>
          </p:cNvSpPr>
          <p:nvPr>
            <p:ph type="sldNum" sz="quarter" idx="10"/>
          </p:nvPr>
        </p:nvSpPr>
        <p:spPr/>
        <p:txBody>
          <a:bodyPr/>
          <a:lstStyle/>
          <a:p>
            <a:fld id="{4B0E164D-EE8D-B448-BE8E-A1520703B60E}" type="slidenum">
              <a:rPr lang="sv-SE" smtClean="0"/>
              <a:t>16</a:t>
            </a:fld>
            <a:endParaRPr lang="sv-SE"/>
          </a:p>
        </p:txBody>
      </p:sp>
    </p:spTree>
    <p:extLst>
      <p:ext uri="{BB962C8B-B14F-4D97-AF65-F5344CB8AC3E}">
        <p14:creationId xmlns:p14="http://schemas.microsoft.com/office/powerpoint/2010/main" val="19756807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EFABF-BEC7-BCDA-6C81-C06CCA872F4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E40A167-0F59-955E-6F74-E1F59DD9BF08}"/>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E2BC6957-5737-F811-2A5F-B5A84CBB724A}"/>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Börja med att berätta kort om fossilfria bränslen och fossilfria transporter. Utgå från talpunkterna nedanför. </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a:latin typeface="Arial" panose="020B0604020202020204" pitchFamily="34" charset="0"/>
                <a:cs typeface="Arial" panose="020B0604020202020204" pitchFamily="34" charset="0"/>
              </a:rPr>
              <a:t>Talpunkter:</a:t>
            </a:r>
          </a:p>
          <a:p>
            <a:pPr marL="171450" indent="-171450" eaLnBrk="1" hangingPunct="1">
              <a:spcBef>
                <a:spcPct val="0"/>
              </a:spcBef>
              <a:buFont typeface="Arial" panose="020B0604020202020204" pitchFamily="34" charset="0"/>
              <a:buChar char="•"/>
            </a:pPr>
            <a:endParaRPr lang="sv-SE" altLang="sv-SE" b="1"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sv-SE" b="0" dirty="0">
                <a:latin typeface="Arial" panose="020B0604020202020204" pitchFamily="34" charset="0"/>
                <a:cs typeface="Arial" panose="020B0604020202020204" pitchFamily="34" charset="0"/>
              </a:rPr>
              <a:t>Här är de viktigaste fossilfria alternativen i dag: </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Biodrivmedel tillverkas av biomassa, det vill säga växter eller biologiska restprodukter. När de bränns släpps visserligen koldioxid ut, men den ingår i naturens kretslopp och ökar inte mängden fossil CO₂ i atmosfären på samma sätt som bensin och diesel. </a:t>
            </a:r>
            <a:r>
              <a:rPr lang="sv-SE" dirty="0">
                <a:latin typeface="Arial" panose="020B0604020202020204" pitchFamily="34" charset="0"/>
                <a:cs typeface="Arial" panose="020B0604020202020204" pitchFamily="34" charset="0"/>
                <a:sym typeface="Wingdings" pitchFamily="2" charset="2"/>
              </a:rPr>
              <a:t> </a:t>
            </a:r>
            <a:r>
              <a:rPr lang="sv-SE" b="1" dirty="0">
                <a:latin typeface="Arial" panose="020B0604020202020204" pitchFamily="34" charset="0"/>
                <a:cs typeface="Arial" panose="020B0604020202020204" pitchFamily="34" charset="0"/>
                <a:sym typeface="Wingdings" pitchFamily="2" charset="2"/>
              </a:rPr>
              <a:t>HVO100</a:t>
            </a:r>
            <a:r>
              <a:rPr lang="sv-SE" dirty="0">
                <a:latin typeface="Arial" panose="020B0604020202020204" pitchFamily="34" charset="0"/>
                <a:cs typeface="Arial" panose="020B0604020202020204" pitchFamily="34" charset="0"/>
                <a:sym typeface="Wingdings" pitchFamily="2" charset="2"/>
              </a:rPr>
              <a:t> (syntetisk diesel): Kan ersätta fossil diesel helt och används i lastbilar, bussar och arbetsmaskiner. </a:t>
            </a:r>
            <a:r>
              <a:rPr lang="sv-SE" b="1" dirty="0">
                <a:latin typeface="Arial" panose="020B0604020202020204" pitchFamily="34" charset="0"/>
                <a:cs typeface="Arial" panose="020B0604020202020204" pitchFamily="34" charset="0"/>
                <a:sym typeface="Wingdings" pitchFamily="2" charset="2"/>
              </a:rPr>
              <a:t>Biodiesel</a:t>
            </a:r>
            <a:r>
              <a:rPr lang="sv-SE" dirty="0">
                <a:latin typeface="Arial" panose="020B0604020202020204" pitchFamily="34" charset="0"/>
                <a:cs typeface="Arial" panose="020B0604020202020204" pitchFamily="34" charset="0"/>
                <a:sym typeface="Wingdings" pitchFamily="2" charset="2"/>
              </a:rPr>
              <a:t> (FAME): Tillverkas ofta av rapsolja och används ren eller inblandad i diesel. </a:t>
            </a:r>
            <a:r>
              <a:rPr lang="sv-SE" b="1" dirty="0">
                <a:latin typeface="Arial" panose="020B0604020202020204" pitchFamily="34" charset="0"/>
                <a:cs typeface="Arial" panose="020B0604020202020204" pitchFamily="34" charset="0"/>
                <a:sym typeface="Wingdings" pitchFamily="2" charset="2"/>
              </a:rPr>
              <a:t>Biogas</a:t>
            </a:r>
            <a:r>
              <a:rPr lang="sv-SE" dirty="0">
                <a:latin typeface="Arial" panose="020B0604020202020204" pitchFamily="34" charset="0"/>
                <a:cs typeface="Arial" panose="020B0604020202020204" pitchFamily="34" charset="0"/>
                <a:sym typeface="Wingdings" pitchFamily="2" charset="2"/>
              </a:rPr>
              <a:t>: Framställs av matavfall, gödsel och avloppsslam. Vanligt i bussar, sopbilar och taxifordon.</a:t>
            </a:r>
            <a:endParaRPr lang="sv-SE"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El – effektiv och snabbt växande </a:t>
            </a:r>
            <a:r>
              <a:rPr lang="sv-SE" dirty="0">
                <a:latin typeface="Arial" panose="020B0604020202020204" pitchFamily="34" charset="0"/>
                <a:cs typeface="Arial" panose="020B0604020202020204" pitchFamily="34" charset="0"/>
                <a:sym typeface="Wingdings" pitchFamily="2" charset="2"/>
              </a:rPr>
              <a:t> </a:t>
            </a:r>
            <a:r>
              <a:rPr lang="sv-SE" b="1" dirty="0">
                <a:latin typeface="Arial" panose="020B0604020202020204" pitchFamily="34" charset="0"/>
                <a:cs typeface="Arial" panose="020B0604020202020204" pitchFamily="34" charset="0"/>
              </a:rPr>
              <a:t>El</a:t>
            </a:r>
            <a:r>
              <a:rPr lang="sv-SE" dirty="0">
                <a:latin typeface="Arial" panose="020B0604020202020204" pitchFamily="34" charset="0"/>
                <a:cs typeface="Arial" panose="020B0604020202020204" pitchFamily="34" charset="0"/>
              </a:rPr>
              <a:t> är idag det vanligaste fossilfria alternativet för personbilar och stadsbussar. Elfordon har inga avgasutsläpp och är mycket energieffektiva. Klimatpåverkan beror på hur elen produceras, men i Sverige och Norden är utsläppen generellt låga. </a:t>
            </a:r>
            <a:r>
              <a:rPr lang="sv-SE" b="1" dirty="0">
                <a:latin typeface="Arial" panose="020B0604020202020204" pitchFamily="34" charset="0"/>
                <a:cs typeface="Arial" panose="020B0604020202020204" pitchFamily="34" charset="0"/>
              </a:rPr>
              <a:t>Elektrobränslen</a:t>
            </a:r>
            <a:r>
              <a:rPr lang="sv-SE" dirty="0">
                <a:latin typeface="Arial" panose="020B0604020202020204" pitchFamily="34" charset="0"/>
                <a:cs typeface="Arial" panose="020B0604020202020204" pitchFamily="34" charset="0"/>
              </a:rPr>
              <a:t> – syntetiska bränslen för framtiden. </a:t>
            </a:r>
            <a:r>
              <a:rPr lang="sv-SE" b="1" dirty="0">
                <a:latin typeface="Arial" panose="020B0604020202020204" pitchFamily="34" charset="0"/>
                <a:cs typeface="Arial" panose="020B0604020202020204" pitchFamily="34" charset="0"/>
              </a:rPr>
              <a:t>Elektrobränslen</a:t>
            </a:r>
            <a:r>
              <a:rPr lang="sv-SE" dirty="0">
                <a:latin typeface="Arial" panose="020B0604020202020204" pitchFamily="34" charset="0"/>
                <a:cs typeface="Arial" panose="020B0604020202020204" pitchFamily="34" charset="0"/>
              </a:rPr>
              <a:t> (e-</a:t>
            </a:r>
            <a:r>
              <a:rPr lang="sv-SE" dirty="0" err="1">
                <a:latin typeface="Arial" panose="020B0604020202020204" pitchFamily="34" charset="0"/>
                <a:cs typeface="Arial" panose="020B0604020202020204" pitchFamily="34" charset="0"/>
              </a:rPr>
              <a:t>fuels</a:t>
            </a:r>
            <a:r>
              <a:rPr lang="sv-SE" dirty="0">
                <a:latin typeface="Arial" panose="020B0604020202020204" pitchFamily="34" charset="0"/>
                <a:cs typeface="Arial" panose="020B0604020202020204" pitchFamily="34" charset="0"/>
              </a:rPr>
              <a:t>) skapas genom att binda koldioxid och vätgas som produceras med förnybar el. De kan användas i flyg, sjöfart och tunga transporter där batterier är mindre praktiskt. Tekniken är under utveckling men viktig på sikt.</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Senast år 2045 ska Sveriges utsläpp av växthusgaser vara netto noll. Ökad elektrifiering av de regionala godstransporterna kommer att vara en viktig del i arbetet för att nå klimatmålen.</a:t>
            </a:r>
          </a:p>
          <a:p>
            <a:pPr marL="171450" indent="-171450">
              <a:buFont typeface="Arial" panose="020B0604020202020204" pitchFamily="34" charset="0"/>
              <a:buChar char="•"/>
            </a:pPr>
            <a:endParaRPr lang="sv-SE"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sv-SE" b="1" dirty="0">
                <a:latin typeface="Arial" panose="020B0604020202020204" pitchFamily="34" charset="0"/>
                <a:cs typeface="Arial" panose="020B0604020202020204" pitchFamily="34" charset="0"/>
              </a:rPr>
              <a:t>Vad menas med fossilfria transporter?</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Transporter räknas som fossilfria när fordonen drivs av el eller bränslen som inte kommer från fossila källor. Det gäller elbilar, </a:t>
            </a:r>
            <a:r>
              <a:rPr lang="sv-SE" dirty="0" err="1">
                <a:latin typeface="Arial" panose="020B0604020202020204" pitchFamily="34" charset="0"/>
                <a:cs typeface="Arial" panose="020B0604020202020204" pitchFamily="34" charset="0"/>
              </a:rPr>
              <a:t>elbussar</a:t>
            </a:r>
            <a:r>
              <a:rPr lang="sv-SE" dirty="0">
                <a:latin typeface="Arial" panose="020B0604020202020204" pitchFamily="34" charset="0"/>
                <a:cs typeface="Arial" panose="020B0604020202020204" pitchFamily="34" charset="0"/>
              </a:rPr>
              <a:t>, tåg på el, lastbilar på HVO100, fordon på biogas och framtida flyg på bio- eller elektrobränsle.</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endParaRPr lang="sv-SE" dirty="0"/>
          </a:p>
        </p:txBody>
      </p:sp>
      <p:sp>
        <p:nvSpPr>
          <p:cNvPr id="4" name="Platshållare för bildnummer 3">
            <a:extLst>
              <a:ext uri="{FF2B5EF4-FFF2-40B4-BE49-F238E27FC236}">
                <a16:creationId xmlns:a16="http://schemas.microsoft.com/office/drawing/2014/main" id="{299D48D3-9459-E74E-A2E0-A2BFA2DB6718}"/>
              </a:ext>
            </a:extLst>
          </p:cNvPr>
          <p:cNvSpPr>
            <a:spLocks noGrp="1"/>
          </p:cNvSpPr>
          <p:nvPr>
            <p:ph type="sldNum" sz="quarter" idx="10"/>
          </p:nvPr>
        </p:nvSpPr>
        <p:spPr/>
        <p:txBody>
          <a:bodyPr/>
          <a:lstStyle/>
          <a:p>
            <a:fld id="{4B0E164D-EE8D-B448-BE8E-A1520703B60E}" type="slidenum">
              <a:rPr lang="sv-SE" smtClean="0"/>
              <a:t>17</a:t>
            </a:fld>
            <a:endParaRPr lang="sv-SE"/>
          </a:p>
        </p:txBody>
      </p:sp>
    </p:spTree>
    <p:extLst>
      <p:ext uri="{BB962C8B-B14F-4D97-AF65-F5344CB8AC3E}">
        <p14:creationId xmlns:p14="http://schemas.microsoft.com/office/powerpoint/2010/main" val="12141077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975A4-2459-6FF7-7515-BCD8D066D40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36201CD-8229-A6F9-AB5E-B72FF455EE6E}"/>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10A665E1-1E03-347B-000A-33D69CBC4E4B}"/>
              </a:ext>
            </a:extLst>
          </p:cNvPr>
          <p:cNvSpPr>
            <a:spLocks noGrp="1"/>
          </p:cNvSpPr>
          <p:nvPr>
            <p:ph type="body" idx="1"/>
          </p:nvPr>
        </p:nvSpPr>
        <p:spPr/>
        <p:txBody>
          <a:bodyPr/>
          <a:lstStyle/>
          <a:p>
            <a:pPr latinLnBrk="0"/>
            <a:endParaRPr lang="sv-SE" sz="1200" b="1" i="0" u="none" strike="noStrike" kern="1200" dirty="0">
              <a:solidFill>
                <a:schemeClr val="tx1"/>
              </a:solidFill>
              <a:effectLst/>
              <a:latin typeface="Arial" panose="020B0604020202020204" pitchFamily="34" charset="0"/>
              <a:ea typeface="+mn-ea"/>
              <a:cs typeface="Arial" panose="020B0604020202020204" pitchFamily="34" charset="0"/>
            </a:endParaRPr>
          </a:p>
          <a:p>
            <a:pPr latinLnBrk="0"/>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Instruktion till cirkelledaren:</a:t>
            </a:r>
          </a:p>
          <a:p>
            <a:pPr latinLnBrk="0"/>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marL="228600" indent="-228600" latinLnBrk="0">
              <a:buFont typeface="+mj-lt"/>
              <a:buAutoNum type="arabicPeriod"/>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Berätta först kort om att våra resvanor har stor klimatpåverkan men att det finns sätt att klimatkompensera på. Utgå från </a:t>
            </a:r>
            <a:r>
              <a:rPr lang="sv-SE" sz="1200" b="0" i="0" u="none" strike="noStrike" kern="1200" dirty="0" err="1">
                <a:solidFill>
                  <a:schemeClr val="tx1"/>
                </a:solidFill>
                <a:effectLst/>
                <a:latin typeface="Arial" panose="020B0604020202020204" pitchFamily="34" charset="0"/>
                <a:ea typeface="+mn-ea"/>
                <a:cs typeface="Arial" panose="020B0604020202020204" pitchFamily="34" charset="0"/>
              </a:rPr>
              <a:t>talpunkterna</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 nedan.</a:t>
            </a:r>
          </a:p>
          <a:p>
            <a:pPr marL="228600" indent="-228600" latinLnBrk="0">
              <a:buFont typeface="+mj-lt"/>
              <a:buAutoNum type="arabicPeriod"/>
            </a:pPr>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marL="0" indent="0" latinLnBrk="0">
              <a:buFont typeface="+mj-lt"/>
              <a:buNone/>
            </a:pPr>
            <a:r>
              <a:rPr lang="sv-SE" sz="1200" b="1" i="0" u="none" strike="noStrike" kern="1200" dirty="0" err="1">
                <a:solidFill>
                  <a:schemeClr val="tx1"/>
                </a:solidFill>
                <a:effectLst/>
                <a:latin typeface="Arial" panose="020B0604020202020204" pitchFamily="34" charset="0"/>
                <a:ea typeface="+mn-ea"/>
                <a:cs typeface="Arial" panose="020B0604020202020204" pitchFamily="34" charset="0"/>
              </a:rPr>
              <a:t>Talpunkter</a:t>
            </a: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a:t>
            </a:r>
          </a:p>
          <a:p>
            <a:pPr marL="0" indent="0" latinLnBrk="0">
              <a:buFont typeface="+mj-lt"/>
              <a:buNone/>
            </a:pPr>
            <a:endParaRPr lang="sv-SE" sz="1200" b="1" i="0" u="none" strike="noStrike" kern="1200" dirty="0">
              <a:solidFill>
                <a:schemeClr val="tx1"/>
              </a:solidFill>
              <a:effectLst/>
              <a:latin typeface="Arial" panose="020B0604020202020204" pitchFamily="34" charset="0"/>
              <a:ea typeface="+mn-ea"/>
              <a:cs typeface="Arial" panose="020B0604020202020204" pitchFamily="34" charset="0"/>
            </a:endParaRPr>
          </a:p>
          <a:p>
            <a:pPr marL="171450" indent="-171450" latinLnBrk="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Flygresor är en stor källa till utsläpp. Till exempel släpper en tur-och-retur-resa till södra Spanien i genomsnitt ut motsvarande cirka ett ton koldioxidekvivalenter per resenär.</a:t>
            </a:r>
          </a:p>
          <a:p>
            <a:pPr marL="171450" indent="-171450" latinLnBrk="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Du kan minska din klimatpåverkan från flygresor genom att resa mindre med flyg, välja ett närmare resmål och välja den resa som har så få mellanlandningar som möjligt.</a:t>
            </a:r>
          </a:p>
          <a:p>
            <a:pPr marL="171450" indent="-171450" latinLnBrk="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Att välja tåget eller annan kollektivtrafik är alltid bättre än att resa med en bensin- eller dieseldriven bil. </a:t>
            </a:r>
          </a:p>
          <a:p>
            <a:pPr marL="171450" indent="-171450" latinLnBrk="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Ska du åka bil så är det bättre att samåka, välja en elbil eller en bränslesnål bil.</a:t>
            </a:r>
          </a:p>
          <a:p>
            <a:pPr marL="228600" indent="-228600" latinLnBrk="0">
              <a:buFont typeface="+mj-lt"/>
              <a:buAutoNum type="arabicPeriod"/>
            </a:pPr>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marL="228600" indent="-228600" latinLnBrk="0">
              <a:buFont typeface="+mj-lt"/>
              <a:buAutoNum type="arabicPeriod" startAt="2"/>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Läs upp instruktioner för övningen här nedanför.</a:t>
            </a:r>
          </a:p>
          <a:p>
            <a:pPr latinLnBrk="0"/>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latinLnBrk="0"/>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Instruktioner: </a:t>
            </a:r>
          </a:p>
          <a:p>
            <a:pPr latinLnBrk="0"/>
            <a:endParaRPr lang="sv-SE" sz="1200" b="1" i="0" u="none" strike="noStrik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mj-lt"/>
              <a:buNone/>
              <a:tabLst/>
              <a:defRP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I helgrupp eller i mindre grupper (om ni har tillgång till flera datorer eller smarttelefoner):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Beräkna utsläpp av växthusgaser för 1-3 av resmålen från listan nedan.</a:t>
            </a:r>
          </a:p>
          <a:p>
            <a:pPr marL="228600" indent="-228600" latinLnBrk="0">
              <a:buFont typeface="+mj-lt"/>
              <a:buAutoNum type="arabicPeriod"/>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Välj först färdsätt och boende för att gå vidare i beräkningen.</a:t>
            </a:r>
          </a:p>
          <a:p>
            <a:pPr marL="228600" indent="-228600" latinLnBrk="0">
              <a:buFont typeface="+mj-lt"/>
              <a:buAutoNum type="arabicPeriod"/>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Klicka sedan på staplarna för att per delsträcka ändra inställningar för bland annat bilstorlek eller typ av flyg och för att få mer information om resans utsläpp. Staplarna visar utsläpp av koldioxid per person.</a:t>
            </a:r>
          </a:p>
          <a:p>
            <a:pPr marL="228600" indent="-228600" latinLnBrk="0">
              <a:buFont typeface="+mj-lt"/>
              <a:buAutoNum type="arabicPeriod"/>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Jämför resultatet med andra trafikslag i beräkningsverktyget.</a:t>
            </a:r>
          </a:p>
          <a:p>
            <a:pPr marL="228600" indent="-228600" latinLnBrk="0">
              <a:buFont typeface="+mj-lt"/>
              <a:buAutoNum type="arabicPeriod"/>
            </a:pPr>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marL="228600" indent="-228600" latinLnBrk="0">
              <a:buFont typeface="+mj-lt"/>
              <a:buAutoNum type="arabicPeriod"/>
            </a:pPr>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latinLnBrk="0"/>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Lista med förslag på resmål:</a:t>
            </a:r>
          </a:p>
          <a:p>
            <a:pPr latinLnBrk="0"/>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2 personer reser tur-och-retur från Göteborg till Málaga, Spanien och bor 7 nätter.</a:t>
            </a: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Testa olika färdmedel och drivmedel samt boenden. </a:t>
            </a:r>
          </a:p>
          <a:p>
            <a:pPr latinLnBrk="0"/>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4 personer reser tur-och-retur från Umeå till Rhodos, stannar 4 nätter.</a:t>
            </a: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Testa olika färdmedel och drivmedel samt boenden. </a:t>
            </a:r>
          </a:p>
          <a:p>
            <a:pPr latinLnBrk="0"/>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4 personer reser tur-och-retur från Kiruna till Helsingborg och bor 10 nätter. </a:t>
            </a: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Testa olika färdmedel och drivmedel samt boenden. </a:t>
            </a:r>
          </a:p>
          <a:p>
            <a:pPr latinLnBrk="0"/>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6 personer reser tur-och-retur från Norrköping till Toscana, Italien och bor 9 nätter.</a:t>
            </a: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Testa olika färdmedel och drivmedel samt boenden. </a:t>
            </a:r>
          </a:p>
          <a:p>
            <a:pPr latinLnBrk="0"/>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1 person reser tur-och-retur från Stockholm till San Jose, Kalifornien, USA och bor 7 nätter.</a:t>
            </a: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Testa olika drivmedel för flygresan samt olika boenden. </a:t>
            </a:r>
          </a:p>
          <a:p>
            <a:pPr latinLnBrk="0"/>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2 personer reser enkelresa från Umeå till Oslo, Norge och bor 4 nätter. </a:t>
            </a: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Testa olika färdmedel och drivmedel.</a:t>
            </a:r>
          </a:p>
          <a:p>
            <a:pPr latinLnBrk="0"/>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5 personer tur-och-retur från Borlänge till Phuket, Thailand och bor 15 nätter.</a:t>
            </a: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Testa olika färdmedel och drivmedel samt boenden</a:t>
            </a:r>
          </a:p>
          <a:p>
            <a:pPr latinLnBrk="0"/>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1 person reser enkelresa från Norrköping till Berlin, Tyskland och bor 3 nätter. </a:t>
            </a: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Testa olika färdmedel och drivmedel. </a:t>
            </a:r>
          </a:p>
          <a:p>
            <a:pPr latinLnBrk="0"/>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2 personer reser tur-och-retur från Luleå till Edinburgh, Skottland och bor 11 nätter. </a:t>
            </a: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Testa olika färdmedel och drivmedel samt boenden. </a:t>
            </a:r>
          </a:p>
          <a:p>
            <a:pPr latinLnBrk="0"/>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4 personer reser tur-och-retur från Ronneby till Las Palmas de Gran Canaria, Spanien och bor 8 nätter. </a:t>
            </a: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Testa olika färdmedel och drivmedel samt boenden. </a:t>
            </a:r>
          </a:p>
          <a:p>
            <a:pPr latinLnBrk="0"/>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2  personer reser tur-och-retur från Malmö till Rotterdam, Nederländerna och bor 20 nätter.</a:t>
            </a: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Testa olika färdmedel och drivmedel samt boenden. </a:t>
            </a:r>
          </a:p>
          <a:p>
            <a:pPr latinLnBrk="0"/>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1  person reser tur-och-retur från Bromma till Överkalix och bo 4 nätter. </a:t>
            </a: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Testa olika färdmedel och drivmedel samt boenden.</a:t>
            </a:r>
          </a:p>
          <a:p>
            <a:pPr latinLnBrk="0"/>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8 personer reser tur-och-retur från Helsingborg till Malta och bor 7 nätter. </a:t>
            </a: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Testa olika färdmedel och drivmedel samt boenden. </a:t>
            </a:r>
          </a:p>
          <a:p>
            <a:pPr latinLnBrk="0"/>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2 personer reser enkelresa Jönköping till Paris, Frankrike och bor 2 nätter. </a:t>
            </a: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Testa olika färdmedel och drivmedel.</a:t>
            </a:r>
          </a:p>
          <a:p>
            <a:pPr latinLnBrk="0"/>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3 personer reser tur-och-retur från Sundsvall till Lanzarote, Spanien och bor 3 nätter. </a:t>
            </a: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Testa olika färdmedel och drivmedel samt boenden. </a:t>
            </a:r>
          </a:p>
          <a:p>
            <a:pPr latinLnBrk="0"/>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1 person reser enkelresa från Visby till Reykjavik, Island och bor 12 nätter. </a:t>
            </a:r>
          </a:p>
          <a:p>
            <a:pPr latinLnBrk="0"/>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Testa olika färdmedel och drivmedel.</a:t>
            </a:r>
          </a:p>
        </p:txBody>
      </p:sp>
      <p:sp>
        <p:nvSpPr>
          <p:cNvPr id="4" name="Platshållare för bildnummer 3">
            <a:extLst>
              <a:ext uri="{FF2B5EF4-FFF2-40B4-BE49-F238E27FC236}">
                <a16:creationId xmlns:a16="http://schemas.microsoft.com/office/drawing/2014/main" id="{25F6290C-3840-F9D3-4516-DC841384A806}"/>
              </a:ext>
            </a:extLst>
          </p:cNvPr>
          <p:cNvSpPr>
            <a:spLocks noGrp="1"/>
          </p:cNvSpPr>
          <p:nvPr>
            <p:ph type="sldNum" sz="quarter" idx="10"/>
          </p:nvPr>
        </p:nvSpPr>
        <p:spPr/>
        <p:txBody>
          <a:bodyPr/>
          <a:lstStyle/>
          <a:p>
            <a:fld id="{4B0E164D-EE8D-B448-BE8E-A1520703B60E}" type="slidenum">
              <a:rPr lang="sv-SE" smtClean="0"/>
              <a:t>18</a:t>
            </a:fld>
            <a:endParaRPr lang="sv-SE"/>
          </a:p>
        </p:txBody>
      </p:sp>
    </p:spTree>
    <p:extLst>
      <p:ext uri="{BB962C8B-B14F-4D97-AF65-F5344CB8AC3E}">
        <p14:creationId xmlns:p14="http://schemas.microsoft.com/office/powerpoint/2010/main" val="30455541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11AA3-12B9-2147-2718-08B8AFC024B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4ABE5F4-93F9-9A1D-D48F-1C18CAAF8FAF}"/>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8F4B4ADD-F61C-6D0F-065A-C1A2D15872D1}"/>
              </a:ext>
            </a:extLst>
          </p:cNvPr>
          <p:cNvSpPr>
            <a:spLocks noGrp="1"/>
          </p:cNvSpPr>
          <p:nvPr>
            <p:ph type="body" idx="1"/>
          </p:nvPr>
        </p:nvSpPr>
        <p:spPr/>
        <p:txBody>
          <a:bodyPr/>
          <a:lstStyle/>
          <a:p>
            <a:pPr marL="450850" indent="-450850" eaLnBrk="1" hangingPunct="1">
              <a:spcBef>
                <a:spcPct val="0"/>
              </a:spcBef>
            </a:pPr>
            <a:r>
              <a:rPr lang="sv-SE" sz="1200" b="1"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en-US" sz="120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r>
              <a:rPr lang="sv-SE" sz="1200" b="0" i="0" dirty="0">
                <a:latin typeface="Arial" panose="020B0604020202020204" pitchFamily="34" charset="0"/>
                <a:cs typeface="Arial" panose="020B0604020202020204" pitchFamily="34" charset="0"/>
              </a:rPr>
              <a:t>Börja med att läsa</a:t>
            </a:r>
            <a:r>
              <a:rPr lang="sv-SE" sz="1200" dirty="0">
                <a:latin typeface="Arial" panose="020B0604020202020204" pitchFamily="34" charset="0"/>
                <a:cs typeface="Arial" panose="020B0604020202020204" pitchFamily="34" charset="0"/>
              </a:rPr>
              <a:t> listan över tipsen på hur våra transporter kan bli mer hållbara.</a:t>
            </a:r>
          </a:p>
          <a:p>
            <a:pPr marL="457200" lvl="1" indent="0">
              <a:buClr>
                <a:srgbClr val="0070C0"/>
              </a:buClr>
              <a:buFont typeface="Arial" panose="020B0604020202020204" pitchFamily="34" charset="0"/>
              <a:buNone/>
            </a:pPr>
            <a:endParaRPr lang="sv-SE" sz="1200" b="1" i="0" dirty="0">
              <a:latin typeface="Arial" panose="020B0604020202020204" pitchFamily="34" charset="0"/>
              <a:cs typeface="Arial" panose="020B0604020202020204" pitchFamily="34" charset="0"/>
            </a:endParaRPr>
          </a:p>
          <a:p>
            <a:pPr marL="0" lvl="0" indent="0">
              <a:buClr>
                <a:srgbClr val="0070C0"/>
              </a:buClr>
              <a:buFont typeface="Arial" panose="020B0604020202020204" pitchFamily="34" charset="0"/>
              <a:buNone/>
            </a:pPr>
            <a:r>
              <a:rPr lang="sv-SE" sz="1200" b="0" i="0" dirty="0">
                <a:latin typeface="Arial" panose="020B0604020202020204" pitchFamily="34" charset="0"/>
                <a:cs typeface="Arial" panose="020B0604020202020204" pitchFamily="34" charset="0"/>
              </a:rPr>
              <a:t>Vi bör effektivisera bort trafik till exempel genom bättre samhällsplanering med mer närhet, föra över trafik till mer energieffektiva trafikslag till exempel från lastbil till järnväg och förbättra drivmedlen till exempel från bensin till el. </a:t>
            </a:r>
          </a:p>
          <a:p>
            <a:endParaRPr lang="sv-SE" sz="1200" b="1" i="0" u="none" strike="noStrike"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sv-SE" sz="1200" b="1" i="0" u="none" strike="noStrike" dirty="0">
                <a:solidFill>
                  <a:srgbClr val="000000"/>
                </a:solidFill>
                <a:effectLst/>
                <a:latin typeface="Arial" panose="020B0604020202020204" pitchFamily="34" charset="0"/>
                <a:cs typeface="Arial" panose="020B0604020202020204" pitchFamily="34" charset="0"/>
              </a:rPr>
              <a:t>Läs detta som tillägg:</a:t>
            </a:r>
          </a:p>
          <a:p>
            <a:endParaRPr lang="sv-SE" sz="1200" b="1" i="0" u="none" strike="noStrike" kern="1200" dirty="0">
              <a:solidFill>
                <a:schemeClr val="tx1"/>
              </a:solidFill>
              <a:effectLst/>
              <a:latin typeface="Arial" panose="020B0604020202020204" pitchFamily="34" charset="0"/>
              <a:ea typeface="+mn-ea"/>
              <a:cs typeface="Arial" panose="020B0604020202020204" pitchFamily="34" charset="0"/>
            </a:endParaRPr>
          </a:p>
          <a:p>
            <a:pPr marL="171450" indent="-171450">
              <a:buFont typeface="Arial" panose="020B0604020202020204" pitchFamily="34" charset="0"/>
              <a:buChar char="•"/>
            </a:pP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Energieffektivisera: </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Det går också att energieffektivisera transporterna, till exempel genom att ha mindre bilar, bilar med mer bränslesnåla motorer och genom att övergå till elbilar. Elbilar kräver nämligen betydligt mindre energi än exempelvis bensinbilar, eftersom en stor del av bensinen blir värme istället för rörelse. Ett annat sätt är att fylla upp bilar, bussar och tåg med fler passagerare så minskar utsläppen per person som åker.  I varje svensk bil åker i genomsnitt 1,1 person, vilket är slöseri eftersom det går åt i stort sett lika mycket bränsle som när bilen är fullsatt. </a:t>
            </a:r>
          </a:p>
          <a:p>
            <a:pPr marL="171450" indent="-171450">
              <a:buFont typeface="Arial" panose="020B0604020202020204" pitchFamily="34" charset="0"/>
              <a:buChar char="•"/>
            </a:pPr>
            <a:endParaRPr lang="sv-SE" sz="1200" b="1" i="0" u="none" strike="noStrike" kern="1200" dirty="0">
              <a:solidFill>
                <a:schemeClr val="tx1"/>
              </a:solidFill>
              <a:effectLst/>
              <a:latin typeface="Arial" panose="020B0604020202020204" pitchFamily="34" charset="0"/>
              <a:ea typeface="+mn-ea"/>
              <a:cs typeface="Arial" panose="020B0604020202020204" pitchFamily="34" charset="0"/>
            </a:endParaRPr>
          </a:p>
          <a:p>
            <a:pPr marL="171450" indent="-171450">
              <a:buFont typeface="Arial" panose="020B0604020202020204" pitchFamily="34" charset="0"/>
              <a:buChar char="•"/>
            </a:pP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Undvik onödiga transporter: </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Flyget är en riktig energitjuv, med stora utsläpp av växthusgaser. En enda Thailandsresa ger närmare 2,5 ton koldioxidekvivalenter per person vilket är mer än vad varje person får släppa ut på ett helt år om vi ska nå klimatmålen. Därför är det värt att fundera på om det går att ta tåg, cykel eller buss på semestern, eller att semestra närmare hemmet. </a:t>
            </a:r>
          </a:p>
          <a:p>
            <a:pPr marL="171450" indent="-171450">
              <a:buFont typeface="Arial" panose="020B0604020202020204" pitchFamily="34" charset="0"/>
              <a:buChar char="•"/>
            </a:pPr>
            <a:endParaRPr lang="sv-SE" sz="1200" b="1" i="0" u="none" strike="noStrike" kern="1200" dirty="0">
              <a:solidFill>
                <a:schemeClr val="tx1"/>
              </a:solidFill>
              <a:effectLst/>
              <a:latin typeface="Arial" panose="020B0604020202020204" pitchFamily="34" charset="0"/>
              <a:ea typeface="+mn-ea"/>
              <a:cs typeface="Arial" panose="020B0604020202020204" pitchFamily="34" charset="0"/>
            </a:endParaRPr>
          </a:p>
          <a:p>
            <a:pPr marL="171450" indent="-171450">
              <a:buFont typeface="Arial" panose="020B0604020202020204" pitchFamily="34" charset="0"/>
              <a:buChar char="•"/>
            </a:pP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Byta bränsle – vilket bränsle är bäst för miljön? </a:t>
            </a:r>
          </a:p>
          <a:p>
            <a:pPr marL="171450" indent="-171450">
              <a:buFont typeface="Arial" panose="020B0604020202020204" pitchFamily="34" charset="0"/>
              <a:buChar char="•"/>
            </a:pP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De flesta av dagens bilar får sin energi ifrån fossila bränslen som bensin eller diesel, som ger höga utsläpp av koldioxid. Flygplan drivs med fossilt bränsle som ger en omfattande klimatpåverkan. Den blir ofta extra kraftig eftersom utsläppen sker på hög höjd, det kallas höghöjdseffekt.   Transporter skadar miljön mindre om bränslet kan gå från fossilt till förnybart, exempelvis genom att byta från fossilbil till elbil. </a:t>
            </a:r>
          </a:p>
          <a:p>
            <a:pPr marL="171450" indent="-171450">
              <a:buFont typeface="Arial" panose="020B0604020202020204" pitchFamily="34" charset="0"/>
              <a:buChar char="•"/>
            </a:pPr>
            <a:endParaRPr lang="sv-SE" sz="1200" b="1" i="0" u="none" strike="noStrike" kern="1200" dirty="0">
              <a:solidFill>
                <a:schemeClr val="tx1"/>
              </a:solidFill>
              <a:effectLst/>
              <a:latin typeface="Arial" panose="020B0604020202020204" pitchFamily="34" charset="0"/>
              <a:ea typeface="+mn-ea"/>
              <a:cs typeface="Arial" panose="020B0604020202020204" pitchFamily="34" charset="0"/>
            </a:endParaRPr>
          </a:p>
          <a:p>
            <a:pPr marL="171450" indent="-171450">
              <a:buFont typeface="Arial" panose="020B0604020202020204" pitchFamily="34" charset="0"/>
              <a:buChar char="•"/>
            </a:pPr>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Varutransporter: </a:t>
            </a:r>
            <a:r>
              <a:rPr lang="sv-SE" sz="1200" b="0" i="0" u="none" strike="noStrike" kern="1200" dirty="0">
                <a:solidFill>
                  <a:schemeClr val="tx1"/>
                </a:solidFill>
                <a:effectLst/>
                <a:latin typeface="Arial" panose="020B0604020202020204" pitchFamily="34" charset="0"/>
                <a:ea typeface="+mn-ea"/>
                <a:cs typeface="Arial" panose="020B0604020202020204" pitchFamily="34" charset="0"/>
              </a:rPr>
              <a:t>Att handla varor och mat som producerats lokalt minskar behovet av transporter. Det är bra eftersom det är slöseri med energi att köra varor fram och tillbaks mellan regioner och länder i onödan. Samtidigt är transporten ofta bara en liten del av en produkts totala miljöpåverkan. Det beror på att det trots allt är mycket mer energieffektivt att frakta många saker samtidigt. Därför är det många gånger viktigare att fundera över valet av produkter, och hur de är producerade, än hur långt de har färdats. </a:t>
            </a:r>
          </a:p>
          <a:p>
            <a:endParaRPr lang="sv-SE" sz="1200" b="0" i="0" u="none" strike="noStrike" kern="1200" dirty="0">
              <a:solidFill>
                <a:schemeClr val="tx1"/>
              </a:solidFill>
              <a:effectLst/>
              <a:latin typeface="Arial" panose="020B0604020202020204" pitchFamily="34" charset="0"/>
              <a:ea typeface="+mn-ea"/>
              <a:cs typeface="Arial" panose="020B0604020202020204" pitchFamily="34" charset="0"/>
            </a:endParaRPr>
          </a:p>
          <a:p>
            <a:r>
              <a:rPr lang="sv-SE" sz="1200" b="1" i="0" u="none" strike="noStrike" kern="1200" dirty="0">
                <a:solidFill>
                  <a:schemeClr val="tx1"/>
                </a:solidFill>
                <a:effectLst/>
                <a:latin typeface="Arial" panose="020B0604020202020204" pitchFamily="34" charset="0"/>
                <a:ea typeface="+mn-ea"/>
                <a:cs typeface="Arial" panose="020B0604020202020204" pitchFamily="34" charset="0"/>
              </a:rPr>
              <a:t>Bild: Haninge kommun</a:t>
            </a:r>
          </a:p>
        </p:txBody>
      </p:sp>
      <p:sp>
        <p:nvSpPr>
          <p:cNvPr id="4" name="Platshållare för bildnummer 3">
            <a:extLst>
              <a:ext uri="{FF2B5EF4-FFF2-40B4-BE49-F238E27FC236}">
                <a16:creationId xmlns:a16="http://schemas.microsoft.com/office/drawing/2014/main" id="{7970ECDA-D7E1-49E8-C2D7-C73349126322}"/>
              </a:ext>
            </a:extLst>
          </p:cNvPr>
          <p:cNvSpPr>
            <a:spLocks noGrp="1"/>
          </p:cNvSpPr>
          <p:nvPr>
            <p:ph type="sldNum" sz="quarter" idx="10"/>
          </p:nvPr>
        </p:nvSpPr>
        <p:spPr/>
        <p:txBody>
          <a:bodyPr/>
          <a:lstStyle/>
          <a:p>
            <a:fld id="{4B0E164D-EE8D-B448-BE8E-A1520703B60E}" type="slidenum">
              <a:rPr lang="sv-SE" smtClean="0"/>
              <a:t>19</a:t>
            </a:fld>
            <a:endParaRPr lang="sv-SE"/>
          </a:p>
        </p:txBody>
      </p:sp>
    </p:spTree>
    <p:extLst>
      <p:ext uri="{BB962C8B-B14F-4D97-AF65-F5344CB8AC3E}">
        <p14:creationId xmlns:p14="http://schemas.microsoft.com/office/powerpoint/2010/main" val="2042660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CEFE8-9582-39AD-F7B2-7E41B295018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D5ECEA0-CB47-83ED-178E-6EFBC0C81C49}"/>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633DB748-F56A-C881-7D77-DBABC711A10A}"/>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Instruktion till cirkelledaren:</a:t>
            </a:r>
            <a:endParaRPr lang="sv-SE" altLang="sv-SE" sz="1200" b="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1"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Vid behov </a:t>
            </a:r>
            <a:r>
              <a:rPr lang="sv-SE" altLang="sv-SE" sz="1200" b="0" i="0" dirty="0">
                <a:latin typeface="Arial" panose="020B0604020202020204" pitchFamily="34" charset="0"/>
                <a:cs typeface="Arial" panose="020B0604020202020204" pitchFamily="34" charset="0"/>
              </a:rPr>
              <a:t>(t.ex. om det var ett tag sedan sist gruppen hade cirkelträff om hållbarhet):</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1. Påminn gruppen kort om Agenda 2030 och de globala målen. Du kan utgå från talpunkterna nedanför. </a:t>
            </a:r>
            <a:endParaRPr lang="sv-SE" altLang="sv-SE" sz="1200" b="1"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sv-SE" altLang="sv-SE" sz="1200" b="1" i="1"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altLang="sv-SE" sz="1200" b="1" i="0" dirty="0">
                <a:latin typeface="Arial" panose="020B0604020202020204" pitchFamily="34" charset="0"/>
                <a:cs typeface="Arial" panose="020B0604020202020204" pitchFamily="34" charset="0"/>
              </a:rPr>
              <a:t>Talpunkter:</a:t>
            </a:r>
            <a:endParaRPr lang="sv-SE" sz="1200" b="0" i="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200" b="0" i="0" dirty="0">
              <a:latin typeface="Arial" panose="020B0604020202020204" pitchFamily="34" charset="0"/>
              <a:ea typeface="Calibri"/>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dirty="0">
                <a:latin typeface="Arial" panose="020B0604020202020204" pitchFamily="34" charset="0"/>
                <a:cs typeface="Arial" panose="020B0604020202020204" pitchFamily="34" charset="0"/>
              </a:rPr>
              <a:t>Hållbara Seniorer är ett studiecirkelmaterial som utgår från Agenda 2030 och de globala målen.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dirty="0">
                <a:latin typeface="Arial" panose="020B0604020202020204" pitchFamily="34" charset="0"/>
                <a:cs typeface="Arial" panose="020B0604020202020204" pitchFamily="34" charset="0"/>
              </a:rPr>
              <a:t>De globala målen utgör världens länders gemensamma plan för hur vi tillsammans skapar en bättre och mer hållbar värld för alla.</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dirty="0">
                <a:latin typeface="Arial" panose="020B0604020202020204" pitchFamily="34" charset="0"/>
                <a:cs typeface="Arial" panose="020B0604020202020204" pitchFamily="34" charset="0"/>
              </a:rPr>
              <a:t>Här är en bild som ger en översikt över alla 17 mål. Flera av målen diskuteras genom studiecirkelmaterialet.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dirty="0">
                <a:latin typeface="Arial" panose="020B0604020202020204" pitchFamily="34" charset="0"/>
                <a:cs typeface="Arial" panose="020B0604020202020204" pitchFamily="34" charset="0"/>
              </a:rPr>
              <a:t>Idag kommer vi diskutera mål 9 och 11: Hållbar industri, innovationer och infrastruktur och hållbara städer och samhällen.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SE" sz="1200" dirty="0">
                <a:effectLst/>
                <a:latin typeface="Aptos" panose="020B0004020202020204" pitchFamily="34" charset="0"/>
                <a:ea typeface="Aptos" panose="020B0004020202020204" pitchFamily="34" charset="0"/>
                <a:cs typeface="Times New Roman" panose="02020603050405020304" pitchFamily="18" charset="0"/>
              </a:rPr>
              <a:t>Hållbart transporter påverkar flera mål i Agenda 2030. Genom hållbara transporter kan vi bidra till flera av de globala målen – både direkt och indirekt. </a:t>
            </a: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lang="sv-SE" sz="1200" b="0"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Tx/>
              <a:buAutoNum type="arabicPeriod"/>
              <a:tabLst/>
              <a:defRPr/>
            </a:pPr>
            <a:endParaRPr lang="sv-SE" sz="1200" b="0" i="0"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i="0" dirty="0">
                <a:latin typeface="Arial" panose="020B0604020202020204" pitchFamily="34" charset="0"/>
                <a:cs typeface="Arial" panose="020B0604020202020204" pitchFamily="34" charset="0"/>
              </a:rPr>
              <a:t>Bild: </a:t>
            </a:r>
            <a:r>
              <a:rPr lang="sv-SE" sz="1200" b="1" i="0" dirty="0" err="1">
                <a:latin typeface="Arial" panose="020B0604020202020204" pitchFamily="34" charset="0"/>
                <a:cs typeface="Arial" panose="020B0604020202020204" pitchFamily="34" charset="0"/>
              </a:rPr>
              <a:t>Globalamalen.se</a:t>
            </a:r>
            <a:endParaRPr lang="sv-SE" sz="1200" b="1" i="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4DDD3C87-8CEF-6EA0-FB5D-712B8676B601}"/>
              </a:ext>
            </a:extLst>
          </p:cNvPr>
          <p:cNvSpPr>
            <a:spLocks noGrp="1"/>
          </p:cNvSpPr>
          <p:nvPr>
            <p:ph type="sldNum" sz="quarter" idx="10"/>
          </p:nvPr>
        </p:nvSpPr>
        <p:spPr/>
        <p:txBody>
          <a:bodyPr/>
          <a:lstStyle/>
          <a:p>
            <a:fld id="{4B0E164D-EE8D-B448-BE8E-A1520703B60E}" type="slidenum">
              <a:rPr lang="sv-SE" smtClean="0"/>
              <a:t>2</a:t>
            </a:fld>
            <a:endParaRPr lang="sv-SE"/>
          </a:p>
        </p:txBody>
      </p:sp>
    </p:spTree>
    <p:extLst>
      <p:ext uri="{BB962C8B-B14F-4D97-AF65-F5344CB8AC3E}">
        <p14:creationId xmlns:p14="http://schemas.microsoft.com/office/powerpoint/2010/main" val="6614661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1DCB1-D329-A08F-734C-7B5F3897D63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F24941E-2343-8DE5-993B-9D034255AC0C}"/>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2DFAB5F2-2157-4676-F420-F3C16D141869}"/>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i="0"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Ta stöd av samtalsfrågorna i bild eller kom på egna. </a:t>
            </a:r>
            <a:endParaRPr lang="sv-SE" sz="1200" b="0" i="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i="0" dirty="0">
              <a:latin typeface="Arial" panose="020B0604020202020204" pitchFamily="34" charset="0"/>
              <a:cs typeface="Arial" panose="020B0604020202020204" pitchFamily="34" charset="0"/>
            </a:endParaRPr>
          </a:p>
          <a:p>
            <a:pPr marL="0" indent="0">
              <a:buFontTx/>
              <a:buNone/>
            </a:pPr>
            <a:r>
              <a:rPr lang="sv-SE" sz="1200" b="1" i="0" dirty="0">
                <a:latin typeface="Arial" panose="020B0604020202020204" pitchFamily="34" charset="0"/>
                <a:cs typeface="Arial" panose="020B0604020202020204" pitchFamily="34" charset="0"/>
              </a:rPr>
              <a:t>Förslag på samtalsfrågor: </a:t>
            </a:r>
          </a:p>
          <a:p>
            <a:pPr marL="0" indent="0">
              <a:buFontTx/>
              <a:buNone/>
            </a:pPr>
            <a:endParaRPr lang="sv-SE" b="0" i="0" u="none" strike="noStrike" dirty="0">
              <a:solidFill>
                <a:srgbClr val="000000"/>
              </a:solidFill>
              <a:effectLst/>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i="0" dirty="0">
                <a:latin typeface="Arial" panose="020B0604020202020204" pitchFamily="34" charset="0"/>
                <a:ea typeface="Calibri"/>
                <a:cs typeface="Arial" panose="020B0604020202020204" pitchFamily="34" charset="0"/>
              </a:rPr>
              <a:t>Vad ser du som de största utmaningarna med att göra transporter mer hållbara i den egna kommunen?</a:t>
            </a:r>
          </a:p>
          <a:p>
            <a:pPr marL="228600" marR="0" lvl="0"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i="0" dirty="0">
                <a:latin typeface="Arial" panose="020B0604020202020204" pitchFamily="34" charset="0"/>
                <a:ea typeface="Calibri"/>
                <a:cs typeface="Arial" panose="020B0604020202020204" pitchFamily="34" charset="0"/>
              </a:rPr>
              <a:t>Hur kan stadsplanering bidra till minskat bilåkande? </a:t>
            </a:r>
          </a:p>
          <a:p>
            <a:pPr marL="228600" marR="0" lvl="0"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i="0" dirty="0">
                <a:latin typeface="Arial" panose="020B0604020202020204" pitchFamily="34" charset="0"/>
                <a:ea typeface="Calibri"/>
                <a:cs typeface="Arial" panose="020B0604020202020204" pitchFamily="34" charset="0"/>
              </a:rPr>
              <a:t>Hur ser det ut där du bor? Vad anser du att politikerna kan förbättra?</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endParaRPr lang="sv-SE" sz="1200" i="0" dirty="0">
              <a:latin typeface="Arial" panose="020B0604020202020204" pitchFamily="34" charset="0"/>
              <a:ea typeface="Calibri"/>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endParaRPr lang="sv-SE" sz="1200" i="0" dirty="0">
              <a:latin typeface="Arial" panose="020B0604020202020204" pitchFamily="34" charset="0"/>
              <a:ea typeface="Calibri"/>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endParaRPr lang="sv-SE" sz="1200" b="1" i="1" dirty="0">
              <a:latin typeface="Arial" panose="020B0604020202020204" pitchFamily="34" charset="0"/>
              <a:cs typeface="Arial" panose="020B0604020202020204" pitchFamily="34" charset="0"/>
            </a:endParaRPr>
          </a:p>
          <a:p>
            <a:pPr marL="228600" indent="-228600">
              <a:buFont typeface="+mj-lt"/>
              <a:buAutoNum type="arabicPeriod"/>
            </a:pPr>
            <a:endParaRPr lang="sv-SE" b="0" i="0" u="none" strike="noStrike" dirty="0">
              <a:solidFill>
                <a:srgbClr val="000000"/>
              </a:solidFill>
              <a:effectLst/>
              <a:latin typeface="-webkit-standard"/>
            </a:endParaRPr>
          </a:p>
        </p:txBody>
      </p:sp>
      <p:sp>
        <p:nvSpPr>
          <p:cNvPr id="4" name="Platshållare för bildnummer 3">
            <a:extLst>
              <a:ext uri="{FF2B5EF4-FFF2-40B4-BE49-F238E27FC236}">
                <a16:creationId xmlns:a16="http://schemas.microsoft.com/office/drawing/2014/main" id="{4164C706-1CF9-3DFC-8DD9-F0136B3B7EAD}"/>
              </a:ext>
            </a:extLst>
          </p:cNvPr>
          <p:cNvSpPr>
            <a:spLocks noGrp="1"/>
          </p:cNvSpPr>
          <p:nvPr>
            <p:ph type="sldNum" sz="quarter" idx="10"/>
          </p:nvPr>
        </p:nvSpPr>
        <p:spPr/>
        <p:txBody>
          <a:bodyPr/>
          <a:lstStyle/>
          <a:p>
            <a:fld id="{4B0E164D-EE8D-B448-BE8E-A1520703B60E}" type="slidenum">
              <a:rPr lang="sv-SE" smtClean="0"/>
              <a:t>20</a:t>
            </a:fld>
            <a:endParaRPr lang="sv-SE"/>
          </a:p>
        </p:txBody>
      </p:sp>
    </p:spTree>
    <p:extLst>
      <p:ext uri="{BB962C8B-B14F-4D97-AF65-F5344CB8AC3E}">
        <p14:creationId xmlns:p14="http://schemas.microsoft.com/office/powerpoint/2010/main" val="4490571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C3974-8BDF-D592-B481-69F598498A8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B944793-E311-3D2D-DE07-7BBF93018A60}"/>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3E55CAB9-04BA-134E-8746-56F20E402044}"/>
              </a:ext>
            </a:extLst>
          </p:cNvPr>
          <p:cNvSpPr>
            <a:spLocks noGrp="1"/>
          </p:cNvSpPr>
          <p:nvPr>
            <p:ph type="body" idx="1"/>
          </p:nvPr>
        </p:nvSpPr>
        <p:spPr/>
        <p:txBody>
          <a:bodyPr/>
          <a:lstStyle/>
          <a:p>
            <a:pPr marL="450850" indent="-450850" eaLnBrk="1" hangingPunct="1">
              <a:spcBef>
                <a:spcPct val="0"/>
              </a:spcBef>
            </a:pPr>
            <a:r>
              <a:rPr lang="sv-SE" sz="1200" b="1" i="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en-US" sz="1200" i="0" dirty="0">
              <a:latin typeface="Arial" panose="020B0604020202020204" pitchFamily="34" charset="0"/>
              <a:cs typeface="Arial" panose="020B0604020202020204" pitchFamily="34" charset="0"/>
            </a:endParaRPr>
          </a:p>
          <a:p>
            <a:pPr marL="228600" indent="-228600">
              <a:spcBef>
                <a:spcPct val="0"/>
              </a:spcBef>
              <a:buFont typeface="+mj-lt"/>
              <a:buAutoNum type="arabicPeriod"/>
            </a:pPr>
            <a:r>
              <a:rPr lang="sv-SE" sz="1200" i="0" dirty="0">
                <a:latin typeface="Arial" panose="020B0604020202020204" pitchFamily="34" charset="0"/>
                <a:ea typeface="Calibri"/>
                <a:cs typeface="Arial" panose="020B0604020202020204" pitchFamily="34" charset="0"/>
              </a:rPr>
              <a:t>Sammanfatta modulen tillsammans med gruppen.</a:t>
            </a:r>
          </a:p>
          <a:p>
            <a:pPr marL="228600" indent="-228600">
              <a:spcBef>
                <a:spcPct val="0"/>
              </a:spcBef>
              <a:buFont typeface="+mj-lt"/>
              <a:buAutoNum type="arabicPeriod"/>
            </a:pPr>
            <a:r>
              <a:rPr lang="sv-SE" sz="1200" i="0" dirty="0">
                <a:latin typeface="Arial" panose="020B0604020202020204" pitchFamily="34" charset="0"/>
                <a:ea typeface="Calibri"/>
                <a:cs typeface="Arial" panose="020B0604020202020204" pitchFamily="34" charset="0"/>
              </a:rPr>
              <a:t>Om tid finns, ställ frågan vad deltagarna tyckte var särskilt intressant.</a:t>
            </a:r>
          </a:p>
          <a:p>
            <a:endParaRPr lang="sv-SE" dirty="0"/>
          </a:p>
        </p:txBody>
      </p:sp>
      <p:sp>
        <p:nvSpPr>
          <p:cNvPr id="4" name="Platshållare för bildnummer 3">
            <a:extLst>
              <a:ext uri="{FF2B5EF4-FFF2-40B4-BE49-F238E27FC236}">
                <a16:creationId xmlns:a16="http://schemas.microsoft.com/office/drawing/2014/main" id="{FA03D316-79B1-8536-9007-855567FBAB47}"/>
              </a:ext>
            </a:extLst>
          </p:cNvPr>
          <p:cNvSpPr>
            <a:spLocks noGrp="1"/>
          </p:cNvSpPr>
          <p:nvPr>
            <p:ph type="sldNum" sz="quarter" idx="10"/>
          </p:nvPr>
        </p:nvSpPr>
        <p:spPr/>
        <p:txBody>
          <a:bodyPr/>
          <a:lstStyle/>
          <a:p>
            <a:fld id="{4B0E164D-EE8D-B448-BE8E-A1520703B60E}" type="slidenum">
              <a:rPr lang="sv-SE" smtClean="0"/>
              <a:t>21</a:t>
            </a:fld>
            <a:endParaRPr lang="sv-SE"/>
          </a:p>
        </p:txBody>
      </p:sp>
    </p:spTree>
    <p:extLst>
      <p:ext uri="{BB962C8B-B14F-4D97-AF65-F5344CB8AC3E}">
        <p14:creationId xmlns:p14="http://schemas.microsoft.com/office/powerpoint/2010/main" val="24942214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1D0B3-EDF7-2C92-2F34-FD975F0FD95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8FE42AF-ACC4-D5DC-E9D3-849DFB7C9BB8}"/>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0C9DD735-4F93-0947-6030-33EFDF1B8937}"/>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b="1" i="0" dirty="0">
                <a:latin typeface="Arial" panose="020B0604020202020204" pitchFamily="34" charset="0"/>
                <a:cs typeface="Arial" panose="020B0604020202020204" pitchFamily="34" charset="0"/>
              </a:rPr>
              <a:t>Instruktion till cirkelledaren:</a:t>
            </a:r>
          </a:p>
          <a:p>
            <a:endParaRPr lang="sv-SE" i="0" dirty="0">
              <a:latin typeface="Arial" panose="020B0604020202020204" pitchFamily="34" charset="0"/>
              <a:cs typeface="Arial" panose="020B0604020202020204" pitchFamily="34" charset="0"/>
            </a:endParaRPr>
          </a:p>
          <a:p>
            <a:pPr marL="228600" indent="-228600">
              <a:buAutoNum type="arabicPeriod"/>
            </a:pPr>
            <a:r>
              <a:rPr lang="sv-SE" i="0" dirty="0">
                <a:latin typeface="Arial" panose="020B0604020202020204" pitchFamily="34" charset="0"/>
                <a:cs typeface="Arial" panose="020B0604020202020204" pitchFamily="34" charset="0"/>
              </a:rPr>
              <a:t>Om du vet vilken modul ni ska göra nästa gång kan du kort berätta om det temat. Se listan nedanför.</a:t>
            </a:r>
          </a:p>
          <a:p>
            <a:pPr marL="228600" indent="-228600">
              <a:buAutoNum type="arabicPeriod"/>
            </a:pPr>
            <a:endParaRPr lang="sv-SE" i="0" dirty="0">
              <a:latin typeface="Arial" panose="020B0604020202020204" pitchFamily="34" charset="0"/>
              <a:cs typeface="Arial" panose="020B0604020202020204" pitchFamily="34" charset="0"/>
            </a:endParaRPr>
          </a:p>
          <a:p>
            <a:pPr marL="0" indent="0">
              <a:buNone/>
            </a:pPr>
            <a:r>
              <a:rPr lang="sv-SE" b="1" i="0" dirty="0">
                <a:latin typeface="Arial" panose="020B0604020202020204" pitchFamily="34" charset="0"/>
                <a:cs typeface="Arial" panose="020B0604020202020204" pitchFamily="34" charset="0"/>
              </a:rPr>
              <a:t>Lista över övriga moduler:</a:t>
            </a:r>
          </a:p>
          <a:p>
            <a:pPr marL="0" indent="0">
              <a:buNone/>
            </a:pPr>
            <a:endParaRPr lang="sv-SE" b="1" i="0"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i="0" dirty="0">
                <a:latin typeface="Arial" panose="020B0604020202020204" pitchFamily="34" charset="0"/>
                <a:cs typeface="Arial" panose="020B0604020202020204" pitchFamily="34" charset="0"/>
              </a:rPr>
              <a:t>Social hållbarhet</a:t>
            </a:r>
          </a:p>
          <a:p>
            <a:pPr marL="171450" indent="-171450">
              <a:buFont typeface="Arial" panose="020B0604020202020204" pitchFamily="34" charset="0"/>
              <a:buChar char="•"/>
            </a:pPr>
            <a:r>
              <a:rPr lang="sv-SE" i="0" dirty="0">
                <a:latin typeface="Arial" panose="020B0604020202020204" pitchFamily="34" charset="0"/>
                <a:cs typeface="Arial" panose="020B0604020202020204" pitchFamily="34" charset="0"/>
              </a:rPr>
              <a:t>Hållbar städning</a:t>
            </a:r>
          </a:p>
          <a:p>
            <a:pPr marL="171450" indent="-171450">
              <a:buFont typeface="Arial" panose="020B0604020202020204" pitchFamily="34" charset="0"/>
              <a:buChar char="•"/>
            </a:pPr>
            <a:r>
              <a:rPr lang="sv-SE" i="0" dirty="0">
                <a:latin typeface="Arial" panose="020B0604020202020204" pitchFamily="34" charset="0"/>
                <a:cs typeface="Arial" panose="020B0604020202020204" pitchFamily="34" charset="0"/>
              </a:rPr>
              <a:t>Hållbar hälsa</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i="0" dirty="0">
                <a:latin typeface="Arial" panose="020B0604020202020204" pitchFamily="34" charset="0"/>
                <a:cs typeface="Arial" panose="020B0604020202020204" pitchFamily="34" charset="0"/>
              </a:rPr>
              <a:t>Hållbart ätande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i="0" dirty="0">
                <a:latin typeface="Arial" panose="020B0604020202020204" pitchFamily="34" charset="0"/>
                <a:cs typeface="Arial" panose="020B0604020202020204" pitchFamily="34" charset="0"/>
              </a:rPr>
              <a:t>Hållbart vatten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i="0" dirty="0">
                <a:latin typeface="Arial" panose="020B0604020202020204" pitchFamily="34" charset="0"/>
                <a:cs typeface="Arial" panose="020B0604020202020204" pitchFamily="34" charset="0"/>
              </a:rPr>
              <a:t>Hållbart klimat</a:t>
            </a:r>
          </a:p>
          <a:p>
            <a:pPr marL="171450" indent="-171450">
              <a:buFont typeface="Arial" panose="020B0604020202020204" pitchFamily="34" charset="0"/>
              <a:buChar char="•"/>
            </a:pPr>
            <a:r>
              <a:rPr lang="sv-SE" i="0" dirty="0">
                <a:latin typeface="Arial" panose="020B0604020202020204" pitchFamily="34" charset="0"/>
                <a:cs typeface="Arial" panose="020B0604020202020204" pitchFamily="34" charset="0"/>
              </a:rPr>
              <a:t>Hållbar energi</a:t>
            </a:r>
          </a:p>
          <a:p>
            <a:pPr marL="171450" indent="-171450">
              <a:buFont typeface="Arial" panose="020B0604020202020204" pitchFamily="34" charset="0"/>
              <a:buChar char="•"/>
            </a:pPr>
            <a:r>
              <a:rPr lang="sv-SE" i="0" dirty="0">
                <a:latin typeface="Arial" panose="020B0604020202020204" pitchFamily="34" charset="0"/>
                <a:cs typeface="Arial" panose="020B0604020202020204" pitchFamily="34" charset="0"/>
              </a:rPr>
              <a:t>Hållbara textilier och konsumtion</a:t>
            </a:r>
          </a:p>
          <a:p>
            <a:pPr marL="228600" indent="-228600">
              <a:buAutoNum type="arabicPeriod"/>
            </a:pPr>
            <a:endParaRPr lang="sv-SE"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r>
              <a:rPr lang="sv-SE" b="1" i="0" dirty="0">
                <a:latin typeface="Arial" panose="020B0604020202020204" pitchFamily="34" charset="0"/>
                <a:cs typeface="Arial" panose="020B0604020202020204" pitchFamily="34" charset="0"/>
              </a:rPr>
              <a:t>Valbart</a:t>
            </a:r>
            <a:r>
              <a:rPr lang="sv-SE" i="0" dirty="0">
                <a:latin typeface="Arial" panose="020B0604020202020204" pitchFamily="34" charset="0"/>
                <a:cs typeface="Arial" panose="020B0604020202020204" pitchFamily="34" charset="0"/>
              </a:rPr>
              <a:t>: Säg att deltagarna inför nästa gång kan fundera på om </a:t>
            </a:r>
            <a:r>
              <a:rPr lang="sv-SE" i="0" dirty="0">
                <a:solidFill>
                  <a:srgbClr val="000000"/>
                </a:solidFill>
                <a:effectLst/>
                <a:latin typeface="Arial" panose="020B0604020202020204" pitchFamily="34" charset="0"/>
                <a:cs typeface="Arial" panose="020B0604020202020204" pitchFamily="34" charset="0"/>
              </a:rPr>
              <a:t>det finns något aktuellt gruppen kan prata om kopplat till nästa tema. Det kan till exempel vara något någon läst i tidningen, hört om på radio, diskuterat med en vän, funderat på eller upptäckt på annat sätt.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endParaRPr lang="sv-SE" i="0" dirty="0">
              <a:solidFill>
                <a:srgbClr val="000000"/>
              </a:solidFill>
              <a:effectLst/>
              <a:latin typeface="Arial" panose="020B0604020202020204" pitchFamily="34" charset="0"/>
              <a:cs typeface="Arial" panose="020B0604020202020204" pitchFamily="34" charset="0"/>
              <a:sym typeface="Wingdings" pitchFamily="2" charset="2"/>
            </a:endParaRPr>
          </a:p>
          <a:p>
            <a:pPr marL="0" indent="0">
              <a:buNone/>
            </a:pPr>
            <a:endParaRPr lang="sv-SE" dirty="0"/>
          </a:p>
        </p:txBody>
      </p:sp>
      <p:sp>
        <p:nvSpPr>
          <p:cNvPr id="4" name="Platshållare för bildnummer 3">
            <a:extLst>
              <a:ext uri="{FF2B5EF4-FFF2-40B4-BE49-F238E27FC236}">
                <a16:creationId xmlns:a16="http://schemas.microsoft.com/office/drawing/2014/main" id="{AEE4F092-6AE5-A1C0-42AD-E2BE529098FC}"/>
              </a:ext>
            </a:extLst>
          </p:cNvPr>
          <p:cNvSpPr>
            <a:spLocks noGrp="1"/>
          </p:cNvSpPr>
          <p:nvPr>
            <p:ph type="sldNum" sz="quarter" idx="10"/>
          </p:nvPr>
        </p:nvSpPr>
        <p:spPr/>
        <p:txBody>
          <a:bodyPr/>
          <a:lstStyle/>
          <a:p>
            <a:fld id="{4B0E164D-EE8D-B448-BE8E-A1520703B60E}" type="slidenum">
              <a:rPr lang="sv-SE" smtClean="0"/>
              <a:t>22</a:t>
            </a:fld>
            <a:endParaRPr lang="sv-SE"/>
          </a:p>
        </p:txBody>
      </p:sp>
    </p:spTree>
    <p:extLst>
      <p:ext uri="{BB962C8B-B14F-4D97-AF65-F5344CB8AC3E}">
        <p14:creationId xmlns:p14="http://schemas.microsoft.com/office/powerpoint/2010/main" val="42078904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C2F71-106D-70F0-247D-C1150A3F379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4C84017-459C-1CA3-D6F1-235AF1C67AF4}"/>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01C90918-C687-1890-EF8B-81FB35213D94}"/>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indent="-450850" eaLnBrk="1" hangingPunct="1">
              <a:spcBef>
                <a:spcPct val="0"/>
              </a:spcBef>
            </a:pPr>
            <a:endParaRPr lang="sv-SE" altLang="sv-SE" sz="1200" b="1"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ct val="0"/>
              </a:spcBef>
              <a:spcAft>
                <a:spcPts val="0"/>
              </a:spcAft>
              <a:buClrTx/>
              <a:buSzTx/>
              <a:buFont typeface="+mj-lt"/>
              <a:buAutoNum type="arabicPeriod"/>
              <a:tabLst/>
              <a:defRPr/>
            </a:pPr>
            <a:r>
              <a:rPr lang="sv-SE" altLang="sv-SE" sz="1200" b="0" i="0" dirty="0">
                <a:latin typeface="Arial" panose="020B0604020202020204" pitchFamily="34" charset="0"/>
                <a:cs typeface="Arial" panose="020B0604020202020204" pitchFamily="34" charset="0"/>
              </a:rPr>
              <a:t>Informera gruppen om fördjupningen på den här sidan. Utgå från talpunkterna nedanför. </a:t>
            </a:r>
          </a:p>
          <a:p>
            <a:pPr marL="450850" indent="-450850" eaLnBrk="1" hangingPunct="1">
              <a:spcBef>
                <a:spcPct val="0"/>
              </a:spcBef>
              <a:buAutoNum type="arabicPeriod"/>
            </a:pPr>
            <a:endParaRPr lang="sv-SE" altLang="sv-SE" sz="1200" b="0" i="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Talpunkter:</a:t>
            </a:r>
          </a:p>
          <a:p>
            <a:endParaRPr lang="sv-SE" sz="1200" i="0" dirty="0">
              <a:latin typeface="Arial" panose="020B0604020202020204" pitchFamily="34" charset="0"/>
              <a:cs typeface="Arial" panose="020B0604020202020204" pitchFamily="34" charset="0"/>
            </a:endParaRPr>
          </a:p>
          <a:p>
            <a:pPr marL="228600" indent="-228600">
              <a:buFont typeface="Arial" panose="020B0604020202020204" pitchFamily="34" charset="0"/>
              <a:buChar char="•"/>
            </a:pPr>
            <a:r>
              <a:rPr lang="sv-SE" sz="1200" i="0" dirty="0">
                <a:latin typeface="Arial" panose="020B0604020202020204" pitchFamily="34" charset="0"/>
                <a:cs typeface="Arial" panose="020B0604020202020204" pitchFamily="34" charset="0"/>
              </a:rPr>
              <a:t>Som jag nämnde i början av träffen kommer ni få den här presentationen skickad till er, så att ni på egen hand kan lära er mer om det ni är intresserade av kring hållbara transporter.</a:t>
            </a:r>
          </a:p>
          <a:p>
            <a:pPr marL="228600" indent="-228600">
              <a:buFont typeface="Arial" panose="020B0604020202020204" pitchFamily="34" charset="0"/>
              <a:buChar char="•"/>
            </a:pPr>
            <a:r>
              <a:rPr lang="sv-SE" sz="1200" i="0" dirty="0">
                <a:latin typeface="Arial" panose="020B0604020202020204" pitchFamily="34" charset="0"/>
                <a:cs typeface="Arial" panose="020B0604020202020204" pitchFamily="34" charset="0"/>
              </a:rPr>
              <a:t>Här på den sista powerpoint-bilden i presentationen hittar ni länkar till hemsidor och annat kopplat till det vi pratat om idag. </a:t>
            </a:r>
          </a:p>
          <a:p>
            <a:pPr marL="228600" indent="-228600">
              <a:buFont typeface="Arial" panose="020B0604020202020204" pitchFamily="34" charset="0"/>
              <a:buChar char="•"/>
            </a:pPr>
            <a:r>
              <a:rPr lang="sv-SE" sz="1200" i="0" dirty="0">
                <a:latin typeface="Arial" panose="020B0604020202020204" pitchFamily="34" charset="0"/>
                <a:cs typeface="Arial" panose="020B0604020202020204" pitchFamily="34" charset="0"/>
              </a:rPr>
              <a:t>Ni klickar på länkarna på den här powerpoint-bilden, men ni kan gärna också klicka på de länkar som finns med i de övriga powerpoint-bilderna, för att ta del av mer om ämnet.</a:t>
            </a:r>
          </a:p>
          <a:p>
            <a:pPr marL="228600" indent="-228600">
              <a:buFont typeface="Arial" panose="020B0604020202020204" pitchFamily="34" charset="0"/>
              <a:buChar char="•"/>
            </a:pPr>
            <a:endParaRPr lang="sv-SE" sz="1200" i="0" dirty="0">
              <a:latin typeface="Arial" panose="020B0604020202020204" pitchFamily="34" charset="0"/>
              <a:cs typeface="Arial" panose="020B0604020202020204" pitchFamily="34" charset="0"/>
            </a:endParaRPr>
          </a:p>
          <a:p>
            <a:pPr marL="228600" indent="-228600">
              <a:buFont typeface="+mj-lt"/>
              <a:buAutoNum type="arabicPeriod"/>
            </a:pPr>
            <a:endParaRPr lang="sv-SE" sz="1200" i="0"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D49B3A6E-2D4B-4BC2-A995-07AEE57FD599}"/>
              </a:ext>
            </a:extLst>
          </p:cNvPr>
          <p:cNvSpPr>
            <a:spLocks noGrp="1"/>
          </p:cNvSpPr>
          <p:nvPr>
            <p:ph type="sldNum" sz="quarter" idx="10"/>
          </p:nvPr>
        </p:nvSpPr>
        <p:spPr/>
        <p:txBody>
          <a:bodyPr/>
          <a:lstStyle/>
          <a:p>
            <a:fld id="{4B0E164D-EE8D-B448-BE8E-A1520703B60E}" type="slidenum">
              <a:rPr lang="sv-SE" smtClean="0"/>
              <a:t>23</a:t>
            </a:fld>
            <a:endParaRPr lang="sv-SE"/>
          </a:p>
        </p:txBody>
      </p:sp>
    </p:spTree>
    <p:extLst>
      <p:ext uri="{BB962C8B-B14F-4D97-AF65-F5344CB8AC3E}">
        <p14:creationId xmlns:p14="http://schemas.microsoft.com/office/powerpoint/2010/main" val="1595299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A32C7-742B-2C30-AC0C-408C8CBD212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A321BD5-5A22-197B-D18F-C8BB9B2453D8}"/>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02564182-CBEF-232C-AB9B-E182CC235B9D}"/>
              </a:ext>
            </a:extLst>
          </p:cNvPr>
          <p:cNvSpPr>
            <a:spLocks noGrp="1"/>
          </p:cNvSpPr>
          <p:nvPr>
            <p:ph type="body" idx="1"/>
          </p:nvPr>
        </p:nvSpPr>
        <p:spPr/>
        <p:txBody>
          <a:bodyPr/>
          <a:lstStyle/>
          <a:p>
            <a:r>
              <a:rPr lang="sv-SE" sz="1200" b="1" dirty="0">
                <a:latin typeface="Arial" panose="020B0604020202020204" pitchFamily="34" charset="0"/>
                <a:cs typeface="Arial" panose="020B0604020202020204" pitchFamily="34" charset="0"/>
              </a:rPr>
              <a:t>Instruktion till cirkelledaren:</a:t>
            </a:r>
          </a:p>
          <a:p>
            <a:endParaRPr lang="sv-SE" sz="1200" b="1" i="0" dirty="0">
              <a:latin typeface="Arial" panose="020B0604020202020204" pitchFamily="34" charset="0"/>
              <a:ea typeface="Calibri"/>
              <a:cs typeface="Arial" panose="020B0604020202020204" pitchFamily="34" charset="0"/>
            </a:endParaRPr>
          </a:p>
          <a:p>
            <a:pPr marL="228600" indent="-228600">
              <a:buAutoNum type="arabicPeriod"/>
            </a:pPr>
            <a:r>
              <a:rPr lang="sv-SE" sz="1200" i="0" dirty="0">
                <a:latin typeface="Arial" panose="020B0604020202020204" pitchFamily="34" charset="0"/>
                <a:cs typeface="Arial" panose="020B0604020202020204" pitchFamily="34" charset="0"/>
              </a:rPr>
              <a:t>Läs texten på powerpoint-bilden högt.</a:t>
            </a:r>
            <a:endParaRPr lang="sv-SE" sz="1200" i="0" dirty="0">
              <a:latin typeface="Arial" panose="020B0604020202020204" pitchFamily="34" charset="0"/>
              <a:ea typeface="Calibri"/>
              <a:cs typeface="Arial" panose="020B0604020202020204" pitchFamily="34" charset="0"/>
            </a:endParaRPr>
          </a:p>
          <a:p>
            <a:pPr marL="228600" indent="-228600">
              <a:buAutoNum type="arabicPeriod"/>
            </a:pPr>
            <a:r>
              <a:rPr lang="sv-SE" sz="1200" i="0" dirty="0">
                <a:latin typeface="Arial" panose="020B0604020202020204" pitchFamily="34" charset="0"/>
                <a:cs typeface="Arial" panose="020B0604020202020204" pitchFamily="34" charset="0"/>
              </a:rPr>
              <a:t>Läs detta som tillägg: "Genom att bygga motståndskraftig infrastruktur, främja hållbar industrialisering och uppmuntra innovation."</a:t>
            </a:r>
            <a:endParaRPr lang="sv-SE" sz="1200" i="0" dirty="0">
              <a:latin typeface="Arial" panose="020B0604020202020204" pitchFamily="34" charset="0"/>
              <a:ea typeface="Calibri"/>
              <a:cs typeface="Arial" panose="020B0604020202020204" pitchFamily="34" charset="0"/>
            </a:endParaRPr>
          </a:p>
          <a:p>
            <a:pPr marL="228600" indent="-228600">
              <a:buAutoNum type="arabicPeriod"/>
            </a:pPr>
            <a:r>
              <a:rPr lang="sv-SE" sz="1200" i="0" dirty="0">
                <a:latin typeface="Arial" panose="020B0604020202020204" pitchFamily="34" charset="0"/>
                <a:ea typeface="Calibri"/>
                <a:cs typeface="Arial" panose="020B0604020202020204" pitchFamily="34" charset="0"/>
              </a:rPr>
              <a:t>Valbart: Om gruppen vill veta mer om </a:t>
            </a:r>
            <a:r>
              <a:rPr lang="sv-SE" sz="1200" b="0" i="0" dirty="0">
                <a:latin typeface="Arial" panose="020B0604020202020204" pitchFamily="34" charset="0"/>
                <a:ea typeface="Calibri"/>
                <a:cs typeface="Arial" panose="020B0604020202020204" pitchFamily="34" charset="0"/>
              </a:rPr>
              <a:t>mål 9 i de globala målen, Agenda 2030</a:t>
            </a:r>
            <a:r>
              <a:rPr lang="sv-SE" sz="1200" i="0" dirty="0">
                <a:latin typeface="Arial" panose="020B0604020202020204" pitchFamily="34" charset="0"/>
                <a:ea typeface="Calibri"/>
                <a:cs typeface="Arial" panose="020B0604020202020204" pitchFamily="34" charset="0"/>
              </a:rPr>
              <a:t>, klicka på länken "Mer om mål 9"</a:t>
            </a:r>
            <a:endParaRPr lang="sv-SE" sz="1200" i="0" dirty="0">
              <a:latin typeface="Arial" panose="020B0604020202020204" pitchFamily="34" charset="0"/>
              <a:cs typeface="Arial" panose="020B0604020202020204" pitchFamily="34" charset="0"/>
            </a:endParaRPr>
          </a:p>
          <a:p>
            <a:pPr marL="228600" indent="-228600">
              <a:buAutoNum type="arabicPeriod"/>
            </a:pPr>
            <a:r>
              <a:rPr lang="sv-SE" sz="1200" i="0" dirty="0">
                <a:latin typeface="Arial" panose="020B0604020202020204" pitchFamily="34" charset="0"/>
                <a:ea typeface="Calibri"/>
                <a:cs typeface="Arial" panose="020B0604020202020204" pitchFamily="34" charset="0"/>
              </a:rPr>
              <a:t>Valbart: Ta stöd av samtalsfrågan här nedanför eller kom på egna.</a:t>
            </a:r>
          </a:p>
          <a:p>
            <a:endParaRPr lang="sv-SE" sz="1200" b="1" i="0" dirty="0">
              <a:latin typeface="Arial" panose="020B0604020202020204" pitchFamily="34" charset="0"/>
              <a:ea typeface="Calibri"/>
              <a:cs typeface="Arial" panose="020B0604020202020204" pitchFamily="34" charset="0"/>
            </a:endParaRPr>
          </a:p>
          <a:p>
            <a:r>
              <a:rPr lang="sv-SE" sz="1200" b="1" i="0" dirty="0">
                <a:latin typeface="Arial" panose="020B0604020202020204" pitchFamily="34" charset="0"/>
                <a:ea typeface="Calibri"/>
                <a:cs typeface="Arial" panose="020B0604020202020204" pitchFamily="34" charset="0"/>
              </a:rPr>
              <a:t>Förslag samtalsfråga:</a:t>
            </a:r>
          </a:p>
          <a:p>
            <a:endParaRPr lang="sv-SE" sz="1200" b="1" i="0" dirty="0">
              <a:latin typeface="Arial" panose="020B0604020202020204" pitchFamily="34" charset="0"/>
              <a:ea typeface="Calibri"/>
              <a:cs typeface="Arial" panose="020B0604020202020204" pitchFamily="34" charset="0"/>
            </a:endParaRPr>
          </a:p>
          <a:p>
            <a:pPr marL="171450" indent="-171450">
              <a:buFont typeface="Arial" panose="020B0604020202020204" pitchFamily="34" charset="0"/>
              <a:buChar char="•"/>
            </a:pPr>
            <a:r>
              <a:rPr lang="sv-SE" sz="1200" i="0" dirty="0">
                <a:latin typeface="Arial" panose="020B0604020202020204" pitchFamily="34" charset="0"/>
                <a:ea typeface="Calibri"/>
                <a:cs typeface="Arial" panose="020B0604020202020204" pitchFamily="34" charset="0"/>
              </a:rPr>
              <a:t>Vad vet vi i gruppen om hållbara transporter? </a:t>
            </a:r>
            <a:endParaRPr lang="sv-SE" sz="1200" i="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200" i="1"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099CF2CB-96B9-DFDA-E9C5-337DCC28AD09}"/>
              </a:ext>
            </a:extLst>
          </p:cNvPr>
          <p:cNvSpPr>
            <a:spLocks noGrp="1"/>
          </p:cNvSpPr>
          <p:nvPr>
            <p:ph type="sldNum" sz="quarter" idx="10"/>
          </p:nvPr>
        </p:nvSpPr>
        <p:spPr/>
        <p:txBody>
          <a:bodyPr/>
          <a:lstStyle/>
          <a:p>
            <a:fld id="{4B0E164D-EE8D-B448-BE8E-A1520703B60E}" type="slidenum">
              <a:rPr lang="sv-SE" smtClean="0"/>
              <a:t>3</a:t>
            </a:fld>
            <a:endParaRPr lang="sv-SE"/>
          </a:p>
        </p:txBody>
      </p:sp>
    </p:spTree>
    <p:extLst>
      <p:ext uri="{BB962C8B-B14F-4D97-AF65-F5344CB8AC3E}">
        <p14:creationId xmlns:p14="http://schemas.microsoft.com/office/powerpoint/2010/main" val="679208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7FECC-A8FD-CB6C-D5AF-E029EA7249C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EECCCA2-6E78-F145-708F-5890D2AC9D94}"/>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B2061798-AFD0-72FD-9EA7-11DAF46D424C}"/>
              </a:ext>
            </a:extLst>
          </p:cNvPr>
          <p:cNvSpPr>
            <a:spLocks noGrp="1"/>
          </p:cNvSpPr>
          <p:nvPr>
            <p:ph type="body" idx="1"/>
          </p:nvPr>
        </p:nvSpPr>
        <p:spPr/>
        <p:txBody>
          <a:bodyPr/>
          <a:lstStyle/>
          <a:p>
            <a:r>
              <a:rPr lang="sv-SE" sz="1200" b="1" i="0" dirty="0">
                <a:latin typeface="Arial" panose="020B0604020202020204" pitchFamily="34" charset="0"/>
                <a:cs typeface="Arial" panose="020B0604020202020204" pitchFamily="34" charset="0"/>
              </a:rPr>
              <a:t>Instruktion till cirkelledaren:</a:t>
            </a:r>
          </a:p>
          <a:p>
            <a:endParaRPr lang="sv-SE" sz="1200" b="1" i="0" dirty="0">
              <a:latin typeface="Arial" panose="020B0604020202020204" pitchFamily="34" charset="0"/>
              <a:ea typeface="Calibri"/>
              <a:cs typeface="Arial" panose="020B0604020202020204" pitchFamily="34" charset="0"/>
            </a:endParaRPr>
          </a:p>
          <a:p>
            <a:pPr marL="228600" indent="-228600">
              <a:buAutoNum type="arabicPeriod"/>
            </a:pPr>
            <a:r>
              <a:rPr lang="sv-SE" sz="1200" i="0" dirty="0">
                <a:latin typeface="Arial" panose="020B0604020202020204" pitchFamily="34" charset="0"/>
                <a:cs typeface="Arial" panose="020B0604020202020204" pitchFamily="34" charset="0"/>
              </a:rPr>
              <a:t>Läs texten på powerpoint-bilden högt.</a:t>
            </a:r>
            <a:endParaRPr lang="sv-SE" sz="1200" i="0" dirty="0">
              <a:latin typeface="Arial" panose="020B0604020202020204" pitchFamily="34" charset="0"/>
              <a:ea typeface="Calibri"/>
              <a:cs typeface="Arial" panose="020B0604020202020204" pitchFamily="34" charset="0"/>
            </a:endParaRPr>
          </a:p>
          <a:p>
            <a:pPr marL="228600" indent="-228600">
              <a:buAutoNum type="arabicPeriod"/>
            </a:pPr>
            <a:r>
              <a:rPr lang="sv-SE" sz="1200" i="0" dirty="0">
                <a:latin typeface="Arial" panose="020B0604020202020204" pitchFamily="34" charset="0"/>
                <a:cs typeface="Arial" panose="020B0604020202020204" pitchFamily="34" charset="0"/>
              </a:rPr>
              <a:t>Läs detta som tillägg: "Genom att planera och utveckla städer och bosättningar så att de blir inkluderande, säkra, motståndskraftiga och hållbara för alla invånare."</a:t>
            </a:r>
            <a:endParaRPr lang="sv-SE" sz="1200" i="0" dirty="0">
              <a:latin typeface="Arial" panose="020B0604020202020204" pitchFamily="34" charset="0"/>
              <a:ea typeface="Calibri"/>
              <a:cs typeface="Arial" panose="020B0604020202020204" pitchFamily="34" charset="0"/>
            </a:endParaRPr>
          </a:p>
          <a:p>
            <a:pPr marL="228600" indent="-228600">
              <a:buAutoNum type="arabicPeriod"/>
            </a:pPr>
            <a:r>
              <a:rPr lang="sv-SE" sz="1200" i="0" dirty="0">
                <a:latin typeface="Arial" panose="020B0604020202020204" pitchFamily="34" charset="0"/>
                <a:ea typeface="Calibri"/>
                <a:cs typeface="Arial" panose="020B0604020202020204" pitchFamily="34" charset="0"/>
              </a:rPr>
              <a:t>Valbart: Om gruppen vill veta mer om </a:t>
            </a:r>
            <a:r>
              <a:rPr lang="sv-SE" sz="1200" b="0" i="0" dirty="0">
                <a:latin typeface="Arial" panose="020B0604020202020204" pitchFamily="34" charset="0"/>
                <a:ea typeface="Calibri"/>
                <a:cs typeface="Arial" panose="020B0604020202020204" pitchFamily="34" charset="0"/>
              </a:rPr>
              <a:t>mål 11 i de globala målen, Agenda 2030</a:t>
            </a:r>
            <a:r>
              <a:rPr lang="sv-SE" sz="1200" i="0" dirty="0">
                <a:latin typeface="Arial" panose="020B0604020202020204" pitchFamily="34" charset="0"/>
                <a:ea typeface="Calibri"/>
                <a:cs typeface="Arial" panose="020B0604020202020204" pitchFamily="34" charset="0"/>
              </a:rPr>
              <a:t>, klicka på länken "Mer om mål 11"</a:t>
            </a:r>
            <a:endParaRPr lang="sv-SE" sz="1200" i="0" dirty="0">
              <a:latin typeface="Arial" panose="020B0604020202020204" pitchFamily="34" charset="0"/>
              <a:cs typeface="Arial" panose="020B0604020202020204" pitchFamily="34" charset="0"/>
            </a:endParaRPr>
          </a:p>
          <a:p>
            <a:pPr marL="228600" indent="-228600">
              <a:buAutoNum type="arabicPeriod"/>
            </a:pPr>
            <a:r>
              <a:rPr lang="sv-SE" sz="1200" i="0" dirty="0">
                <a:latin typeface="Arial" panose="020B0604020202020204" pitchFamily="34" charset="0"/>
                <a:ea typeface="Calibri"/>
                <a:cs typeface="Arial" panose="020B0604020202020204" pitchFamily="34" charset="0"/>
              </a:rPr>
              <a:t>Valbart: Ta stöd av samtalsfrågan här nedanför eller kom på egna.</a:t>
            </a:r>
          </a:p>
          <a:p>
            <a:endParaRPr lang="sv-SE" sz="1200" b="1" i="0" dirty="0">
              <a:latin typeface="Arial" panose="020B0604020202020204" pitchFamily="34" charset="0"/>
              <a:ea typeface="Calibri"/>
              <a:cs typeface="Arial" panose="020B0604020202020204" pitchFamily="34" charset="0"/>
            </a:endParaRPr>
          </a:p>
          <a:p>
            <a:r>
              <a:rPr lang="sv-SE" sz="1200" b="1" i="0" dirty="0">
                <a:latin typeface="Arial" panose="020B0604020202020204" pitchFamily="34" charset="0"/>
                <a:ea typeface="Calibri"/>
                <a:cs typeface="Arial" panose="020B0604020202020204" pitchFamily="34" charset="0"/>
              </a:rPr>
              <a:t>Förslag samtalsfråga:</a:t>
            </a:r>
          </a:p>
          <a:p>
            <a:endParaRPr lang="sv-SE" sz="1200" b="1" i="0" dirty="0">
              <a:latin typeface="Arial" panose="020B0604020202020204" pitchFamily="34" charset="0"/>
              <a:ea typeface="Calibri"/>
              <a:cs typeface="Arial" panose="020B0604020202020204" pitchFamily="34" charset="0"/>
            </a:endParaRPr>
          </a:p>
          <a:p>
            <a:pPr marL="171450" indent="-171450">
              <a:buFont typeface="Arial" panose="020B0604020202020204" pitchFamily="34" charset="0"/>
              <a:buChar char="•"/>
            </a:pPr>
            <a:r>
              <a:rPr lang="sv-SE" sz="1200" i="0" dirty="0">
                <a:latin typeface="Arial" panose="020B0604020202020204" pitchFamily="34" charset="0"/>
                <a:ea typeface="Calibri"/>
                <a:cs typeface="Arial" panose="020B0604020202020204" pitchFamily="34" charset="0"/>
              </a:rPr>
              <a:t>Vad är vi i gruppen intresserade av att veta mer om hållbara städer och samhällen?</a:t>
            </a:r>
          </a:p>
          <a:p>
            <a:pPr marL="171450" indent="-171450">
              <a:buFont typeface="Arial" panose="020B0604020202020204" pitchFamily="34" charset="0"/>
              <a:buChar char="•"/>
            </a:pPr>
            <a:endParaRPr lang="sv-SE" sz="1200" b="1" i="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200" i="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200" i="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sv-SE" sz="1200" i="1"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C55F0482-0FD1-98DE-F235-89CBBEFEB771}"/>
              </a:ext>
            </a:extLst>
          </p:cNvPr>
          <p:cNvSpPr>
            <a:spLocks noGrp="1"/>
          </p:cNvSpPr>
          <p:nvPr>
            <p:ph type="sldNum" sz="quarter" idx="10"/>
          </p:nvPr>
        </p:nvSpPr>
        <p:spPr/>
        <p:txBody>
          <a:bodyPr/>
          <a:lstStyle/>
          <a:p>
            <a:fld id="{4B0E164D-EE8D-B448-BE8E-A1520703B60E}" type="slidenum">
              <a:rPr lang="sv-SE" smtClean="0"/>
              <a:t>4</a:t>
            </a:fld>
            <a:endParaRPr lang="sv-SE"/>
          </a:p>
        </p:txBody>
      </p:sp>
    </p:spTree>
    <p:extLst>
      <p:ext uri="{BB962C8B-B14F-4D97-AF65-F5344CB8AC3E}">
        <p14:creationId xmlns:p14="http://schemas.microsoft.com/office/powerpoint/2010/main" val="25541373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2AC0F-B4AA-02DA-7EFD-A86965E7F20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F11AD75-2E0E-182A-2434-E67973B6F1B4}"/>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607EAF29-44E9-289D-6B3C-7604BDD1D430}"/>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dirty="0">
                <a:latin typeface="Arial" panose="020B0604020202020204" pitchFamily="34" charset="0"/>
                <a:cs typeface="Arial" panose="020B0604020202020204" pitchFamily="34" charset="0"/>
              </a:rPr>
              <a:t>Instruktion till cirkelledaren:</a:t>
            </a:r>
            <a:endParaRPr lang="sv-SE" sz="1200" dirty="0">
              <a:latin typeface="Arial" panose="020B0604020202020204" pitchFamily="34" charset="0"/>
              <a:cs typeface="Arial" panose="020B0604020202020204" pitchFamily="34" charset="0"/>
            </a:endParaRPr>
          </a:p>
          <a:p>
            <a:endParaRPr lang="sv-SE" sz="1200" dirty="0">
              <a:latin typeface="Arial" panose="020B0604020202020204" pitchFamily="34" charset="0"/>
              <a:cs typeface="Arial" panose="020B0604020202020204" pitchFamily="34" charset="0"/>
            </a:endParaRPr>
          </a:p>
          <a:p>
            <a:pPr marL="228600" indent="-228600">
              <a:buFont typeface="+mj-lt"/>
              <a:buAutoNum type="arabicPeriod"/>
            </a:pPr>
            <a:r>
              <a:rPr lang="sv-SE" sz="1200" dirty="0">
                <a:latin typeface="Arial" panose="020B0604020202020204" pitchFamily="34" charset="0"/>
                <a:cs typeface="Arial" panose="020B0604020202020204" pitchFamily="34" charset="0"/>
              </a:rPr>
              <a:t>Berätta för gruppen att ni ska titta på en informationsfilm om transporter.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Filmen är cirka 4,5 minuter och </a:t>
            </a:r>
            <a:r>
              <a:rPr lang="sv-SE" sz="1200">
                <a:latin typeface="Arial" panose="020B0604020202020204" pitchFamily="34" charset="0"/>
                <a:cs typeface="Arial" panose="020B0604020202020204" pitchFamily="34" charset="0"/>
              </a:rPr>
              <a:t>har undertextning </a:t>
            </a:r>
            <a:r>
              <a:rPr lang="sv-SE" sz="1200" u="sng" kern="1200">
                <a:solidFill>
                  <a:schemeClr val="tx1"/>
                </a:solidFill>
                <a:effectLst/>
                <a:latin typeface="+mn-lt"/>
                <a:ea typeface="+mn-ea"/>
                <a:cs typeface="+mn-cs"/>
              </a:rPr>
              <a:t>som du slår på genom att trycka på ”cc” i filmens menyrad.</a:t>
            </a:r>
            <a:endParaRPr lang="sv-SE" sz="120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Efter filmen kan gruppen prata utifrån de samtalsfrågorna som finns här nedan. Du kan komma på egna samtalsfrågor om du hellre vill det. </a:t>
            </a: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lang="sv-SE" sz="1200" dirty="0">
                <a:latin typeface="Arial" panose="020B0604020202020204" pitchFamily="34" charset="0"/>
                <a:cs typeface="Arial" panose="020B0604020202020204" pitchFamily="34" charset="0"/>
              </a:rPr>
              <a:t>Klicka på spel-knappen för att spela filmen. </a:t>
            </a:r>
            <a:r>
              <a:rPr lang="sv-SE" sz="1200" u="sng" dirty="0">
                <a:latin typeface="Arial" panose="020B0604020202020204" pitchFamily="34" charset="0"/>
                <a:cs typeface="Arial" panose="020B0604020202020204" pitchFamily="34" charset="0"/>
              </a:rPr>
              <a:t>Observera att det kan ta några sekunder innan filmen är redo att börja spela efter att du tryck på ”spela”.</a:t>
            </a:r>
          </a:p>
          <a:p>
            <a:pPr marL="228600" indent="-228600">
              <a:buFont typeface="+mj-lt"/>
              <a:buAutoNum type="arabicPeriod"/>
            </a:pPr>
            <a:endParaRPr lang="sv-SE" sz="1200" i="1"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sv-SE" sz="1200" b="1" i="0" dirty="0">
                <a:latin typeface="Arial" panose="020B0604020202020204" pitchFamily="34" charset="0"/>
                <a:cs typeface="Arial" panose="020B0604020202020204" pitchFamily="34" charset="0"/>
              </a:rPr>
              <a:t>Förslag på samtalsfrågor efter filmen: </a:t>
            </a:r>
          </a:p>
          <a:p>
            <a:pPr marL="0" marR="0" lvl="0" indent="0" algn="l" defTabSz="457200" rtl="0" eaLnBrk="1" fontAlgn="auto" latinLnBrk="0" hangingPunct="1">
              <a:lnSpc>
                <a:spcPct val="100000"/>
              </a:lnSpc>
              <a:spcBef>
                <a:spcPts val="0"/>
              </a:spcBef>
              <a:spcAft>
                <a:spcPts val="0"/>
              </a:spcAft>
              <a:buClrTx/>
              <a:buSzTx/>
              <a:buFontTx/>
              <a:buNone/>
              <a:tabLst/>
              <a:defRPr/>
            </a:pPr>
            <a:endParaRPr lang="sv-SE" sz="1200" b="1" i="0" dirty="0">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dirty="0">
                <a:latin typeface="Arial" panose="020B0604020202020204" pitchFamily="34" charset="0"/>
                <a:cs typeface="Arial" panose="020B0604020202020204" pitchFamily="34" charset="0"/>
              </a:rPr>
              <a:t>Var det något i filmen som var nytt för er?</a:t>
            </a:r>
          </a:p>
          <a:p>
            <a:pPr marL="228600" marR="0" lvl="0" indent="-2286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dirty="0">
                <a:latin typeface="Arial" panose="020B0604020202020204" pitchFamily="34" charset="0"/>
                <a:cs typeface="Arial" panose="020B0604020202020204" pitchFamily="34" charset="0"/>
              </a:rPr>
              <a:t>Var det något i filmen som du inte förstått tidigare?</a:t>
            </a:r>
          </a:p>
        </p:txBody>
      </p:sp>
      <p:sp>
        <p:nvSpPr>
          <p:cNvPr id="4" name="Platshållare för bildnummer 3">
            <a:extLst>
              <a:ext uri="{FF2B5EF4-FFF2-40B4-BE49-F238E27FC236}">
                <a16:creationId xmlns:a16="http://schemas.microsoft.com/office/drawing/2014/main" id="{E93EF2E6-0BEC-D2AD-F8DA-C2685EDF6EE9}"/>
              </a:ext>
            </a:extLst>
          </p:cNvPr>
          <p:cNvSpPr>
            <a:spLocks noGrp="1"/>
          </p:cNvSpPr>
          <p:nvPr>
            <p:ph type="sldNum" sz="quarter" idx="5"/>
          </p:nvPr>
        </p:nvSpPr>
        <p:spPr/>
        <p:txBody>
          <a:bodyPr/>
          <a:lstStyle/>
          <a:p>
            <a:fld id="{4B0E164D-EE8D-B448-BE8E-A1520703B60E}" type="slidenum">
              <a:rPr lang="sv-SE" smtClean="0"/>
              <a:t>5</a:t>
            </a:fld>
            <a:endParaRPr lang="sv-SE"/>
          </a:p>
        </p:txBody>
      </p:sp>
    </p:spTree>
    <p:extLst>
      <p:ext uri="{BB962C8B-B14F-4D97-AF65-F5344CB8AC3E}">
        <p14:creationId xmlns:p14="http://schemas.microsoft.com/office/powerpoint/2010/main" val="51848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2AE1F-41ED-651D-E202-827CB833C8C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EA7C310-E15A-AE1F-002F-54C753EE2872}"/>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832BC44D-76C6-FB7B-3AE1-2EE2A95EA47E}"/>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Börja med att berätta kort om hur transporter bidrar till ett flertal miljöproblem. Utgå från talpunkterna nedanför. </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a:latin typeface="Arial" panose="020B0604020202020204" pitchFamily="34" charset="0"/>
                <a:cs typeface="Arial" panose="020B0604020202020204" pitchFamily="34" charset="0"/>
              </a:rPr>
              <a:t>Talpunkter:</a:t>
            </a:r>
          </a:p>
          <a:p>
            <a:pPr marL="171450" indent="-171450" eaLnBrk="1" hangingPunct="1">
              <a:spcBef>
                <a:spcPct val="0"/>
              </a:spcBef>
              <a:buFont typeface="Arial" panose="020B0604020202020204" pitchFamily="34" charset="0"/>
              <a:buChar char="•"/>
            </a:pPr>
            <a:endParaRPr lang="sv-SE" altLang="sv-SE" b="1" dirty="0">
              <a:latin typeface="Arial" panose="020B0604020202020204" pitchFamily="34" charset="0"/>
              <a:cs typeface="Arial" panose="020B0604020202020204" pitchFamily="34" charset="0"/>
            </a:endParaRP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sz="1200" dirty="0">
                <a:latin typeface="Arial" panose="020B0604020202020204" pitchFamily="34" charset="0"/>
                <a:cs typeface="Arial" panose="020B0604020202020204" pitchFamily="34" charset="0"/>
              </a:rPr>
              <a:t>Transporter är en grundläggande del av vårt samhälle – de binder samman människor, möjliggör handel och ger oss friheten att röra oss. Men de står också för en betydande klimatpåverkan. </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b="0" i="0" u="none" strike="noStrike" dirty="0">
                <a:solidFill>
                  <a:srgbClr val="000000"/>
                </a:solidFill>
                <a:effectLst/>
                <a:latin typeface="Arial" panose="020B0604020202020204" pitchFamily="34" charset="0"/>
                <a:cs typeface="Arial" panose="020B0604020202020204" pitchFamily="34" charset="0"/>
              </a:rPr>
              <a:t>Transport av personer och varor inom Sverige står i dag för en fjärdedel av Sveriges energianvändning. Vägtrafiken utgör den största delen av energianvändningen för transporter (90 procent) och av den står personbilarna för över 60 procent.  </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b="0" i="0" u="none" strike="noStrike" dirty="0">
                <a:solidFill>
                  <a:srgbClr val="000000"/>
                </a:solidFill>
                <a:effectLst/>
                <a:latin typeface="Arial" panose="020B0604020202020204" pitchFamily="34" charset="0"/>
                <a:cs typeface="Arial" panose="020B0604020202020204" pitchFamily="34" charset="0"/>
              </a:rPr>
              <a:t>Trafiken bidrar till ett flertal miljöproblem, bland annat hälsofarlig luft, buller, övergödning och försurning. Till det kommer problem från asfalterade ytor, intrång i naturen, att barriärer skapas i landskapet, olyckor och trängsel i våra städer. </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sv-SE" b="0" i="0" u="none" strike="noStrike" dirty="0">
                <a:solidFill>
                  <a:srgbClr val="000000"/>
                </a:solidFill>
                <a:effectLst/>
                <a:latin typeface="Arial" panose="020B0604020202020204" pitchFamily="34" charset="0"/>
                <a:cs typeface="Arial" panose="020B0604020202020204" pitchFamily="34" charset="0"/>
              </a:rPr>
              <a:t>Förbränning av fossila bränslen står för det största bidraget till klimatförändringarna både i Sverige och i övriga världen.</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b="0" i="0" u="none" strike="noStrike" dirty="0">
              <a:solidFill>
                <a:srgbClr val="000000"/>
              </a:solidFill>
              <a:effectLst/>
              <a:latin typeface="Arial" panose="020B0604020202020204" pitchFamily="34" charset="0"/>
              <a:cs typeface="Arial" panose="020B0604020202020204" pitchFamily="34" charset="0"/>
            </a:endParaRPr>
          </a:p>
          <a:p>
            <a:r>
              <a:rPr lang="sv-SE" b="1" dirty="0">
                <a:latin typeface="Arial" panose="020B0604020202020204" pitchFamily="34" charset="0"/>
                <a:cs typeface="Arial" panose="020B0604020202020204" pitchFamily="34" charset="0"/>
              </a:rPr>
              <a:t>Bild: Chalmers tekniska högskola</a:t>
            </a:r>
          </a:p>
        </p:txBody>
      </p:sp>
      <p:sp>
        <p:nvSpPr>
          <p:cNvPr id="4" name="Platshållare för bildnummer 3">
            <a:extLst>
              <a:ext uri="{FF2B5EF4-FFF2-40B4-BE49-F238E27FC236}">
                <a16:creationId xmlns:a16="http://schemas.microsoft.com/office/drawing/2014/main" id="{CA0A892E-05EC-0D76-1340-819E00B96431}"/>
              </a:ext>
            </a:extLst>
          </p:cNvPr>
          <p:cNvSpPr>
            <a:spLocks noGrp="1"/>
          </p:cNvSpPr>
          <p:nvPr>
            <p:ph type="sldNum" sz="quarter" idx="10"/>
          </p:nvPr>
        </p:nvSpPr>
        <p:spPr/>
        <p:txBody>
          <a:bodyPr/>
          <a:lstStyle/>
          <a:p>
            <a:fld id="{4B0E164D-EE8D-B448-BE8E-A1520703B60E}" type="slidenum">
              <a:rPr lang="sv-SE" smtClean="0"/>
              <a:t>6</a:t>
            </a:fld>
            <a:endParaRPr lang="sv-SE"/>
          </a:p>
        </p:txBody>
      </p:sp>
    </p:spTree>
    <p:extLst>
      <p:ext uri="{BB962C8B-B14F-4D97-AF65-F5344CB8AC3E}">
        <p14:creationId xmlns:p14="http://schemas.microsoft.com/office/powerpoint/2010/main" val="30459188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962D2-9B70-20CE-BA07-D5E553D43E8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F3F6EEA-7D72-63BD-3079-5CB798AB4D78}"/>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3FDF0E85-6416-D147-32FB-A182A10433B7}"/>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sz="1200" b="0" dirty="0">
              <a:latin typeface="Arial" panose="020B0604020202020204" pitchFamily="34" charset="0"/>
              <a:cs typeface="Arial" panose="020B0604020202020204" pitchFamily="34" charset="0"/>
            </a:endParaRPr>
          </a:p>
          <a:p>
            <a:pPr marL="450850" indent="-450850" eaLnBrk="1" hangingPunct="1">
              <a:spcBef>
                <a:spcPct val="0"/>
              </a:spcBef>
            </a:pPr>
            <a:endParaRPr lang="sv-SE" sz="1200"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sz="1200" dirty="0">
                <a:latin typeface="Arial" panose="020B0604020202020204" pitchFamily="34" charset="0"/>
                <a:cs typeface="Arial" panose="020B0604020202020204" pitchFamily="34" charset="0"/>
              </a:rPr>
              <a:t>Berätta kort om utsläpp av växthusgaser från inrikes transporter. </a:t>
            </a:r>
            <a:r>
              <a:rPr lang="sv-SE" altLang="sv-SE" b="0" dirty="0">
                <a:latin typeface="Arial" panose="020B0604020202020204" pitchFamily="34" charset="0"/>
                <a:cs typeface="Arial" panose="020B0604020202020204" pitchFamily="34" charset="0"/>
              </a:rPr>
              <a:t>Utgå från </a:t>
            </a:r>
            <a:r>
              <a:rPr lang="sv-SE" altLang="sv-SE" b="0" dirty="0" err="1">
                <a:latin typeface="Arial" panose="020B0604020202020204" pitchFamily="34" charset="0"/>
                <a:cs typeface="Arial" panose="020B0604020202020204" pitchFamily="34" charset="0"/>
              </a:rPr>
              <a:t>talpunkterna</a:t>
            </a:r>
            <a:r>
              <a:rPr lang="sv-SE" altLang="sv-SE" b="0" dirty="0">
                <a:latin typeface="Arial" panose="020B0604020202020204" pitchFamily="34" charset="0"/>
                <a:cs typeface="Arial" panose="020B0604020202020204" pitchFamily="34" charset="0"/>
              </a:rPr>
              <a:t> nedanför. </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err="1">
                <a:latin typeface="Arial" panose="020B0604020202020204" pitchFamily="34" charset="0"/>
                <a:cs typeface="Arial" panose="020B0604020202020204" pitchFamily="34" charset="0"/>
              </a:rPr>
              <a:t>Talpunkter</a:t>
            </a:r>
            <a:r>
              <a:rPr lang="sv-SE" altLang="sv-SE" b="1" dirty="0">
                <a:latin typeface="Arial" panose="020B0604020202020204" pitchFamily="34" charset="0"/>
                <a:cs typeface="Arial" panose="020B0604020202020204" pitchFamily="34" charset="0"/>
              </a:rPr>
              <a:t>:</a:t>
            </a:r>
          </a:p>
          <a:p>
            <a:pPr marL="450850" indent="-450850" eaLnBrk="1" hangingPunct="1">
              <a:spcBef>
                <a:spcPct val="0"/>
              </a:spcBef>
            </a:pPr>
            <a:endParaRPr lang="sv-SE" sz="1200" dirty="0">
              <a:latin typeface="Arial" panose="020B0604020202020204" pitchFamily="34" charset="0"/>
              <a:cs typeface="Arial" panose="020B0604020202020204" pitchFamily="34" charset="0"/>
            </a:endParaRPr>
          </a:p>
          <a:p>
            <a:pPr marL="228600" indent="-228600">
              <a:buFont typeface="Arial" panose="020B0604020202020204" pitchFamily="34" charset="0"/>
              <a:buChar char="•"/>
            </a:pPr>
            <a:r>
              <a:rPr lang="sv-SE" sz="1200" dirty="0">
                <a:latin typeface="Arial" panose="020B0604020202020204" pitchFamily="34" charset="0"/>
                <a:cs typeface="Arial" panose="020B0604020202020204" pitchFamily="34" charset="0"/>
              </a:rPr>
              <a:t>I Sverige kommer nästan 30 % av de totala utsläppen av växthusgaser från inrikes transporter. Utsläppen från transportsektor uppgick till cirka 16,9 miljoner ton koldioxidekvivalenter (</a:t>
            </a:r>
            <a:r>
              <a:rPr lang="sv-SE" sz="1200" dirty="0" err="1">
                <a:latin typeface="Arial" panose="020B0604020202020204" pitchFamily="34" charset="0"/>
                <a:cs typeface="Arial" panose="020B0604020202020204" pitchFamily="34" charset="0"/>
              </a:rPr>
              <a:t>CO₂e</a:t>
            </a:r>
            <a:r>
              <a:rPr lang="sv-SE" sz="1200" dirty="0">
                <a:latin typeface="Arial" panose="020B0604020202020204" pitchFamily="34" charset="0"/>
                <a:cs typeface="Arial" panose="020B0604020202020204" pitchFamily="34" charset="0"/>
              </a:rPr>
              <a:t>) för år 2024, enligt Naturvårdsverket.</a:t>
            </a:r>
          </a:p>
          <a:p>
            <a:pPr marL="228600" indent="-228600">
              <a:buFont typeface="Arial" panose="020B0604020202020204" pitchFamily="34" charset="0"/>
              <a:buChar char="•"/>
            </a:pPr>
            <a:r>
              <a:rPr lang="sv-SE" sz="1200" dirty="0">
                <a:latin typeface="Arial" panose="020B0604020202020204" pitchFamily="34" charset="0"/>
                <a:cs typeface="Arial" panose="020B0604020202020204" pitchFamily="34" charset="0"/>
              </a:rPr>
              <a:t>När vi inkluderar utrikes flyg och sjöfart växer siffran ytterligare. Det är tydligt att transportsektorn spelar en nyckelroll i omställningen till ett mer hållbart samhälle.</a:t>
            </a:r>
          </a:p>
          <a:p>
            <a:pPr marL="228600" indent="-228600">
              <a:buFont typeface="+mj-lt"/>
              <a:buAutoNum type="arabicPeriod"/>
            </a:pPr>
            <a:endParaRPr lang="sv-SE" sz="1200" dirty="0">
              <a:latin typeface="Arial" panose="020B0604020202020204" pitchFamily="34" charset="0"/>
              <a:cs typeface="Arial" panose="020B0604020202020204" pitchFamily="34" charset="0"/>
            </a:endParaRPr>
          </a:p>
          <a:p>
            <a:pPr marL="228600" indent="-228600">
              <a:buFont typeface="+mj-lt"/>
              <a:buAutoNum type="arabicPeriod" startAt="2"/>
            </a:pPr>
            <a:r>
              <a:rPr lang="sv-SE" sz="1200" i="0" dirty="0">
                <a:latin typeface="Arial" panose="020B0604020202020204" pitchFamily="34" charset="0"/>
                <a:cs typeface="Arial" panose="020B0604020202020204" pitchFamily="34" charset="0"/>
              </a:rPr>
              <a:t>Klicka på ”Utsläpp” i bild för att titta närmare på grafen över utsläpp av växthusgaser (från inrikes transporter 1990-2024).</a:t>
            </a:r>
          </a:p>
          <a:p>
            <a:pPr marL="171450" marR="0" lvl="0" indent="-1714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b="0" i="0" u="none" strike="noStrike" dirty="0">
              <a:solidFill>
                <a:srgbClr val="000000"/>
              </a:solidFill>
              <a:effectLst/>
              <a:latin typeface="Arial" panose="020B0604020202020204" pitchFamily="34" charset="0"/>
              <a:cs typeface="Arial" panose="020B0604020202020204" pitchFamily="34" charset="0"/>
            </a:endParaRPr>
          </a:p>
          <a:p>
            <a:endParaRPr lang="sv-SE" dirty="0"/>
          </a:p>
        </p:txBody>
      </p:sp>
      <p:sp>
        <p:nvSpPr>
          <p:cNvPr id="4" name="Platshållare för bildnummer 3">
            <a:extLst>
              <a:ext uri="{FF2B5EF4-FFF2-40B4-BE49-F238E27FC236}">
                <a16:creationId xmlns:a16="http://schemas.microsoft.com/office/drawing/2014/main" id="{6DB83B56-911F-45D3-D0CF-19D816A6A3A9}"/>
              </a:ext>
            </a:extLst>
          </p:cNvPr>
          <p:cNvSpPr>
            <a:spLocks noGrp="1"/>
          </p:cNvSpPr>
          <p:nvPr>
            <p:ph type="sldNum" sz="quarter" idx="10"/>
          </p:nvPr>
        </p:nvSpPr>
        <p:spPr/>
        <p:txBody>
          <a:bodyPr/>
          <a:lstStyle/>
          <a:p>
            <a:fld id="{4B0E164D-EE8D-B448-BE8E-A1520703B60E}" type="slidenum">
              <a:rPr lang="sv-SE" smtClean="0"/>
              <a:t>7</a:t>
            </a:fld>
            <a:endParaRPr lang="sv-SE"/>
          </a:p>
        </p:txBody>
      </p:sp>
    </p:spTree>
    <p:extLst>
      <p:ext uri="{BB962C8B-B14F-4D97-AF65-F5344CB8AC3E}">
        <p14:creationId xmlns:p14="http://schemas.microsoft.com/office/powerpoint/2010/main" val="1202559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F00BE-C06B-96EF-93D4-5B805A7BCD0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13FA73A-B55F-7277-AC26-72A400B8F544}"/>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42FA9E33-1C7E-9B1A-E12A-2DD4B975825B}"/>
              </a:ext>
            </a:extLst>
          </p:cNvPr>
          <p:cNvSpPr>
            <a:spLocks noGrp="1"/>
          </p:cNvSpPr>
          <p:nvPr>
            <p:ph type="body" idx="1"/>
          </p:nvPr>
        </p:nvSpPr>
        <p:spPr/>
        <p:txBody>
          <a:bodyPr/>
          <a:lstStyle/>
          <a:p>
            <a:pPr marL="450850" indent="-450850" eaLnBrk="1" hangingPunct="1">
              <a:spcBef>
                <a:spcPct val="0"/>
              </a:spcBef>
            </a:pPr>
            <a:r>
              <a:rPr lang="sv-SE" altLang="sv-SE" sz="1200" b="1" i="0" dirty="0">
                <a:latin typeface="Arial" panose="020B0604020202020204" pitchFamily="34" charset="0"/>
                <a:cs typeface="Arial" panose="020B0604020202020204" pitchFamily="34" charset="0"/>
              </a:rPr>
              <a:t>Instruktion till cirkelledaren:</a:t>
            </a:r>
          </a:p>
          <a:p>
            <a:pPr marL="450850" marR="0" lvl="0" indent="-450850" algn="l" defTabSz="457200" rtl="0" eaLnBrk="1" fontAlgn="auto" latinLnBrk="0" hangingPunct="1">
              <a:lnSpc>
                <a:spcPct val="100000"/>
              </a:lnSpc>
              <a:spcBef>
                <a:spcPct val="0"/>
              </a:spcBef>
              <a:spcAft>
                <a:spcPts val="0"/>
              </a:spcAft>
              <a:buClrTx/>
              <a:buSzTx/>
              <a:buFont typeface="Arial" panose="020B0604020202020204" pitchFamily="34" charset="0"/>
              <a:buChar char="•"/>
              <a:tabLst/>
              <a:defRPr/>
            </a:pPr>
            <a:endParaRPr lang="sv-SE" altLang="sv-SE" sz="1200" b="0" i="0" dirty="0">
              <a:latin typeface="Arial" panose="020B0604020202020204" pitchFamily="34" charset="0"/>
              <a:cs typeface="Arial" panose="020B0604020202020204" pitchFamily="34" charset="0"/>
            </a:endParaRPr>
          </a:p>
          <a:p>
            <a:pPr marL="450850" marR="0" lvl="0" indent="-450850" algn="l" defTabSz="457200" rtl="0" eaLnBrk="1" fontAlgn="auto" latinLnBrk="0" hangingPunct="1">
              <a:lnSpc>
                <a:spcPct val="100000"/>
              </a:lnSpc>
              <a:spcBef>
                <a:spcPct val="0"/>
              </a:spcBef>
              <a:spcAft>
                <a:spcPts val="0"/>
              </a:spcAft>
              <a:buClrTx/>
              <a:buSzTx/>
              <a:buFontTx/>
              <a:buNone/>
              <a:tabLst/>
              <a:defRPr/>
            </a:pPr>
            <a:r>
              <a:rPr lang="sv-SE" altLang="sv-SE" sz="1200" b="0" i="0" dirty="0">
                <a:latin typeface="Arial" panose="020B0604020202020204" pitchFamily="34" charset="0"/>
                <a:cs typeface="Arial" panose="020B0604020202020204" pitchFamily="34" charset="0"/>
              </a:rPr>
              <a:t>Ta stöd av samtalsfrågan i bild eller kom på egna. </a:t>
            </a:r>
            <a:endParaRPr lang="sv-SE" sz="1200" b="0" i="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sz="1200" i="0" dirty="0">
              <a:latin typeface="Arial" panose="020B0604020202020204" pitchFamily="34" charset="0"/>
              <a:cs typeface="Arial" panose="020B0604020202020204" pitchFamily="34" charset="0"/>
            </a:endParaRPr>
          </a:p>
          <a:p>
            <a:pPr marL="0" indent="0">
              <a:buFontTx/>
              <a:buNone/>
            </a:pPr>
            <a:r>
              <a:rPr lang="sv-SE" sz="1200" b="1" i="0" dirty="0">
                <a:latin typeface="Arial" panose="020B0604020202020204" pitchFamily="34" charset="0"/>
                <a:cs typeface="Arial" panose="020B0604020202020204" pitchFamily="34" charset="0"/>
              </a:rPr>
              <a:t>Förslag på samtalsfråga: </a:t>
            </a:r>
          </a:p>
          <a:p>
            <a:pPr marL="0" indent="0">
              <a:buFontTx/>
              <a:buNone/>
            </a:pPr>
            <a:endParaRPr lang="sv-SE" sz="1200" b="1" i="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sz="1200" i="0" dirty="0">
                <a:latin typeface="Arial" panose="020B0604020202020204" pitchFamily="34" charset="0"/>
                <a:cs typeface="Arial" panose="020B0604020202020204" pitchFamily="34" charset="0"/>
              </a:rPr>
              <a:t>Nästan 30 % av Sveriges utsläpp av växthusgaser kommer som nämnt från inrikes transporter. Vilka förändringar har vi i gruppen sett inom transporter under vår livstid? Vilka av dessa förändringar tror vi har påverkat utsläppen särskilt mycket?</a:t>
            </a:r>
          </a:p>
          <a:p>
            <a:pPr marL="171450" indent="-171450">
              <a:buFont typeface="Arial" panose="020B0604020202020204" pitchFamily="34" charset="0"/>
              <a:buChar char="•"/>
            </a:pPr>
            <a:endParaRPr lang="sv-SE" sz="1200" i="0" dirty="0"/>
          </a:p>
          <a:p>
            <a:pPr marL="171450" indent="-171450">
              <a:buFont typeface="Arial" panose="020B0604020202020204" pitchFamily="34" charset="0"/>
              <a:buChar char="•"/>
            </a:pPr>
            <a:endParaRPr lang="sv-SE" sz="1200" i="0" dirty="0"/>
          </a:p>
          <a:p>
            <a:pPr marL="171450" indent="-171450">
              <a:buFont typeface="Arial" panose="020B0604020202020204" pitchFamily="34" charset="0"/>
              <a:buChar char="•"/>
            </a:pPr>
            <a:endParaRPr lang="sv-SE" sz="1200" i="0" dirty="0"/>
          </a:p>
          <a:p>
            <a:pPr marL="171450" indent="-171450">
              <a:buFont typeface="Arial" panose="020B0604020202020204" pitchFamily="34" charset="0"/>
              <a:buChar char="•"/>
            </a:pPr>
            <a:endParaRPr lang="sv-SE" sz="1200" b="0" i="1" u="none" strike="noStrike" dirty="0">
              <a:solidFill>
                <a:srgbClr val="000000"/>
              </a:solidFill>
              <a:effectLst/>
              <a:latin typeface="Arial" panose="020B0604020202020204" pitchFamily="34" charset="0"/>
              <a:cs typeface="Arial" panose="020B0604020202020204" pitchFamily="34" charset="0"/>
            </a:endParaRPr>
          </a:p>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endParaRPr lang="sv-SE" sz="1200" b="1" i="1" dirty="0">
              <a:latin typeface="Arial" panose="020B0604020202020204" pitchFamily="34" charset="0"/>
              <a:cs typeface="Arial" panose="020B0604020202020204" pitchFamily="34" charset="0"/>
            </a:endParaRPr>
          </a:p>
          <a:p>
            <a:pPr marL="228600" indent="-228600">
              <a:buFont typeface="+mj-lt"/>
              <a:buAutoNum type="arabicPeriod"/>
            </a:pPr>
            <a:endParaRPr lang="sv-SE" b="0" i="0" u="none" strike="noStrike" dirty="0">
              <a:solidFill>
                <a:srgbClr val="000000"/>
              </a:solidFill>
              <a:effectLst/>
              <a:latin typeface="-webkit-standard"/>
            </a:endParaRPr>
          </a:p>
        </p:txBody>
      </p:sp>
      <p:sp>
        <p:nvSpPr>
          <p:cNvPr id="4" name="Platshållare för bildnummer 3">
            <a:extLst>
              <a:ext uri="{FF2B5EF4-FFF2-40B4-BE49-F238E27FC236}">
                <a16:creationId xmlns:a16="http://schemas.microsoft.com/office/drawing/2014/main" id="{7266D8AD-3DB9-FC8C-1E46-DAB713BB3CBF}"/>
              </a:ext>
            </a:extLst>
          </p:cNvPr>
          <p:cNvSpPr>
            <a:spLocks noGrp="1"/>
          </p:cNvSpPr>
          <p:nvPr>
            <p:ph type="sldNum" sz="quarter" idx="10"/>
          </p:nvPr>
        </p:nvSpPr>
        <p:spPr/>
        <p:txBody>
          <a:bodyPr/>
          <a:lstStyle/>
          <a:p>
            <a:fld id="{4B0E164D-EE8D-B448-BE8E-A1520703B60E}" type="slidenum">
              <a:rPr lang="sv-SE" smtClean="0"/>
              <a:t>8</a:t>
            </a:fld>
            <a:endParaRPr lang="sv-SE"/>
          </a:p>
        </p:txBody>
      </p:sp>
    </p:spTree>
    <p:extLst>
      <p:ext uri="{BB962C8B-B14F-4D97-AF65-F5344CB8AC3E}">
        <p14:creationId xmlns:p14="http://schemas.microsoft.com/office/powerpoint/2010/main" val="36480522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09545-0CC2-DA6B-E0CC-59969113169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A15BAE3-4198-B663-1306-A04F3A132CD0}"/>
              </a:ext>
            </a:extLst>
          </p:cNvPr>
          <p:cNvSpPr>
            <a:spLocks noGrp="1" noRot="1" noChangeAspect="1"/>
          </p:cNvSpPr>
          <p:nvPr>
            <p:ph type="sldImg"/>
          </p:nvPr>
        </p:nvSpPr>
        <p:spPr>
          <a:xfrm>
            <a:off x="381000" y="685800"/>
            <a:ext cx="6096000" cy="3429000"/>
          </a:xfrm>
        </p:spPr>
        <p:txBody>
          <a:bodyPr/>
          <a:lstStyle/>
          <a:p>
            <a:endParaRPr lang="sv-SE"/>
          </a:p>
        </p:txBody>
      </p:sp>
      <p:sp>
        <p:nvSpPr>
          <p:cNvPr id="3" name="Platshållare för anteckningar 2">
            <a:extLst>
              <a:ext uri="{FF2B5EF4-FFF2-40B4-BE49-F238E27FC236}">
                <a16:creationId xmlns:a16="http://schemas.microsoft.com/office/drawing/2014/main" id="{A21770A9-E8A4-C061-2221-3E57DF21EDB4}"/>
              </a:ext>
            </a:extLst>
          </p:cNvPr>
          <p:cNvSpPr>
            <a:spLocks noGrp="1"/>
          </p:cNvSpPr>
          <p:nvPr>
            <p:ph type="body" idx="1"/>
          </p:nvPr>
        </p:nvSpPr>
        <p:spPr/>
        <p:txBody>
          <a:bodyPr/>
          <a:lstStyle/>
          <a:p>
            <a:pPr marL="450850" indent="-450850" eaLnBrk="1" hangingPunct="1">
              <a:spcBef>
                <a:spcPct val="0"/>
              </a:spcBef>
            </a:pPr>
            <a:r>
              <a:rPr lang="sv-SE" altLang="sv-SE" b="1" dirty="0">
                <a:latin typeface="Arial" panose="020B0604020202020204" pitchFamily="34" charset="0"/>
                <a:cs typeface="Arial" panose="020B0604020202020204" pitchFamily="34" charset="0"/>
              </a:rPr>
              <a:t>Instruktion till cirkelledaren:</a:t>
            </a: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endParaRPr lang="sv-SE" altLang="sv-SE" b="1" dirty="0">
              <a:latin typeface="Arial" panose="020B0604020202020204" pitchFamily="34" charset="0"/>
              <a:cs typeface="Arial" panose="020B0604020202020204" pitchFamily="34" charset="0"/>
            </a:endParaRPr>
          </a:p>
          <a:p>
            <a:pPr marL="228600" indent="-228600" eaLnBrk="1" hangingPunct="1">
              <a:spcBef>
                <a:spcPct val="0"/>
              </a:spcBef>
              <a:buFont typeface="+mj-lt"/>
              <a:buAutoNum type="arabicPeriod"/>
            </a:pPr>
            <a:r>
              <a:rPr lang="sv-SE" altLang="sv-SE" b="0" dirty="0">
                <a:latin typeface="Arial" panose="020B0604020202020204" pitchFamily="34" charset="0"/>
                <a:cs typeface="Arial" panose="020B0604020202020204" pitchFamily="34" charset="0"/>
              </a:rPr>
              <a:t>Börja med att berätta kort om eldrivna fordon. Utgå från talpunkterna nedanför. </a:t>
            </a:r>
          </a:p>
          <a:p>
            <a:pPr marL="450850" indent="-450850" eaLnBrk="1" hangingPunct="1">
              <a:spcBef>
                <a:spcPct val="0"/>
              </a:spcBef>
              <a:buAutoNum type="arabicPeriod"/>
            </a:pPr>
            <a:endParaRPr lang="sv-SE" altLang="sv-SE" b="0" dirty="0">
              <a:latin typeface="Arial" panose="020B0604020202020204" pitchFamily="34" charset="0"/>
              <a:cs typeface="Arial" panose="020B0604020202020204" pitchFamily="34" charset="0"/>
            </a:endParaRPr>
          </a:p>
          <a:p>
            <a:pPr marL="450850" indent="-450850" eaLnBrk="1" hangingPunct="1">
              <a:spcBef>
                <a:spcPct val="0"/>
              </a:spcBef>
            </a:pPr>
            <a:r>
              <a:rPr lang="sv-SE" altLang="sv-SE" b="1" dirty="0">
                <a:latin typeface="Arial" panose="020B0604020202020204" pitchFamily="34" charset="0"/>
                <a:cs typeface="Arial" panose="020B0604020202020204" pitchFamily="34" charset="0"/>
              </a:rPr>
              <a:t>Talpunkter:</a:t>
            </a:r>
          </a:p>
          <a:p>
            <a:pPr marL="171450" indent="-171450" eaLnBrk="1" hangingPunct="1">
              <a:spcBef>
                <a:spcPct val="0"/>
              </a:spcBef>
              <a:buFont typeface="Arial" panose="020B0604020202020204" pitchFamily="34" charset="0"/>
              <a:buChar char="•"/>
            </a:pPr>
            <a:endParaRPr lang="sv-SE" altLang="sv-SE" b="1"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Sedan 1990 har utsläppen minskat med 13 procent. Huvuddelen, 94 procent, av växthusgasutsläppen kommer från vägtrafiken, där utsläpp från personbilar dominerar.</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Privatbilismen står alltså för den största delen av utsläppen av växthusgaser från transportsektorn. </a:t>
            </a:r>
          </a:p>
          <a:p>
            <a:pPr marL="171450" indent="-171450">
              <a:buFont typeface="Arial" panose="020B0604020202020204" pitchFamily="34" charset="0"/>
              <a:buChar char="•"/>
            </a:pPr>
            <a:r>
              <a:rPr lang="sv-SE" dirty="0">
                <a:latin typeface="Arial" panose="020B0604020202020204" pitchFamily="34" charset="0"/>
                <a:cs typeface="Arial" panose="020B0604020202020204" pitchFamily="34" charset="0"/>
              </a:rPr>
              <a:t>Det innebär samtidigt att de av oss som använder personbilar kan göra stor skillnad och vara med och påverka genom de val vi gör.</a:t>
            </a:r>
          </a:p>
          <a:p>
            <a:endParaRPr lang="sv-SE" dirty="0">
              <a:latin typeface="Arial" panose="020B0604020202020204" pitchFamily="34" charset="0"/>
              <a:cs typeface="Arial" panose="020B0604020202020204" pitchFamily="34" charset="0"/>
            </a:endParaRPr>
          </a:p>
          <a:p>
            <a:endParaRPr lang="sv-SE" dirty="0">
              <a:latin typeface="Arial" panose="020B0604020202020204" pitchFamily="34" charset="0"/>
              <a:cs typeface="Arial" panose="020B0604020202020204" pitchFamily="34" charset="0"/>
            </a:endParaRPr>
          </a:p>
        </p:txBody>
      </p:sp>
      <p:sp>
        <p:nvSpPr>
          <p:cNvPr id="4" name="Platshållare för bildnummer 3">
            <a:extLst>
              <a:ext uri="{FF2B5EF4-FFF2-40B4-BE49-F238E27FC236}">
                <a16:creationId xmlns:a16="http://schemas.microsoft.com/office/drawing/2014/main" id="{F006E6BB-4174-F7ED-D628-D0AED6DC89E6}"/>
              </a:ext>
            </a:extLst>
          </p:cNvPr>
          <p:cNvSpPr>
            <a:spLocks noGrp="1"/>
          </p:cNvSpPr>
          <p:nvPr>
            <p:ph type="sldNum" sz="quarter" idx="10"/>
          </p:nvPr>
        </p:nvSpPr>
        <p:spPr/>
        <p:txBody>
          <a:bodyPr/>
          <a:lstStyle/>
          <a:p>
            <a:fld id="{4B0E164D-EE8D-B448-BE8E-A1520703B60E}" type="slidenum">
              <a:rPr lang="sv-SE" smtClean="0"/>
              <a:t>9</a:t>
            </a:fld>
            <a:endParaRPr lang="sv-SE"/>
          </a:p>
        </p:txBody>
      </p:sp>
    </p:spTree>
    <p:extLst>
      <p:ext uri="{BB962C8B-B14F-4D97-AF65-F5344CB8AC3E}">
        <p14:creationId xmlns:p14="http://schemas.microsoft.com/office/powerpoint/2010/main" val="35984450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tartbild">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a:xfrm>
            <a:off x="9039604" y="6364740"/>
            <a:ext cx="2844800" cy="365125"/>
          </a:xfrm>
          <a:prstGeom prst="rect">
            <a:avLst/>
          </a:prstGeom>
        </p:spPr>
        <p:txBody>
          <a:bodyPr/>
          <a:lstStyle/>
          <a:p>
            <a:fld id="{332063FA-F158-B145-A53C-EFD7E6C84CF7}" type="slidenum">
              <a:rPr lang="sv-SE" smtClean="0"/>
              <a:t>‹#›</a:t>
            </a:fld>
            <a:endParaRPr lang="sv-SE"/>
          </a:p>
        </p:txBody>
      </p:sp>
      <p:pic>
        <p:nvPicPr>
          <p:cNvPr id="11" name="Bildobjekt 10" descr="En bild som visar Teckensnitt, Grafik, grafisk design, logotyp&#10;&#10;AI-genererat innehåll kan vara felaktigt.">
            <a:extLst>
              <a:ext uri="{FF2B5EF4-FFF2-40B4-BE49-F238E27FC236}">
                <a16:creationId xmlns:a16="http://schemas.microsoft.com/office/drawing/2014/main" id="{06C64CA1-B1DC-6172-7F08-A744B2A8DD70}"/>
              </a:ext>
            </a:extLst>
          </p:cNvPr>
          <p:cNvPicPr>
            <a:picLocks noChangeAspect="1"/>
          </p:cNvPicPr>
          <p:nvPr userDrawn="1"/>
        </p:nvPicPr>
        <p:blipFill>
          <a:blip r:embed="rId2"/>
          <a:stretch>
            <a:fillRect/>
          </a:stretch>
        </p:blipFill>
        <p:spPr>
          <a:xfrm>
            <a:off x="3126143" y="2182062"/>
            <a:ext cx="5939713" cy="2493875"/>
          </a:xfrm>
          <a:prstGeom prst="rect">
            <a:avLst/>
          </a:prstGeom>
        </p:spPr>
      </p:pic>
    </p:spTree>
    <p:extLst>
      <p:ext uri="{BB962C8B-B14F-4D97-AF65-F5344CB8AC3E}">
        <p14:creationId xmlns:p14="http://schemas.microsoft.com/office/powerpoint/2010/main" val="3244373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innehåll och stor bild">
    <p:spTree>
      <p:nvGrpSpPr>
        <p:cNvPr id="1" name=""/>
        <p:cNvGrpSpPr/>
        <p:nvPr/>
      </p:nvGrpSpPr>
      <p:grpSpPr>
        <a:xfrm>
          <a:off x="0" y="0"/>
          <a:ext cx="0" cy="0"/>
          <a:chOff x="0" y="0"/>
          <a:chExt cx="0" cy="0"/>
        </a:xfrm>
      </p:grpSpPr>
      <p:sp>
        <p:nvSpPr>
          <p:cNvPr id="13" name="Platshållare för innehåll 9"/>
          <p:cNvSpPr>
            <a:spLocks noGrp="1"/>
          </p:cNvSpPr>
          <p:nvPr>
            <p:ph sz="quarter" idx="13"/>
          </p:nvPr>
        </p:nvSpPr>
        <p:spPr>
          <a:xfrm>
            <a:off x="7241425" y="2505620"/>
            <a:ext cx="4431287"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7" name="Platshållare för rubrik 1"/>
          <p:cNvSpPr>
            <a:spLocks noGrp="1"/>
          </p:cNvSpPr>
          <p:nvPr>
            <p:ph type="title"/>
          </p:nvPr>
        </p:nvSpPr>
        <p:spPr>
          <a:xfrm>
            <a:off x="7230135" y="1338890"/>
            <a:ext cx="4431287" cy="775136"/>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3" name="Platshållare för bild 2"/>
          <p:cNvSpPr>
            <a:spLocks noGrp="1"/>
          </p:cNvSpPr>
          <p:nvPr>
            <p:ph type="pic" sz="quarter" idx="14"/>
          </p:nvPr>
        </p:nvSpPr>
        <p:spPr>
          <a:xfrm>
            <a:off x="0" y="-8466"/>
            <a:ext cx="6965951" cy="6866466"/>
          </a:xfrm>
          <a:custGeom>
            <a:avLst/>
            <a:gdLst>
              <a:gd name="connsiteX0" fmla="*/ 0 w 5224463"/>
              <a:gd name="connsiteY0" fmla="*/ 0 h 6858000"/>
              <a:gd name="connsiteX1" fmla="*/ 5224463 w 5224463"/>
              <a:gd name="connsiteY1" fmla="*/ 0 h 6858000"/>
              <a:gd name="connsiteX2" fmla="*/ 5224463 w 5224463"/>
              <a:gd name="connsiteY2" fmla="*/ 6858000 h 6858000"/>
              <a:gd name="connsiteX3" fmla="*/ 0 w 5224463"/>
              <a:gd name="connsiteY3" fmla="*/ 6858000 h 6858000"/>
              <a:gd name="connsiteX4" fmla="*/ 0 w 5224463"/>
              <a:gd name="connsiteY4" fmla="*/ 0 h 6858000"/>
              <a:gd name="connsiteX0" fmla="*/ 0 w 5224463"/>
              <a:gd name="connsiteY0" fmla="*/ 8466 h 6866466"/>
              <a:gd name="connsiteX1" fmla="*/ 4377796 w 5224463"/>
              <a:gd name="connsiteY1" fmla="*/ 0 h 6866466"/>
              <a:gd name="connsiteX2" fmla="*/ 5224463 w 5224463"/>
              <a:gd name="connsiteY2" fmla="*/ 6866466 h 6866466"/>
              <a:gd name="connsiteX3" fmla="*/ 0 w 5224463"/>
              <a:gd name="connsiteY3" fmla="*/ 6866466 h 6866466"/>
              <a:gd name="connsiteX4" fmla="*/ 0 w 5224463"/>
              <a:gd name="connsiteY4" fmla="*/ 8466 h 6866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24463" h="6866466">
                <a:moveTo>
                  <a:pt x="0" y="8466"/>
                </a:moveTo>
                <a:lnTo>
                  <a:pt x="4377796" y="0"/>
                </a:lnTo>
                <a:lnTo>
                  <a:pt x="5224463" y="6866466"/>
                </a:lnTo>
                <a:lnTo>
                  <a:pt x="0" y="6866466"/>
                </a:lnTo>
                <a:lnTo>
                  <a:pt x="0" y="8466"/>
                </a:lnTo>
                <a:close/>
              </a:path>
            </a:pathLst>
          </a:custGeom>
          <a:solidFill>
            <a:schemeClr val="bg2">
              <a:lumMod val="95000"/>
            </a:schemeClr>
          </a:solidFill>
        </p:spPr>
        <p:txBody>
          <a:bodyPr tIns="2124000"/>
          <a:lstStyle>
            <a:lvl1pPr marL="0" indent="0" algn="ctr">
              <a:buFontTx/>
              <a:buNone/>
              <a:defRPr sz="1600"/>
            </a:lvl1pPr>
          </a:lstStyle>
          <a:p>
            <a:r>
              <a:rPr lang="sv-SE" dirty="0"/>
              <a:t>Klicka på ikonen för att lägga till en bild</a:t>
            </a:r>
            <a:endParaRPr lang="nn-NO" dirty="0"/>
          </a:p>
        </p:txBody>
      </p:sp>
    </p:spTree>
    <p:extLst>
      <p:ext uri="{BB962C8B-B14F-4D97-AF65-F5344CB8AC3E}">
        <p14:creationId xmlns:p14="http://schemas.microsoft.com/office/powerpoint/2010/main" val="2842047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och innehåll och bild höger">
    <p:spTree>
      <p:nvGrpSpPr>
        <p:cNvPr id="1" name=""/>
        <p:cNvGrpSpPr/>
        <p:nvPr/>
      </p:nvGrpSpPr>
      <p:grpSpPr>
        <a:xfrm>
          <a:off x="0" y="0"/>
          <a:ext cx="0" cy="0"/>
          <a:chOff x="0" y="0"/>
          <a:chExt cx="0" cy="0"/>
        </a:xfrm>
      </p:grpSpPr>
      <p:pic>
        <p:nvPicPr>
          <p:cNvPr id="10" name="Bildobjekt 9"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8914252"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5078676"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12" name="Platshållare för bild 2"/>
          <p:cNvSpPr>
            <a:spLocks noGrp="1"/>
          </p:cNvSpPr>
          <p:nvPr>
            <p:ph type="pic" sz="quarter" idx="14"/>
          </p:nvPr>
        </p:nvSpPr>
        <p:spPr>
          <a:xfrm>
            <a:off x="7076018" y="2622550"/>
            <a:ext cx="3560233" cy="2430463"/>
          </a:xfrm>
        </p:spPr>
        <p:txBody>
          <a:bodyPr/>
          <a:lstStyle>
            <a:lvl1pPr marL="0" indent="0">
              <a:buFontTx/>
              <a:buNone/>
              <a:defRPr/>
            </a:lvl1pPr>
          </a:lstStyle>
          <a:p>
            <a:r>
              <a:rPr lang="sv-SE" dirty="0"/>
              <a:t>Klicka på ikonen för att lägga till en bild</a:t>
            </a:r>
            <a:endParaRPr lang="nn-NO" dirty="0"/>
          </a:p>
        </p:txBody>
      </p:sp>
    </p:spTree>
    <p:extLst>
      <p:ext uri="{BB962C8B-B14F-4D97-AF65-F5344CB8AC3E}">
        <p14:creationId xmlns:p14="http://schemas.microsoft.com/office/powerpoint/2010/main" val="730038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och innehåll och bild vänster">
    <p:spTree>
      <p:nvGrpSpPr>
        <p:cNvPr id="1" name=""/>
        <p:cNvGrpSpPr/>
        <p:nvPr/>
      </p:nvGrpSpPr>
      <p:grpSpPr>
        <a:xfrm>
          <a:off x="0" y="0"/>
          <a:ext cx="0" cy="0"/>
          <a:chOff x="0" y="0"/>
          <a:chExt cx="0" cy="0"/>
        </a:xfrm>
      </p:grpSpPr>
      <p:sp>
        <p:nvSpPr>
          <p:cNvPr id="11" name="Platshållare för innehåll 9"/>
          <p:cNvSpPr>
            <a:spLocks noGrp="1"/>
          </p:cNvSpPr>
          <p:nvPr>
            <p:ph sz="quarter" idx="13"/>
          </p:nvPr>
        </p:nvSpPr>
        <p:spPr>
          <a:xfrm>
            <a:off x="5714170" y="2547955"/>
            <a:ext cx="5078676"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pic>
        <p:nvPicPr>
          <p:cNvPr id="10" name="Bildobjekt 9"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8914252"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2" name="Platshållare för bild 2"/>
          <p:cNvSpPr>
            <a:spLocks noGrp="1"/>
          </p:cNvSpPr>
          <p:nvPr>
            <p:ph type="pic" sz="quarter" idx="14"/>
          </p:nvPr>
        </p:nvSpPr>
        <p:spPr>
          <a:xfrm>
            <a:off x="1722000" y="2622550"/>
            <a:ext cx="3560233" cy="2430463"/>
          </a:xfrm>
        </p:spPr>
        <p:txBody>
          <a:bodyPr/>
          <a:lstStyle>
            <a:lvl1pPr marL="0" indent="0">
              <a:buFontTx/>
              <a:buNone/>
              <a:defRPr/>
            </a:lvl1pPr>
          </a:lstStyle>
          <a:p>
            <a:r>
              <a:rPr lang="sv-SE"/>
              <a:t>Klicka på ikonen för att lägga till en bild</a:t>
            </a:r>
            <a:endParaRPr lang="nn-NO"/>
          </a:p>
        </p:txBody>
      </p:sp>
    </p:spTree>
    <p:extLst>
      <p:ext uri="{BB962C8B-B14F-4D97-AF65-F5344CB8AC3E}">
        <p14:creationId xmlns:p14="http://schemas.microsoft.com/office/powerpoint/2010/main" val="705843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tartbild 2">
    <p:spTree>
      <p:nvGrpSpPr>
        <p:cNvPr id="1" name=""/>
        <p:cNvGrpSpPr/>
        <p:nvPr/>
      </p:nvGrpSpPr>
      <p:grpSpPr>
        <a:xfrm>
          <a:off x="0" y="0"/>
          <a:ext cx="0" cy="0"/>
          <a:chOff x="0" y="0"/>
          <a:chExt cx="0" cy="0"/>
        </a:xfrm>
      </p:grpSpPr>
      <p:pic>
        <p:nvPicPr>
          <p:cNvPr id="8" name="Bildobjekt 7"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10" name="Platshållare för bildnummer 5"/>
          <p:cNvSpPr>
            <a:spLocks noGrp="1"/>
          </p:cNvSpPr>
          <p:nvPr>
            <p:ph type="sldNum" sz="quarter" idx="12"/>
          </p:nvPr>
        </p:nvSpPr>
        <p:spPr>
          <a:xfrm>
            <a:off x="9630561" y="6451135"/>
            <a:ext cx="2253843" cy="186451"/>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43EDB111-8D7C-277F-98C6-301223FF0D63}"/>
              </a:ext>
            </a:extLst>
          </p:cNvPr>
          <p:cNvPicPr>
            <a:picLocks noChangeAspect="1"/>
          </p:cNvPicPr>
          <p:nvPr userDrawn="1"/>
        </p:nvPicPr>
        <p:blipFill>
          <a:blip r:embed="rId3"/>
          <a:stretch>
            <a:fillRect/>
          </a:stretch>
        </p:blipFill>
        <p:spPr>
          <a:xfrm>
            <a:off x="3126143" y="2182062"/>
            <a:ext cx="5939713" cy="2493875"/>
          </a:xfrm>
          <a:prstGeom prst="rect">
            <a:avLst/>
          </a:prstGeom>
        </p:spPr>
      </p:pic>
    </p:spTree>
    <p:extLst>
      <p:ext uri="{BB962C8B-B14F-4D97-AF65-F5344CB8AC3E}">
        <p14:creationId xmlns:p14="http://schemas.microsoft.com/office/powerpoint/2010/main" val="384442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ellanbild">
    <p:spTree>
      <p:nvGrpSpPr>
        <p:cNvPr id="1" name=""/>
        <p:cNvGrpSpPr/>
        <p:nvPr/>
      </p:nvGrpSpPr>
      <p:grpSpPr>
        <a:xfrm>
          <a:off x="0" y="0"/>
          <a:ext cx="0" cy="0"/>
          <a:chOff x="0" y="0"/>
          <a:chExt cx="0" cy="0"/>
        </a:xfrm>
      </p:grpSpPr>
      <p:pic>
        <p:nvPicPr>
          <p:cNvPr id="7" name="Bildobjekt 6" descr="bakgrunderC.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ctrTitle"/>
          </p:nvPr>
        </p:nvSpPr>
        <p:spPr>
          <a:xfrm rot="21240000">
            <a:off x="2724684" y="1808744"/>
            <a:ext cx="8633389" cy="2781538"/>
          </a:xfrm>
          <a:prstGeom prst="rect">
            <a:avLst/>
          </a:prstGeom>
        </p:spPr>
        <p:txBody>
          <a:bodyPr anchor="t" anchorCtr="0"/>
          <a:lstStyle>
            <a:lvl1pPr>
              <a:lnSpc>
                <a:spcPct val="90000"/>
              </a:lnSpc>
              <a:defRPr sz="6000" b="0" cap="all" baseline="0">
                <a:latin typeface="Impact" panose="020B0806030902050204" pitchFamily="34" charset="0"/>
              </a:defRPr>
            </a:lvl1pPr>
          </a:lstStyle>
          <a:p>
            <a:r>
              <a:rPr lang="sv-SE"/>
              <a:t>Klicka här för att ändra mall för rubrikformat</a:t>
            </a:r>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CCD72AF9-7300-A2F9-73BD-F574D3716621}"/>
              </a:ext>
            </a:extLst>
          </p:cNvPr>
          <p:cNvPicPr>
            <a:picLocks noChangeAspect="1"/>
          </p:cNvPicPr>
          <p:nvPr userDrawn="1"/>
        </p:nvPicPr>
        <p:blipFill>
          <a:blip r:embed="rId3"/>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722347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bild">
    <p:spTree>
      <p:nvGrpSpPr>
        <p:cNvPr id="1" name=""/>
        <p:cNvGrpSpPr/>
        <p:nvPr/>
      </p:nvGrpSpPr>
      <p:grpSpPr>
        <a:xfrm>
          <a:off x="0" y="0"/>
          <a:ext cx="0" cy="0"/>
          <a:chOff x="0" y="0"/>
          <a:chExt cx="0" cy="0"/>
        </a:xfrm>
      </p:grpSpPr>
      <p:pic>
        <p:nvPicPr>
          <p:cNvPr id="8" name="Bildobjekt 7"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63829" r="4337"/>
          <a:stretch/>
        </p:blipFill>
        <p:spPr>
          <a:xfrm flipH="1">
            <a:off x="-2" y="0"/>
            <a:ext cx="12192001" cy="2593042"/>
          </a:xfrm>
          <a:prstGeom prst="rect">
            <a:avLst/>
          </a:prstGeom>
          <a:effectLst/>
        </p:spPr>
      </p:pic>
      <p:pic>
        <p:nvPicPr>
          <p:cNvPr id="9" name="Bildobjekt 8"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77150"/>
          <a:stretch/>
        </p:blipFill>
        <p:spPr>
          <a:xfrm flipH="1">
            <a:off x="0" y="2480588"/>
            <a:ext cx="12192000" cy="4377412"/>
          </a:xfrm>
          <a:prstGeom prst="rect">
            <a:avLst/>
          </a:prstGeom>
        </p:spPr>
      </p:pic>
      <p:sp>
        <p:nvSpPr>
          <p:cNvPr id="2" name="Rubrik 1"/>
          <p:cNvSpPr>
            <a:spLocks noGrp="1"/>
          </p:cNvSpPr>
          <p:nvPr userDrawn="1">
            <p:ph type="ctrTitle"/>
          </p:nvPr>
        </p:nvSpPr>
        <p:spPr>
          <a:xfrm>
            <a:off x="1705221" y="3063290"/>
            <a:ext cx="8864908" cy="1030539"/>
          </a:xfrm>
          <a:prstGeom prst="rect">
            <a:avLst/>
          </a:prstGeom>
        </p:spPr>
        <p:txBody>
          <a:bodyPr/>
          <a:lstStyle>
            <a:lvl1pPr>
              <a:defRPr>
                <a:solidFill>
                  <a:schemeClr val="bg1"/>
                </a:solidFill>
              </a:defRPr>
            </a:lvl1pPr>
          </a:lstStyle>
          <a:p>
            <a:r>
              <a:rPr lang="sv-SE"/>
              <a:t>Klicka här för att ändra mall för rubrikformat</a:t>
            </a:r>
          </a:p>
        </p:txBody>
      </p:sp>
      <p:sp>
        <p:nvSpPr>
          <p:cNvPr id="11"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2"/>
                </a:solidFill>
              </a:defRPr>
            </a:lvl1pPr>
          </a:lstStyle>
          <a:p>
            <a:fld id="{332063FA-F158-B145-A53C-EFD7E6C84CF7}" type="slidenum">
              <a:rPr lang="sv-SE" smtClean="0"/>
              <a:pPr/>
              <a:t>‹#›</a:t>
            </a:fld>
            <a:endParaRPr lang="sv-SE"/>
          </a:p>
        </p:txBody>
      </p:sp>
      <p:pic>
        <p:nvPicPr>
          <p:cNvPr id="3" name="Bildobjekt 2" descr="En bild som visar Teckensnitt, Grafik, grafisk design, logotyp&#10;&#10;AI-genererat innehåll kan vara felaktigt.">
            <a:extLst>
              <a:ext uri="{FF2B5EF4-FFF2-40B4-BE49-F238E27FC236}">
                <a16:creationId xmlns:a16="http://schemas.microsoft.com/office/drawing/2014/main" id="{3D5BBD42-599B-E421-A4E9-4DC92373629F}"/>
              </a:ext>
            </a:extLst>
          </p:cNvPr>
          <p:cNvPicPr>
            <a:picLocks noChangeAspect="1"/>
          </p:cNvPicPr>
          <p:nvPr userDrawn="1"/>
        </p:nvPicPr>
        <p:blipFill>
          <a:blip r:embed="rId3"/>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1955722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pic>
        <p:nvPicPr>
          <p:cNvPr id="8" name="Bildobjekt 7"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59802" b="29491"/>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2"/>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9038280" cy="885242"/>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Tree>
    <p:extLst>
      <p:ext uri="{BB962C8B-B14F-4D97-AF65-F5344CB8AC3E}">
        <p14:creationId xmlns:p14="http://schemas.microsoft.com/office/powerpoint/2010/main" val="194648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brödtext">
    <p:spTree>
      <p:nvGrpSpPr>
        <p:cNvPr id="1" name=""/>
        <p:cNvGrpSpPr/>
        <p:nvPr/>
      </p:nvGrpSpPr>
      <p:grpSpPr>
        <a:xfrm>
          <a:off x="0" y="0"/>
          <a:ext cx="0" cy="0"/>
          <a:chOff x="0" y="0"/>
          <a:chExt cx="0" cy="0"/>
        </a:xfrm>
      </p:grpSpPr>
      <p:pic>
        <p:nvPicPr>
          <p:cNvPr id="9" name="Bildobjekt 8" descr="bakgrunderD.jpg"/>
          <p:cNvPicPr>
            <a:picLocks noChangeAspect="1"/>
          </p:cNvPicPr>
          <p:nvPr userDrawn="1"/>
        </p:nvPicPr>
        <p:blipFill rotWithShape="1">
          <a:blip r:embed="rId2">
            <a:extLst>
              <a:ext uri="{28A0092B-C50C-407E-A947-70E740481C1C}">
                <a14:useLocalDpi xmlns:a14="http://schemas.microsoft.com/office/drawing/2010/main" val="0"/>
              </a:ext>
            </a:extLst>
          </a:blip>
          <a:srcRect t="59802" b="29491"/>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bg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337842"/>
            <a:ext cx="9038280" cy="725851"/>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lvl1pPr marL="0" indent="0">
              <a:buFontTx/>
              <a:buNone/>
              <a:defRPr/>
            </a:lvl1pPr>
          </a:lstStyle>
          <a:p>
            <a:pPr lvl="0"/>
            <a:r>
              <a:rPr lang="sv-SE"/>
              <a:t>Klicka här för att ändra format på bakgrundstexten</a:t>
            </a:r>
          </a:p>
        </p:txBody>
      </p:sp>
    </p:spTree>
    <p:extLst>
      <p:ext uri="{BB962C8B-B14F-4D97-AF65-F5344CB8AC3E}">
        <p14:creationId xmlns:p14="http://schemas.microsoft.com/office/powerpoint/2010/main" val="2610583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punktlista 2">
    <p:spTree>
      <p:nvGrpSpPr>
        <p:cNvPr id="1" name=""/>
        <p:cNvGrpSpPr/>
        <p:nvPr/>
      </p:nvGrpSpPr>
      <p:grpSpPr>
        <a:xfrm>
          <a:off x="0" y="0"/>
          <a:ext cx="0" cy="0"/>
          <a:chOff x="0" y="0"/>
          <a:chExt cx="0" cy="0"/>
        </a:xfrm>
      </p:grpSpPr>
      <p:pic>
        <p:nvPicPr>
          <p:cNvPr id="9" name="Bildobjekt 8"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253951"/>
            <a:ext cx="9038280" cy="818130"/>
          </a:xfrm>
          <a:prstGeom prst="rect">
            <a:avLst/>
          </a:prstGeom>
        </p:spPr>
        <p:txBody>
          <a:bodyPr vert="horz" lIns="0" tIns="0" rIns="0" bIns="0" rtlCol="0" anchor="t" anchorCtr="0">
            <a:noAutofit/>
          </a:body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Tree>
    <p:extLst>
      <p:ext uri="{BB962C8B-B14F-4D97-AF65-F5344CB8AC3E}">
        <p14:creationId xmlns:p14="http://schemas.microsoft.com/office/powerpoint/2010/main" val="3044285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brödtext 2">
    <p:spTree>
      <p:nvGrpSpPr>
        <p:cNvPr id="1" name=""/>
        <p:cNvGrpSpPr/>
        <p:nvPr/>
      </p:nvGrpSpPr>
      <p:grpSpPr>
        <a:xfrm>
          <a:off x="0" y="0"/>
          <a:ext cx="0" cy="0"/>
          <a:chOff x="0" y="0"/>
          <a:chExt cx="0" cy="0"/>
        </a:xfrm>
      </p:grpSpPr>
      <p:pic>
        <p:nvPicPr>
          <p:cNvPr id="8" name="Bildobjekt 7" descr="bakgrunderE.jpg"/>
          <p:cNvPicPr>
            <a:picLocks noChangeAspect="1"/>
          </p:cNvPicPr>
          <p:nvPr userDrawn="1"/>
        </p:nvPicPr>
        <p:blipFill rotWithShape="1">
          <a:blip r:embed="rId2">
            <a:extLst>
              <a:ext uri="{28A0092B-C50C-407E-A947-70E740481C1C}">
                <a14:useLocalDpi xmlns:a14="http://schemas.microsoft.com/office/drawing/2010/main" val="0"/>
              </a:ext>
            </a:extLst>
          </a:blip>
          <a:srcRect t="59995" b="29299"/>
          <a:stretch/>
        </p:blipFill>
        <p:spPr>
          <a:xfrm>
            <a:off x="0" y="6123746"/>
            <a:ext cx="12192000" cy="734255"/>
          </a:xfrm>
          <a:prstGeom prst="rect">
            <a:avLst/>
          </a:prstGeom>
        </p:spPr>
      </p:pic>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sp>
        <p:nvSpPr>
          <p:cNvPr id="7" name="Platshållare för rubrik 1"/>
          <p:cNvSpPr>
            <a:spLocks noGrp="1"/>
          </p:cNvSpPr>
          <p:nvPr>
            <p:ph type="title"/>
          </p:nvPr>
        </p:nvSpPr>
        <p:spPr>
          <a:xfrm>
            <a:off x="1721999" y="1337842"/>
            <a:ext cx="9038280" cy="725851"/>
          </a:xfrm>
          <a:prstGeom prst="rect">
            <a:avLst/>
          </a:prstGeom>
        </p:spPr>
        <p:txBody>
          <a:bodyPr vert="horz" lIns="0" tIns="0" rIns="0" bIns="0" rtlCol="0" anchor="t" anchorCtr="0">
            <a:noAutofit/>
          </a:bodyPr>
          <a:lstStyle>
            <a:lvl1pPr>
              <a:lnSpc>
                <a:spcPct val="80000"/>
              </a:lnSpc>
              <a:spcBef>
                <a:spcPts val="672"/>
              </a:spcBef>
              <a:defRPr/>
            </a:lvl1pPr>
          </a:lstStyle>
          <a:p>
            <a:r>
              <a:rPr lang="sv-SE"/>
              <a:t>Klicka här för att ändra mall för rubrikformat</a:t>
            </a:r>
            <a:endParaRPr lang="nn-NO"/>
          </a:p>
        </p:txBody>
      </p:sp>
      <p:sp>
        <p:nvSpPr>
          <p:cNvPr id="11" name="Platshållare för innehåll 9"/>
          <p:cNvSpPr>
            <a:spLocks noGrp="1"/>
          </p:cNvSpPr>
          <p:nvPr>
            <p:ph sz="quarter" idx="13"/>
          </p:nvPr>
        </p:nvSpPr>
        <p:spPr>
          <a:xfrm>
            <a:off x="1721999" y="2547955"/>
            <a:ext cx="9038280" cy="3357896"/>
          </a:xfrm>
        </p:spPr>
        <p:txBody>
          <a:bodyPr/>
          <a:lstStyle>
            <a:lvl1pPr marL="0" indent="0">
              <a:buFontTx/>
              <a:buNone/>
              <a:defRPr/>
            </a:lvl1pPr>
          </a:lstStyle>
          <a:p>
            <a:pPr lvl="0"/>
            <a:r>
              <a:rPr lang="sv-SE"/>
              <a:t>Klicka här för att ändra format på bakgrundstexten</a:t>
            </a:r>
          </a:p>
        </p:txBody>
      </p:sp>
    </p:spTree>
    <p:extLst>
      <p:ext uri="{BB962C8B-B14F-4D97-AF65-F5344CB8AC3E}">
        <p14:creationId xmlns:p14="http://schemas.microsoft.com/office/powerpoint/2010/main" val="1782442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stor bild">
    <p:spTree>
      <p:nvGrpSpPr>
        <p:cNvPr id="1" name=""/>
        <p:cNvGrpSpPr/>
        <p:nvPr/>
      </p:nvGrpSpPr>
      <p:grpSpPr>
        <a:xfrm>
          <a:off x="0" y="0"/>
          <a:ext cx="0" cy="0"/>
          <a:chOff x="0" y="0"/>
          <a:chExt cx="0" cy="0"/>
        </a:xfrm>
      </p:grpSpPr>
      <p:sp>
        <p:nvSpPr>
          <p:cNvPr id="3" name="Platshållare för bild 2"/>
          <p:cNvSpPr>
            <a:spLocks noGrp="1"/>
          </p:cNvSpPr>
          <p:nvPr>
            <p:ph type="pic" sz="quarter" idx="13"/>
          </p:nvPr>
        </p:nvSpPr>
        <p:spPr>
          <a:xfrm>
            <a:off x="0" y="-1"/>
            <a:ext cx="12193211" cy="6860111"/>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 name="connsiteX4" fmla="*/ 0 w 9144000"/>
              <a:gd name="connsiteY4" fmla="*/ 0 h 6858000"/>
              <a:gd name="connsiteX0" fmla="*/ 0 w 9144000"/>
              <a:gd name="connsiteY0" fmla="*/ 0 h 6858000"/>
              <a:gd name="connsiteX1" fmla="*/ 9144000 w 9144000"/>
              <a:gd name="connsiteY1" fmla="*/ 0 h 6858000"/>
              <a:gd name="connsiteX2" fmla="*/ 9144000 w 9144000"/>
              <a:gd name="connsiteY2" fmla="*/ 6110095 h 6858000"/>
              <a:gd name="connsiteX3" fmla="*/ 9144000 w 9144000"/>
              <a:gd name="connsiteY3" fmla="*/ 6858000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9144000 w 9144000"/>
              <a:gd name="connsiteY3" fmla="*/ 6858000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9144000 w 9144000"/>
              <a:gd name="connsiteY3" fmla="*/ 6858000 h 6858000"/>
              <a:gd name="connsiteX4" fmla="*/ 3499034 w 9144000"/>
              <a:gd name="connsiteY4" fmla="*/ 6855357 h 6858000"/>
              <a:gd name="connsiteX5" fmla="*/ 0 w 9144000"/>
              <a:gd name="connsiteY5" fmla="*/ 6858000 h 6858000"/>
              <a:gd name="connsiteX6" fmla="*/ 0 w 9144000"/>
              <a:gd name="connsiteY6" fmla="*/ 0 h 6858000"/>
              <a:gd name="connsiteX0" fmla="*/ 0 w 9144000"/>
              <a:gd name="connsiteY0" fmla="*/ 0 h 6858000"/>
              <a:gd name="connsiteX1" fmla="*/ 9144000 w 9144000"/>
              <a:gd name="connsiteY1" fmla="*/ 0 h 6858000"/>
              <a:gd name="connsiteX2" fmla="*/ 9144000 w 9144000"/>
              <a:gd name="connsiteY2" fmla="*/ 6221091 h 6858000"/>
              <a:gd name="connsiteX3" fmla="*/ 4883848 w 9144000"/>
              <a:gd name="connsiteY3" fmla="*/ 6773431 h 6858000"/>
              <a:gd name="connsiteX4" fmla="*/ 3499034 w 9144000"/>
              <a:gd name="connsiteY4" fmla="*/ 6855357 h 6858000"/>
              <a:gd name="connsiteX5" fmla="*/ 0 w 9144000"/>
              <a:gd name="connsiteY5" fmla="*/ 6858000 h 6858000"/>
              <a:gd name="connsiteX6" fmla="*/ 0 w 9144000"/>
              <a:gd name="connsiteY6" fmla="*/ 0 h 6858000"/>
              <a:gd name="connsiteX0" fmla="*/ 0 w 9144000"/>
              <a:gd name="connsiteY0" fmla="*/ 0 h 6858000"/>
              <a:gd name="connsiteX1" fmla="*/ 9144000 w 9144000"/>
              <a:gd name="connsiteY1" fmla="*/ 0 h 6858000"/>
              <a:gd name="connsiteX2" fmla="*/ 9144000 w 9144000"/>
              <a:gd name="connsiteY2" fmla="*/ 6221091 h 6858000"/>
              <a:gd name="connsiteX3" fmla="*/ 4883848 w 9144000"/>
              <a:gd name="connsiteY3" fmla="*/ 6773431 h 6858000"/>
              <a:gd name="connsiteX4" fmla="*/ 0 w 9144000"/>
              <a:gd name="connsiteY4" fmla="*/ 6858000 h 6858000"/>
              <a:gd name="connsiteX5" fmla="*/ 0 w 9144000"/>
              <a:gd name="connsiteY5" fmla="*/ 0 h 6858000"/>
              <a:gd name="connsiteX0" fmla="*/ 0 w 9144000"/>
              <a:gd name="connsiteY0" fmla="*/ 0 h 6858000"/>
              <a:gd name="connsiteX1" fmla="*/ 9144000 w 9144000"/>
              <a:gd name="connsiteY1" fmla="*/ 0 h 6858000"/>
              <a:gd name="connsiteX2" fmla="*/ 9144000 w 9144000"/>
              <a:gd name="connsiteY2" fmla="*/ 6221091 h 6858000"/>
              <a:gd name="connsiteX3" fmla="*/ 3372181 w 9144000"/>
              <a:gd name="connsiteY3" fmla="*/ 6535582 h 6858000"/>
              <a:gd name="connsiteX4" fmla="*/ 0 w 9144000"/>
              <a:gd name="connsiteY4" fmla="*/ 6858000 h 6858000"/>
              <a:gd name="connsiteX5" fmla="*/ 0 w 9144000"/>
              <a:gd name="connsiteY5" fmla="*/ 0 h 6858000"/>
              <a:gd name="connsiteX0" fmla="*/ 0 w 9144000"/>
              <a:gd name="connsiteY0" fmla="*/ 0 h 6926713"/>
              <a:gd name="connsiteX1" fmla="*/ 9144000 w 9144000"/>
              <a:gd name="connsiteY1" fmla="*/ 0 h 6926713"/>
              <a:gd name="connsiteX2" fmla="*/ 9144000 w 9144000"/>
              <a:gd name="connsiteY2" fmla="*/ 6221091 h 6926713"/>
              <a:gd name="connsiteX3" fmla="*/ 3472606 w 9144000"/>
              <a:gd name="connsiteY3" fmla="*/ 6926713 h 6926713"/>
              <a:gd name="connsiteX4" fmla="*/ 0 w 9144000"/>
              <a:gd name="connsiteY4" fmla="*/ 6858000 h 6926713"/>
              <a:gd name="connsiteX5" fmla="*/ 0 w 9144000"/>
              <a:gd name="connsiteY5" fmla="*/ 0 h 6926713"/>
              <a:gd name="connsiteX0" fmla="*/ 0 w 9144000"/>
              <a:gd name="connsiteY0" fmla="*/ 0 h 6863286"/>
              <a:gd name="connsiteX1" fmla="*/ 9144000 w 9144000"/>
              <a:gd name="connsiteY1" fmla="*/ 0 h 6863286"/>
              <a:gd name="connsiteX2" fmla="*/ 9144000 w 9144000"/>
              <a:gd name="connsiteY2" fmla="*/ 6221091 h 6863286"/>
              <a:gd name="connsiteX3" fmla="*/ 3499034 w 9144000"/>
              <a:gd name="connsiteY3" fmla="*/ 6863286 h 6863286"/>
              <a:gd name="connsiteX4" fmla="*/ 0 w 9144000"/>
              <a:gd name="connsiteY4" fmla="*/ 6858000 h 6863286"/>
              <a:gd name="connsiteX5" fmla="*/ 0 w 9144000"/>
              <a:gd name="connsiteY5" fmla="*/ 0 h 6863286"/>
              <a:gd name="connsiteX0" fmla="*/ 0 w 9154571"/>
              <a:gd name="connsiteY0" fmla="*/ 0 h 6863286"/>
              <a:gd name="connsiteX1" fmla="*/ 9144000 w 9154571"/>
              <a:gd name="connsiteY1" fmla="*/ 0 h 6863286"/>
              <a:gd name="connsiteX2" fmla="*/ 9154571 w 9154571"/>
              <a:gd name="connsiteY2" fmla="*/ 6221091 h 6863286"/>
              <a:gd name="connsiteX3" fmla="*/ 3499034 w 9154571"/>
              <a:gd name="connsiteY3" fmla="*/ 6863286 h 6863286"/>
              <a:gd name="connsiteX4" fmla="*/ 0 w 9154571"/>
              <a:gd name="connsiteY4" fmla="*/ 6858000 h 6863286"/>
              <a:gd name="connsiteX5" fmla="*/ 0 w 9154571"/>
              <a:gd name="connsiteY5" fmla="*/ 0 h 6863286"/>
              <a:gd name="connsiteX0" fmla="*/ 0 w 9149286"/>
              <a:gd name="connsiteY0" fmla="*/ 0 h 6863286"/>
              <a:gd name="connsiteX1" fmla="*/ 9144000 w 9149286"/>
              <a:gd name="connsiteY1" fmla="*/ 0 h 6863286"/>
              <a:gd name="connsiteX2" fmla="*/ 9149286 w 9149286"/>
              <a:gd name="connsiteY2" fmla="*/ 6210520 h 6863286"/>
              <a:gd name="connsiteX3" fmla="*/ 3499034 w 9149286"/>
              <a:gd name="connsiteY3" fmla="*/ 6863286 h 6863286"/>
              <a:gd name="connsiteX4" fmla="*/ 0 w 9149286"/>
              <a:gd name="connsiteY4" fmla="*/ 6858000 h 6863286"/>
              <a:gd name="connsiteX5" fmla="*/ 0 w 9149286"/>
              <a:gd name="connsiteY5" fmla="*/ 0 h 6863286"/>
              <a:gd name="connsiteX0" fmla="*/ 0 w 9144908"/>
              <a:gd name="connsiteY0" fmla="*/ 0 h 6863286"/>
              <a:gd name="connsiteX1" fmla="*/ 9144000 w 9144908"/>
              <a:gd name="connsiteY1" fmla="*/ 0 h 6863286"/>
              <a:gd name="connsiteX2" fmla="*/ 9142936 w 9144908"/>
              <a:gd name="connsiteY2" fmla="*/ 6194645 h 6863286"/>
              <a:gd name="connsiteX3" fmla="*/ 3499034 w 9144908"/>
              <a:gd name="connsiteY3" fmla="*/ 6863286 h 6863286"/>
              <a:gd name="connsiteX4" fmla="*/ 0 w 9144908"/>
              <a:gd name="connsiteY4" fmla="*/ 6858000 h 6863286"/>
              <a:gd name="connsiteX5" fmla="*/ 0 w 9144908"/>
              <a:gd name="connsiteY5" fmla="*/ 0 h 6863286"/>
              <a:gd name="connsiteX0" fmla="*/ 0 w 9144908"/>
              <a:gd name="connsiteY0" fmla="*/ 0 h 6860111"/>
              <a:gd name="connsiteX1" fmla="*/ 9144000 w 9144908"/>
              <a:gd name="connsiteY1" fmla="*/ 0 h 6860111"/>
              <a:gd name="connsiteX2" fmla="*/ 9142936 w 9144908"/>
              <a:gd name="connsiteY2" fmla="*/ 6194645 h 6860111"/>
              <a:gd name="connsiteX3" fmla="*/ 3470459 w 9144908"/>
              <a:gd name="connsiteY3" fmla="*/ 6860111 h 6860111"/>
              <a:gd name="connsiteX4" fmla="*/ 0 w 9144908"/>
              <a:gd name="connsiteY4" fmla="*/ 6858000 h 6860111"/>
              <a:gd name="connsiteX5" fmla="*/ 0 w 9144908"/>
              <a:gd name="connsiteY5" fmla="*/ 0 h 6860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4908" h="6860111">
                <a:moveTo>
                  <a:pt x="0" y="0"/>
                </a:moveTo>
                <a:lnTo>
                  <a:pt x="9144000" y="0"/>
                </a:lnTo>
                <a:cubicBezTo>
                  <a:pt x="9147524" y="2073697"/>
                  <a:pt x="9139412" y="4120948"/>
                  <a:pt x="9142936" y="6194645"/>
                </a:cubicBezTo>
                <a:lnTo>
                  <a:pt x="3470459" y="6860111"/>
                </a:lnTo>
                <a:lnTo>
                  <a:pt x="0" y="6858000"/>
                </a:lnTo>
                <a:lnTo>
                  <a:pt x="0" y="0"/>
                </a:lnTo>
                <a:close/>
              </a:path>
            </a:pathLst>
          </a:custGeom>
          <a:solidFill>
            <a:schemeClr val="bg2">
              <a:lumMod val="95000"/>
            </a:schemeClr>
          </a:solidFill>
        </p:spPr>
        <p:txBody>
          <a:bodyPr/>
          <a:lstStyle>
            <a:lvl1pPr marL="0" indent="0" algn="ctr">
              <a:buFontTx/>
              <a:buNone/>
              <a:defRPr/>
            </a:lvl1pPr>
          </a:lstStyle>
          <a:p>
            <a:r>
              <a:rPr lang="sv-SE" dirty="0"/>
              <a:t>Klicka på ikonen för att lägga till en bild</a:t>
            </a:r>
            <a:endParaRPr lang="nn-NO" dirty="0"/>
          </a:p>
        </p:txBody>
      </p:sp>
      <p:sp>
        <p:nvSpPr>
          <p:cNvPr id="7" name="Platshållare för rubrik 1"/>
          <p:cNvSpPr>
            <a:spLocks noGrp="1"/>
          </p:cNvSpPr>
          <p:nvPr>
            <p:ph type="title"/>
          </p:nvPr>
        </p:nvSpPr>
        <p:spPr>
          <a:xfrm rot="21120000">
            <a:off x="4580332" y="1025464"/>
            <a:ext cx="6116936" cy="1453748"/>
          </a:xfrm>
          <a:prstGeom prst="rect">
            <a:avLst/>
          </a:prstGeom>
        </p:spPr>
        <p:txBody>
          <a:bodyPr vert="horz" lIns="0" tIns="0" rIns="0" bIns="0" rtlCol="0" anchor="t" anchorCtr="0">
            <a:noAutofit/>
          </a:bodyPr>
          <a:lstStyle>
            <a:lvl1pPr>
              <a:defRPr sz="3600" b="0">
                <a:latin typeface="Impact" panose="020B0806030902050204" pitchFamily="34" charset="0"/>
              </a:defRPr>
            </a:lvl1pPr>
          </a:lstStyle>
          <a:p>
            <a:r>
              <a:rPr lang="sv-SE"/>
              <a:t>Klicka här för att ändra mall för rubrikformat</a:t>
            </a:r>
            <a:endParaRPr lang="nn-NO"/>
          </a:p>
        </p:txBody>
      </p:sp>
      <p:sp>
        <p:nvSpPr>
          <p:cNvPr id="6" name="Platshållare för bildnummer 5"/>
          <p:cNvSpPr>
            <a:spLocks noGrp="1"/>
          </p:cNvSpPr>
          <p:nvPr>
            <p:ph type="sldNum" sz="quarter" idx="12"/>
          </p:nvPr>
        </p:nvSpPr>
        <p:spPr>
          <a:xfrm>
            <a:off x="9039604" y="6364740"/>
            <a:ext cx="2844800" cy="365125"/>
          </a:xfrm>
          <a:prstGeom prst="rect">
            <a:avLst/>
          </a:prstGeom>
        </p:spPr>
        <p:txBody>
          <a:bodyPr/>
          <a:lstStyle>
            <a:lvl1pPr>
              <a:defRPr>
                <a:solidFill>
                  <a:schemeClr val="tx1"/>
                </a:solidFill>
              </a:defRPr>
            </a:lvl1pPr>
          </a:lstStyle>
          <a:p>
            <a:fld id="{332063FA-F158-B145-A53C-EFD7E6C84CF7}" type="slidenum">
              <a:rPr lang="sv-SE" smtClean="0"/>
              <a:pPr/>
              <a:t>‹#›</a:t>
            </a:fld>
            <a:endParaRPr lang="sv-SE"/>
          </a:p>
        </p:txBody>
      </p:sp>
      <p:pic>
        <p:nvPicPr>
          <p:cNvPr id="2" name="Bildobjekt 1" descr="En bild som visar Teckensnitt, Grafik, grafisk design, logotyp&#10;&#10;AI-genererat innehåll kan vara felaktigt.">
            <a:extLst>
              <a:ext uri="{FF2B5EF4-FFF2-40B4-BE49-F238E27FC236}">
                <a16:creationId xmlns:a16="http://schemas.microsoft.com/office/drawing/2014/main" id="{91793DDF-93A3-0EB4-373B-916FEFDEF048}"/>
              </a:ext>
            </a:extLst>
          </p:cNvPr>
          <p:cNvPicPr>
            <a:picLocks noChangeAspect="1"/>
          </p:cNvPicPr>
          <p:nvPr userDrawn="1"/>
        </p:nvPicPr>
        <p:blipFill>
          <a:blip r:embed="rId2"/>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3757361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Platshållare för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sv-SE"/>
          </a:p>
        </p:txBody>
      </p:sp>
      <p:sp>
        <p:nvSpPr>
          <p:cNvPr id="5" name="Platshållare för sidfot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2" name="Platshållare för rubrik 1"/>
          <p:cNvSpPr>
            <a:spLocks noGrp="1"/>
          </p:cNvSpPr>
          <p:nvPr>
            <p:ph type="title"/>
          </p:nvPr>
        </p:nvSpPr>
        <p:spPr>
          <a:xfrm>
            <a:off x="1721999" y="1253953"/>
            <a:ext cx="9038280" cy="918797"/>
          </a:xfrm>
          <a:prstGeom prst="rect">
            <a:avLst/>
          </a:prstGeom>
        </p:spPr>
        <p:txBody>
          <a:bodyPr vert="horz" lIns="0" tIns="0" rIns="0" bIns="0" rtlCol="0" anchor="t" anchorCtr="0">
            <a:noAutofit/>
          </a:bodyPr>
          <a:lstStyle/>
          <a:p>
            <a:r>
              <a:rPr lang="sv-SE"/>
              <a:t>Klicka här för att ändra format</a:t>
            </a:r>
            <a:endParaRPr lang="nn-NO"/>
          </a:p>
        </p:txBody>
      </p:sp>
      <p:sp>
        <p:nvSpPr>
          <p:cNvPr id="3" name="Platshållare för text 2"/>
          <p:cNvSpPr>
            <a:spLocks noGrp="1"/>
          </p:cNvSpPr>
          <p:nvPr>
            <p:ph type="body" idx="1"/>
          </p:nvPr>
        </p:nvSpPr>
        <p:spPr>
          <a:xfrm>
            <a:off x="1721999" y="2547955"/>
            <a:ext cx="9038280" cy="3357896"/>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nn-NO"/>
          </a:p>
        </p:txBody>
      </p:sp>
      <p:sp>
        <p:nvSpPr>
          <p:cNvPr id="8" name="Platshållare för bildnummer 5"/>
          <p:cNvSpPr>
            <a:spLocks noGrp="1"/>
          </p:cNvSpPr>
          <p:nvPr>
            <p:ph type="sldNum" sz="quarter" idx="4"/>
          </p:nvPr>
        </p:nvSpPr>
        <p:spPr>
          <a:xfrm>
            <a:off x="10435903" y="6473797"/>
            <a:ext cx="1448500" cy="170284"/>
          </a:xfrm>
          <a:prstGeom prst="rect">
            <a:avLst/>
          </a:prstGeom>
        </p:spPr>
        <p:txBody>
          <a:bodyPr vert="horz" lIns="91440" tIns="45720" rIns="91440" bIns="45720" rtlCol="0" anchor="ctr"/>
          <a:lstStyle>
            <a:lvl1pPr algn="r">
              <a:defRPr sz="900">
                <a:solidFill>
                  <a:schemeClr val="tx1"/>
                </a:solidFill>
              </a:defRPr>
            </a:lvl1pPr>
          </a:lstStyle>
          <a:p>
            <a:fld id="{332063FA-F158-B145-A53C-EFD7E6C84CF7}" type="slidenum">
              <a:rPr lang="sv-SE" smtClean="0"/>
              <a:pPr/>
              <a:t>‹#›</a:t>
            </a:fld>
            <a:endParaRPr lang="sv-SE"/>
          </a:p>
        </p:txBody>
      </p:sp>
      <p:pic>
        <p:nvPicPr>
          <p:cNvPr id="7" name="Bildobjekt 6" descr="En bild som visar Teckensnitt, Grafik, grafisk design, logotyp&#10;&#10;AI-genererat innehåll kan vara felaktigt.">
            <a:extLst>
              <a:ext uri="{FF2B5EF4-FFF2-40B4-BE49-F238E27FC236}">
                <a16:creationId xmlns:a16="http://schemas.microsoft.com/office/drawing/2014/main" id="{BFFFBBA4-03BC-012C-2645-4277514C65C6}"/>
              </a:ext>
            </a:extLst>
          </p:cNvPr>
          <p:cNvPicPr>
            <a:picLocks noChangeAspect="1"/>
          </p:cNvPicPr>
          <p:nvPr userDrawn="1"/>
        </p:nvPicPr>
        <p:blipFill>
          <a:blip r:embed="rId14"/>
          <a:stretch>
            <a:fillRect/>
          </a:stretch>
        </p:blipFill>
        <p:spPr>
          <a:xfrm>
            <a:off x="10762566" y="214265"/>
            <a:ext cx="1123559" cy="471742"/>
          </a:xfrm>
          <a:prstGeom prst="rect">
            <a:avLst/>
          </a:prstGeom>
        </p:spPr>
      </p:pic>
    </p:spTree>
    <p:extLst>
      <p:ext uri="{BB962C8B-B14F-4D97-AF65-F5344CB8AC3E}">
        <p14:creationId xmlns:p14="http://schemas.microsoft.com/office/powerpoint/2010/main" val="2803947068"/>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1" r:id="rId3"/>
    <p:sldLayoutId id="2147483663" r:id="rId4"/>
    <p:sldLayoutId id="2147483650" r:id="rId5"/>
    <p:sldLayoutId id="2147483671" r:id="rId6"/>
    <p:sldLayoutId id="2147483665" r:id="rId7"/>
    <p:sldLayoutId id="2147483664" r:id="rId8"/>
    <p:sldLayoutId id="2147483667" r:id="rId9"/>
    <p:sldLayoutId id="2147483660" r:id="rId10"/>
    <p:sldLayoutId id="2147483669" r:id="rId11"/>
    <p:sldLayoutId id="2147483670"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457200" rtl="0" eaLnBrk="1" latinLnBrk="0" hangingPunct="1">
        <a:spcBef>
          <a:spcPct val="0"/>
        </a:spcBef>
        <a:buNone/>
        <a:defRPr sz="2800" b="1" kern="1200">
          <a:solidFill>
            <a:schemeClr val="accent1"/>
          </a:solidFill>
          <a:latin typeface="+mj-lt"/>
          <a:ea typeface="+mj-ea"/>
          <a:cs typeface="+mj-cs"/>
        </a:defRPr>
      </a:lvl1pPr>
    </p:titleStyle>
    <p:body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png"/><Relationship Id="rId7" Type="http://schemas.openxmlformats.org/officeDocument/2006/relationships/image" Target="../media/image31.sv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 Id="rId9" Type="http://schemas.openxmlformats.org/officeDocument/2006/relationships/image" Target="../media/image33.sv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hyperlink" Target="https://www.youtube.com/watch?v=w40dnd69waY"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8" Type="http://schemas.openxmlformats.org/officeDocument/2006/relationships/image" Target="../media/image37.svg"/><Relationship Id="rId13" Type="http://schemas.openxmlformats.org/officeDocument/2006/relationships/image" Target="../media/image22.png"/><Relationship Id="rId18" Type="http://schemas.openxmlformats.org/officeDocument/2006/relationships/image" Target="../media/image45.svg"/><Relationship Id="rId3" Type="http://schemas.openxmlformats.org/officeDocument/2006/relationships/image" Target="../media/image1.png"/><Relationship Id="rId7" Type="http://schemas.openxmlformats.org/officeDocument/2006/relationships/image" Target="../media/image36.png"/><Relationship Id="rId12" Type="http://schemas.openxmlformats.org/officeDocument/2006/relationships/image" Target="../media/image41.svg"/><Relationship Id="rId17" Type="http://schemas.openxmlformats.org/officeDocument/2006/relationships/image" Target="../media/image44.png"/><Relationship Id="rId2" Type="http://schemas.openxmlformats.org/officeDocument/2006/relationships/notesSlide" Target="../notesSlides/notesSlide18.xml"/><Relationship Id="rId16" Type="http://schemas.openxmlformats.org/officeDocument/2006/relationships/image" Target="../media/image43.svg"/><Relationship Id="rId20" Type="http://schemas.openxmlformats.org/officeDocument/2006/relationships/image" Target="../media/image47.svg"/><Relationship Id="rId1" Type="http://schemas.openxmlformats.org/officeDocument/2006/relationships/slideLayout" Target="../slideLayouts/slideLayout5.xml"/><Relationship Id="rId6" Type="http://schemas.openxmlformats.org/officeDocument/2006/relationships/image" Target="../media/image9.svg"/><Relationship Id="rId11" Type="http://schemas.openxmlformats.org/officeDocument/2006/relationships/image" Target="../media/image40.png"/><Relationship Id="rId5" Type="http://schemas.openxmlformats.org/officeDocument/2006/relationships/image" Target="../media/image8.png"/><Relationship Id="rId15" Type="http://schemas.openxmlformats.org/officeDocument/2006/relationships/image" Target="../media/image42.png"/><Relationship Id="rId10" Type="http://schemas.openxmlformats.org/officeDocument/2006/relationships/image" Target="../media/image39.svg"/><Relationship Id="rId19" Type="http://schemas.openxmlformats.org/officeDocument/2006/relationships/image" Target="../media/image46.png"/><Relationship Id="rId4" Type="http://schemas.openxmlformats.org/officeDocument/2006/relationships/hyperlink" Target="https://klimatsmartsemester.se/" TargetMode="External"/><Relationship Id="rId9" Type="http://schemas.openxmlformats.org/officeDocument/2006/relationships/image" Target="../media/image38.png"/><Relationship Id="rId14" Type="http://schemas.openxmlformats.org/officeDocument/2006/relationships/image" Target="../media/image23.sv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image" Target="../media/image11.jpg"/><Relationship Id="rId4" Type="http://schemas.openxmlformats.org/officeDocument/2006/relationships/image" Target="../media/image10.jp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hyperlink" Target="https://www.naturskyddsforeningen.se/artiklar/vanliga-fragor-om-bilar-klimat-och-miljo/" TargetMode="External"/><Relationship Id="rId7" Type="http://schemas.openxmlformats.org/officeDocument/2006/relationships/image" Target="../media/image5.gif"/><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hyperlink" Target="https://forskning.se/2022/11/24/lang-resa-innan-flyget-blir-gront-nar-blir-det-gront-att-flyga-igen-nar-kan-vi-flyga-fossilfritt-utan-flygskam/" TargetMode="External"/><Relationship Id="rId5" Type="http://schemas.openxmlformats.org/officeDocument/2006/relationships/hyperlink" Target="https://www.konsumentverket.se/miljo-och-hallbarhet/drivmedlet-paverkar-klimatet/#4eAAv9l1q84PNLMoYloOxR" TargetMode="External"/><Relationship Id="rId4" Type="http://schemas.openxmlformats.org/officeDocument/2006/relationships/hyperlink" Target="https://www.naturvardsverket.se/data-och-statistik/klimat/" TargetMode="External"/><Relationship Id="rId9" Type="http://schemas.openxmlformats.org/officeDocument/2006/relationships/image" Target="../media/image50.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hyperlink" Target="https://globalamalen.se/om-globala-malen/mal-9-hallbar-industri-innovationer-och-infrastruktur/"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hyperlink" Target="https://globalamalen.se/om-globala-malen/mal-11-hallbara-stader-och-samhallen/"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video" Target="https://player.vimeo.com/video/1157546920?h=5733c6911c&amp;amp;app_id=122963" TargetMode="Externa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hyperlink" Target="https://www.naturvardsverket.se/data-och-statistik/klimat/vaxthusgaser-utslapp-fran-inrikes-transporter/"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svg"/><Relationship Id="rId3" Type="http://schemas.openxmlformats.org/officeDocument/2006/relationships/image" Target="../media/image1.png"/><Relationship Id="rId7" Type="http://schemas.openxmlformats.org/officeDocument/2006/relationships/image" Target="../media/image19.svg"/><Relationship Id="rId12"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5" Type="http://schemas.openxmlformats.org/officeDocument/2006/relationships/image" Target="../media/image27.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 Id="rId1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14178"/>
        </a:solidFill>
        <a:effectLst/>
      </p:bgPr>
    </p:bg>
    <p:spTree>
      <p:nvGrpSpPr>
        <p:cNvPr id="1" name="">
          <a:extLst>
            <a:ext uri="{FF2B5EF4-FFF2-40B4-BE49-F238E27FC236}">
              <a16:creationId xmlns:a16="http://schemas.microsoft.com/office/drawing/2014/main" id="{4E1B2098-7A1B-3DA3-4DB1-B429CE10E5F9}"/>
            </a:ext>
          </a:extLst>
        </p:cNvPr>
        <p:cNvGrpSpPr/>
        <p:nvPr/>
      </p:nvGrpSpPr>
      <p:grpSpPr>
        <a:xfrm>
          <a:off x="0" y="0"/>
          <a:ext cx="0" cy="0"/>
          <a:chOff x="0" y="0"/>
          <a:chExt cx="0" cy="0"/>
        </a:xfrm>
      </p:grpSpPr>
      <p:pic>
        <p:nvPicPr>
          <p:cNvPr id="3" name="Bildobjekt 2" descr="En bild som visar text, Teckensnitt, Grafik, logotyp&#10;&#10;AI-genererat innehåll kan vara felaktigt.">
            <a:extLst>
              <a:ext uri="{FF2B5EF4-FFF2-40B4-BE49-F238E27FC236}">
                <a16:creationId xmlns:a16="http://schemas.microsoft.com/office/drawing/2014/main" id="{3F8CC69F-91D3-5B33-15EA-8643826F4AD3}"/>
              </a:ext>
            </a:extLst>
          </p:cNvPr>
          <p:cNvPicPr>
            <a:picLocks noChangeAspect="1"/>
          </p:cNvPicPr>
          <p:nvPr/>
        </p:nvPicPr>
        <p:blipFill>
          <a:blip r:embed="rId3"/>
          <a:stretch>
            <a:fillRect/>
          </a:stretch>
        </p:blipFill>
        <p:spPr>
          <a:xfrm>
            <a:off x="10776755" y="216311"/>
            <a:ext cx="1097559" cy="460889"/>
          </a:xfrm>
          <a:prstGeom prst="rect">
            <a:avLst/>
          </a:prstGeom>
        </p:spPr>
      </p:pic>
      <p:sp>
        <p:nvSpPr>
          <p:cNvPr id="12" name="Rubrik 1">
            <a:extLst>
              <a:ext uri="{FF2B5EF4-FFF2-40B4-BE49-F238E27FC236}">
                <a16:creationId xmlns:a16="http://schemas.microsoft.com/office/drawing/2014/main" id="{06D8F22B-B409-4385-62C2-E78FBCF620AF}"/>
              </a:ext>
            </a:extLst>
          </p:cNvPr>
          <p:cNvSpPr txBox="1">
            <a:spLocks/>
          </p:cNvSpPr>
          <p:nvPr/>
        </p:nvSpPr>
        <p:spPr>
          <a:xfrm>
            <a:off x="2043113" y="1159235"/>
            <a:ext cx="7750592" cy="1108032"/>
          </a:xfrm>
          <a:prstGeom prst="rect">
            <a:avLst/>
          </a:prstGeom>
        </p:spPr>
        <p:txBody>
          <a:bodyPr vert="horz" lIns="0" tIns="0" rIns="0" bIns="0" rtlCol="0" anchor="t" anchorCtr="0">
            <a:noAutofit/>
          </a:bodyPr>
          <a:lstStyle>
            <a:lvl1pPr algn="l" defTabSz="457200" rtl="0" eaLnBrk="1" latinLnBrk="0" hangingPunct="1">
              <a:spcBef>
                <a:spcPct val="0"/>
              </a:spcBef>
              <a:buNone/>
              <a:defRPr sz="2800" b="1" kern="1200">
                <a:solidFill>
                  <a:schemeClr val="accent1"/>
                </a:solidFill>
                <a:latin typeface="+mj-lt"/>
                <a:ea typeface="+mj-ea"/>
                <a:cs typeface="+mj-cs"/>
              </a:defRPr>
            </a:lvl1pPr>
          </a:lstStyle>
          <a:p>
            <a:pPr>
              <a:spcBef>
                <a:spcPts val="0"/>
              </a:spcBef>
              <a:defRPr/>
            </a:pPr>
            <a:r>
              <a:rPr lang="sv-SE" sz="4400" dirty="0">
                <a:solidFill>
                  <a:schemeClr val="bg1"/>
                </a:solidFill>
                <a:cs typeface="Arial" panose="020B0604020202020204" pitchFamily="34" charset="0"/>
              </a:rPr>
              <a:t>HÅLLBARA TRANSPORTER</a:t>
            </a:r>
            <a:br>
              <a:rPr lang="sv-SE" sz="4400" dirty="0">
                <a:solidFill>
                  <a:schemeClr val="bg1"/>
                </a:solidFill>
                <a:cs typeface="Impact"/>
              </a:rPr>
            </a:br>
            <a:endParaRPr lang="nn-NO" sz="4400" dirty="0">
              <a:solidFill>
                <a:schemeClr val="bg1"/>
              </a:solidFill>
            </a:endParaRPr>
          </a:p>
        </p:txBody>
      </p:sp>
      <p:sp>
        <p:nvSpPr>
          <p:cNvPr id="15" name="Platshållare för innehåll 2">
            <a:extLst>
              <a:ext uri="{FF2B5EF4-FFF2-40B4-BE49-F238E27FC236}">
                <a16:creationId xmlns:a16="http://schemas.microsoft.com/office/drawing/2014/main" id="{1F6B0348-7A36-A92F-902F-4001C019D026}"/>
              </a:ext>
            </a:extLst>
          </p:cNvPr>
          <p:cNvSpPr txBox="1">
            <a:spLocks/>
          </p:cNvSpPr>
          <p:nvPr/>
        </p:nvSpPr>
        <p:spPr>
          <a:xfrm>
            <a:off x="2043113" y="2493775"/>
            <a:ext cx="6778710" cy="3357896"/>
          </a:xfrm>
          <a:prstGeom prst="rect">
            <a:avLst/>
          </a:prstGeom>
        </p:spPr>
        <p:txBody>
          <a:bodyPr/>
          <a:lstStyle>
            <a:lvl1pPr marL="342900" indent="-342900" algn="l" defTabSz="457200" rtl="0" eaLnBrk="0" fontAlgn="base" hangingPunct="0">
              <a:lnSpc>
                <a:spcPct val="120000"/>
              </a:lnSpc>
              <a:spcBef>
                <a:spcPct val="20000"/>
              </a:spcBef>
              <a:spcAft>
                <a:spcPct val="0"/>
              </a:spcAft>
              <a:buClr>
                <a:schemeClr val="accent2"/>
              </a:buClr>
              <a:buFont typeface="Wingdings" pitchFamily="2" charset="2"/>
              <a:buChar char="§"/>
              <a:defRPr kern="1200">
                <a:solidFill>
                  <a:schemeClr val="tx1"/>
                </a:solidFill>
                <a:latin typeface="+mn-lt"/>
                <a:ea typeface="+mn-ea"/>
                <a:cs typeface="+mn-cs"/>
              </a:defRPr>
            </a:lvl1pPr>
            <a:lvl2pPr marL="742950" indent="-28575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2pPr>
            <a:lvl3pPr marL="11430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3pPr>
            <a:lvl4pPr marL="16002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4pPr>
            <a:lvl5pPr marL="2057400" indent="-228600" algn="l" defTabSz="457200" rtl="0" eaLnBrk="0" fontAlgn="base" hangingPunct="0">
              <a:lnSpc>
                <a:spcPct val="120000"/>
              </a:lnSpc>
              <a:spcBef>
                <a:spcPct val="0"/>
              </a:spcBef>
              <a:spcAft>
                <a:spcPct val="0"/>
              </a:spcAft>
              <a:buFont typeface="Roboto Lt"/>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solidFill>
                  <a:schemeClr val="bg1"/>
                </a:solidFill>
              </a:rPr>
              <a:t>Transportmedlens påverkan</a:t>
            </a:r>
          </a:p>
          <a:p>
            <a:r>
              <a:rPr lang="sv-SE" sz="2800" dirty="0">
                <a:solidFill>
                  <a:schemeClr val="bg1"/>
                </a:solidFill>
              </a:rPr>
              <a:t>Hållbara transportmedlen</a:t>
            </a:r>
          </a:p>
          <a:p>
            <a:r>
              <a:rPr lang="sv-SE" sz="2800" dirty="0">
                <a:solidFill>
                  <a:schemeClr val="bg1"/>
                </a:solidFill>
              </a:rPr>
              <a:t>Klimatkompensering</a:t>
            </a:r>
          </a:p>
          <a:p>
            <a:r>
              <a:rPr lang="sv-SE" sz="2800" dirty="0">
                <a:solidFill>
                  <a:schemeClr val="bg1"/>
                </a:solidFill>
              </a:rPr>
              <a:t>Frågor eller tankar sedan sist? </a:t>
            </a:r>
          </a:p>
        </p:txBody>
      </p:sp>
      <p:pic>
        <p:nvPicPr>
          <p:cNvPr id="6" name="Bildobjekt 5" descr="En bild som visar Teckensnitt, text, Grafik, grafisk design&#10;&#10;AI-genererat innehåll kan vara felaktigt.">
            <a:extLst>
              <a:ext uri="{FF2B5EF4-FFF2-40B4-BE49-F238E27FC236}">
                <a16:creationId xmlns:a16="http://schemas.microsoft.com/office/drawing/2014/main" id="{8DCECD1B-7127-196E-9529-0C49B187B25C}"/>
              </a:ext>
            </a:extLst>
          </p:cNvPr>
          <p:cNvPicPr>
            <a:picLocks noChangeAspect="1"/>
          </p:cNvPicPr>
          <p:nvPr/>
        </p:nvPicPr>
        <p:blipFill>
          <a:blip r:embed="rId4"/>
          <a:stretch>
            <a:fillRect/>
          </a:stretch>
        </p:blipFill>
        <p:spPr>
          <a:xfrm>
            <a:off x="370893" y="6078180"/>
            <a:ext cx="2110928" cy="508828"/>
          </a:xfrm>
          <a:prstGeom prst="rect">
            <a:avLst/>
          </a:prstGeom>
        </p:spPr>
      </p:pic>
    </p:spTree>
    <p:extLst>
      <p:ext uri="{BB962C8B-B14F-4D97-AF65-F5344CB8AC3E}">
        <p14:creationId xmlns:p14="http://schemas.microsoft.com/office/powerpoint/2010/main" val="12771000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6BF35A3-C57E-D121-86E8-FFE11903FFDD}"/>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B74C53D5-50A0-267A-7E9F-2146A8F89834}"/>
              </a:ext>
            </a:extLst>
          </p:cNvPr>
          <p:cNvSpPr>
            <a:spLocks noGrp="1"/>
          </p:cNvSpPr>
          <p:nvPr>
            <p:ph type="sldNum" sz="quarter" idx="12"/>
          </p:nvPr>
        </p:nvSpPr>
        <p:spPr/>
        <p:txBody>
          <a:bodyPr/>
          <a:lstStyle/>
          <a:p>
            <a:fld id="{332063FA-F158-B145-A53C-EFD7E6C84CF7}" type="slidenum">
              <a:rPr lang="sv-SE" smtClean="0"/>
              <a:pPr/>
              <a:t>10</a:t>
            </a:fld>
            <a:endParaRPr lang="sv-SE"/>
          </a:p>
        </p:txBody>
      </p:sp>
      <p:sp>
        <p:nvSpPr>
          <p:cNvPr id="2" name="Rubrik 1">
            <a:extLst>
              <a:ext uri="{FF2B5EF4-FFF2-40B4-BE49-F238E27FC236}">
                <a16:creationId xmlns:a16="http://schemas.microsoft.com/office/drawing/2014/main" id="{8665EB19-843B-A10E-7046-5CCB853D3943}"/>
              </a:ext>
            </a:extLst>
          </p:cNvPr>
          <p:cNvSpPr>
            <a:spLocks noGrp="1"/>
          </p:cNvSpPr>
          <p:nvPr>
            <p:ph type="title"/>
          </p:nvPr>
        </p:nvSpPr>
        <p:spPr/>
        <p:txBody>
          <a:bodyPr/>
          <a:lstStyle/>
          <a:p>
            <a:r>
              <a:rPr lang="nn-NO" sz="3600" dirty="0"/>
              <a:t>Transporter </a:t>
            </a:r>
            <a:r>
              <a:rPr lang="nn-NO" sz="3600" dirty="0" err="1"/>
              <a:t>och</a:t>
            </a:r>
            <a:r>
              <a:rPr lang="nn-NO" sz="3600" dirty="0"/>
              <a:t> </a:t>
            </a:r>
            <a:r>
              <a:rPr lang="nn-NO" sz="3600" dirty="0" err="1"/>
              <a:t>klimatpåverkan</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34F4810D-4B1C-A5AA-8B21-939212AABA4F}"/>
              </a:ext>
            </a:extLst>
          </p:cNvPr>
          <p:cNvPicPr>
            <a:picLocks noChangeAspect="1"/>
          </p:cNvPicPr>
          <p:nvPr/>
        </p:nvPicPr>
        <p:blipFill>
          <a:blip r:embed="rId3"/>
          <a:stretch>
            <a:fillRect/>
          </a:stretch>
        </p:blipFill>
        <p:spPr>
          <a:xfrm>
            <a:off x="10776608" y="216311"/>
            <a:ext cx="1097706" cy="460889"/>
          </a:xfrm>
          <a:prstGeom prst="rect">
            <a:avLst/>
          </a:prstGeom>
        </p:spPr>
      </p:pic>
      <p:pic>
        <p:nvPicPr>
          <p:cNvPr id="8" name="Bild 7" descr="Byggbarrikad med hel fyllning">
            <a:extLst>
              <a:ext uri="{FF2B5EF4-FFF2-40B4-BE49-F238E27FC236}">
                <a16:creationId xmlns:a16="http://schemas.microsoft.com/office/drawing/2014/main" id="{F1557D03-8892-C862-F7D6-951AC24E110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36806" y="2543757"/>
            <a:ext cx="1964793" cy="1964793"/>
          </a:xfrm>
          <a:prstGeom prst="rect">
            <a:avLst/>
          </a:prstGeom>
        </p:spPr>
      </p:pic>
      <p:pic>
        <p:nvPicPr>
          <p:cNvPr id="13" name="Bild 12" descr="Produktion med hel fyllning">
            <a:extLst>
              <a:ext uri="{FF2B5EF4-FFF2-40B4-BE49-F238E27FC236}">
                <a16:creationId xmlns:a16="http://schemas.microsoft.com/office/drawing/2014/main" id="{E495DEA1-7B89-4527-200C-C5F1305B291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54493" y="2543757"/>
            <a:ext cx="1964793" cy="1964793"/>
          </a:xfrm>
          <a:prstGeom prst="rect">
            <a:avLst/>
          </a:prstGeom>
        </p:spPr>
      </p:pic>
      <p:sp>
        <p:nvSpPr>
          <p:cNvPr id="15" name="textruta 14">
            <a:extLst>
              <a:ext uri="{FF2B5EF4-FFF2-40B4-BE49-F238E27FC236}">
                <a16:creationId xmlns:a16="http://schemas.microsoft.com/office/drawing/2014/main" id="{17000360-D2D0-DBD1-976A-841E3ED326DF}"/>
              </a:ext>
            </a:extLst>
          </p:cNvPr>
          <p:cNvSpPr txBox="1"/>
          <p:nvPr/>
        </p:nvSpPr>
        <p:spPr>
          <a:xfrm>
            <a:off x="914400" y="5086350"/>
            <a:ext cx="3314700" cy="523220"/>
          </a:xfrm>
          <a:prstGeom prst="rect">
            <a:avLst/>
          </a:prstGeom>
          <a:noFill/>
        </p:spPr>
        <p:txBody>
          <a:bodyPr wrap="square" rtlCol="0">
            <a:spAutoFit/>
          </a:bodyPr>
          <a:lstStyle/>
          <a:p>
            <a:pPr algn="ctr"/>
            <a:r>
              <a:rPr lang="sv-SE" sz="2800" dirty="0"/>
              <a:t>Trafikarbetet</a:t>
            </a:r>
          </a:p>
        </p:txBody>
      </p:sp>
      <p:sp>
        <p:nvSpPr>
          <p:cNvPr id="16" name="textruta 15">
            <a:extLst>
              <a:ext uri="{FF2B5EF4-FFF2-40B4-BE49-F238E27FC236}">
                <a16:creationId xmlns:a16="http://schemas.microsoft.com/office/drawing/2014/main" id="{D5BB1252-3EB6-54FB-B105-A7C8887514E0}"/>
              </a:ext>
            </a:extLst>
          </p:cNvPr>
          <p:cNvSpPr txBox="1"/>
          <p:nvPr/>
        </p:nvSpPr>
        <p:spPr>
          <a:xfrm>
            <a:off x="4333874" y="5126995"/>
            <a:ext cx="3524252" cy="954107"/>
          </a:xfrm>
          <a:prstGeom prst="rect">
            <a:avLst/>
          </a:prstGeom>
          <a:noFill/>
        </p:spPr>
        <p:txBody>
          <a:bodyPr wrap="square" rtlCol="0">
            <a:spAutoFit/>
          </a:bodyPr>
          <a:lstStyle/>
          <a:p>
            <a:pPr algn="ctr"/>
            <a:r>
              <a:rPr lang="sv-SE" sz="2800" dirty="0"/>
              <a:t>Energianvändningen per kilometer</a:t>
            </a:r>
          </a:p>
        </p:txBody>
      </p:sp>
      <p:sp>
        <p:nvSpPr>
          <p:cNvPr id="17" name="textruta 16">
            <a:extLst>
              <a:ext uri="{FF2B5EF4-FFF2-40B4-BE49-F238E27FC236}">
                <a16:creationId xmlns:a16="http://schemas.microsoft.com/office/drawing/2014/main" id="{5F152A7C-FD5B-DC24-F1CF-39CC72188466}"/>
              </a:ext>
            </a:extLst>
          </p:cNvPr>
          <p:cNvSpPr txBox="1"/>
          <p:nvPr/>
        </p:nvSpPr>
        <p:spPr>
          <a:xfrm>
            <a:off x="7779539" y="5126995"/>
            <a:ext cx="3314700" cy="954107"/>
          </a:xfrm>
          <a:prstGeom prst="rect">
            <a:avLst/>
          </a:prstGeom>
          <a:noFill/>
        </p:spPr>
        <p:txBody>
          <a:bodyPr wrap="square" rtlCol="0">
            <a:spAutoFit/>
          </a:bodyPr>
          <a:lstStyle/>
          <a:p>
            <a:pPr algn="ctr"/>
            <a:r>
              <a:rPr lang="sv-SE" sz="2800" dirty="0"/>
              <a:t>Andelen fossila bränslen</a:t>
            </a:r>
          </a:p>
        </p:txBody>
      </p:sp>
      <p:pic>
        <p:nvPicPr>
          <p:cNvPr id="4" name="Bild 3" descr="Batteri som laddas med hel fyllning">
            <a:extLst>
              <a:ext uri="{FF2B5EF4-FFF2-40B4-BE49-F238E27FC236}">
                <a16:creationId xmlns:a16="http://schemas.microsoft.com/office/drawing/2014/main" id="{BFD4760E-2507-C449-7455-04B9C09B7D3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52671" y="2432151"/>
            <a:ext cx="2286657" cy="2286657"/>
          </a:xfrm>
          <a:prstGeom prst="rect">
            <a:avLst/>
          </a:prstGeom>
        </p:spPr>
      </p:pic>
    </p:spTree>
    <p:extLst>
      <p:ext uri="{BB962C8B-B14F-4D97-AF65-F5344CB8AC3E}">
        <p14:creationId xmlns:p14="http://schemas.microsoft.com/office/powerpoint/2010/main" val="13013921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1001AF3-E32F-0461-BCAC-13E4C7BCFE43}"/>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DE053793-6C61-1BD0-8A6D-99619491207A}"/>
              </a:ext>
            </a:extLst>
          </p:cNvPr>
          <p:cNvSpPr>
            <a:spLocks noGrp="1"/>
          </p:cNvSpPr>
          <p:nvPr>
            <p:ph type="sldNum" sz="quarter" idx="12"/>
          </p:nvPr>
        </p:nvSpPr>
        <p:spPr/>
        <p:txBody>
          <a:bodyPr/>
          <a:lstStyle/>
          <a:p>
            <a:fld id="{332063FA-F158-B145-A53C-EFD7E6C84CF7}" type="slidenum">
              <a:rPr lang="sv-SE" smtClean="0"/>
              <a:pPr/>
              <a:t>11</a:t>
            </a:fld>
            <a:endParaRPr lang="sv-SE"/>
          </a:p>
        </p:txBody>
      </p:sp>
      <p:sp>
        <p:nvSpPr>
          <p:cNvPr id="2" name="Rubrik 1">
            <a:extLst>
              <a:ext uri="{FF2B5EF4-FFF2-40B4-BE49-F238E27FC236}">
                <a16:creationId xmlns:a16="http://schemas.microsoft.com/office/drawing/2014/main" id="{68B012BA-1656-826B-A1AC-DF3C87782659}"/>
              </a:ext>
            </a:extLst>
          </p:cNvPr>
          <p:cNvSpPr>
            <a:spLocks noGrp="1"/>
          </p:cNvSpPr>
          <p:nvPr>
            <p:ph type="title"/>
          </p:nvPr>
        </p:nvSpPr>
        <p:spPr/>
        <p:txBody>
          <a:bodyPr/>
          <a:lstStyle/>
          <a:p>
            <a:r>
              <a:rPr lang="nn-NO" sz="3600" dirty="0" err="1"/>
              <a:t>Samtalsfråga</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F085F650-4F8E-7EE9-7D92-9BBF86CDC9F9}"/>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9A6E9FBD-A6A7-28CE-6AF1-C00742D4E89F}"/>
              </a:ext>
            </a:extLst>
          </p:cNvPr>
          <p:cNvSpPr>
            <a:spLocks noGrp="1"/>
          </p:cNvSpPr>
          <p:nvPr>
            <p:ph sz="quarter" idx="13"/>
          </p:nvPr>
        </p:nvSpPr>
        <p:spPr>
          <a:xfrm>
            <a:off x="1721998" y="2547955"/>
            <a:ext cx="8841727" cy="3357896"/>
          </a:xfrm>
        </p:spPr>
        <p:txBody>
          <a:bodyPr/>
          <a:lstStyle/>
          <a:p>
            <a:endParaRPr lang="sv-SE" sz="2800" dirty="0"/>
          </a:p>
          <a:p>
            <a:pPr marL="0" indent="0">
              <a:buNone/>
            </a:pPr>
            <a:endParaRPr lang="sv-SE" sz="2800" dirty="0"/>
          </a:p>
        </p:txBody>
      </p:sp>
      <p:sp>
        <p:nvSpPr>
          <p:cNvPr id="4" name="Platshållare för innehåll 3">
            <a:extLst>
              <a:ext uri="{FF2B5EF4-FFF2-40B4-BE49-F238E27FC236}">
                <a16:creationId xmlns:a16="http://schemas.microsoft.com/office/drawing/2014/main" id="{65C60279-04D8-EFC9-08F6-5444D7D258AD}"/>
              </a:ext>
            </a:extLst>
          </p:cNvPr>
          <p:cNvSpPr txBox="1">
            <a:spLocks/>
          </p:cNvSpPr>
          <p:nvPr/>
        </p:nvSpPr>
        <p:spPr>
          <a:xfrm>
            <a:off x="1721998" y="2547955"/>
            <a:ext cx="8421461"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Sänkt reduktionsplikt leder till att utsläppen ökar. Hur tycker ni att vi ska tänka kring sådana beslut, där ekonomiska fördelar ställs mot miljöpåverkan?</a:t>
            </a:r>
          </a:p>
        </p:txBody>
      </p:sp>
    </p:spTree>
    <p:extLst>
      <p:ext uri="{BB962C8B-B14F-4D97-AF65-F5344CB8AC3E}">
        <p14:creationId xmlns:p14="http://schemas.microsoft.com/office/powerpoint/2010/main" val="24937857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4BB3E53-E90A-0712-9883-4B2522EE8FA2}"/>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3D24B44-7A76-8C26-0BE9-AA66FA874D36}"/>
              </a:ext>
            </a:extLst>
          </p:cNvPr>
          <p:cNvSpPr>
            <a:spLocks noGrp="1"/>
          </p:cNvSpPr>
          <p:nvPr>
            <p:ph type="title"/>
          </p:nvPr>
        </p:nvSpPr>
        <p:spPr/>
        <p:txBody>
          <a:bodyPr/>
          <a:lstStyle/>
          <a:p>
            <a:r>
              <a:rPr lang="nn-NO" sz="3600" dirty="0"/>
              <a:t>Elbilar</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5461C45B-9D57-F51F-9166-44B298F04420}"/>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10" name="Platshållare för innehåll 3">
            <a:extLst>
              <a:ext uri="{FF2B5EF4-FFF2-40B4-BE49-F238E27FC236}">
                <a16:creationId xmlns:a16="http://schemas.microsoft.com/office/drawing/2014/main" id="{D82D2D10-5FA9-EB9A-EBC7-50952EBE1E1F}"/>
              </a:ext>
            </a:extLst>
          </p:cNvPr>
          <p:cNvSpPr>
            <a:spLocks noGrp="1"/>
          </p:cNvSpPr>
          <p:nvPr>
            <p:ph sz="quarter" idx="13"/>
          </p:nvPr>
        </p:nvSpPr>
        <p:spPr>
          <a:xfrm>
            <a:off x="1721999" y="2547955"/>
            <a:ext cx="5663302" cy="3357896"/>
          </a:xfrm>
        </p:spPr>
        <p:txBody>
          <a:bodyPr/>
          <a:lstStyle/>
          <a:p>
            <a:r>
              <a:rPr lang="sv-SE" sz="2800" dirty="0"/>
              <a:t>Redan på 1800-talet experimenterade människor med elektriska bilar.</a:t>
            </a:r>
          </a:p>
          <a:p>
            <a:r>
              <a:rPr lang="sv-SE" sz="2800" dirty="0"/>
              <a:t>Elbilar drivs enbart av el och laddar sitt batteri från elnätet.</a:t>
            </a:r>
          </a:p>
          <a:p>
            <a:pPr marL="0" indent="0">
              <a:buNone/>
            </a:pPr>
            <a:endParaRPr lang="sv-SE" sz="2800" dirty="0"/>
          </a:p>
        </p:txBody>
      </p:sp>
      <p:pic>
        <p:nvPicPr>
          <p:cNvPr id="11" name="Bildobjekt 10" descr="En bild som visar utomhus, Landfordon, fordon, bil&#10;&#10;AI-genererat innehåll kan vara felaktigt.">
            <a:extLst>
              <a:ext uri="{FF2B5EF4-FFF2-40B4-BE49-F238E27FC236}">
                <a16:creationId xmlns:a16="http://schemas.microsoft.com/office/drawing/2014/main" id="{7EE1E915-5E67-CD44-1F9B-96A262A0587B}"/>
              </a:ext>
            </a:extLst>
          </p:cNvPr>
          <p:cNvPicPr>
            <a:picLocks noChangeAspect="1"/>
          </p:cNvPicPr>
          <p:nvPr/>
        </p:nvPicPr>
        <p:blipFill>
          <a:blip r:embed="rId4"/>
          <a:stretch>
            <a:fillRect/>
          </a:stretch>
        </p:blipFill>
        <p:spPr>
          <a:xfrm>
            <a:off x="7518025" y="2404116"/>
            <a:ext cx="4169354" cy="2770050"/>
          </a:xfrm>
          <a:prstGeom prst="rect">
            <a:avLst/>
          </a:prstGeom>
        </p:spPr>
      </p:pic>
    </p:spTree>
    <p:extLst>
      <p:ext uri="{BB962C8B-B14F-4D97-AF65-F5344CB8AC3E}">
        <p14:creationId xmlns:p14="http://schemas.microsoft.com/office/powerpoint/2010/main" val="29583335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158D163-3550-8F1C-CC8C-763DDC067564}"/>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94B6065E-B1FA-585F-96D6-28819A1248BF}"/>
              </a:ext>
            </a:extLst>
          </p:cNvPr>
          <p:cNvSpPr>
            <a:spLocks noGrp="1"/>
          </p:cNvSpPr>
          <p:nvPr>
            <p:ph type="sldNum" sz="quarter" idx="12"/>
          </p:nvPr>
        </p:nvSpPr>
        <p:spPr/>
        <p:txBody>
          <a:bodyPr/>
          <a:lstStyle/>
          <a:p>
            <a:fld id="{332063FA-F158-B145-A53C-EFD7E6C84CF7}" type="slidenum">
              <a:rPr lang="sv-SE" smtClean="0"/>
              <a:pPr/>
              <a:t>13</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B47FA33A-03F6-5AF6-71BC-2C1825CBF235}"/>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10FA45E9-EE21-FFBC-6C29-B1A410E91FBC}"/>
              </a:ext>
            </a:extLst>
          </p:cNvPr>
          <p:cNvSpPr>
            <a:spLocks noGrp="1"/>
          </p:cNvSpPr>
          <p:nvPr>
            <p:ph sz="quarter" idx="13"/>
          </p:nvPr>
        </p:nvSpPr>
        <p:spPr>
          <a:xfrm>
            <a:off x="1721999" y="2246153"/>
            <a:ext cx="4488301" cy="3357896"/>
          </a:xfrm>
        </p:spPr>
        <p:txBody>
          <a:bodyPr/>
          <a:lstStyle/>
          <a:p>
            <a:r>
              <a:rPr lang="sv-SE" sz="2400" dirty="0"/>
              <a:t>Lägre utsläpp under körning.</a:t>
            </a:r>
          </a:p>
          <a:p>
            <a:r>
              <a:rPr lang="sv-SE" sz="2400" dirty="0"/>
              <a:t>Lägre driftskostnad.</a:t>
            </a:r>
          </a:p>
          <a:p>
            <a:r>
              <a:rPr lang="sv-SE" sz="2400" dirty="0"/>
              <a:t>Billigare att köra. </a:t>
            </a:r>
          </a:p>
          <a:p>
            <a:r>
              <a:rPr lang="sv-SE" sz="2400" dirty="0"/>
              <a:t>Minskat beroende av fossila bränslen.</a:t>
            </a:r>
          </a:p>
          <a:p>
            <a:r>
              <a:rPr lang="sv-SE" sz="2400" dirty="0"/>
              <a:t>Tystare drift.</a:t>
            </a:r>
          </a:p>
        </p:txBody>
      </p:sp>
      <p:sp>
        <p:nvSpPr>
          <p:cNvPr id="8" name="Rubrik 1">
            <a:extLst>
              <a:ext uri="{FF2B5EF4-FFF2-40B4-BE49-F238E27FC236}">
                <a16:creationId xmlns:a16="http://schemas.microsoft.com/office/drawing/2014/main" id="{FE802A99-EA56-BE44-40E6-575E369DD76D}"/>
              </a:ext>
            </a:extLst>
          </p:cNvPr>
          <p:cNvSpPr txBox="1">
            <a:spLocks/>
          </p:cNvSpPr>
          <p:nvPr/>
        </p:nvSpPr>
        <p:spPr>
          <a:xfrm>
            <a:off x="1721999" y="1253951"/>
            <a:ext cx="2316601" cy="885242"/>
          </a:xfrm>
          <a:prstGeom prst="rect">
            <a:avLst/>
          </a:prstGeom>
        </p:spPr>
        <p:txBody>
          <a:bodyPr vert="horz" lIns="0" tIns="0" rIns="0" bIns="0" rtlCol="0" anchor="t" anchorCtr="0">
            <a:noAutofit/>
          </a:bodyPr>
          <a:lstStyle>
            <a:lvl1pPr algn="l" defTabSz="457200" rtl="0" eaLnBrk="1" latinLnBrk="0" hangingPunct="1">
              <a:spcBef>
                <a:spcPct val="0"/>
              </a:spcBef>
              <a:buNone/>
              <a:defRPr sz="2800" b="1" kern="1200">
                <a:solidFill>
                  <a:schemeClr val="accent1"/>
                </a:solidFill>
                <a:latin typeface="+mj-lt"/>
                <a:ea typeface="+mj-ea"/>
                <a:cs typeface="+mj-cs"/>
              </a:defRPr>
            </a:lvl1pPr>
          </a:lstStyle>
          <a:p>
            <a:r>
              <a:rPr lang="nn-NO" sz="3600" dirty="0" err="1"/>
              <a:t>Fördelar</a:t>
            </a:r>
            <a:r>
              <a:rPr lang="nn-NO" sz="3600" dirty="0"/>
              <a:t>:</a:t>
            </a:r>
          </a:p>
        </p:txBody>
      </p:sp>
      <p:sp>
        <p:nvSpPr>
          <p:cNvPr id="9" name="Rubrik 1">
            <a:extLst>
              <a:ext uri="{FF2B5EF4-FFF2-40B4-BE49-F238E27FC236}">
                <a16:creationId xmlns:a16="http://schemas.microsoft.com/office/drawing/2014/main" id="{9F4F7C8A-48FE-B2ED-31EB-65106D629626}"/>
              </a:ext>
            </a:extLst>
          </p:cNvPr>
          <p:cNvSpPr txBox="1">
            <a:spLocks/>
          </p:cNvSpPr>
          <p:nvPr/>
        </p:nvSpPr>
        <p:spPr>
          <a:xfrm>
            <a:off x="7119007" y="1253951"/>
            <a:ext cx="3196568" cy="885242"/>
          </a:xfrm>
          <a:prstGeom prst="rect">
            <a:avLst/>
          </a:prstGeom>
        </p:spPr>
        <p:txBody>
          <a:bodyPr vert="horz" lIns="0" tIns="0" rIns="0" bIns="0" rtlCol="0" anchor="t" anchorCtr="0">
            <a:noAutofit/>
          </a:bodyPr>
          <a:lstStyle>
            <a:lvl1pPr algn="l" defTabSz="457200" rtl="0" eaLnBrk="1" latinLnBrk="0" hangingPunct="1">
              <a:spcBef>
                <a:spcPct val="0"/>
              </a:spcBef>
              <a:buNone/>
              <a:defRPr sz="2800" b="1" kern="1200">
                <a:solidFill>
                  <a:schemeClr val="accent1"/>
                </a:solidFill>
                <a:latin typeface="+mj-lt"/>
                <a:ea typeface="+mj-ea"/>
                <a:cs typeface="+mj-cs"/>
              </a:defRPr>
            </a:lvl1pPr>
          </a:lstStyle>
          <a:p>
            <a:r>
              <a:rPr lang="nn-NO" sz="3600" dirty="0" err="1"/>
              <a:t>Nackdelar</a:t>
            </a:r>
            <a:r>
              <a:rPr lang="nn-NO" sz="3600" dirty="0"/>
              <a:t>:</a:t>
            </a:r>
          </a:p>
        </p:txBody>
      </p:sp>
      <p:sp>
        <p:nvSpPr>
          <p:cNvPr id="10" name="Platshållare för innehåll 3">
            <a:extLst>
              <a:ext uri="{FF2B5EF4-FFF2-40B4-BE49-F238E27FC236}">
                <a16:creationId xmlns:a16="http://schemas.microsoft.com/office/drawing/2014/main" id="{C76E4B6E-FB3D-870D-05C8-2759FBE94EBE}"/>
              </a:ext>
            </a:extLst>
          </p:cNvPr>
          <p:cNvSpPr txBox="1">
            <a:spLocks/>
          </p:cNvSpPr>
          <p:nvPr/>
        </p:nvSpPr>
        <p:spPr>
          <a:xfrm>
            <a:off x="7119007" y="2246153"/>
            <a:ext cx="4488301"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400" dirty="0"/>
              <a:t>Batteriproduktionens miljöpåverkan.</a:t>
            </a:r>
          </a:p>
          <a:p>
            <a:r>
              <a:rPr lang="sv-SE" sz="2400" dirty="0"/>
              <a:t>Räckvidd och tillgång till laddningsstationer.</a:t>
            </a:r>
          </a:p>
          <a:p>
            <a:r>
              <a:rPr lang="sv-SE" sz="2400" dirty="0"/>
              <a:t>Högre inköpspris. </a:t>
            </a:r>
          </a:p>
        </p:txBody>
      </p:sp>
    </p:spTree>
    <p:extLst>
      <p:ext uri="{BB962C8B-B14F-4D97-AF65-F5344CB8AC3E}">
        <p14:creationId xmlns:p14="http://schemas.microsoft.com/office/powerpoint/2010/main" val="11583073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9D338DF-9A50-F0F4-DECC-651A975037F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8A1EFB5-BF32-5419-A881-7DF24925CFC3}"/>
              </a:ext>
            </a:extLst>
          </p:cNvPr>
          <p:cNvSpPr>
            <a:spLocks noGrp="1"/>
          </p:cNvSpPr>
          <p:nvPr>
            <p:ph type="title"/>
          </p:nvPr>
        </p:nvSpPr>
        <p:spPr/>
        <p:txBody>
          <a:bodyPr/>
          <a:lstStyle/>
          <a:p>
            <a:r>
              <a:rPr lang="nn-NO" sz="3000" dirty="0" err="1"/>
              <a:t>Fördjupning</a:t>
            </a:r>
            <a:r>
              <a:rPr lang="nn-NO" sz="3000" dirty="0"/>
              <a:t> om elbilens livscykel </a:t>
            </a:r>
            <a:r>
              <a:rPr lang="nn-NO" sz="3000" dirty="0" err="1"/>
              <a:t>och</a:t>
            </a:r>
            <a:r>
              <a:rPr lang="nn-NO" sz="3000" dirty="0"/>
              <a:t> </a:t>
            </a:r>
            <a:r>
              <a:rPr lang="nn-NO" sz="3000" dirty="0" err="1"/>
              <a:t>batteriers</a:t>
            </a:r>
            <a:r>
              <a:rPr lang="nn-NO" sz="3000" dirty="0"/>
              <a:t> </a:t>
            </a:r>
            <a:r>
              <a:rPr lang="nn-NO" sz="3000" dirty="0" err="1"/>
              <a:t>miljöpåverkan</a:t>
            </a:r>
            <a:endParaRPr lang="nn-NO" sz="30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D9DC6200-85FC-49CE-BBB5-4164EC6C8BE5}"/>
              </a:ext>
            </a:extLst>
          </p:cNvPr>
          <p:cNvPicPr>
            <a:picLocks noChangeAspect="1"/>
          </p:cNvPicPr>
          <p:nvPr/>
        </p:nvPicPr>
        <p:blipFill>
          <a:blip r:embed="rId3"/>
          <a:stretch>
            <a:fillRect/>
          </a:stretch>
        </p:blipFill>
        <p:spPr>
          <a:xfrm>
            <a:off x="10776608" y="216311"/>
            <a:ext cx="1097706" cy="460889"/>
          </a:xfrm>
          <a:prstGeom prst="rect">
            <a:avLst/>
          </a:prstGeom>
        </p:spPr>
      </p:pic>
      <p:grpSp>
        <p:nvGrpSpPr>
          <p:cNvPr id="5" name="Grupp 4">
            <a:extLst>
              <a:ext uri="{FF2B5EF4-FFF2-40B4-BE49-F238E27FC236}">
                <a16:creationId xmlns:a16="http://schemas.microsoft.com/office/drawing/2014/main" id="{A000DBA3-351B-96E8-630A-D1294290B4E6}"/>
              </a:ext>
            </a:extLst>
          </p:cNvPr>
          <p:cNvGrpSpPr/>
          <p:nvPr/>
        </p:nvGrpSpPr>
        <p:grpSpPr>
          <a:xfrm>
            <a:off x="8835104" y="5427941"/>
            <a:ext cx="3269793" cy="1168867"/>
            <a:chOff x="8604520" y="5782571"/>
            <a:chExt cx="3269793" cy="655329"/>
          </a:xfrm>
        </p:grpSpPr>
        <p:sp>
          <p:nvSpPr>
            <p:cNvPr id="7" name="Rektangel med rundade hörn 6">
              <a:extLst>
                <a:ext uri="{FF2B5EF4-FFF2-40B4-BE49-F238E27FC236}">
                  <a16:creationId xmlns:a16="http://schemas.microsoft.com/office/drawing/2014/main" id="{72158976-69BB-A0ED-CD6C-739A2CF81209}"/>
                </a:ext>
              </a:extLst>
            </p:cNvPr>
            <p:cNvSpPr/>
            <p:nvPr/>
          </p:nvSpPr>
          <p:spPr>
            <a:xfrm>
              <a:off x="8817017" y="5782571"/>
              <a:ext cx="2844800" cy="655329"/>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8" name="textruta 7">
              <a:extLst>
                <a:ext uri="{FF2B5EF4-FFF2-40B4-BE49-F238E27FC236}">
                  <a16:creationId xmlns:a16="http://schemas.microsoft.com/office/drawing/2014/main" id="{4C5DE017-684A-0441-CEF2-CDA71A251428}"/>
                </a:ext>
              </a:extLst>
            </p:cNvPr>
            <p:cNvSpPr txBox="1"/>
            <p:nvPr/>
          </p:nvSpPr>
          <p:spPr>
            <a:xfrm>
              <a:off x="8604520" y="5866376"/>
              <a:ext cx="3269793" cy="500412"/>
            </a:xfrm>
            <a:prstGeom prst="rect">
              <a:avLst/>
            </a:prstGeom>
            <a:noFill/>
          </p:spPr>
          <p:txBody>
            <a:bodyPr wrap="square" rtlCol="0">
              <a:spAutoFit/>
            </a:bodyPr>
            <a:lstStyle/>
            <a:p>
              <a:pPr algn="ctr"/>
              <a:r>
                <a:rPr lang="sv-SE" sz="2600" b="1" u="sng" dirty="0">
                  <a:solidFill>
                    <a:schemeClr val="bg1"/>
                  </a:solidFill>
                  <a:hlinkClick r:id="rId4">
                    <a:extLst>
                      <a:ext uri="{A12FA001-AC4F-418D-AE19-62706E023703}">
                        <ahyp:hlinkClr xmlns:ahyp="http://schemas.microsoft.com/office/drawing/2018/hyperlinkcolor" val="tx"/>
                      </a:ext>
                    </a:extLst>
                  </a:hlinkClick>
                </a:rPr>
                <a:t>Elbilars miljöpåverkan</a:t>
              </a:r>
              <a:endParaRPr lang="sv-SE" sz="2600" b="1" u="sng" dirty="0">
                <a:solidFill>
                  <a:schemeClr val="bg1"/>
                </a:solidFill>
              </a:endParaRPr>
            </a:p>
          </p:txBody>
        </p:sp>
      </p:grpSp>
      <p:pic>
        <p:nvPicPr>
          <p:cNvPr id="9" name="Platshållare för innehåll 6" descr="Markör med hel fyllning">
            <a:extLst>
              <a:ext uri="{FF2B5EF4-FFF2-40B4-BE49-F238E27FC236}">
                <a16:creationId xmlns:a16="http://schemas.microsoft.com/office/drawing/2014/main" id="{ABE7F03F-DD4A-497C-D0F8-D6A7DE4BF5E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4790235" flipH="1" flipV="1">
            <a:off x="10024799" y="4217619"/>
            <a:ext cx="1141231" cy="1141231"/>
          </a:xfrm>
          <a:prstGeom prst="rect">
            <a:avLst/>
          </a:prstGeom>
          <a:effectLst>
            <a:outerShdw blurRad="50800" dist="38100" dir="13500000" algn="br" rotWithShape="0">
              <a:prstClr val="black">
                <a:alpha val="40000"/>
              </a:prstClr>
            </a:outerShdw>
          </a:effectLst>
        </p:spPr>
      </p:pic>
      <p:sp>
        <p:nvSpPr>
          <p:cNvPr id="15" name="Platshållare för innehåll 3">
            <a:extLst>
              <a:ext uri="{FF2B5EF4-FFF2-40B4-BE49-F238E27FC236}">
                <a16:creationId xmlns:a16="http://schemas.microsoft.com/office/drawing/2014/main" id="{D92CF460-707B-B16C-2D54-D85DF647BA98}"/>
              </a:ext>
            </a:extLst>
          </p:cNvPr>
          <p:cNvSpPr>
            <a:spLocks noGrp="1"/>
          </p:cNvSpPr>
          <p:nvPr>
            <p:ph sz="quarter" idx="13"/>
          </p:nvPr>
        </p:nvSpPr>
        <p:spPr>
          <a:xfrm>
            <a:off x="1721999" y="2710271"/>
            <a:ext cx="7576428" cy="3357896"/>
          </a:xfrm>
        </p:spPr>
        <p:txBody>
          <a:bodyPr/>
          <a:lstStyle/>
          <a:p>
            <a:r>
              <a:rPr lang="sv-SE" sz="2800" dirty="0"/>
              <a:t>Livscykelanalys (LCA) är en metod för att bedöma en produkts, tjänsts eller aktivitets miljöpåverkan under hela dess livscykel – från råvaruutvinning till avfallshantering. </a:t>
            </a:r>
          </a:p>
          <a:p>
            <a:r>
              <a:rPr lang="sv-SE" sz="2800" dirty="0"/>
              <a:t>Ökad medvetenhet kring hållbar produktion av batterier för elfordon.</a:t>
            </a:r>
          </a:p>
          <a:p>
            <a:pPr marL="0" indent="0">
              <a:buNone/>
            </a:pPr>
            <a:endParaRPr lang="sv-SE" sz="2800" dirty="0"/>
          </a:p>
        </p:txBody>
      </p:sp>
    </p:spTree>
    <p:extLst>
      <p:ext uri="{BB962C8B-B14F-4D97-AF65-F5344CB8AC3E}">
        <p14:creationId xmlns:p14="http://schemas.microsoft.com/office/powerpoint/2010/main" val="20764552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E900172-E82D-EBAD-E75F-40C60B0709E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8FD8C81-E7C8-6E3E-7CB6-33F453DEAD10}"/>
              </a:ext>
            </a:extLst>
          </p:cNvPr>
          <p:cNvSpPr>
            <a:spLocks noGrp="1"/>
          </p:cNvSpPr>
          <p:nvPr>
            <p:ph type="sldNum" sz="quarter" idx="12"/>
          </p:nvPr>
        </p:nvSpPr>
        <p:spPr/>
        <p:txBody>
          <a:bodyPr/>
          <a:lstStyle/>
          <a:p>
            <a:fld id="{332063FA-F158-B145-A53C-EFD7E6C84CF7}" type="slidenum">
              <a:rPr lang="sv-SE" smtClean="0"/>
              <a:pPr/>
              <a:t>15</a:t>
            </a:fld>
            <a:endParaRPr lang="sv-SE"/>
          </a:p>
        </p:txBody>
      </p:sp>
      <p:sp>
        <p:nvSpPr>
          <p:cNvPr id="2" name="Rubrik 1">
            <a:extLst>
              <a:ext uri="{FF2B5EF4-FFF2-40B4-BE49-F238E27FC236}">
                <a16:creationId xmlns:a16="http://schemas.microsoft.com/office/drawing/2014/main" id="{D90BE596-BA08-49F5-834D-6A6BBAA4DDFB}"/>
              </a:ext>
            </a:extLst>
          </p:cNvPr>
          <p:cNvSpPr>
            <a:spLocks noGrp="1"/>
          </p:cNvSpPr>
          <p:nvPr>
            <p:ph type="title"/>
          </p:nvPr>
        </p:nvSpPr>
        <p:spPr/>
        <p:txBody>
          <a:bodyPr/>
          <a:lstStyle/>
          <a:p>
            <a:r>
              <a:rPr lang="nn-NO" sz="3600" dirty="0"/>
              <a:t>Samtalsfrågor</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F562956-1B53-4883-B5A8-CA393A15F9E8}"/>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10" name="Platshållare för innehåll 3">
            <a:extLst>
              <a:ext uri="{FF2B5EF4-FFF2-40B4-BE49-F238E27FC236}">
                <a16:creationId xmlns:a16="http://schemas.microsoft.com/office/drawing/2014/main" id="{4719D8D6-C5B4-2EE4-60C7-C1A87F19DA36}"/>
              </a:ext>
            </a:extLst>
          </p:cNvPr>
          <p:cNvSpPr>
            <a:spLocks noGrp="1"/>
          </p:cNvSpPr>
          <p:nvPr>
            <p:ph sz="quarter" idx="13"/>
          </p:nvPr>
        </p:nvSpPr>
        <p:spPr>
          <a:xfrm>
            <a:off x="1721999" y="1940144"/>
            <a:ext cx="8760148" cy="3357896"/>
          </a:xfrm>
        </p:spPr>
        <p:txBody>
          <a:bodyPr/>
          <a:lstStyle/>
          <a:p>
            <a:r>
              <a:rPr lang="sv-SE" sz="2800" dirty="0"/>
              <a:t>Många tycker att tystare motorer och mindre avgaser i städerna är en stor fördel med elbilar. Utifrån platsen du bor på – vad är viktigast för dig?</a:t>
            </a:r>
          </a:p>
          <a:p>
            <a:r>
              <a:rPr lang="sv-SE" sz="2800" dirty="0"/>
              <a:t>I glesbygd är det vanligt att man måste köra längre sträckor. Vilka andra lösningar än elfordon skulle kunna göra landsbygdens transporter mer hållbara, till exempel genom andra typer av transporter, att använda nya typer av bränslen, eller sätt att minska transporter?</a:t>
            </a:r>
          </a:p>
        </p:txBody>
      </p:sp>
    </p:spTree>
    <p:extLst>
      <p:ext uri="{BB962C8B-B14F-4D97-AF65-F5344CB8AC3E}">
        <p14:creationId xmlns:p14="http://schemas.microsoft.com/office/powerpoint/2010/main" val="37231798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98AC8DF-290C-971C-FEAC-ED5E49E626E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6ED89EF0-A9CA-C9E0-5E7C-2F7EB0FC038E}"/>
              </a:ext>
            </a:extLst>
          </p:cNvPr>
          <p:cNvSpPr>
            <a:spLocks noGrp="1"/>
          </p:cNvSpPr>
          <p:nvPr>
            <p:ph type="title"/>
          </p:nvPr>
        </p:nvSpPr>
        <p:spPr/>
        <p:txBody>
          <a:bodyPr/>
          <a:lstStyle/>
          <a:p>
            <a:r>
              <a:rPr lang="sv-SE" altLang="sv-SE" sz="3600" b="0" dirty="0">
                <a:latin typeface="Arial" panose="020B0604020202020204" pitchFamily="34" charset="0"/>
                <a:cs typeface="Arial" panose="020B0604020202020204" pitchFamily="34" charset="0"/>
              </a:rPr>
              <a:t> ”</a:t>
            </a:r>
            <a:r>
              <a:rPr lang="nn-NO" sz="3600" dirty="0"/>
              <a:t>Fossilfria</a:t>
            </a:r>
            <a:r>
              <a:rPr lang="sv-SE" altLang="sv-SE" sz="3600" b="0" dirty="0">
                <a:latin typeface="Arial" panose="020B0604020202020204" pitchFamily="34" charset="0"/>
                <a:cs typeface="Arial" panose="020B0604020202020204" pitchFamily="34" charset="0"/>
              </a:rPr>
              <a:t>”</a:t>
            </a:r>
            <a:r>
              <a:rPr lang="nn-NO" sz="3600" dirty="0"/>
              <a:t> </a:t>
            </a:r>
            <a:r>
              <a:rPr lang="nn-NO" sz="3600" dirty="0" err="1"/>
              <a:t>bränslen</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A3615AB8-AB4B-0B50-1CA5-D9778AE387D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10" name="Platshållare för innehåll 3">
            <a:extLst>
              <a:ext uri="{FF2B5EF4-FFF2-40B4-BE49-F238E27FC236}">
                <a16:creationId xmlns:a16="http://schemas.microsoft.com/office/drawing/2014/main" id="{7DF28E9C-97AC-A5E2-4A15-DABC78E656DB}"/>
              </a:ext>
            </a:extLst>
          </p:cNvPr>
          <p:cNvSpPr>
            <a:spLocks noGrp="1"/>
          </p:cNvSpPr>
          <p:nvPr>
            <p:ph sz="quarter" idx="13"/>
          </p:nvPr>
        </p:nvSpPr>
        <p:spPr>
          <a:xfrm>
            <a:off x="1721998" y="2547955"/>
            <a:ext cx="8317351" cy="3357896"/>
          </a:xfrm>
        </p:spPr>
        <p:txBody>
          <a:bodyPr/>
          <a:lstStyle/>
          <a:p>
            <a:r>
              <a:rPr lang="sv-SE" sz="2800" dirty="0"/>
              <a:t>Fossilfria bränslen är energikällor som </a:t>
            </a:r>
            <a:r>
              <a:rPr lang="sv-SE" sz="2800" b="1" dirty="0"/>
              <a:t>inte</a:t>
            </a:r>
            <a:r>
              <a:rPr lang="sv-SE" sz="2800" dirty="0"/>
              <a:t> kommer från olja, kol eller naturgas. </a:t>
            </a:r>
          </a:p>
          <a:p>
            <a:r>
              <a:rPr lang="sv-SE" sz="2800" dirty="0"/>
              <a:t>De bidrar till betydligt lägre utsläpp av växthusgaser.</a:t>
            </a:r>
          </a:p>
          <a:p>
            <a:r>
              <a:rPr lang="sv-SE" sz="2800" dirty="0"/>
              <a:t>Omställning och elektrifiering.</a:t>
            </a:r>
          </a:p>
        </p:txBody>
      </p:sp>
      <p:pic>
        <p:nvPicPr>
          <p:cNvPr id="4" name="Bildobjekt 3" descr="En bild som visar Grafik, clipart, skärmbild, design&#10;&#10;AI-genererat innehåll kan vara felaktigt.">
            <a:extLst>
              <a:ext uri="{FF2B5EF4-FFF2-40B4-BE49-F238E27FC236}">
                <a16:creationId xmlns:a16="http://schemas.microsoft.com/office/drawing/2014/main" id="{4E58A329-CEEE-6D1D-7CCD-EFB07EF62E32}"/>
              </a:ext>
            </a:extLst>
          </p:cNvPr>
          <p:cNvPicPr>
            <a:picLocks noChangeAspect="1"/>
          </p:cNvPicPr>
          <p:nvPr/>
        </p:nvPicPr>
        <p:blipFill>
          <a:blip r:embed="rId4"/>
          <a:stretch>
            <a:fillRect/>
          </a:stretch>
        </p:blipFill>
        <p:spPr>
          <a:xfrm>
            <a:off x="8984459" y="3670604"/>
            <a:ext cx="2971085" cy="2971085"/>
          </a:xfrm>
          <a:prstGeom prst="rect">
            <a:avLst/>
          </a:prstGeom>
        </p:spPr>
      </p:pic>
    </p:spTree>
    <p:extLst>
      <p:ext uri="{BB962C8B-B14F-4D97-AF65-F5344CB8AC3E}">
        <p14:creationId xmlns:p14="http://schemas.microsoft.com/office/powerpoint/2010/main" val="24661125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7C2077D-9CB6-11AB-B407-4443E3371E1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3C12733-1586-4D36-CD32-B81A9C92B482}"/>
              </a:ext>
            </a:extLst>
          </p:cNvPr>
          <p:cNvSpPr>
            <a:spLocks noGrp="1"/>
          </p:cNvSpPr>
          <p:nvPr>
            <p:ph type="title"/>
          </p:nvPr>
        </p:nvSpPr>
        <p:spPr/>
        <p:txBody>
          <a:bodyPr/>
          <a:lstStyle/>
          <a:p>
            <a:r>
              <a:rPr lang="nn-NO" sz="3600" dirty="0" err="1"/>
              <a:t>Bränslen</a:t>
            </a:r>
            <a:r>
              <a:rPr lang="nn-NO" sz="3600" dirty="0"/>
              <a:t> som </a:t>
            </a:r>
            <a:r>
              <a:rPr lang="nn-NO" sz="3600" dirty="0" err="1"/>
              <a:t>ger</a:t>
            </a:r>
            <a:r>
              <a:rPr lang="nn-NO" sz="3600" dirty="0"/>
              <a:t> fossilfria transporter</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A65B6D79-B601-6663-3192-0E13E476FA29}"/>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10" name="Platshållare för innehåll 3">
            <a:extLst>
              <a:ext uri="{FF2B5EF4-FFF2-40B4-BE49-F238E27FC236}">
                <a16:creationId xmlns:a16="http://schemas.microsoft.com/office/drawing/2014/main" id="{A2DE3375-AC87-4D2D-CF54-44224A2F7910}"/>
              </a:ext>
            </a:extLst>
          </p:cNvPr>
          <p:cNvSpPr>
            <a:spLocks noGrp="1"/>
          </p:cNvSpPr>
          <p:nvPr>
            <p:ph sz="quarter" idx="13"/>
          </p:nvPr>
        </p:nvSpPr>
        <p:spPr>
          <a:xfrm>
            <a:off x="1721999" y="2547955"/>
            <a:ext cx="5663302" cy="3357896"/>
          </a:xfrm>
        </p:spPr>
        <p:txBody>
          <a:bodyPr/>
          <a:lstStyle/>
          <a:p>
            <a:r>
              <a:rPr lang="sv-SE" sz="2800" dirty="0"/>
              <a:t>Biodrivmedel – från växter och biologiska restprodukter.</a:t>
            </a:r>
          </a:p>
          <a:p>
            <a:r>
              <a:rPr lang="sv-SE" sz="2800" dirty="0"/>
              <a:t>El – effektiv och snabbt växande.</a:t>
            </a:r>
          </a:p>
          <a:p>
            <a:r>
              <a:rPr lang="sv-SE" sz="2800" dirty="0"/>
              <a:t>Elektrobränslen – syntetiska bränslen för framtiden.</a:t>
            </a:r>
          </a:p>
          <a:p>
            <a:endParaRPr lang="sv-SE" sz="2800" dirty="0"/>
          </a:p>
        </p:txBody>
      </p:sp>
      <p:pic>
        <p:nvPicPr>
          <p:cNvPr id="3" name="Bildobjekt 2" descr="En bild som visar Grafik, clipart, skärmbild, design&#10;&#10;AI-genererat innehåll kan vara felaktigt.">
            <a:extLst>
              <a:ext uri="{FF2B5EF4-FFF2-40B4-BE49-F238E27FC236}">
                <a16:creationId xmlns:a16="http://schemas.microsoft.com/office/drawing/2014/main" id="{143454A9-8185-390E-9C8F-1A4A1C18C443}"/>
              </a:ext>
            </a:extLst>
          </p:cNvPr>
          <p:cNvPicPr>
            <a:picLocks noChangeAspect="1"/>
          </p:cNvPicPr>
          <p:nvPr/>
        </p:nvPicPr>
        <p:blipFill>
          <a:blip r:embed="rId4"/>
          <a:stretch>
            <a:fillRect/>
          </a:stretch>
        </p:blipFill>
        <p:spPr>
          <a:xfrm>
            <a:off x="8984459" y="3670604"/>
            <a:ext cx="2971085" cy="2971085"/>
          </a:xfrm>
          <a:prstGeom prst="rect">
            <a:avLst/>
          </a:prstGeom>
        </p:spPr>
      </p:pic>
    </p:spTree>
    <p:extLst>
      <p:ext uri="{BB962C8B-B14F-4D97-AF65-F5344CB8AC3E}">
        <p14:creationId xmlns:p14="http://schemas.microsoft.com/office/powerpoint/2010/main" val="16184214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42960C9-BEF8-83AF-570B-7B6D2A8A8733}"/>
            </a:ext>
          </a:extLst>
        </p:cNvPr>
        <p:cNvGrpSpPr/>
        <p:nvPr/>
      </p:nvGrpSpPr>
      <p:grpSpPr>
        <a:xfrm>
          <a:off x="0" y="0"/>
          <a:ext cx="0" cy="0"/>
          <a:chOff x="0" y="0"/>
          <a:chExt cx="0" cy="0"/>
        </a:xfrm>
      </p:grpSpPr>
      <p:pic>
        <p:nvPicPr>
          <p:cNvPr id="14" name="Bildobjekt 13" descr="En bild som visar Teckensnitt, Grafik, grafisk design, text&#10;&#10;AI-genererat innehåll kan vara felaktigt.">
            <a:extLst>
              <a:ext uri="{FF2B5EF4-FFF2-40B4-BE49-F238E27FC236}">
                <a16:creationId xmlns:a16="http://schemas.microsoft.com/office/drawing/2014/main" id="{0492B174-0488-EA81-7A74-D45EE1F2E50D}"/>
              </a:ext>
            </a:extLst>
          </p:cNvPr>
          <p:cNvPicPr>
            <a:picLocks noChangeAspect="1"/>
          </p:cNvPicPr>
          <p:nvPr/>
        </p:nvPicPr>
        <p:blipFill>
          <a:blip r:embed="rId3"/>
          <a:stretch>
            <a:fillRect/>
          </a:stretch>
        </p:blipFill>
        <p:spPr>
          <a:xfrm>
            <a:off x="10776608" y="216311"/>
            <a:ext cx="1097706" cy="460889"/>
          </a:xfrm>
          <a:prstGeom prst="rect">
            <a:avLst/>
          </a:prstGeom>
        </p:spPr>
      </p:pic>
      <p:sp useBgFill="1">
        <p:nvSpPr>
          <p:cNvPr id="4" name="Rubrik 3">
            <a:extLst>
              <a:ext uri="{FF2B5EF4-FFF2-40B4-BE49-F238E27FC236}">
                <a16:creationId xmlns:a16="http://schemas.microsoft.com/office/drawing/2014/main" id="{FC0F29E2-A706-1E3F-987B-D55310AC5DB0}"/>
              </a:ext>
            </a:extLst>
          </p:cNvPr>
          <p:cNvSpPr>
            <a:spLocks noGrp="1"/>
          </p:cNvSpPr>
          <p:nvPr>
            <p:ph type="title"/>
          </p:nvPr>
        </p:nvSpPr>
        <p:spPr/>
        <p:txBody>
          <a:bodyPr/>
          <a:lstStyle/>
          <a:p>
            <a:r>
              <a:rPr lang="sv-SE" sz="3600" dirty="0"/>
              <a:t>Övning: Klimatberäkna dina resvanor!</a:t>
            </a:r>
          </a:p>
        </p:txBody>
      </p:sp>
      <p:grpSp>
        <p:nvGrpSpPr>
          <p:cNvPr id="2" name="Grupp 1">
            <a:extLst>
              <a:ext uri="{FF2B5EF4-FFF2-40B4-BE49-F238E27FC236}">
                <a16:creationId xmlns:a16="http://schemas.microsoft.com/office/drawing/2014/main" id="{1D6141B4-F7BA-A464-5BDF-9F39AD58AF88}"/>
              </a:ext>
            </a:extLst>
          </p:cNvPr>
          <p:cNvGrpSpPr/>
          <p:nvPr/>
        </p:nvGrpSpPr>
        <p:grpSpPr>
          <a:xfrm>
            <a:off x="586637" y="5568096"/>
            <a:ext cx="3250577" cy="901581"/>
            <a:chOff x="4219574" y="5709411"/>
            <a:chExt cx="3057525" cy="655329"/>
          </a:xfrm>
        </p:grpSpPr>
        <p:sp>
          <p:nvSpPr>
            <p:cNvPr id="3" name="Rektangel med rundade hörn 2">
              <a:extLst>
                <a:ext uri="{FF2B5EF4-FFF2-40B4-BE49-F238E27FC236}">
                  <a16:creationId xmlns:a16="http://schemas.microsoft.com/office/drawing/2014/main" id="{87C6B6BF-BAC6-924C-A4F1-9FB53E25FDCC}"/>
                </a:ext>
              </a:extLst>
            </p:cNvPr>
            <p:cNvSpPr/>
            <p:nvPr/>
          </p:nvSpPr>
          <p:spPr>
            <a:xfrm>
              <a:off x="4567237" y="5709411"/>
              <a:ext cx="2362200" cy="655329"/>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6" name="textruta 5">
              <a:extLst>
                <a:ext uri="{FF2B5EF4-FFF2-40B4-BE49-F238E27FC236}">
                  <a16:creationId xmlns:a16="http://schemas.microsoft.com/office/drawing/2014/main" id="{E0CF9D51-3315-9F47-B998-7841725BB6AE}"/>
                </a:ext>
              </a:extLst>
            </p:cNvPr>
            <p:cNvSpPr txBox="1"/>
            <p:nvPr/>
          </p:nvSpPr>
          <p:spPr>
            <a:xfrm>
              <a:off x="4219574" y="5821631"/>
              <a:ext cx="3057525" cy="430887"/>
            </a:xfrm>
            <a:prstGeom prst="rect">
              <a:avLst/>
            </a:prstGeom>
            <a:noFill/>
          </p:spPr>
          <p:txBody>
            <a:bodyPr wrap="square" rtlCol="0">
              <a:spAutoFit/>
            </a:bodyPr>
            <a:lstStyle/>
            <a:p>
              <a:pPr algn="ctr"/>
              <a:r>
                <a:rPr lang="sv-SE" sz="2200" b="1" dirty="0">
                  <a:solidFill>
                    <a:schemeClr val="bg1"/>
                  </a:solidFill>
                  <a:hlinkClick r:id="rId4">
                    <a:extLst>
                      <a:ext uri="{A12FA001-AC4F-418D-AE19-62706E023703}">
                        <ahyp:hlinkClr xmlns:ahyp="http://schemas.microsoft.com/office/drawing/2018/hyperlinkcolor" val="tx"/>
                      </a:ext>
                    </a:extLst>
                  </a:hlinkClick>
                </a:rPr>
                <a:t>Klimatberäkna</a:t>
              </a:r>
              <a:endParaRPr lang="sv-SE" sz="2200" b="1" dirty="0">
                <a:solidFill>
                  <a:schemeClr val="bg1"/>
                </a:solidFill>
              </a:endParaRPr>
            </a:p>
          </p:txBody>
        </p:sp>
      </p:grpSp>
      <p:pic>
        <p:nvPicPr>
          <p:cNvPr id="7" name="Platshållare för innehåll 6" descr="Markör med hel fyllning">
            <a:extLst>
              <a:ext uri="{FF2B5EF4-FFF2-40B4-BE49-F238E27FC236}">
                <a16:creationId xmlns:a16="http://schemas.microsoft.com/office/drawing/2014/main" id="{D9B7D778-47CF-7191-0D20-1C99C661852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00000" flipH="1" flipV="1">
            <a:off x="1833908" y="4355454"/>
            <a:ext cx="1097706" cy="1097706"/>
          </a:xfrm>
          <a:prstGeom prst="rect">
            <a:avLst/>
          </a:prstGeom>
        </p:spPr>
      </p:pic>
      <p:grpSp>
        <p:nvGrpSpPr>
          <p:cNvPr id="5" name="Grupp 4">
            <a:extLst>
              <a:ext uri="{FF2B5EF4-FFF2-40B4-BE49-F238E27FC236}">
                <a16:creationId xmlns:a16="http://schemas.microsoft.com/office/drawing/2014/main" id="{92DBF798-54EC-8C42-C58F-306457478A00}"/>
              </a:ext>
            </a:extLst>
          </p:cNvPr>
          <p:cNvGrpSpPr/>
          <p:nvPr/>
        </p:nvGrpSpPr>
        <p:grpSpPr>
          <a:xfrm>
            <a:off x="7761250" y="2195915"/>
            <a:ext cx="4153491" cy="4535334"/>
            <a:chOff x="7761250" y="2195915"/>
            <a:chExt cx="4153491" cy="4535334"/>
          </a:xfrm>
        </p:grpSpPr>
        <p:pic>
          <p:nvPicPr>
            <p:cNvPr id="9" name="Bild 8" descr="Bil med hel fyllning">
              <a:extLst>
                <a:ext uri="{FF2B5EF4-FFF2-40B4-BE49-F238E27FC236}">
                  <a16:creationId xmlns:a16="http://schemas.microsoft.com/office/drawing/2014/main" id="{9CFA9830-B3FA-DF40-AF29-6FBB9FBC364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61250" y="4970541"/>
              <a:ext cx="1499136" cy="1499136"/>
            </a:xfrm>
            <a:prstGeom prst="rect">
              <a:avLst/>
            </a:prstGeom>
          </p:spPr>
        </p:pic>
        <p:pic>
          <p:nvPicPr>
            <p:cNvPr id="11" name="Bild 10" descr="Resor med hel fyllning">
              <a:extLst>
                <a:ext uri="{FF2B5EF4-FFF2-40B4-BE49-F238E27FC236}">
                  <a16:creationId xmlns:a16="http://schemas.microsoft.com/office/drawing/2014/main" id="{A4A86C0C-B1D0-F7CD-594F-306FE683083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162681" y="3621103"/>
              <a:ext cx="1097705" cy="1097705"/>
            </a:xfrm>
            <a:prstGeom prst="rect">
              <a:avLst/>
            </a:prstGeom>
          </p:spPr>
        </p:pic>
        <p:pic>
          <p:nvPicPr>
            <p:cNvPr id="13" name="Bild 12" descr="Husbil med hel fyllning">
              <a:extLst>
                <a:ext uri="{FF2B5EF4-FFF2-40B4-BE49-F238E27FC236}">
                  <a16:creationId xmlns:a16="http://schemas.microsoft.com/office/drawing/2014/main" id="{A37697D3-CFDB-3994-0D63-8D80431E483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914988" y="4581523"/>
              <a:ext cx="999753" cy="999753"/>
            </a:xfrm>
            <a:prstGeom prst="rect">
              <a:avLst/>
            </a:prstGeom>
          </p:spPr>
        </p:pic>
        <p:pic>
          <p:nvPicPr>
            <p:cNvPr id="16" name="Bild 15" descr="Kryssningsfartyg med hel fyllning">
              <a:extLst>
                <a:ext uri="{FF2B5EF4-FFF2-40B4-BE49-F238E27FC236}">
                  <a16:creationId xmlns:a16="http://schemas.microsoft.com/office/drawing/2014/main" id="{9617B8FC-1AE7-D387-E29C-0080A4ABC546}"/>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335409" y="5568096"/>
              <a:ext cx="1163153" cy="1163153"/>
            </a:xfrm>
            <a:prstGeom prst="rect">
              <a:avLst/>
            </a:prstGeom>
          </p:spPr>
        </p:pic>
        <p:pic>
          <p:nvPicPr>
            <p:cNvPr id="18" name="Bild 17" descr="Vandra med hel fyllning">
              <a:extLst>
                <a:ext uri="{FF2B5EF4-FFF2-40B4-BE49-F238E27FC236}">
                  <a16:creationId xmlns:a16="http://schemas.microsoft.com/office/drawing/2014/main" id="{AF95B4F4-E790-706F-3C45-34CE091CCEC4}"/>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9309036" y="4355455"/>
              <a:ext cx="1097705" cy="1097705"/>
            </a:xfrm>
            <a:prstGeom prst="rect">
              <a:avLst/>
            </a:prstGeom>
          </p:spPr>
        </p:pic>
        <p:pic>
          <p:nvPicPr>
            <p:cNvPr id="20" name="Bild 19" descr="Väg (två stift med en stig) med hel fyllning">
              <a:extLst>
                <a:ext uri="{FF2B5EF4-FFF2-40B4-BE49-F238E27FC236}">
                  <a16:creationId xmlns:a16="http://schemas.microsoft.com/office/drawing/2014/main" id="{8BD2EA64-AE59-5064-5149-5F43E1C59A74}"/>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9045193" y="2195915"/>
              <a:ext cx="1499135" cy="1499135"/>
            </a:xfrm>
            <a:prstGeom prst="rect">
              <a:avLst/>
            </a:prstGeom>
          </p:spPr>
        </p:pic>
        <p:pic>
          <p:nvPicPr>
            <p:cNvPr id="22" name="Bild 21" descr="Tåg med hel fyllning">
              <a:extLst>
                <a:ext uri="{FF2B5EF4-FFF2-40B4-BE49-F238E27FC236}">
                  <a16:creationId xmlns:a16="http://schemas.microsoft.com/office/drawing/2014/main" id="{FE449BC2-896D-6C60-B566-B872ED1F839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0610544" y="3212691"/>
              <a:ext cx="812562" cy="812562"/>
            </a:xfrm>
            <a:prstGeom prst="rect">
              <a:avLst/>
            </a:prstGeom>
          </p:spPr>
        </p:pic>
      </p:grpSp>
    </p:spTree>
    <p:extLst>
      <p:ext uri="{BB962C8B-B14F-4D97-AF65-F5344CB8AC3E}">
        <p14:creationId xmlns:p14="http://schemas.microsoft.com/office/powerpoint/2010/main" val="39659599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8FD8A28-216F-CADC-3669-ABCDABE64DD8}"/>
            </a:ext>
          </a:extLst>
        </p:cNvPr>
        <p:cNvGrpSpPr/>
        <p:nvPr/>
      </p:nvGrpSpPr>
      <p:grpSpPr>
        <a:xfrm>
          <a:off x="0" y="0"/>
          <a:ext cx="0" cy="0"/>
          <a:chOff x="0" y="0"/>
          <a:chExt cx="0" cy="0"/>
        </a:xfrm>
      </p:grpSpPr>
      <p:pic>
        <p:nvPicPr>
          <p:cNvPr id="14" name="Bildobjekt 13" descr="En bild som visar Teckensnitt, Grafik, grafisk design, text&#10;&#10;AI-genererat innehåll kan vara felaktigt.">
            <a:extLst>
              <a:ext uri="{FF2B5EF4-FFF2-40B4-BE49-F238E27FC236}">
                <a16:creationId xmlns:a16="http://schemas.microsoft.com/office/drawing/2014/main" id="{E5A7A220-1B50-F3D3-6786-CAA7B27E61C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EC8EBC4F-0CDD-30DE-FC51-DFD82C1369A5}"/>
              </a:ext>
            </a:extLst>
          </p:cNvPr>
          <p:cNvSpPr>
            <a:spLocks noGrp="1"/>
          </p:cNvSpPr>
          <p:nvPr>
            <p:ph type="title"/>
          </p:nvPr>
        </p:nvSpPr>
        <p:spPr/>
        <p:txBody>
          <a:bodyPr/>
          <a:lstStyle/>
          <a:p>
            <a:r>
              <a:rPr lang="sv-SE" sz="3600" dirty="0"/>
              <a:t>Vad kan vi göra?</a:t>
            </a:r>
          </a:p>
        </p:txBody>
      </p:sp>
      <p:sp useBgFill="1">
        <p:nvSpPr>
          <p:cNvPr id="5" name="Platshållare för innehåll 2">
            <a:extLst>
              <a:ext uri="{FF2B5EF4-FFF2-40B4-BE49-F238E27FC236}">
                <a16:creationId xmlns:a16="http://schemas.microsoft.com/office/drawing/2014/main" id="{1419CE9F-CE1D-00B1-4BDE-E33795887168}"/>
              </a:ext>
            </a:extLst>
          </p:cNvPr>
          <p:cNvSpPr txBox="1">
            <a:spLocks/>
          </p:cNvSpPr>
          <p:nvPr/>
        </p:nvSpPr>
        <p:spPr>
          <a:xfrm>
            <a:off x="1721999" y="2547955"/>
            <a:ext cx="7992272"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r>
              <a:rPr lang="sv-SE" altLang="sv-SE" sz="2800" dirty="0"/>
              <a:t>Cykla eller gå</a:t>
            </a:r>
          </a:p>
          <a:p>
            <a:pPr eaLnBrk="1" hangingPunct="1"/>
            <a:r>
              <a:rPr lang="sv-SE" altLang="sv-SE" sz="2800" dirty="0"/>
              <a:t>Välj buss eller tåg</a:t>
            </a:r>
          </a:p>
          <a:p>
            <a:pPr eaLnBrk="1" hangingPunct="1"/>
            <a:r>
              <a:rPr lang="sv-SE" altLang="sv-SE" sz="2800" dirty="0"/>
              <a:t>Mindre åkande med fossildriven bil</a:t>
            </a:r>
          </a:p>
          <a:p>
            <a:pPr eaLnBrk="1" hangingPunct="1"/>
            <a:r>
              <a:rPr lang="sv-SE" altLang="sv-SE" sz="2800" dirty="0"/>
              <a:t>Byta till bränslesnålare bil </a:t>
            </a:r>
          </a:p>
          <a:p>
            <a:pPr eaLnBrk="1" hangingPunct="1"/>
            <a:r>
              <a:rPr lang="sv-SE" altLang="sv-SE" sz="2800" dirty="0"/>
              <a:t>Byta till fossilfri bil (el, biogas)</a:t>
            </a:r>
          </a:p>
          <a:p>
            <a:pPr eaLnBrk="1" hangingPunct="1"/>
            <a:endParaRPr lang="sv-SE" altLang="sv-SE" sz="2800" dirty="0"/>
          </a:p>
          <a:p>
            <a:pPr eaLnBrk="1" hangingPunct="1"/>
            <a:endParaRPr lang="sv-SE" altLang="sv-SE" sz="2800" dirty="0"/>
          </a:p>
        </p:txBody>
      </p:sp>
      <p:pic>
        <p:nvPicPr>
          <p:cNvPr id="3" name="Bildobjekt 2">
            <a:extLst>
              <a:ext uri="{FF2B5EF4-FFF2-40B4-BE49-F238E27FC236}">
                <a16:creationId xmlns:a16="http://schemas.microsoft.com/office/drawing/2014/main" id="{66F1AE25-2033-3B38-5D01-9EFA2912E18D}"/>
              </a:ext>
            </a:extLst>
          </p:cNvPr>
          <p:cNvPicPr>
            <a:picLocks noChangeAspect="1"/>
          </p:cNvPicPr>
          <p:nvPr/>
        </p:nvPicPr>
        <p:blipFill>
          <a:blip r:embed="rId4"/>
          <a:srcRect l="14875" r="14250"/>
          <a:stretch>
            <a:fillRect/>
          </a:stretch>
        </p:blipFill>
        <p:spPr>
          <a:xfrm>
            <a:off x="8613911" y="3874239"/>
            <a:ext cx="3074871" cy="2440374"/>
          </a:xfrm>
          <a:prstGeom prst="rect">
            <a:avLst/>
          </a:prstGeom>
        </p:spPr>
      </p:pic>
    </p:spTree>
    <p:extLst>
      <p:ext uri="{BB962C8B-B14F-4D97-AF65-F5344CB8AC3E}">
        <p14:creationId xmlns:p14="http://schemas.microsoft.com/office/powerpoint/2010/main" val="41306591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33C0D92-3B4A-6CC3-E6F0-72D33791E963}"/>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078A0B8A-2A02-3FB3-0463-854B0F2C9447}"/>
              </a:ext>
            </a:extLst>
          </p:cNvPr>
          <p:cNvSpPr>
            <a:spLocks noGrp="1"/>
          </p:cNvSpPr>
          <p:nvPr>
            <p:ph type="sldNum" sz="quarter" idx="12"/>
          </p:nvPr>
        </p:nvSpPr>
        <p:spPr/>
        <p:txBody>
          <a:bodyPr/>
          <a:lstStyle/>
          <a:p>
            <a:fld id="{332063FA-F158-B145-A53C-EFD7E6C84CF7}" type="slidenum">
              <a:rPr lang="sv-SE" smtClean="0"/>
              <a:pPr/>
              <a:t>2</a:t>
            </a:fld>
            <a:endParaRPr lang="sv-SE"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4943F7BB-5EFF-1699-F706-C3736E05A8E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A170AB78-EE91-9648-9789-F2CE5A4E2FA1}"/>
              </a:ext>
            </a:extLst>
          </p:cNvPr>
          <p:cNvSpPr>
            <a:spLocks noGrp="1"/>
          </p:cNvSpPr>
          <p:nvPr>
            <p:ph type="title"/>
          </p:nvPr>
        </p:nvSpPr>
        <p:spPr/>
        <p:txBody>
          <a:bodyPr/>
          <a:lstStyle/>
          <a:p>
            <a:r>
              <a:rPr lang="sv-SE" sz="3600" dirty="0"/>
              <a:t>De globala målen</a:t>
            </a:r>
          </a:p>
        </p:txBody>
      </p:sp>
      <p:pic>
        <p:nvPicPr>
          <p:cNvPr id="79" name="Bildobjekt 78" descr="En bild som visar text, skärmbild, logotyp, Varumärke&#10;&#10;AI-genererat innehåll kan vara felaktigt.">
            <a:extLst>
              <a:ext uri="{FF2B5EF4-FFF2-40B4-BE49-F238E27FC236}">
                <a16:creationId xmlns:a16="http://schemas.microsoft.com/office/drawing/2014/main" id="{82D827D8-17A2-F402-0610-589F362A4AB2}"/>
              </a:ext>
            </a:extLst>
          </p:cNvPr>
          <p:cNvPicPr>
            <a:picLocks noChangeAspect="1"/>
          </p:cNvPicPr>
          <p:nvPr/>
        </p:nvPicPr>
        <p:blipFill>
          <a:blip r:embed="rId4"/>
          <a:stretch>
            <a:fillRect/>
          </a:stretch>
        </p:blipFill>
        <p:spPr>
          <a:xfrm>
            <a:off x="1714002" y="1947741"/>
            <a:ext cx="8748002" cy="441699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914431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4946A2-D8B9-3BFF-8C88-302CBE49CB32}"/>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2FF272C6-00C1-0059-06DC-269D0F7CDA3B}"/>
              </a:ext>
            </a:extLst>
          </p:cNvPr>
          <p:cNvSpPr>
            <a:spLocks noGrp="1"/>
          </p:cNvSpPr>
          <p:nvPr>
            <p:ph type="sldNum" sz="quarter" idx="12"/>
          </p:nvPr>
        </p:nvSpPr>
        <p:spPr/>
        <p:txBody>
          <a:bodyPr/>
          <a:lstStyle/>
          <a:p>
            <a:fld id="{332063FA-F158-B145-A53C-EFD7E6C84CF7}" type="slidenum">
              <a:rPr lang="sv-SE" smtClean="0"/>
              <a:pPr/>
              <a:t>20</a:t>
            </a:fld>
            <a:endParaRPr lang="sv-SE"/>
          </a:p>
        </p:txBody>
      </p:sp>
      <p:sp>
        <p:nvSpPr>
          <p:cNvPr id="2" name="Rubrik 1">
            <a:extLst>
              <a:ext uri="{FF2B5EF4-FFF2-40B4-BE49-F238E27FC236}">
                <a16:creationId xmlns:a16="http://schemas.microsoft.com/office/drawing/2014/main" id="{14403EFB-A183-4A0E-5BD1-4447676E7C4D}"/>
              </a:ext>
            </a:extLst>
          </p:cNvPr>
          <p:cNvSpPr>
            <a:spLocks noGrp="1"/>
          </p:cNvSpPr>
          <p:nvPr>
            <p:ph type="title"/>
          </p:nvPr>
        </p:nvSpPr>
        <p:spPr/>
        <p:txBody>
          <a:bodyPr/>
          <a:lstStyle/>
          <a:p>
            <a:r>
              <a:rPr lang="nn-NO" sz="3600" dirty="0"/>
              <a:t>Samtalsfrågor</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916C2A0A-78FF-091E-C329-E591ACC8683E}"/>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ACE4B24F-C943-9D09-D656-E7D38506074E}"/>
              </a:ext>
            </a:extLst>
          </p:cNvPr>
          <p:cNvSpPr>
            <a:spLocks noGrp="1"/>
          </p:cNvSpPr>
          <p:nvPr>
            <p:ph sz="quarter" idx="13"/>
          </p:nvPr>
        </p:nvSpPr>
        <p:spPr>
          <a:xfrm>
            <a:off x="1721998" y="2547955"/>
            <a:ext cx="8841727" cy="3357896"/>
          </a:xfrm>
        </p:spPr>
        <p:txBody>
          <a:bodyPr/>
          <a:lstStyle/>
          <a:p>
            <a:r>
              <a:rPr lang="sv-SE" sz="2800" dirty="0"/>
              <a:t>Vad ser du som de största utmaningarna med att göra transporter mer hållbara i den egna kommunen?</a:t>
            </a:r>
          </a:p>
          <a:p>
            <a:r>
              <a:rPr lang="sv-SE" sz="2800" dirty="0"/>
              <a:t>Hur kan stadsplanering bidra till minskat bilåkande? </a:t>
            </a:r>
          </a:p>
          <a:p>
            <a:r>
              <a:rPr lang="sv-SE" sz="2800" dirty="0"/>
              <a:t>Hur ser det ut där du bor? Vad anser du att politikerna kan förbättra?</a:t>
            </a:r>
          </a:p>
          <a:p>
            <a:endParaRPr lang="sv-SE" sz="3000" dirty="0"/>
          </a:p>
          <a:p>
            <a:pPr marL="0" indent="0">
              <a:buNone/>
            </a:pPr>
            <a:endParaRPr lang="sv-SE" sz="2800" dirty="0"/>
          </a:p>
        </p:txBody>
      </p:sp>
    </p:spTree>
    <p:extLst>
      <p:ext uri="{BB962C8B-B14F-4D97-AF65-F5344CB8AC3E}">
        <p14:creationId xmlns:p14="http://schemas.microsoft.com/office/powerpoint/2010/main" val="41321904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31EC612-4A8D-9DAE-A38D-5C061A27A127}"/>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6DB1BE08-E29C-633C-DE54-91A65DACF959}"/>
              </a:ext>
            </a:extLst>
          </p:cNvPr>
          <p:cNvSpPr>
            <a:spLocks noGrp="1"/>
          </p:cNvSpPr>
          <p:nvPr>
            <p:ph type="sldNum" sz="quarter" idx="12"/>
          </p:nvPr>
        </p:nvSpPr>
        <p:spPr/>
        <p:txBody>
          <a:bodyPr/>
          <a:lstStyle/>
          <a:p>
            <a:fld id="{332063FA-F158-B145-A53C-EFD7E6C84CF7}" type="slidenum">
              <a:rPr lang="sv-SE" smtClean="0"/>
              <a:pPr/>
              <a:t>21</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38DEB365-0DF7-6B91-3AA0-67805A77DAEA}"/>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E5B63458-3560-3D7E-EF30-C1468D6ADEC4}"/>
              </a:ext>
            </a:extLst>
          </p:cNvPr>
          <p:cNvSpPr>
            <a:spLocks noGrp="1"/>
          </p:cNvSpPr>
          <p:nvPr>
            <p:ph type="title"/>
          </p:nvPr>
        </p:nvSpPr>
        <p:spPr/>
        <p:txBody>
          <a:bodyPr/>
          <a:lstStyle/>
          <a:p>
            <a:r>
              <a:rPr lang="sv-SE" sz="3600"/>
              <a:t>Sammanfattning</a:t>
            </a:r>
          </a:p>
        </p:txBody>
      </p:sp>
      <p:sp useBgFill="1">
        <p:nvSpPr>
          <p:cNvPr id="5" name="Platshållare för innehåll 2">
            <a:extLst>
              <a:ext uri="{FF2B5EF4-FFF2-40B4-BE49-F238E27FC236}">
                <a16:creationId xmlns:a16="http://schemas.microsoft.com/office/drawing/2014/main" id="{6624267B-D3CD-DF36-64E9-AB51E24424B7}"/>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Transportmedlens påverkan</a:t>
            </a:r>
          </a:p>
          <a:p>
            <a:r>
              <a:rPr lang="sv-SE" sz="2800" dirty="0"/>
              <a:t>Hållbara transportmedlen</a:t>
            </a:r>
          </a:p>
          <a:p>
            <a:r>
              <a:rPr lang="sv-SE" sz="2800" dirty="0"/>
              <a:t>Klimatkompensering och testat att klimatberäkna våra resvanor</a:t>
            </a:r>
          </a:p>
          <a:p>
            <a:endParaRPr lang="sv-SE" sz="2800" dirty="0"/>
          </a:p>
          <a:p>
            <a:endParaRPr lang="sv-SE" sz="2800" dirty="0"/>
          </a:p>
        </p:txBody>
      </p:sp>
      <p:pic>
        <p:nvPicPr>
          <p:cNvPr id="2" name="Bildobjekt 1" descr="En bild som visar text, design, skärmbild, Teckensnitt&#10;&#10;AI-genererat innehåll kan vara felaktigt.">
            <a:extLst>
              <a:ext uri="{FF2B5EF4-FFF2-40B4-BE49-F238E27FC236}">
                <a16:creationId xmlns:a16="http://schemas.microsoft.com/office/drawing/2014/main" id="{6490957A-7C55-A6B0-DF75-01F975453770}"/>
              </a:ext>
            </a:extLst>
          </p:cNvPr>
          <p:cNvPicPr>
            <a:picLocks noChangeAspect="1"/>
          </p:cNvPicPr>
          <p:nvPr/>
        </p:nvPicPr>
        <p:blipFill>
          <a:blip r:embed="rId4"/>
          <a:stretch>
            <a:fillRect/>
          </a:stretch>
        </p:blipFill>
        <p:spPr>
          <a:xfrm>
            <a:off x="8279041" y="1840148"/>
            <a:ext cx="1942144" cy="1942144"/>
          </a:xfrm>
          <a:prstGeom prst="rect">
            <a:avLst/>
          </a:prstGeom>
          <a:effectLst>
            <a:outerShdw blurRad="50800" dist="38100" dir="2700000" algn="tl" rotWithShape="0">
              <a:prstClr val="black">
                <a:alpha val="31000"/>
              </a:prstClr>
            </a:outerShdw>
          </a:effectLst>
        </p:spPr>
      </p:pic>
      <p:pic>
        <p:nvPicPr>
          <p:cNvPr id="3" name="Bildobjekt 2" descr="En bild som visar text, Teckensnitt, design, skärmbild&#10;&#10;AI-genererat innehåll kan vara felaktigt.">
            <a:extLst>
              <a:ext uri="{FF2B5EF4-FFF2-40B4-BE49-F238E27FC236}">
                <a16:creationId xmlns:a16="http://schemas.microsoft.com/office/drawing/2014/main" id="{C62B77E6-6818-399B-A6D4-05C3580E4BF4}"/>
              </a:ext>
            </a:extLst>
          </p:cNvPr>
          <p:cNvPicPr>
            <a:picLocks noChangeAspect="1"/>
          </p:cNvPicPr>
          <p:nvPr/>
        </p:nvPicPr>
        <p:blipFill>
          <a:blip r:embed="rId5"/>
          <a:stretch>
            <a:fillRect/>
          </a:stretch>
        </p:blipFill>
        <p:spPr>
          <a:xfrm>
            <a:off x="9428119" y="4065108"/>
            <a:ext cx="2083764" cy="208376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392141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EC6C01B-C1A6-094E-FB1B-D5EA59555709}"/>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10F891A4-A446-9E14-164F-C35A00174FB2}"/>
              </a:ext>
            </a:extLst>
          </p:cNvPr>
          <p:cNvSpPr>
            <a:spLocks noGrp="1"/>
          </p:cNvSpPr>
          <p:nvPr>
            <p:ph type="sldNum" sz="quarter" idx="12"/>
          </p:nvPr>
        </p:nvSpPr>
        <p:spPr/>
        <p:txBody>
          <a:bodyPr/>
          <a:lstStyle/>
          <a:p>
            <a:fld id="{332063FA-F158-B145-A53C-EFD7E6C84CF7}" type="slidenum">
              <a:rPr lang="sv-SE" smtClean="0"/>
              <a:pPr/>
              <a:t>22</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5F837067-2FDF-A67B-DA1E-CCA82FE13D66}"/>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1D8525F5-1CA2-5461-8D98-C14E6112B11A}"/>
              </a:ext>
            </a:extLst>
          </p:cNvPr>
          <p:cNvSpPr>
            <a:spLocks noGrp="1"/>
          </p:cNvSpPr>
          <p:nvPr>
            <p:ph type="title"/>
          </p:nvPr>
        </p:nvSpPr>
        <p:spPr/>
        <p:txBody>
          <a:bodyPr/>
          <a:lstStyle/>
          <a:p>
            <a:r>
              <a:rPr lang="sv-SE" sz="3600"/>
              <a:t>Nästa gång</a:t>
            </a:r>
          </a:p>
        </p:txBody>
      </p:sp>
      <p:sp useBgFill="1">
        <p:nvSpPr>
          <p:cNvPr id="5" name="Platshållare för innehåll 2">
            <a:extLst>
              <a:ext uri="{FF2B5EF4-FFF2-40B4-BE49-F238E27FC236}">
                <a16:creationId xmlns:a16="http://schemas.microsoft.com/office/drawing/2014/main" id="{C711C5B5-2E84-5990-8E60-ACB6F98D6288}"/>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a:t>Tema </a:t>
            </a:r>
          </a:p>
          <a:p>
            <a:r>
              <a:rPr lang="sv-SE" sz="2800"/>
              <a:t>Frivillig förberedelse</a:t>
            </a:r>
          </a:p>
        </p:txBody>
      </p:sp>
      <p:pic>
        <p:nvPicPr>
          <p:cNvPr id="2" name="Bildobjekt 1" descr="En bild som visar text, skärmbild, logotyp, Varumärke&#10;&#10;AI-genererat innehåll kan vara felaktigt.">
            <a:extLst>
              <a:ext uri="{FF2B5EF4-FFF2-40B4-BE49-F238E27FC236}">
                <a16:creationId xmlns:a16="http://schemas.microsoft.com/office/drawing/2014/main" id="{8F824A8E-2987-D2DE-B189-7601959D94E6}"/>
              </a:ext>
            </a:extLst>
          </p:cNvPr>
          <p:cNvPicPr>
            <a:picLocks noChangeAspect="1"/>
          </p:cNvPicPr>
          <p:nvPr/>
        </p:nvPicPr>
        <p:blipFill>
          <a:blip r:embed="rId4"/>
          <a:stretch>
            <a:fillRect/>
          </a:stretch>
        </p:blipFill>
        <p:spPr>
          <a:xfrm>
            <a:off x="6096000" y="3429000"/>
            <a:ext cx="5409231" cy="273120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501182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rgbClr val="014178"/>
        </a:solidFill>
        <a:effectLst/>
      </p:bgPr>
    </p:bg>
    <p:spTree>
      <p:nvGrpSpPr>
        <p:cNvPr id="1" name="">
          <a:extLst>
            <a:ext uri="{FF2B5EF4-FFF2-40B4-BE49-F238E27FC236}">
              <a16:creationId xmlns:a16="http://schemas.microsoft.com/office/drawing/2014/main" id="{87F596AE-14B3-1D65-D03D-2A833B5FE86F}"/>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86366FBA-0FA4-C415-7D9E-1518238C23BC}"/>
              </a:ext>
            </a:extLst>
          </p:cNvPr>
          <p:cNvSpPr>
            <a:spLocks noGrp="1"/>
          </p:cNvSpPr>
          <p:nvPr>
            <p:ph type="title"/>
          </p:nvPr>
        </p:nvSpPr>
        <p:spPr/>
        <p:txBody>
          <a:bodyPr/>
          <a:lstStyle/>
          <a:p>
            <a:r>
              <a:rPr lang="sv-SE" sz="3600" dirty="0">
                <a:solidFill>
                  <a:schemeClr val="bg1"/>
                </a:solidFill>
              </a:rPr>
              <a:t>För dig som vill lära dig mer!</a:t>
            </a:r>
          </a:p>
        </p:txBody>
      </p:sp>
      <p:sp useBgFill="1">
        <p:nvSpPr>
          <p:cNvPr id="5" name="Platshållare för innehåll 2">
            <a:extLst>
              <a:ext uri="{FF2B5EF4-FFF2-40B4-BE49-F238E27FC236}">
                <a16:creationId xmlns:a16="http://schemas.microsoft.com/office/drawing/2014/main" id="{0328397B-DB51-B629-70F1-C4D0C6229FF8}"/>
              </a:ext>
            </a:extLst>
          </p:cNvPr>
          <p:cNvSpPr txBox="1">
            <a:spLocks/>
          </p:cNvSpPr>
          <p:nvPr/>
        </p:nvSpPr>
        <p:spPr>
          <a:xfrm>
            <a:off x="1721999" y="2547955"/>
            <a:ext cx="6778710"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sv-SE" sz="2800" b="1" dirty="0">
                <a:solidFill>
                  <a:schemeClr val="bg1"/>
                </a:solidFill>
              </a:rPr>
              <a:t>Klicka på länkarna nedanför:</a:t>
            </a:r>
            <a:endParaRPr lang="sv-SE" sz="2800" dirty="0">
              <a:solidFill>
                <a:schemeClr val="bg1"/>
              </a:solidFill>
            </a:endParaRPr>
          </a:p>
          <a:p>
            <a:r>
              <a:rPr lang="sv-SE" sz="2800" dirty="0">
                <a:solidFill>
                  <a:schemeClr val="bg1"/>
                </a:solidFill>
                <a:hlinkClick r:id="rId3">
                  <a:extLst>
                    <a:ext uri="{A12FA001-AC4F-418D-AE19-62706E023703}">
                      <ahyp:hlinkClr xmlns:ahyp="http://schemas.microsoft.com/office/drawing/2018/hyperlinkcolor" val="tx"/>
                    </a:ext>
                  </a:extLst>
                </a:hlinkClick>
              </a:rPr>
              <a:t>Vanliga frågor om bilar, klimat och miljö</a:t>
            </a:r>
            <a:endParaRPr lang="sv-SE" sz="2800" dirty="0">
              <a:solidFill>
                <a:schemeClr val="bg1"/>
              </a:solidFill>
            </a:endParaRPr>
          </a:p>
          <a:p>
            <a:r>
              <a:rPr lang="sv-SE" sz="2800" dirty="0">
                <a:solidFill>
                  <a:schemeClr val="bg1"/>
                </a:solidFill>
                <a:hlinkClick r:id="rId4">
                  <a:extLst>
                    <a:ext uri="{A12FA001-AC4F-418D-AE19-62706E023703}">
                      <ahyp:hlinkClr xmlns:ahyp="http://schemas.microsoft.com/office/drawing/2018/hyperlinkcolor" val="tx"/>
                    </a:ext>
                  </a:extLst>
                </a:hlinkClick>
              </a:rPr>
              <a:t>Data och statistik inom klimatområdet</a:t>
            </a:r>
            <a:endParaRPr lang="sv-SE" sz="2800" dirty="0">
              <a:solidFill>
                <a:schemeClr val="bg1"/>
              </a:solidFill>
            </a:endParaRPr>
          </a:p>
          <a:p>
            <a:r>
              <a:rPr lang="sv-SE" sz="2800" dirty="0">
                <a:solidFill>
                  <a:schemeClr val="bg1"/>
                </a:solidFill>
                <a:hlinkClick r:id="rId5">
                  <a:extLst>
                    <a:ext uri="{A12FA001-AC4F-418D-AE19-62706E023703}">
                      <ahyp:hlinkClr xmlns:ahyp="http://schemas.microsoft.com/office/drawing/2018/hyperlinkcolor" val="tx"/>
                    </a:ext>
                  </a:extLst>
                </a:hlinkClick>
              </a:rPr>
              <a:t>Mer om hur drivmedel påverkar klimatet</a:t>
            </a:r>
            <a:endParaRPr lang="sv-SE" sz="2800" dirty="0">
              <a:solidFill>
                <a:schemeClr val="bg1"/>
              </a:solidFill>
            </a:endParaRPr>
          </a:p>
          <a:p>
            <a:r>
              <a:rPr lang="sv-SE" sz="2800" dirty="0">
                <a:solidFill>
                  <a:schemeClr val="bg1"/>
                </a:solidFill>
                <a:hlinkClick r:id="rId6">
                  <a:extLst>
                    <a:ext uri="{A12FA001-AC4F-418D-AE19-62706E023703}">
                      <ahyp:hlinkClr xmlns:ahyp="http://schemas.microsoft.com/office/drawing/2018/hyperlinkcolor" val="tx"/>
                    </a:ext>
                  </a:extLst>
                </a:hlinkClick>
              </a:rPr>
              <a:t>Så flyger vi i framtiden</a:t>
            </a:r>
            <a:endParaRPr lang="sv-SE" sz="2800" dirty="0">
              <a:solidFill>
                <a:schemeClr val="bg1"/>
              </a:solidFill>
            </a:endParaRPr>
          </a:p>
        </p:txBody>
      </p:sp>
      <p:pic>
        <p:nvPicPr>
          <p:cNvPr id="7" name="Bildobjekt 6" descr="En bild som visar text, Teckensnitt, Grafik, logotyp&#10;&#10;AI-genererat innehåll kan vara felaktigt.">
            <a:extLst>
              <a:ext uri="{FF2B5EF4-FFF2-40B4-BE49-F238E27FC236}">
                <a16:creationId xmlns:a16="http://schemas.microsoft.com/office/drawing/2014/main" id="{30CA7991-056D-2EA2-34EB-3F16B87D2092}"/>
              </a:ext>
            </a:extLst>
          </p:cNvPr>
          <p:cNvPicPr>
            <a:picLocks noChangeAspect="1"/>
          </p:cNvPicPr>
          <p:nvPr/>
        </p:nvPicPr>
        <p:blipFill>
          <a:blip r:embed="rId7"/>
          <a:stretch>
            <a:fillRect/>
          </a:stretch>
        </p:blipFill>
        <p:spPr>
          <a:xfrm>
            <a:off x="10776755" y="216311"/>
            <a:ext cx="1097559" cy="460889"/>
          </a:xfrm>
          <a:prstGeom prst="rect">
            <a:avLst/>
          </a:prstGeom>
        </p:spPr>
      </p:pic>
      <p:pic>
        <p:nvPicPr>
          <p:cNvPr id="3" name="Platshållare för innehåll 6" descr="Markör med hel fyllning">
            <a:extLst>
              <a:ext uri="{FF2B5EF4-FFF2-40B4-BE49-F238E27FC236}">
                <a16:creationId xmlns:a16="http://schemas.microsoft.com/office/drawing/2014/main" id="{2AA1575A-FEB6-16D7-A683-5B66C61AEB9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5920181" flipH="1" flipV="1">
            <a:off x="8871543" y="2243285"/>
            <a:ext cx="1494366" cy="1494366"/>
          </a:xfrm>
          <a:prstGeom prst="rect">
            <a:avLst/>
          </a:prstGeom>
          <a:effectLst>
            <a:outerShdw blurRad="50800" dist="38100" dir="18900000" algn="bl" rotWithShape="0">
              <a:prstClr val="black">
                <a:alpha val="40000"/>
              </a:prstClr>
            </a:outerShdw>
          </a:effectLst>
        </p:spPr>
      </p:pic>
    </p:spTree>
    <p:extLst>
      <p:ext uri="{BB962C8B-B14F-4D97-AF65-F5344CB8AC3E}">
        <p14:creationId xmlns:p14="http://schemas.microsoft.com/office/powerpoint/2010/main" val="4006129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FE079EC-B3FB-01E0-186C-0F03C1506968}"/>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C9AEEA6E-6257-51DE-20F4-7A78ED18BE73}"/>
              </a:ext>
            </a:extLst>
          </p:cNvPr>
          <p:cNvSpPr>
            <a:spLocks noGrp="1"/>
          </p:cNvSpPr>
          <p:nvPr>
            <p:ph type="sldNum" sz="quarter" idx="12"/>
          </p:nvPr>
        </p:nvSpPr>
        <p:spPr/>
        <p:txBody>
          <a:bodyPr/>
          <a:lstStyle/>
          <a:p>
            <a:fld id="{332063FA-F158-B145-A53C-EFD7E6C84CF7}" type="slidenum">
              <a:rPr lang="sv-SE" smtClean="0"/>
              <a:pPr/>
              <a:t>3</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56EC4E01-FBEB-B590-8C46-0966B2DC15E7}"/>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1013AB13-E283-C035-4B51-87035476E4AD}"/>
              </a:ext>
            </a:extLst>
          </p:cNvPr>
          <p:cNvSpPr>
            <a:spLocks noGrp="1"/>
          </p:cNvSpPr>
          <p:nvPr>
            <p:ph type="title"/>
          </p:nvPr>
        </p:nvSpPr>
        <p:spPr/>
        <p:txBody>
          <a:bodyPr/>
          <a:lstStyle/>
          <a:p>
            <a:r>
              <a:rPr lang="sv-SE" sz="3600" dirty="0"/>
              <a:t>Mål 9: Hållbar industri, innovationer och infrastruktur</a:t>
            </a:r>
          </a:p>
        </p:txBody>
      </p:sp>
      <p:sp>
        <p:nvSpPr>
          <p:cNvPr id="11" name="Platshållare för innehåll 6">
            <a:extLst>
              <a:ext uri="{FF2B5EF4-FFF2-40B4-BE49-F238E27FC236}">
                <a16:creationId xmlns:a16="http://schemas.microsoft.com/office/drawing/2014/main" id="{EC0FC6FB-DC04-C40C-D5CA-33460474F8EE}"/>
              </a:ext>
            </a:extLst>
          </p:cNvPr>
          <p:cNvSpPr>
            <a:spLocks noGrp="1"/>
          </p:cNvSpPr>
          <p:nvPr>
            <p:ph sz="quarter" idx="13"/>
          </p:nvPr>
        </p:nvSpPr>
        <p:spPr>
          <a:xfrm>
            <a:off x="1721999" y="2778869"/>
            <a:ext cx="6873361" cy="1939939"/>
          </a:xfrm>
        </p:spPr>
        <p:txBody>
          <a:bodyPr/>
          <a:lstStyle/>
          <a:p>
            <a:r>
              <a:rPr lang="sv-SE" sz="2800" dirty="0"/>
              <a:t>Handlar om att utveckla hållbara, pålitliga och inkluderande transportsystem som minskar miljöpåverkan och bidrar till en jämlik resursanvändning.</a:t>
            </a:r>
          </a:p>
          <a:p>
            <a:pPr marL="0" indent="0">
              <a:buNone/>
            </a:pPr>
            <a:endParaRPr lang="sv-SE" sz="2800" dirty="0"/>
          </a:p>
        </p:txBody>
      </p:sp>
      <p:grpSp>
        <p:nvGrpSpPr>
          <p:cNvPr id="24" name="Grupp 23">
            <a:extLst>
              <a:ext uri="{FF2B5EF4-FFF2-40B4-BE49-F238E27FC236}">
                <a16:creationId xmlns:a16="http://schemas.microsoft.com/office/drawing/2014/main" id="{556F5C40-B185-F9B8-DEF2-8C87E39383DD}"/>
              </a:ext>
            </a:extLst>
          </p:cNvPr>
          <p:cNvGrpSpPr/>
          <p:nvPr/>
        </p:nvGrpSpPr>
        <p:grpSpPr>
          <a:xfrm>
            <a:off x="8933241" y="5709411"/>
            <a:ext cx="3057525" cy="655329"/>
            <a:chOff x="4219574" y="5709411"/>
            <a:chExt cx="3057525" cy="655329"/>
          </a:xfrm>
        </p:grpSpPr>
        <p:sp>
          <p:nvSpPr>
            <p:cNvPr id="23" name="Rektangel med rundade hörn 22">
              <a:extLst>
                <a:ext uri="{FF2B5EF4-FFF2-40B4-BE49-F238E27FC236}">
                  <a16:creationId xmlns:a16="http://schemas.microsoft.com/office/drawing/2014/main" id="{F164A48C-BC2F-5626-31C5-1CE8B9260C97}"/>
                </a:ext>
              </a:extLst>
            </p:cNvPr>
            <p:cNvSpPr/>
            <p:nvPr/>
          </p:nvSpPr>
          <p:spPr>
            <a:xfrm>
              <a:off x="4567237" y="5709411"/>
              <a:ext cx="2362200" cy="655329"/>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20" name="textruta 19">
              <a:extLst>
                <a:ext uri="{FF2B5EF4-FFF2-40B4-BE49-F238E27FC236}">
                  <a16:creationId xmlns:a16="http://schemas.microsoft.com/office/drawing/2014/main" id="{DD52360C-1489-A60A-1B83-5AF8DCA44436}"/>
                </a:ext>
              </a:extLst>
            </p:cNvPr>
            <p:cNvSpPr txBox="1"/>
            <p:nvPr/>
          </p:nvSpPr>
          <p:spPr>
            <a:xfrm>
              <a:off x="4219574" y="5821631"/>
              <a:ext cx="3057525" cy="430887"/>
            </a:xfrm>
            <a:prstGeom prst="rect">
              <a:avLst/>
            </a:prstGeom>
            <a:noFill/>
          </p:spPr>
          <p:txBody>
            <a:bodyPr wrap="square" rtlCol="0">
              <a:spAutoFit/>
            </a:bodyPr>
            <a:lstStyle/>
            <a:p>
              <a:pPr algn="ctr"/>
              <a:r>
                <a:rPr lang="sv-SE" sz="2200" b="1" dirty="0">
                  <a:solidFill>
                    <a:schemeClr val="bg1"/>
                  </a:solidFill>
                  <a:hlinkClick r:id="rId4">
                    <a:extLst>
                      <a:ext uri="{A12FA001-AC4F-418D-AE19-62706E023703}">
                        <ahyp:hlinkClr xmlns:ahyp="http://schemas.microsoft.com/office/drawing/2018/hyperlinkcolor" val="tx"/>
                      </a:ext>
                    </a:extLst>
                  </a:hlinkClick>
                </a:rPr>
                <a:t>Mer om mål 9</a:t>
              </a:r>
              <a:endParaRPr lang="sv-SE" sz="2200" b="1" dirty="0">
                <a:solidFill>
                  <a:schemeClr val="bg1"/>
                </a:solidFill>
              </a:endParaRPr>
            </a:p>
          </p:txBody>
        </p:sp>
      </p:grpSp>
      <p:pic>
        <p:nvPicPr>
          <p:cNvPr id="25" name="Platshållare för innehåll 6" descr="Markör med hel fyllning">
            <a:extLst>
              <a:ext uri="{FF2B5EF4-FFF2-40B4-BE49-F238E27FC236}">
                <a16:creationId xmlns:a16="http://schemas.microsoft.com/office/drawing/2014/main" id="{6B2BC61A-9C8E-4B45-BBE0-B4DF34520F9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00000" flipH="1" flipV="1">
            <a:off x="10108860" y="4947015"/>
            <a:ext cx="706285" cy="706285"/>
          </a:xfrm>
          <a:prstGeom prst="rect">
            <a:avLst/>
          </a:prstGeom>
        </p:spPr>
      </p:pic>
      <p:pic>
        <p:nvPicPr>
          <p:cNvPr id="3" name="Bildobjekt 2" descr="En bild som visar text, design, skärmbild, Teckensnitt&#10;&#10;AI-genererat innehåll kan vara felaktigt.">
            <a:extLst>
              <a:ext uri="{FF2B5EF4-FFF2-40B4-BE49-F238E27FC236}">
                <a16:creationId xmlns:a16="http://schemas.microsoft.com/office/drawing/2014/main" id="{19CFAB6E-E19D-05B3-DCAC-0DCA4EBA60C5}"/>
              </a:ext>
            </a:extLst>
          </p:cNvPr>
          <p:cNvPicPr>
            <a:picLocks noChangeAspect="1"/>
          </p:cNvPicPr>
          <p:nvPr/>
        </p:nvPicPr>
        <p:blipFill>
          <a:blip r:embed="rId7"/>
          <a:stretch>
            <a:fillRect/>
          </a:stretch>
        </p:blipFill>
        <p:spPr>
          <a:xfrm>
            <a:off x="9165731" y="2117238"/>
            <a:ext cx="2623523" cy="2623523"/>
          </a:xfrm>
          <a:prstGeom prst="rect">
            <a:avLst/>
          </a:prstGeom>
          <a:effectLst>
            <a:outerShdw blurRad="50800" dist="38100" dir="2700000" algn="tl" rotWithShape="0">
              <a:prstClr val="black">
                <a:alpha val="31000"/>
              </a:prstClr>
            </a:outerShdw>
          </a:effectLst>
        </p:spPr>
      </p:pic>
    </p:spTree>
    <p:extLst>
      <p:ext uri="{BB962C8B-B14F-4D97-AF65-F5344CB8AC3E}">
        <p14:creationId xmlns:p14="http://schemas.microsoft.com/office/powerpoint/2010/main" val="28019331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3BDB72C-83B6-6198-D916-B0D11CE8F326}"/>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449AA2AA-38D5-BF5F-1F25-070739643214}"/>
              </a:ext>
            </a:extLst>
          </p:cNvPr>
          <p:cNvSpPr>
            <a:spLocks noGrp="1"/>
          </p:cNvSpPr>
          <p:nvPr>
            <p:ph type="sldNum" sz="quarter" idx="12"/>
          </p:nvPr>
        </p:nvSpPr>
        <p:spPr/>
        <p:txBody>
          <a:bodyPr/>
          <a:lstStyle/>
          <a:p>
            <a:fld id="{332063FA-F158-B145-A53C-EFD7E6C84CF7}" type="slidenum">
              <a:rPr lang="sv-SE" smtClean="0"/>
              <a:pPr/>
              <a:t>4</a:t>
            </a:fld>
            <a:endParaRPr lang="sv-SE"/>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3B00CA4A-66AA-F11D-AE2D-8E8C05DDCA84}"/>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4" name="Rubrik 3">
            <a:extLst>
              <a:ext uri="{FF2B5EF4-FFF2-40B4-BE49-F238E27FC236}">
                <a16:creationId xmlns:a16="http://schemas.microsoft.com/office/drawing/2014/main" id="{9D3C89A8-D512-D651-D14F-024B2CFE722E}"/>
              </a:ext>
            </a:extLst>
          </p:cNvPr>
          <p:cNvSpPr>
            <a:spLocks noGrp="1"/>
          </p:cNvSpPr>
          <p:nvPr>
            <p:ph type="title"/>
          </p:nvPr>
        </p:nvSpPr>
        <p:spPr/>
        <p:txBody>
          <a:bodyPr/>
          <a:lstStyle/>
          <a:p>
            <a:r>
              <a:rPr lang="sv-SE" sz="3600" dirty="0"/>
              <a:t>Mål 11: Hållbara städer och samhällen</a:t>
            </a:r>
          </a:p>
        </p:txBody>
      </p:sp>
      <p:sp>
        <p:nvSpPr>
          <p:cNvPr id="11" name="Platshållare för innehåll 6">
            <a:extLst>
              <a:ext uri="{FF2B5EF4-FFF2-40B4-BE49-F238E27FC236}">
                <a16:creationId xmlns:a16="http://schemas.microsoft.com/office/drawing/2014/main" id="{BD5D39CD-8C72-3BA6-4F84-5EB9AFE2A89F}"/>
              </a:ext>
            </a:extLst>
          </p:cNvPr>
          <p:cNvSpPr>
            <a:spLocks noGrp="1"/>
          </p:cNvSpPr>
          <p:nvPr>
            <p:ph sz="quarter" idx="13"/>
          </p:nvPr>
        </p:nvSpPr>
        <p:spPr>
          <a:xfrm>
            <a:off x="1721999" y="2438408"/>
            <a:ext cx="6778710" cy="1981183"/>
          </a:xfrm>
        </p:spPr>
        <p:txBody>
          <a:bodyPr/>
          <a:lstStyle/>
          <a:p>
            <a:r>
              <a:rPr lang="sv-SE" sz="2800" dirty="0"/>
              <a:t>Handlar om att stadsplaneringen behöver vara inkluderande och innovativ för att göra städerna säkra och hållbara för framtiden. </a:t>
            </a:r>
          </a:p>
        </p:txBody>
      </p:sp>
      <p:grpSp>
        <p:nvGrpSpPr>
          <p:cNvPr id="24" name="Grupp 23">
            <a:extLst>
              <a:ext uri="{FF2B5EF4-FFF2-40B4-BE49-F238E27FC236}">
                <a16:creationId xmlns:a16="http://schemas.microsoft.com/office/drawing/2014/main" id="{D875A721-6D6C-A9C5-C18C-115C75C3AB44}"/>
              </a:ext>
            </a:extLst>
          </p:cNvPr>
          <p:cNvGrpSpPr/>
          <p:nvPr/>
        </p:nvGrpSpPr>
        <p:grpSpPr>
          <a:xfrm>
            <a:off x="8933241" y="5709411"/>
            <a:ext cx="3057525" cy="655329"/>
            <a:chOff x="4219574" y="5709411"/>
            <a:chExt cx="3057525" cy="655329"/>
          </a:xfrm>
        </p:grpSpPr>
        <p:sp>
          <p:nvSpPr>
            <p:cNvPr id="23" name="Rektangel med rundade hörn 22">
              <a:extLst>
                <a:ext uri="{FF2B5EF4-FFF2-40B4-BE49-F238E27FC236}">
                  <a16:creationId xmlns:a16="http://schemas.microsoft.com/office/drawing/2014/main" id="{3DF88F93-112B-4E30-D37B-372A25CC4CCC}"/>
                </a:ext>
              </a:extLst>
            </p:cNvPr>
            <p:cNvSpPr/>
            <p:nvPr/>
          </p:nvSpPr>
          <p:spPr>
            <a:xfrm>
              <a:off x="4567237" y="5709411"/>
              <a:ext cx="2362200" cy="655329"/>
            </a:xfrm>
            <a:prstGeom prst="round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20" name="textruta 19">
              <a:extLst>
                <a:ext uri="{FF2B5EF4-FFF2-40B4-BE49-F238E27FC236}">
                  <a16:creationId xmlns:a16="http://schemas.microsoft.com/office/drawing/2014/main" id="{2A755B77-3E7F-4FAC-DC1B-6E557722F496}"/>
                </a:ext>
              </a:extLst>
            </p:cNvPr>
            <p:cNvSpPr txBox="1"/>
            <p:nvPr/>
          </p:nvSpPr>
          <p:spPr>
            <a:xfrm>
              <a:off x="4219574" y="5821631"/>
              <a:ext cx="3057525" cy="430887"/>
            </a:xfrm>
            <a:prstGeom prst="rect">
              <a:avLst/>
            </a:prstGeom>
            <a:noFill/>
          </p:spPr>
          <p:txBody>
            <a:bodyPr wrap="square" rtlCol="0">
              <a:spAutoFit/>
            </a:bodyPr>
            <a:lstStyle/>
            <a:p>
              <a:pPr algn="ctr"/>
              <a:r>
                <a:rPr lang="sv-SE" sz="2200" b="1" dirty="0">
                  <a:solidFill>
                    <a:schemeClr val="bg1"/>
                  </a:solidFill>
                  <a:hlinkClick r:id="rId4">
                    <a:extLst>
                      <a:ext uri="{A12FA001-AC4F-418D-AE19-62706E023703}">
                        <ahyp:hlinkClr xmlns:ahyp="http://schemas.microsoft.com/office/drawing/2018/hyperlinkcolor" val="tx"/>
                      </a:ext>
                    </a:extLst>
                  </a:hlinkClick>
                </a:rPr>
                <a:t>Mer om mål 11</a:t>
              </a:r>
              <a:endParaRPr lang="sv-SE" sz="2200" b="1" dirty="0">
                <a:solidFill>
                  <a:schemeClr val="bg1"/>
                </a:solidFill>
              </a:endParaRPr>
            </a:p>
          </p:txBody>
        </p:sp>
      </p:grpSp>
      <p:pic>
        <p:nvPicPr>
          <p:cNvPr id="25" name="Platshållare för innehåll 6" descr="Markör med hel fyllning">
            <a:extLst>
              <a:ext uri="{FF2B5EF4-FFF2-40B4-BE49-F238E27FC236}">
                <a16:creationId xmlns:a16="http://schemas.microsoft.com/office/drawing/2014/main" id="{E10473A7-78B4-BCA9-55EF-AE92AE00C44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5400000" flipH="1" flipV="1">
            <a:off x="10108860" y="4947015"/>
            <a:ext cx="706285" cy="706285"/>
          </a:xfrm>
          <a:prstGeom prst="rect">
            <a:avLst/>
          </a:prstGeom>
        </p:spPr>
      </p:pic>
      <p:pic>
        <p:nvPicPr>
          <p:cNvPr id="3" name="Bildobjekt 2" descr="En bild som visar text, Teckensnitt, design, skärmbild&#10;&#10;AI-genererat innehåll kan vara felaktigt.">
            <a:extLst>
              <a:ext uri="{FF2B5EF4-FFF2-40B4-BE49-F238E27FC236}">
                <a16:creationId xmlns:a16="http://schemas.microsoft.com/office/drawing/2014/main" id="{487BA954-CADD-3CCF-FB72-4D9C9CE9E047}"/>
              </a:ext>
            </a:extLst>
          </p:cNvPr>
          <p:cNvPicPr>
            <a:picLocks noChangeAspect="1"/>
          </p:cNvPicPr>
          <p:nvPr/>
        </p:nvPicPr>
        <p:blipFill>
          <a:blip r:embed="rId7"/>
          <a:stretch>
            <a:fillRect/>
          </a:stretch>
        </p:blipFill>
        <p:spPr>
          <a:xfrm>
            <a:off x="9204560" y="2145100"/>
            <a:ext cx="2679844" cy="267984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200525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7CE6BC34-B0F4-FC85-204D-6229000DF960}"/>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D8A1F101-C37E-C6E7-6BC4-0EE9600C269C}"/>
              </a:ext>
            </a:extLst>
          </p:cNvPr>
          <p:cNvPicPr>
            <a:picLocks noChangeAspect="1"/>
          </p:cNvPicPr>
          <p:nvPr/>
        </p:nvPicPr>
        <p:blipFill>
          <a:blip r:embed="rId5"/>
          <a:stretch>
            <a:fillRect/>
          </a:stretch>
        </p:blipFill>
        <p:spPr>
          <a:xfrm>
            <a:off x="10721023" y="294967"/>
            <a:ext cx="1158802" cy="486697"/>
          </a:xfrm>
          <a:prstGeom prst="rect">
            <a:avLst/>
          </a:prstGeom>
        </p:spPr>
      </p:pic>
      <p:pic>
        <p:nvPicPr>
          <p:cNvPr id="2" name="Online Media 1" descr="Transporter-ljudfilm">
            <a:hlinkClick r:id="" action="ppaction://media"/>
            <a:extLst>
              <a:ext uri="{FF2B5EF4-FFF2-40B4-BE49-F238E27FC236}">
                <a16:creationId xmlns:a16="http://schemas.microsoft.com/office/drawing/2014/main" id="{D4FD146C-F9E5-11B4-E95F-88B16FBEA638}"/>
              </a:ext>
            </a:extLst>
          </p:cNvPr>
          <p:cNvPicPr>
            <a:picLocks noRot="1" noChangeAspect="1"/>
          </p:cNvPicPr>
          <p:nvPr>
            <a:videoFile r:link="rId1"/>
          </p:nvPr>
        </p:nvPicPr>
        <p:blipFill>
          <a:blip r:embed="rId6"/>
          <a:stretch>
            <a:fillRect/>
          </a:stretch>
        </p:blipFill>
        <p:spPr>
          <a:xfrm>
            <a:off x="0" y="0"/>
            <a:ext cx="12192000" cy="6868732"/>
          </a:xfrm>
          <a:prstGeom prst="rect">
            <a:avLst/>
          </a:prstGeom>
        </p:spPr>
      </p:pic>
    </p:spTree>
    <p:extLst>
      <p:ext uri="{BB962C8B-B14F-4D97-AF65-F5344CB8AC3E}">
        <p14:creationId xmlns:p14="http://schemas.microsoft.com/office/powerpoint/2010/main" val="23526114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4E1020-B057-309B-BD06-983A3AEBA8CA}"/>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1ADF9A89-C655-D58D-DE84-A8BA9E1812EC}"/>
              </a:ext>
            </a:extLst>
          </p:cNvPr>
          <p:cNvSpPr>
            <a:spLocks noGrp="1"/>
          </p:cNvSpPr>
          <p:nvPr>
            <p:ph type="sldNum" sz="quarter" idx="12"/>
          </p:nvPr>
        </p:nvSpPr>
        <p:spPr/>
        <p:txBody>
          <a:bodyPr/>
          <a:lstStyle/>
          <a:p>
            <a:fld id="{332063FA-F158-B145-A53C-EFD7E6C84CF7}" type="slidenum">
              <a:rPr lang="sv-SE" smtClean="0"/>
              <a:pPr/>
              <a:t>6</a:t>
            </a:fld>
            <a:endParaRPr lang="sv-SE"/>
          </a:p>
        </p:txBody>
      </p:sp>
      <p:sp>
        <p:nvSpPr>
          <p:cNvPr id="2" name="Rubrik 1">
            <a:extLst>
              <a:ext uri="{FF2B5EF4-FFF2-40B4-BE49-F238E27FC236}">
                <a16:creationId xmlns:a16="http://schemas.microsoft.com/office/drawing/2014/main" id="{41B48931-AE34-1ACF-9D87-C69FBD194634}"/>
              </a:ext>
            </a:extLst>
          </p:cNvPr>
          <p:cNvSpPr>
            <a:spLocks noGrp="1"/>
          </p:cNvSpPr>
          <p:nvPr>
            <p:ph type="title"/>
          </p:nvPr>
        </p:nvSpPr>
        <p:spPr/>
        <p:txBody>
          <a:bodyPr/>
          <a:lstStyle/>
          <a:p>
            <a:r>
              <a:rPr lang="nn-NO" sz="3600" dirty="0"/>
              <a:t>Transporter </a:t>
            </a:r>
            <a:r>
              <a:rPr lang="nn-NO" sz="3600" dirty="0" err="1"/>
              <a:t>och</a:t>
            </a:r>
            <a:r>
              <a:rPr lang="nn-NO" sz="3600" dirty="0"/>
              <a:t> </a:t>
            </a:r>
            <a:r>
              <a:rPr lang="nn-NO" sz="3600" dirty="0" err="1"/>
              <a:t>klimatpåverkan</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8FAD8760-6985-8ECD-5592-737F6D981F11}"/>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10" name="Platshållare för innehåll 3">
            <a:extLst>
              <a:ext uri="{FF2B5EF4-FFF2-40B4-BE49-F238E27FC236}">
                <a16:creationId xmlns:a16="http://schemas.microsoft.com/office/drawing/2014/main" id="{33C4B42E-8B4C-F24D-8175-40420E5ECD12}"/>
              </a:ext>
            </a:extLst>
          </p:cNvPr>
          <p:cNvSpPr>
            <a:spLocks noGrp="1"/>
          </p:cNvSpPr>
          <p:nvPr>
            <p:ph sz="quarter" idx="13"/>
          </p:nvPr>
        </p:nvSpPr>
        <p:spPr>
          <a:xfrm>
            <a:off x="1721999" y="2547955"/>
            <a:ext cx="5663302" cy="3357896"/>
          </a:xfrm>
        </p:spPr>
        <p:txBody>
          <a:bodyPr/>
          <a:lstStyle/>
          <a:p>
            <a:r>
              <a:rPr lang="sv-SE" sz="2800" dirty="0"/>
              <a:t>Transport av personer och varor inom Sverige står för en fjärdedel av Sveriges energianvändning.</a:t>
            </a:r>
          </a:p>
          <a:p>
            <a:r>
              <a:rPr lang="sv-SE" sz="2800" dirty="0"/>
              <a:t>Miljöproblem som hälsofarlig luft, buller och övergödning.</a:t>
            </a:r>
          </a:p>
        </p:txBody>
      </p:sp>
      <p:sp>
        <p:nvSpPr>
          <p:cNvPr id="3" name="textruta 2">
            <a:extLst>
              <a:ext uri="{FF2B5EF4-FFF2-40B4-BE49-F238E27FC236}">
                <a16:creationId xmlns:a16="http://schemas.microsoft.com/office/drawing/2014/main" id="{5F2EA5E8-EE4E-E781-1946-FEE0F6EBEB2F}"/>
              </a:ext>
            </a:extLst>
          </p:cNvPr>
          <p:cNvSpPr txBox="1"/>
          <p:nvPr/>
        </p:nvSpPr>
        <p:spPr>
          <a:xfrm>
            <a:off x="1579124" y="5349895"/>
            <a:ext cx="8748002" cy="646331"/>
          </a:xfrm>
          <a:prstGeom prst="rect">
            <a:avLst/>
          </a:prstGeom>
          <a:noFill/>
        </p:spPr>
        <p:txBody>
          <a:bodyPr wrap="square" rtlCol="0">
            <a:spAutoFit/>
          </a:bodyPr>
          <a:lstStyle/>
          <a:p>
            <a:endParaRPr lang="sv-SE" dirty="0"/>
          </a:p>
          <a:p>
            <a:endParaRPr lang="sv-SE" dirty="0"/>
          </a:p>
        </p:txBody>
      </p:sp>
      <p:sp>
        <p:nvSpPr>
          <p:cNvPr id="4" name="Platshållare för innehåll 3">
            <a:extLst>
              <a:ext uri="{FF2B5EF4-FFF2-40B4-BE49-F238E27FC236}">
                <a16:creationId xmlns:a16="http://schemas.microsoft.com/office/drawing/2014/main" id="{71C3DC73-A1C2-9167-8ABF-CD9D6AB07D13}"/>
              </a:ext>
            </a:extLst>
          </p:cNvPr>
          <p:cNvSpPr txBox="1">
            <a:spLocks/>
          </p:cNvSpPr>
          <p:nvPr/>
        </p:nvSpPr>
        <p:spPr>
          <a:xfrm>
            <a:off x="1721998" y="5349895"/>
            <a:ext cx="9422251" cy="3357896"/>
          </a:xfrm>
          <a:prstGeom prst="rect">
            <a:avLst/>
          </a:prstGeom>
        </p:spPr>
        <p:txBody>
          <a:bodyPr vert="horz" lIns="0" tIns="0" rIns="0" bIns="0" rtlCol="0">
            <a:noAutofit/>
          </a:bodyPr>
          <a:lstStyle>
            <a:lvl1pPr marL="342900" indent="-342900" algn="l" defTabSz="457200" rtl="0" eaLnBrk="1" latinLnBrk="0" hangingPunct="1">
              <a:lnSpc>
                <a:spcPct val="120000"/>
              </a:lnSpc>
              <a:spcBef>
                <a:spcPct val="20000"/>
              </a:spcBef>
              <a:buClr>
                <a:schemeClr val="accent2"/>
              </a:buClr>
              <a:buFont typeface="Wingdings" panose="05000000000000000000" pitchFamily="2" charset="2"/>
              <a:buChar char="§"/>
              <a:defRPr sz="1800" kern="1200">
                <a:solidFill>
                  <a:schemeClr val="tx1"/>
                </a:solidFill>
                <a:latin typeface="+mn-lt"/>
                <a:ea typeface="+mn-ea"/>
                <a:cs typeface="+mn-cs"/>
              </a:defRPr>
            </a:lvl1pPr>
            <a:lvl2pPr marL="742950" indent="-28575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2pPr>
            <a:lvl3pPr marL="11430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3pPr>
            <a:lvl4pPr marL="16002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4pPr>
            <a:lvl5pPr marL="2057400" indent="-228600" algn="l" defTabSz="457200" rtl="0" eaLnBrk="1" latinLnBrk="0" hangingPunct="1">
              <a:lnSpc>
                <a:spcPct val="120000"/>
              </a:lnSpc>
              <a:spcBef>
                <a:spcPts val="0"/>
              </a:spcBef>
              <a:buFont typeface="Roboto Lt" pitchFamily="2" charset="0"/>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sv-SE" sz="2800" dirty="0"/>
              <a:t>Förbränning av fossila bränslen = största bidraget till klimatförändringar i Sverige och världen.</a:t>
            </a:r>
          </a:p>
        </p:txBody>
      </p:sp>
      <p:pic>
        <p:nvPicPr>
          <p:cNvPr id="8" name="Bildobjekt 7" descr="En bild som visar utomhus, motorväg, Motorväg, väg&#10;&#10;AI-genererat innehåll kan vara felaktigt.">
            <a:extLst>
              <a:ext uri="{FF2B5EF4-FFF2-40B4-BE49-F238E27FC236}">
                <a16:creationId xmlns:a16="http://schemas.microsoft.com/office/drawing/2014/main" id="{69F202E6-575F-2C0B-3D75-D6D438C4DA2B}"/>
              </a:ext>
            </a:extLst>
          </p:cNvPr>
          <p:cNvPicPr>
            <a:picLocks noChangeAspect="1"/>
          </p:cNvPicPr>
          <p:nvPr/>
        </p:nvPicPr>
        <p:blipFill>
          <a:blip r:embed="rId4"/>
          <a:stretch>
            <a:fillRect/>
          </a:stretch>
        </p:blipFill>
        <p:spPr>
          <a:xfrm>
            <a:off x="7695324" y="2638330"/>
            <a:ext cx="3969390" cy="223278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62973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F193008-CBD1-9B1D-94B2-B32E5F925BB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4A619B9-851D-2BF8-D253-05A112E76622}"/>
              </a:ext>
            </a:extLst>
          </p:cNvPr>
          <p:cNvSpPr>
            <a:spLocks noGrp="1"/>
          </p:cNvSpPr>
          <p:nvPr>
            <p:ph type="title"/>
          </p:nvPr>
        </p:nvSpPr>
        <p:spPr/>
        <p:txBody>
          <a:bodyPr/>
          <a:lstStyle/>
          <a:p>
            <a:r>
              <a:rPr lang="nn-NO" sz="3600" dirty="0"/>
              <a:t>Utsläpp av växthusgaser från inrikes transporter</a:t>
            </a:r>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F9E7FF3E-CE4F-08B2-66B8-14D0D6773E76}"/>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10" name="Platshållare för innehåll 3">
            <a:extLst>
              <a:ext uri="{FF2B5EF4-FFF2-40B4-BE49-F238E27FC236}">
                <a16:creationId xmlns:a16="http://schemas.microsoft.com/office/drawing/2014/main" id="{8AD79D5E-1FCF-B8DD-D1C9-4D3997AB3A3D}"/>
              </a:ext>
            </a:extLst>
          </p:cNvPr>
          <p:cNvSpPr>
            <a:spLocks noGrp="1"/>
          </p:cNvSpPr>
          <p:nvPr>
            <p:ph sz="quarter" idx="13"/>
          </p:nvPr>
        </p:nvSpPr>
        <p:spPr>
          <a:xfrm>
            <a:off x="1721998" y="2547955"/>
            <a:ext cx="8421461" cy="3357896"/>
          </a:xfrm>
        </p:spPr>
        <p:txBody>
          <a:bodyPr/>
          <a:lstStyle/>
          <a:p>
            <a:r>
              <a:rPr lang="sv-SE" sz="2800" dirty="0"/>
              <a:t>I Sverige kommer nästan 30 % av de totala utsläppen av växthusgaser från inrikes transporter.</a:t>
            </a:r>
          </a:p>
          <a:p>
            <a:r>
              <a:rPr lang="sv-SE" sz="2800" dirty="0"/>
              <a:t>Inkluderar vi utrikesflyg och sjöfart växer siffran ytterligare.</a:t>
            </a:r>
          </a:p>
          <a:p>
            <a:r>
              <a:rPr lang="sv-SE" sz="2800" dirty="0"/>
              <a:t>Transportsektorn spelar därför en nyckelroll i omställningen till ett mer hållbart samhälle.</a:t>
            </a:r>
          </a:p>
        </p:txBody>
      </p:sp>
      <p:grpSp>
        <p:nvGrpSpPr>
          <p:cNvPr id="4" name="Grupp 3">
            <a:extLst>
              <a:ext uri="{FF2B5EF4-FFF2-40B4-BE49-F238E27FC236}">
                <a16:creationId xmlns:a16="http://schemas.microsoft.com/office/drawing/2014/main" id="{0ADFBEC6-1DFC-FA38-B8BB-FDF29157D206}"/>
              </a:ext>
            </a:extLst>
          </p:cNvPr>
          <p:cNvGrpSpPr/>
          <p:nvPr/>
        </p:nvGrpSpPr>
        <p:grpSpPr>
          <a:xfrm>
            <a:off x="8835105" y="5755828"/>
            <a:ext cx="3269793" cy="859121"/>
            <a:chOff x="8604520" y="5782568"/>
            <a:chExt cx="3269793" cy="655329"/>
          </a:xfrm>
        </p:grpSpPr>
        <p:sp>
          <p:nvSpPr>
            <p:cNvPr id="9" name="Rektangel med rundade hörn 8">
              <a:extLst>
                <a:ext uri="{FF2B5EF4-FFF2-40B4-BE49-F238E27FC236}">
                  <a16:creationId xmlns:a16="http://schemas.microsoft.com/office/drawing/2014/main" id="{36885F9B-E854-A76B-5162-B19996EE214A}"/>
                </a:ext>
              </a:extLst>
            </p:cNvPr>
            <p:cNvSpPr/>
            <p:nvPr/>
          </p:nvSpPr>
          <p:spPr>
            <a:xfrm>
              <a:off x="8817017" y="5782568"/>
              <a:ext cx="2844800" cy="655329"/>
            </a:xfrm>
            <a:prstGeom prst="roundRect">
              <a:avLst/>
            </a:prstGeom>
            <a:solidFill>
              <a:srgbClr val="014178"/>
            </a:solidFill>
            <a:ln w="28575">
              <a:solidFill>
                <a:schemeClr val="accent5">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solidFill>
                  <a:schemeClr val="tx1"/>
                </a:solidFill>
              </a:endParaRPr>
            </a:p>
          </p:txBody>
        </p:sp>
        <p:sp>
          <p:nvSpPr>
            <p:cNvPr id="7" name="textruta 6">
              <a:extLst>
                <a:ext uri="{FF2B5EF4-FFF2-40B4-BE49-F238E27FC236}">
                  <a16:creationId xmlns:a16="http://schemas.microsoft.com/office/drawing/2014/main" id="{23C85FB6-293E-5A80-1164-4BDDFB56A7F7}"/>
                </a:ext>
              </a:extLst>
            </p:cNvPr>
            <p:cNvSpPr txBox="1"/>
            <p:nvPr/>
          </p:nvSpPr>
          <p:spPr>
            <a:xfrm>
              <a:off x="8604520" y="5891384"/>
              <a:ext cx="3269793" cy="461665"/>
            </a:xfrm>
            <a:prstGeom prst="rect">
              <a:avLst/>
            </a:prstGeom>
            <a:noFill/>
          </p:spPr>
          <p:txBody>
            <a:bodyPr wrap="square" rtlCol="0">
              <a:spAutoFit/>
            </a:bodyPr>
            <a:lstStyle/>
            <a:p>
              <a:pPr algn="ctr"/>
              <a:r>
                <a:rPr lang="sv-SE" sz="2400" b="1" dirty="0">
                  <a:solidFill>
                    <a:schemeClr val="bg1"/>
                  </a:solidFill>
                  <a:hlinkClick r:id="rId4">
                    <a:extLst>
                      <a:ext uri="{A12FA001-AC4F-418D-AE19-62706E023703}">
                        <ahyp:hlinkClr xmlns:ahyp="http://schemas.microsoft.com/office/drawing/2018/hyperlinkcolor" val="tx"/>
                      </a:ext>
                    </a:extLst>
                  </a:hlinkClick>
                </a:rPr>
                <a:t>Utsläpp</a:t>
              </a:r>
              <a:endParaRPr lang="sv-SE" sz="2400" b="1" dirty="0">
                <a:solidFill>
                  <a:schemeClr val="bg1"/>
                </a:solidFill>
              </a:endParaRPr>
            </a:p>
          </p:txBody>
        </p:sp>
      </p:grpSp>
      <p:pic>
        <p:nvPicPr>
          <p:cNvPr id="8" name="Platshållare för innehåll 6" descr="Markör med hel fyllning">
            <a:extLst>
              <a:ext uri="{FF2B5EF4-FFF2-40B4-BE49-F238E27FC236}">
                <a16:creationId xmlns:a16="http://schemas.microsoft.com/office/drawing/2014/main" id="{1052ED06-E231-C1E2-4237-9B9B8DF8C95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4790235" flipH="1" flipV="1">
            <a:off x="10024799" y="4480949"/>
            <a:ext cx="1141231" cy="1141231"/>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18214767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B022A0C-EC2E-3556-0E25-AC35A710A7C2}"/>
            </a:ext>
          </a:extLst>
        </p:cNvPr>
        <p:cNvGrpSpPr/>
        <p:nvPr/>
      </p:nvGrpSpPr>
      <p:grpSpPr>
        <a:xfrm>
          <a:off x="0" y="0"/>
          <a:ext cx="0" cy="0"/>
          <a:chOff x="0" y="0"/>
          <a:chExt cx="0" cy="0"/>
        </a:xfrm>
      </p:grpSpPr>
      <p:sp>
        <p:nvSpPr>
          <p:cNvPr id="6" name="Platshållare för bildnummer 5">
            <a:extLst>
              <a:ext uri="{FF2B5EF4-FFF2-40B4-BE49-F238E27FC236}">
                <a16:creationId xmlns:a16="http://schemas.microsoft.com/office/drawing/2014/main" id="{7E66FBC1-306B-2176-023C-2543305C573C}"/>
              </a:ext>
            </a:extLst>
          </p:cNvPr>
          <p:cNvSpPr>
            <a:spLocks noGrp="1"/>
          </p:cNvSpPr>
          <p:nvPr>
            <p:ph type="sldNum" sz="quarter" idx="12"/>
          </p:nvPr>
        </p:nvSpPr>
        <p:spPr/>
        <p:txBody>
          <a:bodyPr/>
          <a:lstStyle/>
          <a:p>
            <a:fld id="{332063FA-F158-B145-A53C-EFD7E6C84CF7}" type="slidenum">
              <a:rPr lang="sv-SE" smtClean="0"/>
              <a:pPr/>
              <a:t>8</a:t>
            </a:fld>
            <a:endParaRPr lang="sv-SE"/>
          </a:p>
        </p:txBody>
      </p:sp>
      <p:sp>
        <p:nvSpPr>
          <p:cNvPr id="2" name="Rubrik 1">
            <a:extLst>
              <a:ext uri="{FF2B5EF4-FFF2-40B4-BE49-F238E27FC236}">
                <a16:creationId xmlns:a16="http://schemas.microsoft.com/office/drawing/2014/main" id="{D2678BAE-1A48-4EA5-1949-49E0A86CD21D}"/>
              </a:ext>
            </a:extLst>
          </p:cNvPr>
          <p:cNvSpPr>
            <a:spLocks noGrp="1"/>
          </p:cNvSpPr>
          <p:nvPr>
            <p:ph type="title"/>
          </p:nvPr>
        </p:nvSpPr>
        <p:spPr/>
        <p:txBody>
          <a:bodyPr/>
          <a:lstStyle/>
          <a:p>
            <a:r>
              <a:rPr lang="nn-NO" sz="3600" dirty="0" err="1"/>
              <a:t>Samtalsfråga</a:t>
            </a:r>
            <a:endParaRPr lang="nn-NO" sz="3600" dirty="0"/>
          </a:p>
        </p:txBody>
      </p:sp>
      <p:pic>
        <p:nvPicPr>
          <p:cNvPr id="14" name="Bildobjekt 13" descr="En bild som visar Teckensnitt, Grafik, grafisk design, text&#10;&#10;AI-genererat innehåll kan vara felaktigt.">
            <a:extLst>
              <a:ext uri="{FF2B5EF4-FFF2-40B4-BE49-F238E27FC236}">
                <a16:creationId xmlns:a16="http://schemas.microsoft.com/office/drawing/2014/main" id="{E62E3CBE-DDF2-D50B-2A5F-5CBBBF0B4F77}"/>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3" name="Platshållare för innehåll 3">
            <a:extLst>
              <a:ext uri="{FF2B5EF4-FFF2-40B4-BE49-F238E27FC236}">
                <a16:creationId xmlns:a16="http://schemas.microsoft.com/office/drawing/2014/main" id="{AA57389E-056E-0054-B838-12C69AA79705}"/>
              </a:ext>
            </a:extLst>
          </p:cNvPr>
          <p:cNvSpPr>
            <a:spLocks noGrp="1"/>
          </p:cNvSpPr>
          <p:nvPr>
            <p:ph sz="quarter" idx="13"/>
          </p:nvPr>
        </p:nvSpPr>
        <p:spPr>
          <a:xfrm>
            <a:off x="1721998" y="2547955"/>
            <a:ext cx="8841727" cy="3357896"/>
          </a:xfrm>
        </p:spPr>
        <p:txBody>
          <a:bodyPr/>
          <a:lstStyle/>
          <a:p>
            <a:r>
              <a:rPr lang="sv-SE" sz="2800" dirty="0"/>
              <a:t>Nästan 30 % av Sveriges utsläpp av växthusgaser kommer från inrikes transporter. Vilka förändringar har vi i gruppen sett inom transporter under vår livstid? Vilka av dessa förändringar tror vi har påverkat utsläppen särskilt mycket?</a:t>
            </a:r>
          </a:p>
          <a:p>
            <a:pPr marL="0" indent="0">
              <a:buNone/>
            </a:pPr>
            <a:endParaRPr lang="sv-SE" sz="2800" dirty="0"/>
          </a:p>
          <a:p>
            <a:pPr marL="0" indent="0">
              <a:buNone/>
            </a:pPr>
            <a:endParaRPr lang="sv-SE" sz="2800" dirty="0"/>
          </a:p>
        </p:txBody>
      </p:sp>
    </p:spTree>
    <p:extLst>
      <p:ext uri="{BB962C8B-B14F-4D97-AF65-F5344CB8AC3E}">
        <p14:creationId xmlns:p14="http://schemas.microsoft.com/office/powerpoint/2010/main" val="26086502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F4BFAC5-F96D-4F65-3662-3C9CBB22DC47}"/>
            </a:ext>
          </a:extLst>
        </p:cNvPr>
        <p:cNvGrpSpPr/>
        <p:nvPr/>
      </p:nvGrpSpPr>
      <p:grpSpPr>
        <a:xfrm>
          <a:off x="0" y="0"/>
          <a:ext cx="0" cy="0"/>
          <a:chOff x="0" y="0"/>
          <a:chExt cx="0" cy="0"/>
        </a:xfrm>
      </p:grpSpPr>
      <p:pic>
        <p:nvPicPr>
          <p:cNvPr id="14" name="Bildobjekt 13" descr="En bild som visar Teckensnitt, Grafik, grafisk design, text&#10;&#10;AI-genererat innehåll kan vara felaktigt.">
            <a:extLst>
              <a:ext uri="{FF2B5EF4-FFF2-40B4-BE49-F238E27FC236}">
                <a16:creationId xmlns:a16="http://schemas.microsoft.com/office/drawing/2014/main" id="{6E8C709E-AD78-9E75-01A4-A86D80DE3F14}"/>
              </a:ext>
            </a:extLst>
          </p:cNvPr>
          <p:cNvPicPr>
            <a:picLocks noChangeAspect="1"/>
          </p:cNvPicPr>
          <p:nvPr/>
        </p:nvPicPr>
        <p:blipFill>
          <a:blip r:embed="rId3"/>
          <a:stretch>
            <a:fillRect/>
          </a:stretch>
        </p:blipFill>
        <p:spPr>
          <a:xfrm>
            <a:off x="10776608" y="216311"/>
            <a:ext cx="1097706" cy="460889"/>
          </a:xfrm>
          <a:prstGeom prst="rect">
            <a:avLst/>
          </a:prstGeom>
        </p:spPr>
      </p:pic>
      <p:sp>
        <p:nvSpPr>
          <p:cNvPr id="8" name="textruta 7">
            <a:extLst>
              <a:ext uri="{FF2B5EF4-FFF2-40B4-BE49-F238E27FC236}">
                <a16:creationId xmlns:a16="http://schemas.microsoft.com/office/drawing/2014/main" id="{C86A884E-ABD5-E796-0846-494846242C8D}"/>
              </a:ext>
            </a:extLst>
          </p:cNvPr>
          <p:cNvSpPr txBox="1"/>
          <p:nvPr/>
        </p:nvSpPr>
        <p:spPr>
          <a:xfrm>
            <a:off x="5450017" y="6209263"/>
            <a:ext cx="2430474" cy="430887"/>
          </a:xfrm>
          <a:prstGeom prst="rect">
            <a:avLst/>
          </a:prstGeom>
          <a:solidFill>
            <a:schemeClr val="accent6"/>
          </a:solidFill>
          <a:ln>
            <a:solidFill>
              <a:srgbClr val="219BD3"/>
            </a:solidFill>
          </a:ln>
        </p:spPr>
        <p:txBody>
          <a:bodyPr wrap="none" rtlCol="0">
            <a:spAutoFit/>
          </a:bodyPr>
          <a:lstStyle/>
          <a:p>
            <a:pPr algn="ctr"/>
            <a:r>
              <a:rPr lang="sv-SE" sz="2200" b="1" dirty="0"/>
              <a:t>0,05 miljoner ton</a:t>
            </a:r>
          </a:p>
        </p:txBody>
      </p:sp>
      <p:sp>
        <p:nvSpPr>
          <p:cNvPr id="9" name="textruta 8">
            <a:extLst>
              <a:ext uri="{FF2B5EF4-FFF2-40B4-BE49-F238E27FC236}">
                <a16:creationId xmlns:a16="http://schemas.microsoft.com/office/drawing/2014/main" id="{336DE60D-BCAE-8465-E796-220402DBEB94}"/>
              </a:ext>
            </a:extLst>
          </p:cNvPr>
          <p:cNvSpPr txBox="1"/>
          <p:nvPr/>
        </p:nvSpPr>
        <p:spPr>
          <a:xfrm>
            <a:off x="8474902" y="3033130"/>
            <a:ext cx="2430474" cy="430887"/>
          </a:xfrm>
          <a:prstGeom prst="rect">
            <a:avLst/>
          </a:prstGeom>
          <a:solidFill>
            <a:schemeClr val="accent6"/>
          </a:solidFill>
          <a:ln>
            <a:solidFill>
              <a:srgbClr val="219BD3"/>
            </a:solidFill>
          </a:ln>
        </p:spPr>
        <p:txBody>
          <a:bodyPr wrap="none" rtlCol="0">
            <a:spAutoFit/>
          </a:bodyPr>
          <a:lstStyle/>
          <a:p>
            <a:pPr algn="ctr"/>
            <a:r>
              <a:rPr lang="sv-SE" sz="2200" b="1" dirty="0"/>
              <a:t>6,23 miljoner ton</a:t>
            </a:r>
          </a:p>
        </p:txBody>
      </p:sp>
      <p:sp>
        <p:nvSpPr>
          <p:cNvPr id="12" name="textruta 11">
            <a:extLst>
              <a:ext uri="{FF2B5EF4-FFF2-40B4-BE49-F238E27FC236}">
                <a16:creationId xmlns:a16="http://schemas.microsoft.com/office/drawing/2014/main" id="{2CB88919-217A-3915-33BD-B82C9B239BF6}"/>
              </a:ext>
            </a:extLst>
          </p:cNvPr>
          <p:cNvSpPr txBox="1"/>
          <p:nvPr/>
        </p:nvSpPr>
        <p:spPr>
          <a:xfrm>
            <a:off x="4798542" y="1643310"/>
            <a:ext cx="3243196" cy="553998"/>
          </a:xfrm>
          <a:custGeom>
            <a:avLst/>
            <a:gdLst>
              <a:gd name="csX0" fmla="*/ 0 w 3243196"/>
              <a:gd name="csY0" fmla="*/ 0 h 553998"/>
              <a:gd name="csX1" fmla="*/ 605397 w 3243196"/>
              <a:gd name="csY1" fmla="*/ 0 h 553998"/>
              <a:gd name="csX2" fmla="*/ 1178361 w 3243196"/>
              <a:gd name="csY2" fmla="*/ 0 h 553998"/>
              <a:gd name="csX3" fmla="*/ 1751326 w 3243196"/>
              <a:gd name="csY3" fmla="*/ 0 h 553998"/>
              <a:gd name="csX4" fmla="*/ 2194563 w 3243196"/>
              <a:gd name="csY4" fmla="*/ 0 h 553998"/>
              <a:gd name="csX5" fmla="*/ 2670231 w 3243196"/>
              <a:gd name="csY5" fmla="*/ 0 h 553998"/>
              <a:gd name="csX6" fmla="*/ 3243196 w 3243196"/>
              <a:gd name="csY6" fmla="*/ 0 h 553998"/>
              <a:gd name="csX7" fmla="*/ 3243196 w 3243196"/>
              <a:gd name="csY7" fmla="*/ 553998 h 553998"/>
              <a:gd name="csX8" fmla="*/ 2702663 w 3243196"/>
              <a:gd name="csY8" fmla="*/ 553998 h 553998"/>
              <a:gd name="csX9" fmla="*/ 2259427 w 3243196"/>
              <a:gd name="csY9" fmla="*/ 553998 h 553998"/>
              <a:gd name="csX10" fmla="*/ 1816190 w 3243196"/>
              <a:gd name="csY10" fmla="*/ 553998 h 553998"/>
              <a:gd name="csX11" fmla="*/ 1243225 w 3243196"/>
              <a:gd name="csY11" fmla="*/ 553998 h 553998"/>
              <a:gd name="csX12" fmla="*/ 767556 w 3243196"/>
              <a:gd name="csY12" fmla="*/ 553998 h 553998"/>
              <a:gd name="csX13" fmla="*/ 0 w 3243196"/>
              <a:gd name="csY13" fmla="*/ 553998 h 553998"/>
              <a:gd name="csX14" fmla="*/ 0 w 3243196"/>
              <a:gd name="csY14" fmla="*/ 0 h 5539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243196" h="553998" fill="none" extrusionOk="0">
                <a:moveTo>
                  <a:pt x="0" y="0"/>
                </a:moveTo>
                <a:cubicBezTo>
                  <a:pt x="240555" y="-29480"/>
                  <a:pt x="332837" y="56226"/>
                  <a:pt x="605397" y="0"/>
                </a:cubicBezTo>
                <a:cubicBezTo>
                  <a:pt x="877957" y="-56226"/>
                  <a:pt x="1002952" y="22943"/>
                  <a:pt x="1178361" y="0"/>
                </a:cubicBezTo>
                <a:cubicBezTo>
                  <a:pt x="1353770" y="-22943"/>
                  <a:pt x="1503848" y="26560"/>
                  <a:pt x="1751326" y="0"/>
                </a:cubicBezTo>
                <a:cubicBezTo>
                  <a:pt x="1998804" y="-26560"/>
                  <a:pt x="1988937" y="5947"/>
                  <a:pt x="2194563" y="0"/>
                </a:cubicBezTo>
                <a:cubicBezTo>
                  <a:pt x="2400189" y="-5947"/>
                  <a:pt x="2568522" y="3883"/>
                  <a:pt x="2670231" y="0"/>
                </a:cubicBezTo>
                <a:cubicBezTo>
                  <a:pt x="2771940" y="-3883"/>
                  <a:pt x="3074900" y="52608"/>
                  <a:pt x="3243196" y="0"/>
                </a:cubicBezTo>
                <a:cubicBezTo>
                  <a:pt x="3307047" y="185269"/>
                  <a:pt x="3201978" y="423835"/>
                  <a:pt x="3243196" y="553998"/>
                </a:cubicBezTo>
                <a:cubicBezTo>
                  <a:pt x="3104387" y="563395"/>
                  <a:pt x="2949696" y="494104"/>
                  <a:pt x="2702663" y="553998"/>
                </a:cubicBezTo>
                <a:cubicBezTo>
                  <a:pt x="2455630" y="613892"/>
                  <a:pt x="2471966" y="546025"/>
                  <a:pt x="2259427" y="553998"/>
                </a:cubicBezTo>
                <a:cubicBezTo>
                  <a:pt x="2046888" y="561971"/>
                  <a:pt x="1982001" y="542075"/>
                  <a:pt x="1816190" y="553998"/>
                </a:cubicBezTo>
                <a:cubicBezTo>
                  <a:pt x="1650379" y="565921"/>
                  <a:pt x="1464557" y="532191"/>
                  <a:pt x="1243225" y="553998"/>
                </a:cubicBezTo>
                <a:cubicBezTo>
                  <a:pt x="1021894" y="575805"/>
                  <a:pt x="950954" y="548090"/>
                  <a:pt x="767556" y="553998"/>
                </a:cubicBezTo>
                <a:cubicBezTo>
                  <a:pt x="584158" y="559906"/>
                  <a:pt x="224042" y="466303"/>
                  <a:pt x="0" y="553998"/>
                </a:cubicBezTo>
                <a:cubicBezTo>
                  <a:pt x="-56851" y="432809"/>
                  <a:pt x="26681" y="220716"/>
                  <a:pt x="0" y="0"/>
                </a:cubicBezTo>
                <a:close/>
              </a:path>
              <a:path w="3243196" h="553998" stroke="0" extrusionOk="0">
                <a:moveTo>
                  <a:pt x="0" y="0"/>
                </a:moveTo>
                <a:cubicBezTo>
                  <a:pt x="200075" y="-9584"/>
                  <a:pt x="389382" y="13950"/>
                  <a:pt x="508101" y="0"/>
                </a:cubicBezTo>
                <a:cubicBezTo>
                  <a:pt x="626820" y="-13950"/>
                  <a:pt x="829064" y="14809"/>
                  <a:pt x="951337" y="0"/>
                </a:cubicBezTo>
                <a:cubicBezTo>
                  <a:pt x="1073610" y="-14809"/>
                  <a:pt x="1275233" y="63556"/>
                  <a:pt x="1556734" y="0"/>
                </a:cubicBezTo>
                <a:cubicBezTo>
                  <a:pt x="1838235" y="-63556"/>
                  <a:pt x="1895802" y="19692"/>
                  <a:pt x="2064835" y="0"/>
                </a:cubicBezTo>
                <a:cubicBezTo>
                  <a:pt x="2233868" y="-19692"/>
                  <a:pt x="2408705" y="8041"/>
                  <a:pt x="2572935" y="0"/>
                </a:cubicBezTo>
                <a:cubicBezTo>
                  <a:pt x="2737165" y="-8041"/>
                  <a:pt x="2977479" y="16006"/>
                  <a:pt x="3243196" y="0"/>
                </a:cubicBezTo>
                <a:cubicBezTo>
                  <a:pt x="3309194" y="144936"/>
                  <a:pt x="3232195" y="386169"/>
                  <a:pt x="3243196" y="553998"/>
                </a:cubicBezTo>
                <a:cubicBezTo>
                  <a:pt x="3101128" y="579290"/>
                  <a:pt x="2945606" y="527798"/>
                  <a:pt x="2702663" y="553998"/>
                </a:cubicBezTo>
                <a:cubicBezTo>
                  <a:pt x="2459720" y="580198"/>
                  <a:pt x="2368561" y="538302"/>
                  <a:pt x="2259427" y="553998"/>
                </a:cubicBezTo>
                <a:cubicBezTo>
                  <a:pt x="2150293" y="569694"/>
                  <a:pt x="1852998" y="530015"/>
                  <a:pt x="1718894" y="553998"/>
                </a:cubicBezTo>
                <a:cubicBezTo>
                  <a:pt x="1584790" y="577981"/>
                  <a:pt x="1438962" y="502071"/>
                  <a:pt x="1178361" y="553998"/>
                </a:cubicBezTo>
                <a:cubicBezTo>
                  <a:pt x="917760" y="605925"/>
                  <a:pt x="860671" y="541568"/>
                  <a:pt x="670261" y="553998"/>
                </a:cubicBezTo>
                <a:cubicBezTo>
                  <a:pt x="479851" y="566428"/>
                  <a:pt x="243415" y="479869"/>
                  <a:pt x="0" y="553998"/>
                </a:cubicBezTo>
                <a:cubicBezTo>
                  <a:pt x="-52346" y="354507"/>
                  <a:pt x="64800" y="210141"/>
                  <a:pt x="0" y="0"/>
                </a:cubicBezTo>
                <a:close/>
              </a:path>
            </a:pathLst>
          </a:custGeom>
          <a:solidFill>
            <a:schemeClr val="accent6"/>
          </a:solidFill>
          <a:ln w="57150">
            <a:solidFill>
              <a:srgbClr val="EB6909"/>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txBody>
          <a:bodyPr wrap="none" rtlCol="0">
            <a:spAutoFit/>
          </a:bodyPr>
          <a:lstStyle/>
          <a:p>
            <a:pPr algn="ctr"/>
            <a:r>
              <a:rPr lang="sv-SE" sz="3000" b="1" dirty="0"/>
              <a:t>9,35 miljoner ton</a:t>
            </a:r>
          </a:p>
        </p:txBody>
      </p:sp>
      <p:sp>
        <p:nvSpPr>
          <p:cNvPr id="15" name="textruta 14">
            <a:extLst>
              <a:ext uri="{FF2B5EF4-FFF2-40B4-BE49-F238E27FC236}">
                <a16:creationId xmlns:a16="http://schemas.microsoft.com/office/drawing/2014/main" id="{9325EDFB-21D0-4505-7204-1BA0D6688F06}"/>
              </a:ext>
            </a:extLst>
          </p:cNvPr>
          <p:cNvSpPr txBox="1"/>
          <p:nvPr/>
        </p:nvSpPr>
        <p:spPr>
          <a:xfrm>
            <a:off x="1552888" y="5676397"/>
            <a:ext cx="2430474" cy="430887"/>
          </a:xfrm>
          <a:prstGeom prst="rect">
            <a:avLst/>
          </a:prstGeom>
          <a:solidFill>
            <a:schemeClr val="accent6"/>
          </a:solidFill>
          <a:ln w="12700">
            <a:solidFill>
              <a:srgbClr val="219BD3"/>
            </a:solidFill>
          </a:ln>
        </p:spPr>
        <p:txBody>
          <a:bodyPr wrap="none" rtlCol="0">
            <a:spAutoFit/>
          </a:bodyPr>
          <a:lstStyle/>
          <a:p>
            <a:pPr algn="ctr"/>
            <a:r>
              <a:rPr lang="sv-SE" sz="2200" b="1" dirty="0"/>
              <a:t>0,19 miljoner ton</a:t>
            </a:r>
          </a:p>
        </p:txBody>
      </p:sp>
      <p:sp>
        <p:nvSpPr>
          <p:cNvPr id="16" name="textruta 15">
            <a:extLst>
              <a:ext uri="{FF2B5EF4-FFF2-40B4-BE49-F238E27FC236}">
                <a16:creationId xmlns:a16="http://schemas.microsoft.com/office/drawing/2014/main" id="{C6AE74E0-D9C1-452B-467F-E1A218E2D076}"/>
              </a:ext>
            </a:extLst>
          </p:cNvPr>
          <p:cNvSpPr txBox="1"/>
          <p:nvPr/>
        </p:nvSpPr>
        <p:spPr>
          <a:xfrm>
            <a:off x="1926710" y="2937153"/>
            <a:ext cx="3129383" cy="707886"/>
          </a:xfrm>
          <a:prstGeom prst="rect">
            <a:avLst/>
          </a:prstGeom>
          <a:solidFill>
            <a:schemeClr val="accent6"/>
          </a:solidFill>
          <a:ln>
            <a:solidFill>
              <a:srgbClr val="219BD3"/>
            </a:solidFill>
          </a:ln>
        </p:spPr>
        <p:txBody>
          <a:bodyPr wrap="none" rtlCol="0">
            <a:spAutoFit/>
          </a:bodyPr>
          <a:lstStyle/>
          <a:p>
            <a:pPr algn="ctr"/>
            <a:r>
              <a:rPr lang="sv-SE" sz="2000" b="1" dirty="0"/>
              <a:t>0,64 miljoner ton</a:t>
            </a:r>
          </a:p>
          <a:p>
            <a:pPr algn="ctr"/>
            <a:r>
              <a:rPr lang="sv-SE" sz="2000" b="1" dirty="0"/>
              <a:t>utrikes 8,08 miljoner ton</a:t>
            </a:r>
          </a:p>
        </p:txBody>
      </p:sp>
      <p:sp>
        <p:nvSpPr>
          <p:cNvPr id="21" name="textruta 20">
            <a:extLst>
              <a:ext uri="{FF2B5EF4-FFF2-40B4-BE49-F238E27FC236}">
                <a16:creationId xmlns:a16="http://schemas.microsoft.com/office/drawing/2014/main" id="{FF78146A-BA22-6E47-7DA5-C8E15CC016BE}"/>
              </a:ext>
            </a:extLst>
          </p:cNvPr>
          <p:cNvSpPr txBox="1"/>
          <p:nvPr/>
        </p:nvSpPr>
        <p:spPr>
          <a:xfrm>
            <a:off x="8894987" y="4860421"/>
            <a:ext cx="2773516" cy="707886"/>
          </a:xfrm>
          <a:prstGeom prst="rect">
            <a:avLst/>
          </a:prstGeom>
          <a:solidFill>
            <a:schemeClr val="accent6"/>
          </a:solidFill>
          <a:ln>
            <a:solidFill>
              <a:srgbClr val="219BD3"/>
            </a:solidFill>
          </a:ln>
        </p:spPr>
        <p:txBody>
          <a:bodyPr wrap="none" rtlCol="0">
            <a:spAutoFit/>
          </a:bodyPr>
          <a:lstStyle/>
          <a:p>
            <a:pPr algn="ctr"/>
            <a:r>
              <a:rPr lang="sv-SE" sz="2000" b="1" dirty="0"/>
              <a:t>0,19 miljoner ton</a:t>
            </a:r>
          </a:p>
          <a:p>
            <a:pPr algn="ctr"/>
            <a:r>
              <a:rPr lang="sv-SE" sz="2000" b="1" dirty="0"/>
              <a:t>utrikes 1 miljoner ton</a:t>
            </a:r>
          </a:p>
        </p:txBody>
      </p:sp>
      <p:pic>
        <p:nvPicPr>
          <p:cNvPr id="29" name="Bild 28" descr="Spårvagn med hel fyllning">
            <a:extLst>
              <a:ext uri="{FF2B5EF4-FFF2-40B4-BE49-F238E27FC236}">
                <a16:creationId xmlns:a16="http://schemas.microsoft.com/office/drawing/2014/main" id="{05A9D534-F8CA-5EC4-82BD-0296DB77F28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96000" y="4860421"/>
            <a:ext cx="1239680" cy="1239680"/>
          </a:xfrm>
          <a:prstGeom prst="rect">
            <a:avLst/>
          </a:prstGeom>
        </p:spPr>
      </p:pic>
      <p:pic>
        <p:nvPicPr>
          <p:cNvPr id="33" name="Bild 32" descr="Buss med hel fyllning">
            <a:extLst>
              <a:ext uri="{FF2B5EF4-FFF2-40B4-BE49-F238E27FC236}">
                <a16:creationId xmlns:a16="http://schemas.microsoft.com/office/drawing/2014/main" id="{CED07DC3-0971-6D41-A424-FB261604CD1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136824" y="4208187"/>
            <a:ext cx="1430018" cy="1430018"/>
          </a:xfrm>
          <a:prstGeom prst="rect">
            <a:avLst/>
          </a:prstGeom>
        </p:spPr>
      </p:pic>
      <p:pic>
        <p:nvPicPr>
          <p:cNvPr id="35" name="Bild 34" descr="Bil med hel fyllning">
            <a:extLst>
              <a:ext uri="{FF2B5EF4-FFF2-40B4-BE49-F238E27FC236}">
                <a16:creationId xmlns:a16="http://schemas.microsoft.com/office/drawing/2014/main" id="{B7F41243-3C60-8EC8-E687-EBFBC658E02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624989" y="124415"/>
            <a:ext cx="1590303" cy="1590303"/>
          </a:xfrm>
          <a:prstGeom prst="rect">
            <a:avLst/>
          </a:prstGeom>
        </p:spPr>
      </p:pic>
      <p:pic>
        <p:nvPicPr>
          <p:cNvPr id="37" name="Bild 36" descr="Kryssningsfartyg med hel fyllning">
            <a:extLst>
              <a:ext uri="{FF2B5EF4-FFF2-40B4-BE49-F238E27FC236}">
                <a16:creationId xmlns:a16="http://schemas.microsoft.com/office/drawing/2014/main" id="{BA3551F4-89B9-33D4-DF05-F78272F91C6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696250" y="1402156"/>
            <a:ext cx="1590304" cy="1590304"/>
          </a:xfrm>
          <a:prstGeom prst="rect">
            <a:avLst/>
          </a:prstGeom>
        </p:spPr>
      </p:pic>
      <p:pic>
        <p:nvPicPr>
          <p:cNvPr id="39" name="Bild 38" descr="Flygplan med hel fyllning">
            <a:extLst>
              <a:ext uri="{FF2B5EF4-FFF2-40B4-BE49-F238E27FC236}">
                <a16:creationId xmlns:a16="http://schemas.microsoft.com/office/drawing/2014/main" id="{EEA16CFF-B8BC-8257-E622-65E162C2BDD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660490" y="3449699"/>
            <a:ext cx="1209597" cy="1209597"/>
          </a:xfrm>
          <a:prstGeom prst="rect">
            <a:avLst/>
          </a:prstGeom>
        </p:spPr>
      </p:pic>
      <p:pic>
        <p:nvPicPr>
          <p:cNvPr id="41" name="Bild 40" descr="Lastbil med hel fyllning">
            <a:extLst>
              <a:ext uri="{FF2B5EF4-FFF2-40B4-BE49-F238E27FC236}">
                <a16:creationId xmlns:a16="http://schemas.microsoft.com/office/drawing/2014/main" id="{3693FF99-CAA5-2904-1091-5EE1A3BEE2F9}"/>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865338" y="1700792"/>
            <a:ext cx="1590304" cy="1590304"/>
          </a:xfrm>
          <a:prstGeom prst="rect">
            <a:avLst/>
          </a:prstGeom>
        </p:spPr>
      </p:pic>
      <p:sp>
        <p:nvSpPr>
          <p:cNvPr id="42" name="textruta 41">
            <a:extLst>
              <a:ext uri="{FF2B5EF4-FFF2-40B4-BE49-F238E27FC236}">
                <a16:creationId xmlns:a16="http://schemas.microsoft.com/office/drawing/2014/main" id="{31F76B54-1C2F-4151-3C45-A930EA28F3C1}"/>
              </a:ext>
            </a:extLst>
          </p:cNvPr>
          <p:cNvSpPr txBox="1"/>
          <p:nvPr/>
        </p:nvSpPr>
        <p:spPr>
          <a:xfrm>
            <a:off x="2449286" y="4294414"/>
            <a:ext cx="184731" cy="369332"/>
          </a:xfrm>
          <a:prstGeom prst="rect">
            <a:avLst/>
          </a:prstGeom>
          <a:noFill/>
        </p:spPr>
        <p:txBody>
          <a:bodyPr wrap="none" rtlCol="0">
            <a:spAutoFit/>
          </a:bodyPr>
          <a:lstStyle/>
          <a:p>
            <a:endParaRPr lang="sv-SE" dirty="0"/>
          </a:p>
        </p:txBody>
      </p:sp>
    </p:spTree>
    <p:extLst>
      <p:ext uri="{BB962C8B-B14F-4D97-AF65-F5344CB8AC3E}">
        <p14:creationId xmlns:p14="http://schemas.microsoft.com/office/powerpoint/2010/main" val="16653221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SPF_mallpres_20141216_REN">
  <a:themeElements>
    <a:clrScheme name="SPF">
      <a:dk1>
        <a:sysClr val="windowText" lastClr="000000"/>
      </a:dk1>
      <a:lt1>
        <a:sysClr val="window" lastClr="FFFFFF"/>
      </a:lt1>
      <a:dk2>
        <a:srgbClr val="000000"/>
      </a:dk2>
      <a:lt2>
        <a:srgbClr val="FFFFFF"/>
      </a:lt2>
      <a:accent1>
        <a:srgbClr val="008FCB"/>
      </a:accent1>
      <a:accent2>
        <a:srgbClr val="E75113"/>
      </a:accent2>
      <a:accent3>
        <a:srgbClr val="004178"/>
      </a:accent3>
      <a:accent4>
        <a:srgbClr val="87C3E7"/>
      </a:accent4>
      <a:accent5>
        <a:srgbClr val="BDE4F7"/>
      </a:accent5>
      <a:accent6>
        <a:srgbClr val="EBF6FC"/>
      </a:accent6>
      <a:hlink>
        <a:srgbClr val="008FCB"/>
      </a:hlink>
      <a:folHlink>
        <a:srgbClr val="E75113"/>
      </a:folHlink>
    </a:clrScheme>
    <a:fontScheme name="SPF">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effectLst/>
      </a:spPr>
      <a:bodyPr rtlCol="0" anchor="ctr"/>
      <a:lstStyle>
        <a:defPPr algn="ctr">
          <a:defRPr smtClean="0">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ln w="12700">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mtClean="0"/>
        </a:defPPr>
      </a:lstStyle>
    </a:tx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Presentation1</Template>
  <TotalTime>6682</TotalTime>
  <Words>4660</Words>
  <Application>Microsoft Macintosh PowerPoint</Application>
  <PresentationFormat>Widescreen</PresentationFormat>
  <Paragraphs>472</Paragraphs>
  <Slides>23</Slides>
  <Notes>23</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-webkit-standard</vt:lpstr>
      <vt:lpstr>Aptos</vt:lpstr>
      <vt:lpstr>Arial</vt:lpstr>
      <vt:lpstr>Calibri</vt:lpstr>
      <vt:lpstr>Impact</vt:lpstr>
      <vt:lpstr>Roboto Lt</vt:lpstr>
      <vt:lpstr>Wingdings</vt:lpstr>
      <vt:lpstr>SPF_mallpres_20141216_REN</vt:lpstr>
      <vt:lpstr>PowerPoint Presentation</vt:lpstr>
      <vt:lpstr>De globala målen</vt:lpstr>
      <vt:lpstr>Mål 9: Hållbar industri, innovationer och infrastruktur</vt:lpstr>
      <vt:lpstr>Mål 11: Hållbara städer och samhällen</vt:lpstr>
      <vt:lpstr>PowerPoint Presentation</vt:lpstr>
      <vt:lpstr>Transporter och klimatpåverkan</vt:lpstr>
      <vt:lpstr>Utsläpp av växthusgaser från inrikes transporter</vt:lpstr>
      <vt:lpstr>Samtalsfråga</vt:lpstr>
      <vt:lpstr>PowerPoint Presentation</vt:lpstr>
      <vt:lpstr>Transporter och klimatpåverkan</vt:lpstr>
      <vt:lpstr>Samtalsfråga</vt:lpstr>
      <vt:lpstr>Elbilar</vt:lpstr>
      <vt:lpstr>PowerPoint Presentation</vt:lpstr>
      <vt:lpstr>Fördjupning om elbilens livscykel och batteriers miljöpåverkan</vt:lpstr>
      <vt:lpstr>Samtalsfrågor</vt:lpstr>
      <vt:lpstr> ”Fossilfria” bränslen</vt:lpstr>
      <vt:lpstr>Bränslen som ger fossilfria transporter</vt:lpstr>
      <vt:lpstr>Övning: Klimatberäkna dina resvanor!</vt:lpstr>
      <vt:lpstr>Vad kan vi göra?</vt:lpstr>
      <vt:lpstr>Samtalsfrågor</vt:lpstr>
      <vt:lpstr>Sammanfattning</vt:lpstr>
      <vt:lpstr>Nästa gång</vt:lpstr>
      <vt:lpstr>För dig som vill lära dig 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Veronica Sjölin</dc:creator>
  <cp:lastModifiedBy>Wendy Francis</cp:lastModifiedBy>
  <cp:revision>164</cp:revision>
  <cp:lastPrinted>2025-06-10T12:32:33Z</cp:lastPrinted>
  <dcterms:created xsi:type="dcterms:W3CDTF">2025-02-13T09:49:49Z</dcterms:created>
  <dcterms:modified xsi:type="dcterms:W3CDTF">2026-01-23T15:16:57Z</dcterms:modified>
</cp:coreProperties>
</file>