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81" r:id="rId2"/>
    <p:sldId id="294" r:id="rId3"/>
    <p:sldId id="352" r:id="rId4"/>
    <p:sldId id="353" r:id="rId5"/>
    <p:sldId id="354" r:id="rId6"/>
    <p:sldId id="356" r:id="rId7"/>
    <p:sldId id="345" r:id="rId8"/>
    <p:sldId id="322" r:id="rId9"/>
    <p:sldId id="341" r:id="rId10"/>
    <p:sldId id="267" r:id="rId11"/>
    <p:sldId id="355" r:id="rId12"/>
    <p:sldId id="351" r:id="rId13"/>
    <p:sldId id="321" r:id="rId14"/>
    <p:sldId id="282" r:id="rId15"/>
    <p:sldId id="287" r:id="rId16"/>
    <p:sldId id="305" r:id="rId17"/>
    <p:sldId id="298" r:id="rId18"/>
    <p:sldId id="299" r:id="rId19"/>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 id="{F5899D62-B4D8-BC52-7C97-04904F0C4012}" name="Wendy Francis" initials="WF" userId="S::wendy.francis@amphi.se::41db8d90-4008-41c8-8ede-a546e118a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6"/>
    <a:srgbClr val="AAD28F"/>
    <a:srgbClr val="A9D28E"/>
    <a:srgbClr val="CCE4DB"/>
    <a:srgbClr val="038ECF"/>
    <a:srgbClr val="014178"/>
    <a:srgbClr val="BDE4F7"/>
    <a:srgbClr val="E75113"/>
    <a:srgbClr val="008FCB"/>
    <a:srgbClr val="EB69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C94BD-81EA-CE45-987B-DB71976D83BB}" v="25" dt="2025-05-12T15:44:4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8"/>
    <p:restoredTop sz="53650"/>
  </p:normalViewPr>
  <p:slideViewPr>
    <p:cSldViewPr snapToGrid="0">
      <p:cViewPr varScale="1">
        <p:scale>
          <a:sx n="47" d="100"/>
          <a:sy n="47" d="100"/>
        </p:scale>
        <p:origin x="1680" y="184"/>
      </p:cViewPr>
      <p:guideLst>
        <p:guide orient="horz" pos="2160"/>
        <p:guide orient="horz" pos="1014"/>
        <p:guide pos="384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noProof="0" dirty="0">
                <a:latin typeface="Arial" panose="020B0604020202020204" pitchFamily="34" charset="0"/>
                <a:cs typeface="Arial" panose="020B0604020202020204" pitchFamily="34" charset="0"/>
              </a:rPr>
              <a:t>Instruktion till cirkelledaren:</a:t>
            </a:r>
            <a:endParaRPr lang="sv-SE" sz="1200" b="1" i="0" noProof="0" dirty="0">
              <a:effectLst/>
              <a:latin typeface="Arial" panose="020B0604020202020204" pitchFamily="34" charset="0"/>
              <a:ea typeface="Calibri" panose="020F0502020204030204" pitchFamily="34" charset="0"/>
              <a:cs typeface="Arial" panose="020B0604020202020204" pitchFamily="34" charset="0"/>
            </a:endParaRPr>
          </a:p>
          <a:p>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Inled med att välkomna deltagarna till studiecirkeln Hållbara seniorer. </a:t>
            </a: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Uppmuntra gruppen att delta i samtalen. Påminn om att man inte behöver vara expert på ämnet – alla perspektiv är värdefulla och tillsammans skapar vi en givande diskussion. Allas bidrag är välkomna! </a:t>
            </a:r>
          </a:p>
          <a:p>
            <a:pPr marL="228600" indent="-228600" eaLnBrk="1" hangingPunct="1">
              <a:spcBef>
                <a:spcPct val="0"/>
              </a:spcBef>
              <a:buFont typeface="+mj-lt"/>
              <a:buAutoNum type="arabicPeriod"/>
            </a:pPr>
            <a:r>
              <a:rPr lang="sv-SE" sz="1200" i="0" noProof="0" dirty="0">
                <a:latin typeface="Arial" panose="020B0604020202020204" pitchFamily="34" charset="0"/>
                <a:cs typeface="Arial" panose="020B0604020202020204" pitchFamily="34" charset="0"/>
              </a:rPr>
              <a:t>Berätta sedan kort om studiecirkeln. </a:t>
            </a:r>
            <a:r>
              <a:rPr lang="sv-SE" b="0" noProof="0" dirty="0">
                <a:latin typeface="Arial" panose="020B0604020202020204" pitchFamily="34" charset="0"/>
                <a:cs typeface="Arial" panose="020B0604020202020204" pitchFamily="34" charset="0"/>
              </a:rPr>
              <a:t>Utgå från </a:t>
            </a:r>
            <a:r>
              <a:rPr lang="sv-SE" b="0" noProof="0" dirty="0" err="1">
                <a:latin typeface="Arial" panose="020B0604020202020204" pitchFamily="34" charset="0"/>
                <a:cs typeface="Arial" panose="020B0604020202020204" pitchFamily="34" charset="0"/>
              </a:rPr>
              <a:t>talpunkterna</a:t>
            </a:r>
            <a:r>
              <a:rPr lang="sv-SE" b="0" noProof="0" dirty="0">
                <a:latin typeface="Arial" panose="020B0604020202020204" pitchFamily="34" charset="0"/>
                <a:cs typeface="Arial" panose="020B0604020202020204" pitchFamily="34" charset="0"/>
              </a:rPr>
              <a:t> nedanför. </a:t>
            </a:r>
          </a:p>
          <a:p>
            <a:pPr marL="228600" indent="-228600" eaLnBrk="1" hangingPunct="1">
              <a:spcBef>
                <a:spcPct val="0"/>
              </a:spcBef>
              <a:buFont typeface="+mj-lt"/>
              <a:buAutoNum type="arabicPeriod"/>
            </a:pPr>
            <a:endParaRPr lang="sv-SE" b="0" noProof="0"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b="1" noProof="0" dirty="0" err="1">
                <a:latin typeface="Arial" panose="020B0604020202020204" pitchFamily="34" charset="0"/>
                <a:cs typeface="Arial" panose="020B0604020202020204" pitchFamily="34" charset="0"/>
              </a:rPr>
              <a:t>Talpunkter</a:t>
            </a:r>
            <a:r>
              <a:rPr lang="sv-SE" b="1" noProof="0" dirty="0">
                <a:latin typeface="Arial" panose="020B0604020202020204" pitchFamily="34" charset="0"/>
                <a:cs typeface="Arial" panose="020B0604020202020204" pitchFamily="34" charset="0"/>
              </a:rPr>
              <a:t>:</a:t>
            </a:r>
            <a:endParaRPr lang="sv-SE" b="0" noProof="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endParaRPr lang="sv-SE" b="0" noProof="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sz="1200" b="0" i="0" u="none" strike="noStrike" kern="1200" noProof="0" dirty="0">
                <a:solidFill>
                  <a:schemeClr val="tx1"/>
                </a:solidFill>
                <a:effectLst/>
                <a:latin typeface="+mn-lt"/>
                <a:ea typeface="+mn-ea"/>
                <a:cs typeface="+mn-cs"/>
              </a:rPr>
              <a:t>Hållbara seniorer är ett treårigt arvsfondsprojekt som sätter fokus på hållbarhet och vad vi som enskilda medlemmar och föreningar kan göra för att vara med och bidra till en hållbar utveckling. </a:t>
            </a:r>
          </a:p>
          <a:p>
            <a:pPr marL="228600" indent="-228600" eaLnBrk="1" hangingPunct="1">
              <a:spcBef>
                <a:spcPct val="0"/>
              </a:spcBef>
              <a:buFont typeface="+mj-lt"/>
              <a:buAutoNum type="arabicPeriod"/>
            </a:pPr>
            <a:r>
              <a:rPr lang="sv-SE" sz="1200" i="0" noProof="0" dirty="0">
                <a:effectLst/>
                <a:latin typeface="Arial" panose="020B0604020202020204" pitchFamily="34" charset="0"/>
                <a:ea typeface="Calibri" panose="020F0502020204030204" pitchFamily="34" charset="0"/>
                <a:cs typeface="Arial" panose="020B0604020202020204" pitchFamily="34" charset="0"/>
              </a:rPr>
              <a:t>Hållbar utveckling är en utveckling som tillfredsställer dagens behov utan att äventyra kommande generationers möjligheter och villkor.</a:t>
            </a:r>
          </a:p>
          <a:p>
            <a:pPr marL="228600" indent="-228600" eaLnBrk="1" hangingPunct="1">
              <a:spcBef>
                <a:spcPct val="0"/>
              </a:spcBef>
              <a:buFont typeface="+mj-lt"/>
              <a:buAutoNum type="arabicPeriod"/>
            </a:pPr>
            <a:r>
              <a:rPr lang="sv-SE" sz="1200" i="0" noProof="0" dirty="0">
                <a:effectLst/>
                <a:latin typeface="Arial" panose="020B0604020202020204" pitchFamily="34" charset="0"/>
                <a:ea typeface="Calibri" panose="020F0502020204030204" pitchFamily="34" charset="0"/>
                <a:cs typeface="Arial" panose="020B0604020202020204" pitchFamily="34" charset="0"/>
              </a:rPr>
              <a:t>I den här studiecirkeln utgår vi från Agenda 2030 och de globala målen. Genom det här materialet kommer vi exempelvis ta reda på vilket avtryck vi gör på klimatet och även få veta hur vi på olika sätt kan minska vår klimatpåverkan.</a:t>
            </a:r>
          </a:p>
          <a:p>
            <a:pPr>
              <a:spcAft>
                <a:spcPts val="600"/>
              </a:spcAft>
            </a:pP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sv-SE" sz="1200" i="0" u="sng" noProof="0" dirty="0">
                <a:effectLst/>
                <a:latin typeface="Arial" panose="020B0604020202020204" pitchFamily="34" charset="0"/>
                <a:ea typeface="Calibri" panose="020F0502020204030204" pitchFamily="34" charset="0"/>
                <a:cs typeface="Arial" panose="020B0604020202020204" pitchFamily="34" charset="0"/>
              </a:rPr>
              <a:t>Studiecirkeln har tio teman, inklusive den här introduktionen:</a:t>
            </a:r>
          </a:p>
          <a:p>
            <a:pPr>
              <a:spcAft>
                <a:spcPts val="600"/>
              </a:spcAft>
            </a:pP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600"/>
              </a:spcAft>
              <a:buFont typeface="Arial" panose="020B0604020202020204" pitchFamily="34" charset="0"/>
              <a:buChar char="•"/>
            </a:pPr>
            <a:r>
              <a:rPr lang="sv-SE" sz="1200" b="1" i="0" noProof="0" dirty="0">
                <a:effectLst/>
                <a:latin typeface="Arial" panose="020B0604020202020204" pitchFamily="34" charset="0"/>
                <a:ea typeface="Calibri" panose="020F0502020204030204" pitchFamily="34" charset="0"/>
                <a:cs typeface="Arial" panose="020B0604020202020204" pitchFamily="34" charset="0"/>
              </a:rPr>
              <a:t>Introduktion till Hållbara seniorer och biologisk mångfald</a:t>
            </a:r>
            <a:r>
              <a:rPr lang="sv-SE" sz="1200" i="0" noProof="0" dirty="0">
                <a:effectLst/>
                <a:latin typeface="Arial" panose="020B0604020202020204" pitchFamily="34" charset="0"/>
                <a:ea typeface="Calibri" panose="020F0502020204030204" pitchFamily="34" charset="0"/>
                <a:cs typeface="Arial" panose="020B0604020202020204" pitchFamily="34" charset="0"/>
              </a:rPr>
              <a:t> är den vi inleder materialet med, i syfte att få en övergripande genomgång av hur jordens utveckling varit och se på vilka sätt den biologiska mångfalden är central för allt liv på jorden och vårt klimat.</a:t>
            </a:r>
          </a:p>
          <a:p>
            <a:pPr marL="171450" lvl="0" indent="-171450">
              <a:spcAft>
                <a:spcPts val="600"/>
              </a:spcAft>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 hälsa</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fokuserar på vad som menas med hållbarhet kopplat till hälsa.</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Hållbart ätande</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ger dig förslag på klimatsmarta recept.</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 energi</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förklarar vilka de hållbara energikällorna är och hur du kan minska din energianvändning. </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 städning</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ger dig förslag på alternativa rengöringsmedel och städtips som är bra för dig och bra för miljön. </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Hållbart klimat</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beskriver hur ett hållbart klimat kan se ut. </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Hållbara textilier</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och konsumtion lyfter hur textilproduktion och produktion av varor påverkar klimatet. </a:t>
            </a:r>
            <a:endParaRPr lang="sv-SE" sz="120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Hållbara</a:t>
            </a:r>
            <a:r>
              <a:rPr lang="sv-SE" sz="1200" i="0" noProof="0" dirty="0">
                <a:effectLst/>
                <a:latin typeface="Arial" panose="020B0604020202020204" pitchFamily="34" charset="0"/>
                <a:ea typeface="Times New Roman" panose="02020603050405020304" pitchFamily="18" charset="0"/>
                <a:cs typeface="Arial" panose="020B0604020202020204" pitchFamily="34" charset="0"/>
              </a:rPr>
              <a:t> </a:t>
            </a: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transporter </a:t>
            </a:r>
            <a:r>
              <a:rPr lang="sv-SE" sz="1200" b="0" i="0" noProof="0" dirty="0">
                <a:effectLst/>
                <a:latin typeface="Arial" panose="020B0604020202020204" pitchFamily="34" charset="0"/>
                <a:ea typeface="Times New Roman" panose="02020603050405020304" pitchFamily="18" charset="0"/>
                <a:cs typeface="Arial" panose="020B0604020202020204" pitchFamily="34" charset="0"/>
              </a:rPr>
              <a:t>ger exempel på olika transportmedels klimatpåverkan och ger oss möjlighet att testa våra klimatavtryck. </a:t>
            </a:r>
            <a:endParaRPr lang="sv-SE" sz="1200" b="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Social hållbarhet </a:t>
            </a:r>
            <a:r>
              <a:rPr lang="sv-SE" sz="1200" b="0" i="0" noProof="0" dirty="0">
                <a:effectLst/>
                <a:latin typeface="Arial" panose="020B0604020202020204" pitchFamily="34" charset="0"/>
                <a:ea typeface="Times New Roman" panose="02020603050405020304" pitchFamily="18" charset="0"/>
                <a:cs typeface="Arial" panose="020B0604020202020204" pitchFamily="34" charset="0"/>
              </a:rPr>
              <a:t>ger en inblick i hur alla de 17 globala målen hänger ihop, samverkar och påverkar varandra, kopplat till hållbarhet för både människa, djur, natur och klimat. </a:t>
            </a:r>
            <a:endParaRPr lang="sv-SE" sz="1200" b="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sv-SE" sz="1200" b="1" i="0" noProof="0" dirty="0">
                <a:effectLst/>
                <a:latin typeface="Arial" panose="020B0604020202020204" pitchFamily="34" charset="0"/>
                <a:ea typeface="Times New Roman" panose="02020603050405020304" pitchFamily="18" charset="0"/>
                <a:cs typeface="Arial" panose="020B0604020202020204" pitchFamily="34" charset="0"/>
              </a:rPr>
              <a:t>Hållbart vatten </a:t>
            </a:r>
            <a:r>
              <a:rPr lang="sv-SE" sz="1200" b="0" i="0" noProof="0" dirty="0">
                <a:effectLst/>
                <a:latin typeface="Arial" panose="020B0604020202020204" pitchFamily="34" charset="0"/>
                <a:ea typeface="Times New Roman" panose="02020603050405020304" pitchFamily="18" charset="0"/>
                <a:cs typeface="Arial" panose="020B0604020202020204" pitchFamily="34" charset="0"/>
              </a:rPr>
              <a:t>handlar om på vilka sätt vårt vatten påverkas av klimatförändringarna och vad vi bör tänka på kring vårt dricksvatten. </a:t>
            </a:r>
            <a:endParaRPr lang="sv-SE" sz="1200" b="0" i="0" noProof="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endParaRPr lang="sv-SE" sz="1200" b="0" i="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växthuseffekten.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3 minuter och har undertextning </a:t>
            </a:r>
            <a:r>
              <a:rPr lang="sv-SE" sz="1200" u="sng" kern="1200" dirty="0">
                <a:solidFill>
                  <a:schemeClr val="tx1"/>
                </a:solidFill>
                <a:effectLst/>
                <a:latin typeface="+mn-lt"/>
                <a:ea typeface="+mn-ea"/>
                <a:cs typeface="+mn-cs"/>
              </a:rPr>
              <a:t>som du slår på genom att trycka på ”cc” i filmens menyrad.</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endParaRPr lang="sv-SE" b="1" dirty="0">
              <a:latin typeface="Aptos" panose="020B0004020202020204" pitchFamily="34" charset="0"/>
            </a:endParaRPr>
          </a:p>
        </p:txBody>
      </p:sp>
      <p:sp>
        <p:nvSpPr>
          <p:cNvPr id="4" name="Platshållare för bildnummer 3"/>
          <p:cNvSpPr>
            <a:spLocks noGrp="1"/>
          </p:cNvSpPr>
          <p:nvPr>
            <p:ph type="sldNum" sz="quarter" idx="5"/>
          </p:nvPr>
        </p:nvSpPr>
        <p:spPr/>
        <p:txBody>
          <a:bodyPr/>
          <a:lstStyle/>
          <a:p>
            <a:fld id="{462EDFBF-B9AD-4273-A71F-CE105C3F9653}" type="slidenum">
              <a:rPr lang="sv-SE" smtClean="0"/>
              <a:t>10</a:t>
            </a:fld>
            <a:endParaRPr lang="sv-SE"/>
          </a:p>
        </p:txBody>
      </p:sp>
    </p:spTree>
    <p:extLst>
      <p:ext uri="{BB962C8B-B14F-4D97-AF65-F5344CB8AC3E}">
        <p14:creationId xmlns:p14="http://schemas.microsoft.com/office/powerpoint/2010/main" val="275631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CA77C-A68F-7971-B991-826CA860C1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7A87946-9476-3CDB-9407-34C77BE9B24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8516E48-0199-643E-835E-E52C58E49959}"/>
              </a:ext>
            </a:extLst>
          </p:cNvPr>
          <p:cNvSpPr>
            <a:spLocks noGrp="1"/>
          </p:cNvSpPr>
          <p:nvPr>
            <p:ph type="body" idx="1"/>
          </p:nvPr>
        </p:nvSpPr>
        <p:spPr/>
        <p:txBody>
          <a:bodyPr/>
          <a:lstStyle/>
          <a:p>
            <a:pPr marL="450850" indent="-450850" eaLnBrk="1" hangingPunct="1">
              <a:spcBef>
                <a:spcPct val="0"/>
              </a:spcBef>
            </a:pPr>
            <a:r>
              <a:rPr lang="sv-SE" sz="1200" b="1" i="0" noProof="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0"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mj-lt"/>
              <a:buNone/>
              <a:tabLst/>
              <a:defRPr/>
            </a:pPr>
            <a:r>
              <a:rPr lang="sv-SE" sz="1200" b="0" i="0" noProof="0" dirty="0">
                <a:latin typeface="Arial" panose="020B0604020202020204" pitchFamily="34" charset="0"/>
                <a:cs typeface="Arial" panose="020B0604020202020204" pitchFamily="34" charset="0"/>
              </a:rPr>
              <a:t>Ta stöd av samtalsfrågorna i bild eller kom på egna.</a:t>
            </a:r>
          </a:p>
          <a:p>
            <a:pPr marL="450850" indent="-450850" eaLnBrk="1" hangingPunct="1">
              <a:spcBef>
                <a:spcPct val="0"/>
              </a:spcBef>
            </a:pPr>
            <a:endParaRPr lang="sv-SE" sz="1200" i="1" noProof="0" dirty="0">
              <a:latin typeface="Arial" panose="020B0604020202020204" pitchFamily="34" charset="0"/>
              <a:cs typeface="Arial" panose="020B0604020202020204" pitchFamily="34" charset="0"/>
            </a:endParaRPr>
          </a:p>
          <a:p>
            <a:r>
              <a:rPr lang="sv-SE" sz="1200" b="1" i="0" noProof="0" dirty="0">
                <a:latin typeface="Arial" panose="020B0604020202020204" pitchFamily="34" charset="0"/>
                <a:cs typeface="Arial" panose="020B0604020202020204" pitchFamily="34" charset="0"/>
              </a:rPr>
              <a:t>Förslag på samtalsfrågor:</a:t>
            </a:r>
          </a:p>
          <a:p>
            <a:pPr marL="171450" indent="-171450">
              <a:buFont typeface="Arial" panose="020B0604020202020204" pitchFamily="34" charset="0"/>
              <a:buChar char="•"/>
            </a:pPr>
            <a:endParaRPr lang="sv-SE" sz="1200" b="1" i="0"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På vilket sätt tycker du att klimatförändringar märks i samhället, till exempel i ekonomi, hälsa eller infrastruktur?</a:t>
            </a: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Vilka förändringar i väder eller årstider har du själv lagt märke till under de senaste 10-15 åren?</a:t>
            </a: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Vilka förändringar tror ni skulle märkas först om växthusgasutsläppen minskade kraftigt?</a:t>
            </a:r>
          </a:p>
          <a:p>
            <a:pPr marL="171450" indent="-171450">
              <a:buFont typeface="Arial" panose="020B0604020202020204" pitchFamily="34" charset="0"/>
              <a:buChar char="•"/>
            </a:pPr>
            <a:endParaRPr lang="sv-SE" b="0" i="0" u="none" strike="noStrike"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9D0516DF-89B2-DC3D-C132-0BA7911530CF}"/>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60950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B0324-2478-8303-5DB3-DDAE52A8F0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B1A200-4C29-BBD2-C26C-463C2B326A7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10FD0EAB-9D16-3124-D28A-E8550744CDB4}"/>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Fortsätt sedan att beskriva vad som händer vid global uppvärmning.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latin typeface="Arial" panose="020B0604020202020204" pitchFamily="34" charset="0"/>
                <a:cs typeface="Arial" panose="020B0604020202020204" pitchFamily="34" charset="0"/>
              </a:rPr>
              <a:t>1 graders höjning</a:t>
            </a:r>
            <a:r>
              <a:rPr lang="sv-SE" b="0" dirty="0">
                <a:latin typeface="Arial" panose="020B0604020202020204" pitchFamily="34" charset="0"/>
                <a:cs typeface="Arial" panose="020B0604020202020204" pitchFamily="34" charset="0"/>
              </a:rPr>
              <a:t>: Här är vi idag.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Sedan förindustriell tid har den globala medeltemperaturen stigit med lite drygt 1 grad. Regn- och snömängden har ökat i Sverige med omkring 10 procent. Den genomsnittliga havsnivån har stigit med cirka 20 centimeter, sedan början av 1900-talet, så även i Sverige. Havet har blivit 26 procent surare. Det tillsammans med allt varmare hav gör att korallreven nu bleknar och dör i snabb takt.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1,5 graders höjning: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Världens länder har kommit överens om att hålla temperaturökningen väl under 2 grader och sikta på att begränsa den till 1,5 graders höjning. Några exempel på konsekvenser av 1,5 graders uppvärmning är att ekosystemen har svårt att anpassa sig till den högre temperaturen. Forskare pekar på att gran- och tallskogar, som är vanligt i Sverige, är särskilt känslig för förändringarna. Utsatta människor drabbas hårdast när klimatet förändras. Redan idag tvingas cirka 15–20 miljoner människor varje år lämna sina hem på grund av extremväder. </a:t>
            </a:r>
          </a:p>
          <a:p>
            <a:pPr marL="171450" indent="-171450" rtl="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2 graders höjning</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Är en farlig gräns som måste undvikas. Vid 2 grader kan Arktis smälta helt på sommaren. Det gör att jorden delvis förlorar sin förmåga att reflektera solljus, vilket förstärker uppvärmningen. När permafrosten tinar släpps stora mängder metan ut i atmosfären, vilket ökar uppvärmningen eftersom metan är en kraftfull växthusgas. </a:t>
            </a:r>
          </a:p>
          <a:p>
            <a:pPr marL="171450" indent="-171450" rtl="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3 graders höjning</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Med nuvarande utsläpp och politik är vi på väg mot cirka 3 graders uppvärmning. En värld som är 3–4 grader varmare är så annorlunda från vad våra samhällen är vana vid att det är svårt att förutsäga konsekvenserna. Havsnivån stiger med upp till en meter till 2100, vilket påverkar hundratals miljoner människor längs världens kuster. </a:t>
            </a:r>
          </a:p>
          <a:p>
            <a:pPr marL="0" marR="0" lvl="0" indent="0" algn="l" defTabSz="457200" rtl="0" eaLnBrk="1" fontAlgn="auto" latinLnBrk="0" hangingPunct="1">
              <a:lnSpc>
                <a:spcPct val="100000"/>
              </a:lnSpc>
              <a:spcBef>
                <a:spcPts val="0"/>
              </a:spcBef>
              <a:spcAft>
                <a:spcPts val="0"/>
              </a:spcAft>
              <a:buClrTx/>
              <a:buSzTx/>
              <a:buFontTx/>
              <a:buNone/>
              <a:tabLst/>
              <a:defRPr/>
            </a:pPr>
            <a:br>
              <a:rPr lang="sv-SE" dirty="0">
                <a:latin typeface="Arial" panose="020B0604020202020204" pitchFamily="34" charset="0"/>
                <a:cs typeface="Arial" panose="020B0604020202020204" pitchFamily="34" charset="0"/>
              </a:rPr>
            </a:br>
            <a:r>
              <a:rPr lang="sv-SE" i="0" dirty="0">
                <a:latin typeface="Arial" panose="020B0604020202020204" pitchFamily="34" charset="0"/>
                <a:cs typeface="Arial" panose="020B0604020202020204" pitchFamily="34" charset="0"/>
              </a:rPr>
              <a:t>Om vi fortsätter att släppa ut växthusgaser i samma takt som nu, kommer temperaturen att fortsätta stiga. Men om temperaturökningen begränsas till 2 grader kan vi minska risken för klimatförändringarnas mest allvarliga effekter. Därför måste enskilda individer, politiker och företag tillsammans försöka minska utsläppen av koldioxid. </a:t>
            </a:r>
            <a:br>
              <a:rPr lang="sv-SE" dirty="0">
                <a:latin typeface="Arial" panose="020B0604020202020204" pitchFamily="34" charset="0"/>
                <a:cs typeface="Arial" panose="020B0604020202020204" pitchFamily="34" charset="0"/>
              </a:rPr>
            </a:b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Det är inte för sent att vända trenden men för att lyckas med det gäller det att utsläppen minskar kraftigt från och med nu. Det kan vi vara med och bidra till!</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sym typeface="Wingdings" pitchFamily="2" charset="2"/>
              </a:rPr>
              <a:t> </a:t>
            </a:r>
            <a:r>
              <a:rPr lang="sv-SE" b="0" dirty="0">
                <a:latin typeface="Arial" panose="020B0604020202020204" pitchFamily="34" charset="0"/>
                <a:cs typeface="Arial" panose="020B0604020202020204" pitchFamily="34" charset="0"/>
                <a:sym typeface="Wingdings" pitchFamily="2" charset="2"/>
              </a:rPr>
              <a:t>Mer om temperaturökning och vad vi kan göra kommer vi att få lära oss om i modulen Hållbart klimat.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dirty="0">
              <a:latin typeface="Arial" panose="020B0604020202020204" pitchFamily="34" charset="0"/>
              <a:cs typeface="Arial" panose="020B0604020202020204" pitchFamily="34" charset="0"/>
              <a:sym typeface="Wingdings"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sym typeface="Wingdings" pitchFamily="2" charset="2"/>
              </a:rPr>
              <a:t>Bild: WWF </a:t>
            </a:r>
            <a:endParaRPr lang="sv-SE" b="1" dirty="0">
              <a:latin typeface="Arial" panose="020B0604020202020204" pitchFamily="34" charset="0"/>
              <a:cs typeface="Arial" panose="020B0604020202020204" pitchFamily="34" charset="0"/>
            </a:endParaRPr>
          </a:p>
          <a:p>
            <a:endParaRPr lang="sv-SE" sz="1200" b="0" i="0" u="none" strike="noStrike" kern="1200" dirty="0">
              <a:solidFill>
                <a:schemeClr val="tx1"/>
              </a:solidFill>
              <a:effectLst/>
              <a:latin typeface="+mn-lt"/>
              <a:ea typeface="+mn-ea"/>
              <a:cs typeface="+mn-cs"/>
            </a:endParaRPr>
          </a:p>
          <a:p>
            <a:br>
              <a:rPr lang="sv-SE" dirty="0"/>
            </a:br>
            <a:endParaRPr lang="sv-SE" sz="1200" b="0" i="0" u="none" strike="noStrike" kern="1200" dirty="0">
              <a:solidFill>
                <a:schemeClr val="tx1"/>
              </a:solidFill>
              <a:effectLst/>
              <a:latin typeface="+mn-lt"/>
              <a:ea typeface="+mn-ea"/>
              <a:cs typeface="+mn-cs"/>
            </a:endParaRPr>
          </a:p>
          <a:p>
            <a:br>
              <a:rPr lang="sv-SE" dirty="0"/>
            </a:br>
            <a:endParaRPr lang="sv-SE"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b="0" dirty="0"/>
          </a:p>
          <a:p>
            <a:pPr marL="171450" indent="-171450">
              <a:buFont typeface="Arial" panose="020B0604020202020204" pitchFamily="34" charset="0"/>
              <a:buChar char="•"/>
            </a:pPr>
            <a:endParaRPr lang="sv-SE" dirty="0"/>
          </a:p>
        </p:txBody>
      </p:sp>
      <p:sp>
        <p:nvSpPr>
          <p:cNvPr id="4" name="Platshållare för bildnummer 3">
            <a:extLst>
              <a:ext uri="{FF2B5EF4-FFF2-40B4-BE49-F238E27FC236}">
                <a16:creationId xmlns:a16="http://schemas.microsoft.com/office/drawing/2014/main" id="{22298C04-43F4-E3BE-B8B6-3062B87CD8B0}"/>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203982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indent="-450850" eaLnBrk="1" hangingPunct="1">
              <a:spcBef>
                <a:spcPct val="0"/>
              </a:spcBef>
            </a:pPr>
            <a:r>
              <a:rPr lang="sv-SE" sz="1200" b="1" i="0" noProof="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0" noProof="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i="0" noProof="0" dirty="0">
                <a:latin typeface="Arial" panose="020B0604020202020204" pitchFamily="34" charset="0"/>
                <a:cs typeface="Arial" panose="020B0604020202020204" pitchFamily="34" charset="0"/>
              </a:rPr>
              <a:t>Ta stöd av samtalsfrågorna i bild eller kom på egna.</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i="0" noProof="0" dirty="0">
                <a:latin typeface="Arial" panose="020B0604020202020204" pitchFamily="34" charset="0"/>
                <a:cs typeface="Arial" panose="020B0604020202020204" pitchFamily="34" charset="0"/>
              </a:rPr>
              <a:t>Låt deltagarna få fundera en stund för sig själva. Gör sedan en runda i gruppen där alla får berätta om en sak om sin drivkraft.</a:t>
            </a:r>
          </a:p>
          <a:p>
            <a:pPr marL="450850" indent="-450850" eaLnBrk="1" hangingPunct="1">
              <a:spcBef>
                <a:spcPct val="0"/>
              </a:spcBef>
            </a:pPr>
            <a:endParaRPr lang="sv-SE" sz="1200" i="1" noProof="0" dirty="0">
              <a:latin typeface="Arial" panose="020B0604020202020204" pitchFamily="34" charset="0"/>
              <a:cs typeface="Arial" panose="020B0604020202020204" pitchFamily="34" charset="0"/>
            </a:endParaRPr>
          </a:p>
          <a:p>
            <a:r>
              <a:rPr lang="sv-SE" sz="1200" b="1" i="0" noProof="0" dirty="0">
                <a:latin typeface="Arial" panose="020B0604020202020204" pitchFamily="34" charset="0"/>
                <a:cs typeface="Arial" panose="020B0604020202020204" pitchFamily="34" charset="0"/>
              </a:rPr>
              <a:t>Förslag på samtalsfrågor:</a:t>
            </a:r>
          </a:p>
          <a:p>
            <a:endParaRPr lang="sv-SE" sz="1200" b="1" i="0"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i="0" noProof="0" dirty="0">
                <a:solidFill>
                  <a:srgbClr val="000000"/>
                </a:solidFill>
                <a:latin typeface="Arial" panose="020B0604020202020204" pitchFamily="34" charset="0"/>
                <a:cs typeface="Arial" panose="020B0604020202020204" pitchFamily="34" charset="0"/>
              </a:rPr>
              <a:t>Vad är din drivkraft för att bidra till ett hållbart klimat?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noProof="0" dirty="0">
                <a:solidFill>
                  <a:srgbClr val="000000"/>
                </a:solidFill>
                <a:effectLst/>
                <a:latin typeface="Arial" panose="020B0604020202020204" pitchFamily="34" charset="0"/>
                <a:cs typeface="Arial" panose="020B0604020202020204" pitchFamily="34" charset="0"/>
              </a:rPr>
              <a:t>Vad tror du som enskild individ är det viktigaste du kan göra för klimatet?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Vad är din reflektion om den oerhört korta tid den moderna människan har påverkat jordens klimat och föroreningar? </a:t>
            </a:r>
            <a:endParaRPr lang="sv-SE" b="0" i="0" u="none" strike="noStrike" noProof="0" dirty="0">
              <a:solidFill>
                <a:srgbClr val="000000"/>
              </a:solidFill>
              <a:effectLst/>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37252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kort om klimatkalkylatorn samt </a:t>
            </a:r>
            <a:r>
              <a:rPr lang="sv-SE" altLang="sv-SE" sz="1200" b="0" dirty="0" err="1">
                <a:latin typeface="Arial" panose="020B0604020202020204" pitchFamily="34" charset="0"/>
                <a:cs typeface="Arial" panose="020B0604020202020204" pitchFamily="34" charset="0"/>
              </a:rPr>
              <a:t>Klimatkontot.se</a:t>
            </a:r>
            <a:r>
              <a:rPr lang="sv-SE" altLang="sv-SE" sz="1200" b="0" dirty="0">
                <a:latin typeface="Arial" panose="020B0604020202020204" pitchFamily="34" charset="0"/>
                <a:cs typeface="Arial" panose="020B0604020202020204" pitchFamily="34" charset="0"/>
              </a:rPr>
              <a:t>.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WWF:s </a:t>
            </a:r>
            <a:r>
              <a:rPr lang="sv-SE" altLang="sv-SE" sz="1200" b="1" dirty="0">
                <a:latin typeface="Arial" panose="020B0604020202020204" pitchFamily="34" charset="0"/>
                <a:cs typeface="Arial" panose="020B0604020202020204" pitchFamily="34" charset="0"/>
              </a:rPr>
              <a:t>Klimatkalkylatorn</a:t>
            </a:r>
            <a:r>
              <a:rPr lang="sv-SE" altLang="sv-SE" sz="1200" b="0" dirty="0">
                <a:latin typeface="Arial" panose="020B0604020202020204" pitchFamily="34" charset="0"/>
                <a:cs typeface="Arial" panose="020B0604020202020204" pitchFamily="34" charset="0"/>
              </a:rPr>
              <a:t> och </a:t>
            </a:r>
            <a:r>
              <a:rPr lang="sv-SE" altLang="sv-SE" sz="1200" b="1" dirty="0" err="1">
                <a:latin typeface="Arial" panose="020B0604020202020204" pitchFamily="34" charset="0"/>
                <a:cs typeface="Arial" panose="020B0604020202020204" pitchFamily="34" charset="0"/>
              </a:rPr>
              <a:t>Klimatkontot.se</a:t>
            </a:r>
            <a:r>
              <a:rPr lang="sv-SE" altLang="sv-SE" sz="1200" b="1" dirty="0">
                <a:latin typeface="Arial" panose="020B0604020202020204" pitchFamily="34" charset="0"/>
                <a:cs typeface="Arial" panose="020B0604020202020204" pitchFamily="34" charset="0"/>
              </a:rPr>
              <a:t> </a:t>
            </a:r>
            <a:r>
              <a:rPr lang="sv-SE" altLang="sv-SE" sz="1200" b="0" dirty="0">
                <a:latin typeface="Arial" panose="020B0604020202020204" pitchFamily="34" charset="0"/>
                <a:cs typeface="Arial" panose="020B0604020202020204" pitchFamily="34" charset="0"/>
              </a:rPr>
              <a:t>är övningar där du får fördjupa dig i olika sätt att mäta klimatpåverkan: dels genom ekologiskt fotavtryck, dels genom klimatavtryck.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Genom att testa din klimatpåverkan kan du få en bättre förståelse för hur våra dagliga val påverkar miljön och vad du kan göra för att leva mer hållbart.</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Det kommer finnas möjlighet att återkomma till dessa två verktyg under studiecirkelns gång, men ni kan redan nu börja testa verktygen hemma.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Vid vår sista studieträff kan vi sedan jämföra våra individuella resultat med det resultat vi fick i början av den här studiecirkeln.</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a:latin typeface="Arial" panose="020B0604020202020204" pitchFamily="34" charset="0"/>
                <a:cs typeface="Arial" panose="020B0604020202020204" pitchFamily="34" charset="0"/>
              </a:rPr>
              <a:t>Uppmuntra gärna </a:t>
            </a:r>
            <a:r>
              <a:rPr lang="sv-SE" altLang="sv-SE" dirty="0">
                <a:latin typeface="Arial" panose="020B0604020202020204" pitchFamily="34" charset="0"/>
                <a:cs typeface="Arial" panose="020B0604020202020204" pitchFamily="34" charset="0"/>
              </a:rPr>
              <a:t>vänner, grannar eller andra att genomföra testen och jämför sedan era resultat!</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altLang="sv-SE" b="1" dirty="0">
                <a:latin typeface="Arial" panose="020B0604020202020204" pitchFamily="34" charset="0"/>
                <a:cs typeface="Arial" panose="020B0604020202020204" pitchFamily="34" charset="0"/>
              </a:rPr>
              <a:t>Bild: WWF, </a:t>
            </a:r>
            <a:r>
              <a:rPr lang="sv-SE" altLang="sv-SE" b="1" dirty="0" err="1">
                <a:latin typeface="Arial" panose="020B0604020202020204" pitchFamily="34" charset="0"/>
                <a:cs typeface="Arial" panose="020B0604020202020204" pitchFamily="34" charset="0"/>
              </a:rPr>
              <a:t>Klimatkontot.se</a:t>
            </a:r>
            <a:r>
              <a:rPr lang="sv-SE" altLang="sv-SE" b="1" dirty="0">
                <a:latin typeface="Arial" panose="020B0604020202020204" pitchFamily="34" charset="0"/>
                <a:cs typeface="Arial" panose="020B0604020202020204" pitchFamily="34" charset="0"/>
              </a:rPr>
              <a:t> </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261618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Återkoppla till att Hållbara seniorer utgår från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1" i="0" dirty="0">
              <a:latin typeface="Arial" panose="020B0604020202020204" pitchFamily="34" charset="0"/>
              <a:cs typeface="Arial" panose="020B0604020202020204" pitchFamily="34" charset="0"/>
            </a:endParaRPr>
          </a:p>
          <a:p>
            <a:endParaRPr lang="sv-SE" sz="1200" b="1" i="1" dirty="0">
              <a:latin typeface="Arial" panose="020B0604020202020204" pitchFamily="34" charset="0"/>
              <a:ea typeface="Calibri"/>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cs typeface="Arial" panose="020B0604020202020204" pitchFamily="34" charset="0"/>
              </a:rPr>
              <a:t>Hållbara Seniorer är som sagt ett studiecirkelmaterial som utgår från Agenda 2030 och de globala målen.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Agenda 2030 är en global handlingsplan </a:t>
            </a:r>
            <a:r>
              <a:rPr lang="sv-SE" sz="1200" i="0" dirty="0">
                <a:latin typeface="Arial" panose="020B0604020202020204" pitchFamily="34" charset="0"/>
                <a:cs typeface="Arial" panose="020B0604020202020204" pitchFamily="34" charset="0"/>
              </a:rPr>
              <a:t>för hur vi tillsammans skapar en bättre och mer hållbar värld för alla.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cs typeface="Arial" panose="020B0604020202020204" pitchFamily="34" charset="0"/>
              </a:rPr>
              <a:t>Den </a:t>
            </a:r>
            <a:r>
              <a:rPr lang="sv-SE" i="0" dirty="0">
                <a:latin typeface="Arial" panose="020B0604020202020204" pitchFamily="34" charset="0"/>
                <a:cs typeface="Arial" panose="020B0604020202020204" pitchFamily="34" charset="0"/>
              </a:rPr>
              <a:t>antogs av FN:s medlemsländer 2015 och syftar till att uppnå hållbar utveckling för alla människor och planeten till år 2030.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Planen innehåller 17 globala mål och 169 delmål som täcker tre dimensioner av hållbarhet: ekonomisk, social och miljömässig.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Målen inkluderar att utrota fattigdom och hunger, minska ojämlikheter, främja fred och rättvisa, samt skydda miljön och bekämpa klimatförändringar.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Genom att arbeta tillsammans kan vi skapa en bättre och mer hållbar framtid för alla.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cs typeface="Arial" panose="020B0604020202020204" pitchFamily="34" charset="0"/>
              </a:rPr>
              <a:t>I det här studiecirkelmaterialet kommer vi att prata om vad vi tillsammans som förening, och som enskilda individer, kan göra för att bidra till en mer hållbar väld.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i="0" dirty="0">
                <a:latin typeface="Arial" panose="020B0604020202020204" pitchFamily="34" charset="0"/>
                <a:cs typeface="Arial" panose="020B0604020202020204" pitchFamily="34" charset="0"/>
              </a:rPr>
              <a:t>Klicka på rubriken för att besöka hemsidan för en översikt av Agenda 2030 och de globala målen</a:t>
            </a: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r>
              <a:rPr lang="sv-SE" sz="1200" b="1" noProof="0" dirty="0">
                <a:latin typeface="Arial" panose="020B0604020202020204" pitchFamily="34" charset="0"/>
                <a:cs typeface="Arial" panose="020B0604020202020204" pitchFamily="34" charset="0"/>
              </a:rPr>
              <a:t>Instruktion till cirkelledaren:</a:t>
            </a:r>
          </a:p>
          <a:p>
            <a:endParaRPr lang="sv-SE" sz="1200" b="1" noProof="0" dirty="0">
              <a:latin typeface="Arial" panose="020B0604020202020204" pitchFamily="34" charset="0"/>
              <a:ea typeface="Calibri"/>
              <a:cs typeface="Arial" panose="020B0604020202020204" pitchFamily="34" charset="0"/>
            </a:endParaRPr>
          </a:p>
          <a:p>
            <a:pPr marL="228600" indent="-228600">
              <a:spcBef>
                <a:spcPct val="0"/>
              </a:spcBef>
              <a:buFont typeface="+mj-lt"/>
              <a:buAutoNum type="arabicPeriod"/>
            </a:pPr>
            <a:r>
              <a:rPr lang="sv-SE" sz="1200" dirty="0">
                <a:latin typeface="Arial" panose="020B0604020202020204" pitchFamily="34" charset="0"/>
                <a:ea typeface="Calibri"/>
                <a:cs typeface="Arial" panose="020B0604020202020204" pitchFamily="34" charset="0"/>
              </a:rPr>
              <a:t>Sammanfatta modulen tillsammans med gruppen.</a:t>
            </a:r>
          </a:p>
          <a:p>
            <a:pPr marL="228600" indent="-228600">
              <a:spcBef>
                <a:spcPct val="0"/>
              </a:spcBef>
              <a:buFont typeface="+mj-lt"/>
              <a:buAutoNum type="arabicPeriod"/>
            </a:pPr>
            <a:r>
              <a:rPr lang="sv-SE" sz="1200" dirty="0">
                <a:latin typeface="Arial" panose="020B0604020202020204" pitchFamily="34" charset="0"/>
                <a:ea typeface="Calibri"/>
                <a:cs typeface="Arial" panose="020B0604020202020204" pitchFamily="34" charset="0"/>
              </a:rPr>
              <a:t>Om tid finns, ställ frågan vad deltagarna tyckte var </a:t>
            </a:r>
            <a:r>
              <a:rPr lang="sv-SE" sz="1200">
                <a:latin typeface="Arial" panose="020B0604020202020204" pitchFamily="34" charset="0"/>
                <a:ea typeface="Calibri"/>
                <a:cs typeface="Arial" panose="020B0604020202020204" pitchFamily="34" charset="0"/>
              </a:rPr>
              <a:t>särskilt intressant.</a:t>
            </a:r>
            <a:endParaRPr lang="sv-SE" sz="1200" noProof="0" dirty="0">
              <a:latin typeface="Arial" panose="020B0604020202020204" pitchFamily="34" charset="0"/>
              <a:cs typeface="Arial" panose="020B0604020202020204" pitchFamily="34" charset="0"/>
            </a:endParaRPr>
          </a:p>
          <a:p>
            <a:pPr marL="228600" indent="-228600">
              <a:buFont typeface="+mj-lt"/>
              <a:buAutoNum type="arabicPeriod"/>
            </a:pPr>
            <a:r>
              <a:rPr lang="sv-SE" sz="1200" noProof="0" dirty="0">
                <a:latin typeface="Arial" panose="020B0604020202020204" pitchFamily="34" charset="0"/>
                <a:cs typeface="Arial" panose="020B0604020202020204" pitchFamily="34" charset="0"/>
              </a:rPr>
              <a:t>Avsluta sedan introduktionen och modulen om biologisk mångfald. Utgå från </a:t>
            </a:r>
            <a:r>
              <a:rPr lang="sv-SE" sz="1200" noProof="0" dirty="0" err="1">
                <a:latin typeface="Arial" panose="020B0604020202020204" pitchFamily="34" charset="0"/>
                <a:cs typeface="Arial" panose="020B0604020202020204" pitchFamily="34" charset="0"/>
              </a:rPr>
              <a:t>talpunkterna</a:t>
            </a:r>
            <a:r>
              <a:rPr lang="sv-SE" sz="1200" noProof="0" dirty="0">
                <a:latin typeface="Arial" panose="020B0604020202020204" pitchFamily="34" charset="0"/>
                <a:cs typeface="Arial" panose="020B0604020202020204" pitchFamily="34" charset="0"/>
              </a:rPr>
              <a:t> nedan.</a:t>
            </a:r>
          </a:p>
          <a:p>
            <a:endParaRPr lang="sv-SE" sz="1200" b="1" noProof="0" dirty="0">
              <a:latin typeface="Arial" panose="020B0604020202020204" pitchFamily="34" charset="0"/>
              <a:ea typeface="Calibri"/>
              <a:cs typeface="Arial" panose="020B0604020202020204" pitchFamily="34" charset="0"/>
            </a:endParaRPr>
          </a:p>
          <a:p>
            <a:r>
              <a:rPr lang="sv-SE" sz="1200" b="1" noProof="0" dirty="0" err="1">
                <a:latin typeface="Arial" panose="020B0604020202020204" pitchFamily="34" charset="0"/>
                <a:ea typeface="Calibri"/>
                <a:cs typeface="Arial" panose="020B0604020202020204" pitchFamily="34" charset="0"/>
              </a:rPr>
              <a:t>Talpunkter</a:t>
            </a:r>
            <a:r>
              <a:rPr lang="sv-SE" sz="1200" b="1" noProof="0" dirty="0">
                <a:latin typeface="Arial" panose="020B0604020202020204" pitchFamily="34" charset="0"/>
                <a:ea typeface="Calibri"/>
                <a:cs typeface="Arial" panose="020B0604020202020204" pitchFamily="34" charset="0"/>
              </a:rPr>
              <a:t>:</a:t>
            </a:r>
          </a:p>
          <a:p>
            <a:endParaRPr lang="sv-SE" sz="1200" b="1" noProof="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b="0" i="0" noProof="0" dirty="0">
                <a:latin typeface="Arial" panose="020B0604020202020204" pitchFamily="34" charset="0"/>
                <a:cs typeface="Arial" panose="020B0604020202020204" pitchFamily="34" charset="0"/>
              </a:rPr>
              <a:t>Genom studiecirkeln Hållbara seniorer kommer vi som sagt att lära oss om hållbarhet, öka vår kunskap om klimatet och få konkreta verktyg för hur vi som individer kan leva mer hållbart.</a:t>
            </a:r>
          </a:p>
          <a:p>
            <a:pPr marL="171450" indent="-171450">
              <a:buFont typeface="Arial" panose="020B0604020202020204" pitchFamily="34" charset="0"/>
              <a:buChar char="•"/>
            </a:pPr>
            <a:r>
              <a:rPr lang="sv-SE" sz="1200" b="0" i="0" noProof="0" dirty="0">
                <a:latin typeface="Arial" panose="020B0604020202020204" pitchFamily="34" charset="0"/>
                <a:cs typeface="Arial" panose="020B0604020202020204" pitchFamily="34" charset="0"/>
              </a:rPr>
              <a:t>Som jag nämnde tidigare är biologisk mångfald ett ämne som berör samtliga moduler i den här studiecirkeln. Ha gärna det i åtanke när vi går vidare till de andra modulerna.</a:t>
            </a:r>
          </a:p>
          <a:p>
            <a:pPr marL="171450" indent="-171450">
              <a:buFont typeface="Arial" panose="020B0604020202020204" pitchFamily="34" charset="0"/>
              <a:buChar char="•"/>
            </a:pPr>
            <a:r>
              <a:rPr lang="sv-SE" sz="1200" b="0" i="0" noProof="0" dirty="0">
                <a:latin typeface="Arial" panose="020B0604020202020204" pitchFamily="34" charset="0"/>
                <a:cs typeface="Arial" panose="020B0604020202020204" pitchFamily="34" charset="0"/>
              </a:rPr>
              <a:t>Genom att vara med på studiecirkeln är vi tillsammans med och bidrar till en hållbar värld och framtid för alla.</a:t>
            </a:r>
            <a:endParaRPr lang="sv-SE" sz="12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Iskalo.com</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Instruktion till cirkelledaren:</a:t>
            </a:r>
          </a:p>
          <a:p>
            <a:endParaRPr lang="sv-SE" dirty="0">
              <a:latin typeface="Arial" panose="020B0604020202020204" pitchFamily="34" charset="0"/>
              <a:cs typeface="Arial" panose="020B0604020202020204" pitchFamily="34" charset="0"/>
            </a:endParaRPr>
          </a:p>
          <a:p>
            <a:pPr marL="228600" indent="-228600">
              <a:buAutoNum type="arabicPeriod"/>
            </a:pPr>
            <a:r>
              <a:rPr lang="sv-SE"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Lista över övriga moduler:</a:t>
            </a:r>
          </a:p>
          <a:p>
            <a:pPr marL="0" indent="0">
              <a:buNone/>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textilier och konsumtion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vatten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energi</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Hållbart ätande</a:t>
            </a: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dirty="0">
                <a:latin typeface="Arial" panose="020B0604020202020204" pitchFamily="34" charset="0"/>
                <a:cs typeface="Arial" panose="020B0604020202020204" pitchFamily="34" charset="0"/>
              </a:rPr>
              <a:t>Valbart</a:t>
            </a:r>
            <a:r>
              <a:rPr lang="sv-SE" dirty="0">
                <a:latin typeface="Arial" panose="020B0604020202020204" pitchFamily="34" charset="0"/>
                <a:cs typeface="Arial" panose="020B0604020202020204" pitchFamily="34" charset="0"/>
              </a:rPr>
              <a:t>: Säg att deltagarna inför nästa gång kan fundera på om </a:t>
            </a:r>
            <a:r>
              <a:rPr lang="sv-SE"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Talpunkter:</a:t>
            </a: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Som jag nämnde i början av träffen kommer ni få den här presentationen skickad till er, så att ni på egen hand kan lära er mer om det ni är intresserade av kring hållbarhet med fokus på jordens historia och biologisk mångfald.</a:t>
            </a: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Här på den sista powerpoint-bilden i presentationen hittar ni länkar till hemsidor och annat kopplat till det vi pratat om. </a:t>
            </a: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Ni klickar på länkarna på den här powerpoint-bilden för att ta del av mer om ämnet.</a:t>
            </a:r>
          </a:p>
          <a:p>
            <a:pPr marL="228600" indent="-228600">
              <a:buFont typeface="+mj-lt"/>
              <a:buAutoNum type="arabicPeriod" startAt="2"/>
            </a:pPr>
            <a:endParaRPr lang="sv-SE" sz="1200" i="0" dirty="0">
              <a:latin typeface="Arial" panose="020B0604020202020204" pitchFamily="34" charset="0"/>
              <a:cs typeface="Arial" panose="020B0604020202020204" pitchFamily="34" charset="0"/>
            </a:endParaRPr>
          </a:p>
          <a:p>
            <a:pPr marL="228600" indent="-228600">
              <a:buFont typeface="+mj-lt"/>
              <a:buAutoNum type="arabicPeriod" startAt="2"/>
            </a:pPr>
            <a:endParaRPr 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Instruktion till cirkelledaren:</a:t>
            </a:r>
            <a:endParaRPr lang="sv-SE" sz="1200" i="0" dirty="0">
              <a:latin typeface="Arial" panose="020B0604020202020204" pitchFamily="34" charset="0"/>
              <a:cs typeface="Arial" panose="020B0604020202020204" pitchFamily="34" charset="0"/>
            </a:endParaRP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Berätta för gruppen att ni ska titta på en introduktionsfilm om jordens historia och utveckling.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i="0" dirty="0">
                <a:latin typeface="Arial" panose="020B0604020202020204" pitchFamily="34" charset="0"/>
                <a:cs typeface="Arial" panose="020B0604020202020204" pitchFamily="34" charset="0"/>
              </a:rPr>
              <a:t>Filmen är cirka 3 minuter och har undertextning </a:t>
            </a:r>
            <a:r>
              <a:rPr lang="sv-SE" sz="1200" u="sng" kern="1200" dirty="0">
                <a:solidFill>
                  <a:schemeClr val="tx1"/>
                </a:solidFill>
                <a:effectLst/>
                <a:latin typeface="+mn-lt"/>
                <a:ea typeface="+mn-ea"/>
                <a:cs typeface="+mn-cs"/>
              </a:rPr>
              <a:t>som du slår på genom att trycka på ”cc” i filmens menyrad.</a:t>
            </a:r>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Informera att efter filmen kommer gruppen få prata mer om människans påverkan på jorden.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i="0" dirty="0">
                <a:latin typeface="Arial" panose="020B0604020202020204" pitchFamily="34" charset="0"/>
                <a:cs typeface="Arial" panose="020B0604020202020204" pitchFamily="34" charset="0"/>
              </a:rPr>
              <a:t>Klicka på spel-knappen för att spela filmen. </a:t>
            </a:r>
            <a:r>
              <a:rPr lang="sv-SE" sz="1200" i="0" u="sng" dirty="0">
                <a:latin typeface="Arial" panose="020B0604020202020204" pitchFamily="34" charset="0"/>
                <a:cs typeface="Arial" panose="020B0604020202020204" pitchFamily="34" charset="0"/>
              </a:rPr>
              <a:t>Observera att det kan ta några sekunder innan filmen är redo att börja spela efter att du tryck på ”spela”.</a:t>
            </a: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9F3C-7030-0231-3009-4E7A4298A7B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9AA368-DF1F-33B2-849B-C5E357968D9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094B5E3-4794-49CE-E646-EFB5F2133800}"/>
              </a:ext>
            </a:extLst>
          </p:cNvPr>
          <p:cNvSpPr>
            <a:spLocks noGrp="1"/>
          </p:cNvSpPr>
          <p:nvPr>
            <p:ph type="body" idx="1"/>
          </p:nvPr>
        </p:nvSpPr>
        <p:spPr/>
        <p:txBody>
          <a:bodyPr/>
          <a:lstStyle/>
          <a:p>
            <a:pPr marL="450850" indent="-450850" eaLnBrk="1" hangingPunct="1">
              <a:spcBef>
                <a:spcPct val="0"/>
              </a:spcBef>
            </a:pPr>
            <a:r>
              <a:rPr lang="sv-SE" sz="1200" b="1" i="0" noProof="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0"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mj-lt"/>
              <a:buNone/>
              <a:tabLst/>
              <a:defRPr/>
            </a:pPr>
            <a:r>
              <a:rPr lang="sv-SE" sz="1200" b="0" i="0" noProof="0" dirty="0">
                <a:latin typeface="Arial" panose="020B0604020202020204" pitchFamily="34" charset="0"/>
                <a:cs typeface="Arial" panose="020B0604020202020204" pitchFamily="34" charset="0"/>
              </a:rPr>
              <a:t>Ta stöd av samtalsfrågorna i bild eller kom på egna.</a:t>
            </a:r>
          </a:p>
          <a:p>
            <a:pPr marL="450850" indent="-450850" eaLnBrk="1" hangingPunct="1">
              <a:spcBef>
                <a:spcPct val="0"/>
              </a:spcBef>
            </a:pPr>
            <a:endParaRPr lang="sv-SE" sz="1200" i="1" noProof="0" dirty="0">
              <a:latin typeface="Arial" panose="020B0604020202020204" pitchFamily="34" charset="0"/>
              <a:cs typeface="Arial" panose="020B0604020202020204" pitchFamily="34" charset="0"/>
            </a:endParaRPr>
          </a:p>
          <a:p>
            <a:r>
              <a:rPr lang="sv-SE" sz="1200" b="1" i="0" noProof="0" dirty="0">
                <a:latin typeface="Arial" panose="020B0604020202020204" pitchFamily="34" charset="0"/>
                <a:cs typeface="Arial" panose="020B0604020202020204" pitchFamily="34" charset="0"/>
              </a:rPr>
              <a:t>Förslag på samtalsfrågor:</a:t>
            </a:r>
          </a:p>
          <a:p>
            <a:endParaRPr lang="sv-SE" sz="1200" b="1" i="0"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u="none" strike="noStrike" dirty="0">
                <a:solidFill>
                  <a:srgbClr val="000000"/>
                </a:solidFill>
                <a:effectLst/>
                <a:latin typeface="-webkit-standard"/>
              </a:rPr>
              <a:t>Vad tänker ni om att människan funnits så kort tid på jorden, men trots det hunnit påverka jorden, naturen och klimatet så mycket?</a:t>
            </a:r>
          </a:p>
          <a:p>
            <a:pPr marL="171450" indent="-171450">
              <a:buFont typeface="Arial" panose="020B0604020202020204" pitchFamily="34" charset="0"/>
              <a:buChar char="•"/>
            </a:pPr>
            <a:r>
              <a:rPr lang="sv-SE" b="0" i="0" u="none" strike="noStrike" dirty="0">
                <a:solidFill>
                  <a:srgbClr val="000000"/>
                </a:solidFill>
                <a:effectLst/>
                <a:latin typeface="-webkit-standard"/>
              </a:rPr>
              <a:t>Vad tror ni krävs för att fler ska känna engagemang för jorden och jordens fortsatta utveckling? </a:t>
            </a:r>
          </a:p>
          <a:p>
            <a:pPr marL="171450" indent="-171450">
              <a:buFont typeface="Arial" panose="020B0604020202020204" pitchFamily="34" charset="0"/>
              <a:buChar char="•"/>
            </a:pPr>
            <a:endParaRPr lang="sv-SE" b="0" i="0" u="none" strike="noStrike" dirty="0">
              <a:solidFill>
                <a:srgbClr val="000000"/>
              </a:solidFill>
              <a:effectLst/>
              <a:latin typeface="-webkit-standard"/>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60D02252-4D8B-8CFD-10DD-ECFF3E04FDD3}"/>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204800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A88D-63C7-8CBD-60A7-43F3C7269EF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02DA7F7-B852-457D-4818-8C862CF8B6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AA443A-DCB0-2C2D-9F79-3091C7C2FCD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Instruktion till cirkelledaren:</a:t>
            </a:r>
            <a:endParaRPr lang="sv-SE" sz="1200" i="0" dirty="0">
              <a:latin typeface="Arial" panose="020B0604020202020204" pitchFamily="34" charset="0"/>
              <a:cs typeface="Arial" panose="020B0604020202020204" pitchFamily="34" charset="0"/>
            </a:endParaRP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Berätta för gruppen att ni ska titta på fortsättningen av introduktionsfilmen som ni precis tittade på. I den här delen av filmen är fokus på biologisk mångfald.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i="0" dirty="0">
                <a:latin typeface="Arial" panose="020B0604020202020204" pitchFamily="34" charset="0"/>
                <a:cs typeface="Arial" panose="020B0604020202020204" pitchFamily="34" charset="0"/>
              </a:rPr>
              <a:t>Filmen är cirka 3 minuter och har undertextning </a:t>
            </a:r>
            <a:r>
              <a:rPr lang="sv-SE" sz="1200" u="sng" kern="1200" dirty="0">
                <a:solidFill>
                  <a:schemeClr val="tx1"/>
                </a:solidFill>
                <a:effectLst/>
                <a:latin typeface="+mn-lt"/>
                <a:ea typeface="+mn-ea"/>
                <a:cs typeface="+mn-cs"/>
              </a:rPr>
              <a:t>som du slår på genom att trycka på ”cc” i filmens menyrad. </a:t>
            </a:r>
            <a:endParaRPr lang="sv-SE" sz="1200" i="0" u="sng"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Informera att efter filmen kommer gruppen få prata mer om biologisk mångfald.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i="0" dirty="0">
                <a:latin typeface="Arial" panose="020B0604020202020204" pitchFamily="34" charset="0"/>
                <a:cs typeface="Arial" panose="020B0604020202020204" pitchFamily="34" charset="0"/>
              </a:rPr>
              <a:t>Klicka på spel-knappen för att spela filmen. </a:t>
            </a:r>
            <a:r>
              <a:rPr lang="sv-SE" sz="1200" i="0" u="sng" dirty="0">
                <a:latin typeface="Arial" panose="020B0604020202020204" pitchFamily="34" charset="0"/>
                <a:cs typeface="Arial" panose="020B0604020202020204" pitchFamily="34" charset="0"/>
              </a:rPr>
              <a:t>Observera att det kan ta några sekunder innan filmen är redo att börja spela efter att du tryck på ”spela”.</a:t>
            </a:r>
          </a:p>
        </p:txBody>
      </p:sp>
      <p:sp>
        <p:nvSpPr>
          <p:cNvPr id="4" name="Platshållare för bildnummer 3">
            <a:extLst>
              <a:ext uri="{FF2B5EF4-FFF2-40B4-BE49-F238E27FC236}">
                <a16:creationId xmlns:a16="http://schemas.microsoft.com/office/drawing/2014/main" id="{F1D641F3-CD90-F507-6A42-41A0E0481F7A}"/>
              </a:ext>
            </a:extLst>
          </p:cNvPr>
          <p:cNvSpPr>
            <a:spLocks noGrp="1"/>
          </p:cNvSpPr>
          <p:nvPr>
            <p:ph type="sldNum" sz="quarter" idx="5"/>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304740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2CB77-96D2-2653-E9BD-A649ECEC79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FD394B-640F-A164-C477-6C3B4143B40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C7541FB-56C6-5F50-7D8C-EEB6776221F0}"/>
              </a:ext>
            </a:extLst>
          </p:cNvPr>
          <p:cNvSpPr>
            <a:spLocks noGrp="1"/>
          </p:cNvSpPr>
          <p:nvPr>
            <p:ph type="body" idx="1"/>
          </p:nvPr>
        </p:nvSpPr>
        <p:spPr/>
        <p:txBody>
          <a:bodyPr/>
          <a:lstStyle/>
          <a:p>
            <a:pPr marL="450850" indent="-450850" eaLnBrk="1" hangingPunct="1">
              <a:spcBef>
                <a:spcPct val="0"/>
              </a:spcBef>
            </a:pPr>
            <a:r>
              <a:rPr lang="sv-SE" sz="1200" b="1" i="0" noProof="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sz="1200" b="0" i="0"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mj-lt"/>
              <a:buNone/>
              <a:tabLst/>
              <a:defRPr/>
            </a:pPr>
            <a:r>
              <a:rPr lang="sv-SE" sz="1200" b="0" i="0" noProof="0" dirty="0">
                <a:latin typeface="Arial" panose="020B0604020202020204" pitchFamily="34" charset="0"/>
                <a:cs typeface="Arial" panose="020B0604020202020204" pitchFamily="34" charset="0"/>
              </a:rPr>
              <a:t>Ta stöd av samtalsfrågorna i bild eller kom på egna.</a:t>
            </a:r>
          </a:p>
          <a:p>
            <a:pPr marL="450850" indent="-450850" eaLnBrk="1" hangingPunct="1">
              <a:spcBef>
                <a:spcPct val="0"/>
              </a:spcBef>
            </a:pPr>
            <a:endParaRPr lang="sv-SE" sz="1200" i="1" noProof="0" dirty="0">
              <a:latin typeface="Arial" panose="020B0604020202020204" pitchFamily="34" charset="0"/>
              <a:cs typeface="Arial" panose="020B0604020202020204" pitchFamily="34" charset="0"/>
            </a:endParaRPr>
          </a:p>
          <a:p>
            <a:r>
              <a:rPr lang="sv-SE" sz="1200" b="1" i="0" noProof="0" dirty="0">
                <a:latin typeface="Arial" panose="020B0604020202020204" pitchFamily="34" charset="0"/>
                <a:cs typeface="Arial" panose="020B0604020202020204" pitchFamily="34" charset="0"/>
              </a:rPr>
              <a:t>Förslag på samtalsfrågor:</a:t>
            </a:r>
          </a:p>
          <a:p>
            <a:pPr marL="171450" indent="-171450">
              <a:buFont typeface="Arial" panose="020B0604020202020204" pitchFamily="34" charset="0"/>
              <a:buChar char="•"/>
            </a:pPr>
            <a:endParaRPr lang="sv-SE" sz="1200" b="1" i="0"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Har du märkt att något i naturen omkring dig har förändrats – till exempel färre insekter, fåglar eller blommor?</a:t>
            </a: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Hur har skogar, ängar eller stränder sett ut där du bott – och hur ser de ut nu?</a:t>
            </a:r>
          </a:p>
          <a:p>
            <a:pPr marL="171450" indent="-171450">
              <a:buFont typeface="Arial" panose="020B0604020202020204" pitchFamily="34" charset="0"/>
              <a:buChar char="•"/>
            </a:pPr>
            <a:r>
              <a:rPr lang="sv-SE" b="0" i="0" u="none" strike="noStrike" dirty="0">
                <a:solidFill>
                  <a:srgbClr val="000000"/>
                </a:solidFill>
                <a:effectLst/>
                <a:latin typeface="Arial" panose="020B0604020202020204" pitchFamily="34" charset="0"/>
                <a:cs typeface="Arial" panose="020B0604020202020204" pitchFamily="34" charset="0"/>
              </a:rPr>
              <a:t>Tycker du att din relation till naturen har förändrats över tid? – till exempel i jämförelse med när du var barn eller ung vuxen? Om det har ändrats, vad tror du att det beror på? </a:t>
            </a:r>
          </a:p>
          <a:p>
            <a:pPr marL="171450" indent="-171450">
              <a:buFont typeface="Arial" panose="020B0604020202020204" pitchFamily="34" charset="0"/>
              <a:buChar char="•"/>
            </a:pPr>
            <a:endParaRPr lang="sv-SE" b="0" i="0" u="none" strike="noStrike" dirty="0">
              <a:solidFill>
                <a:srgbClr val="000000"/>
              </a:solidFill>
              <a:effectLst/>
              <a:latin typeface="-webkit-standard"/>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a:p>
            <a:pPr marL="171450" indent="-171450">
              <a:buFont typeface="Arial" panose="020B0604020202020204" pitchFamily="34" charset="0"/>
              <a:buChar char="•"/>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6EEE4BE9-F853-5127-F788-F2124623862B}"/>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358227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pPr marL="228600" indent="-228600">
              <a:buFont typeface="+mj-lt"/>
              <a:buAutoNum type="arabicPeriod"/>
            </a:pPr>
            <a:r>
              <a:rPr lang="sv-SE" dirty="0">
                <a:latin typeface="Arial" panose="020B0604020202020204" pitchFamily="34" charset="0"/>
                <a:cs typeface="Arial" panose="020B0604020202020204" pitchFamily="34" charset="0"/>
              </a:rPr>
              <a:t>Berätta om att bevara biologisk mångfald i odlingslandskapet. Utgå från </a:t>
            </a:r>
            <a:r>
              <a:rPr lang="sv-SE" dirty="0" err="1">
                <a:latin typeface="Arial" panose="020B0604020202020204" pitchFamily="34" charset="0"/>
                <a:cs typeface="Arial" panose="020B0604020202020204" pitchFamily="34" charset="0"/>
              </a:rPr>
              <a:t>talpunkterna</a:t>
            </a:r>
            <a:r>
              <a:rPr lang="sv-SE" dirty="0">
                <a:latin typeface="Arial" panose="020B0604020202020204" pitchFamily="34" charset="0"/>
                <a:cs typeface="Arial" panose="020B0604020202020204" pitchFamily="34" charset="0"/>
              </a:rPr>
              <a:t> här nedan.</a:t>
            </a:r>
          </a:p>
          <a:p>
            <a:pPr marL="228600" indent="-228600">
              <a:buFont typeface="+mj-lt"/>
              <a:buAutoNum type="arabicPeriod"/>
            </a:pPr>
            <a:endParaRPr lang="sv-SE" dirty="0">
              <a:latin typeface="Arial" panose="020B0604020202020204" pitchFamily="34" charset="0"/>
              <a:cs typeface="Arial" panose="020B0604020202020204" pitchFamily="34" charset="0"/>
            </a:endParaRPr>
          </a:p>
          <a:p>
            <a:pPr marL="0" indent="0">
              <a:buFont typeface="+mj-lt"/>
              <a:buNone/>
            </a:pPr>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pPr marL="0" indent="0">
              <a:buFont typeface="+mj-lt"/>
              <a:buNone/>
            </a:pPr>
            <a:endParaRPr lang="sv-SE"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dirty="0">
                <a:latin typeface="Arial" panose="020B0604020202020204" pitchFamily="34" charset="0"/>
                <a:cs typeface="Arial" panose="020B0604020202020204" pitchFamily="34" charset="0"/>
              </a:rPr>
              <a:t>Målet är att jordbruket ska bidra till ett rikt växt- och djurliv genom hållbart brukande, kunskap och goda förutsättningar för både natur och människor. Bilden visar fyra viktiga delar som bör samverka:</a:t>
            </a:r>
          </a:p>
          <a:p>
            <a:pPr marL="228600" indent="-228600">
              <a:buFont typeface="+mj-lt"/>
              <a:buAutoNum type="arabicPeriod"/>
            </a:pPr>
            <a:r>
              <a:rPr lang="sv-SE" b="1" dirty="0">
                <a:latin typeface="Arial" panose="020B0604020202020204" pitchFamily="34" charset="0"/>
                <a:cs typeface="Arial" panose="020B0604020202020204" pitchFamily="34" charset="0"/>
              </a:rPr>
              <a:t>Hållbart brukande av åkermark </a:t>
            </a:r>
            <a:r>
              <a:rPr lang="sv-SE" dirty="0">
                <a:latin typeface="Arial" panose="020B0604020202020204" pitchFamily="34" charset="0"/>
                <a:cs typeface="Arial" panose="020B0604020202020204" pitchFamily="34" charset="0"/>
                <a:sym typeface="Wingdings" pitchFamily="2" charset="2"/>
              </a:rPr>
              <a:t> </a:t>
            </a:r>
            <a:r>
              <a:rPr lang="sv-SE" dirty="0">
                <a:latin typeface="Arial" panose="020B0604020202020204" pitchFamily="34" charset="0"/>
                <a:cs typeface="Arial" panose="020B0604020202020204" pitchFamily="34" charset="0"/>
              </a:rPr>
              <a:t>Jordbruket behöver bedrivas på ett sätt som tar hänsyn till markens långsiktiga bördighet, minskar kemikalieanvändning och gynnar naturliga livsmiljöer.</a:t>
            </a:r>
          </a:p>
          <a:p>
            <a:pPr marL="228600" indent="-228600">
              <a:buFont typeface="+mj-lt"/>
              <a:buAutoNum type="arabicPeriod"/>
            </a:pPr>
            <a:r>
              <a:rPr lang="sv-SE" b="1" dirty="0">
                <a:latin typeface="Arial" panose="020B0604020202020204" pitchFamily="34" charset="0"/>
                <a:cs typeface="Arial" panose="020B0604020202020204" pitchFamily="34" charset="0"/>
              </a:rPr>
              <a:t>Bevara och utöka arealen biologiskt värdefulla områden </a:t>
            </a:r>
            <a:r>
              <a:rPr lang="sv-SE" dirty="0">
                <a:latin typeface="Arial" panose="020B0604020202020204" pitchFamily="34" charset="0"/>
                <a:cs typeface="Arial" panose="020B0604020202020204" pitchFamily="34" charset="0"/>
                <a:sym typeface="Wingdings" pitchFamily="2" charset="2"/>
              </a:rPr>
              <a:t> </a:t>
            </a:r>
            <a:r>
              <a:rPr lang="sv-SE" dirty="0">
                <a:latin typeface="Arial" panose="020B0604020202020204" pitchFamily="34" charset="0"/>
                <a:cs typeface="Arial" panose="020B0604020202020204" pitchFamily="34" charset="0"/>
              </a:rPr>
              <a:t>Betesmarker, ängar, våtmarker och småbiotoper är viktiga livsmiljöer. Genom att skydda och återskapa dessa områden stärks den biologiska mångfalden.</a:t>
            </a:r>
          </a:p>
          <a:p>
            <a:pPr marL="228600" indent="-228600">
              <a:buFont typeface="+mj-lt"/>
              <a:buAutoNum type="arabicPeriod"/>
            </a:pPr>
            <a:r>
              <a:rPr lang="sv-SE" b="1" dirty="0">
                <a:latin typeface="Arial" panose="020B0604020202020204" pitchFamily="34" charset="0"/>
                <a:cs typeface="Arial" panose="020B0604020202020204" pitchFamily="34" charset="0"/>
              </a:rPr>
              <a:t>Levande landsbygd och hållbara förutsättningar att bedriva jordbruk </a:t>
            </a:r>
            <a:r>
              <a:rPr lang="sv-SE" dirty="0">
                <a:latin typeface="Arial" panose="020B0604020202020204" pitchFamily="34" charset="0"/>
                <a:cs typeface="Arial" panose="020B0604020202020204" pitchFamily="34" charset="0"/>
                <a:sym typeface="Wingdings" pitchFamily="2" charset="2"/>
              </a:rPr>
              <a:t> </a:t>
            </a:r>
            <a:r>
              <a:rPr lang="sv-SE" dirty="0">
                <a:latin typeface="Arial" panose="020B0604020202020204" pitchFamily="34" charset="0"/>
                <a:cs typeface="Arial" panose="020B0604020202020204" pitchFamily="34" charset="0"/>
              </a:rPr>
              <a:t>Ett aktivt och livskraftigt jordbruk är nödvändigt för att sköta landskapet, hålla marker öppna och skapa ekonomiska och sociala förutsättningar för människor på landsbygden.</a:t>
            </a:r>
          </a:p>
          <a:p>
            <a:pPr marL="228600" indent="-228600">
              <a:buFont typeface="+mj-lt"/>
              <a:buAutoNum type="arabicPeriod"/>
            </a:pPr>
            <a:r>
              <a:rPr lang="sv-SE" b="1" dirty="0">
                <a:latin typeface="Arial" panose="020B0604020202020204" pitchFamily="34" charset="0"/>
                <a:cs typeface="Arial" panose="020B0604020202020204" pitchFamily="34" charset="0"/>
              </a:rPr>
              <a:t>Kunskap om skötselmetoder och dess effekter </a:t>
            </a:r>
            <a:r>
              <a:rPr lang="sv-SE" dirty="0">
                <a:latin typeface="Arial" panose="020B0604020202020204" pitchFamily="34" charset="0"/>
                <a:cs typeface="Arial" panose="020B0604020202020204" pitchFamily="34" charset="0"/>
                <a:sym typeface="Wingdings" pitchFamily="2" charset="2"/>
              </a:rPr>
              <a:t> </a:t>
            </a:r>
            <a:r>
              <a:rPr lang="sv-SE" dirty="0">
                <a:latin typeface="Arial" panose="020B0604020202020204" pitchFamily="34" charset="0"/>
                <a:cs typeface="Arial" panose="020B0604020202020204" pitchFamily="34" charset="0"/>
              </a:rPr>
              <a:t>Forskning och erfarenhetsutbyte behövs för att utveckla metoder som gynnar både produktion och biologisk mångfald, t.ex. varierad växtföljd, slåttertid och bete.</a:t>
            </a:r>
          </a:p>
          <a:p>
            <a:pPr marL="228600" indent="-228600">
              <a:buFont typeface="+mj-lt"/>
              <a:buAutoNum type="arabicPeriod"/>
            </a:pPr>
            <a:endParaRPr lang="sv-SE" dirty="0">
              <a:latin typeface="Arial" panose="020B0604020202020204" pitchFamily="34" charset="0"/>
              <a:cs typeface="Arial" panose="020B0604020202020204" pitchFamily="34" charset="0"/>
            </a:endParaRPr>
          </a:p>
          <a:p>
            <a:pPr marL="0" indent="0">
              <a:buFont typeface="+mj-lt"/>
              <a:buNone/>
            </a:pPr>
            <a:r>
              <a:rPr lang="sv-SE" b="1" dirty="0">
                <a:latin typeface="Arial" panose="020B0604020202020204" pitchFamily="34" charset="0"/>
                <a:cs typeface="Arial" panose="020B0604020202020204" pitchFamily="34" charset="0"/>
              </a:rPr>
              <a:t>Bild: SPF Seniorerna Vendelsö-Brandbergen</a:t>
            </a:r>
          </a:p>
        </p:txBody>
      </p:sp>
      <p:sp>
        <p:nvSpPr>
          <p:cNvPr id="4" name="Platshållare för bildnummer 3"/>
          <p:cNvSpPr>
            <a:spLocks noGrp="1"/>
          </p:cNvSpPr>
          <p:nvPr>
            <p:ph type="sldNum" sz="quarter" idx="5"/>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130476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dirty="0">
                <a:latin typeface="Arial" panose="020B0604020202020204" pitchFamily="34" charset="0"/>
                <a:cs typeface="Arial" panose="020B0604020202020204" pitchFamily="34" charset="0"/>
              </a:rPr>
              <a:t>Fortsätt att berätta om att bevara biologisk mångfald i odlingslandskapet. Utgå från </a:t>
            </a:r>
            <a:r>
              <a:rPr lang="sv-SE" dirty="0" err="1">
                <a:latin typeface="Arial" panose="020B0604020202020204" pitchFamily="34" charset="0"/>
                <a:cs typeface="Arial" panose="020B0604020202020204" pitchFamily="34" charset="0"/>
              </a:rPr>
              <a:t>talpunkterna</a:t>
            </a:r>
            <a:r>
              <a:rPr lang="sv-SE" dirty="0">
                <a:latin typeface="Arial" panose="020B0604020202020204" pitchFamily="34" charset="0"/>
                <a:cs typeface="Arial" panose="020B0604020202020204" pitchFamily="34" charset="0"/>
              </a:rPr>
              <a:t> här nedan.</a:t>
            </a:r>
          </a:p>
          <a:p>
            <a:endParaRPr lang="sv-SE"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Ett hållbart brukande av jordbruksmark handlar om att ta hand om jorden på ett sätt som både möjliggör produktion och bevarar naturens värden. Genom att minska användningen av kemikalier, variera odlingen och skydda vattendrag kan man stärka markens bördighet och gynna insekter, fåglar och andra arter. Det är också viktigt att bevara och utöka biologiskt värdefulla områden som ängar, betesmarker och småbiotoper. Dessa miljöer ger livsutrymme åt många arter och bidrar till ett rikt och motståndskraftigt odlingslandskap.</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För att det ska fungera i praktiken krävs långsiktiga och hållbara förutsättningar för jordbruket. Ett levande jordbruk håller landskapet öppet och bidrar till landsbygdens utveckling, men det förutsätter kunskap och stöd för att kunna förena produktion med naturvård. Genom forskning, rådgivning och erfarenhetsutbyte kan man utveckla metoder som gynnar både jordbrukaren och den biologiska mångfalden – och på så sätt skapa ett odlingslandskap som bär både människor och natur.</a:t>
            </a:r>
            <a:endParaRPr lang="sv-SE" dirty="0"/>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latin typeface="Arial" panose="020B0604020202020204" pitchFamily="34" charset="0"/>
                <a:cs typeface="Arial" panose="020B0604020202020204" pitchFamily="34" charset="0"/>
              </a:rPr>
              <a:t>Bild: </a:t>
            </a:r>
            <a:r>
              <a:rPr lang="sv-SE" b="1" dirty="0" err="1">
                <a:latin typeface="Arial" panose="020B0604020202020204" pitchFamily="34" charset="0"/>
                <a:cs typeface="Arial" panose="020B0604020202020204" pitchFamily="34" charset="0"/>
              </a:rPr>
              <a:t>Creazilla.com</a:t>
            </a:r>
            <a:endParaRPr lang="sv-SE" b="1"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160161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ltLang="sv-SE" b="1"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dirty="0">
                <a:latin typeface="Arial" panose="020B0604020202020204" pitchFamily="34" charset="0"/>
                <a:cs typeface="Arial" panose="020B0604020202020204" pitchFamily="34" charset="0"/>
              </a:rPr>
              <a:t>Berätta kort om att arter och deras bidrag till ekosystemet. Utgå från </a:t>
            </a:r>
            <a:r>
              <a:rPr lang="sv-SE" dirty="0" err="1">
                <a:latin typeface="Arial" panose="020B0604020202020204" pitchFamily="34" charset="0"/>
                <a:cs typeface="Arial" panose="020B0604020202020204" pitchFamily="34" charset="0"/>
              </a:rPr>
              <a:t>talpunkterna</a:t>
            </a:r>
            <a:r>
              <a:rPr lang="sv-SE" dirty="0">
                <a:latin typeface="Arial" panose="020B0604020202020204" pitchFamily="34" charset="0"/>
                <a:cs typeface="Arial" panose="020B0604020202020204" pitchFamily="34" charset="0"/>
              </a:rPr>
              <a:t> här nedan.</a:t>
            </a:r>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dirty="0" err="1">
                <a:latin typeface="Arial" panose="020B0604020202020204" pitchFamily="34" charset="0"/>
                <a:cs typeface="Arial" panose="020B0604020202020204" pitchFamily="34" charset="0"/>
              </a:rPr>
              <a:t>Talpunkter</a:t>
            </a:r>
            <a:r>
              <a:rPr lang="sv-SE" sz="1200" b="1"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Alla arter har ett egenvärde och därför en rätt att finnas till.</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Många arter har stor betydelse för människan, till exempel genom nyttor som pollinering av grödor och att de håller efter skadeinsekter. Dessa nyttor kallas ekosystemtjänster och är en förutsättning för att vi ska kunna producera mat.</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Människor uppskattar och mår bra i ett artrikt och varierat landskap.</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Biologisk mångfald är en försäkring inför framtida behov. Det är fortfarande mycket vi inte vet om vilken roll olika arter spelar i ekosystemen. Torråret 2018 visade till exempel att äldre växtsorter klarade torkan mycket bättre än moderna sorter.</a:t>
            </a: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dirty="0">
                <a:latin typeface="Arial" panose="020B0604020202020204" pitchFamily="34" charset="0"/>
                <a:cs typeface="Arial" panose="020B0604020202020204" pitchFamily="34" charset="0"/>
              </a:rPr>
              <a:t>Bild: SPF Seniorerna Vendelsö-Brandbergen </a:t>
            </a:r>
          </a:p>
        </p:txBody>
      </p:sp>
      <p:sp>
        <p:nvSpPr>
          <p:cNvPr id="4" name="Platshållare för bildnummer 3"/>
          <p:cNvSpPr>
            <a:spLocks noGrp="1"/>
          </p:cNvSpPr>
          <p:nvPr>
            <p:ph type="sldNum" sz="quarter" idx="5"/>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268942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endParaRPr lang="sv-SE" dirty="0"/>
          </a:p>
          <a:p>
            <a:pPr marL="228600" indent="-228600">
              <a:buFont typeface="+mj-lt"/>
              <a:buAutoNum type="arabicPeriod"/>
            </a:pPr>
            <a:r>
              <a:rPr lang="sv-SE" dirty="0">
                <a:latin typeface="Arial" panose="020B0604020202020204" pitchFamily="34" charset="0"/>
                <a:cs typeface="Arial" panose="020B0604020202020204" pitchFamily="34" charset="0"/>
              </a:rPr>
              <a:t>Berätta om miljögifter.. Utgå från </a:t>
            </a:r>
            <a:r>
              <a:rPr lang="sv-SE" dirty="0" err="1">
                <a:latin typeface="Arial" panose="020B0604020202020204" pitchFamily="34" charset="0"/>
                <a:cs typeface="Arial" panose="020B0604020202020204" pitchFamily="34" charset="0"/>
              </a:rPr>
              <a:t>talpunkterna</a:t>
            </a:r>
            <a:r>
              <a:rPr lang="sv-SE" dirty="0">
                <a:latin typeface="Arial" panose="020B0604020202020204" pitchFamily="34" charset="0"/>
                <a:cs typeface="Arial" panose="020B0604020202020204" pitchFamily="34" charset="0"/>
              </a:rPr>
              <a:t> här nedan.</a:t>
            </a:r>
          </a:p>
          <a:p>
            <a:pPr marL="228600" indent="-228600">
              <a:buFont typeface="+mj-lt"/>
              <a:buAutoNum type="arabicPeriod"/>
            </a:pPr>
            <a:endParaRPr lang="sv-SE" dirty="0">
              <a:latin typeface="Arial" panose="020B0604020202020204" pitchFamily="34" charset="0"/>
              <a:cs typeface="Arial" panose="020B0604020202020204" pitchFamily="34" charset="0"/>
            </a:endParaRPr>
          </a:p>
          <a:p>
            <a:pPr marL="0" indent="0">
              <a:buFont typeface="+mj-lt"/>
              <a:buNone/>
            </a:pPr>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dirty="0"/>
          </a:p>
          <a:p>
            <a:pPr marL="171450" indent="-171450">
              <a:buFont typeface="Arial" panose="020B0604020202020204" pitchFamily="34" charset="0"/>
              <a:buChar char="•"/>
            </a:pPr>
            <a:r>
              <a:rPr lang="sv-SE" sz="1200" b="1" dirty="0"/>
              <a:t>Giftverkan: </a:t>
            </a:r>
            <a:r>
              <a:rPr lang="sv-SE" sz="1200" dirty="0"/>
              <a:t>Den kroniska giftverkan är ofta ett större problem än den akuta giftigheten.</a:t>
            </a:r>
          </a:p>
          <a:p>
            <a:pPr marL="171450" indent="-171450">
              <a:buFont typeface="Arial" panose="020B0604020202020204" pitchFamily="34" charset="0"/>
              <a:buChar char="•"/>
            </a:pPr>
            <a:r>
              <a:rPr lang="sv-SE" sz="1200" b="1" dirty="0"/>
              <a:t>Stabilitet: </a:t>
            </a:r>
            <a:r>
              <a:rPr lang="sv-SE" sz="1200" dirty="0"/>
              <a:t>Ämnet är svårt att bryta ned vilket ger lång biologisk halveringstid.</a:t>
            </a:r>
          </a:p>
          <a:p>
            <a:pPr marL="171450" indent="-171450">
              <a:buFont typeface="Arial" panose="020B0604020202020204" pitchFamily="34" charset="0"/>
              <a:buChar char="•"/>
            </a:pPr>
            <a:r>
              <a:rPr lang="sv-SE" sz="1200" b="1" dirty="0"/>
              <a:t>Bioackumulering: </a:t>
            </a:r>
            <a:r>
              <a:rPr lang="sv-SE" sz="1200" dirty="0"/>
              <a:t>Ämnet tas upp och lagras i levande organismer så att halterna blir högre än i omgivningen.</a:t>
            </a:r>
          </a:p>
          <a:p>
            <a:pPr marL="171450" indent="-171450">
              <a:buFont typeface="Arial" panose="020B0604020202020204" pitchFamily="34" charset="0"/>
              <a:buChar char="•"/>
            </a:pPr>
            <a:r>
              <a:rPr lang="sv-SE" sz="1200" b="1" dirty="0" err="1"/>
              <a:t>Biomagnifikation</a:t>
            </a:r>
            <a:r>
              <a:rPr lang="sv-SE" sz="1200" b="1" dirty="0"/>
              <a:t>: </a:t>
            </a:r>
            <a:r>
              <a:rPr lang="sv-SE" sz="1200" dirty="0"/>
              <a:t>Halterna ökar högre upp i näringspyramiden genom att djuren får i sig mer gift än de kan göra sig av med.</a:t>
            </a:r>
          </a:p>
          <a:p>
            <a:pPr marL="171450" indent="-171450">
              <a:buFont typeface="Arial" panose="020B0604020202020204" pitchFamily="34" charset="0"/>
              <a:buChar char="•"/>
            </a:pPr>
            <a:endParaRPr lang="sv-SE" sz="1200" dirty="0"/>
          </a:p>
          <a:p>
            <a:pPr marL="0" indent="0">
              <a:buFont typeface="Arial" panose="020B0604020202020204" pitchFamily="34" charset="0"/>
              <a:buNone/>
            </a:pPr>
            <a:r>
              <a:rPr lang="sv-SE" sz="1200" b="1" dirty="0">
                <a:latin typeface="Arial" panose="020B0604020202020204" pitchFamily="34" charset="0"/>
                <a:cs typeface="Arial" panose="020B0604020202020204" pitchFamily="34" charset="0"/>
              </a:rPr>
              <a:t>Bild: </a:t>
            </a:r>
            <a:r>
              <a:rPr lang="sv-SE" sz="1200" b="1" dirty="0" err="1">
                <a:latin typeface="Arial" panose="020B0604020202020204" pitchFamily="34" charset="0"/>
                <a:cs typeface="Arial" panose="020B0604020202020204" pitchFamily="34" charset="0"/>
              </a:rPr>
              <a:t>Shutterstock</a:t>
            </a:r>
            <a:endParaRPr lang="sv-SE" sz="1200" b="1"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3376729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8D196F-7D27-9450-9525-04F066FA9F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8C5771-A251-832E-3F51-C54DF16C19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78BBAA-009D-CF17-16AE-E110E2EB2534}"/>
              </a:ext>
            </a:extLst>
          </p:cNvPr>
          <p:cNvSpPr>
            <a:spLocks noGrp="1"/>
          </p:cNvSpPr>
          <p:nvPr>
            <p:ph type="dt" sz="half" idx="10"/>
          </p:nvPr>
        </p:nvSpPr>
        <p:spPr/>
        <p:txBody>
          <a:bodyPr/>
          <a:lstStyle/>
          <a:p>
            <a:fld id="{2419ECE2-6DFA-4588-B275-B18FFF50D859}" type="datetimeFigureOut">
              <a:rPr lang="sv-SE" smtClean="0"/>
              <a:t>2026-01-23</a:t>
            </a:fld>
            <a:endParaRPr lang="sv-SE"/>
          </a:p>
        </p:txBody>
      </p:sp>
      <p:sp>
        <p:nvSpPr>
          <p:cNvPr id="5" name="Platshållare för sidfot 4">
            <a:extLst>
              <a:ext uri="{FF2B5EF4-FFF2-40B4-BE49-F238E27FC236}">
                <a16:creationId xmlns:a16="http://schemas.microsoft.com/office/drawing/2014/main" id="{9A836C74-27B7-FB2A-AE76-46BCB93DA3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B432C0-EE67-4ACB-15DA-E80885DB2EFB}"/>
              </a:ext>
            </a:extLst>
          </p:cNvPr>
          <p:cNvSpPr>
            <a:spLocks noGrp="1"/>
          </p:cNvSpPr>
          <p:nvPr>
            <p:ph type="sldNum" sz="quarter" idx="12"/>
          </p:nvPr>
        </p:nvSpPr>
        <p:spPr/>
        <p:txBody>
          <a:bodyPr/>
          <a:lstStyle/>
          <a:p>
            <a:fld id="{AA4ACAA7-2891-49A6-A8BC-322CEFF9BDEB}" type="slidenum">
              <a:rPr lang="sv-SE" smtClean="0"/>
              <a:t>‹#›</a:t>
            </a:fld>
            <a:endParaRPr lang="sv-SE"/>
          </a:p>
        </p:txBody>
      </p:sp>
    </p:spTree>
    <p:extLst>
      <p:ext uri="{BB962C8B-B14F-4D97-AF65-F5344CB8AC3E}">
        <p14:creationId xmlns:p14="http://schemas.microsoft.com/office/powerpoint/2010/main" val="10669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5"/>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 id="2147483674" r:id="rId13"/>
  </p:sldLayoutIdLs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player.vimeo.com/video/1157543047?h=8c316974c0&amp;amp;app_id=122963"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www.klimatkalkylatorn.s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png"/><Relationship Id="rId10" Type="http://schemas.openxmlformats.org/officeDocument/2006/relationships/hyperlink" Target="https://www.klimatkontot.se/" TargetMode="External"/><Relationship Id="rId4" Type="http://schemas.openxmlformats.org/officeDocument/2006/relationships/image" Target="../media/image15.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globalamale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wwf.se/video/hur-kan-vi-vanda-uppvarmningen/" TargetMode="External"/><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gif"/><Relationship Id="rId5" Type="http://schemas.openxmlformats.org/officeDocument/2006/relationships/hyperlink" Target="https://www.naturvardsverket.se/om-miljoarbetet/miljoarbete-i-eu/biologisk-mangfald" TargetMode="External"/><Relationship Id="rId4" Type="http://schemas.openxmlformats.org/officeDocument/2006/relationships/hyperlink" Target="https://jordbruksverket.se/vaxter/odling/biologisk-mangfald/vad-ar-biologisk-mangfal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player.vimeo.com/video/1136046705?h=e481cc0e53&amp;amp;app_id=122963"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player.vimeo.com/video/1142032000?h=9e6f1fafe2&amp;amp;app_id=122963"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6000" dirty="0">
                <a:solidFill>
                  <a:schemeClr val="bg1"/>
                </a:solidFill>
                <a:cs typeface="Arial" panose="020B0604020202020204" pitchFamily="34" charset="0"/>
              </a:rPr>
              <a:t>Introduktion till Hållbara seniorer</a:t>
            </a:r>
            <a:endParaRPr lang="nn-NO" sz="60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70199" y="3229112"/>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Varför ser det ut som det gör?</a:t>
            </a:r>
          </a:p>
          <a:p>
            <a:r>
              <a:rPr lang="sv-SE" sz="2800" dirty="0">
                <a:solidFill>
                  <a:schemeClr val="bg1"/>
                </a:solidFill>
              </a:rPr>
              <a:t>Biologisk mångfald</a:t>
            </a:r>
          </a:p>
          <a:p>
            <a:r>
              <a:rPr lang="sv-SE" sz="2800" dirty="0">
                <a:solidFill>
                  <a:schemeClr val="bg1"/>
                </a:solidFill>
              </a:rPr>
              <a:t>Konkreta tips om vad du kan göra för en hållbarare framtid.</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Växthuseffekten">
            <a:hlinkClick r:id="" action="ppaction://media"/>
            <a:extLst>
              <a:ext uri="{FF2B5EF4-FFF2-40B4-BE49-F238E27FC236}">
                <a16:creationId xmlns:a16="http://schemas.microsoft.com/office/drawing/2014/main" id="{658FB03D-93C9-5A67-F7EF-64FF2D1FBAAB}"/>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3855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409F9D-8B87-588E-537A-CAD1D95559B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D31DDF0-AFAE-2E15-409F-4040958FB185}"/>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a:extLst>
              <a:ext uri="{FF2B5EF4-FFF2-40B4-BE49-F238E27FC236}">
                <a16:creationId xmlns:a16="http://schemas.microsoft.com/office/drawing/2014/main" id="{1358AF2E-C148-FE30-BEC7-FE3B02A7CE72}"/>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259379F-0114-A989-9469-EDB991024097}"/>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7B10F5B4-0492-1E2E-EB91-DA89DC0A23E1}"/>
              </a:ext>
            </a:extLst>
          </p:cNvPr>
          <p:cNvSpPr>
            <a:spLocks noGrp="1"/>
          </p:cNvSpPr>
          <p:nvPr>
            <p:ph sz="quarter" idx="13"/>
          </p:nvPr>
        </p:nvSpPr>
        <p:spPr>
          <a:xfrm>
            <a:off x="1721999" y="2246153"/>
            <a:ext cx="8841727" cy="3357896"/>
          </a:xfrm>
        </p:spPr>
        <p:txBody>
          <a:bodyPr/>
          <a:lstStyle/>
          <a:p>
            <a:r>
              <a:rPr lang="sv-SE" sz="2800" noProof="0" dirty="0">
                <a:solidFill>
                  <a:srgbClr val="000000"/>
                </a:solidFill>
                <a:latin typeface="Arial" panose="020B0604020202020204" pitchFamily="34" charset="0"/>
                <a:cs typeface="Arial" panose="020B0604020202020204" pitchFamily="34" charset="0"/>
              </a:rPr>
              <a:t>På vilket sätt tycker du att klimatförändringar märks i samhället, till exempel i ekonomi, hälsa eller infrastruktur?</a:t>
            </a:r>
          </a:p>
          <a:p>
            <a:r>
              <a:rPr lang="sv-SE" sz="2800" noProof="0" dirty="0">
                <a:solidFill>
                  <a:srgbClr val="000000"/>
                </a:solidFill>
                <a:latin typeface="Arial" panose="020B0604020202020204" pitchFamily="34" charset="0"/>
                <a:cs typeface="Arial" panose="020B0604020202020204" pitchFamily="34" charset="0"/>
              </a:rPr>
              <a:t>Vilka förändringar i väder eller årstider har du själv lagt märke till under de senaste 10-15 åren?</a:t>
            </a:r>
          </a:p>
          <a:p>
            <a:r>
              <a:rPr lang="sv-SE" sz="2800" noProof="0" dirty="0">
                <a:solidFill>
                  <a:srgbClr val="000000"/>
                </a:solidFill>
                <a:latin typeface="Arial" panose="020B0604020202020204" pitchFamily="34" charset="0"/>
                <a:cs typeface="Arial" panose="020B0604020202020204" pitchFamily="34" charset="0"/>
              </a:rPr>
              <a:t>Vilka förändringar tror </a:t>
            </a:r>
            <a:r>
              <a:rPr lang="sv-SE" sz="2800" dirty="0">
                <a:solidFill>
                  <a:srgbClr val="000000"/>
                </a:solidFill>
                <a:latin typeface="Arial" panose="020B0604020202020204" pitchFamily="34" charset="0"/>
                <a:cs typeface="Arial" panose="020B0604020202020204" pitchFamily="34" charset="0"/>
              </a:rPr>
              <a:t>ni </a:t>
            </a:r>
            <a:r>
              <a:rPr lang="sv-SE" sz="2800" noProof="0" dirty="0">
                <a:solidFill>
                  <a:srgbClr val="000000"/>
                </a:solidFill>
                <a:latin typeface="Arial" panose="020B0604020202020204" pitchFamily="34" charset="0"/>
                <a:cs typeface="Arial" panose="020B0604020202020204" pitchFamily="34" charset="0"/>
              </a:rPr>
              <a:t>skulle märkas först om växthusgasutsläppen minskade kraftigt?</a:t>
            </a:r>
          </a:p>
        </p:txBody>
      </p:sp>
    </p:spTree>
    <p:extLst>
      <p:ext uri="{BB962C8B-B14F-4D97-AF65-F5344CB8AC3E}">
        <p14:creationId xmlns:p14="http://schemas.microsoft.com/office/powerpoint/2010/main" val="87341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732573-65D1-254C-7E97-9EAEA995FDE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531C40E-6EEF-4878-F4D1-1723951CAE9B}"/>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70689142-3B0F-80FC-01B2-DE1F29E30489}"/>
              </a:ext>
            </a:extLst>
          </p:cNvPr>
          <p:cNvSpPr>
            <a:spLocks noGrp="1"/>
          </p:cNvSpPr>
          <p:nvPr>
            <p:ph type="title"/>
          </p:nvPr>
        </p:nvSpPr>
        <p:spPr/>
        <p:txBody>
          <a:bodyPr/>
          <a:lstStyle/>
          <a:p>
            <a:r>
              <a:rPr lang="nn-NO" sz="3600" dirty="0" err="1"/>
              <a:t>Varje</a:t>
            </a:r>
            <a:r>
              <a:rPr lang="nn-NO" sz="3600" dirty="0"/>
              <a:t> grad </a:t>
            </a:r>
            <a:r>
              <a:rPr lang="nn-NO" sz="3600" dirty="0" err="1"/>
              <a:t>gör</a:t>
            </a:r>
            <a:r>
              <a:rPr lang="nn-NO" sz="3600" dirty="0"/>
              <a:t> </a:t>
            </a:r>
            <a:r>
              <a:rPr lang="nn-NO" sz="3600" dirty="0" err="1"/>
              <a:t>skillnad</a:t>
            </a:r>
            <a:r>
              <a:rPr lang="nn-NO" sz="3600" dirty="0"/>
              <a:t>!</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BC13C28-730A-DC80-76E8-4FDCD3C6F01D}"/>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55B32B2B-CC3E-6E40-4FA3-AC5C0065AE7E}"/>
              </a:ext>
            </a:extLst>
          </p:cNvPr>
          <p:cNvSpPr>
            <a:spLocks noGrp="1"/>
          </p:cNvSpPr>
          <p:nvPr>
            <p:ph sz="quarter" idx="13"/>
          </p:nvPr>
        </p:nvSpPr>
        <p:spPr>
          <a:xfrm>
            <a:off x="1721998" y="2547955"/>
            <a:ext cx="7650601" cy="3357896"/>
          </a:xfrm>
        </p:spPr>
        <p:txBody>
          <a:bodyPr/>
          <a:lstStyle/>
          <a:p>
            <a:r>
              <a:rPr lang="sv-SE" sz="2400" dirty="0"/>
              <a:t>Varje tiondels grads uppvärmning som vi lyckas undvika genom minskade utsläpp och skydd av naturen spelar stor roll för hur samhällen och ekosystem drabbas.</a:t>
            </a:r>
          </a:p>
        </p:txBody>
      </p:sp>
      <p:pic>
        <p:nvPicPr>
          <p:cNvPr id="4" name="Bildobjekt 3" descr="En bild som visar text, Teckensnitt, skärmbild, vit&#10;&#10;AI-genererat innehåll kan vara felaktigt.">
            <a:extLst>
              <a:ext uri="{FF2B5EF4-FFF2-40B4-BE49-F238E27FC236}">
                <a16:creationId xmlns:a16="http://schemas.microsoft.com/office/drawing/2014/main" id="{80CF7CA1-0C21-1EAF-9CD6-80E821613E05}"/>
              </a:ext>
            </a:extLst>
          </p:cNvPr>
          <p:cNvPicPr>
            <a:picLocks noChangeAspect="1"/>
          </p:cNvPicPr>
          <p:nvPr/>
        </p:nvPicPr>
        <p:blipFill>
          <a:blip r:embed="rId4"/>
          <a:stretch>
            <a:fillRect/>
          </a:stretch>
        </p:blipFill>
        <p:spPr>
          <a:xfrm>
            <a:off x="4937504" y="4520789"/>
            <a:ext cx="6946900" cy="2120900"/>
          </a:xfrm>
          <a:prstGeom prst="rect">
            <a:avLst/>
          </a:prstGeom>
        </p:spPr>
      </p:pic>
    </p:spTree>
    <p:extLst>
      <p:ext uri="{BB962C8B-B14F-4D97-AF65-F5344CB8AC3E}">
        <p14:creationId xmlns:p14="http://schemas.microsoft.com/office/powerpoint/2010/main" val="328768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9" y="2139193"/>
            <a:ext cx="8841727" cy="3357896"/>
          </a:xfrm>
        </p:spPr>
        <p:txBody>
          <a:bodyPr/>
          <a:lstStyle/>
          <a:p>
            <a:r>
              <a:rPr lang="sv-SE" sz="3000" noProof="0" dirty="0">
                <a:solidFill>
                  <a:srgbClr val="000000"/>
                </a:solidFill>
                <a:latin typeface="Arial" panose="020B0604020202020204" pitchFamily="34" charset="0"/>
                <a:cs typeface="Arial" panose="020B0604020202020204" pitchFamily="34" charset="0"/>
              </a:rPr>
              <a:t>Vad är din drivkraft för att bidra till ett hållbart klimat?</a:t>
            </a:r>
          </a:p>
          <a:p>
            <a:r>
              <a:rPr lang="sv-SE" sz="3000" noProof="0" dirty="0">
                <a:solidFill>
                  <a:srgbClr val="000000"/>
                </a:solidFill>
                <a:effectLst/>
                <a:latin typeface="Arial" panose="020B0604020202020204" pitchFamily="34" charset="0"/>
                <a:cs typeface="Arial" panose="020B0604020202020204" pitchFamily="34" charset="0"/>
              </a:rPr>
              <a:t>Vad tror du som enskild individ är det viktigaste du kan göra för klimatet?</a:t>
            </a:r>
          </a:p>
          <a:p>
            <a:r>
              <a:rPr lang="sv-SE" sz="3000" noProof="0" dirty="0">
                <a:solidFill>
                  <a:srgbClr val="000000"/>
                </a:solidFill>
                <a:effectLst/>
                <a:latin typeface="Arial" panose="020B0604020202020204" pitchFamily="34" charset="0"/>
                <a:cs typeface="Arial" panose="020B0604020202020204" pitchFamily="34" charset="0"/>
              </a:rPr>
              <a:t>Vad är din reflektion om den oerhört korta tid den moderna människan har påverkat jordens klimat och föroreningar? </a:t>
            </a:r>
            <a:endParaRPr lang="sv-SE" sz="2800" dirty="0"/>
          </a:p>
          <a:p>
            <a:pPr marL="0" indent="0">
              <a:buNone/>
            </a:pPr>
            <a:endParaRPr lang="sv-SE" sz="2800" dirty="0"/>
          </a:p>
        </p:txBody>
      </p:sp>
    </p:spTree>
    <p:extLst>
      <p:ext uri="{BB962C8B-B14F-4D97-AF65-F5344CB8AC3E}">
        <p14:creationId xmlns:p14="http://schemas.microsoft.com/office/powerpoint/2010/main" val="56433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9" name="Rektangel med rundade hörn 8">
            <a:extLst>
              <a:ext uri="{FF2B5EF4-FFF2-40B4-BE49-F238E27FC236}">
                <a16:creationId xmlns:a16="http://schemas.microsoft.com/office/drawing/2014/main" id="{66BED5E6-4608-017E-4C9A-65B1B7FE989D}"/>
              </a:ext>
            </a:extLst>
          </p:cNvPr>
          <p:cNvSpPr/>
          <p:nvPr/>
        </p:nvSpPr>
        <p:spPr>
          <a:xfrm>
            <a:off x="8775304" y="1964246"/>
            <a:ext cx="2767661"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4" name="Rektangel med rundade hörn 3">
            <a:extLst>
              <a:ext uri="{FF2B5EF4-FFF2-40B4-BE49-F238E27FC236}">
                <a16:creationId xmlns:a16="http://schemas.microsoft.com/office/drawing/2014/main" id="{239FB9CC-A478-8240-271C-F224CF9419A0}"/>
              </a:ext>
            </a:extLst>
          </p:cNvPr>
          <p:cNvSpPr/>
          <p:nvPr/>
        </p:nvSpPr>
        <p:spPr>
          <a:xfrm>
            <a:off x="852032" y="5622324"/>
            <a:ext cx="3547228"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a:xfrm>
            <a:off x="905819" y="580347"/>
            <a:ext cx="9038280" cy="885242"/>
          </a:xfrm>
        </p:spPr>
        <p:txBody>
          <a:bodyPr/>
          <a:lstStyle/>
          <a:p>
            <a:r>
              <a:rPr lang="nn-NO" sz="3600" dirty="0" err="1"/>
              <a:t>Övningar</a:t>
            </a:r>
            <a:r>
              <a:rPr lang="nn-NO" sz="3600" dirty="0"/>
              <a:t>: </a:t>
            </a:r>
            <a:r>
              <a:rPr lang="nn-NO" sz="3600" dirty="0" err="1"/>
              <a:t>Räkna</a:t>
            </a:r>
            <a:r>
              <a:rPr lang="nn-NO" sz="3600" dirty="0"/>
              <a:t> ut din </a:t>
            </a:r>
            <a:r>
              <a:rPr lang="nn-NO" sz="3600" dirty="0" err="1"/>
              <a:t>klimatpåverkan</a:t>
            </a:r>
            <a:r>
              <a:rPr lang="nn-NO" sz="3600" dirty="0"/>
              <a:t> </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grpSp>
        <p:nvGrpSpPr>
          <p:cNvPr id="18" name="Grupp 17">
            <a:extLst>
              <a:ext uri="{FF2B5EF4-FFF2-40B4-BE49-F238E27FC236}">
                <a16:creationId xmlns:a16="http://schemas.microsoft.com/office/drawing/2014/main" id="{C45E2933-1EAD-CAE2-AC19-F3652580955D}"/>
              </a:ext>
            </a:extLst>
          </p:cNvPr>
          <p:cNvGrpSpPr/>
          <p:nvPr/>
        </p:nvGrpSpPr>
        <p:grpSpPr>
          <a:xfrm>
            <a:off x="4733365" y="1861712"/>
            <a:ext cx="7007604" cy="4685590"/>
            <a:chOff x="210152" y="1696572"/>
            <a:chExt cx="7655870" cy="4955239"/>
          </a:xfrm>
        </p:grpSpPr>
        <p:pic>
          <p:nvPicPr>
            <p:cNvPr id="13" name="Bildobjekt 12" descr="En bild som visar text, programvara, Webbplats, Webbsida&#10;&#10;AI-genererat innehåll kan vara felaktigt.">
              <a:extLst>
                <a:ext uri="{FF2B5EF4-FFF2-40B4-BE49-F238E27FC236}">
                  <a16:creationId xmlns:a16="http://schemas.microsoft.com/office/drawing/2014/main" id="{3B8C7244-710D-4102-AD3A-DE0E073BA772}"/>
                </a:ext>
              </a:extLst>
            </p:cNvPr>
            <p:cNvPicPr>
              <a:picLocks noChangeAspect="1"/>
            </p:cNvPicPr>
            <p:nvPr/>
          </p:nvPicPr>
          <p:blipFill>
            <a:blip r:embed="rId4"/>
            <a:stretch>
              <a:fillRect/>
            </a:stretch>
          </p:blipFill>
          <p:spPr>
            <a:xfrm>
              <a:off x="466932" y="2769205"/>
              <a:ext cx="7399090" cy="3882606"/>
            </a:xfrm>
            <a:prstGeom prst="rect">
              <a:avLst/>
            </a:prstGeom>
            <a:effectLst>
              <a:outerShdw blurRad="50800" dist="38100" dir="2700000" algn="tl" rotWithShape="0">
                <a:prstClr val="black">
                  <a:alpha val="40000"/>
                </a:prstClr>
              </a:outerShdw>
            </a:effectLst>
          </p:spPr>
        </p:pic>
        <p:pic>
          <p:nvPicPr>
            <p:cNvPr id="7" name="Bildobjekt 6" descr="En bild som visar text, Teckensnitt, Electric blue, skärmbild&#10;&#10;AI-genererat innehåll kan vara felaktigt.">
              <a:extLst>
                <a:ext uri="{FF2B5EF4-FFF2-40B4-BE49-F238E27FC236}">
                  <a16:creationId xmlns:a16="http://schemas.microsoft.com/office/drawing/2014/main" id="{D81DC3CE-8372-A98B-E262-D268FC77517F}"/>
                </a:ext>
              </a:extLst>
            </p:cNvPr>
            <p:cNvPicPr>
              <a:picLocks noChangeAspect="1"/>
            </p:cNvPicPr>
            <p:nvPr/>
          </p:nvPicPr>
          <p:blipFill>
            <a:blip r:embed="rId5"/>
            <a:stretch>
              <a:fillRect/>
            </a:stretch>
          </p:blipFill>
          <p:spPr>
            <a:xfrm>
              <a:off x="210152" y="1696572"/>
              <a:ext cx="3023694" cy="2226538"/>
            </a:xfrm>
            <a:prstGeom prst="rect">
              <a:avLst/>
            </a:prstGeom>
          </p:spPr>
        </p:pic>
      </p:grpSp>
      <p:pic>
        <p:nvPicPr>
          <p:cNvPr id="17" name="Bildobjekt 16" descr="En bild som visar text, skärmbild, Mobiltelefon, pryl&#10;&#10;AI-genererat innehåll kan vara felaktigt.">
            <a:extLst>
              <a:ext uri="{FF2B5EF4-FFF2-40B4-BE49-F238E27FC236}">
                <a16:creationId xmlns:a16="http://schemas.microsoft.com/office/drawing/2014/main" id="{4C53409E-2342-ED4E-A731-3B89805C8094}"/>
              </a:ext>
            </a:extLst>
          </p:cNvPr>
          <p:cNvPicPr>
            <a:picLocks noChangeAspect="1"/>
          </p:cNvPicPr>
          <p:nvPr/>
        </p:nvPicPr>
        <p:blipFill>
          <a:blip r:embed="rId6"/>
          <a:stretch>
            <a:fillRect/>
          </a:stretch>
        </p:blipFill>
        <p:spPr>
          <a:xfrm>
            <a:off x="307596" y="1465589"/>
            <a:ext cx="3829523" cy="3882606"/>
          </a:xfrm>
          <a:prstGeom prst="rect">
            <a:avLst/>
          </a:prstGeom>
          <a:effectLst>
            <a:outerShdw blurRad="50800" dist="38100" dir="2700000" algn="tl" rotWithShape="0">
              <a:prstClr val="black">
                <a:alpha val="40000"/>
              </a:prstClr>
            </a:outerShdw>
          </a:effectLst>
        </p:spPr>
      </p:pic>
      <p:grpSp>
        <p:nvGrpSpPr>
          <p:cNvPr id="24" name="Grupp 23">
            <a:extLst>
              <a:ext uri="{FF2B5EF4-FFF2-40B4-BE49-F238E27FC236}">
                <a16:creationId xmlns:a16="http://schemas.microsoft.com/office/drawing/2014/main" id="{37CFA545-6CE8-9FBB-FD7B-10B3C5FB4DB1}"/>
              </a:ext>
            </a:extLst>
          </p:cNvPr>
          <p:cNvGrpSpPr/>
          <p:nvPr/>
        </p:nvGrpSpPr>
        <p:grpSpPr>
          <a:xfrm>
            <a:off x="185450" y="5513068"/>
            <a:ext cx="4367311" cy="667752"/>
            <a:chOff x="185450" y="5513068"/>
            <a:chExt cx="4367311" cy="667752"/>
          </a:xfrm>
        </p:grpSpPr>
        <p:sp>
          <p:nvSpPr>
            <p:cNvPr id="19" name="textruta 18">
              <a:extLst>
                <a:ext uri="{FF2B5EF4-FFF2-40B4-BE49-F238E27FC236}">
                  <a16:creationId xmlns:a16="http://schemas.microsoft.com/office/drawing/2014/main" id="{FB784A2E-96E0-9489-EAAE-E3E85CC294F1}"/>
                </a:ext>
              </a:extLst>
            </p:cNvPr>
            <p:cNvSpPr txBox="1"/>
            <p:nvPr/>
          </p:nvSpPr>
          <p:spPr>
            <a:xfrm>
              <a:off x="1005533" y="5719155"/>
              <a:ext cx="3547228" cy="461665"/>
            </a:xfrm>
            <a:prstGeom prst="rect">
              <a:avLst/>
            </a:prstGeom>
            <a:noFill/>
          </p:spPr>
          <p:txBody>
            <a:bodyPr wrap="square" rtlCol="0">
              <a:spAutoFit/>
            </a:bodyPr>
            <a:lstStyle/>
            <a:p>
              <a:r>
                <a:rPr lang="sv-SE" sz="2400" b="1" dirty="0">
                  <a:solidFill>
                    <a:schemeClr val="bg1"/>
                  </a:solidFill>
                  <a:hlinkClick r:id="rId7">
                    <a:extLst>
                      <a:ext uri="{A12FA001-AC4F-418D-AE19-62706E023703}">
                        <ahyp:hlinkClr xmlns:ahyp="http://schemas.microsoft.com/office/drawing/2018/hyperlinkcolor" val="tx"/>
                      </a:ext>
                    </a:extLst>
                  </a:hlinkClick>
                </a:rPr>
                <a:t>Till Klimatkalkylatorn</a:t>
              </a:r>
              <a:endParaRPr lang="sv-SE" sz="2400" b="1" dirty="0">
                <a:solidFill>
                  <a:schemeClr val="bg1"/>
                </a:solidFill>
              </a:endParaRPr>
            </a:p>
          </p:txBody>
        </p:sp>
        <p:pic>
          <p:nvPicPr>
            <p:cNvPr id="20" name="Platshållare för innehåll 6" descr="Markör med hel fyllning">
              <a:extLst>
                <a:ext uri="{FF2B5EF4-FFF2-40B4-BE49-F238E27FC236}">
                  <a16:creationId xmlns:a16="http://schemas.microsoft.com/office/drawing/2014/main" id="{9DABD3C9-2E91-F535-C8B6-31B7E9DC34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04718" flipH="1" flipV="1">
              <a:off x="185450" y="5513068"/>
              <a:ext cx="660740" cy="660740"/>
            </a:xfrm>
            <a:prstGeom prst="rect">
              <a:avLst/>
            </a:prstGeom>
            <a:effectLst>
              <a:outerShdw blurRad="50800" dist="38100" dir="18900000" algn="bl" rotWithShape="0">
                <a:prstClr val="black">
                  <a:alpha val="40000"/>
                </a:prstClr>
              </a:outerShdw>
            </a:effectLst>
          </p:spPr>
        </p:pic>
      </p:grpSp>
      <p:grpSp>
        <p:nvGrpSpPr>
          <p:cNvPr id="23" name="Grupp 22">
            <a:extLst>
              <a:ext uri="{FF2B5EF4-FFF2-40B4-BE49-F238E27FC236}">
                <a16:creationId xmlns:a16="http://schemas.microsoft.com/office/drawing/2014/main" id="{0C7E0593-F360-F5C4-5E09-1DF39C0395E6}"/>
              </a:ext>
            </a:extLst>
          </p:cNvPr>
          <p:cNvGrpSpPr/>
          <p:nvPr/>
        </p:nvGrpSpPr>
        <p:grpSpPr>
          <a:xfrm>
            <a:off x="8097272" y="1861712"/>
            <a:ext cx="4267597" cy="660740"/>
            <a:chOff x="7796485" y="1969131"/>
            <a:chExt cx="4267597" cy="660740"/>
          </a:xfrm>
        </p:grpSpPr>
        <p:sp>
          <p:nvSpPr>
            <p:cNvPr id="21" name="textruta 20">
              <a:extLst>
                <a:ext uri="{FF2B5EF4-FFF2-40B4-BE49-F238E27FC236}">
                  <a16:creationId xmlns:a16="http://schemas.microsoft.com/office/drawing/2014/main" id="{F619887B-47EB-5555-660F-FC23EAE53591}"/>
                </a:ext>
              </a:extLst>
            </p:cNvPr>
            <p:cNvSpPr txBox="1"/>
            <p:nvPr/>
          </p:nvSpPr>
          <p:spPr>
            <a:xfrm>
              <a:off x="8516854" y="2138140"/>
              <a:ext cx="3547228" cy="461665"/>
            </a:xfrm>
            <a:prstGeom prst="rect">
              <a:avLst/>
            </a:prstGeom>
            <a:noFill/>
          </p:spPr>
          <p:txBody>
            <a:bodyPr wrap="square" rtlCol="0">
              <a:spAutoFit/>
            </a:bodyPr>
            <a:lstStyle/>
            <a:p>
              <a:r>
                <a:rPr lang="sv-SE" sz="2400" b="1" dirty="0">
                  <a:solidFill>
                    <a:schemeClr val="bg1"/>
                  </a:solidFill>
                  <a:hlinkClick r:id="rId10">
                    <a:extLst>
                      <a:ext uri="{A12FA001-AC4F-418D-AE19-62706E023703}">
                        <ahyp:hlinkClr xmlns:ahyp="http://schemas.microsoft.com/office/drawing/2018/hyperlinkcolor" val="tx"/>
                      </a:ext>
                    </a:extLst>
                  </a:hlinkClick>
                </a:rPr>
                <a:t>Till Klimatkontot</a:t>
              </a:r>
              <a:endParaRPr lang="sv-SE" sz="2400" b="1" dirty="0">
                <a:solidFill>
                  <a:schemeClr val="bg1"/>
                </a:solidFill>
              </a:endParaRPr>
            </a:p>
          </p:txBody>
        </p:sp>
        <p:pic>
          <p:nvPicPr>
            <p:cNvPr id="22" name="Platshållare för innehåll 6" descr="Markör med hel fyllning">
              <a:extLst>
                <a:ext uri="{FF2B5EF4-FFF2-40B4-BE49-F238E27FC236}">
                  <a16:creationId xmlns:a16="http://schemas.microsoft.com/office/drawing/2014/main" id="{09617B33-9AAA-887D-08BC-3C5A835AEA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04718" flipH="1" flipV="1">
              <a:off x="7796485" y="1969131"/>
              <a:ext cx="660740" cy="66074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97065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15</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dirty="0">
                <a:hlinkClick r:id="rId4"/>
              </a:rPr>
              <a:t>De globala målen</a:t>
            </a:r>
            <a:endParaRPr lang="sv-SE" dirty="0"/>
          </a:p>
        </p:txBody>
      </p:sp>
      <p:pic>
        <p:nvPicPr>
          <p:cNvPr id="2" name="Platshållare för innehåll 6" descr="Markör med hel fyllning">
            <a:extLst>
              <a:ext uri="{FF2B5EF4-FFF2-40B4-BE49-F238E27FC236}">
                <a16:creationId xmlns:a16="http://schemas.microsoft.com/office/drawing/2014/main" id="{D40E2239-9D28-6D0F-1EF1-FB0BD0E5B0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67446" flipH="1" flipV="1">
            <a:off x="919045" y="765872"/>
            <a:ext cx="706285" cy="706285"/>
          </a:xfrm>
          <a:prstGeom prst="rect">
            <a:avLst/>
          </a:prstGeom>
          <a:effectLst>
            <a:outerShdw blurRad="50800" dist="38100" dir="13500000" algn="br" rotWithShape="0">
              <a:prstClr val="black">
                <a:alpha val="40000"/>
              </a:prstClr>
            </a:outerShdw>
          </a:effectLst>
        </p:spPr>
      </p:pic>
      <p:sp useBgFill="1">
        <p:nvSpPr>
          <p:cNvPr id="5" name="Platshållare för innehåll 2">
            <a:extLst>
              <a:ext uri="{FF2B5EF4-FFF2-40B4-BE49-F238E27FC236}">
                <a16:creationId xmlns:a16="http://schemas.microsoft.com/office/drawing/2014/main" id="{011D64DA-038E-4A37-E6E3-3469330788EA}"/>
              </a:ext>
            </a:extLst>
          </p:cNvPr>
          <p:cNvSpPr txBox="1">
            <a:spLocks/>
          </p:cNvSpPr>
          <p:nvPr/>
        </p:nvSpPr>
        <p:spPr>
          <a:xfrm>
            <a:off x="1721999" y="2547955"/>
            <a:ext cx="4705306"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En global handlingsplan för en hållbar värld.</a:t>
            </a:r>
          </a:p>
          <a:p>
            <a:r>
              <a:rPr lang="sv-SE" sz="2800" dirty="0"/>
              <a:t>Totalt 17 globala mål.</a:t>
            </a:r>
          </a:p>
          <a:p>
            <a:r>
              <a:rPr lang="sv-SE" sz="2800" dirty="0"/>
              <a:t>Ett gemensamt löfte.</a:t>
            </a:r>
          </a:p>
        </p:txBody>
      </p:sp>
      <p:pic>
        <p:nvPicPr>
          <p:cNvPr id="3" name="Bildobjekt 2" descr="En bild som visar text, skärmbild, logotyp, Varumärke&#10;&#10;AI-genererat innehåll kan vara felaktigt.">
            <a:extLst>
              <a:ext uri="{FF2B5EF4-FFF2-40B4-BE49-F238E27FC236}">
                <a16:creationId xmlns:a16="http://schemas.microsoft.com/office/drawing/2014/main" id="{E9686F02-EEA6-5D18-E283-D52510BD35D3}"/>
              </a:ext>
            </a:extLst>
          </p:cNvPr>
          <p:cNvPicPr>
            <a:picLocks noChangeAspect="1"/>
          </p:cNvPicPr>
          <p:nvPr/>
        </p:nvPicPr>
        <p:blipFill>
          <a:blip r:embed="rId7"/>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16</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Sammanfattning</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r>
              <a:rPr lang="sv-SE" sz="2800" dirty="0"/>
              <a:t>Kunskap om jordens historia</a:t>
            </a:r>
          </a:p>
          <a:p>
            <a:r>
              <a:rPr lang="sv-SE" sz="2800" dirty="0"/>
              <a:t>Biologisk mångfald</a:t>
            </a:r>
          </a:p>
          <a:p>
            <a:r>
              <a:rPr lang="sv-SE" sz="2800" dirty="0"/>
              <a:t>Global uppvärmning</a:t>
            </a:r>
          </a:p>
          <a:p>
            <a:endParaRPr lang="sv-SE" sz="2800" i="1" dirty="0"/>
          </a:p>
        </p:txBody>
      </p:sp>
      <p:pic>
        <p:nvPicPr>
          <p:cNvPr id="8" name="Bildobjekt 7">
            <a:extLst>
              <a:ext uri="{FF2B5EF4-FFF2-40B4-BE49-F238E27FC236}">
                <a16:creationId xmlns:a16="http://schemas.microsoft.com/office/drawing/2014/main" id="{33B608A7-EF72-CCDB-FE06-0B3D0505D2F7}"/>
              </a:ext>
            </a:extLst>
          </p:cNvPr>
          <p:cNvPicPr>
            <a:picLocks noChangeAspect="1"/>
          </p:cNvPicPr>
          <p:nvPr/>
        </p:nvPicPr>
        <p:blipFill>
          <a:blip r:embed="rId4"/>
          <a:stretch>
            <a:fillRect/>
          </a:stretch>
        </p:blipFill>
        <p:spPr>
          <a:xfrm>
            <a:off x="7811311" y="2028330"/>
            <a:ext cx="3862056" cy="3132127"/>
          </a:xfrm>
          <a:prstGeom prst="rect">
            <a:avLst/>
          </a:prstGeom>
        </p:spPr>
      </p:pic>
    </p:spTree>
    <p:extLst>
      <p:ext uri="{BB962C8B-B14F-4D97-AF65-F5344CB8AC3E}">
        <p14:creationId xmlns:p14="http://schemas.microsoft.com/office/powerpoint/2010/main" val="312005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17</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Tema </a:t>
            </a:r>
          </a:p>
          <a:p>
            <a:r>
              <a:rPr lang="sv-SE" sz="2800" dirty="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sz="3600"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b="1" dirty="0">
                <a:solidFill>
                  <a:schemeClr val="bg1"/>
                </a:solidFill>
              </a:rPr>
              <a:t>Klicka på länkarna nedanför:</a:t>
            </a:r>
            <a:endParaRPr lang="sv-SE" sz="2800" dirty="0">
              <a:solidFill>
                <a:schemeClr val="bg1"/>
              </a:solidFill>
            </a:endParaRPr>
          </a:p>
          <a:p>
            <a:r>
              <a:rPr lang="sv-SE" sz="2800" dirty="0">
                <a:solidFill>
                  <a:schemeClr val="bg1"/>
                </a:solidFill>
                <a:hlinkClick r:id="rId3">
                  <a:extLst>
                    <a:ext uri="{A12FA001-AC4F-418D-AE19-62706E023703}">
                      <ahyp:hlinkClr xmlns:ahyp="http://schemas.microsoft.com/office/drawing/2018/hyperlinkcolor" val="tx"/>
                    </a:ext>
                  </a:extLst>
                </a:hlinkClick>
              </a:rPr>
              <a:t>Film: Hur kan vi vända uppvärmningen?</a:t>
            </a:r>
            <a:endParaRPr lang="sv-SE" sz="2800" dirty="0">
              <a:solidFill>
                <a:schemeClr val="bg1"/>
              </a:solidFill>
              <a:hlinkClick r:id="rId4">
                <a:extLst>
                  <a:ext uri="{A12FA001-AC4F-418D-AE19-62706E023703}">
                    <ahyp:hlinkClr xmlns:ahyp="http://schemas.microsoft.com/office/drawing/2018/hyperlinkcolor" val="tx"/>
                  </a:ext>
                </a:extLst>
              </a:hlinkClick>
            </a:endParaRPr>
          </a:p>
          <a:p>
            <a:r>
              <a:rPr lang="sv-SE" sz="2800" dirty="0">
                <a:solidFill>
                  <a:schemeClr val="bg1"/>
                </a:solidFill>
                <a:hlinkClick r:id="rId4">
                  <a:extLst>
                    <a:ext uri="{A12FA001-AC4F-418D-AE19-62706E023703}">
                      <ahyp:hlinkClr xmlns:ahyp="http://schemas.microsoft.com/office/drawing/2018/hyperlinkcolor" val="tx"/>
                    </a:ext>
                  </a:extLst>
                </a:hlinkClick>
              </a:rPr>
              <a:t>Vad är biologisk mångfald?</a:t>
            </a:r>
            <a:endParaRPr lang="sv-SE" sz="2800" dirty="0">
              <a:solidFill>
                <a:schemeClr val="bg1"/>
              </a:solidFill>
            </a:endParaRPr>
          </a:p>
          <a:p>
            <a:r>
              <a:rPr lang="sv-SE" sz="2800" dirty="0">
                <a:solidFill>
                  <a:schemeClr val="bg1"/>
                </a:solidFill>
                <a:hlinkClick r:id="rId5">
                  <a:extLst>
                    <a:ext uri="{A12FA001-AC4F-418D-AE19-62706E023703}">
                      <ahyp:hlinkClr xmlns:ahyp="http://schemas.microsoft.com/office/drawing/2018/hyperlinkcolor" val="tx"/>
                    </a:ext>
                  </a:extLst>
                </a:hlinkClick>
              </a:rPr>
              <a:t>EU-strategi för biologisk mångfald</a:t>
            </a:r>
            <a:endParaRPr lang="sv-SE" sz="2800" dirty="0">
              <a:solidFill>
                <a:schemeClr val="bg1"/>
              </a:solidFill>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6"/>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20181" flipH="1" flipV="1">
            <a:off x="8871543" y="2243285"/>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2" name="Onlinemedia 1" descr="Välkommen till hållbara seniorer-Peter sikström_SPF">
            <a:hlinkClick r:id="" action="ppaction://media"/>
            <a:extLst>
              <a:ext uri="{FF2B5EF4-FFF2-40B4-BE49-F238E27FC236}">
                <a16:creationId xmlns:a16="http://schemas.microsoft.com/office/drawing/2014/main" id="{C5F20A7F-5EAF-CAEA-0139-59801EFA6D3B}"/>
              </a:ext>
            </a:extLst>
          </p:cNvPr>
          <p:cNvPicPr>
            <a:picLocks noRot="1" noChangeAspect="1"/>
          </p:cNvPicPr>
          <p:nvPr>
            <a:videoFile r:link="rId1"/>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23526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AB92AA-E589-8BB2-3BC7-6F66E759C62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5C5FDDA-5E8C-B226-7639-663C6015A517}"/>
              </a:ext>
            </a:extLst>
          </p:cNvPr>
          <p:cNvSpPr>
            <a:spLocks noGrp="1"/>
          </p:cNvSpPr>
          <p:nvPr>
            <p:ph type="sldNum" sz="quarter" idx="12"/>
          </p:nvPr>
        </p:nvSpPr>
        <p:spPr/>
        <p:txBody>
          <a:bodyPr/>
          <a:lstStyle/>
          <a:p>
            <a:fld id="{332063FA-F158-B145-A53C-EFD7E6C84CF7}" type="slidenum">
              <a:rPr lang="sv-SE" smtClean="0"/>
              <a:pPr/>
              <a:t>3</a:t>
            </a:fld>
            <a:endParaRPr lang="sv-SE"/>
          </a:p>
        </p:txBody>
      </p:sp>
      <p:sp>
        <p:nvSpPr>
          <p:cNvPr id="2" name="Rubrik 1">
            <a:extLst>
              <a:ext uri="{FF2B5EF4-FFF2-40B4-BE49-F238E27FC236}">
                <a16:creationId xmlns:a16="http://schemas.microsoft.com/office/drawing/2014/main" id="{6A29C623-E09C-BC38-BA7B-66BAEE31D140}"/>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62D32E9-AF7B-9059-760B-21D88BFE1B2C}"/>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544A4C2-65E6-E29B-D01D-F1BF87985CE8}"/>
              </a:ext>
            </a:extLst>
          </p:cNvPr>
          <p:cNvSpPr>
            <a:spLocks noGrp="1"/>
          </p:cNvSpPr>
          <p:nvPr>
            <p:ph sz="quarter" idx="13"/>
          </p:nvPr>
        </p:nvSpPr>
        <p:spPr>
          <a:xfrm>
            <a:off x="1721998" y="2547955"/>
            <a:ext cx="8841727" cy="3357896"/>
          </a:xfrm>
        </p:spPr>
        <p:txBody>
          <a:bodyPr/>
          <a:lstStyle/>
          <a:p>
            <a:r>
              <a:rPr lang="sv-SE" sz="3000" noProof="0" dirty="0">
                <a:solidFill>
                  <a:srgbClr val="000000"/>
                </a:solidFill>
                <a:effectLst/>
                <a:latin typeface="Arial" panose="020B0604020202020204" pitchFamily="34" charset="0"/>
                <a:cs typeface="Arial" panose="020B0604020202020204" pitchFamily="34" charset="0"/>
              </a:rPr>
              <a:t>Vad tänker ni om att människan funnits så kort tid på jorden, men ändå hunnit påverka jorden, naturen och klimatet så mycket? </a:t>
            </a:r>
          </a:p>
          <a:p>
            <a:r>
              <a:rPr lang="sv-SE" sz="3000" noProof="0" dirty="0">
                <a:solidFill>
                  <a:srgbClr val="000000"/>
                </a:solidFill>
                <a:effectLst/>
                <a:latin typeface="Arial" panose="020B0604020202020204" pitchFamily="34" charset="0"/>
                <a:cs typeface="Arial" panose="020B0604020202020204" pitchFamily="34" charset="0"/>
              </a:rPr>
              <a:t>Vad tror ni krävs för att fler ska känna engagemang för jorden och jordens fortsatta utveckling? </a:t>
            </a:r>
          </a:p>
          <a:p>
            <a:endParaRPr lang="sv-SE" sz="3000" noProof="0" dirty="0">
              <a:solidFill>
                <a:srgbClr val="000000"/>
              </a:solidFill>
              <a:effectLst/>
              <a:latin typeface="Arial" panose="020B0604020202020204" pitchFamily="34" charset="0"/>
              <a:cs typeface="Arial" panose="020B0604020202020204" pitchFamily="34" charset="0"/>
            </a:endParaRPr>
          </a:p>
          <a:p>
            <a:endParaRPr lang="sv-SE" sz="3000" noProof="0" dirty="0">
              <a:solidFill>
                <a:srgbClr val="000000"/>
              </a:solidFill>
              <a:effectLst/>
              <a:latin typeface="Arial" panose="020B0604020202020204" pitchFamily="34" charset="0"/>
              <a:cs typeface="Arial" panose="020B0604020202020204" pitchFamily="34" charset="0"/>
            </a:endParaRPr>
          </a:p>
          <a:p>
            <a:endParaRPr lang="sv-SE" sz="2800" dirty="0"/>
          </a:p>
          <a:p>
            <a:pPr marL="0" indent="0">
              <a:buNone/>
            </a:pPr>
            <a:endParaRPr lang="sv-SE" sz="2800" dirty="0"/>
          </a:p>
        </p:txBody>
      </p:sp>
    </p:spTree>
    <p:extLst>
      <p:ext uri="{BB962C8B-B14F-4D97-AF65-F5344CB8AC3E}">
        <p14:creationId xmlns:p14="http://schemas.microsoft.com/office/powerpoint/2010/main" val="124886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CF28CD-1EC0-8CCA-6E29-E5E6FDE708B8}"/>
            </a:ext>
          </a:extLst>
        </p:cNvPr>
        <p:cNvGrpSpPr/>
        <p:nvPr/>
      </p:nvGrpSpPr>
      <p:grpSpPr>
        <a:xfrm>
          <a:off x="0" y="0"/>
          <a:ext cx="0" cy="0"/>
          <a:chOff x="0" y="0"/>
          <a:chExt cx="0" cy="0"/>
        </a:xfrm>
      </p:grpSpPr>
      <p:pic>
        <p:nvPicPr>
          <p:cNvPr id="4" name="Onlinemedia 3" descr="Vinjett-Vikten av biologisk mångfald">
            <a:hlinkClick r:id="" action="ppaction://media"/>
            <a:extLst>
              <a:ext uri="{FF2B5EF4-FFF2-40B4-BE49-F238E27FC236}">
                <a16:creationId xmlns:a16="http://schemas.microsoft.com/office/drawing/2014/main" id="{A442DD22-CA17-EF3A-8D64-7B8FC97EC27B}"/>
              </a:ext>
            </a:extLst>
          </p:cNvPr>
          <p:cNvPicPr>
            <a:picLocks noRot="1" noChangeAspect="1"/>
          </p:cNvPicPr>
          <p:nvPr>
            <a:videoFile r:link="rId1"/>
          </p:nvPr>
        </p:nvPicPr>
        <p:blipFill>
          <a:blip r:embed="rId4"/>
          <a:stretch>
            <a:fillRect/>
          </a:stretch>
        </p:blipFill>
        <p:spPr>
          <a:xfrm>
            <a:off x="0" y="0"/>
            <a:ext cx="12172950" cy="6858000"/>
          </a:xfrm>
          <a:prstGeom prst="rect">
            <a:avLst/>
          </a:prstGeom>
        </p:spPr>
      </p:pic>
    </p:spTree>
    <p:extLst>
      <p:ext uri="{BB962C8B-B14F-4D97-AF65-F5344CB8AC3E}">
        <p14:creationId xmlns:p14="http://schemas.microsoft.com/office/powerpoint/2010/main" val="16668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361740-D72C-D2AD-1547-4959601CBBF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84CF067-27AF-6503-0453-D7D934758B07}"/>
              </a:ext>
            </a:extLst>
          </p:cNvPr>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a:extLst>
              <a:ext uri="{FF2B5EF4-FFF2-40B4-BE49-F238E27FC236}">
                <a16:creationId xmlns:a16="http://schemas.microsoft.com/office/drawing/2014/main" id="{2BE8C96D-EF19-010D-D4F6-38FFE8426538}"/>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050B1EA-CFDF-687D-54EE-77469CD5FF6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9704CF8E-3A3A-6F12-E892-035826B73A77}"/>
              </a:ext>
            </a:extLst>
          </p:cNvPr>
          <p:cNvSpPr>
            <a:spLocks noGrp="1"/>
          </p:cNvSpPr>
          <p:nvPr>
            <p:ph sz="quarter" idx="13"/>
          </p:nvPr>
        </p:nvSpPr>
        <p:spPr>
          <a:xfrm>
            <a:off x="1721998" y="2547955"/>
            <a:ext cx="8841727" cy="3357896"/>
          </a:xfrm>
        </p:spPr>
        <p:txBody>
          <a:bodyPr/>
          <a:lstStyle/>
          <a:p>
            <a:r>
              <a:rPr lang="sv-SE" sz="2800" noProof="0" dirty="0">
                <a:solidFill>
                  <a:srgbClr val="000000"/>
                </a:solidFill>
                <a:latin typeface="Arial" panose="020B0604020202020204" pitchFamily="34" charset="0"/>
                <a:cs typeface="Arial" panose="020B0604020202020204" pitchFamily="34" charset="0"/>
              </a:rPr>
              <a:t>Har du märkt att något i naturen omkring dig har förändrats – till exempel färre insekter, fåglar eller blommor?</a:t>
            </a:r>
          </a:p>
          <a:p>
            <a:r>
              <a:rPr lang="sv-SE" sz="2800" noProof="0" dirty="0">
                <a:solidFill>
                  <a:srgbClr val="000000"/>
                </a:solidFill>
                <a:latin typeface="Arial" panose="020B0604020202020204" pitchFamily="34" charset="0"/>
                <a:cs typeface="Arial" panose="020B0604020202020204" pitchFamily="34" charset="0"/>
              </a:rPr>
              <a:t>Hur har skogar, ängar eller stränder sett ut där du bott – och hur ser de ut nu?</a:t>
            </a:r>
          </a:p>
          <a:p>
            <a:r>
              <a:rPr lang="sv-SE" sz="2800" noProof="0" dirty="0">
                <a:solidFill>
                  <a:srgbClr val="000000"/>
                </a:solidFill>
                <a:effectLst/>
                <a:latin typeface="Arial" panose="020B0604020202020204" pitchFamily="34" charset="0"/>
                <a:cs typeface="Arial" panose="020B0604020202020204" pitchFamily="34" charset="0"/>
              </a:rPr>
              <a:t>Tycker du att din relation till naturen har förändrats över tid?</a:t>
            </a:r>
          </a:p>
          <a:p>
            <a:endParaRPr lang="sv-SE" sz="2800" noProof="0" dirty="0">
              <a:solidFill>
                <a:srgbClr val="000000"/>
              </a:solidFill>
              <a:effectLst/>
              <a:latin typeface="Arial" panose="020B0604020202020204" pitchFamily="34" charset="0"/>
              <a:cs typeface="Arial" panose="020B0604020202020204" pitchFamily="34" charset="0"/>
            </a:endParaRPr>
          </a:p>
          <a:p>
            <a:endParaRPr lang="sv-SE" sz="3000" noProof="0" dirty="0">
              <a:solidFill>
                <a:srgbClr val="000000"/>
              </a:solidFill>
              <a:effectLst/>
              <a:latin typeface="Arial" panose="020B0604020202020204" pitchFamily="34" charset="0"/>
              <a:cs typeface="Arial" panose="020B0604020202020204" pitchFamily="34" charset="0"/>
            </a:endParaRPr>
          </a:p>
          <a:p>
            <a:endParaRPr lang="sv-SE" sz="2800" dirty="0"/>
          </a:p>
          <a:p>
            <a:pPr marL="0" indent="0">
              <a:buNone/>
            </a:pPr>
            <a:endParaRPr lang="sv-SE" sz="2800" dirty="0"/>
          </a:p>
        </p:txBody>
      </p:sp>
    </p:spTree>
    <p:extLst>
      <p:ext uri="{BB962C8B-B14F-4D97-AF65-F5344CB8AC3E}">
        <p14:creationId xmlns:p14="http://schemas.microsoft.com/office/powerpoint/2010/main" val="295350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2F46B9B-EDF0-9AF0-67BF-C5B806C4AE62}"/>
              </a:ext>
            </a:extLst>
          </p:cNvPr>
          <p:cNvPicPr>
            <a:picLocks noChangeAspect="1"/>
          </p:cNvPicPr>
          <p:nvPr/>
        </p:nvPicPr>
        <p:blipFill>
          <a:blip r:embed="rId3"/>
          <a:stretch>
            <a:fillRect/>
          </a:stretch>
        </p:blipFill>
        <p:spPr>
          <a:xfrm>
            <a:off x="1134533" y="677200"/>
            <a:ext cx="9922934" cy="5779155"/>
          </a:xfrm>
          <a:prstGeom prst="rect">
            <a:avLst/>
          </a:prstGeom>
        </p:spPr>
      </p:pic>
      <p:pic>
        <p:nvPicPr>
          <p:cNvPr id="8" name="Bildobjekt 7" descr="En bild som visar Teckensnitt, Grafik, grafisk design, text&#10;&#10;AI-genererat innehåll kan vara felaktigt.">
            <a:extLst>
              <a:ext uri="{FF2B5EF4-FFF2-40B4-BE49-F238E27FC236}">
                <a16:creationId xmlns:a16="http://schemas.microsoft.com/office/drawing/2014/main" id="{9F890CCE-330D-C937-551C-8BC882D9A517}"/>
              </a:ext>
            </a:extLst>
          </p:cNvPr>
          <p:cNvPicPr>
            <a:picLocks noChangeAspect="1"/>
          </p:cNvPicPr>
          <p:nvPr/>
        </p:nvPicPr>
        <p:blipFill>
          <a:blip r:embed="rId4"/>
          <a:stretch>
            <a:fillRect/>
          </a:stretch>
        </p:blipFill>
        <p:spPr>
          <a:xfrm>
            <a:off x="10776608" y="216311"/>
            <a:ext cx="1097706" cy="460889"/>
          </a:xfrm>
          <a:prstGeom prst="rect">
            <a:avLst/>
          </a:prstGeom>
        </p:spPr>
      </p:pic>
      <p:sp>
        <p:nvSpPr>
          <p:cNvPr id="7" name="textruta 6">
            <a:extLst>
              <a:ext uri="{FF2B5EF4-FFF2-40B4-BE49-F238E27FC236}">
                <a16:creationId xmlns:a16="http://schemas.microsoft.com/office/drawing/2014/main" id="{9745C643-5722-BDA5-9094-52B542E834B6}"/>
              </a:ext>
            </a:extLst>
          </p:cNvPr>
          <p:cNvSpPr txBox="1"/>
          <p:nvPr/>
        </p:nvSpPr>
        <p:spPr>
          <a:xfrm>
            <a:off x="4383156" y="2964969"/>
            <a:ext cx="3399183" cy="1154162"/>
          </a:xfrm>
          <a:prstGeom prst="rect">
            <a:avLst/>
          </a:prstGeom>
          <a:solidFill>
            <a:srgbClr val="A9D28E"/>
          </a:solidFill>
          <a:effectLst>
            <a:softEdge rad="85902"/>
          </a:effectLst>
        </p:spPr>
        <p:txBody>
          <a:bodyPr wrap="square" rtlCol="0">
            <a:spAutoFit/>
          </a:bodyPr>
          <a:lstStyle/>
          <a:p>
            <a:pPr algn="ctr"/>
            <a:r>
              <a:rPr lang="sv-SE" sz="2300" dirty="0"/>
              <a:t>Bevarad biologisk mångfald i odlingslandskapet</a:t>
            </a:r>
          </a:p>
        </p:txBody>
      </p:sp>
      <p:sp>
        <p:nvSpPr>
          <p:cNvPr id="9" name="Höger 8">
            <a:extLst>
              <a:ext uri="{FF2B5EF4-FFF2-40B4-BE49-F238E27FC236}">
                <a16:creationId xmlns:a16="http://schemas.microsoft.com/office/drawing/2014/main" id="{9518B3ED-E668-9566-47BF-4058F42B7F66}"/>
              </a:ext>
            </a:extLst>
          </p:cNvPr>
          <p:cNvSpPr/>
          <p:nvPr/>
        </p:nvSpPr>
        <p:spPr>
          <a:xfrm rot="2425135">
            <a:off x="3694043" y="2390608"/>
            <a:ext cx="1404730" cy="428951"/>
          </a:xfrm>
          <a:prstGeom prst="rightArrow">
            <a:avLst>
              <a:gd name="adj1" fmla="val 56770"/>
              <a:gd name="adj2" fmla="val 50000"/>
            </a:avLst>
          </a:prstGeom>
          <a:solidFill>
            <a:srgbClr val="70AD4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D15214D1-D551-AD50-A7F1-CDBBFBE1E357}"/>
              </a:ext>
            </a:extLst>
          </p:cNvPr>
          <p:cNvSpPr txBox="1"/>
          <p:nvPr/>
        </p:nvSpPr>
        <p:spPr>
          <a:xfrm>
            <a:off x="1415393" y="1369704"/>
            <a:ext cx="4386469" cy="1077218"/>
          </a:xfrm>
          <a:prstGeom prst="rect">
            <a:avLst/>
          </a:prstGeom>
          <a:solidFill>
            <a:srgbClr val="CCE4DB"/>
          </a:solidFill>
          <a:ln>
            <a:solidFill>
              <a:schemeClr val="accent1"/>
            </a:solidFill>
          </a:ln>
          <a:effectLst>
            <a:softEdge rad="41470"/>
          </a:effectLst>
        </p:spPr>
        <p:txBody>
          <a:bodyPr wrap="square" rtlCol="0">
            <a:spAutoFit/>
          </a:bodyPr>
          <a:lstStyle/>
          <a:p>
            <a:pPr algn="ctr"/>
            <a:endParaRPr lang="sv-SE" sz="800" b="1" dirty="0">
              <a:solidFill>
                <a:schemeClr val="bg1"/>
              </a:solidFill>
            </a:endParaRPr>
          </a:p>
          <a:p>
            <a:pPr algn="ctr"/>
            <a:r>
              <a:rPr lang="sv-SE" sz="2400" b="1" dirty="0"/>
              <a:t>Hållbart brukande av åkermark</a:t>
            </a:r>
          </a:p>
          <a:p>
            <a:pPr algn="ctr"/>
            <a:endParaRPr lang="sv-SE" sz="800" b="1" dirty="0">
              <a:solidFill>
                <a:schemeClr val="bg1"/>
              </a:solidFill>
            </a:endParaRPr>
          </a:p>
        </p:txBody>
      </p:sp>
      <p:sp>
        <p:nvSpPr>
          <p:cNvPr id="10" name="Höger 9">
            <a:extLst>
              <a:ext uri="{FF2B5EF4-FFF2-40B4-BE49-F238E27FC236}">
                <a16:creationId xmlns:a16="http://schemas.microsoft.com/office/drawing/2014/main" id="{C4B85011-C7F4-597D-32F7-5E2D95365220}"/>
              </a:ext>
            </a:extLst>
          </p:cNvPr>
          <p:cNvSpPr/>
          <p:nvPr/>
        </p:nvSpPr>
        <p:spPr>
          <a:xfrm rot="8164084">
            <a:off x="7079973" y="2480990"/>
            <a:ext cx="1404730" cy="428951"/>
          </a:xfrm>
          <a:prstGeom prst="rightArrow">
            <a:avLst>
              <a:gd name="adj1" fmla="val 56770"/>
              <a:gd name="adj2" fmla="val 50000"/>
            </a:avLst>
          </a:prstGeom>
          <a:solidFill>
            <a:srgbClr val="70AD4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1" name="Höger 10">
            <a:extLst>
              <a:ext uri="{FF2B5EF4-FFF2-40B4-BE49-F238E27FC236}">
                <a16:creationId xmlns:a16="http://schemas.microsoft.com/office/drawing/2014/main" id="{8FD1B167-24ED-DFE4-8CAB-DBDA42444CDD}"/>
              </a:ext>
            </a:extLst>
          </p:cNvPr>
          <p:cNvSpPr/>
          <p:nvPr/>
        </p:nvSpPr>
        <p:spPr>
          <a:xfrm rot="13418073">
            <a:off x="7079973" y="4291045"/>
            <a:ext cx="1404730" cy="428951"/>
          </a:xfrm>
          <a:prstGeom prst="rightArrow">
            <a:avLst>
              <a:gd name="adj1" fmla="val 56770"/>
              <a:gd name="adj2" fmla="val 50000"/>
            </a:avLst>
          </a:prstGeom>
          <a:solidFill>
            <a:srgbClr val="70AD4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2" name="Höger 11">
            <a:extLst>
              <a:ext uri="{FF2B5EF4-FFF2-40B4-BE49-F238E27FC236}">
                <a16:creationId xmlns:a16="http://schemas.microsoft.com/office/drawing/2014/main" id="{858DB744-1255-5E2B-5FBE-22D94419AD4F}"/>
              </a:ext>
            </a:extLst>
          </p:cNvPr>
          <p:cNvSpPr/>
          <p:nvPr/>
        </p:nvSpPr>
        <p:spPr>
          <a:xfrm rot="19024858">
            <a:off x="3707428" y="4305381"/>
            <a:ext cx="1404730" cy="428951"/>
          </a:xfrm>
          <a:prstGeom prst="rightArrow">
            <a:avLst>
              <a:gd name="adj1" fmla="val 56770"/>
              <a:gd name="adj2" fmla="val 50000"/>
            </a:avLst>
          </a:prstGeom>
          <a:solidFill>
            <a:srgbClr val="70AD4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chemeClr val="tx1"/>
              </a:solidFill>
            </a:endParaRPr>
          </a:p>
        </p:txBody>
      </p:sp>
      <p:sp>
        <p:nvSpPr>
          <p:cNvPr id="5" name="textruta 4">
            <a:extLst>
              <a:ext uri="{FF2B5EF4-FFF2-40B4-BE49-F238E27FC236}">
                <a16:creationId xmlns:a16="http://schemas.microsoft.com/office/drawing/2014/main" id="{D87D72A7-F204-F6D6-ECB0-D5235945A6B4}"/>
              </a:ext>
            </a:extLst>
          </p:cNvPr>
          <p:cNvSpPr txBox="1"/>
          <p:nvPr/>
        </p:nvSpPr>
        <p:spPr>
          <a:xfrm>
            <a:off x="1415393" y="4672257"/>
            <a:ext cx="4386469" cy="1446550"/>
          </a:xfrm>
          <a:prstGeom prst="rect">
            <a:avLst/>
          </a:prstGeom>
          <a:solidFill>
            <a:srgbClr val="CCE4DB"/>
          </a:solidFill>
          <a:ln>
            <a:solidFill>
              <a:schemeClr val="accent1"/>
            </a:solidFill>
          </a:ln>
          <a:effectLst>
            <a:softEdge rad="41468"/>
          </a:effectLst>
        </p:spPr>
        <p:txBody>
          <a:bodyPr wrap="square" rtlCol="0">
            <a:spAutoFit/>
          </a:bodyPr>
          <a:lstStyle/>
          <a:p>
            <a:pPr algn="ctr"/>
            <a:endParaRPr lang="sv-SE" sz="800" b="1" dirty="0">
              <a:solidFill>
                <a:schemeClr val="bg1"/>
              </a:solidFill>
            </a:endParaRPr>
          </a:p>
          <a:p>
            <a:pPr algn="ctr"/>
            <a:r>
              <a:rPr lang="sv-SE" sz="2400" b="1" dirty="0"/>
              <a:t>Levande landsbygd och hållbara förutsättningar att bedriva jordbruk</a:t>
            </a:r>
          </a:p>
          <a:p>
            <a:pPr algn="ctr"/>
            <a:endParaRPr lang="sv-SE" sz="800" b="1" dirty="0">
              <a:solidFill>
                <a:schemeClr val="bg1"/>
              </a:solidFill>
            </a:endParaRPr>
          </a:p>
        </p:txBody>
      </p:sp>
      <p:sp>
        <p:nvSpPr>
          <p:cNvPr id="4" name="textruta 3">
            <a:extLst>
              <a:ext uri="{FF2B5EF4-FFF2-40B4-BE49-F238E27FC236}">
                <a16:creationId xmlns:a16="http://schemas.microsoft.com/office/drawing/2014/main" id="{0ED715F3-6F75-82E0-17BF-6CBD7BE33118}"/>
              </a:ext>
            </a:extLst>
          </p:cNvPr>
          <p:cNvSpPr txBox="1"/>
          <p:nvPr/>
        </p:nvSpPr>
        <p:spPr>
          <a:xfrm>
            <a:off x="6390139" y="4658138"/>
            <a:ext cx="4386469" cy="1077218"/>
          </a:xfrm>
          <a:prstGeom prst="rect">
            <a:avLst/>
          </a:prstGeom>
          <a:solidFill>
            <a:srgbClr val="CCE4DB"/>
          </a:solidFill>
          <a:ln>
            <a:solidFill>
              <a:schemeClr val="accent1"/>
            </a:solidFill>
          </a:ln>
          <a:effectLst>
            <a:softEdge rad="29620"/>
          </a:effectLst>
        </p:spPr>
        <p:txBody>
          <a:bodyPr wrap="square" rtlCol="0">
            <a:spAutoFit/>
          </a:bodyPr>
          <a:lstStyle/>
          <a:p>
            <a:pPr algn="ctr"/>
            <a:endParaRPr lang="sv-SE" sz="800" b="1" dirty="0">
              <a:solidFill>
                <a:schemeClr val="bg1"/>
              </a:solidFill>
            </a:endParaRPr>
          </a:p>
          <a:p>
            <a:pPr algn="ctr"/>
            <a:r>
              <a:rPr lang="sv-SE" sz="2400" b="1" dirty="0"/>
              <a:t>Kunskap om skötselmetoder och dess effekter</a:t>
            </a:r>
          </a:p>
          <a:p>
            <a:pPr algn="ctr"/>
            <a:endParaRPr lang="sv-SE" sz="800" b="1" dirty="0">
              <a:solidFill>
                <a:schemeClr val="bg1"/>
              </a:solidFill>
            </a:endParaRPr>
          </a:p>
        </p:txBody>
      </p:sp>
      <p:sp>
        <p:nvSpPr>
          <p:cNvPr id="3" name="textruta 2">
            <a:extLst>
              <a:ext uri="{FF2B5EF4-FFF2-40B4-BE49-F238E27FC236}">
                <a16:creationId xmlns:a16="http://schemas.microsoft.com/office/drawing/2014/main" id="{5B8A2E36-AD1D-125D-B643-FEF4F5E0ECAD}"/>
              </a:ext>
            </a:extLst>
          </p:cNvPr>
          <p:cNvSpPr txBox="1"/>
          <p:nvPr/>
        </p:nvSpPr>
        <p:spPr>
          <a:xfrm>
            <a:off x="6390139" y="1132030"/>
            <a:ext cx="4386469" cy="1446550"/>
          </a:xfrm>
          <a:prstGeom prst="rect">
            <a:avLst/>
          </a:prstGeom>
          <a:solidFill>
            <a:srgbClr val="CCE4DB"/>
          </a:solidFill>
          <a:ln>
            <a:solidFill>
              <a:schemeClr val="accent1"/>
            </a:solidFill>
          </a:ln>
          <a:effectLst>
            <a:softEdge rad="88863"/>
          </a:effectLst>
        </p:spPr>
        <p:txBody>
          <a:bodyPr wrap="square" rtlCol="0">
            <a:spAutoFit/>
          </a:bodyPr>
          <a:lstStyle/>
          <a:p>
            <a:pPr algn="ctr"/>
            <a:endParaRPr lang="sv-SE" sz="800" b="1" dirty="0">
              <a:solidFill>
                <a:schemeClr val="bg1"/>
              </a:solidFill>
            </a:endParaRPr>
          </a:p>
          <a:p>
            <a:pPr algn="ctr"/>
            <a:r>
              <a:rPr lang="sv-SE" sz="2400" b="1" dirty="0"/>
              <a:t>Bevara och utöka arealen biologiskt värdefulla områden</a:t>
            </a:r>
          </a:p>
          <a:p>
            <a:pPr algn="ctr"/>
            <a:endParaRPr lang="sv-SE" sz="800" b="1" dirty="0">
              <a:solidFill>
                <a:schemeClr val="bg1"/>
              </a:solidFill>
            </a:endParaRPr>
          </a:p>
        </p:txBody>
      </p:sp>
    </p:spTree>
    <p:extLst>
      <p:ext uri="{BB962C8B-B14F-4D97-AF65-F5344CB8AC3E}">
        <p14:creationId xmlns:p14="http://schemas.microsoft.com/office/powerpoint/2010/main" val="6039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CA779584-75B4-1E7A-7A6A-B4B796FE9754}"/>
              </a:ext>
            </a:extLst>
          </p:cNvPr>
          <p:cNvSpPr>
            <a:spLocks noGrp="1"/>
          </p:cNvSpPr>
          <p:nvPr>
            <p:ph idx="1"/>
          </p:nvPr>
        </p:nvSpPr>
        <p:spPr>
          <a:xfrm>
            <a:off x="1721999" y="2631097"/>
            <a:ext cx="7304014" cy="3357896"/>
          </a:xfrm>
        </p:spPr>
        <p:txBody>
          <a:bodyPr/>
          <a:lstStyle/>
          <a:p>
            <a:r>
              <a:rPr lang="sv-SE" sz="2800" dirty="0"/>
              <a:t>Hållbart brukande av jordbruksmark.</a:t>
            </a:r>
          </a:p>
          <a:p>
            <a:r>
              <a:rPr lang="sv-SE" sz="2800" dirty="0"/>
              <a:t>Bevara och utöka arealen biologiskt värdefulla områden.</a:t>
            </a:r>
          </a:p>
          <a:p>
            <a:r>
              <a:rPr lang="sv-SE" sz="2800" dirty="0"/>
              <a:t>Hållbara förutsättningar att driva jordbruk.</a:t>
            </a:r>
          </a:p>
          <a:p>
            <a:r>
              <a:rPr lang="sv-SE" sz="2800" dirty="0"/>
              <a:t>Kunskap om skötselmetoder och dess effekter.</a:t>
            </a:r>
          </a:p>
          <a:p>
            <a:endParaRPr lang="sv-SE" dirty="0"/>
          </a:p>
        </p:txBody>
      </p:sp>
      <p:pic>
        <p:nvPicPr>
          <p:cNvPr id="11" name="Bildobjekt 10" descr="En bild som visar text, leksak&#10;&#10;Automatiskt genererad beskrivning">
            <a:extLst>
              <a:ext uri="{FF2B5EF4-FFF2-40B4-BE49-F238E27FC236}">
                <a16:creationId xmlns:a16="http://schemas.microsoft.com/office/drawing/2014/main" id="{2D22B287-A7B4-B0B8-6D98-71CC1EAF1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503" y="4568718"/>
            <a:ext cx="4141316" cy="2070658"/>
          </a:xfrm>
          <a:prstGeom prst="rect">
            <a:avLst/>
          </a:prstGeom>
        </p:spPr>
      </p:pic>
      <p:sp>
        <p:nvSpPr>
          <p:cNvPr id="7" name="Rubrik 6">
            <a:extLst>
              <a:ext uri="{FF2B5EF4-FFF2-40B4-BE49-F238E27FC236}">
                <a16:creationId xmlns:a16="http://schemas.microsoft.com/office/drawing/2014/main" id="{4C6CC8B4-0409-9ADF-FE28-AE8D7EDDE912}"/>
              </a:ext>
            </a:extLst>
          </p:cNvPr>
          <p:cNvSpPr>
            <a:spLocks noGrp="1"/>
          </p:cNvSpPr>
          <p:nvPr>
            <p:ph type="title"/>
          </p:nvPr>
        </p:nvSpPr>
        <p:spPr/>
        <p:txBody>
          <a:bodyPr/>
          <a:lstStyle/>
          <a:p>
            <a:r>
              <a:rPr lang="sv-SE" sz="3600" dirty="0"/>
              <a:t>Bevara biologisk mångfald i odlingslandskapet</a:t>
            </a:r>
          </a:p>
        </p:txBody>
      </p:sp>
      <p:pic>
        <p:nvPicPr>
          <p:cNvPr id="8" name="Bildobjekt 7" descr="En bild som visar Teckensnitt, Grafik, grafisk design, text&#10;&#10;AI-genererat innehåll kan vara felaktigt.">
            <a:extLst>
              <a:ext uri="{FF2B5EF4-FFF2-40B4-BE49-F238E27FC236}">
                <a16:creationId xmlns:a16="http://schemas.microsoft.com/office/drawing/2014/main" id="{1D241CE3-61FB-EEB4-5A91-A751342E0C66}"/>
              </a:ext>
            </a:extLst>
          </p:cNvPr>
          <p:cNvPicPr>
            <a:picLocks noChangeAspect="1"/>
          </p:cNvPicPr>
          <p:nvPr/>
        </p:nvPicPr>
        <p:blipFill>
          <a:blip r:embed="rId4"/>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45951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D8141A09-1528-1968-21DB-016B4A779601}"/>
              </a:ext>
            </a:extLst>
          </p:cNvPr>
          <p:cNvSpPr>
            <a:spLocks noGrp="1"/>
          </p:cNvSpPr>
          <p:nvPr>
            <p:ph idx="1"/>
          </p:nvPr>
        </p:nvSpPr>
        <p:spPr>
          <a:xfrm>
            <a:off x="1721999" y="2290351"/>
            <a:ext cx="6965983" cy="4351338"/>
          </a:xfrm>
        </p:spPr>
        <p:txBody>
          <a:bodyPr>
            <a:noAutofit/>
          </a:bodyPr>
          <a:lstStyle/>
          <a:p>
            <a:r>
              <a:rPr lang="sv-SE" sz="2400" dirty="0"/>
              <a:t>Många arter bidrar med viktiga ekosystemtjänster som pollinering och naturlig skadedjurskontroll.</a:t>
            </a:r>
          </a:p>
          <a:p>
            <a:r>
              <a:rPr lang="sv-SE" sz="2400" dirty="0"/>
              <a:t>Ett artrikt och varierat landskap gör att människor trivs och mår bra.</a:t>
            </a:r>
          </a:p>
          <a:p>
            <a:r>
              <a:rPr lang="sv-SE" sz="2400" dirty="0"/>
              <a:t>Biologisk mångfald är en försäkring för framtiden – äldre växtsorter och arter kan visa sig viktiga vid förändrat klimat.</a:t>
            </a:r>
          </a:p>
        </p:txBody>
      </p:sp>
      <p:sp>
        <p:nvSpPr>
          <p:cNvPr id="6" name="Rubrik 5">
            <a:extLst>
              <a:ext uri="{FF2B5EF4-FFF2-40B4-BE49-F238E27FC236}">
                <a16:creationId xmlns:a16="http://schemas.microsoft.com/office/drawing/2014/main" id="{E448D9F0-D5F0-FE37-3DB2-8ACF94063B30}"/>
              </a:ext>
            </a:extLst>
          </p:cNvPr>
          <p:cNvSpPr>
            <a:spLocks noGrp="1"/>
          </p:cNvSpPr>
          <p:nvPr>
            <p:ph type="title"/>
          </p:nvPr>
        </p:nvSpPr>
        <p:spPr/>
        <p:txBody>
          <a:bodyPr/>
          <a:lstStyle/>
          <a:p>
            <a:r>
              <a:rPr lang="sv-SE" sz="3600" dirty="0"/>
              <a:t>Arter och biologisk mångfald</a:t>
            </a:r>
          </a:p>
        </p:txBody>
      </p:sp>
      <p:pic>
        <p:nvPicPr>
          <p:cNvPr id="7" name="Bildobjekt 6" descr="En bild som visar Teckensnitt, Grafik, grafisk design, text&#10;&#10;AI-genererat innehåll kan vara felaktigt.">
            <a:extLst>
              <a:ext uri="{FF2B5EF4-FFF2-40B4-BE49-F238E27FC236}">
                <a16:creationId xmlns:a16="http://schemas.microsoft.com/office/drawing/2014/main" id="{7E2A9E96-36D9-F1D7-DCE0-6B7D6E7AC8F2}"/>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8" name="Picture 2" descr="Biologisk mångfald ger motståndskraft - PBL kunskapsbanken - Boverket">
            <a:extLst>
              <a:ext uri="{FF2B5EF4-FFF2-40B4-BE49-F238E27FC236}">
                <a16:creationId xmlns:a16="http://schemas.microsoft.com/office/drawing/2014/main" id="{382EAFEE-51C1-CEDE-8DF3-3B24B9729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982" y="2172750"/>
            <a:ext cx="3186332" cy="311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4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2E11A62-95D2-F25C-31A7-91C19DEB723A}"/>
              </a:ext>
            </a:extLst>
          </p:cNvPr>
          <p:cNvPicPr>
            <a:picLocks noChangeAspect="1"/>
          </p:cNvPicPr>
          <p:nvPr/>
        </p:nvPicPr>
        <p:blipFill>
          <a:blip r:embed="rId3"/>
          <a:srcRect l="6352" t="11242" r="6689" b="10684"/>
          <a:stretch>
            <a:fillRect/>
          </a:stretch>
        </p:blipFill>
        <p:spPr>
          <a:xfrm>
            <a:off x="8852452" y="3829878"/>
            <a:ext cx="3101009" cy="2784160"/>
          </a:xfrm>
          <a:prstGeom prst="rect">
            <a:avLst/>
          </a:prstGeom>
        </p:spPr>
      </p:pic>
      <p:sp>
        <p:nvSpPr>
          <p:cNvPr id="6" name="Platshållare för innehåll 5">
            <a:extLst>
              <a:ext uri="{FF2B5EF4-FFF2-40B4-BE49-F238E27FC236}">
                <a16:creationId xmlns:a16="http://schemas.microsoft.com/office/drawing/2014/main" id="{CA779584-75B4-1E7A-7A6A-B4B796FE9754}"/>
              </a:ext>
            </a:extLst>
          </p:cNvPr>
          <p:cNvSpPr>
            <a:spLocks noGrp="1"/>
          </p:cNvSpPr>
          <p:nvPr>
            <p:ph idx="1"/>
          </p:nvPr>
        </p:nvSpPr>
        <p:spPr>
          <a:xfrm>
            <a:off x="1721999" y="2262700"/>
            <a:ext cx="6985516" cy="4351338"/>
          </a:xfrm>
        </p:spPr>
        <p:txBody>
          <a:bodyPr>
            <a:normAutofit/>
          </a:bodyPr>
          <a:lstStyle/>
          <a:p>
            <a:r>
              <a:rPr lang="sv-SE" sz="2600" b="1" dirty="0"/>
              <a:t>Giftverkan: </a:t>
            </a:r>
            <a:r>
              <a:rPr lang="sv-SE" sz="2600" dirty="0"/>
              <a:t>Den långsiktiga (kroniska) påverkan är ofta allvarligare än den akuta.</a:t>
            </a:r>
          </a:p>
          <a:p>
            <a:r>
              <a:rPr lang="sv-SE" sz="2600" b="1" dirty="0"/>
              <a:t>Stabilitet: </a:t>
            </a:r>
            <a:r>
              <a:rPr lang="sv-SE" sz="2600" dirty="0"/>
              <a:t>Ämnet bryts ned långsamt och stannar länge i naturen.</a:t>
            </a:r>
          </a:p>
          <a:p>
            <a:r>
              <a:rPr lang="sv-SE" sz="2600" b="1" dirty="0"/>
              <a:t>Bioackumulering: </a:t>
            </a:r>
            <a:r>
              <a:rPr lang="sv-SE" sz="2600" dirty="0"/>
              <a:t>Ämnet lagras i levande organismer och halterna ökar över tid.</a:t>
            </a:r>
          </a:p>
          <a:p>
            <a:r>
              <a:rPr lang="sv-SE" sz="2600" b="1" dirty="0" err="1"/>
              <a:t>Biomagnifikation</a:t>
            </a:r>
            <a:r>
              <a:rPr lang="sv-SE" sz="2600" b="1" dirty="0"/>
              <a:t>: </a:t>
            </a:r>
            <a:r>
              <a:rPr lang="sv-SE" sz="2600" dirty="0"/>
              <a:t>Gifterna koncentreras uppåt i näringskedjan.</a:t>
            </a:r>
            <a:endParaRPr lang="sv-SE" dirty="0"/>
          </a:p>
          <a:p>
            <a:pPr marL="0" indent="0">
              <a:buNone/>
            </a:pPr>
            <a:endParaRPr lang="sv-SE" dirty="0"/>
          </a:p>
        </p:txBody>
      </p:sp>
      <p:sp>
        <p:nvSpPr>
          <p:cNvPr id="7" name="Rubrik 6">
            <a:extLst>
              <a:ext uri="{FF2B5EF4-FFF2-40B4-BE49-F238E27FC236}">
                <a16:creationId xmlns:a16="http://schemas.microsoft.com/office/drawing/2014/main" id="{3A3C3DB9-99E2-C90D-411A-00FC6310DCE5}"/>
              </a:ext>
            </a:extLst>
          </p:cNvPr>
          <p:cNvSpPr>
            <a:spLocks noGrp="1"/>
          </p:cNvSpPr>
          <p:nvPr>
            <p:ph type="title"/>
          </p:nvPr>
        </p:nvSpPr>
        <p:spPr/>
        <p:txBody>
          <a:bodyPr/>
          <a:lstStyle/>
          <a:p>
            <a:r>
              <a:rPr lang="sv-SE" sz="3600" dirty="0"/>
              <a:t>Miljögifter</a:t>
            </a:r>
          </a:p>
        </p:txBody>
      </p:sp>
    </p:spTree>
    <p:extLst>
      <p:ext uri="{BB962C8B-B14F-4D97-AF65-F5344CB8AC3E}">
        <p14:creationId xmlns:p14="http://schemas.microsoft.com/office/powerpoint/2010/main" val="883999816"/>
      </p:ext>
    </p:extLst>
  </p:cSld>
  <p:clrMapOvr>
    <a:masterClrMapping/>
  </p:clrMapOvr>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5489</TotalTime>
  <Words>3259</Words>
  <Application>Microsoft Macintosh PowerPoint</Application>
  <PresentationFormat>Widescreen</PresentationFormat>
  <Paragraphs>309</Paragraphs>
  <Slides>18</Slides>
  <Notes>18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-webkit-standard</vt:lpstr>
      <vt:lpstr>Aptos</vt:lpstr>
      <vt:lpstr>Arial</vt:lpstr>
      <vt:lpstr>Calibri</vt:lpstr>
      <vt:lpstr>Impact</vt:lpstr>
      <vt:lpstr>Roboto Lt</vt:lpstr>
      <vt:lpstr>Wingdings</vt:lpstr>
      <vt:lpstr>SPF_mallpres_20141216_REN</vt:lpstr>
      <vt:lpstr>PowerPoint Presentation</vt:lpstr>
      <vt:lpstr>PowerPoint Presentation</vt:lpstr>
      <vt:lpstr>Samtalsfrågor</vt:lpstr>
      <vt:lpstr>PowerPoint Presentation</vt:lpstr>
      <vt:lpstr>Samtalsfrågor</vt:lpstr>
      <vt:lpstr>PowerPoint Presentation</vt:lpstr>
      <vt:lpstr>Bevara biologisk mångfald i odlingslandskapet</vt:lpstr>
      <vt:lpstr>Arter och biologisk mångfald</vt:lpstr>
      <vt:lpstr>Miljögifter</vt:lpstr>
      <vt:lpstr>PowerPoint Presentation</vt:lpstr>
      <vt:lpstr>Samtalsfrågor</vt:lpstr>
      <vt:lpstr>Varje grad gör skillnad!</vt:lpstr>
      <vt:lpstr>Samtalsfrågor</vt:lpstr>
      <vt:lpstr>Övningar: Räkna ut din klimatpåverkan </vt:lpstr>
      <vt:lpstr>De globala målen</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Wendy Francis</cp:lastModifiedBy>
  <cp:revision>152</cp:revision>
  <cp:lastPrinted>2025-06-10T12:32:33Z</cp:lastPrinted>
  <dcterms:created xsi:type="dcterms:W3CDTF">2025-02-13T09:49:49Z</dcterms:created>
  <dcterms:modified xsi:type="dcterms:W3CDTF">2026-01-23T15:20:03Z</dcterms:modified>
</cp:coreProperties>
</file>