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5"/>
  </p:notesMasterIdLst>
  <p:sldIdLst>
    <p:sldId id="281" r:id="rId2"/>
    <p:sldId id="287" r:id="rId3"/>
    <p:sldId id="305" r:id="rId4"/>
    <p:sldId id="294" r:id="rId5"/>
    <p:sldId id="296" r:id="rId6"/>
    <p:sldId id="295" r:id="rId7"/>
    <p:sldId id="328" r:id="rId8"/>
    <p:sldId id="320" r:id="rId9"/>
    <p:sldId id="321" r:id="rId10"/>
    <p:sldId id="306" r:id="rId11"/>
    <p:sldId id="282" r:id="rId12"/>
    <p:sldId id="332" r:id="rId13"/>
    <p:sldId id="309" r:id="rId14"/>
    <p:sldId id="322" r:id="rId15"/>
    <p:sldId id="308" r:id="rId16"/>
    <p:sldId id="284" r:id="rId17"/>
    <p:sldId id="327" r:id="rId18"/>
    <p:sldId id="330" r:id="rId19"/>
    <p:sldId id="323" r:id="rId20"/>
    <p:sldId id="310" r:id="rId21"/>
    <p:sldId id="286" r:id="rId22"/>
    <p:sldId id="312" r:id="rId23"/>
    <p:sldId id="324" r:id="rId24"/>
    <p:sldId id="313" r:id="rId25"/>
    <p:sldId id="283" r:id="rId26"/>
    <p:sldId id="331" r:id="rId27"/>
    <p:sldId id="315" r:id="rId28"/>
    <p:sldId id="325" r:id="rId29"/>
    <p:sldId id="316" r:id="rId30"/>
    <p:sldId id="285" r:id="rId31"/>
    <p:sldId id="333" r:id="rId32"/>
    <p:sldId id="318" r:id="rId33"/>
    <p:sldId id="326" r:id="rId34"/>
    <p:sldId id="319" r:id="rId35"/>
    <p:sldId id="307" r:id="rId36"/>
    <p:sldId id="302" r:id="rId37"/>
    <p:sldId id="301" r:id="rId38"/>
    <p:sldId id="300" r:id="rId39"/>
    <p:sldId id="304" r:id="rId40"/>
    <p:sldId id="297" r:id="rId41"/>
    <p:sldId id="329" r:id="rId42"/>
    <p:sldId id="298" r:id="rId43"/>
    <p:sldId id="299" r:id="rId44"/>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27A"/>
    <a:srgbClr val="F15A21"/>
    <a:srgbClr val="E75113"/>
    <a:srgbClr val="EB6909"/>
    <a:srgbClr val="038ECF"/>
    <a:srgbClr val="014178"/>
    <a:srgbClr val="CCE4DB"/>
    <a:srgbClr val="BDE4F7"/>
    <a:srgbClr val="008FCB"/>
    <a:srgbClr val="219B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C94BD-81EA-CE45-987B-DB71976D83BB}" v="25" dt="2025-05-12T15:44:40.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70157" autoAdjust="0"/>
  </p:normalViewPr>
  <p:slideViewPr>
    <p:cSldViewPr snapToGrid="0">
      <p:cViewPr varScale="1">
        <p:scale>
          <a:sx n="75" d="100"/>
          <a:sy n="75" d="100"/>
        </p:scale>
        <p:origin x="856" y="160"/>
      </p:cViewPr>
      <p:guideLst>
        <p:guide orient="horz" pos="2160"/>
        <p:guide orient="horz" pos="101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altLang="sv-SE" sz="120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dirty="0">
                <a:latin typeface="Arial" panose="020B0604020202020204" pitchFamily="34" charset="0"/>
                <a:cs typeface="Arial" panose="020B0604020202020204" pitchFamily="34" charset="0"/>
              </a:rPr>
              <a:t>Inled med att välkomna deltagarna till dagens studiecirkelträff om hållbar energi.</a:t>
            </a:r>
          </a:p>
          <a:p>
            <a:pPr marL="228600" indent="-228600" eaLnBrk="1" hangingPunct="1">
              <a:spcBef>
                <a:spcPct val="0"/>
              </a:spcBef>
              <a:buFont typeface="+mj-lt"/>
              <a:buAutoNum type="arabicPeriod"/>
            </a:pPr>
            <a:r>
              <a:rPr lang="sv-SE" altLang="sv-SE" sz="1200" dirty="0">
                <a:latin typeface="Arial" panose="020B0604020202020204" pitchFamily="34" charset="0"/>
                <a:cs typeface="Arial" panose="020B0604020202020204" pitchFamily="34" charset="0"/>
              </a:rPr>
              <a:t>Berätta att syfte med dagens studiecirkel bland annat är att lära oss mer om hållbar energi, olika former av fossilfria bränslen och om hur vi själva kan påverka vår energiförbrukning. </a:t>
            </a:r>
          </a:p>
          <a:p>
            <a:pPr marL="228600" indent="-228600" eaLnBrk="1" hangingPunct="1">
              <a:spcBef>
                <a:spcPct val="0"/>
              </a:spcBef>
              <a:buFont typeface="+mj-lt"/>
              <a:buAutoNum type="arabicPeriod"/>
            </a:pPr>
            <a:r>
              <a:rPr lang="sv-SE" altLang="sv-SE" sz="120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dirty="0">
                <a:latin typeface="Arial" panose="020B0604020202020204" pitchFamily="34" charset="0"/>
                <a:cs typeface="Arial" panose="020B0604020202020204" pitchFamily="34" charset="0"/>
              </a:rPr>
              <a:t>Försök i så fall gemensamt svara eller reflektera kring det som eventuellt kommit upp.</a:t>
            </a: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C4A85-4FC6-3E34-9D32-D9D3D9D750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90142A7-E730-98A0-31C7-9E99CBBB011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43696B1C-63CB-772A-E260-761BB5D5162A}"/>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Klickar på de länkar som gruppen vill veta mer om.</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först ingressen eller det första stycket på hemsidorna för att få en övergripande förståelse för informationen på hemsidan. Fråga sedan gruppen om det är något särskilt på hemsidan som gruppen vill veta mer om, och läs i så fall det högt.</a:t>
            </a:r>
          </a:p>
          <a:p>
            <a:pPr marL="228600" indent="-228600">
              <a:buFont typeface="+mj-lt"/>
              <a:buAutoNum type="arabicPeriod"/>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6E73F97C-6950-0955-E5A8-6DA73C11C8D2}"/>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357589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vindkraft.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Ett vindkraftverk omvandlar vindens rörelseenergi till elektricitet. Det gör vindkraftverket genom att vindens rörelse driver rotorbladen som fångar upp energin och börjar snurra. Rotor och generator omvandlar rörelse till el. Axelns rotation driver en generator som skapar elektrisk ström.</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Strömmen omvandlas och skickas till elnätet. En transformator höjer spänningen så elen kan transporteras till användare via elnätet. </a:t>
            </a:r>
            <a:r>
              <a:rPr lang="sv-SE" sz="1200" b="1" dirty="0">
                <a:latin typeface="Arial" panose="020B0604020202020204" pitchFamily="34" charset="0"/>
                <a:cs typeface="Arial" panose="020B0604020202020204" pitchFamily="34" charset="0"/>
              </a:rPr>
              <a:t>Vi kommer strax titta på en film som beskriver det här närmare.</a:t>
            </a: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450850" indent="-450850" eaLnBrk="1" hangingPunct="1">
              <a:spcBef>
                <a:spcPct val="0"/>
              </a:spcBef>
            </a:pPr>
            <a:endParaRPr lang="sv-SE" altLang="sv-SE" dirty="0"/>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2616188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89993-427E-D080-33E6-F300760A01C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2437334-0498-28C9-CA01-CCE1865FB01A}"/>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E6D5B5B3-61B9-3BDB-DE17-036D75950F9B}"/>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för gruppen att ni ska titta på en kort informationsfilm av </a:t>
            </a:r>
            <a:r>
              <a:rPr lang="sv-SE" altLang="sv-SE" sz="1200" b="0" dirty="0" err="1">
                <a:latin typeface="Arial" panose="020B0604020202020204" pitchFamily="34" charset="0"/>
                <a:cs typeface="Arial" panose="020B0604020202020204" pitchFamily="34" charset="0"/>
              </a:rPr>
              <a:t>Jämtkraft</a:t>
            </a:r>
            <a:r>
              <a:rPr lang="sv-SE" altLang="sv-SE" sz="1200" b="0" dirty="0">
                <a:latin typeface="Arial" panose="020B0604020202020204" pitchFamily="34" charset="0"/>
                <a:cs typeface="Arial" panose="020B0604020202020204" pitchFamily="34" charset="0"/>
              </a:rPr>
              <a:t> AB om hur vindkraft och vindkraftverk fungerar.</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Filmen är cirka 1 minut och har automatisk undertextning.</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Informera att efter filmen kommer gruppen få prata mer om för- och nackdelar med förbränning.</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eaLnBrk="1" hangingPunct="1">
              <a:spcBef>
                <a:spcPct val="0"/>
              </a:spcBef>
              <a:buFont typeface="+mj-lt"/>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buFont typeface="+mj-lt"/>
              <a:buAutoNum type="arabicPeriod"/>
            </a:pPr>
            <a:endParaRPr lang="sv-SE" altLang="sv-SE" b="0" dirty="0"/>
          </a:p>
          <a:p>
            <a:pPr marL="228600" indent="-228600">
              <a:buFont typeface="+mj-lt"/>
              <a:buAutoNum type="arabicPeriod"/>
            </a:pPr>
            <a:endParaRPr lang="sv-SE" altLang="sv-SE" dirty="0">
              <a:latin typeface="Calibri" panose="020F0502020204030204" pitchFamily="34" charset="0"/>
              <a:cs typeface="Calibri" panose="020F0502020204030204" pitchFamily="34" charset="0"/>
            </a:endParaRPr>
          </a:p>
          <a:p>
            <a:endParaRPr lang="sv-SE" dirty="0"/>
          </a:p>
        </p:txBody>
      </p:sp>
      <p:sp>
        <p:nvSpPr>
          <p:cNvPr id="4" name="Platshållare för bildnummer 3">
            <a:extLst>
              <a:ext uri="{FF2B5EF4-FFF2-40B4-BE49-F238E27FC236}">
                <a16:creationId xmlns:a16="http://schemas.microsoft.com/office/drawing/2014/main" id="{A02A98ED-76A6-0275-A0FB-82203F557D4D}"/>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1083235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76A52-734F-C166-23EB-6E072F7DDCF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8BE1E2-6DB8-621D-A9B8-93DFD79D5DCA}"/>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4D977754-09DC-1060-65D4-318439552678}"/>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Ge exempel på för- och nackdelar med vindkraft.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Talpunkter:</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Fördelar med vindkraft är till exempel: </a:t>
            </a:r>
            <a:endParaRPr lang="sv-SE" sz="1200" b="1" i="0" u="none" strike="noStrike" dirty="0">
              <a:solidFill>
                <a:schemeClr val="tx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Att vindkraft är förnybar eftersom vindkraft använder en förnybar resurs – dvs vinden – vilket innebär att det inte tar slut.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Den är miljövänlig eftersom vindkraft genererar elektricitet utan att släppa ut växthusgaser eller andra föroreningar.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Den innebär låga driftskostnader i och med att efter den initiala investeringen så har vindkraftverk relativt låga drifts- och underhållskostnader.</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Nackdelar med vindkraft är till exempel:</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Att vindkraft kräver stora ytor för effektiv produktion. Ett modernt vindkraftverk behöver hundratals meter till nästa turbin – vilket innebär att hela vindparken tar upp stora geografiska ytor, även om själva markytan som direkt tas i anspråk, är liten.</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Byggnationen kan även ha en viss påverkan på mark och ekosystem, eftersom den kräver att t.ex. betongfundament grävs ner i marken och att skog och mark röjs.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dirty="0"/>
              <a:t>Kan i vissa fall orsaka irriterande ljud och skuggeffekter från rotorbladen.</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dirty="0"/>
              <a:t>En annan negativ påverkan är kollisioner med rotorbladen i fluten; insekter, fåglar och särskilt fladdermöss. </a:t>
            </a:r>
          </a:p>
        </p:txBody>
      </p:sp>
      <p:sp>
        <p:nvSpPr>
          <p:cNvPr id="4" name="Platshållare för bildnummer 3">
            <a:extLst>
              <a:ext uri="{FF2B5EF4-FFF2-40B4-BE49-F238E27FC236}">
                <a16:creationId xmlns:a16="http://schemas.microsoft.com/office/drawing/2014/main" id="{A1BB6485-E242-F7F8-DA56-8F45C0EB3258}"/>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346494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DCB1-D329-A08F-734C-7B5F3897D63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F24941E-2343-8DE5-993B-9D034255AC0C}"/>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2DFAB5F2-2157-4676-F420-F3C16D141869}"/>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dirty="0">
                <a:latin typeface="Arial" panose="020B0604020202020204" pitchFamily="34" charset="0"/>
                <a:cs typeface="Arial" panose="020B0604020202020204" pitchFamily="34" charset="0"/>
              </a:rPr>
              <a:t>Ta stöd av samtalsfrågorna i bild eller kom på egna. </a:t>
            </a:r>
            <a:endParaRPr 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Förslag på samtalsfrågor: </a:t>
            </a:r>
          </a:p>
          <a:p>
            <a:endParaRPr lang="sv-SE" sz="1200" b="1"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har vi i gruppen för tankar om vindkraft? </a:t>
            </a:r>
          </a:p>
          <a:p>
            <a:pPr marL="228600" indent="-22860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Vilka myter eller missuppfattningar om vindkraft har ni stött på, och hur påverkar de människors inställning?</a:t>
            </a:r>
            <a:endParaRPr lang="sv-SE" alt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nästa powerpoint-bild finns länkar till mer information om vindkraft. Gå vidare till den powerpoint-bilden om gruppen vill fördjupa sig i ämnet. Om inte, gå till avslutningen här nedanför.</a:t>
            </a: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4164C706-1CF9-3DFC-8DD9-F0136B3B7EAD}"/>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449057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1AEBF-2159-F9C2-DD5C-8888C9A976F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72F7F4C-2C0E-1CF1-80CF-71A6ED0CD4C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8620523-3126-F09C-E906-371A6429A4D6}"/>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altLang="sv-SE" b="0" i="0" u="none" strike="noStrike" dirty="0">
              <a:solidFill>
                <a:srgbClr val="000000"/>
              </a:solidFill>
              <a:effectLst/>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Klickar på de länkar som gruppen vill veta mer om.</a:t>
            </a: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Läs först ingressen eller det första stycket på hemsidorna för att få en övergripande förståelse för informationen på hemsidan. Fråga sedan gruppen om det är något särskilt på hemsidan som gruppen vill veta mer om, och läs i så fall det högt.</a:t>
            </a:r>
          </a:p>
          <a:p>
            <a:pPr marL="450850" indent="-450850" eaLnBrk="1" hangingPunct="1">
              <a:spcBef>
                <a:spcPct val="0"/>
              </a:spcBef>
            </a:pPr>
            <a:endParaRPr lang="sv-SE" altLang="sv-SE" dirty="0">
              <a:latin typeface="Arial" panose="020B0604020202020204" pitchFamily="34" charset="0"/>
              <a:cs typeface="Arial" panose="020B0604020202020204" pitchFamily="34" charset="0"/>
            </a:endParaRPr>
          </a:p>
          <a:p>
            <a:pPr marL="0" indent="0">
              <a:buFont typeface="+mj-lt"/>
              <a:buNone/>
            </a:pPr>
            <a:r>
              <a:rPr lang="sv-SE" b="1" i="0" u="none" strike="noStrike" dirty="0">
                <a:solidFill>
                  <a:srgbClr val="000000"/>
                </a:solidFill>
                <a:effectLst/>
                <a:latin typeface="Arial" panose="020B0604020202020204" pitchFamily="34" charset="0"/>
                <a:cs typeface="Arial" panose="020B0604020202020204" pitchFamily="34" charset="0"/>
              </a:rPr>
              <a:t>Avslutning</a:t>
            </a:r>
            <a:r>
              <a:rPr lang="sv-SE"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E9AE4B64-55B3-AB63-F569-C18053DE3BD0}"/>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574693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9CD3A-7BC4-4B63-B8A4-FA2D7C8395B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BF3ADB7-4A53-9213-F343-9B78582ADC3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01D8E51-C0A6-D116-95E2-F76839CFF9B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vattenkraft. Utgå från talpunkterna nedanför.</a:t>
            </a:r>
          </a:p>
          <a:p>
            <a:pPr marL="450850" indent="-450850" eaLnBrk="1" hangingPunct="1">
              <a:spcBef>
                <a:spcPct val="0"/>
              </a:spcBef>
              <a:buAutoNum type="arabicPeriod"/>
            </a:pPr>
            <a:endParaRPr lang="sv-SE" altLang="sv-SE" sz="1200" b="1" dirty="0">
              <a:latin typeface="Arial" panose="020B0604020202020204" pitchFamily="34" charset="0"/>
              <a:ea typeface="Calibri"/>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dirty="0">
                <a:effectLst/>
                <a:latin typeface="Arial" panose="020B0604020202020204" pitchFamily="34" charset="0"/>
                <a:cs typeface="Arial" panose="020B0604020202020204" pitchFamily="34" charset="0"/>
              </a:rPr>
              <a:t>Ett vattenkraftverk använder vattnets rörelseenergi för att generera elektricitet.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Vatten lagras i ett magasin (ofta en damm) och har potentiell energi tack vare sin höjd.</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Vattnet leds ner genom rör till turbiner, där rörelseenergi uppstår och får turbinerna att snurra.</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Turbinerna driver generatorer som omvandlar energin till elektricitet, som sedan skickas ut i elnätet. </a:t>
            </a:r>
            <a:r>
              <a:rPr lang="sv-SE" sz="1200" b="1" dirty="0">
                <a:latin typeface="Arial" panose="020B0604020202020204" pitchFamily="34" charset="0"/>
                <a:cs typeface="Arial" panose="020B0604020202020204" pitchFamily="34" charset="0"/>
              </a:rPr>
              <a:t>Vi kommer strax titta på en film som beskriver det här närmare.</a:t>
            </a:r>
            <a:endParaRPr lang="sv-SE" altLang="sv-SE" b="0" dirty="0">
              <a:latin typeface="Arial" panose="020B0604020202020204" pitchFamily="34" charset="0"/>
              <a:cs typeface="Arial" panose="020B0604020202020204" pitchFamily="34" charset="0"/>
            </a:endParaRPr>
          </a:p>
          <a:p>
            <a:pPr marL="228600" indent="-228600">
              <a:buFont typeface="+mj-lt"/>
              <a:buAutoNum type="arabicPeriod"/>
            </a:pPr>
            <a:endParaRPr lang="sv-SE" altLang="sv-SE"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Bild: </a:t>
            </a:r>
            <a:r>
              <a:rPr lang="sv-SE" b="1" dirty="0" err="1">
                <a:latin typeface="Arial" panose="020B0604020202020204" pitchFamily="34" charset="0"/>
                <a:cs typeface="Arial" panose="020B0604020202020204" pitchFamily="34" charset="0"/>
              </a:rPr>
              <a:t>noradapt.org</a:t>
            </a:r>
            <a:endParaRPr lang="sv-SE" b="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54064AA3-85C1-72AA-4BD2-80112DC2F24B}"/>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1329154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00BCC-921B-277F-D876-ED700DA44B0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2664772-7411-1C83-E092-8D7D39532A7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2089ACD4-C396-D7B3-03C7-BB5F80DF9A50}"/>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för gruppen att ni ska titta på en kort informationsfilm av </a:t>
            </a:r>
            <a:r>
              <a:rPr lang="sv-SE" altLang="sv-SE" sz="1200" b="0" dirty="0" err="1">
                <a:latin typeface="Arial" panose="020B0604020202020204" pitchFamily="34" charset="0"/>
                <a:cs typeface="Arial" panose="020B0604020202020204" pitchFamily="34" charset="0"/>
              </a:rPr>
              <a:t>Jämtkraft</a:t>
            </a:r>
            <a:r>
              <a:rPr lang="sv-SE" altLang="sv-SE" sz="1200" b="0" dirty="0">
                <a:latin typeface="Arial" panose="020B0604020202020204" pitchFamily="34" charset="0"/>
                <a:cs typeface="Arial" panose="020B0604020202020204" pitchFamily="34" charset="0"/>
              </a:rPr>
              <a:t> AB om hur vattenkraft och vattenkraftverk fungerar.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Filmen är cirka 50 sekunder och har automatisk undertextning.</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att efter filmen kommer gruppen få prata mer om för- och nackdelar med vattenkraft.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eaLnBrk="1" hangingPunct="1">
              <a:spcBef>
                <a:spcPct val="0"/>
              </a:spcBef>
              <a:buFont typeface="+mj-lt"/>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buFont typeface="+mj-lt"/>
              <a:buAutoNum type="arabicPeriod"/>
            </a:pPr>
            <a:endParaRPr lang="sv-SE" altLang="sv-SE" b="0" dirty="0"/>
          </a:p>
          <a:p>
            <a:pPr marL="228600" indent="-228600">
              <a:buFont typeface="+mj-lt"/>
              <a:buAutoNum type="arabicPeriod"/>
            </a:pPr>
            <a:endParaRPr lang="sv-SE" altLang="sv-SE" dirty="0">
              <a:latin typeface="Calibri" panose="020F0502020204030204" pitchFamily="34" charset="0"/>
              <a:cs typeface="Calibri" panose="020F0502020204030204" pitchFamily="34" charset="0"/>
            </a:endParaRPr>
          </a:p>
          <a:p>
            <a:endParaRPr lang="sv-SE" dirty="0"/>
          </a:p>
        </p:txBody>
      </p:sp>
      <p:sp>
        <p:nvSpPr>
          <p:cNvPr id="4" name="Platshållare för bildnummer 3">
            <a:extLst>
              <a:ext uri="{FF2B5EF4-FFF2-40B4-BE49-F238E27FC236}">
                <a16:creationId xmlns:a16="http://schemas.microsoft.com/office/drawing/2014/main" id="{5FADBCEE-DE0B-F701-FE3C-F230BAB458A6}"/>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3534775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80DDA-CE19-5495-B904-34629442630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7E799B6-5640-E4DA-0C21-7F5FFCAE1BC6}"/>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43D6F3-4883-15DC-78B7-B5CD01819CFC}"/>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b="0" dirty="0">
                <a:latin typeface="Arial" panose="020B0604020202020204" pitchFamily="34" charset="0"/>
                <a:cs typeface="Arial" panose="020B0604020202020204" pitchFamily="34" charset="0"/>
              </a:rPr>
              <a:t>Ge exempel på för- och nackdelar med vattenkraft. Utgå från talpunkterna nedanför. </a:t>
            </a:r>
          </a:p>
          <a:p>
            <a:pPr marL="450850" marR="0" lvl="0" indent="-450850" algn="l" defTabSz="457200" rtl="0" eaLnBrk="1" fontAlgn="auto" latinLnBrk="0" hangingPunct="1">
              <a:lnSpc>
                <a:spcPct val="100000"/>
              </a:lnSpc>
              <a:spcBef>
                <a:spcPct val="0"/>
              </a:spcBef>
              <a:spcAft>
                <a:spcPts val="0"/>
              </a:spcAft>
              <a:buClrTx/>
              <a:buSzTx/>
              <a:buFontTx/>
              <a:buAutoNum type="arabicPeriod"/>
              <a:tabLst/>
              <a:defRPr/>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b="1" i="0" u="none" strike="noStrike" dirty="0">
                <a:solidFill>
                  <a:srgbClr val="000000"/>
                </a:solidFill>
                <a:effectLst/>
                <a:latin typeface="Arial" panose="020B0604020202020204" pitchFamily="34" charset="0"/>
                <a:cs typeface="Arial" panose="020B0604020202020204" pitchFamily="34" charset="0"/>
              </a:rPr>
              <a:t>Fördelar med vattenkraft är till exempel: </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b="0" i="0" u="none" strike="noStrike" noProof="0" dirty="0">
                <a:solidFill>
                  <a:srgbClr val="000000"/>
                </a:solidFill>
                <a:effectLst/>
                <a:latin typeface="Arial" panose="020B0604020202020204" pitchFamily="34" charset="0"/>
                <a:cs typeface="Arial" panose="020B0604020202020204" pitchFamily="34" charset="0"/>
              </a:rPr>
              <a:t>1. Att vattenkraft är förnybar</a:t>
            </a:r>
            <a:r>
              <a:rPr lang="sv-SE" noProof="0" dirty="0">
                <a:effectLst/>
                <a:latin typeface="Arial" panose="020B0604020202020204" pitchFamily="34" charset="0"/>
                <a:cs typeface="Arial" panose="020B0604020202020204" pitchFamily="34" charset="0"/>
              </a:rPr>
              <a:t> energi. Vattenkraft använder en förnybar resurs, dvs vatten, vilket innebär att det inte tar slut. </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noProof="0" dirty="0">
                <a:effectLst/>
                <a:latin typeface="Arial" panose="020B0604020202020204" pitchFamily="34" charset="0"/>
                <a:cs typeface="Arial" panose="020B0604020202020204" pitchFamily="34" charset="0"/>
              </a:rPr>
              <a:t>2. Vattenkraft genererar elektricitet utan att släppa ut växthusgaser eller andra föroreningar. </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noProof="0" dirty="0">
                <a:effectLst/>
                <a:latin typeface="Arial" panose="020B0604020202020204" pitchFamily="34" charset="0"/>
                <a:cs typeface="Arial" panose="020B0604020202020204" pitchFamily="34" charset="0"/>
              </a:rPr>
              <a:t>3. Så länge det finns vattenflöde kan vattenkraftverk producera elektricitet kontinuerligt. </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dirty="0">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b="1" dirty="0">
                <a:effectLst/>
                <a:latin typeface="Arial" panose="020B0604020202020204" pitchFamily="34" charset="0"/>
                <a:cs typeface="Arial" panose="020B0604020202020204" pitchFamily="34" charset="0"/>
              </a:rPr>
              <a:t>Nackdelar med vattenkraft </a:t>
            </a:r>
            <a:r>
              <a:rPr lang="sv-SE" b="1" i="0" u="none" strike="noStrike" dirty="0">
                <a:solidFill>
                  <a:srgbClr val="000000"/>
                </a:solidFill>
                <a:effectLst/>
                <a:latin typeface="Arial" panose="020B0604020202020204" pitchFamily="34" charset="0"/>
                <a:cs typeface="Arial" panose="020B0604020202020204" pitchFamily="34" charset="0"/>
              </a:rPr>
              <a:t>är till exempel: </a:t>
            </a:r>
            <a:endParaRPr lang="sv-SE" b="1" dirty="0">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dirty="0">
                <a:effectLst/>
                <a:latin typeface="Arial" panose="020B0604020202020204" pitchFamily="34" charset="0"/>
                <a:cs typeface="Arial" panose="020B0604020202020204" pitchFamily="34" charset="0"/>
              </a:rPr>
              <a:t>När man bygger vattenkraftverk krävs det ofta dammar och reglering av flöden, vilket innebär att stora områden översvämmas för att skapa vattenmagasin. Detta kan förändra det naturliga flödet i vattendrag och påverka växt- och djurliv, särskilt arter som är beroende av forsande vatten. Även fiske och lokala samhällen kan påverkas.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dirty="0">
                <a:effectLst/>
                <a:latin typeface="Arial" panose="020B0604020202020204" pitchFamily="34" charset="0"/>
                <a:cs typeface="Arial" panose="020B0604020202020204" pitchFamily="34" charset="0"/>
              </a:rPr>
              <a:t>Byggandet av vattenkraftverk kräver stora ekonomiska investeringar.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b="0" dirty="0">
                <a:latin typeface="Arial" panose="020B0604020202020204" pitchFamily="34" charset="0"/>
                <a:cs typeface="Arial" panose="020B0604020202020204" pitchFamily="34" charset="0"/>
              </a:rPr>
              <a:t>Dammar i älvarna orsakar hinder för fisk som vandrar uppströms för att leka och fortplanta sig.</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b="0" dirty="0">
              <a:latin typeface="Arial" panose="020B0604020202020204" pitchFamily="34" charset="0"/>
              <a:cs typeface="Arial" panose="020B0604020202020204" pitchFamily="34" charset="0"/>
            </a:endParaRPr>
          </a:p>
          <a:p>
            <a:pPr marL="228600" indent="-228600">
              <a:buFont typeface="+mj-lt"/>
              <a:buAutoNum type="arabicPeriod"/>
            </a:pPr>
            <a:endParaRPr lang="sv-SE" altLang="sv-SE" dirty="0">
              <a:latin typeface="Calibri" panose="020F0502020204030204" pitchFamily="34" charset="0"/>
              <a:cs typeface="Calibri" panose="020F0502020204030204" pitchFamily="34" charset="0"/>
            </a:endParaRPr>
          </a:p>
          <a:p>
            <a:endParaRPr lang="sv-SE" dirty="0"/>
          </a:p>
        </p:txBody>
      </p:sp>
      <p:sp>
        <p:nvSpPr>
          <p:cNvPr id="4" name="Platshållare för bildnummer 3">
            <a:extLst>
              <a:ext uri="{FF2B5EF4-FFF2-40B4-BE49-F238E27FC236}">
                <a16:creationId xmlns:a16="http://schemas.microsoft.com/office/drawing/2014/main" id="{F398A611-3B8C-07C5-1936-1C5D29F44009}"/>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3191788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9CD02-5952-4747-4A97-F525529AE18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745C43C-2376-270E-7976-72230C7927CF}"/>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83ABD6CF-25DE-831A-A157-4C1D74E82023}"/>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dirty="0">
                <a:latin typeface="Arial" panose="020B0604020202020204" pitchFamily="34" charset="0"/>
                <a:cs typeface="Arial" panose="020B0604020202020204" pitchFamily="34" charset="0"/>
              </a:rPr>
              <a:t>Ta stöd av samtalsfrågorna i bild eller kom på egna. </a:t>
            </a:r>
            <a:endParaRPr 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Förslag på samtalsfrågor: </a:t>
            </a:r>
          </a:p>
          <a:p>
            <a:endParaRPr 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har vi i gruppen för tankar om vattenkraft? </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Hur mycket vet du om var din el kommer ifrån?</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har du själv sett eller upplevt kring vattenkraftverk i Sverige?</a:t>
            </a: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nästa powerpoint-bild finns länkar till mer information om vattenkraft. Gå vidare till den powerpoint-bilden om gruppen vill fördjupa sig i ämnet. Om inte, gå till avslutningen här nedanför.</a:t>
            </a: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AF46D0E5-DA6F-D827-2AA8-9142F00357C8}"/>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1611898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Vid behov </a:t>
            </a:r>
            <a:r>
              <a:rPr lang="sv-SE" altLang="sv-SE" sz="1200" b="0" dirty="0">
                <a:latin typeface="Arial" panose="020B0604020202020204" pitchFamily="34" charset="0"/>
                <a:cs typeface="Arial" panose="020B0604020202020204" pitchFamily="34" charset="0"/>
              </a:rPr>
              <a:t>(t.ex.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dirty="0">
                <a:latin typeface="Arial" panose="020B0604020202020204" pitchFamily="34" charset="0"/>
                <a:cs typeface="Arial" panose="020B0604020202020204" pitchFamily="34" charset="0"/>
              </a:rPr>
              <a:t>1. Påminn gruppen kort om Agenda 2030 och de globala målen. Du kan utgå från talpunkterna nedanför</a:t>
            </a:r>
            <a:r>
              <a:rPr lang="sv-SE" altLang="sv-SE" sz="1200" b="0">
                <a:latin typeface="Arial" panose="020B0604020202020204" pitchFamily="34" charset="0"/>
                <a:cs typeface="Arial" panose="020B0604020202020204" pitchFamily="34" charset="0"/>
              </a:rPr>
              <a:t>. </a:t>
            </a: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Talpunkter:</a:t>
            </a:r>
            <a:endParaRPr lang="sv-SE" sz="1200" b="1" dirty="0">
              <a:latin typeface="Arial" panose="020B0604020202020204" pitchFamily="34" charset="0"/>
              <a:cs typeface="Arial" panose="020B0604020202020204" pitchFamily="34" charset="0"/>
            </a:endParaRPr>
          </a:p>
          <a:p>
            <a:endParaRPr lang="sv-SE" sz="1200" b="1"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dirty="0">
                <a:latin typeface="Arial" panose="020B0604020202020204" pitchFamily="34" charset="0"/>
                <a:cs typeface="Arial" panose="020B0604020202020204" pitchFamily="34" charset="0"/>
              </a:rPr>
              <a:t>Idag kommer vi diskutera mål 7: Hållbar energi för alla.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Bild: </a:t>
            </a:r>
            <a:r>
              <a:rPr lang="sv-SE" sz="1200" b="1" dirty="0" err="1">
                <a:latin typeface="Arial" panose="020B0604020202020204" pitchFamily="34" charset="0"/>
                <a:cs typeface="Arial" panose="020B0604020202020204" pitchFamily="34" charset="0"/>
              </a:rPr>
              <a:t>Globalamålen.se</a:t>
            </a:r>
            <a:endParaRPr 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78EA9-75AF-C98E-3161-CFE58A044BF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983DD25-2C3A-04B7-A7AD-CF333FA38AA3}"/>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1B8C2528-8336-029C-33BB-8F355CF1110C}"/>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Klickar på de länkar som gruppen vill veta mer om.</a:t>
            </a: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Läs först ingressen eller det första stycket på hemsidorna för att få en övergripande förståelse för informationen på hemsidan. Fråga sedan gruppen om det är något särskilt på hemsidan som gruppen vill veta mer om, och läs i så fall det högt.</a:t>
            </a:r>
          </a:p>
          <a:p>
            <a:pPr marL="228600" indent="-228600">
              <a:buFont typeface="+mj-lt"/>
              <a:buAutoNum type="arabicPeriod"/>
            </a:pPr>
            <a:endParaRPr lang="sv-SE" altLang="sv-SE"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b="1" i="0" u="none" strike="noStrike" dirty="0">
                <a:solidFill>
                  <a:srgbClr val="000000"/>
                </a:solidFill>
                <a:effectLst/>
                <a:latin typeface="Arial" panose="020B0604020202020204" pitchFamily="34" charset="0"/>
                <a:cs typeface="Arial" panose="020B0604020202020204" pitchFamily="34" charset="0"/>
              </a:rPr>
              <a:t>Avslutning</a:t>
            </a:r>
            <a:r>
              <a:rPr lang="sv-SE"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dirty="0">
              <a:latin typeface="Arial" panose="020B0604020202020204" pitchFamily="34" charset="0"/>
              <a:cs typeface="Arial" panose="020B0604020202020204" pitchFamily="34" charset="0"/>
            </a:endParaRPr>
          </a:p>
          <a:p>
            <a:pPr marL="228600" indent="-228600">
              <a:buFont typeface="+mj-lt"/>
              <a:buAutoNum type="arabicPeriod"/>
            </a:pPr>
            <a:endParaRPr lang="sv-SE" altLang="sv-SE" dirty="0">
              <a:latin typeface="Calibri" panose="020F0502020204030204" pitchFamily="34" charset="0"/>
              <a:cs typeface="Calibri" panose="020F0502020204030204" pitchFamily="34" charset="0"/>
            </a:endParaRPr>
          </a:p>
          <a:p>
            <a:endParaRPr lang="sv-SE" dirty="0"/>
          </a:p>
        </p:txBody>
      </p:sp>
      <p:sp>
        <p:nvSpPr>
          <p:cNvPr id="4" name="Platshållare för bildnummer 3">
            <a:extLst>
              <a:ext uri="{FF2B5EF4-FFF2-40B4-BE49-F238E27FC236}">
                <a16:creationId xmlns:a16="http://schemas.microsoft.com/office/drawing/2014/main" id="{F4FC3D22-A438-9E0E-DD7E-04B151A7D2A3}"/>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4127235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CEE92-2383-C2B8-9820-AE6F52CBA38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997A8C-A8E1-E02F-A95F-836C1C6A8F0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7F893101-D730-89C2-7F35-F944E39459EF}"/>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vågkraft.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dirty="0">
                <a:effectLst/>
                <a:latin typeface="Arial" panose="020B0604020202020204" pitchFamily="34" charset="0"/>
                <a:cs typeface="Arial" panose="020B0604020202020204" pitchFamily="34" charset="0"/>
              </a:rPr>
              <a:t>Ett vågkraftverk utnyttjar energin </a:t>
            </a:r>
            <a:r>
              <a:rPr lang="sv-SE" sz="1200" dirty="0" err="1">
                <a:effectLst/>
                <a:latin typeface="Arial" panose="020B0604020202020204" pitchFamily="34" charset="0"/>
                <a:cs typeface="Arial" panose="020B0604020202020204" pitchFamily="34" charset="0"/>
              </a:rPr>
              <a:t>från</a:t>
            </a:r>
            <a:r>
              <a:rPr lang="sv-SE" sz="1200" dirty="0">
                <a:effectLst/>
                <a:latin typeface="Arial" panose="020B0604020202020204" pitchFamily="34" charset="0"/>
                <a:cs typeface="Arial" panose="020B0604020202020204" pitchFamily="34" charset="0"/>
              </a:rPr>
              <a:t> havets </a:t>
            </a:r>
            <a:r>
              <a:rPr lang="sv-SE" sz="1200" dirty="0" err="1">
                <a:effectLst/>
                <a:latin typeface="Arial" panose="020B0604020202020204" pitchFamily="34" charset="0"/>
                <a:cs typeface="Arial" panose="020B0604020202020204" pitchFamily="34" charset="0"/>
              </a:rPr>
              <a:t>vågor</a:t>
            </a:r>
            <a:r>
              <a:rPr lang="sv-SE" sz="1200" dirty="0">
                <a:effectLst/>
                <a:latin typeface="Arial" panose="020B0604020202020204" pitchFamily="34" charset="0"/>
                <a:cs typeface="Arial" panose="020B0604020202020204" pitchFamily="34" charset="0"/>
              </a:rPr>
              <a:t> för att generera el.</a:t>
            </a: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Vågorna får t.ex. en boj eller en del av vågkraftverket att röra på sig. Denna rörelse är mekanisk energi.</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Ett maskineri (en generator) gör om rörelsen till el. Elen skickas sedan vidare till elnätet så vi kan använda den.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Bild: Fortum</a:t>
            </a:r>
            <a:endParaRPr lang="sv-SE" b="1" dirty="0"/>
          </a:p>
        </p:txBody>
      </p:sp>
      <p:sp>
        <p:nvSpPr>
          <p:cNvPr id="4" name="Platshållare för bildnummer 3">
            <a:extLst>
              <a:ext uri="{FF2B5EF4-FFF2-40B4-BE49-F238E27FC236}">
                <a16:creationId xmlns:a16="http://schemas.microsoft.com/office/drawing/2014/main" id="{404EB7FC-94BF-DA55-E95D-B4127AB33C76}"/>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272616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FC8A9-1EB3-D0BC-C5E7-AFB40CC9FAC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4D29519-47FD-2232-8263-0AAE93D75AB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19FDDA5-D295-7C98-CE84-AE0C477B3A33}"/>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Ge exempel på för- och nackdelar med vågkraft.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Fördelar med vågkraft är till exempel:</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313131"/>
                </a:solidFill>
                <a:effectLst/>
                <a:latin typeface="Arial" panose="020B0604020202020204" pitchFamily="34" charset="0"/>
                <a:cs typeface="Arial" panose="020B0604020202020204" pitchFamily="34" charset="0"/>
              </a:rPr>
              <a:t>Att vågkraft är en förnyelsebar energikälla som inte släpper ut koldioxid eller andra skadliga ämnen.</a:t>
            </a:r>
            <a:r>
              <a:rPr lang="sv-SE" sz="1200" dirty="0">
                <a:effectLst/>
                <a:latin typeface="Arial" panose="020B0604020202020204" pitchFamily="34" charset="0"/>
                <a:cs typeface="Arial" panose="020B0604020202020204" pitchFamily="34" charset="0"/>
              </a:rPr>
              <a:t>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dirty="0">
                <a:effectLst/>
                <a:latin typeface="Arial" panose="020B0604020202020204" pitchFamily="34" charset="0"/>
                <a:cs typeface="Arial" panose="020B0604020202020204" pitchFamily="34" charset="0"/>
              </a:rPr>
              <a:t>Den har låg miljöpåverkan eftersom vågkraftverk generellt sett bara har en liten </a:t>
            </a:r>
            <a:r>
              <a:rPr lang="sv-SE" sz="1200" dirty="0" err="1">
                <a:effectLst/>
                <a:latin typeface="Arial" panose="020B0604020202020204" pitchFamily="34" charset="0"/>
                <a:cs typeface="Arial" panose="020B0604020202020204" pitchFamily="34" charset="0"/>
              </a:rPr>
              <a:t>påverkan</a:t>
            </a:r>
            <a:r>
              <a:rPr lang="sv-SE" sz="1200" dirty="0">
                <a:effectLst/>
                <a:latin typeface="Arial" panose="020B0604020202020204" pitchFamily="34" charset="0"/>
                <a:cs typeface="Arial" panose="020B0604020202020204" pitchFamily="34" charset="0"/>
              </a:rPr>
              <a:t> </a:t>
            </a:r>
            <a:r>
              <a:rPr lang="sv-SE" sz="1200" dirty="0" err="1">
                <a:effectLst/>
                <a:latin typeface="Arial" panose="020B0604020202020204" pitchFamily="34" charset="0"/>
                <a:cs typeface="Arial" panose="020B0604020202020204" pitchFamily="34" charset="0"/>
              </a:rPr>
              <a:t>pa</a:t>
            </a:r>
            <a:r>
              <a:rPr lang="sv-SE" sz="1200" dirty="0">
                <a:effectLst/>
                <a:latin typeface="Arial" panose="020B0604020202020204" pitchFamily="34" charset="0"/>
                <a:cs typeface="Arial" panose="020B0604020202020204" pitchFamily="34" charset="0"/>
              </a:rPr>
              <a:t>̊ marina ekosystem </a:t>
            </a:r>
            <a:r>
              <a:rPr lang="sv-SE" sz="1200" dirty="0" err="1">
                <a:effectLst/>
                <a:latin typeface="Arial" panose="020B0604020202020204" pitchFamily="34" charset="0"/>
                <a:cs typeface="Arial" panose="020B0604020202020204" pitchFamily="34" charset="0"/>
              </a:rPr>
              <a:t>jämfört</a:t>
            </a:r>
            <a:r>
              <a:rPr lang="sv-SE" sz="1200" dirty="0">
                <a:effectLst/>
                <a:latin typeface="Arial" panose="020B0604020202020204" pitchFamily="34" charset="0"/>
                <a:cs typeface="Arial" panose="020B0604020202020204" pitchFamily="34" charset="0"/>
              </a:rPr>
              <a:t> med andra kraftverk.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dirty="0">
                <a:effectLst/>
                <a:latin typeface="Arial" panose="020B0604020202020204" pitchFamily="34" charset="0"/>
                <a:cs typeface="Arial" panose="020B0604020202020204" pitchFamily="34" charset="0"/>
              </a:rPr>
              <a:t>Vågkraftverk har en låg ljudnivå jämfört med vindkraftverk, vilket gör dem mer acceptabla i kustnära områden.</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endParaRPr lang="sv-SE" sz="1200" dirty="0">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dirty="0">
                <a:effectLst/>
                <a:latin typeface="Arial" panose="020B0604020202020204" pitchFamily="34" charset="0"/>
                <a:cs typeface="Arial" panose="020B0604020202020204" pitchFamily="34" charset="0"/>
              </a:rPr>
              <a:t>Nackdelar med vågkraft är till exempel:</a:t>
            </a:r>
            <a:endParaRPr lang="sv-SE" altLang="sv-SE" sz="1200" b="1" dirty="0">
              <a:latin typeface="Arial" panose="020B0604020202020204" pitchFamily="34" charset="0"/>
              <a:cs typeface="Arial" panose="020B0604020202020204" pitchFamily="34" charset="0"/>
            </a:endParaRPr>
          </a:p>
          <a:p>
            <a:pPr marL="228600" indent="-228600">
              <a:buFont typeface="+mj-lt"/>
              <a:buAutoNum type="arabicPeriod"/>
            </a:pPr>
            <a:r>
              <a:rPr lang="sv-SE" altLang="sv-SE" dirty="0">
                <a:latin typeface="Arial" panose="020B0604020202020204" pitchFamily="34" charset="0"/>
                <a:cs typeface="Arial" panose="020B0604020202020204" pitchFamily="34" charset="0"/>
              </a:rPr>
              <a:t>Svårt att underhålla eftersom det är krångligt att laga något som ligger i vattnet. </a:t>
            </a:r>
          </a:p>
          <a:p>
            <a:pPr marL="228600" indent="-228600">
              <a:buFont typeface="+mj-lt"/>
              <a:buAutoNum type="arabicPeriod"/>
            </a:pPr>
            <a:r>
              <a:rPr lang="sv-SE" altLang="sv-SE" dirty="0">
                <a:latin typeface="Arial" panose="020B0604020202020204" pitchFamily="34" charset="0"/>
                <a:cs typeface="Arial" panose="020B0604020202020204" pitchFamily="34" charset="0"/>
              </a:rPr>
              <a:t>Fungerar inte överallt eftersom det måste finnas tillräckligt med vågor, så det passar inte alla kuster.</a:t>
            </a:r>
          </a:p>
          <a:p>
            <a:pPr marL="228600" indent="-228600">
              <a:buFont typeface="+mj-lt"/>
              <a:buAutoNum type="arabicPeriod"/>
            </a:pPr>
            <a:endParaRPr lang="sv-SE" altLang="sv-SE" dirty="0"/>
          </a:p>
          <a:p>
            <a:endParaRPr lang="sv-SE" dirty="0"/>
          </a:p>
        </p:txBody>
      </p:sp>
      <p:sp>
        <p:nvSpPr>
          <p:cNvPr id="4" name="Platshållare för bildnummer 3">
            <a:extLst>
              <a:ext uri="{FF2B5EF4-FFF2-40B4-BE49-F238E27FC236}">
                <a16:creationId xmlns:a16="http://schemas.microsoft.com/office/drawing/2014/main" id="{F0FBCF6E-3F97-A34B-AD37-8610E6FA50FE}"/>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19993184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C2D67-85AA-3829-D574-7166DAEA2CB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3304FFC-EA03-AF96-D29D-0CBECF0279F6}"/>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E0AC2290-2B36-0694-ABFE-157CC7B40E36}"/>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b="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b="0" dirty="0">
                <a:latin typeface="Arial" panose="020B0604020202020204" pitchFamily="34" charset="0"/>
                <a:cs typeface="Arial" panose="020B0604020202020204" pitchFamily="34" charset="0"/>
              </a:rPr>
              <a:t>Ta stöd av samtalsfrågorna i bild eller kom på egna. </a:t>
            </a:r>
          </a:p>
          <a:p>
            <a:pPr marL="450850" marR="0" lvl="0" indent="-450850" algn="l" defTabSz="457200" rtl="0" eaLnBrk="1" fontAlgn="auto" latinLnBrk="0" hangingPunct="1">
              <a:lnSpc>
                <a:spcPct val="100000"/>
              </a:lnSpc>
              <a:spcBef>
                <a:spcPct val="0"/>
              </a:spcBef>
              <a:spcAft>
                <a:spcPts val="0"/>
              </a:spcAft>
              <a:buClrTx/>
              <a:buSzTx/>
              <a:buFontTx/>
              <a:buNone/>
              <a:tabLst/>
              <a:defRPr/>
            </a:pPr>
            <a:endParaRPr lang="sv-SE" altLang="sv-SE" b="0"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Förslag på samtalsfrågor:</a:t>
            </a:r>
          </a:p>
          <a:p>
            <a:endParaRPr 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Vad har vi i gruppen för tankar om vågkraft? </a:t>
            </a:r>
          </a:p>
          <a:p>
            <a:pPr marL="171450" indent="-171450">
              <a:buFont typeface="Arial" panose="020B0604020202020204" pitchFamily="34" charset="0"/>
              <a:buChar char="•"/>
            </a:pPr>
            <a:r>
              <a:rPr lang="sv-SE" b="0" i="0" u="none" strike="noStrike" dirty="0">
                <a:solidFill>
                  <a:srgbClr val="000000"/>
                </a:solidFill>
                <a:effectLst/>
                <a:latin typeface="Arial" panose="020B0604020202020204" pitchFamily="34" charset="0"/>
                <a:cs typeface="Arial" panose="020B0604020202020204" pitchFamily="34" charset="0"/>
              </a:rPr>
              <a:t>Vilka miljömässiga fördelar och nackdelar kan vågkraft ha jämfört med andra förnybara energikällor som vind- eller solkraft?</a:t>
            </a:r>
            <a:endParaRPr lang="sv-SE" altLang="sv-SE" b="0" i="0" u="none" strike="noStrike" dirty="0">
              <a:solidFill>
                <a:srgbClr val="000000"/>
              </a:solidFill>
              <a:effectLst/>
              <a:latin typeface="Arial" panose="020B0604020202020204" pitchFamily="34" charset="0"/>
              <a:cs typeface="Arial" panose="020B0604020202020204" pitchFamily="34" charset="0"/>
            </a:endParaRPr>
          </a:p>
          <a:p>
            <a:pPr marL="450850" indent="-450850" eaLnBrk="1" hangingPunct="1">
              <a:spcBef>
                <a:spcPct val="0"/>
              </a:spcBef>
            </a:pPr>
            <a:endParaRPr lang="sv-SE" altLang="sv-SE" dirty="0">
              <a:latin typeface="Arial" panose="020B0604020202020204" pitchFamily="34" charset="0"/>
              <a:cs typeface="Arial" panose="020B0604020202020204" pitchFamily="34" charset="0"/>
            </a:endParaRPr>
          </a:p>
          <a:p>
            <a:pPr marL="0" indent="0">
              <a:buFont typeface="+mj-lt"/>
              <a:buNone/>
            </a:pPr>
            <a:r>
              <a:rPr lang="sv-SE" b="1" i="0" u="none" strike="noStrike" dirty="0">
                <a:solidFill>
                  <a:srgbClr val="000000"/>
                </a:solidFill>
                <a:effectLst/>
                <a:latin typeface="Arial" panose="020B0604020202020204" pitchFamily="34" charset="0"/>
                <a:cs typeface="Arial" panose="020B0604020202020204" pitchFamily="34" charset="0"/>
              </a:rPr>
              <a:t>Valbart: </a:t>
            </a:r>
            <a:r>
              <a:rPr lang="sv-SE" b="0" i="0" u="none" strike="noStrike" dirty="0">
                <a:solidFill>
                  <a:srgbClr val="000000"/>
                </a:solidFill>
                <a:effectLst/>
                <a:latin typeface="Arial" panose="020B0604020202020204" pitchFamily="34" charset="0"/>
                <a:cs typeface="Arial" panose="020B0604020202020204" pitchFamily="34" charset="0"/>
              </a:rPr>
              <a:t>På nästa powerpoint-bild finns en länk till mer information om vågkraft. Gå vidare till den powerpoint-bilden om gruppen vill fördjupa sig i ämnet. Om inte, gå till avslutningen här nedanför.</a:t>
            </a:r>
          </a:p>
          <a:p>
            <a:pPr marL="0" indent="0">
              <a:buFont typeface="+mj-lt"/>
              <a:buNone/>
            </a:pPr>
            <a:endParaRPr lang="sv-SE"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b="1" i="0" u="none" strike="noStrike" dirty="0">
                <a:solidFill>
                  <a:srgbClr val="000000"/>
                </a:solidFill>
                <a:effectLst/>
                <a:latin typeface="Arial" panose="020B0604020202020204" pitchFamily="34" charset="0"/>
                <a:cs typeface="Arial" panose="020B0604020202020204" pitchFamily="34" charset="0"/>
              </a:rPr>
              <a:t>Avslutning</a:t>
            </a:r>
            <a:r>
              <a:rPr lang="sv-SE"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F8352D0E-63D9-5F14-A51F-7F1B492DBF11}"/>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3919579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D4D09-9466-234F-7842-6643EDECA5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A9F0A35-7723-3899-D376-0DF2CDA75F7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A689E452-1D1B-334A-6704-5721FC409FDD}"/>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Klickar på länken om gruppen vill veta mer.</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först ingressen eller det första stycket på hemsidan för att få en övergripande förståelse för informationen som finns där. Fråga sedan gruppen om det är något särskilt på hemsidan som gruppen vill veta mer om, och läs i så fall det högt.</a:t>
            </a:r>
          </a:p>
          <a:p>
            <a:pPr marL="228600" indent="-228600">
              <a:buFont typeface="+mj-lt"/>
              <a:buAutoNum type="arabicPeriod"/>
            </a:pP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endParaRPr lang="sv-SE" altLang="sv-SE" dirty="0"/>
          </a:p>
          <a:p>
            <a:endParaRPr lang="sv-SE" dirty="0"/>
          </a:p>
        </p:txBody>
      </p:sp>
      <p:sp>
        <p:nvSpPr>
          <p:cNvPr id="4" name="Platshållare för bildnummer 3">
            <a:extLst>
              <a:ext uri="{FF2B5EF4-FFF2-40B4-BE49-F238E27FC236}">
                <a16:creationId xmlns:a16="http://schemas.microsoft.com/office/drawing/2014/main" id="{89483DA3-87D7-0E38-F612-778B6C9D199C}"/>
              </a:ext>
            </a:extLst>
          </p:cNvPr>
          <p:cNvSpPr>
            <a:spLocks noGrp="1"/>
          </p:cNvSpPr>
          <p:nvPr>
            <p:ph type="sldNum" sz="quarter" idx="10"/>
          </p:nvPr>
        </p:nvSpPr>
        <p:spPr/>
        <p:txBody>
          <a:bodyPr/>
          <a:lstStyle/>
          <a:p>
            <a:fld id="{4B0E164D-EE8D-B448-BE8E-A1520703B60E}" type="slidenum">
              <a:rPr lang="sv-SE" smtClean="0"/>
              <a:t>24</a:t>
            </a:fld>
            <a:endParaRPr lang="sv-SE"/>
          </a:p>
        </p:txBody>
      </p:sp>
    </p:spTree>
    <p:extLst>
      <p:ext uri="{BB962C8B-B14F-4D97-AF65-F5344CB8AC3E}">
        <p14:creationId xmlns:p14="http://schemas.microsoft.com/office/powerpoint/2010/main" val="3229067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CEE67-A082-27F1-6EAD-60F5EC61CC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BC6CC78-C48E-FAD2-0F1A-A47ED761329D}"/>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58C0201-5CCE-C50B-58C1-F5C148F40373}"/>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Börja med att berätta kort om förbränning.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dirty="0">
                <a:effectLst/>
                <a:latin typeface="Arial" panose="020B0604020202020204" pitchFamily="34" charset="0"/>
                <a:cs typeface="Arial" panose="020B0604020202020204" pitchFamily="34" charset="0"/>
              </a:rPr>
              <a:t>Förbränning, eller så kallade fjärrvärmeverk, </a:t>
            </a:r>
            <a:r>
              <a:rPr lang="sv-SE" sz="1200" b="0" dirty="0">
                <a:latin typeface="Arial" panose="020B0604020202020204" pitchFamily="34" charset="0"/>
                <a:cs typeface="Arial" panose="020B0604020202020204" pitchFamily="34" charset="0"/>
              </a:rPr>
              <a:t>producerar värme med hjälp av olika energikällor, som biomassa, avfall eller sol- och geotermisk energi (dvs energi som är lagrad i det yttersta skalet på jordens struktur).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Värmen överförs via värmeväxlare till vatten eller ånga, som sedan distribueras genom isolerade rör till anslutna byggnader.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Värmen används i byggnader för uppvärmning och varmvatten, och det avkylda vattnet skickas tillbaka för att återanvändas i systemet. </a:t>
            </a:r>
            <a:r>
              <a:rPr lang="sv-SE" sz="1200" b="1" dirty="0">
                <a:latin typeface="Arial" panose="020B0604020202020204" pitchFamily="34" charset="0"/>
                <a:cs typeface="Arial" panose="020B0604020202020204" pitchFamily="34" charset="0"/>
              </a:rPr>
              <a:t>Vi kommer strax titta på en film som beskriver det här närmare.</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b="1" dirty="0">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dirty="0">
                <a:effectLst/>
                <a:latin typeface="Arial" panose="020B0604020202020204" pitchFamily="34" charset="0"/>
                <a:cs typeface="Arial" panose="020B0604020202020204" pitchFamily="34" charset="0"/>
              </a:rPr>
              <a:t>Valbart: fördjupning för de som vill ha mer avancerad information:</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sz="1200" b="1" dirty="0">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dirty="0">
                <a:effectLst/>
                <a:latin typeface="Arial" panose="020B0604020202020204" pitchFamily="34" charset="0"/>
                <a:cs typeface="Arial" panose="020B0604020202020204" pitchFamily="34" charset="0"/>
              </a:rPr>
              <a:t>Kraftvärmeverk</a:t>
            </a:r>
            <a:r>
              <a:rPr lang="sv-SE" sz="1200" dirty="0">
                <a:effectLst/>
                <a:latin typeface="Arial" panose="020B0604020202020204" pitchFamily="34" charset="0"/>
                <a:cs typeface="Arial" panose="020B0604020202020204" pitchFamily="34" charset="0"/>
              </a:rPr>
              <a:t> är </a:t>
            </a:r>
            <a:r>
              <a:rPr lang="sv-SE" sz="1200" b="0" i="0" u="none" strike="noStrike" dirty="0">
                <a:solidFill>
                  <a:srgbClr val="000000"/>
                </a:solidFill>
                <a:effectLst/>
                <a:latin typeface="Arial" panose="020B0604020202020204" pitchFamily="34" charset="0"/>
                <a:cs typeface="Arial" panose="020B0604020202020204" pitchFamily="34" charset="0"/>
              </a:rPr>
              <a:t>en produktionsanläggning</a:t>
            </a:r>
            <a:r>
              <a:rPr lang="sv-SE" sz="1200" dirty="0">
                <a:effectLst/>
                <a:latin typeface="Arial" panose="020B0604020202020204" pitchFamily="34" charset="0"/>
                <a:cs typeface="Arial" panose="020B0604020202020204" pitchFamily="34" charset="0"/>
              </a:rPr>
              <a:t> som </a:t>
            </a:r>
            <a:r>
              <a:rPr lang="sv-SE" sz="1200" b="0" dirty="0">
                <a:latin typeface="Arial" panose="020B0604020202020204" pitchFamily="34" charset="0"/>
                <a:cs typeface="Arial" panose="020B0604020202020204" pitchFamily="34" charset="0"/>
              </a:rPr>
              <a:t>producerar både el och värme </a:t>
            </a:r>
            <a:r>
              <a:rPr lang="sv-SE" sz="1200" b="0" i="1" dirty="0">
                <a:latin typeface="Arial" panose="020B0604020202020204" pitchFamily="34" charset="0"/>
                <a:cs typeface="Arial" panose="020B0604020202020204" pitchFamily="34" charset="0"/>
              </a:rPr>
              <a:t>samtidigt</a:t>
            </a:r>
            <a:r>
              <a:rPr lang="sv-SE" sz="1200" b="0" dirty="0">
                <a:latin typeface="Arial" panose="020B0604020202020204" pitchFamily="34" charset="0"/>
                <a:cs typeface="Arial" panose="020B0604020202020204" pitchFamily="34" charset="0"/>
              </a:rPr>
              <a:t> genom att förbränna bränsle (t.ex. biomassa, avfall eller naturgas) för att skapa ånga som driver en turbin.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Kraftvärmeverk utnyttjar överskottsvärmen från elproduktionen för att värma vatten till fjärrvärme, vilket gör processen mycket effektiv.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Kraftvärmeverk ger miljöfördelar och flexibilitet genom minskade utsläpp och möjlighet att använda flera typer av bränsle, även förnybara.</a:t>
            </a:r>
          </a:p>
        </p:txBody>
      </p:sp>
      <p:sp>
        <p:nvSpPr>
          <p:cNvPr id="4" name="Platshållare för bildnummer 3">
            <a:extLst>
              <a:ext uri="{FF2B5EF4-FFF2-40B4-BE49-F238E27FC236}">
                <a16:creationId xmlns:a16="http://schemas.microsoft.com/office/drawing/2014/main" id="{7AF1823B-AAB0-996E-F993-57D02584A88A}"/>
              </a:ext>
            </a:extLst>
          </p:cNvPr>
          <p:cNvSpPr>
            <a:spLocks noGrp="1"/>
          </p:cNvSpPr>
          <p:nvPr>
            <p:ph type="sldNum" sz="quarter" idx="10"/>
          </p:nvPr>
        </p:nvSpPr>
        <p:spPr/>
        <p:txBody>
          <a:bodyPr/>
          <a:lstStyle/>
          <a:p>
            <a:fld id="{4B0E164D-EE8D-B448-BE8E-A1520703B60E}" type="slidenum">
              <a:rPr lang="sv-SE" smtClean="0"/>
              <a:t>25</a:t>
            </a:fld>
            <a:endParaRPr lang="sv-SE"/>
          </a:p>
        </p:txBody>
      </p:sp>
    </p:spTree>
    <p:extLst>
      <p:ext uri="{BB962C8B-B14F-4D97-AF65-F5344CB8AC3E}">
        <p14:creationId xmlns:p14="http://schemas.microsoft.com/office/powerpoint/2010/main" val="2595308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ED4C3-4729-D2D0-1DFB-045A17FEB79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E88B6FB-656A-30B0-30C2-AC706BC63703}"/>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E9718262-AA97-32C7-2CD0-B46AFD755CB0}"/>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för gruppen att ni ska titta på en kort informationsfilm av </a:t>
            </a:r>
            <a:r>
              <a:rPr lang="sv-SE" altLang="sv-SE" sz="1200" b="0" dirty="0" err="1">
                <a:latin typeface="Arial" panose="020B0604020202020204" pitchFamily="34" charset="0"/>
                <a:cs typeface="Arial" panose="020B0604020202020204" pitchFamily="34" charset="0"/>
              </a:rPr>
              <a:t>Jämtkraft</a:t>
            </a:r>
            <a:r>
              <a:rPr lang="sv-SE" altLang="sv-SE" sz="1200" b="0" dirty="0">
                <a:latin typeface="Arial" panose="020B0604020202020204" pitchFamily="34" charset="0"/>
                <a:cs typeface="Arial" panose="020B0604020202020204" pitchFamily="34" charset="0"/>
              </a:rPr>
              <a:t> AB om hur kraftvärmeverk fungerar.</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Filmen är cirka 50 sekunder och har undertextning </a:t>
            </a:r>
            <a:r>
              <a:rPr lang="sv-SE" altLang="sv-SE" sz="1200" b="0" u="sng" dirty="0">
                <a:latin typeface="Arial" panose="020B0604020202020204" pitchFamily="34" charset="0"/>
                <a:cs typeface="Arial" panose="020B0604020202020204" pitchFamily="34" charset="0"/>
              </a:rPr>
              <a:t>som du slår på i filmens menyrad.</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Informera att efter filmen kommer gruppen få prata mer om för- och nackdelar med förbränning.</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eaLnBrk="1" hangingPunct="1">
              <a:spcBef>
                <a:spcPct val="0"/>
              </a:spcBef>
              <a:buFont typeface="+mj-lt"/>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buFont typeface="+mj-lt"/>
              <a:buAutoNum type="arabicPeriod"/>
            </a:pPr>
            <a:endParaRPr lang="sv-SE" altLang="sv-SE" b="0" dirty="0"/>
          </a:p>
          <a:p>
            <a:pPr marL="228600" indent="-228600">
              <a:buFont typeface="+mj-lt"/>
              <a:buAutoNum type="arabicPeriod"/>
            </a:pPr>
            <a:endParaRPr lang="sv-SE" altLang="sv-SE" dirty="0">
              <a:latin typeface="Calibri" panose="020F0502020204030204" pitchFamily="34" charset="0"/>
              <a:cs typeface="Calibri" panose="020F0502020204030204" pitchFamily="34" charset="0"/>
            </a:endParaRPr>
          </a:p>
          <a:p>
            <a:endParaRPr lang="sv-SE" dirty="0"/>
          </a:p>
        </p:txBody>
      </p:sp>
      <p:sp>
        <p:nvSpPr>
          <p:cNvPr id="4" name="Platshållare för bildnummer 3">
            <a:extLst>
              <a:ext uri="{FF2B5EF4-FFF2-40B4-BE49-F238E27FC236}">
                <a16:creationId xmlns:a16="http://schemas.microsoft.com/office/drawing/2014/main" id="{3E308152-79E0-BF5B-33E6-4B835D7C4914}"/>
              </a:ext>
            </a:extLst>
          </p:cNvPr>
          <p:cNvSpPr>
            <a:spLocks noGrp="1"/>
          </p:cNvSpPr>
          <p:nvPr>
            <p:ph type="sldNum" sz="quarter" idx="10"/>
          </p:nvPr>
        </p:nvSpPr>
        <p:spPr/>
        <p:txBody>
          <a:bodyPr/>
          <a:lstStyle/>
          <a:p>
            <a:fld id="{4B0E164D-EE8D-B448-BE8E-A1520703B60E}" type="slidenum">
              <a:rPr lang="sv-SE" smtClean="0"/>
              <a:t>26</a:t>
            </a:fld>
            <a:endParaRPr lang="sv-SE"/>
          </a:p>
        </p:txBody>
      </p:sp>
    </p:spTree>
    <p:extLst>
      <p:ext uri="{BB962C8B-B14F-4D97-AF65-F5344CB8AC3E}">
        <p14:creationId xmlns:p14="http://schemas.microsoft.com/office/powerpoint/2010/main" val="4043466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98305-B050-C7B7-B414-120AF21F4C7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ACE995D-3E09-0364-670D-8204B49709B6}"/>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013652C-4BD9-6BD7-60A0-9A79C3D1AD15}"/>
              </a:ext>
            </a:extLst>
          </p:cNvPr>
          <p:cNvSpPr>
            <a:spLocks noGrp="1"/>
          </p:cNvSpPr>
          <p:nvPr>
            <p:ph type="body" idx="1"/>
          </p:nvPr>
        </p:nvSpPr>
        <p:spPr/>
        <p:txBody>
          <a:bodyPr/>
          <a:lstStyle/>
          <a:p>
            <a:pPr marL="450850" indent="-450850" eaLnBrk="1" hangingPunct="1">
              <a:spcBef>
                <a:spcPct val="0"/>
              </a:spcBef>
            </a:pPr>
            <a:r>
              <a:rPr lang="sv-SE" sz="1200"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Ge exempel på för- och nackdelar med förbränning. Utgå från </a:t>
            </a:r>
            <a:r>
              <a:rPr lang="sv-SE" sz="1200" b="0" noProof="0" dirty="0" err="1">
                <a:latin typeface="Arial" panose="020B0604020202020204" pitchFamily="34" charset="0"/>
                <a:cs typeface="Arial" panose="020B0604020202020204" pitchFamily="34" charset="0"/>
              </a:rPr>
              <a:t>talpunkterna</a:t>
            </a:r>
            <a:r>
              <a:rPr lang="sv-SE" sz="1200" b="0" noProof="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sz="1200" b="0"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i="0" u="none" strike="noStrike" noProof="0" dirty="0">
                <a:solidFill>
                  <a:srgbClr val="000000"/>
                </a:solidFill>
                <a:effectLst/>
                <a:latin typeface="Arial" panose="020B0604020202020204" pitchFamily="34" charset="0"/>
                <a:cs typeface="Arial" panose="020B0604020202020204" pitchFamily="34" charset="0"/>
              </a:rPr>
              <a:t>Fördelar med förbränning är till exempel: </a:t>
            </a:r>
            <a:endParaRPr lang="sv-SE" sz="1200" b="1" noProof="0" dirty="0">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noProof="0" dirty="0">
                <a:solidFill>
                  <a:srgbClr val="000000"/>
                </a:solidFill>
                <a:effectLst/>
                <a:latin typeface="Arial" panose="020B0604020202020204" pitchFamily="34" charset="0"/>
                <a:cs typeface="Arial" panose="020B0604020202020204" pitchFamily="34" charset="0"/>
              </a:rPr>
              <a:t>Genom</a:t>
            </a:r>
            <a:r>
              <a:rPr lang="sv-SE" sz="1200" noProof="0" dirty="0">
                <a:effectLst/>
                <a:latin typeface="Arial" panose="020B0604020202020204" pitchFamily="34" charset="0"/>
                <a:cs typeface="Arial" panose="020B0604020202020204" pitchFamily="34" charset="0"/>
              </a:rPr>
              <a:t> att centralisera värmeproduktionen kan fjärrvärmeverk utnyttja </a:t>
            </a:r>
            <a:r>
              <a:rPr lang="sv-SE" sz="1200" noProof="0" dirty="0" err="1">
                <a:effectLst/>
                <a:latin typeface="Arial" panose="020B0604020202020204" pitchFamily="34" charset="0"/>
                <a:cs typeface="Arial" panose="020B0604020202020204" pitchFamily="34" charset="0"/>
              </a:rPr>
              <a:t>bränslet</a:t>
            </a:r>
            <a:r>
              <a:rPr lang="sv-SE" sz="1200" noProof="0" dirty="0">
                <a:effectLst/>
                <a:latin typeface="Arial" panose="020B0604020202020204" pitchFamily="34" charset="0"/>
                <a:cs typeface="Arial" panose="020B0604020202020204" pitchFamily="34" charset="0"/>
              </a:rPr>
              <a:t> mer effektivt </a:t>
            </a:r>
            <a:r>
              <a:rPr lang="sv-SE" sz="1200" noProof="0" dirty="0" err="1">
                <a:effectLst/>
                <a:latin typeface="Arial" panose="020B0604020202020204" pitchFamily="34" charset="0"/>
                <a:cs typeface="Arial" panose="020B0604020202020204" pitchFamily="34" charset="0"/>
              </a:rPr>
              <a:t>än</a:t>
            </a:r>
            <a:r>
              <a:rPr lang="sv-SE" sz="1200" noProof="0" dirty="0">
                <a:effectLst/>
                <a:latin typeface="Arial" panose="020B0604020202020204" pitchFamily="34" charset="0"/>
                <a:cs typeface="Arial" panose="020B0604020202020204" pitchFamily="34" charset="0"/>
              </a:rPr>
              <a:t> individuella värmesystem.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noProof="0" dirty="0" err="1">
                <a:effectLst/>
                <a:latin typeface="Arial" panose="020B0604020202020204" pitchFamily="34" charset="0"/>
                <a:cs typeface="Arial" panose="020B0604020202020204" pitchFamily="34" charset="0"/>
              </a:rPr>
              <a:t>Fjärrvärmeverk</a:t>
            </a:r>
            <a:r>
              <a:rPr lang="sv-SE" sz="1200" noProof="0" dirty="0">
                <a:effectLst/>
                <a:latin typeface="Arial" panose="020B0604020202020204" pitchFamily="34" charset="0"/>
                <a:cs typeface="Arial" panose="020B0604020202020204" pitchFamily="34" charset="0"/>
              </a:rPr>
              <a:t> kan </a:t>
            </a:r>
            <a:r>
              <a:rPr lang="sv-SE" sz="1200" noProof="0" dirty="0" err="1">
                <a:effectLst/>
                <a:latin typeface="Arial" panose="020B0604020202020204" pitchFamily="34" charset="0"/>
                <a:cs typeface="Arial" panose="020B0604020202020204" pitchFamily="34" charset="0"/>
              </a:rPr>
              <a:t>använda</a:t>
            </a:r>
            <a:r>
              <a:rPr lang="sv-SE" sz="1200" noProof="0" dirty="0">
                <a:effectLst/>
                <a:latin typeface="Arial" panose="020B0604020202020204" pitchFamily="34" charset="0"/>
                <a:cs typeface="Arial" panose="020B0604020202020204" pitchFamily="34" charset="0"/>
              </a:rPr>
              <a:t> </a:t>
            </a:r>
            <a:r>
              <a:rPr lang="sv-SE" sz="1200" noProof="0" dirty="0" err="1">
                <a:effectLst/>
                <a:latin typeface="Arial" panose="020B0604020202020204" pitchFamily="34" charset="0"/>
                <a:cs typeface="Arial" panose="020B0604020202020204" pitchFamily="34" charset="0"/>
              </a:rPr>
              <a:t>förnybara</a:t>
            </a:r>
            <a:r>
              <a:rPr lang="sv-SE" sz="1200" noProof="0" dirty="0">
                <a:effectLst/>
                <a:latin typeface="Arial" panose="020B0604020202020204" pitchFamily="34" charset="0"/>
                <a:cs typeface="Arial" panose="020B0604020202020204" pitchFamily="34" charset="0"/>
              </a:rPr>
              <a:t> </a:t>
            </a:r>
            <a:r>
              <a:rPr lang="sv-SE" sz="1200" noProof="0" dirty="0" err="1">
                <a:effectLst/>
                <a:latin typeface="Arial" panose="020B0604020202020204" pitchFamily="34" charset="0"/>
                <a:cs typeface="Arial" panose="020B0604020202020204" pitchFamily="34" charset="0"/>
              </a:rPr>
              <a:t>energikällor</a:t>
            </a:r>
            <a:r>
              <a:rPr lang="sv-SE" sz="1200" noProof="0" dirty="0">
                <a:effectLst/>
                <a:latin typeface="Arial" panose="020B0604020202020204" pitchFamily="34" charset="0"/>
                <a:cs typeface="Arial" panose="020B0604020202020204" pitchFamily="34" charset="0"/>
              </a:rPr>
              <a:t> och </a:t>
            </a:r>
            <a:r>
              <a:rPr lang="sv-SE" sz="1200" noProof="0" dirty="0" err="1">
                <a:effectLst/>
                <a:latin typeface="Arial" panose="020B0604020202020204" pitchFamily="34" charset="0"/>
                <a:cs typeface="Arial" panose="020B0604020202020204" pitchFamily="34" charset="0"/>
              </a:rPr>
              <a:t>återvinna</a:t>
            </a:r>
            <a:r>
              <a:rPr lang="sv-SE" sz="1200" noProof="0" dirty="0">
                <a:effectLst/>
                <a:latin typeface="Arial" panose="020B0604020202020204" pitchFamily="34" charset="0"/>
                <a:cs typeface="Arial" panose="020B0604020202020204" pitchFamily="34" charset="0"/>
              </a:rPr>
              <a:t> </a:t>
            </a:r>
            <a:r>
              <a:rPr lang="sv-SE" sz="1200" noProof="0" dirty="0" err="1">
                <a:effectLst/>
                <a:latin typeface="Arial" panose="020B0604020202020204" pitchFamily="34" charset="0"/>
                <a:cs typeface="Arial" panose="020B0604020202020204" pitchFamily="34" charset="0"/>
              </a:rPr>
              <a:t>värme</a:t>
            </a:r>
            <a:r>
              <a:rPr lang="sv-SE" sz="1200" noProof="0" dirty="0">
                <a:effectLst/>
                <a:latin typeface="Arial" panose="020B0604020202020204" pitchFamily="34" charset="0"/>
                <a:cs typeface="Arial" panose="020B0604020202020204" pitchFamily="34" charset="0"/>
              </a:rPr>
              <a:t> </a:t>
            </a:r>
            <a:r>
              <a:rPr lang="sv-SE" sz="1200" noProof="0" dirty="0" err="1">
                <a:effectLst/>
                <a:latin typeface="Arial" panose="020B0604020202020204" pitchFamily="34" charset="0"/>
                <a:cs typeface="Arial" panose="020B0604020202020204" pitchFamily="34" charset="0"/>
              </a:rPr>
              <a:t>från</a:t>
            </a:r>
            <a:r>
              <a:rPr lang="sv-SE" sz="1200" noProof="0" dirty="0">
                <a:effectLst/>
                <a:latin typeface="Arial" panose="020B0604020202020204" pitchFamily="34" charset="0"/>
                <a:cs typeface="Arial" panose="020B0604020202020204" pitchFamily="34" charset="0"/>
              </a:rPr>
              <a:t> industriella processer, vilket minskar beroendet av fossila </a:t>
            </a:r>
            <a:r>
              <a:rPr lang="sv-SE" sz="1200" noProof="0" dirty="0" err="1">
                <a:effectLst/>
                <a:latin typeface="Arial" panose="020B0604020202020204" pitchFamily="34" charset="0"/>
                <a:cs typeface="Arial" panose="020B0604020202020204" pitchFamily="34" charset="0"/>
              </a:rPr>
              <a:t>bränslen</a:t>
            </a:r>
            <a:r>
              <a:rPr lang="sv-SE" sz="1200" noProof="0" dirty="0">
                <a:effectLst/>
                <a:latin typeface="Arial" panose="020B0604020202020204" pitchFamily="34" charset="0"/>
                <a:cs typeface="Arial" panose="020B0604020202020204" pitchFamily="34" charset="0"/>
              </a:rPr>
              <a:t> och </a:t>
            </a:r>
            <a:r>
              <a:rPr lang="sv-SE" sz="1200" noProof="0" dirty="0" err="1">
                <a:effectLst/>
                <a:latin typeface="Arial" panose="020B0604020202020204" pitchFamily="34" charset="0"/>
                <a:cs typeface="Arial" panose="020B0604020202020204" pitchFamily="34" charset="0"/>
              </a:rPr>
              <a:t>utsläppen</a:t>
            </a:r>
            <a:r>
              <a:rPr lang="sv-SE" sz="1200" noProof="0" dirty="0">
                <a:effectLst/>
                <a:latin typeface="Arial" panose="020B0604020202020204" pitchFamily="34" charset="0"/>
                <a:cs typeface="Arial" panose="020B0604020202020204" pitchFamily="34" charset="0"/>
              </a:rPr>
              <a:t> av </a:t>
            </a:r>
            <a:r>
              <a:rPr lang="sv-SE" sz="1200" noProof="0" dirty="0" err="1">
                <a:effectLst/>
                <a:latin typeface="Arial" panose="020B0604020202020204" pitchFamily="34" charset="0"/>
                <a:cs typeface="Arial" panose="020B0604020202020204" pitchFamily="34" charset="0"/>
              </a:rPr>
              <a:t>växthusgaser</a:t>
            </a:r>
            <a:r>
              <a:rPr lang="sv-SE" sz="1200" noProof="0" dirty="0">
                <a:effectLst/>
                <a:latin typeface="Arial" panose="020B0604020202020204" pitchFamily="34" charset="0"/>
                <a:cs typeface="Arial" panose="020B0604020202020204" pitchFamily="34" charset="0"/>
              </a:rPr>
              <a:t>.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noProof="0" dirty="0">
                <a:effectLst/>
                <a:latin typeface="Arial" panose="020B0604020202020204" pitchFamily="34" charset="0"/>
                <a:cs typeface="Arial" panose="020B0604020202020204" pitchFamily="34" charset="0"/>
              </a:rPr>
              <a:t>Byggnader anslutna till </a:t>
            </a:r>
            <a:r>
              <a:rPr lang="sv-SE" sz="1200" noProof="0" dirty="0" err="1">
                <a:effectLst/>
                <a:latin typeface="Arial" panose="020B0604020202020204" pitchFamily="34" charset="0"/>
                <a:cs typeface="Arial" panose="020B0604020202020204" pitchFamily="34" charset="0"/>
              </a:rPr>
              <a:t>fjärrvärmenätet</a:t>
            </a:r>
            <a:r>
              <a:rPr lang="sv-SE" sz="1200" noProof="0" dirty="0">
                <a:effectLst/>
                <a:latin typeface="Arial" panose="020B0604020202020204" pitchFamily="34" charset="0"/>
                <a:cs typeface="Arial" panose="020B0604020202020204" pitchFamily="34" charset="0"/>
              </a:rPr>
              <a:t> slipper hantera egna pannor och </a:t>
            </a:r>
            <a:r>
              <a:rPr lang="sv-SE" sz="1200" noProof="0" dirty="0" err="1">
                <a:effectLst/>
                <a:latin typeface="Arial" panose="020B0604020202020204" pitchFamily="34" charset="0"/>
                <a:cs typeface="Arial" panose="020B0604020202020204" pitchFamily="34" charset="0"/>
              </a:rPr>
              <a:t>bränsleförråd</a:t>
            </a:r>
            <a:r>
              <a:rPr lang="sv-SE" sz="1200" noProof="0" dirty="0">
                <a:effectLst/>
                <a:latin typeface="Arial" panose="020B0604020202020204" pitchFamily="34" charset="0"/>
                <a:cs typeface="Arial" panose="020B0604020202020204" pitchFamily="34" charset="0"/>
              </a:rPr>
              <a:t>, vilket minskar underhållsbehov och platsbehov.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endParaRPr lang="sv-SE" sz="1200" noProof="0" dirty="0">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noProof="0" dirty="0">
                <a:effectLst/>
                <a:latin typeface="Arial" panose="020B0604020202020204" pitchFamily="34" charset="0"/>
                <a:cs typeface="Arial" panose="020B0604020202020204" pitchFamily="34" charset="0"/>
              </a:rPr>
              <a:t>Nackdelar med förbränning är till exempel:</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noProof="0" dirty="0">
                <a:effectLst/>
                <a:latin typeface="Arial" panose="020B0604020202020204" pitchFamily="34" charset="0"/>
                <a:cs typeface="Arial" panose="020B0604020202020204" pitchFamily="34" charset="0"/>
              </a:rPr>
              <a:t>Förbränning kan innebära höga investeringskostnader.</a:t>
            </a:r>
          </a:p>
        </p:txBody>
      </p:sp>
      <p:sp>
        <p:nvSpPr>
          <p:cNvPr id="4" name="Platshållare för bildnummer 3">
            <a:extLst>
              <a:ext uri="{FF2B5EF4-FFF2-40B4-BE49-F238E27FC236}">
                <a16:creationId xmlns:a16="http://schemas.microsoft.com/office/drawing/2014/main" id="{B52EA81F-4B05-D92E-6B33-390C2F6A3994}"/>
              </a:ext>
            </a:extLst>
          </p:cNvPr>
          <p:cNvSpPr>
            <a:spLocks noGrp="1"/>
          </p:cNvSpPr>
          <p:nvPr>
            <p:ph type="sldNum" sz="quarter" idx="10"/>
          </p:nvPr>
        </p:nvSpPr>
        <p:spPr/>
        <p:txBody>
          <a:bodyPr/>
          <a:lstStyle/>
          <a:p>
            <a:fld id="{4B0E164D-EE8D-B448-BE8E-A1520703B60E}" type="slidenum">
              <a:rPr lang="sv-SE" smtClean="0"/>
              <a:t>27</a:t>
            </a:fld>
            <a:endParaRPr lang="sv-SE"/>
          </a:p>
        </p:txBody>
      </p:sp>
    </p:spTree>
    <p:extLst>
      <p:ext uri="{BB962C8B-B14F-4D97-AF65-F5344CB8AC3E}">
        <p14:creationId xmlns:p14="http://schemas.microsoft.com/office/powerpoint/2010/main" val="2330123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170F9-4AA7-61BA-A889-B785818C145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D728734-4BB3-3449-D45C-34F2A053BC2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48084678-9A85-1C04-D16E-AB24C1EB4C27}"/>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0" indent="0" eaLnBrk="1" hangingPunct="1">
              <a:spcBef>
                <a:spcPct val="0"/>
              </a:spcBef>
              <a:buFont typeface="+mj-lt"/>
              <a:buNone/>
            </a:pPr>
            <a:r>
              <a:rPr lang="sv-SE" altLang="sv-SE" sz="1200" b="0" dirty="0">
                <a:latin typeface="Arial" panose="020B0604020202020204" pitchFamily="34" charset="0"/>
                <a:cs typeface="Arial" panose="020B0604020202020204" pitchFamily="34" charset="0"/>
              </a:rPr>
              <a:t>Ta stöd av samtalsfrågorna nedanför eller kom på egna. </a:t>
            </a:r>
          </a:p>
          <a:p>
            <a:pPr marL="450850" indent="-450850" eaLnBrk="1" hangingPunct="1">
              <a:spcBef>
                <a:spcPct val="0"/>
              </a:spcBef>
              <a:buFont typeface="+mj-lt"/>
              <a:buAutoNum type="arabicPeriod" startAt="2"/>
            </a:pPr>
            <a:endParaRPr lang="sv-SE" altLang="sv-SE" sz="1200" b="0"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har vi i gruppen för tankar om förbränning? </a:t>
            </a:r>
          </a:p>
          <a:p>
            <a:pPr marL="171450" indent="-17145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tänker ni om att samma system kan ge både el och värme till våra hem?</a:t>
            </a:r>
          </a:p>
          <a:p>
            <a:pPr marL="228600" indent="-228600">
              <a:buFont typeface="Arial" panose="020B0604020202020204" pitchFamily="34" charset="0"/>
              <a:buChar char="•"/>
            </a:pP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nästa powerpoint-bild finns länkar till mer information om förbränning. Gå vidare till den powerpoint-bilden om gruppen vill fördjupa sig i ämnet. Om inte, gå till avslutningen här nedanför.</a:t>
            </a: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sz="1200"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B010B19E-0B68-6CBE-66E1-A23BB4A9E888}"/>
              </a:ext>
            </a:extLst>
          </p:cNvPr>
          <p:cNvSpPr>
            <a:spLocks noGrp="1"/>
          </p:cNvSpPr>
          <p:nvPr>
            <p:ph type="sldNum" sz="quarter" idx="10"/>
          </p:nvPr>
        </p:nvSpPr>
        <p:spPr/>
        <p:txBody>
          <a:bodyPr/>
          <a:lstStyle/>
          <a:p>
            <a:fld id="{4B0E164D-EE8D-B448-BE8E-A1520703B60E}" type="slidenum">
              <a:rPr lang="sv-SE" smtClean="0"/>
              <a:t>28</a:t>
            </a:fld>
            <a:endParaRPr lang="sv-SE"/>
          </a:p>
        </p:txBody>
      </p:sp>
    </p:spTree>
    <p:extLst>
      <p:ext uri="{BB962C8B-B14F-4D97-AF65-F5344CB8AC3E}">
        <p14:creationId xmlns:p14="http://schemas.microsoft.com/office/powerpoint/2010/main" val="268485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FFBE6-657F-F9D5-FF47-AD6709743A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28F22D8-96D4-5708-57C4-9B64E316AB7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AD0A7F20-19DB-754C-C401-AED08012402F}"/>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Klickar på de länkar som gruppen vill veta mer om.</a:t>
            </a: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Läs först ingressen eller det första stycket på hemsidorna för att få en övergripande förståelse för informationen på hemsidan. Fråga sedan gruppen om det är något särskilt på hemsidan som gruppen vill veta mer om, och läs i så fall det högt.</a:t>
            </a:r>
          </a:p>
          <a:p>
            <a:pPr marL="228600" indent="-228600">
              <a:buFont typeface="+mj-lt"/>
              <a:buAutoNum type="arabicPeriod"/>
            </a:pPr>
            <a:endParaRPr lang="sv-SE" altLang="sv-SE"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b="1" i="0" u="none" strike="noStrike" dirty="0">
                <a:solidFill>
                  <a:srgbClr val="000000"/>
                </a:solidFill>
                <a:effectLst/>
                <a:latin typeface="Arial" panose="020B0604020202020204" pitchFamily="34" charset="0"/>
                <a:cs typeface="Arial" panose="020B0604020202020204" pitchFamily="34" charset="0"/>
              </a:rPr>
              <a:t>Avslutning</a:t>
            </a:r>
            <a:r>
              <a:rPr lang="sv-SE"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1D18582-A4E9-F349-EA96-907B314C840B}"/>
              </a:ext>
            </a:extLst>
          </p:cNvPr>
          <p:cNvSpPr>
            <a:spLocks noGrp="1"/>
          </p:cNvSpPr>
          <p:nvPr>
            <p:ph type="sldNum" sz="quarter" idx="10"/>
          </p:nvPr>
        </p:nvSpPr>
        <p:spPr/>
        <p:txBody>
          <a:bodyPr/>
          <a:lstStyle/>
          <a:p>
            <a:fld id="{4B0E164D-EE8D-B448-BE8E-A1520703B60E}" type="slidenum">
              <a:rPr lang="sv-SE" smtClean="0"/>
              <a:t>29</a:t>
            </a:fld>
            <a:endParaRPr lang="sv-SE"/>
          </a:p>
        </p:txBody>
      </p:sp>
    </p:spTree>
    <p:extLst>
      <p:ext uri="{BB962C8B-B14F-4D97-AF65-F5344CB8AC3E}">
        <p14:creationId xmlns:p14="http://schemas.microsoft.com/office/powerpoint/2010/main" val="2757105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detta som tillägg: "Genom att ändra hur vi </a:t>
            </a:r>
            <a:r>
              <a:rPr lang="sv-SE" sz="1200" b="0" dirty="0">
                <a:latin typeface="Arial" panose="020B0604020202020204" pitchFamily="34" charset="0"/>
                <a:cs typeface="Arial" panose="020B0604020202020204" pitchFamily="34" charset="0"/>
              </a:rPr>
              <a:t>producerar</a:t>
            </a:r>
            <a:r>
              <a:rPr lang="sv-SE" sz="1200" b="1" dirty="0">
                <a:latin typeface="Arial" panose="020B0604020202020204" pitchFamily="34" charset="0"/>
                <a:cs typeface="Arial" panose="020B0604020202020204" pitchFamily="34" charset="0"/>
              </a:rPr>
              <a:t> </a:t>
            </a:r>
            <a:r>
              <a:rPr lang="sv-SE" sz="1200" dirty="0">
                <a:latin typeface="Arial" panose="020B0604020202020204" pitchFamily="34" charset="0"/>
                <a:cs typeface="Arial" panose="020B0604020202020204" pitchFamily="34" charset="0"/>
              </a:rPr>
              <a:t>och </a:t>
            </a:r>
            <a:r>
              <a:rPr lang="sv-SE" sz="1200" b="0" dirty="0">
                <a:latin typeface="Arial" panose="020B0604020202020204" pitchFamily="34" charset="0"/>
                <a:cs typeface="Arial" panose="020B0604020202020204" pitchFamily="34" charset="0"/>
              </a:rPr>
              <a:t>konsumerar</a:t>
            </a:r>
            <a:r>
              <a:rPr lang="sv-SE" sz="1200" b="1" dirty="0">
                <a:latin typeface="Arial" panose="020B0604020202020204" pitchFamily="34" charset="0"/>
                <a:cs typeface="Arial" panose="020B0604020202020204" pitchFamily="34" charset="0"/>
              </a:rPr>
              <a:t> </a:t>
            </a:r>
            <a:r>
              <a:rPr lang="sv-SE" sz="1200" dirty="0">
                <a:latin typeface="Arial" panose="020B0604020202020204" pitchFamily="34" charset="0"/>
                <a:cs typeface="Arial" panose="020B0604020202020204" pitchFamily="34" charset="0"/>
              </a:rPr>
              <a:t>energi kan vi säkerställa tillgång till el och energitjänster för alla utan att vi skadar vår planet."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ea typeface="Calibri"/>
                <a:cs typeface="Arial" panose="020B0604020202020204" pitchFamily="34" charset="0"/>
              </a:rPr>
              <a:t>Valfritt: Om gruppen vill veta mer om </a:t>
            </a:r>
            <a:r>
              <a:rPr lang="sv-SE" sz="1200" b="0" dirty="0">
                <a:latin typeface="Arial" panose="020B0604020202020204" pitchFamily="34" charset="0"/>
                <a:ea typeface="Calibri"/>
                <a:cs typeface="Arial" panose="020B0604020202020204" pitchFamily="34" charset="0"/>
              </a:rPr>
              <a:t>mål 7 i de globala målen, Agenda 2030</a:t>
            </a:r>
            <a:r>
              <a:rPr lang="sv-SE" sz="1200" dirty="0">
                <a:latin typeface="Arial" panose="020B0604020202020204" pitchFamily="34" charset="0"/>
                <a:ea typeface="Calibri"/>
                <a:cs typeface="Arial" panose="020B0604020202020204" pitchFamily="34" charset="0"/>
              </a:rPr>
              <a:t>, klicka på länken "Mer om mål 7”.</a:t>
            </a:r>
            <a:endParaRPr lang="sv-SE" sz="1200" dirty="0">
              <a:latin typeface="Arial" panose="020B0604020202020204" pitchFamily="34" charset="0"/>
              <a:cs typeface="Arial" panose="020B0604020202020204" pitchFamily="34" charset="0"/>
            </a:endParaRPr>
          </a:p>
          <a:p>
            <a:pPr marL="228600" indent="-228600">
              <a:buAutoNum type="arabicPeriod"/>
            </a:pPr>
            <a:r>
              <a:rPr lang="sv-SE" sz="1200" dirty="0">
                <a:latin typeface="Arial" panose="020B0604020202020204" pitchFamily="34" charset="0"/>
                <a:ea typeface="Calibri"/>
                <a:cs typeface="Arial" panose="020B0604020202020204" pitchFamily="34" charset="0"/>
              </a:rPr>
              <a:t>Valfritt: Ta stöd av en eller flera samtalsfrågor här nedanför eller kom på egna.</a:t>
            </a:r>
          </a:p>
          <a:p>
            <a:endParaRPr lang="sv-SE" sz="1200" b="1" dirty="0">
              <a:latin typeface="Arial" panose="020B0604020202020204" pitchFamily="34" charset="0"/>
              <a:ea typeface="Calibri"/>
              <a:cs typeface="Arial" panose="020B0604020202020204" pitchFamily="34" charset="0"/>
            </a:endParaRPr>
          </a:p>
          <a:p>
            <a:r>
              <a:rPr lang="sv-SE" sz="1200" b="1" dirty="0">
                <a:latin typeface="Arial" panose="020B0604020202020204" pitchFamily="34" charset="0"/>
                <a:ea typeface="Calibri"/>
                <a:cs typeface="Arial" panose="020B0604020202020204" pitchFamily="34" charset="0"/>
              </a:rPr>
              <a:t>Förslag samtalsfrågor:</a:t>
            </a:r>
          </a:p>
          <a:p>
            <a:endParaRPr lang="sv-SE" sz="1200" b="1"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vet vi i gruppen om hållbar energi? </a:t>
            </a: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är vi i gruppen intresserade av att veta mer om kring hållbar energi?</a:t>
            </a: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6367-36D9-A9D6-1670-2D08D88321C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34BCDE8-868D-F909-4A35-83935F245E07}"/>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4E09E3D8-89BF-C3A4-48A4-0FF6378465EF}"/>
              </a:ext>
            </a:extLst>
          </p:cNvPr>
          <p:cNvSpPr>
            <a:spLocks noGrp="1"/>
          </p:cNvSpPr>
          <p:nvPr>
            <p:ph type="body" idx="1"/>
          </p:nvPr>
        </p:nvSpPr>
        <p:spPr/>
        <p:txBody>
          <a:bodyPr/>
          <a:lstStyle/>
          <a:p>
            <a:pPr marL="0" indent="0" eaLnBrk="1" hangingPunct="1">
              <a:spcBef>
                <a:spcPct val="0"/>
              </a:spcBef>
              <a:buFont typeface="+mj-lt"/>
              <a:buNone/>
            </a:pPr>
            <a:r>
              <a:rPr lang="sv-SE" altLang="sv-SE"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b="0" dirty="0">
                <a:latin typeface="Arial" panose="020B0604020202020204" pitchFamily="34" charset="0"/>
                <a:cs typeface="Arial" panose="020B0604020202020204" pitchFamily="34" charset="0"/>
              </a:rPr>
              <a:t>Börja med att berätta kort om kärnkraft.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dirty="0">
                <a:effectLst/>
                <a:latin typeface="Arial" panose="020B0604020202020204" pitchFamily="34" charset="0"/>
                <a:cs typeface="Arial" panose="020B0604020202020204" pitchFamily="34" charset="0"/>
              </a:rPr>
              <a:t>Ett </a:t>
            </a:r>
            <a:r>
              <a:rPr lang="sv-SE" sz="1200" b="0" dirty="0" err="1">
                <a:effectLst/>
                <a:latin typeface="Arial" panose="020B0604020202020204" pitchFamily="34" charset="0"/>
                <a:cs typeface="Arial" panose="020B0604020202020204" pitchFamily="34" charset="0"/>
              </a:rPr>
              <a:t>kärnkraftverk</a:t>
            </a:r>
            <a:r>
              <a:rPr lang="sv-SE" sz="1200" b="0" dirty="0">
                <a:effectLst/>
                <a:latin typeface="Arial" panose="020B0604020202020204" pitchFamily="34" charset="0"/>
                <a:cs typeface="Arial" panose="020B0604020202020204" pitchFamily="34" charset="0"/>
              </a:rPr>
              <a:t> </a:t>
            </a:r>
            <a:r>
              <a:rPr lang="sv-SE" sz="1200" b="0" dirty="0" err="1">
                <a:effectLst/>
                <a:latin typeface="Arial" panose="020B0604020202020204" pitchFamily="34" charset="0"/>
                <a:cs typeface="Arial" panose="020B0604020202020204" pitchFamily="34" charset="0"/>
              </a:rPr>
              <a:t>använder</a:t>
            </a:r>
            <a:r>
              <a:rPr lang="sv-SE" sz="1200" b="0" dirty="0">
                <a:effectLst/>
                <a:latin typeface="Arial" panose="020B0604020202020204" pitchFamily="34" charset="0"/>
                <a:cs typeface="Arial" panose="020B0604020202020204" pitchFamily="34" charset="0"/>
              </a:rPr>
              <a:t> </a:t>
            </a:r>
            <a:r>
              <a:rPr lang="sv-SE" sz="1200" b="0" dirty="0" err="1">
                <a:effectLst/>
                <a:latin typeface="Arial" panose="020B0604020202020204" pitchFamily="34" charset="0"/>
                <a:cs typeface="Arial" panose="020B0604020202020204" pitchFamily="34" charset="0"/>
              </a:rPr>
              <a:t>kärnenergi</a:t>
            </a:r>
            <a:r>
              <a:rPr lang="sv-SE" sz="1200" b="0" dirty="0">
                <a:effectLst/>
                <a:latin typeface="Arial" panose="020B0604020202020204" pitchFamily="34" charset="0"/>
                <a:cs typeface="Arial" panose="020B0604020202020204" pitchFamily="34" charset="0"/>
              </a:rPr>
              <a:t> </a:t>
            </a:r>
            <a:r>
              <a:rPr lang="sv-SE" sz="1200" b="0" dirty="0" err="1">
                <a:effectLst/>
                <a:latin typeface="Arial" panose="020B0604020202020204" pitchFamily="34" charset="0"/>
                <a:cs typeface="Arial" panose="020B0604020202020204" pitchFamily="34" charset="0"/>
              </a:rPr>
              <a:t>för</a:t>
            </a:r>
            <a:r>
              <a:rPr lang="sv-SE" sz="1200" b="0" dirty="0">
                <a:effectLst/>
                <a:latin typeface="Arial" panose="020B0604020202020204" pitchFamily="34" charset="0"/>
                <a:cs typeface="Arial" panose="020B0604020202020204" pitchFamily="34" charset="0"/>
              </a:rPr>
              <a:t> att producera elektricitet.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dirty="0">
                <a:latin typeface="Arial" panose="020B0604020202020204" pitchFamily="34" charset="0"/>
                <a:cs typeface="Arial" panose="020B0604020202020204" pitchFamily="34" charset="0"/>
              </a:rPr>
              <a:t>Uran används som bränsle och genomgår kärnklyvning, vilket frigör mycket värme.</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dirty="0">
                <a:latin typeface="Arial" panose="020B0604020202020204" pitchFamily="34" charset="0"/>
                <a:cs typeface="Arial" panose="020B0604020202020204" pitchFamily="34" charset="0"/>
              </a:rPr>
              <a:t>Värmen omvandlar vatten till ånga, som driver en turbin kopplad till en generator som producerar el.</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dirty="0">
                <a:latin typeface="Arial" panose="020B0604020202020204" pitchFamily="34" charset="0"/>
                <a:cs typeface="Arial" panose="020B0604020202020204" pitchFamily="34" charset="0"/>
              </a:rPr>
              <a:t>Ångan kyls ner och återanvänds, och ett kylsystem ser till att temperaturen hålls säker i processen.</a:t>
            </a:r>
          </a:p>
          <a:p>
            <a:endParaRPr lang="sv-SE" dirty="0"/>
          </a:p>
        </p:txBody>
      </p:sp>
      <p:sp>
        <p:nvSpPr>
          <p:cNvPr id="4" name="Platshållare för bildnummer 3">
            <a:extLst>
              <a:ext uri="{FF2B5EF4-FFF2-40B4-BE49-F238E27FC236}">
                <a16:creationId xmlns:a16="http://schemas.microsoft.com/office/drawing/2014/main" id="{630BB005-122D-84A3-4E3A-294520F8DC27}"/>
              </a:ext>
            </a:extLst>
          </p:cNvPr>
          <p:cNvSpPr>
            <a:spLocks noGrp="1"/>
          </p:cNvSpPr>
          <p:nvPr>
            <p:ph type="sldNum" sz="quarter" idx="10"/>
          </p:nvPr>
        </p:nvSpPr>
        <p:spPr/>
        <p:txBody>
          <a:bodyPr/>
          <a:lstStyle/>
          <a:p>
            <a:fld id="{4B0E164D-EE8D-B448-BE8E-A1520703B60E}" type="slidenum">
              <a:rPr lang="sv-SE" smtClean="0"/>
              <a:t>30</a:t>
            </a:fld>
            <a:endParaRPr lang="sv-SE"/>
          </a:p>
        </p:txBody>
      </p:sp>
    </p:spTree>
    <p:extLst>
      <p:ext uri="{BB962C8B-B14F-4D97-AF65-F5344CB8AC3E}">
        <p14:creationId xmlns:p14="http://schemas.microsoft.com/office/powerpoint/2010/main" val="31589110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5E0BD-D7BA-52CD-8A01-3D6B3FF8BC5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E70DBDE-24E1-D191-F363-23595ED3723A}"/>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AE59077-4FBA-B7B8-C992-4317C745DE42}"/>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för gruppen att ni ska titta på en kort utbildningsfilm om hur kärnkraftverk fungerar.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Filmen är cirka 2,5 minuter och har undertextning </a:t>
            </a:r>
            <a:r>
              <a:rPr lang="sv-SE" sz="1200" u="sng" dirty="0">
                <a:latin typeface="Arial" panose="020B0604020202020204" pitchFamily="34" charset="0"/>
                <a:cs typeface="Arial" panose="020B0604020202020204" pitchFamily="34" charset="0"/>
              </a:rPr>
              <a:t>som du slår på i filmens menyrad.</a:t>
            </a: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Informera att efter filmen kommer gruppen få prata mer om för- och nackdelar med kärnkraft.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altLang="sv-SE" dirty="0">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Film från Youtube</a:t>
            </a:r>
          </a:p>
        </p:txBody>
      </p:sp>
      <p:sp>
        <p:nvSpPr>
          <p:cNvPr id="4" name="Platshållare för bildnummer 3">
            <a:extLst>
              <a:ext uri="{FF2B5EF4-FFF2-40B4-BE49-F238E27FC236}">
                <a16:creationId xmlns:a16="http://schemas.microsoft.com/office/drawing/2014/main" id="{41BB5807-5F21-00FA-ABF9-F098F2BEAFE6}"/>
              </a:ext>
            </a:extLst>
          </p:cNvPr>
          <p:cNvSpPr>
            <a:spLocks noGrp="1"/>
          </p:cNvSpPr>
          <p:nvPr>
            <p:ph type="sldNum" sz="quarter" idx="10"/>
          </p:nvPr>
        </p:nvSpPr>
        <p:spPr/>
        <p:txBody>
          <a:bodyPr/>
          <a:lstStyle/>
          <a:p>
            <a:fld id="{4B0E164D-EE8D-B448-BE8E-A1520703B60E}" type="slidenum">
              <a:rPr lang="sv-SE" smtClean="0"/>
              <a:t>31</a:t>
            </a:fld>
            <a:endParaRPr lang="sv-SE"/>
          </a:p>
        </p:txBody>
      </p:sp>
    </p:spTree>
    <p:extLst>
      <p:ext uri="{BB962C8B-B14F-4D97-AF65-F5344CB8AC3E}">
        <p14:creationId xmlns:p14="http://schemas.microsoft.com/office/powerpoint/2010/main" val="1385304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03931-B51A-5742-422D-F5012F89E1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5C548D1-658A-AFAE-EAC6-EA638531D1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AA532555-824E-568F-EEC9-ED8561D78F80}"/>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Ge exempel på för- och nackdelar med kärnkraft.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altLang="sv-SE" sz="1200" b="1" dirty="0">
                <a:latin typeface="Arial" panose="020B0604020202020204" pitchFamily="34" charset="0"/>
                <a:cs typeface="Arial" panose="020B0604020202020204" pitchFamily="34" charset="0"/>
              </a:rPr>
              <a:t>Fördelar med kärnkraft är till exempel:</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Att den är fossilfri,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inte ger några koldioxidutsläpp under drift </a:t>
            </a:r>
            <a:r>
              <a:rPr lang="sv-SE" sz="1200" dirty="0">
                <a:latin typeface="Arial" panose="020B0604020202020204" pitchFamily="34" charset="0"/>
                <a:cs typeface="Arial" panose="020B0604020202020204" pitchFamily="34" charset="0"/>
              </a:rPr>
              <a:t>och fungerar oberoende av väder</a:t>
            </a:r>
            <a:r>
              <a:rPr lang="sv-SE" altLang="sv-SE" sz="1200" b="1" dirty="0">
                <a:latin typeface="Arial" panose="020B0604020202020204" pitchFamily="34" charset="0"/>
                <a:cs typeface="Arial" panose="020B0604020202020204" pitchFamily="34" charset="0"/>
              </a:rPr>
              <a: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altLang="sv-SE" sz="1200" b="1" dirty="0">
                <a:latin typeface="Arial" panose="020B0604020202020204" pitchFamily="34" charset="0"/>
                <a:cs typeface="Arial" panose="020B0604020202020204" pitchFamily="34" charset="0"/>
              </a:rPr>
              <a:t>Nackdelar med kärnkraft är till exempel:</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Att uran, som används som bränsle i kärnkraftverk, är en begränsad resurs. Det betyder alltså att kärnkraft </a:t>
            </a:r>
            <a:r>
              <a:rPr lang="sv-SE" altLang="sv-SE" sz="1200" b="0" u="sng" dirty="0">
                <a:latin typeface="Arial" panose="020B0604020202020204" pitchFamily="34" charset="0"/>
                <a:cs typeface="Arial" panose="020B0604020202020204" pitchFamily="34" charset="0"/>
              </a:rPr>
              <a:t>inte</a:t>
            </a:r>
            <a:r>
              <a:rPr lang="sv-SE" altLang="sv-SE" sz="1200" b="0" dirty="0">
                <a:latin typeface="Arial" panose="020B0604020202020204" pitchFamily="34" charset="0"/>
                <a:cs typeface="Arial" panose="020B0604020202020204" pitchFamily="34" charset="0"/>
              </a:rPr>
              <a:t> är en förnybar energiform.</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Kärnkraft kräver höga investeringskostnader och tar lång tid att bygga och genererar radioaktivt avfall.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Avfallet från kärnkraft är extremt farligt för människor och miljö, och måste isoleras i upp till 100 000 år. </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Forskare vet i nuläget inte </a:t>
            </a:r>
            <a:r>
              <a:rPr lang="sv-SE" altLang="sv-SE" sz="1200" b="0" dirty="0">
                <a:latin typeface="Arial" panose="020B0604020202020204" pitchFamily="34" charset="0"/>
                <a:cs typeface="Arial" panose="020B0604020202020204" pitchFamily="34" charset="0"/>
              </a:rPr>
              <a:t>hur man bäst kan garantera säker förvaring av avfallet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framåt, utan risk för läckage eller påverkan på människor och miljö.</a:t>
            </a:r>
            <a:endParaRPr lang="sv-SE"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B0D9F72A-008D-0D30-5E3A-EB8614F1ECFE}"/>
              </a:ext>
            </a:extLst>
          </p:cNvPr>
          <p:cNvSpPr>
            <a:spLocks noGrp="1"/>
          </p:cNvSpPr>
          <p:nvPr>
            <p:ph type="sldNum" sz="quarter" idx="10"/>
          </p:nvPr>
        </p:nvSpPr>
        <p:spPr/>
        <p:txBody>
          <a:bodyPr/>
          <a:lstStyle/>
          <a:p>
            <a:fld id="{4B0E164D-EE8D-B448-BE8E-A1520703B60E}" type="slidenum">
              <a:rPr lang="sv-SE" smtClean="0"/>
              <a:t>32</a:t>
            </a:fld>
            <a:endParaRPr lang="sv-SE"/>
          </a:p>
        </p:txBody>
      </p:sp>
    </p:spTree>
    <p:extLst>
      <p:ext uri="{BB962C8B-B14F-4D97-AF65-F5344CB8AC3E}">
        <p14:creationId xmlns:p14="http://schemas.microsoft.com/office/powerpoint/2010/main" val="19533412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3E574-921A-FBC4-2AC1-9488AC71991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E7266F4-F94E-5275-225F-8FE19DE441A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6FBE1D9-D2A7-6535-1B34-2B60AB03D667}"/>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0" indent="0" eaLnBrk="1" hangingPunct="1">
              <a:spcBef>
                <a:spcPct val="0"/>
              </a:spcBef>
              <a:buFont typeface="+mj-lt"/>
              <a:buNone/>
            </a:pPr>
            <a:r>
              <a:rPr lang="sv-SE" altLang="sv-SE" sz="1200" b="0" dirty="0">
                <a:latin typeface="Arial" panose="020B0604020202020204" pitchFamily="34" charset="0"/>
                <a:cs typeface="Arial" panose="020B0604020202020204" pitchFamily="34" charset="0"/>
              </a:rPr>
              <a:t>Ta stöd av samtalsfrågorna nedanför eller kom på egna. </a:t>
            </a:r>
          </a:p>
          <a:p>
            <a:pPr marL="450850" marR="0" lvl="0" indent="-450850" algn="l" defTabSz="457200" rtl="0" eaLnBrk="1" fontAlgn="auto" latinLnBrk="0" hangingPunct="1">
              <a:lnSpc>
                <a:spcPct val="100000"/>
              </a:lnSpc>
              <a:spcBef>
                <a:spcPct val="0"/>
              </a:spcBef>
              <a:spcAft>
                <a:spcPts val="0"/>
              </a:spcAft>
              <a:buClrTx/>
              <a:buSzTx/>
              <a:buFontTx/>
              <a:buNone/>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Förslag på samtalsfrågor: </a:t>
            </a:r>
          </a:p>
          <a:p>
            <a:endParaRPr 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i="0" u="none" strike="noStrike" dirty="0">
                <a:solidFill>
                  <a:srgbClr val="000000"/>
                </a:solidFill>
                <a:effectLst/>
                <a:latin typeface="Arial" panose="020B0604020202020204" pitchFamily="34" charset="0"/>
                <a:cs typeface="Arial" panose="020B0604020202020204" pitchFamily="34" charset="0"/>
              </a:rPr>
              <a:t>Vad har vi i gruppen för tankar om kärnkraft? </a:t>
            </a:r>
          </a:p>
          <a:p>
            <a:pPr marL="171450" indent="-171450" eaLnBrk="1" hangingPunct="1">
              <a:spcBef>
                <a:spcPct val="0"/>
              </a:spcBef>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Hur påverkar beroendet av uran, som inte är en förnybar resurs, kärnkraftens hållbarhet på lång sikt?</a:t>
            </a:r>
          </a:p>
          <a:p>
            <a:pPr marL="171450" indent="-171450" eaLnBrk="1" hangingPunct="1">
              <a:spcBef>
                <a:spcPct val="0"/>
              </a:spcBef>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Hur stor roll bör kärnkraft spela i en hållbar framtid – är det en lösning eller en tillfällig nödlösning?</a:t>
            </a:r>
            <a:endParaRPr lang="sv-SE" altLang="sv-SE" sz="120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nästa powerpoint-bild finns länkar till mer information om kärnkraft. Gå vidare till den powerpoint-bilden om gruppen vill fördjupa sig i ämnet. Om inte, gå till avslutningen här nedanför.</a:t>
            </a: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p>
        </p:txBody>
      </p:sp>
      <p:sp>
        <p:nvSpPr>
          <p:cNvPr id="4" name="Platshållare för bildnummer 3">
            <a:extLst>
              <a:ext uri="{FF2B5EF4-FFF2-40B4-BE49-F238E27FC236}">
                <a16:creationId xmlns:a16="http://schemas.microsoft.com/office/drawing/2014/main" id="{2E615CC4-D4C4-B798-4B0E-D04514EB0B17}"/>
              </a:ext>
            </a:extLst>
          </p:cNvPr>
          <p:cNvSpPr>
            <a:spLocks noGrp="1"/>
          </p:cNvSpPr>
          <p:nvPr>
            <p:ph type="sldNum" sz="quarter" idx="10"/>
          </p:nvPr>
        </p:nvSpPr>
        <p:spPr/>
        <p:txBody>
          <a:bodyPr/>
          <a:lstStyle/>
          <a:p>
            <a:fld id="{4B0E164D-EE8D-B448-BE8E-A1520703B60E}" type="slidenum">
              <a:rPr lang="sv-SE" smtClean="0"/>
              <a:t>33</a:t>
            </a:fld>
            <a:endParaRPr lang="sv-SE"/>
          </a:p>
        </p:txBody>
      </p:sp>
    </p:spTree>
    <p:extLst>
      <p:ext uri="{BB962C8B-B14F-4D97-AF65-F5344CB8AC3E}">
        <p14:creationId xmlns:p14="http://schemas.microsoft.com/office/powerpoint/2010/main" val="15794641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B831F-CC9A-F4E9-D840-4B5B6FDD9F8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2743164-C168-B084-DA6C-4C584C81EE2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DF624802-3BB3-930F-6F38-99A655668EB8}"/>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Klickar på de länkar som gruppen vill veta mer om.</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Om gruppen vill lära sig mer om de övriga energiformerna, klicka på knappen med texten ”Energiformerna”, längst ner till höger i bild, för att komma tillbaka till sidan med ikonerna.</a:t>
            </a:r>
            <a:endParaRPr lang="sv-SE" sz="1200"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6D9DB1BE-6179-8EF7-0785-A74B858E3F02}"/>
              </a:ext>
            </a:extLst>
          </p:cNvPr>
          <p:cNvSpPr>
            <a:spLocks noGrp="1"/>
          </p:cNvSpPr>
          <p:nvPr>
            <p:ph type="sldNum" sz="quarter" idx="10"/>
          </p:nvPr>
        </p:nvSpPr>
        <p:spPr/>
        <p:txBody>
          <a:bodyPr/>
          <a:lstStyle/>
          <a:p>
            <a:fld id="{4B0E164D-EE8D-B448-BE8E-A1520703B60E}" type="slidenum">
              <a:rPr lang="sv-SE" smtClean="0"/>
              <a:t>34</a:t>
            </a:fld>
            <a:endParaRPr lang="sv-SE"/>
          </a:p>
        </p:txBody>
      </p:sp>
    </p:spTree>
    <p:extLst>
      <p:ext uri="{BB962C8B-B14F-4D97-AF65-F5344CB8AC3E}">
        <p14:creationId xmlns:p14="http://schemas.microsoft.com/office/powerpoint/2010/main" val="1252141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kort om Svenska kraftnät. Läs texten på powerpoint-bilden högt.</a:t>
            </a:r>
          </a:p>
          <a:p>
            <a:pPr marL="228600" indent="-228600">
              <a:buFont typeface="+mj-lt"/>
              <a:buAutoNum type="arabicPeriod"/>
            </a:pPr>
            <a:r>
              <a:rPr lang="sv-SE" sz="1200" dirty="0">
                <a:latin typeface="Arial" panose="020B0604020202020204" pitchFamily="34" charset="0"/>
                <a:cs typeface="Arial" panose="020B0604020202020204" pitchFamily="34" charset="0"/>
              </a:rPr>
              <a:t>Klicka på länken i bild (”Kontrollrummet”) och titta närmare på till exempel elens flöde och produktion/kraftfördelning utifrån klockslag och geografisk plats.</a:t>
            </a:r>
          </a:p>
        </p:txBody>
      </p:sp>
      <p:sp>
        <p:nvSpPr>
          <p:cNvPr id="4" name="Platshållare för bildnummer 3"/>
          <p:cNvSpPr>
            <a:spLocks noGrp="1"/>
          </p:cNvSpPr>
          <p:nvPr>
            <p:ph type="sldNum" sz="quarter" idx="5"/>
          </p:nvPr>
        </p:nvSpPr>
        <p:spPr/>
        <p:txBody>
          <a:bodyPr/>
          <a:lstStyle/>
          <a:p>
            <a:fld id="{4B0E164D-EE8D-B448-BE8E-A1520703B60E}" type="slidenum">
              <a:rPr lang="sv-SE" smtClean="0"/>
              <a:t>35</a:t>
            </a:fld>
            <a:endParaRPr lang="sv-SE"/>
          </a:p>
        </p:txBody>
      </p:sp>
    </p:spTree>
    <p:extLst>
      <p:ext uri="{BB962C8B-B14F-4D97-AF65-F5344CB8AC3E}">
        <p14:creationId xmlns:p14="http://schemas.microsoft.com/office/powerpoint/2010/main" val="21749089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8A40B-1526-D3A0-1329-7038F409F4C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BA66E0D-4426-6771-117F-50214C5B018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203A377-D07F-F743-898B-3632B72630D9}"/>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energimärkning. </a:t>
            </a:r>
          </a:p>
          <a:p>
            <a:pPr marL="228600" indent="-228600">
              <a:buFont typeface="+mj-lt"/>
              <a:buAutoNum type="arabicPeriod"/>
            </a:pPr>
            <a:r>
              <a:rPr lang="sv-SE" sz="1200" dirty="0">
                <a:latin typeface="Arial" panose="020B0604020202020204" pitchFamily="34" charset="0"/>
                <a:cs typeface="Arial" panose="020B0604020202020204" pitchFamily="34" charset="0"/>
              </a:rPr>
              <a:t>Filmen är cirka 3 minuter och har undertextning </a:t>
            </a:r>
            <a:r>
              <a:rPr lang="sv-SE" sz="1200" u="sng" dirty="0">
                <a:latin typeface="Arial" panose="020B0604020202020204" pitchFamily="34" charset="0"/>
                <a:cs typeface="Arial" panose="020B0604020202020204" pitchFamily="34" charset="0"/>
              </a:rPr>
              <a:t>som du slår på genom att trycka på ”cc” i filmens menyrad. </a:t>
            </a:r>
          </a:p>
          <a:p>
            <a:pPr marL="228600" indent="-228600">
              <a:buFont typeface="+mj-lt"/>
              <a:buAutoNum type="arabicPeriod"/>
            </a:pPr>
            <a:r>
              <a:rPr lang="sv-SE" sz="1200" dirty="0">
                <a:latin typeface="Arial" panose="020B0604020202020204" pitchFamily="34" charset="0"/>
                <a:cs typeface="Arial" panose="020B0604020202020204" pitchFamily="34" charset="0"/>
              </a:rPr>
              <a:t>Informera att efter filmen kommer gruppen få prata mer om energimärkning och även få en övning att göra hemma.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302D980A-0BAE-D395-445D-DC9036929E10}"/>
              </a:ext>
            </a:extLst>
          </p:cNvPr>
          <p:cNvSpPr>
            <a:spLocks noGrp="1"/>
          </p:cNvSpPr>
          <p:nvPr>
            <p:ph type="sldNum" sz="quarter" idx="5"/>
          </p:nvPr>
        </p:nvSpPr>
        <p:spPr/>
        <p:txBody>
          <a:bodyPr/>
          <a:lstStyle/>
          <a:p>
            <a:fld id="{4B0E164D-EE8D-B448-BE8E-A1520703B60E}" type="slidenum">
              <a:rPr lang="sv-SE" smtClean="0"/>
              <a:t>36</a:t>
            </a:fld>
            <a:endParaRPr lang="sv-SE"/>
          </a:p>
        </p:txBody>
      </p:sp>
    </p:spTree>
    <p:extLst>
      <p:ext uri="{BB962C8B-B14F-4D97-AF65-F5344CB8AC3E}">
        <p14:creationId xmlns:p14="http://schemas.microsoft.com/office/powerpoint/2010/main" val="37257328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27819-54E2-C74F-BE95-0457E33CECE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101DE0C-B1EC-4EF9-AEA0-A19C56EDC34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480DEB2-00AC-B2B6-12CC-C1BA93E67265}"/>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0" i="0" u="none" strike="noStrike" dirty="0">
                <a:solidFill>
                  <a:srgbClr val="212121"/>
                </a:solidFill>
                <a:effectLst/>
                <a:latin typeface="Arial" panose="020B0604020202020204" pitchFamily="34" charset="0"/>
                <a:cs typeface="Arial" panose="020B0604020202020204" pitchFamily="34" charset="0"/>
              </a:rPr>
              <a:t>Läs upp instruktioner för övningen. Använd dig av talpunkterna nedanför.</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0" i="0" u="none" strike="noStrike" dirty="0">
                <a:solidFill>
                  <a:srgbClr val="212121"/>
                </a:solidFill>
                <a:effectLst/>
                <a:latin typeface="Arial" panose="020B0604020202020204" pitchFamily="34" charset="0"/>
                <a:cs typeface="Arial" panose="020B0604020202020204" pitchFamily="34" charset="0"/>
              </a:rPr>
              <a:t>Låt gruppen gå igenom märkningen igen så att alla kommer ihåg vad de betyder.</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u="none" strike="noStrike" dirty="0">
                <a:solidFill>
                  <a:srgbClr val="212121"/>
                </a:solidFill>
                <a:effectLst/>
                <a:latin typeface="Arial" panose="020B0604020202020204" pitchFamily="34" charset="0"/>
                <a:cs typeface="Arial" panose="020B0604020202020204" pitchFamily="34" charset="0"/>
              </a:rPr>
              <a:t>Talpunkter: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1" i="0" u="none" strike="noStrike" dirty="0">
              <a:solidFill>
                <a:srgbClr val="212121"/>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212121"/>
                </a:solidFill>
                <a:effectLst/>
                <a:latin typeface="Arial" panose="020B0604020202020204" pitchFamily="34" charset="0"/>
                <a:cs typeface="Arial" panose="020B0604020202020204" pitchFamily="34" charset="0"/>
              </a:rPr>
              <a:t>Ett bra och enkelt sätt att minska energiförbrukningen är att använda vitvaror och hemelektronik som ligger högt upp på energimärkningen. Allra helst på 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212121"/>
                </a:solidFill>
                <a:effectLst/>
                <a:latin typeface="Arial" panose="020B0604020202020204" pitchFamily="34" charset="0"/>
                <a:cs typeface="Arial" panose="020B0604020202020204" pitchFamily="34" charset="0"/>
              </a:rPr>
              <a:t>Gå hem och titta på vilken märkning era vitvaror och er hemelektronik har.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212121"/>
                </a:solidFill>
                <a:effectLst/>
                <a:latin typeface="Arial" panose="020B0604020202020204" pitchFamily="34" charset="0"/>
                <a:cs typeface="Arial" panose="020B0604020202020204" pitchFamily="34" charset="0"/>
              </a:rPr>
              <a:t>Fundera på om några av dem kan vara bra att byta ut redan nu eller när de går sönder.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212121"/>
                </a:solidFill>
                <a:effectLst/>
                <a:latin typeface="Arial" panose="020B0604020202020204" pitchFamily="34" charset="0"/>
                <a:cs typeface="Arial" panose="020B0604020202020204" pitchFamily="34" charset="0"/>
              </a:rPr>
              <a:t>Om du bestämmer dig för att byta ut varan eller hemelektroniken, fundera på om det går att köpa begagnat istället för nytt.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dirty="0">
                <a:solidFill>
                  <a:srgbClr val="212121"/>
                </a:solidFill>
                <a:effectLst/>
                <a:latin typeface="Arial" panose="020B0604020202020204" pitchFamily="34" charset="0"/>
                <a:cs typeface="Arial" panose="020B0604020202020204" pitchFamily="34" charset="0"/>
              </a:rPr>
              <a:t>Om du är osäker på vad som är bäst ur ett hållbart perspektiv – att behålla en vara med sämre märkning eller köpa en ny med bättre märkning – ta med dig frågan till nästa studiecirkel så kan vi diskutera tillsammans!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u="none" strike="noStrike" dirty="0">
              <a:solidFill>
                <a:srgbClr val="212121"/>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1" i="0" u="none" strike="noStrike" dirty="0">
                <a:solidFill>
                  <a:srgbClr val="212121"/>
                </a:solidFill>
                <a:effectLst/>
                <a:latin typeface="Arial" panose="020B0604020202020204" pitchFamily="34" charset="0"/>
                <a:cs typeface="Arial" panose="020B0604020202020204" pitchFamily="34" charset="0"/>
              </a:rPr>
              <a:t>Bild: Aktuell Energi</a:t>
            </a:r>
          </a:p>
        </p:txBody>
      </p:sp>
      <p:sp>
        <p:nvSpPr>
          <p:cNvPr id="4" name="Platshållare för bildnummer 3">
            <a:extLst>
              <a:ext uri="{FF2B5EF4-FFF2-40B4-BE49-F238E27FC236}">
                <a16:creationId xmlns:a16="http://schemas.microsoft.com/office/drawing/2014/main" id="{8E947430-1B97-319C-FB9C-7CA7F68CA4FD}"/>
              </a:ext>
            </a:extLst>
          </p:cNvPr>
          <p:cNvSpPr>
            <a:spLocks noGrp="1"/>
          </p:cNvSpPr>
          <p:nvPr>
            <p:ph type="sldNum" sz="quarter" idx="10"/>
          </p:nvPr>
        </p:nvSpPr>
        <p:spPr/>
        <p:txBody>
          <a:bodyPr/>
          <a:lstStyle/>
          <a:p>
            <a:fld id="{4B0E164D-EE8D-B448-BE8E-A1520703B60E}" type="slidenum">
              <a:rPr lang="sv-SE" smtClean="0"/>
              <a:t>37</a:t>
            </a:fld>
            <a:endParaRPr lang="sv-SE"/>
          </a:p>
        </p:txBody>
      </p:sp>
    </p:spTree>
    <p:extLst>
      <p:ext uri="{BB962C8B-B14F-4D97-AF65-F5344CB8AC3E}">
        <p14:creationId xmlns:p14="http://schemas.microsoft.com/office/powerpoint/2010/main" val="41624073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11AA3-12B9-2147-2718-08B8AFC024B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ABE5F4-93F9-9A1D-D48F-1C18CAAF8FAF}"/>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8F4B4ADD-F61C-6D0F-065A-C1A2D15872D1}"/>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Säg: Den bästa energin är naturligtvis den som </a:t>
            </a:r>
            <a:r>
              <a:rPr lang="sv-SE" sz="1200" b="0" i="1" u="none" strike="noStrike" kern="1200" dirty="0">
                <a:solidFill>
                  <a:schemeClr val="tx1"/>
                </a:solidFill>
                <a:effectLst/>
                <a:latin typeface="Arial" panose="020B0604020202020204" pitchFamily="34" charset="0"/>
                <a:ea typeface="+mn-ea"/>
                <a:cs typeface="Arial" panose="020B0604020202020204" pitchFamily="34" charset="0"/>
              </a:rPr>
              <a:t>inte</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används. Men i de fall vi ändå behöver använda energi, ska vi sträva efter att hitta olika möjligheter att </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begränsa</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energiförbrukningen. Här är några tips på hur vi kan minska vår energiförbrukning!</a:t>
            </a:r>
            <a:endParaRPr lang="en-US" sz="1200" dirty="0">
              <a:latin typeface="Arial" panose="020B0604020202020204" pitchFamily="34" charset="0"/>
              <a:cs typeface="Arial" panose="020B0604020202020204" pitchFamily="34" charset="0"/>
            </a:endParaRP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Visa listan över tipsen.</a:t>
            </a:r>
          </a:p>
          <a:p>
            <a:pPr marL="228600" indent="-228600">
              <a:buAutoNum type="arabicPeriod"/>
            </a:pPr>
            <a:endParaRPr lang="sv-SE" sz="1200" dirty="0">
              <a:latin typeface="Arial" panose="020B0604020202020204" pitchFamily="34" charset="0"/>
              <a:cs typeface="Arial" panose="020B0604020202020204" pitchFamily="34" charset="0"/>
            </a:endParaRPr>
          </a:p>
          <a:p>
            <a:pPr marL="0" indent="0">
              <a:buNone/>
            </a:pPr>
            <a:r>
              <a:rPr lang="sv-SE" sz="1200" b="0" i="1" dirty="0">
                <a:latin typeface="Arial" panose="020B0604020202020204" pitchFamily="34" charset="0"/>
                <a:cs typeface="Arial" panose="020B0604020202020204" pitchFamily="34" charset="0"/>
              </a:rPr>
              <a:t>Observera att listan fortsätter på nästa powerpoint-bild!</a:t>
            </a:r>
          </a:p>
        </p:txBody>
      </p:sp>
      <p:sp>
        <p:nvSpPr>
          <p:cNvPr id="4" name="Platshållare för bildnummer 3">
            <a:extLst>
              <a:ext uri="{FF2B5EF4-FFF2-40B4-BE49-F238E27FC236}">
                <a16:creationId xmlns:a16="http://schemas.microsoft.com/office/drawing/2014/main" id="{7970ECDA-D7E1-49E8-C2D7-C73349126322}"/>
              </a:ext>
            </a:extLst>
          </p:cNvPr>
          <p:cNvSpPr>
            <a:spLocks noGrp="1"/>
          </p:cNvSpPr>
          <p:nvPr>
            <p:ph type="sldNum" sz="quarter" idx="10"/>
          </p:nvPr>
        </p:nvSpPr>
        <p:spPr/>
        <p:txBody>
          <a:bodyPr/>
          <a:lstStyle/>
          <a:p>
            <a:fld id="{4B0E164D-EE8D-B448-BE8E-A1520703B60E}" type="slidenum">
              <a:rPr lang="sv-SE" smtClean="0"/>
              <a:t>38</a:t>
            </a:fld>
            <a:endParaRPr lang="sv-SE"/>
          </a:p>
        </p:txBody>
      </p:sp>
    </p:spTree>
    <p:extLst>
      <p:ext uri="{BB962C8B-B14F-4D97-AF65-F5344CB8AC3E}">
        <p14:creationId xmlns:p14="http://schemas.microsoft.com/office/powerpoint/2010/main" val="20426602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BCD04-F66D-EB43-79D9-AA5ECB99BA1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9E062E-AED6-517F-4483-836269FAC42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FC1F20BF-4142-FCEC-6905-6A973A97EB18}"/>
              </a:ext>
            </a:extLst>
          </p:cNvPr>
          <p:cNvSpPr>
            <a:spLocks noGrp="1"/>
          </p:cNvSpPr>
          <p:nvPr>
            <p:ph type="body" idx="1"/>
          </p:nvPr>
        </p:nvSpPr>
        <p:spPr/>
        <p:txBody>
          <a:bodyPr/>
          <a:lstStyle/>
          <a:p>
            <a:pPr marL="450850" indent="-450850" eaLnBrk="1" hangingPunct="1">
              <a:spcBef>
                <a:spcPct val="0"/>
              </a:spcBef>
            </a:pPr>
            <a:r>
              <a:rPr lang="sv-SE"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Fortsätt visa resten av listan över tipsen.</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dirty="0">
                <a:latin typeface="Arial" panose="020B0604020202020204" pitchFamily="34" charset="0"/>
                <a:cs typeface="Arial" panose="020B0604020202020204" pitchFamily="34" charset="0"/>
              </a:rPr>
              <a:t>Fråga gruppen om de har fler tips att ge varandra om hur man kan spara på energi.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Viktigt</a:t>
            </a:r>
            <a:r>
              <a:rPr lang="sv-SE" dirty="0">
                <a:latin typeface="Arial" panose="020B0604020202020204" pitchFamily="34" charset="0"/>
                <a:cs typeface="Arial" panose="020B0604020202020204" pitchFamily="34" charset="0"/>
              </a:rPr>
              <a:t>: Betona att alla gör det som är möjligt utifrån individens förutsättningar. Det handlar till exempel om vilken ekonomi man har, hur ens hälsa är och så vidare.</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latin typeface="Arial" panose="020B0604020202020204" pitchFamily="34" charset="0"/>
              <a:cs typeface="Arial" panose="020B0604020202020204" pitchFamily="34" charset="0"/>
            </a:endParaRPr>
          </a:p>
          <a:p>
            <a:pPr marL="228600" indent="-228600">
              <a:buAutoNum type="arabicPeriod"/>
            </a:pPr>
            <a:endParaRPr 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Förslag på samtalsfråga: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dirty="0">
              <a:solidFill>
                <a:schemeClr val="tx1"/>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1A1918"/>
                </a:solidFill>
                <a:effectLst/>
                <a:latin typeface="Arial" panose="020B0604020202020204" pitchFamily="34" charset="0"/>
                <a:cs typeface="Arial" panose="020B0604020202020204" pitchFamily="34" charset="0"/>
              </a:rPr>
              <a:t>Vilka av de här skulle du själv kunna tänka dig att börja med?</a:t>
            </a:r>
          </a:p>
        </p:txBody>
      </p:sp>
      <p:sp>
        <p:nvSpPr>
          <p:cNvPr id="4" name="Platshållare för bildnummer 3">
            <a:extLst>
              <a:ext uri="{FF2B5EF4-FFF2-40B4-BE49-F238E27FC236}">
                <a16:creationId xmlns:a16="http://schemas.microsoft.com/office/drawing/2014/main" id="{A7AD6D30-A4AA-D2C3-3414-59D5805B1202}"/>
              </a:ext>
            </a:extLst>
          </p:cNvPr>
          <p:cNvSpPr>
            <a:spLocks noGrp="1"/>
          </p:cNvSpPr>
          <p:nvPr>
            <p:ph type="sldNum" sz="quarter" idx="10"/>
          </p:nvPr>
        </p:nvSpPr>
        <p:spPr/>
        <p:txBody>
          <a:bodyPr/>
          <a:lstStyle/>
          <a:p>
            <a:fld id="{4B0E164D-EE8D-B448-BE8E-A1520703B60E}" type="slidenum">
              <a:rPr lang="sv-SE" smtClean="0"/>
              <a:t>39</a:t>
            </a:fld>
            <a:endParaRPr lang="sv-SE"/>
          </a:p>
        </p:txBody>
      </p:sp>
    </p:spTree>
    <p:extLst>
      <p:ext uri="{BB962C8B-B14F-4D97-AF65-F5344CB8AC3E}">
        <p14:creationId xmlns:p14="http://schemas.microsoft.com/office/powerpoint/2010/main" val="466363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energi.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I filmen får vi träffa Anders Dahlin, sakkunnig inom energifrågor och studiecirkelledare för SPF Seniorerna Vendelsö-Brandbergen. </a:t>
            </a:r>
          </a:p>
          <a:p>
            <a:pPr marL="228600" indent="-228600">
              <a:buFont typeface="+mj-lt"/>
              <a:buAutoNum type="arabicPeriod"/>
            </a:pPr>
            <a:r>
              <a:rPr lang="sv-SE" sz="1200" dirty="0">
                <a:latin typeface="Arial" panose="020B0604020202020204" pitchFamily="34" charset="0"/>
                <a:cs typeface="Arial" panose="020B0604020202020204" pitchFamily="34" charset="0"/>
              </a:rPr>
              <a:t>Filmen är cirka 4 minuter och har undertextning </a:t>
            </a:r>
            <a:r>
              <a:rPr lang="sv-SE" sz="1200" u="sng" dirty="0">
                <a:latin typeface="Arial" panose="020B0604020202020204" pitchFamily="34" charset="0"/>
                <a:cs typeface="Arial" panose="020B0604020202020204" pitchFamily="34" charset="0"/>
              </a:rPr>
              <a:t>som du slår på genom att trycka på ”cc” i filmens menyrad</a:t>
            </a:r>
            <a:r>
              <a:rPr lang="sv-SE" sz="1200" dirty="0">
                <a:latin typeface="Arial" panose="020B0604020202020204" pitchFamily="34" charset="0"/>
                <a:cs typeface="Arial" panose="020B0604020202020204" pitchFamily="34" charset="0"/>
              </a:rPr>
              <a:t>. </a:t>
            </a:r>
          </a:p>
          <a:p>
            <a:pPr marL="228600" indent="-228600">
              <a:buFont typeface="+mj-lt"/>
              <a:buAutoNum type="arabicPeriod"/>
            </a:pPr>
            <a:r>
              <a:rPr lang="sv-SE" sz="1200" dirty="0">
                <a:latin typeface="Arial" panose="020B0604020202020204" pitchFamily="34" charset="0"/>
                <a:cs typeface="Arial" panose="020B0604020202020204" pitchFamily="34" charset="0"/>
              </a:rPr>
              <a:t>Klicka på powerpoint-bilden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Förslag på samtalsfrågor efter filmen: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var nytt för 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du inte förstått tidigare?</a:t>
            </a: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b="1" i="0" u="none" strike="noStrike" noProof="0" dirty="0">
              <a:solidFill>
                <a:srgbClr val="212121"/>
              </a:solidFill>
              <a:effectLst/>
              <a:latin typeface="Arial" panose="020B0604020202020204" pitchFamily="34" charset="0"/>
              <a:cs typeface="Arial" panose="020B0604020202020204" pitchFamily="34" charset="0"/>
            </a:endParaRPr>
          </a:p>
          <a:p>
            <a:pPr marL="450850" indent="-450850" eaLnBrk="1" hangingPunct="1">
              <a:spcBef>
                <a:spcPct val="0"/>
              </a:spcBef>
            </a:pPr>
            <a:r>
              <a:rPr lang="sv-SE" b="0" i="0" u="none" strike="noStrike" noProof="0" dirty="0">
                <a:solidFill>
                  <a:srgbClr val="212121"/>
                </a:solidFill>
                <a:effectLst/>
                <a:latin typeface="Arial" panose="020B0604020202020204" pitchFamily="34" charset="0"/>
                <a:cs typeface="Arial" panose="020B0604020202020204" pitchFamily="34" charset="0"/>
              </a:rPr>
              <a:t>Berätta om exemplet på hur en elräkning kan se ut. Använd dig av </a:t>
            </a:r>
            <a:r>
              <a:rPr lang="sv-SE" b="0" i="0" u="none" strike="noStrike" noProof="0" dirty="0" err="1">
                <a:solidFill>
                  <a:srgbClr val="212121"/>
                </a:solidFill>
                <a:effectLst/>
                <a:latin typeface="Arial" panose="020B0604020202020204" pitchFamily="34" charset="0"/>
                <a:cs typeface="Arial" panose="020B0604020202020204" pitchFamily="34" charset="0"/>
              </a:rPr>
              <a:t>talpunkterna</a:t>
            </a:r>
            <a:r>
              <a:rPr lang="sv-SE" b="0" i="0" u="none" strike="noStrike" noProof="0" dirty="0">
                <a:solidFill>
                  <a:srgbClr val="212121"/>
                </a:solidFill>
                <a:effectLst/>
                <a:latin typeface="Arial" panose="020B0604020202020204" pitchFamily="34" charset="0"/>
                <a:cs typeface="Arial" panose="020B0604020202020204" pitchFamily="34" charset="0"/>
              </a:rPr>
              <a:t> nedanför.</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b="0" i="0" u="none" strike="noStrike" noProof="0" dirty="0">
              <a:solidFill>
                <a:srgbClr val="212121"/>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i="0" u="none" strike="noStrike" noProof="0" dirty="0" err="1">
                <a:solidFill>
                  <a:srgbClr val="212121"/>
                </a:solidFill>
                <a:effectLst/>
                <a:latin typeface="Arial" panose="020B0604020202020204" pitchFamily="34" charset="0"/>
                <a:cs typeface="Arial" panose="020B0604020202020204" pitchFamily="34" charset="0"/>
              </a:rPr>
              <a:t>Talpunkter</a:t>
            </a:r>
            <a:r>
              <a:rPr lang="sv-SE" b="1" i="0" u="none" strike="noStrike" noProof="0" dirty="0">
                <a:solidFill>
                  <a:srgbClr val="212121"/>
                </a:solidFill>
                <a:effectLst/>
                <a:latin typeface="Arial" panose="020B0604020202020204" pitchFamily="34" charset="0"/>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i="0" u="none" strike="noStrike" noProof="0"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b="0" i="0" u="none" strike="noStrike" noProof="0" dirty="0">
                <a:solidFill>
                  <a:srgbClr val="212121"/>
                </a:solidFill>
                <a:effectLst/>
                <a:latin typeface="Arial" panose="020B0604020202020204" pitchFamily="34" charset="0"/>
                <a:cs typeface="Arial" panose="020B0604020202020204" pitchFamily="34" charset="0"/>
              </a:rPr>
              <a:t>Det kan vara en utmaning att förstå sin elräkning och hur mycket el man förbrukar. Om man vill vara sparsam med sin elförbrukning kan det underlätta att veta att de flesta elnätsbolag (t.ex. Vattenfall Eldistribution, E.ON, </a:t>
            </a:r>
            <a:r>
              <a:rPr lang="sv-SE" b="0" i="0" u="none" strike="noStrike" noProof="0" dirty="0" err="1">
                <a:solidFill>
                  <a:srgbClr val="212121"/>
                </a:solidFill>
                <a:effectLst/>
                <a:latin typeface="Arial" panose="020B0604020202020204" pitchFamily="34" charset="0"/>
                <a:cs typeface="Arial" panose="020B0604020202020204" pitchFamily="34" charset="0"/>
              </a:rPr>
              <a:t>Ellevio</a:t>
            </a:r>
            <a:r>
              <a:rPr lang="sv-SE" b="0" i="0" u="none" strike="noStrike" noProof="0" dirty="0">
                <a:solidFill>
                  <a:srgbClr val="212121"/>
                </a:solidFill>
                <a:effectLst/>
                <a:latin typeface="Arial" panose="020B0604020202020204" pitchFamily="34" charset="0"/>
                <a:cs typeface="Arial" panose="020B0604020202020204" pitchFamily="34" charset="0"/>
              </a:rPr>
              <a:t>) har inloggning till "Mina sidor”.</a:t>
            </a:r>
            <a:endParaRPr lang="sv-SE" b="1" i="0" u="none" strike="noStrike" noProof="0" dirty="0">
              <a:solidFill>
                <a:srgbClr val="21212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b="0" i="0" u="none" strike="noStrike" noProof="0" dirty="0">
                <a:solidFill>
                  <a:srgbClr val="212121"/>
                </a:solidFill>
                <a:effectLst/>
                <a:latin typeface="Arial" panose="020B0604020202020204" pitchFamily="34" charset="0"/>
                <a:cs typeface="Arial" panose="020B0604020202020204" pitchFamily="34" charset="0"/>
              </a:rPr>
              <a:t>Här är en exempelbild och en punktlista över den information som vanligtvis finns med i en elräkning.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0" i="0" u="none" strike="noStrike" noProof="0" dirty="0">
              <a:solidFill>
                <a:srgbClr val="212121"/>
              </a:solidFill>
              <a:effectLst/>
              <a:latin typeface="Arial" panose="020B0604020202020204" pitchFamily="34" charset="0"/>
              <a:cs typeface="Arial" panose="020B0604020202020204" pitchFamily="34" charset="0"/>
            </a:endParaRPr>
          </a:p>
          <a:p>
            <a:pPr algn="l"/>
            <a:r>
              <a:rPr lang="sv-SE" b="1" i="0" u="none" strike="noStrike" noProof="0" dirty="0">
                <a:solidFill>
                  <a:srgbClr val="212121"/>
                </a:solidFill>
                <a:effectLst/>
                <a:latin typeface="Arial" panose="020B0604020202020204" pitchFamily="34" charset="0"/>
                <a:cs typeface="Arial" panose="020B0604020202020204" pitchFamily="34" charset="0"/>
              </a:rPr>
              <a:t>Information som vanligtvis visas i din elräkning: </a:t>
            </a:r>
          </a:p>
          <a:p>
            <a:pPr algn="l"/>
            <a:endParaRPr lang="sv-SE" b="1" i="0" u="none" strike="noStrike" noProof="0" dirty="0">
              <a:solidFill>
                <a:srgbClr val="212121"/>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1" i="0" u="none" strike="noStrike" noProof="0" dirty="0">
                <a:solidFill>
                  <a:srgbClr val="212121"/>
                </a:solidFill>
                <a:effectLst/>
                <a:latin typeface="Arial" panose="020B0604020202020204" pitchFamily="34" charset="0"/>
                <a:cs typeface="Arial" panose="020B0604020202020204" pitchFamily="34" charset="0"/>
              </a:rPr>
              <a:t>Din anläggning:</a:t>
            </a:r>
            <a:r>
              <a:rPr lang="sv-SE" b="0" i="0" u="none" strike="noStrike" noProof="0" dirty="0">
                <a:solidFill>
                  <a:srgbClr val="212121"/>
                </a:solidFill>
                <a:effectLst/>
                <a:latin typeface="Arial" panose="020B0604020202020204" pitchFamily="34" charset="0"/>
                <a:cs typeface="Arial" panose="020B0604020202020204" pitchFamily="34" charset="0"/>
              </a:rPr>
              <a:t> </a:t>
            </a:r>
            <a:r>
              <a:rPr lang="sv-SE" b="0" i="0" noProof="0" dirty="0">
                <a:solidFill>
                  <a:srgbClr val="333333"/>
                </a:solidFill>
                <a:effectLst/>
                <a:latin typeface="Arial" panose="020B0604020202020204" pitchFamily="34" charset="0"/>
                <a:cs typeface="Arial" panose="020B0604020202020204" pitchFamily="34" charset="0"/>
              </a:rPr>
              <a:t>Här kan du se vilken anläggningsadress som fakturan gäller för samt även ditt anläggnings ID-nummer. Du kan även se vilket elnätsområde din anläggning tillhör. </a:t>
            </a:r>
          </a:p>
          <a:p>
            <a:pPr marL="171450" indent="-171450" algn="l">
              <a:buFont typeface="Arial" panose="020B0604020202020204" pitchFamily="34" charset="0"/>
              <a:buChar char="•"/>
            </a:pPr>
            <a:endParaRPr lang="sv-SE" b="0" i="0" noProof="0" dirty="0">
              <a:solidFill>
                <a:srgbClr val="333333"/>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1" i="0" noProof="0" dirty="0">
                <a:solidFill>
                  <a:srgbClr val="333333"/>
                </a:solidFill>
                <a:effectLst/>
                <a:latin typeface="Arial" panose="020B0604020202020204" pitchFamily="34" charset="0"/>
                <a:cs typeface="Arial" panose="020B0604020202020204" pitchFamily="34" charset="0"/>
              </a:rPr>
              <a:t>Ditt avtal: </a:t>
            </a:r>
            <a:r>
              <a:rPr lang="sv-SE" b="0" i="0" noProof="0" dirty="0">
                <a:solidFill>
                  <a:srgbClr val="333333"/>
                </a:solidFill>
                <a:effectLst/>
                <a:latin typeface="Arial" panose="020B0604020202020204" pitchFamily="34" charset="0"/>
                <a:cs typeface="Arial" panose="020B0604020202020204" pitchFamily="34" charset="0"/>
              </a:rPr>
              <a:t>Här ser du vilken typ av elavtal du har för elen du förbrukar. Du </a:t>
            </a:r>
            <a:r>
              <a:rPr lang="sv-SE" b="0" i="0" noProof="0" dirty="0">
                <a:solidFill>
                  <a:srgbClr val="000000"/>
                </a:solidFill>
                <a:effectLst/>
                <a:latin typeface="Arial" panose="020B0604020202020204" pitchFamily="34" charset="0"/>
                <a:cs typeface="Arial" panose="020B0604020202020204" pitchFamily="34" charset="0"/>
              </a:rPr>
              <a:t>kan också se om du har tecknat avtal med fast eller rörligt elpris. Och för vilken period det gäller.</a:t>
            </a:r>
          </a:p>
          <a:p>
            <a:pPr marL="171450" indent="-171450" algn="l">
              <a:buFont typeface="Arial" panose="020B0604020202020204" pitchFamily="34" charset="0"/>
              <a:buChar char="•"/>
            </a:pPr>
            <a:endParaRPr lang="sv-SE" b="0" i="0" noProof="0"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1" i="0" noProof="0" dirty="0">
                <a:solidFill>
                  <a:srgbClr val="000000"/>
                </a:solidFill>
                <a:effectLst/>
                <a:latin typeface="Arial" panose="020B0604020202020204" pitchFamily="34" charset="0"/>
                <a:cs typeface="Arial" panose="020B0604020202020204" pitchFamily="34" charset="0"/>
              </a:rPr>
              <a:t>Din energikälla </a:t>
            </a:r>
            <a:r>
              <a:rPr lang="sv-SE" b="0" i="0" noProof="0" dirty="0">
                <a:solidFill>
                  <a:srgbClr val="000000"/>
                </a:solidFill>
                <a:effectLst/>
                <a:latin typeface="Arial" panose="020B0604020202020204" pitchFamily="34" charset="0"/>
                <a:cs typeface="Arial" panose="020B0604020202020204" pitchFamily="34" charset="0"/>
              </a:rPr>
              <a:t>(dvs energiform): Här ser du vilken energikälla din el levereras med. </a:t>
            </a:r>
            <a:r>
              <a:rPr lang="sv-SE" b="0" i="0" noProof="0" dirty="0">
                <a:solidFill>
                  <a:srgbClr val="333333"/>
                </a:solidFill>
                <a:effectLst/>
                <a:latin typeface="Arial" panose="020B0604020202020204" pitchFamily="34" charset="0"/>
                <a:cs typeface="Arial" panose="020B0604020202020204" pitchFamily="34" charset="0"/>
              </a:rPr>
              <a:t>Den kan även visa vilka utsläpp den gav upphov till.</a:t>
            </a:r>
          </a:p>
          <a:p>
            <a:pPr marL="171450" indent="-171450" algn="l">
              <a:buFont typeface="Arial" panose="020B0604020202020204" pitchFamily="34" charset="0"/>
              <a:buChar char="•"/>
            </a:pPr>
            <a:endParaRPr lang="sv-SE" b="0" i="0" noProof="0" dirty="0">
              <a:solidFill>
                <a:srgbClr val="333333"/>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1" i="0" noProof="0" dirty="0">
                <a:solidFill>
                  <a:srgbClr val="333333"/>
                </a:solidFill>
                <a:effectLst/>
                <a:latin typeface="Arial" panose="020B0604020202020204" pitchFamily="34" charset="0"/>
                <a:cs typeface="Arial" panose="020B0604020202020204" pitchFamily="34" charset="0"/>
              </a:rPr>
              <a:t>Din förbrukning: </a:t>
            </a:r>
            <a:r>
              <a:rPr lang="sv-SE" b="0" i="0" noProof="0" dirty="0">
                <a:solidFill>
                  <a:srgbClr val="333333"/>
                </a:solidFill>
                <a:effectLst/>
                <a:latin typeface="Arial" panose="020B0604020202020204" pitchFamily="34" charset="0"/>
                <a:cs typeface="Arial" panose="020B0604020202020204" pitchFamily="34" charset="0"/>
              </a:rPr>
              <a:t>Du kan se hur många kilowattimmar (kWh) du förbrukar per månad, till exempel genom staplar där du kan se förbrukningen för innevarande år i jämförelse med föregående år.</a:t>
            </a:r>
          </a:p>
          <a:p>
            <a:pPr marL="171450" indent="-171450" algn="l">
              <a:buFont typeface="Arial" panose="020B0604020202020204" pitchFamily="34" charset="0"/>
              <a:buChar char="•"/>
            </a:pPr>
            <a:endParaRPr lang="sv-SE" b="0" i="0" noProof="0" dirty="0">
              <a:solidFill>
                <a:srgbClr val="333333"/>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1" i="0" noProof="0" dirty="0">
                <a:solidFill>
                  <a:srgbClr val="333333"/>
                </a:solidFill>
                <a:effectLst/>
                <a:latin typeface="Arial" panose="020B0604020202020204" pitchFamily="34" charset="0"/>
                <a:cs typeface="Arial" panose="020B0604020202020204" pitchFamily="34" charset="0"/>
              </a:rPr>
              <a:t>Mätarställning</a:t>
            </a:r>
            <a:r>
              <a:rPr lang="sv-SE" b="0" i="0" noProof="0" dirty="0">
                <a:solidFill>
                  <a:srgbClr val="333333"/>
                </a:solidFill>
                <a:effectLst/>
                <a:latin typeface="Arial" panose="020B0604020202020204" pitchFamily="34" charset="0"/>
                <a:cs typeface="Arial" panose="020B0604020202020204" pitchFamily="34" charset="0"/>
              </a:rPr>
              <a:t>: Mätarnumret hittar du på din elmätare. Numret är kopplat till en mätpunkt och hjälper oss att identifiera och lokalisera din fastighet.</a:t>
            </a:r>
          </a:p>
          <a:p>
            <a:pPr marL="171450" indent="-171450" algn="l">
              <a:buFont typeface="Arial" panose="020B0604020202020204" pitchFamily="34" charset="0"/>
              <a:buChar char="•"/>
            </a:pPr>
            <a:endParaRPr lang="sv-SE" b="0" i="0" noProof="0" dirty="0">
              <a:solidFill>
                <a:srgbClr val="333333"/>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1" i="0" noProof="0" dirty="0">
                <a:solidFill>
                  <a:srgbClr val="333333"/>
                </a:solidFill>
                <a:effectLst/>
                <a:latin typeface="Arial" panose="020B0604020202020204" pitchFamily="34" charset="0"/>
                <a:cs typeface="Arial" panose="020B0604020202020204" pitchFamily="34" charset="0"/>
              </a:rPr>
              <a:t>Specifikation elnät</a:t>
            </a:r>
            <a:r>
              <a:rPr lang="sv-SE" b="0" i="0" noProof="0" dirty="0">
                <a:solidFill>
                  <a:srgbClr val="333333"/>
                </a:solidFill>
                <a:effectLst/>
                <a:latin typeface="Arial" panose="020B0604020202020204" pitchFamily="34" charset="0"/>
                <a:cs typeface="Arial" panose="020B0604020202020204" pitchFamily="34" charset="0"/>
              </a:rPr>
              <a:t>: Här hittar du information som rör </a:t>
            </a:r>
            <a:r>
              <a:rPr lang="sv-SE" b="0" i="0" noProof="0" dirty="0" err="1">
                <a:solidFill>
                  <a:srgbClr val="333333"/>
                </a:solidFill>
                <a:effectLst/>
                <a:latin typeface="Arial" panose="020B0604020202020204" pitchFamily="34" charset="0"/>
                <a:cs typeface="Arial" panose="020B0604020202020204" pitchFamily="34" charset="0"/>
              </a:rPr>
              <a:t>elöverföringen</a:t>
            </a:r>
            <a:r>
              <a:rPr lang="sv-SE" b="0" i="0" noProof="0" dirty="0">
                <a:solidFill>
                  <a:srgbClr val="333333"/>
                </a:solidFill>
                <a:effectLst/>
                <a:latin typeface="Arial" panose="020B0604020202020204" pitchFamily="34" charset="0"/>
                <a:cs typeface="Arial" panose="020B0604020202020204" pitchFamily="34" charset="0"/>
              </a:rPr>
              <a:t> hem till dig och inkluderar information om </a:t>
            </a:r>
            <a:r>
              <a:rPr lang="sv-SE" b="0" i="0" noProof="0" dirty="0">
                <a:solidFill>
                  <a:srgbClr val="000000"/>
                </a:solidFill>
                <a:effectLst/>
                <a:latin typeface="Arial" panose="020B0604020202020204" pitchFamily="34" charset="0"/>
                <a:cs typeface="Arial" panose="020B0604020202020204" pitchFamily="34" charset="0"/>
              </a:rPr>
              <a:t>överföringsavgiften, som är kostnaden för transporten av el från energikällan till det elnät din fastighet tillhör och även energiskatt – som är är en skatt vars summa baseras på vilken kommun du bor i.</a:t>
            </a:r>
          </a:p>
          <a:p>
            <a:pPr marL="171450" indent="-171450" algn="l">
              <a:buFont typeface="Arial" panose="020B0604020202020204" pitchFamily="34" charset="0"/>
              <a:buChar char="•"/>
            </a:pPr>
            <a:endParaRPr lang="sv-SE" b="0" i="0" noProof="0"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b="1" i="0" noProof="0" dirty="0">
                <a:solidFill>
                  <a:srgbClr val="000000"/>
                </a:solidFill>
                <a:effectLst/>
                <a:latin typeface="Arial" panose="020B0604020202020204" pitchFamily="34" charset="0"/>
                <a:cs typeface="Arial" panose="020B0604020202020204" pitchFamily="34" charset="0"/>
              </a:rPr>
              <a:t>Specifikation elhandel: </a:t>
            </a:r>
            <a:r>
              <a:rPr lang="sv-SE" b="0" i="0" noProof="0" dirty="0">
                <a:solidFill>
                  <a:srgbClr val="000000"/>
                </a:solidFill>
                <a:effectLst/>
                <a:latin typeface="Arial" panose="020B0604020202020204" pitchFamily="34" charset="0"/>
                <a:cs typeface="Arial" panose="020B0604020202020204" pitchFamily="34" charset="0"/>
              </a:rPr>
              <a:t>Här ser du priset för ditt avtal som antingen är fast-, rörligt- eller tim-elpris.</a:t>
            </a:r>
          </a:p>
          <a:p>
            <a:pPr algn="l"/>
            <a:endParaRPr lang="sv-SE" b="0" i="0" noProof="0" dirty="0">
              <a:solidFill>
                <a:srgbClr val="000000"/>
              </a:solidFill>
              <a:effectLst/>
              <a:latin typeface="Arial" panose="020B0604020202020204" pitchFamily="34" charset="0"/>
              <a:cs typeface="Arial" panose="020B0604020202020204" pitchFamily="34" charset="0"/>
            </a:endParaRPr>
          </a:p>
          <a:p>
            <a:pPr algn="l"/>
            <a:r>
              <a:rPr lang="sv-SE" b="0" i="0" noProof="0" dirty="0">
                <a:solidFill>
                  <a:srgbClr val="000000"/>
                </a:solidFill>
                <a:effectLst/>
                <a:latin typeface="Arial" panose="020B0604020202020204" pitchFamily="34" charset="0"/>
                <a:cs typeface="Arial" panose="020B0604020202020204" pitchFamily="34" charset="0"/>
              </a:rPr>
              <a:t>Många elföretag har bra förklaringar och exempel på sina hemsidor, där de går igenom just deras </a:t>
            </a:r>
            <a:r>
              <a:rPr lang="sv-SE" b="0" i="0" noProof="0" dirty="0" err="1">
                <a:solidFill>
                  <a:srgbClr val="000000"/>
                </a:solidFill>
                <a:effectLst/>
                <a:latin typeface="Arial" panose="020B0604020202020204" pitchFamily="34" charset="0"/>
                <a:cs typeface="Arial" panose="020B0604020202020204" pitchFamily="34" charset="0"/>
              </a:rPr>
              <a:t>elfakturor</a:t>
            </a:r>
            <a:r>
              <a:rPr lang="sv-SE" b="0" i="0" noProof="0" dirty="0">
                <a:solidFill>
                  <a:srgbClr val="000000"/>
                </a:solidFill>
                <a:effectLst/>
                <a:latin typeface="Arial" panose="020B0604020202020204" pitchFamily="34" charset="0"/>
                <a:cs typeface="Arial" panose="020B0604020202020204" pitchFamily="34" charset="0"/>
              </a:rPr>
              <a:t>. På sista powerpoint-bilden i den här presentationen finns en länk till en hemsida som förklarar varje specifik punkt. </a:t>
            </a:r>
            <a:endParaRPr lang="sv-SE" b="0" i="0" noProof="0" dirty="0">
              <a:solidFill>
                <a:srgbClr val="333333"/>
              </a:solidFill>
              <a:effectLst/>
              <a:latin typeface="Arial" panose="020B0604020202020204" pitchFamily="34" charset="0"/>
              <a:cs typeface="Arial" panose="020B0604020202020204" pitchFamily="34" charset="0"/>
            </a:endParaRPr>
          </a:p>
          <a:p>
            <a:pPr algn="l"/>
            <a:endParaRPr lang="sv-SE" b="0" i="0" noProof="0" dirty="0">
              <a:solidFill>
                <a:srgbClr val="333333"/>
              </a:solidFill>
              <a:effectLst/>
              <a:latin typeface="Arial" panose="020B0604020202020204" pitchFamily="34" charset="0"/>
              <a:cs typeface="Arial" panose="020B0604020202020204" pitchFamily="34" charset="0"/>
            </a:endParaRPr>
          </a:p>
          <a:p>
            <a:pPr algn="l"/>
            <a:r>
              <a:rPr lang="sv-SE" b="1" noProof="0" dirty="0">
                <a:latin typeface="Arial" panose="020B0604020202020204" pitchFamily="34" charset="0"/>
                <a:cs typeface="Arial" panose="020B0604020202020204" pitchFamily="34" charset="0"/>
              </a:rPr>
              <a:t>Förslag på samtalsfrågor: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noProof="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noProof="0" dirty="0">
                <a:solidFill>
                  <a:schemeClr val="tx1"/>
                </a:solidFill>
                <a:effectLst/>
                <a:latin typeface="Arial" panose="020B0604020202020204" pitchFamily="34" charset="0"/>
                <a:cs typeface="Arial" panose="020B0604020202020204" pitchFamily="34" charset="0"/>
              </a:rPr>
              <a:t>Är det något annat som kan vara viktigt eller bra att förstå om sin elräkning eller elförbrukning?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noProof="0" dirty="0">
                <a:solidFill>
                  <a:schemeClr val="tx1"/>
                </a:solidFill>
                <a:effectLst/>
                <a:latin typeface="Arial" panose="020B0604020202020204" pitchFamily="34" charset="0"/>
                <a:cs typeface="Arial" panose="020B0604020202020204" pitchFamily="34" charset="0"/>
              </a:rPr>
              <a:t>Har vi fler tips att ge varandra som kan hjälpa oss bli bättre på att läsa av vår elräkning?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noProof="0" dirty="0">
                <a:latin typeface="Arial" panose="020B0604020202020204" pitchFamily="34" charset="0"/>
                <a:cs typeface="Arial" panose="020B0604020202020204" pitchFamily="34" charset="0"/>
              </a:rPr>
              <a:t>I Sverige finns det cirka 170 elnätsföretag som ansvarar för att distribuera elektricitet till hushåll och företag. </a:t>
            </a:r>
            <a:r>
              <a:rPr lang="sv-SE" noProof="0" dirty="0">
                <a:solidFill>
                  <a:srgbClr val="000000"/>
                </a:solidFill>
                <a:effectLst/>
                <a:latin typeface="Arial" panose="020B0604020202020204" pitchFamily="34" charset="0"/>
                <a:cs typeface="Arial" panose="020B0604020202020204" pitchFamily="34" charset="0"/>
              </a:rPr>
              <a:t>Hur kan man tänka när man väljer elbolag för att göra ett så hållbart val som möjligt?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noProof="0"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noProof="0" dirty="0">
                <a:solidFill>
                  <a:srgbClr val="000000"/>
                </a:solidFill>
                <a:effectLst/>
                <a:latin typeface="Arial" panose="020B0604020202020204" pitchFamily="34" charset="0"/>
                <a:cs typeface="Arial" panose="020B0604020202020204" pitchFamily="34" charset="0"/>
              </a:rPr>
              <a:t>Bild: Umeå Energi</a:t>
            </a:r>
            <a:endParaRPr lang="sv-SE" b="1" noProof="0" dirty="0">
              <a:solidFill>
                <a:schemeClr val="tx1"/>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40</a:t>
            </a:fld>
            <a:endParaRPr lang="sv-SE"/>
          </a:p>
        </p:txBody>
      </p:sp>
    </p:spTree>
    <p:extLst>
      <p:ext uri="{BB962C8B-B14F-4D97-AF65-F5344CB8AC3E}">
        <p14:creationId xmlns:p14="http://schemas.microsoft.com/office/powerpoint/2010/main" val="31369377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Sammanfatta modulen tillsammans med gruppen.</a:t>
            </a:r>
          </a:p>
          <a:p>
            <a:pPr marL="171450" indent="-171450">
              <a:spcBef>
                <a:spcPct val="0"/>
              </a:spcBef>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41</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Instruktion till cirkelledaren:</a:t>
            </a:r>
          </a:p>
          <a:p>
            <a:endParaRPr lang="sv-SE"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dirty="0">
              <a:latin typeface="Arial" panose="020B0604020202020204" pitchFamily="34" charset="0"/>
              <a:cs typeface="Arial" panose="020B0604020202020204" pitchFamily="34" charset="0"/>
            </a:endParaRPr>
          </a:p>
          <a:p>
            <a:pPr marL="0" indent="0">
              <a:buNone/>
            </a:pPr>
            <a:r>
              <a:rPr lang="sv-SE" b="1" dirty="0">
                <a:latin typeface="Arial" panose="020B0604020202020204" pitchFamily="34" charset="0"/>
                <a:cs typeface="Arial" panose="020B0604020202020204" pitchFamily="34" charset="0"/>
              </a:rPr>
              <a:t>Lista över övriga moduler:</a:t>
            </a:r>
          </a:p>
          <a:p>
            <a:pPr marL="0" indent="0">
              <a:buNone/>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ätande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textilier och konsumtion</a:t>
            </a:r>
          </a:p>
          <a:p>
            <a:pPr marL="171450" indent="-171450">
              <a:buFont typeface="Arial" panose="020B0604020202020204" pitchFamily="34" charset="0"/>
              <a:buChar char="•"/>
            </a:pPr>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dirty="0">
                <a:latin typeface="Arial" panose="020B0604020202020204" pitchFamily="34" charset="0"/>
                <a:cs typeface="Arial" panose="020B0604020202020204" pitchFamily="34" charset="0"/>
              </a:rPr>
              <a:t>Valbart</a:t>
            </a:r>
            <a:r>
              <a:rPr lang="sv-SE" dirty="0">
                <a:latin typeface="Arial" panose="020B0604020202020204" pitchFamily="34" charset="0"/>
                <a:cs typeface="Arial" panose="020B0604020202020204" pitchFamily="34" charset="0"/>
              </a:rPr>
              <a:t>: Säg att deltagarna inför nästa gång kan fundera på om </a:t>
            </a:r>
            <a:r>
              <a:rPr lang="sv-SE"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42</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Som jag nämnde i början av träffen kommer ni få den här presentationen skickad till er, så att ni på egen hand kan lära er mer om det ni är intresserade av kring hållbar energi.</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Här på den sista powerpoint-bilden i presentationen hittar ni länkar till hemsidor och annat kopplat till det vi pratat om idag. </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fld id="{4B0E164D-EE8D-B448-BE8E-A1520703B60E}" type="slidenum">
              <a:rPr lang="sv-SE" smtClean="0"/>
              <a:t>43</a:t>
            </a:fld>
            <a:endParaRPr lang="sv-SE"/>
          </a:p>
        </p:txBody>
      </p:sp>
    </p:spTree>
    <p:extLst>
      <p:ext uri="{BB962C8B-B14F-4D97-AF65-F5344CB8AC3E}">
        <p14:creationId xmlns:p14="http://schemas.microsoft.com/office/powerpoint/2010/main" val="1595299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B76F-0E15-EEE1-77C0-D7A069D5A6A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288102A-24DA-3063-DE3A-EE4A9F19136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F8DE24E-9FDC-A818-652D-B668F957AF8D}"/>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Förklara att gruppen nu kommer få möjlighet att lära sig mer om energiformerna.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upp samtliga rubriker i bild och berätta kort om varje energiform. Ta stöd av talpunkterna här nedanför.</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0" indent="0" eaLnBrk="1" hangingPunct="1">
              <a:spcBef>
                <a:spcPct val="0"/>
              </a:spcBef>
              <a:buNone/>
            </a:pPr>
            <a:r>
              <a:rPr lang="sv-SE" altLang="sv-SE" sz="1200" b="1" dirty="0">
                <a:latin typeface="Arial" panose="020B0604020202020204" pitchFamily="34" charset="0"/>
                <a:cs typeface="Arial" panose="020B0604020202020204" pitchFamily="34" charset="0"/>
              </a:rPr>
              <a:t>Talpunkter: </a:t>
            </a:r>
          </a:p>
          <a:p>
            <a:pPr marL="0" indent="0" eaLnBrk="1" hangingPunct="1">
              <a:spcBef>
                <a:spcPct val="0"/>
              </a:spcBef>
              <a:buNone/>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Nu kommer vi få möjlighet att lära oss om olika energiformer.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Vi har solenergi – som är energi som kommer från sol. Vindkraft – som är energi som kommer från vind. Vattenkraft – som är energi som kommer från rinnande vatten. Vågkraft – som är energi som kommer från havets vågor. Förbränning – som är energi som kommer från att bränna t.ex. kol, olja eller trä. Samt kärnkraft – som är energi som kommer från att klyva atomer.</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dirty="0">
                <a:latin typeface="Arial" panose="020B0604020202020204" pitchFamily="34" charset="0"/>
                <a:cs typeface="Arial" panose="020B0604020202020204" pitchFamily="34" charset="0"/>
              </a:rPr>
              <a:t>Fråga gruppen sedan vilken energiform de är intresserade av att börja lära sig mer om, och klicka sedan på den ikonen. </a:t>
            </a:r>
            <a:endParaRPr lang="sv-SE" sz="1200" dirty="0">
              <a:latin typeface="Arial" panose="020B0604020202020204" pitchFamily="34" charset="0"/>
              <a:cs typeface="Arial" panose="020B0604020202020204" pitchFamily="34" charset="0"/>
            </a:endParaRP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0B2E988C-6474-ABDB-172E-BD527AA4D710}"/>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4023108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2AE1F-41ED-651D-E202-827CB833C8C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EA7C310-E15A-AE1F-002F-54C753EE287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832BC44D-76C6-FB7B-3AE1-2EE2A95EA47E}"/>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kort om solenergi.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Solenergi är ren och förnybar, vilket innebär att den inte släpper ut några föroreningar eller växthusgaser.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Solceller omvandlar solljus till elektricitet genom att fånga in solens ljus, vilket får elektroner i ett halvledarmaterial (ofta kisel) att börja röra sig och skapa elektrisk ström.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Solfångare omvandlar solenergi till värme. Denna värme förs vidare via en vätska eller luft och används för att värma vatten, luft eller byggnader. Det finns olika typer, som till exempel plana, vakuumrörs- och koncentrerande solfångare. </a:t>
            </a:r>
            <a:r>
              <a:rPr lang="sv-SE" sz="1200" b="1" dirty="0">
                <a:latin typeface="Arial" panose="020B0604020202020204" pitchFamily="34" charset="0"/>
                <a:cs typeface="Arial" panose="020B0604020202020204" pitchFamily="34" charset="0"/>
              </a:rPr>
              <a:t>Vi kommer strax titta på en film som beskriver det här närmare.</a:t>
            </a: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CA0A892E-05EC-0D76-1340-819E00B96431}"/>
              </a:ext>
            </a:extLst>
          </p:cNvPr>
          <p:cNvSpPr>
            <a:spLocks noGrp="1"/>
          </p:cNvSpPr>
          <p:nvPr>
            <p:ph type="sldNum" sz="quarter" idx="10"/>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3045918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C3C7A-4BA8-F7BD-5DA2-6DC881B522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604D82E-0B04-9E1B-1B51-9A21B511B1BC}"/>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112291E-493E-E98D-FCAE-968EE004AF77}"/>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för gruppen att ni ska titta på en kort informationsfilm av </a:t>
            </a:r>
            <a:r>
              <a:rPr lang="sv-SE" altLang="sv-SE" sz="1200" b="0" dirty="0" err="1">
                <a:latin typeface="Arial" panose="020B0604020202020204" pitchFamily="34" charset="0"/>
                <a:cs typeface="Arial" panose="020B0604020202020204" pitchFamily="34" charset="0"/>
              </a:rPr>
              <a:t>Jämtkraft</a:t>
            </a:r>
            <a:r>
              <a:rPr lang="sv-SE" altLang="sv-SE" sz="1200" b="0" dirty="0">
                <a:latin typeface="Arial" panose="020B0604020202020204" pitchFamily="34" charset="0"/>
                <a:cs typeface="Arial" panose="020B0604020202020204" pitchFamily="34" charset="0"/>
              </a:rPr>
              <a:t> AB om hur solenergi fungerar.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Filmen är cirka 40 sekunder och har automatisk undertextning.</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Informera att efter filmen kommer gruppen få prata mer om för- och nackdelar med solenergi.</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450850" indent="-450850" eaLnBrk="1" hangingPunct="1">
              <a:spcBef>
                <a:spcPct val="0"/>
              </a:spcBef>
              <a:buFont typeface="+mj-lt"/>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buFont typeface="+mj-lt"/>
              <a:buAutoNum type="arabicPeriod"/>
            </a:pPr>
            <a:endParaRPr lang="sv-SE" altLang="sv-SE" b="0" dirty="0">
              <a:latin typeface="Arial" panose="020B0604020202020204" pitchFamily="34" charset="0"/>
              <a:cs typeface="Arial" panose="020B0604020202020204" pitchFamily="34" charset="0"/>
            </a:endParaRPr>
          </a:p>
          <a:p>
            <a:pPr marL="228600" indent="-228600">
              <a:buFont typeface="+mj-lt"/>
              <a:buAutoNum type="arabicPeriod"/>
            </a:pPr>
            <a:endParaRPr lang="sv-SE" altLang="sv-SE" dirty="0">
              <a:latin typeface="Calibri" panose="020F0502020204030204" pitchFamily="34" charset="0"/>
              <a:cs typeface="Calibri" panose="020F0502020204030204" pitchFamily="34" charset="0"/>
            </a:endParaRPr>
          </a:p>
          <a:p>
            <a:endParaRPr lang="sv-SE" dirty="0"/>
          </a:p>
        </p:txBody>
      </p:sp>
      <p:sp>
        <p:nvSpPr>
          <p:cNvPr id="4" name="Platshållare för bildnummer 3">
            <a:extLst>
              <a:ext uri="{FF2B5EF4-FFF2-40B4-BE49-F238E27FC236}">
                <a16:creationId xmlns:a16="http://schemas.microsoft.com/office/drawing/2014/main" id="{E9BD2D84-0D06-EDA3-26E7-E7C1CE4598C4}"/>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2807939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63529-B735-907A-9CEA-274B5D68755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5344BD2-03D5-4131-960E-F79F8B8FB20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43C4D99-5689-17E2-E527-108E391A7E68}"/>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Ge exempel på för- och nackdelar med solenergi. Utgå från talpunkterna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Talpunkter:</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Fördelar med solenergi är till exempel: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Solenergi är helt förnybar och bidrar inte till utsläpp av växthusgaser under drift, vilket är viktigt för Sveriges klimatmål.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Solenergi ger ingen bullerförorening eller luftförorening och är därmed skonsam för både miljö och närboende.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Solceller kan installeras direkt på byggnader och därmed minska belastningen på elnätet. Det är särskilt värdefullt i södra Sverige, där elnätet ibland är överbelastat och elproduktionen är mindre än i norr.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Solceller kräver minimalt underhåll och håller i 25–30 år eller längre.</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altLang="sv-SE" sz="1200" b="1"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altLang="sv-SE" sz="1200" b="1" i="0" u="none" strike="noStrike" dirty="0">
                <a:solidFill>
                  <a:srgbClr val="000000"/>
                </a:solidFill>
                <a:effectLst/>
                <a:latin typeface="Arial" panose="020B0604020202020204" pitchFamily="34" charset="0"/>
                <a:cs typeface="Arial" panose="020B0604020202020204" pitchFamily="34" charset="0"/>
              </a:rPr>
              <a:t>Nackdelar med solenergi </a:t>
            </a:r>
            <a:r>
              <a:rPr lang="sv-SE" sz="1200" b="1" i="0" u="none" strike="noStrike" dirty="0">
                <a:solidFill>
                  <a:srgbClr val="000000"/>
                </a:solidFill>
                <a:effectLst/>
                <a:latin typeface="Arial" panose="020B0604020202020204" pitchFamily="34" charset="0"/>
                <a:cs typeface="Arial" panose="020B0604020202020204" pitchFamily="34" charset="0"/>
              </a:rPr>
              <a:t>är till exempel: </a:t>
            </a:r>
            <a:endParaRPr lang="sv-SE" sz="1200" b="1" dirty="0">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sz="1200" b="0" i="0" u="none" strike="noStrike" dirty="0">
                <a:solidFill>
                  <a:srgbClr val="000000"/>
                </a:solidFill>
                <a:effectLst/>
                <a:latin typeface="Arial" panose="020B0604020202020204" pitchFamily="34" charset="0"/>
                <a:cs typeface="Arial" panose="020B0604020202020204" pitchFamily="34" charset="0"/>
              </a:rPr>
              <a:t>Solcellernas effektivitet påverkas av molnighet, snö och smuts på panelerna, vilket kan minska elproduktionen. </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sz="1200" b="0" i="0" u="none" strike="noStrike" dirty="0">
                <a:solidFill>
                  <a:srgbClr val="000000"/>
                </a:solidFill>
                <a:effectLst/>
                <a:latin typeface="Arial" panose="020B0604020202020204" pitchFamily="34" charset="0"/>
                <a:cs typeface="Arial" panose="020B0604020202020204" pitchFamily="34" charset="0"/>
              </a:rPr>
              <a:t>Installationskostnaden för solpaneler och tillhörande utrustning kan vara hög, även om det finns stöd och avbetalningsmöjligheter.</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sz="1200" b="0" i="0" u="none" strike="noStrike" dirty="0">
                <a:solidFill>
                  <a:srgbClr val="000000"/>
                </a:solidFill>
                <a:effectLst/>
                <a:latin typeface="Arial" panose="020B0604020202020204" pitchFamily="34" charset="0"/>
                <a:cs typeface="Arial" panose="020B0604020202020204" pitchFamily="34" charset="0"/>
              </a:rPr>
              <a:t>Solenergi kan också vara platskrävande eftersom det ofta krävs en ganska stor yta för att få ut en betydande mängd energi, vilket kan vara en utmaning för exempelvis lägenheter eller fastigheter med begränsad takyta.</a:t>
            </a:r>
          </a:p>
          <a:p>
            <a:endParaRPr lang="sv-SE" dirty="0"/>
          </a:p>
        </p:txBody>
      </p:sp>
      <p:sp>
        <p:nvSpPr>
          <p:cNvPr id="4" name="Platshållare för bildnummer 3">
            <a:extLst>
              <a:ext uri="{FF2B5EF4-FFF2-40B4-BE49-F238E27FC236}">
                <a16:creationId xmlns:a16="http://schemas.microsoft.com/office/drawing/2014/main" id="{697D7EE8-D80F-DB83-CF8F-83AF5204CFF6}"/>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324429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dirty="0">
                <a:latin typeface="Arial" panose="020B0604020202020204" pitchFamily="34" charset="0"/>
                <a:cs typeface="Arial" panose="020B0604020202020204" pitchFamily="34" charset="0"/>
              </a:rPr>
              <a:t>Ta stöd av samtalsfrågorna i bild eller kom på egna. </a:t>
            </a:r>
            <a:endParaRPr 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b="0" i="0" u="none" strike="noStrike" dirty="0">
                <a:solidFill>
                  <a:srgbClr val="000000"/>
                </a:solidFill>
                <a:effectLst/>
                <a:latin typeface="Arial" panose="020B0604020202020204" pitchFamily="34" charset="0"/>
                <a:cs typeface="Arial" panose="020B0604020202020204" pitchFamily="34" charset="0"/>
              </a:rPr>
              <a:t>Vad har vi i gruppen för tankar om solenergi? </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Hur kan både hus och lägenheter ha nytta av solenergi?</a:t>
            </a:r>
            <a:endParaRPr lang="sv-SE" sz="1100" dirty="0"/>
          </a:p>
          <a:p>
            <a:pPr marL="228600" indent="-228600">
              <a:buFont typeface="+mj-lt"/>
              <a:buAutoNum type="arabicPeriod"/>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nästa powerpoint-bild finns länkar till mer information om solenergi. Gå vidare till den powerpoint-bilden om gruppen vill fördjupa sig i ämnet. Om inte, gå till avslutningen här nedanför.</a:t>
            </a:r>
          </a:p>
          <a:p>
            <a:pPr marL="0" indent="0">
              <a:buFont typeface="+mj-lt"/>
              <a:buNone/>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0" indent="0">
              <a:buFont typeface="+mj-lt"/>
              <a:buNone/>
            </a:pPr>
            <a:r>
              <a:rPr lang="sv-SE" sz="1200" b="1" i="0" u="none" strike="noStrike" dirty="0">
                <a:solidFill>
                  <a:srgbClr val="000000"/>
                </a:solidFill>
                <a:effectLst/>
                <a:latin typeface="Arial" panose="020B0604020202020204" pitchFamily="34" charset="0"/>
                <a:cs typeface="Arial" panose="020B0604020202020204" pitchFamily="34" charset="0"/>
              </a:rPr>
              <a:t>Avslutning</a:t>
            </a:r>
            <a:r>
              <a:rPr lang="sv-SE" sz="1200" b="0" i="0" u="none" strike="noStrike" dirty="0">
                <a:solidFill>
                  <a:srgbClr val="000000"/>
                </a:solidFill>
                <a:effectLst/>
                <a:latin typeface="Arial" panose="020B0604020202020204" pitchFamily="34" charset="0"/>
                <a:cs typeface="Arial" panose="020B0604020202020204" pitchFamily="34" charset="0"/>
              </a:rPr>
              <a:t>: Nästa ämne handlar om vindkraft. </a:t>
            </a: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3725238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a:t>Klicka på ikonen för att lägga till en bild</a:t>
            </a:r>
            <a:endParaRPr lang="nn-NO"/>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dirty="0"/>
              <a:t>Klicka på ikonen för att lägga till en bild</a:t>
            </a:r>
            <a:endParaRPr lang="nn-NO" dirty="0"/>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4"/>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hyperlink" Target="https://www.energimyndigheten.se/effektiv-energianvandning/guider/solelportalen/" TargetMode="External"/><Relationship Id="rId7"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boverket.se/sv/energiguiden/energirenovera-smahus/5.valja_atgarder/solvarm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video" Target="https://www.youtube.com/embed/4Sak1XvTWpo?feature=oembed" TargetMode="External"/><Relationship Id="rId5" Type="http://schemas.openxmlformats.org/officeDocument/2006/relationships/image" Target="../media/image27.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naturskyddsforeningen.se/faktablad/hur-fungerar-vindkraft/" TargetMode="External"/><Relationship Id="rId7"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slide" Target="slide5.xml"/><Relationship Id="rId5" Type="http://schemas.openxmlformats.org/officeDocument/2006/relationships/image" Target="../media/image1.png"/><Relationship Id="rId4" Type="http://schemas.openxmlformats.org/officeDocument/2006/relationships/hyperlink" Target="https://www.energimyndigheten.se/forskning-och-innovation/forskning/elsystem/vindkraf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video" Target="https://www.youtube.com/embed/JX5laFxu1GI?feature=oembed" TargetMode="External"/><Relationship Id="rId5" Type="http://schemas.openxmlformats.org/officeDocument/2006/relationships/image" Target="../media/image29.jpe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slide" Target="slide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naturskyddsforeningen.se/faktablad/hur-fungerar-vattenkraft/?gclid=CjwKCAjwm8WZBhBUEiwA178UnAJzXIQ7ntAV8dDkCR9iuHVmrsk8SNq1PNdGRe-nSemg6A58mjkBORoCCP8QAvD_BwE" TargetMode="External"/><Relationship Id="rId7"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slide" Target="slide5.xml"/><Relationship Id="rId5" Type="http://schemas.openxmlformats.org/officeDocument/2006/relationships/image" Target="../media/image1.png"/><Relationship Id="rId4" Type="http://schemas.openxmlformats.org/officeDocument/2006/relationships/hyperlink" Target="https://www.energimyndigheten.se/energisystem-och-analys/sveriges-energisyste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slide" Target="slide5.xml"/></Relationships>
</file>

<file path=ppt/slides/_rels/slide24.xml.rels><?xml version="1.0" encoding="UTF-8" standalone="yes"?>
<Relationships xmlns="http://schemas.openxmlformats.org/package/2006/relationships"><Relationship Id="rId3" Type="http://schemas.openxmlformats.org/officeDocument/2006/relationships/hyperlink" Target="https://www.energimyndigheten.se/forskning-och-innovation/forskning/elsystem/havsenergi/" TargetMode="External"/><Relationship Id="rId7" Type="http://schemas.openxmlformats.org/officeDocument/2006/relationships/image" Target="../media/image10.sv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slide" Target="slide5.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video" Target="https://www.youtube.com/embed/DMDrLffrxLo?feature=oembed" TargetMode="External"/><Relationship Id="rId5" Type="http://schemas.openxmlformats.org/officeDocument/2006/relationships/image" Target="../media/image32.jpe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slide" Target="slide5.xml"/></Relationships>
</file>

<file path=ppt/slides/_rels/slide2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s://www.energimyndigheten.se/energiberedskap/om-el-fjarrvarme-och-naturgas/fjarrvarme/" TargetMode="External"/><Relationship Id="rId7"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slide" Target="slide5.xml"/><Relationship Id="rId5" Type="http://schemas.openxmlformats.org/officeDocument/2006/relationships/image" Target="../media/image1.png"/><Relationship Id="rId4" Type="http://schemas.openxmlformats.org/officeDocument/2006/relationships/hyperlink" Target="https://www.energiforetagen.se/energifakta/elsystemet/produktion/kraftvarm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globalamalen.se/om-globala-malen/mal-7-hallbar-energi-alla/" TargetMode="External"/><Relationship Id="rId5" Type="http://schemas.openxmlformats.org/officeDocument/2006/relationships/image" Target="../media/image8.png"/><Relationship Id="rId4" Type="http://schemas.openxmlformats.org/officeDocument/2006/relationships/hyperlink" Target="https://www.regeringen.se/regeringens-politik/globala-malen-och-agenda-2030/agenda-2030-mal-7-hallbar-energi-for-all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3.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video" Target="https://www.youtube.com/embed/kVICDuoVpUw?feature=oembed" TargetMode="External"/><Relationship Id="rId5" Type="http://schemas.openxmlformats.org/officeDocument/2006/relationships/image" Target="../media/image34.jpe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slide" Target="slide5.xml"/></Relationships>
</file>

<file path=ppt/slides/_rels/slide34.xml.rels><?xml version="1.0" encoding="UTF-8" standalone="yes"?>
<Relationships xmlns="http://schemas.openxmlformats.org/package/2006/relationships"><Relationship Id="rId3" Type="http://schemas.openxmlformats.org/officeDocument/2006/relationships/hyperlink" Target="https://www.stralsakerhetsmyndigheten.se/omraden/karnkraft/" TargetMode="External"/><Relationship Id="rId7" Type="http://schemas.openxmlformats.org/officeDocument/2006/relationships/image" Target="../media/image10.sv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slide" Target="slide5.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svk.se/om-kraftsystemet/kontrollrummet/"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video" Target="https://player.vimeo.com/video/1157571344?h=c89f3eed0d&amp;amp;app_id=122963" TargetMode="External"/><Relationship Id="rId5" Type="http://schemas.openxmlformats.org/officeDocument/2006/relationships/image" Target="../media/image36.jpe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37.webp"/></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video" Target="https://player.vimeo.com/video/1091738209?h=af29c11ab9&amp;amp;app_id=122963" TargetMode="External"/><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hyperlink" Target="https://www.naturvardsverket.se/vagledning-och-stod/luft-och-klimat/vedeldning/elda-med-ved-i-panna/" TargetMode="External"/><Relationship Id="rId7"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image" Target="../media/image5.gif"/><Relationship Id="rId5" Type="http://schemas.openxmlformats.org/officeDocument/2006/relationships/hyperlink" Target="https://www.aktuellhallbarhet.se/" TargetMode="External"/><Relationship Id="rId4" Type="http://schemas.openxmlformats.org/officeDocument/2006/relationships/hyperlink" Target="https://www.vattenfall.se/kundservice/fakturaforklaring/fakturaforklaring-el/"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15.svg"/><Relationship Id="rId18" Type="http://schemas.openxmlformats.org/officeDocument/2006/relationships/image" Target="../media/image20.png"/><Relationship Id="rId3" Type="http://schemas.openxmlformats.org/officeDocument/2006/relationships/image" Target="../media/image1.png"/><Relationship Id="rId21" Type="http://schemas.openxmlformats.org/officeDocument/2006/relationships/image" Target="../media/image23.svg"/><Relationship Id="rId7" Type="http://schemas.openxmlformats.org/officeDocument/2006/relationships/slide" Target="slide21.xml"/><Relationship Id="rId12" Type="http://schemas.openxmlformats.org/officeDocument/2006/relationships/image" Target="../media/image14.png"/><Relationship Id="rId17" Type="http://schemas.openxmlformats.org/officeDocument/2006/relationships/image" Target="../media/image19.svg"/><Relationship Id="rId2" Type="http://schemas.openxmlformats.org/officeDocument/2006/relationships/notesSlide" Target="../notesSlides/notesSlide5.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slide" Target="slide16.xml"/><Relationship Id="rId11" Type="http://schemas.openxmlformats.org/officeDocument/2006/relationships/image" Target="../media/image13.svg"/><Relationship Id="rId5" Type="http://schemas.openxmlformats.org/officeDocument/2006/relationships/slide" Target="slide11.xml"/><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svg"/><Relationship Id="rId4" Type="http://schemas.openxmlformats.org/officeDocument/2006/relationships/slide" Target="slide6.xml"/><Relationship Id="rId9" Type="http://schemas.openxmlformats.org/officeDocument/2006/relationships/slide" Target="slide30.xml"/><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video" Target="https://www.youtube.com/embed/gbhpSes0Zuc?feature=oembed" TargetMode="External"/><Relationship Id="rId5" Type="http://schemas.openxmlformats.org/officeDocument/2006/relationships/image" Target="../media/image25.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27A"/>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6000" dirty="0">
                <a:solidFill>
                  <a:schemeClr val="bg1"/>
                </a:solidFill>
                <a:cs typeface="Arial" panose="020B0604020202020204" pitchFamily="34" charset="0"/>
              </a:rPr>
              <a:t>HÅLLBAR ENERGI</a:t>
            </a:r>
            <a:br>
              <a:rPr lang="sv-SE" sz="6000" dirty="0">
                <a:solidFill>
                  <a:schemeClr val="bg1"/>
                </a:solidFill>
                <a:latin typeface="Impact"/>
                <a:cs typeface="Impact"/>
              </a:rPr>
            </a:br>
            <a:endParaRPr lang="nn-NO" sz="60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91464" y="2974698"/>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Hållbar energi och förnybar energi</a:t>
            </a:r>
          </a:p>
          <a:p>
            <a:r>
              <a:rPr lang="sv-SE" sz="2800" dirty="0">
                <a:solidFill>
                  <a:schemeClr val="bg1"/>
                </a:solidFill>
              </a:rPr>
              <a:t>Olika former av fossilfria bränslen</a:t>
            </a:r>
          </a:p>
          <a:p>
            <a:r>
              <a:rPr lang="sv-SE" sz="2800" dirty="0">
                <a:solidFill>
                  <a:schemeClr val="bg1"/>
                </a:solidFill>
              </a:rPr>
              <a:t>Minska din energiförbrukning</a:t>
            </a:r>
          </a:p>
          <a:p>
            <a:r>
              <a:rPr lang="sv-SE" sz="2800" dirty="0">
                <a:solidFill>
                  <a:schemeClr val="bg1"/>
                </a:solidFill>
              </a:rPr>
              <a:t>Frågor eller tankar sedan sist? </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9D338DF-9A50-F0F4-DECC-651A975037F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C419F4F-973C-8057-67FC-BD3B7E7A85FC}"/>
              </a:ext>
            </a:extLst>
          </p:cNvPr>
          <p:cNvSpPr>
            <a:spLocks noGrp="1"/>
          </p:cNvSpPr>
          <p:nvPr>
            <p:ph type="sldNum" sz="quarter" idx="12"/>
          </p:nvPr>
        </p:nvSpPr>
        <p:spPr/>
        <p:txBody>
          <a:bodyPr/>
          <a:lstStyle/>
          <a:p>
            <a:fld id="{332063FA-F158-B145-A53C-EFD7E6C84CF7}" type="slidenum">
              <a:rPr lang="sv-SE" smtClean="0"/>
              <a:pPr/>
              <a:t>10</a:t>
            </a:fld>
            <a:endParaRPr lang="sv-SE"/>
          </a:p>
        </p:txBody>
      </p:sp>
      <p:sp>
        <p:nvSpPr>
          <p:cNvPr id="2" name="Rubrik 1">
            <a:extLst>
              <a:ext uri="{FF2B5EF4-FFF2-40B4-BE49-F238E27FC236}">
                <a16:creationId xmlns:a16="http://schemas.microsoft.com/office/drawing/2014/main" id="{28A1EFB5-BF32-5419-A881-7DF24925CFC3}"/>
              </a:ext>
            </a:extLst>
          </p:cNvPr>
          <p:cNvSpPr>
            <a:spLocks noGrp="1"/>
          </p:cNvSpPr>
          <p:nvPr>
            <p:ph type="title"/>
          </p:nvPr>
        </p:nvSpPr>
        <p:spPr/>
        <p:txBody>
          <a:bodyPr/>
          <a:lstStyle/>
          <a:p>
            <a:r>
              <a:rPr lang="nn-NO" sz="3600"/>
              <a:t>Mer om solenergi</a:t>
            </a:r>
          </a:p>
        </p:txBody>
      </p:sp>
      <p:sp>
        <p:nvSpPr>
          <p:cNvPr id="4" name="textruta 3">
            <a:extLst>
              <a:ext uri="{FF2B5EF4-FFF2-40B4-BE49-F238E27FC236}">
                <a16:creationId xmlns:a16="http://schemas.microsoft.com/office/drawing/2014/main" id="{741A9394-369B-BA1C-B2C4-FBBB0FB6AD93}"/>
              </a:ext>
            </a:extLst>
          </p:cNvPr>
          <p:cNvSpPr txBox="1"/>
          <p:nvPr/>
        </p:nvSpPr>
        <p:spPr>
          <a:xfrm>
            <a:off x="2321546" y="2499740"/>
            <a:ext cx="8140458" cy="1815882"/>
          </a:xfrm>
          <a:prstGeom prst="rect">
            <a:avLst/>
          </a:prstGeom>
          <a:noFill/>
        </p:spPr>
        <p:txBody>
          <a:bodyPr wrap="square" rtlCol="0">
            <a:spAutoFit/>
          </a:bodyPr>
          <a:lstStyle/>
          <a:p>
            <a:r>
              <a:rPr lang="sv-SE" sz="2800">
                <a:hlinkClick r:id="rId3"/>
              </a:rPr>
              <a:t>Solcellsguiden</a:t>
            </a:r>
            <a:endParaRPr lang="sv-SE" sz="2800"/>
          </a:p>
          <a:p>
            <a:endParaRPr lang="sv-SE" sz="2800"/>
          </a:p>
          <a:p>
            <a:r>
              <a:rPr lang="sv-SE" sz="2800">
                <a:hlinkClick r:id="rId4"/>
              </a:rPr>
              <a:t>Solfångare – ett effektivt komplement till husets värme</a:t>
            </a:r>
            <a:endParaRPr lang="sv-SE" sz="2800"/>
          </a:p>
        </p:txBody>
      </p:sp>
      <p:pic>
        <p:nvPicPr>
          <p:cNvPr id="11" name="Platshållare för innehåll 6" descr="Markör med hel fyllning">
            <a:extLst>
              <a:ext uri="{FF2B5EF4-FFF2-40B4-BE49-F238E27FC236}">
                <a16:creationId xmlns:a16="http://schemas.microsoft.com/office/drawing/2014/main" id="{E6EB3AFB-12B2-B7A6-6CAE-49ADA1CF38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67446" flipH="1" flipV="1">
            <a:off x="1376854" y="3307785"/>
            <a:ext cx="706285" cy="706285"/>
          </a:xfrm>
          <a:prstGeom prst="rect">
            <a:avLst/>
          </a:prstGeom>
          <a:effectLst>
            <a:outerShdw blurRad="50800" dist="38100" dir="13500000" algn="br" rotWithShape="0">
              <a:prstClr val="black">
                <a:alpha val="40000"/>
              </a:prstClr>
            </a:outerShdw>
          </a:effectLst>
        </p:spPr>
      </p:pic>
      <p:pic>
        <p:nvPicPr>
          <p:cNvPr id="13" name="Platshållare för innehåll 6" descr="Markör med hel fyllning">
            <a:extLst>
              <a:ext uri="{FF2B5EF4-FFF2-40B4-BE49-F238E27FC236}">
                <a16:creationId xmlns:a16="http://schemas.microsoft.com/office/drawing/2014/main" id="{5AF58B4A-A7FB-7558-C3D9-DC65FA42E0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pic>
        <p:nvPicPr>
          <p:cNvPr id="14" name="Bildobjekt 13" descr="En bild som visar Teckensnitt, Grafik, grafisk design, text&#10;&#10;AI-genererat innehåll kan vara felaktigt.">
            <a:extLst>
              <a:ext uri="{FF2B5EF4-FFF2-40B4-BE49-F238E27FC236}">
                <a16:creationId xmlns:a16="http://schemas.microsoft.com/office/drawing/2014/main" id="{D9DC6200-85FC-49CE-BBB5-4164EC6C8BE5}"/>
              </a:ext>
            </a:extLst>
          </p:cNvPr>
          <p:cNvPicPr>
            <a:picLocks noChangeAspect="1"/>
          </p:cNvPicPr>
          <p:nvPr/>
        </p:nvPicPr>
        <p:blipFill>
          <a:blip r:embed="rId7"/>
          <a:stretch>
            <a:fillRect/>
          </a:stretch>
        </p:blipFill>
        <p:spPr>
          <a:xfrm>
            <a:off x="10776608" y="216311"/>
            <a:ext cx="1097706" cy="460889"/>
          </a:xfrm>
          <a:prstGeom prst="rect">
            <a:avLst/>
          </a:prstGeom>
        </p:spPr>
      </p:pic>
      <p:grpSp>
        <p:nvGrpSpPr>
          <p:cNvPr id="7" name="Grupp 6">
            <a:extLst>
              <a:ext uri="{FF2B5EF4-FFF2-40B4-BE49-F238E27FC236}">
                <a16:creationId xmlns:a16="http://schemas.microsoft.com/office/drawing/2014/main" id="{1F2EDAD8-DB0C-E614-FBEA-E7F58F4D5F60}"/>
              </a:ext>
            </a:extLst>
          </p:cNvPr>
          <p:cNvGrpSpPr/>
          <p:nvPr/>
        </p:nvGrpSpPr>
        <p:grpSpPr>
          <a:xfrm>
            <a:off x="9134475" y="5891973"/>
            <a:ext cx="3057525" cy="655329"/>
            <a:chOff x="4219574" y="5709411"/>
            <a:chExt cx="3057525" cy="655329"/>
          </a:xfrm>
        </p:grpSpPr>
        <p:sp>
          <p:nvSpPr>
            <p:cNvPr id="9" name="Rektangel med rundade hörn 8">
              <a:extLst>
                <a:ext uri="{FF2B5EF4-FFF2-40B4-BE49-F238E27FC236}">
                  <a16:creationId xmlns:a16="http://schemas.microsoft.com/office/drawing/2014/main" id="{8612B7E5-5F5E-89E0-9700-0E23C5CBDB67}"/>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2" name="textruta 11">
              <a:extLst>
                <a:ext uri="{FF2B5EF4-FFF2-40B4-BE49-F238E27FC236}">
                  <a16:creationId xmlns:a16="http://schemas.microsoft.com/office/drawing/2014/main" id="{1B2C2BB6-1B0F-6D64-73F9-467D53A9531C}"/>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8"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spTree>
    <p:extLst>
      <p:ext uri="{BB962C8B-B14F-4D97-AF65-F5344CB8AC3E}">
        <p14:creationId xmlns:p14="http://schemas.microsoft.com/office/powerpoint/2010/main" val="2076455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a:t>Vindkraft</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15" name="Bildobjekt 14" descr="En bild som visar utomhus, väderkvarn, himmel, generator&#10;&#10;AI-genererat innehåll kan vara felaktigt.">
            <a:extLst>
              <a:ext uri="{FF2B5EF4-FFF2-40B4-BE49-F238E27FC236}">
                <a16:creationId xmlns:a16="http://schemas.microsoft.com/office/drawing/2014/main" id="{838A9EC3-03ED-7556-AF78-242C86692EE0}"/>
              </a:ext>
            </a:extLst>
          </p:cNvPr>
          <p:cNvPicPr>
            <a:picLocks noChangeAspect="1"/>
          </p:cNvPicPr>
          <p:nvPr/>
        </p:nvPicPr>
        <p:blipFill>
          <a:blip r:embed="rId4"/>
          <a:stretch>
            <a:fillRect/>
          </a:stretch>
        </p:blipFill>
        <p:spPr>
          <a:xfrm>
            <a:off x="8222313" y="2360191"/>
            <a:ext cx="3652001" cy="2739001"/>
          </a:xfrm>
          <a:prstGeom prst="rect">
            <a:avLst/>
          </a:prstGeom>
          <a:effectLst>
            <a:outerShdw blurRad="50800" dist="38100" dir="2700000" algn="tl" rotWithShape="0">
              <a:prstClr val="black">
                <a:alpha val="40000"/>
              </a:prstClr>
            </a:outerShdw>
          </a:effectLst>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301920"/>
            <a:ext cx="5749432" cy="3357896"/>
          </a:xfrm>
        </p:spPr>
        <p:txBody>
          <a:bodyPr/>
          <a:lstStyle/>
          <a:p>
            <a:r>
              <a:rPr lang="sv-SE" sz="2400" dirty="0"/>
              <a:t>Vindkraftverk omvandlar vindens rörelseenergi till el.</a:t>
            </a:r>
          </a:p>
          <a:p>
            <a:r>
              <a:rPr lang="sv-SE" sz="2400" dirty="0"/>
              <a:t>Rotorbladen snurrar när vinden blåser och fångar upp energin.</a:t>
            </a:r>
          </a:p>
          <a:p>
            <a:r>
              <a:rPr lang="sv-SE" sz="2400" dirty="0"/>
              <a:t>En axel driver en generator som omvandlar rörelse till ström.</a:t>
            </a:r>
          </a:p>
          <a:p>
            <a:r>
              <a:rPr lang="sv-SE" sz="2400" dirty="0"/>
              <a:t>Strömmen omvandlas och skickas till elnätet – för att tillslut nå användaren. </a:t>
            </a:r>
          </a:p>
        </p:txBody>
      </p:sp>
    </p:spTree>
    <p:extLst>
      <p:ext uri="{BB962C8B-B14F-4D97-AF65-F5344CB8AC3E}">
        <p14:creationId xmlns:p14="http://schemas.microsoft.com/office/powerpoint/2010/main" val="970655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8BA6E8B-9331-C3B8-B99E-D7979FD3725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9489620-8FD7-4317-AD3F-5968EEF20F3E}"/>
              </a:ext>
            </a:extLst>
          </p:cNvPr>
          <p:cNvSpPr>
            <a:spLocks noGrp="1"/>
          </p:cNvSpPr>
          <p:nvPr>
            <p:ph type="sldNum" sz="quarter" idx="12"/>
          </p:nvPr>
        </p:nvSpPr>
        <p:spPr/>
        <p:txBody>
          <a:bodyPr/>
          <a:lstStyle/>
          <a:p>
            <a:fld id="{332063FA-F158-B145-A53C-EFD7E6C84CF7}" type="slidenum">
              <a:rPr lang="sv-SE" smtClean="0"/>
              <a:pPr/>
              <a:t>12</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47A3726-9EEB-EA08-5803-6A37507A5941}"/>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3" name="Onlinemedia 2" descr="Så fungerar vindkraft och vindkraftverk">
            <a:hlinkClick r:id="" action="ppaction://media"/>
            <a:extLst>
              <a:ext uri="{FF2B5EF4-FFF2-40B4-BE49-F238E27FC236}">
                <a16:creationId xmlns:a16="http://schemas.microsoft.com/office/drawing/2014/main" id="{5B8A3DAB-30C6-FF17-395E-6013D8F09DAC}"/>
              </a:ext>
            </a:extLst>
          </p:cNvPr>
          <p:cNvPicPr>
            <a:picLocks noRot="1" noChangeAspect="1"/>
          </p:cNvPicPr>
          <p:nvPr>
            <a:videoFile r:link="rId1"/>
          </p:nvPr>
        </p:nvPicPr>
        <p:blipFill>
          <a:blip r:embed="rId5"/>
          <a:stretch>
            <a:fillRect/>
          </a:stretch>
        </p:blipFill>
        <p:spPr>
          <a:xfrm>
            <a:off x="0" y="-40350"/>
            <a:ext cx="12192000" cy="6888480"/>
          </a:xfrm>
          <a:prstGeom prst="rect">
            <a:avLst/>
          </a:prstGeom>
        </p:spPr>
      </p:pic>
    </p:spTree>
    <p:extLst>
      <p:ext uri="{BB962C8B-B14F-4D97-AF65-F5344CB8AC3E}">
        <p14:creationId xmlns:p14="http://schemas.microsoft.com/office/powerpoint/2010/main" val="4027591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158D163-3550-8F1C-CC8C-763DDC067564}"/>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94B6065E-B1FA-585F-96D6-28819A1248BF}"/>
              </a:ext>
            </a:extLst>
          </p:cNvPr>
          <p:cNvSpPr>
            <a:spLocks noGrp="1"/>
          </p:cNvSpPr>
          <p:nvPr>
            <p:ph type="sldNum" sz="quarter" idx="12"/>
          </p:nvPr>
        </p:nvSpPr>
        <p:spPr/>
        <p:txBody>
          <a:bodyPr/>
          <a:lstStyle/>
          <a:p>
            <a:fld id="{332063FA-F158-B145-A53C-EFD7E6C84CF7}" type="slidenum">
              <a:rPr lang="sv-SE" smtClean="0"/>
              <a:pPr/>
              <a:t>13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B47FA33A-03F6-5AF6-71BC-2C1825CBF235}"/>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10FA45E9-EE21-FFBC-6C29-B1A410E91FBC}"/>
              </a:ext>
            </a:extLst>
          </p:cNvPr>
          <p:cNvSpPr>
            <a:spLocks noGrp="1"/>
          </p:cNvSpPr>
          <p:nvPr>
            <p:ph sz="quarter" idx="13"/>
          </p:nvPr>
        </p:nvSpPr>
        <p:spPr>
          <a:xfrm>
            <a:off x="1721999" y="2139193"/>
            <a:ext cx="4488301" cy="3357896"/>
          </a:xfrm>
        </p:spPr>
        <p:txBody>
          <a:bodyPr/>
          <a:lstStyle/>
          <a:p>
            <a:r>
              <a:rPr lang="sv-SE" sz="2800" dirty="0"/>
              <a:t>Förnybar – vinden tar inte slut.</a:t>
            </a:r>
          </a:p>
          <a:p>
            <a:r>
              <a:rPr lang="sv-SE" sz="2800" dirty="0"/>
              <a:t>Släpper inte ut växthusgaser eller andra föroreningar. </a:t>
            </a:r>
          </a:p>
          <a:p>
            <a:r>
              <a:rPr lang="sv-SE" sz="2800" dirty="0"/>
              <a:t>Låga driftskostnader.</a:t>
            </a:r>
          </a:p>
        </p:txBody>
      </p:sp>
      <p:sp>
        <p:nvSpPr>
          <p:cNvPr id="8" name="Rubrik 1">
            <a:extLst>
              <a:ext uri="{FF2B5EF4-FFF2-40B4-BE49-F238E27FC236}">
                <a16:creationId xmlns:a16="http://schemas.microsoft.com/office/drawing/2014/main" id="{FE802A99-EA56-BE44-40E6-575E369DD76D}"/>
              </a:ext>
            </a:extLst>
          </p:cNvPr>
          <p:cNvSpPr txBox="1">
            <a:spLocks/>
          </p:cNvSpPr>
          <p:nvPr/>
        </p:nvSpPr>
        <p:spPr>
          <a:xfrm>
            <a:off x="1721999" y="1253951"/>
            <a:ext cx="2316601"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Fördelar</a:t>
            </a:r>
            <a:r>
              <a:rPr lang="nn-NO" sz="3600" dirty="0"/>
              <a:t>:</a:t>
            </a:r>
          </a:p>
        </p:txBody>
      </p:sp>
      <p:sp>
        <p:nvSpPr>
          <p:cNvPr id="9" name="Rubrik 1">
            <a:extLst>
              <a:ext uri="{FF2B5EF4-FFF2-40B4-BE49-F238E27FC236}">
                <a16:creationId xmlns:a16="http://schemas.microsoft.com/office/drawing/2014/main" id="{9F4F7C8A-48FE-B2ED-31EB-65106D629626}"/>
              </a:ext>
            </a:extLst>
          </p:cNvPr>
          <p:cNvSpPr txBox="1">
            <a:spLocks/>
          </p:cNvSpPr>
          <p:nvPr/>
        </p:nvSpPr>
        <p:spPr>
          <a:xfrm>
            <a:off x="7119007" y="1253951"/>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
        <p:nvSpPr>
          <p:cNvPr id="10" name="Platshållare för innehåll 3">
            <a:extLst>
              <a:ext uri="{FF2B5EF4-FFF2-40B4-BE49-F238E27FC236}">
                <a16:creationId xmlns:a16="http://schemas.microsoft.com/office/drawing/2014/main" id="{C76E4B6E-FB3D-870D-05C8-2759FBE94EBE}"/>
              </a:ext>
            </a:extLst>
          </p:cNvPr>
          <p:cNvSpPr txBox="1">
            <a:spLocks/>
          </p:cNvSpPr>
          <p:nvPr/>
        </p:nvSpPr>
        <p:spPr>
          <a:xfrm>
            <a:off x="7076833" y="2139193"/>
            <a:ext cx="4765397"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Kräver stora ytor för effektiv produktion.</a:t>
            </a:r>
          </a:p>
          <a:p>
            <a:r>
              <a:rPr lang="sv-SE" sz="2800" dirty="0"/>
              <a:t>Byggnationen kan ha en viss påverkan på mark och ekosystem.</a:t>
            </a:r>
          </a:p>
          <a:p>
            <a:r>
              <a:rPr lang="sv-SE" sz="2800" dirty="0"/>
              <a:t>Kan orsaka irriterande ljud och skuggeffekter från rotorbladen.</a:t>
            </a:r>
          </a:p>
        </p:txBody>
      </p:sp>
    </p:spTree>
    <p:extLst>
      <p:ext uri="{BB962C8B-B14F-4D97-AF65-F5344CB8AC3E}">
        <p14:creationId xmlns:p14="http://schemas.microsoft.com/office/powerpoint/2010/main" val="1158307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4946A2-D8B9-3BFF-8C88-302CBE49CB32}"/>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FF272C6-00C1-0059-06DC-269D0F7CDA3B}"/>
              </a:ext>
            </a:extLst>
          </p:cNvPr>
          <p:cNvSpPr>
            <a:spLocks noGrp="1"/>
          </p:cNvSpPr>
          <p:nvPr>
            <p:ph type="sldNum" sz="quarter" idx="12"/>
          </p:nvPr>
        </p:nvSpPr>
        <p:spPr/>
        <p:txBody>
          <a:bodyPr/>
          <a:lstStyle/>
          <a:p>
            <a:fld id="{332063FA-F158-B145-A53C-EFD7E6C84CF7}" type="slidenum">
              <a:rPr lang="sv-SE" smtClean="0"/>
              <a:pPr/>
              <a:t>14</a:t>
            </a:fld>
            <a:endParaRPr lang="sv-SE"/>
          </a:p>
        </p:txBody>
      </p:sp>
      <p:sp>
        <p:nvSpPr>
          <p:cNvPr id="2" name="Rubrik 1">
            <a:extLst>
              <a:ext uri="{FF2B5EF4-FFF2-40B4-BE49-F238E27FC236}">
                <a16:creationId xmlns:a16="http://schemas.microsoft.com/office/drawing/2014/main" id="{14403EFB-A183-4A0E-5BD1-4447676E7C4D}"/>
              </a:ext>
            </a:extLst>
          </p:cNvPr>
          <p:cNvSpPr>
            <a:spLocks noGrp="1"/>
          </p:cNvSpPr>
          <p:nvPr>
            <p:ph type="title"/>
          </p:nvPr>
        </p:nvSpPr>
        <p:spPr/>
        <p:txBody>
          <a:bodyPr/>
          <a:lstStyle/>
          <a:p>
            <a:r>
              <a:rPr lang="nn-NO" sz="3600" err="1"/>
              <a:t>Samtalsfrågor</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916C2A0A-78FF-091E-C329-E591ACC8683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CE4B24F-C943-9D09-D656-E7D38506074E}"/>
              </a:ext>
            </a:extLst>
          </p:cNvPr>
          <p:cNvSpPr>
            <a:spLocks noGrp="1"/>
          </p:cNvSpPr>
          <p:nvPr>
            <p:ph sz="quarter" idx="13"/>
          </p:nvPr>
        </p:nvSpPr>
        <p:spPr>
          <a:xfrm>
            <a:off x="1721998" y="2547955"/>
            <a:ext cx="8841727" cy="3357896"/>
          </a:xfrm>
        </p:spPr>
        <p:txBody>
          <a:bodyPr/>
          <a:lstStyle/>
          <a:p>
            <a:r>
              <a:rPr lang="sv-SE" sz="3000"/>
              <a:t>Vad har vi i gruppen för tankar om vindkraft? </a:t>
            </a:r>
          </a:p>
          <a:p>
            <a:r>
              <a:rPr lang="sv-SE" sz="3000"/>
              <a:t>Vilka myter eller missuppfattningar om vindkraft har ni stött på, och hur påverkar de människors inställning?</a:t>
            </a:r>
          </a:p>
          <a:p>
            <a:endParaRPr lang="sv-SE" sz="3600"/>
          </a:p>
          <a:p>
            <a:endParaRPr lang="sv-SE" sz="2800"/>
          </a:p>
          <a:p>
            <a:pPr marL="0" indent="0">
              <a:buNone/>
            </a:pPr>
            <a:endParaRPr lang="sv-SE" sz="2800"/>
          </a:p>
        </p:txBody>
      </p:sp>
      <p:grpSp>
        <p:nvGrpSpPr>
          <p:cNvPr id="4" name="Grupp 3">
            <a:extLst>
              <a:ext uri="{FF2B5EF4-FFF2-40B4-BE49-F238E27FC236}">
                <a16:creationId xmlns:a16="http://schemas.microsoft.com/office/drawing/2014/main" id="{9FEC1CB0-CD31-BD4B-DE99-CF9894915C46}"/>
              </a:ext>
            </a:extLst>
          </p:cNvPr>
          <p:cNvGrpSpPr/>
          <p:nvPr/>
        </p:nvGrpSpPr>
        <p:grpSpPr>
          <a:xfrm>
            <a:off x="9134475" y="5891973"/>
            <a:ext cx="3057525" cy="655329"/>
            <a:chOff x="4219574" y="5709411"/>
            <a:chExt cx="3057525" cy="655329"/>
          </a:xfrm>
        </p:grpSpPr>
        <p:sp>
          <p:nvSpPr>
            <p:cNvPr id="5" name="Rektangel med rundade hörn 4">
              <a:extLst>
                <a:ext uri="{FF2B5EF4-FFF2-40B4-BE49-F238E27FC236}">
                  <a16:creationId xmlns:a16="http://schemas.microsoft.com/office/drawing/2014/main" id="{82066C94-A979-C940-C09B-40BF69ED65BF}"/>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B10312D2-D291-5BE9-7855-D1D818F08F91}"/>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4"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spTree>
    <p:extLst>
      <p:ext uri="{BB962C8B-B14F-4D97-AF65-F5344CB8AC3E}">
        <p14:creationId xmlns:p14="http://schemas.microsoft.com/office/powerpoint/2010/main" val="4132190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6027559-8378-A7E7-5D5D-657D4B264BC4}"/>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41D60B9-E406-6CAE-8500-253832FED96C}"/>
              </a:ext>
            </a:extLst>
          </p:cNvPr>
          <p:cNvSpPr>
            <a:spLocks noGrp="1"/>
          </p:cNvSpPr>
          <p:nvPr>
            <p:ph type="sldNum" sz="quarter" idx="12"/>
          </p:nvPr>
        </p:nvSpPr>
        <p:spPr/>
        <p:txBody>
          <a:bodyPr/>
          <a:lstStyle/>
          <a:p>
            <a:fld id="{332063FA-F158-B145-A53C-EFD7E6C84CF7}" type="slidenum">
              <a:rPr lang="sv-SE" smtClean="0"/>
              <a:pPr/>
              <a:t>15</a:t>
            </a:fld>
            <a:endParaRPr lang="sv-SE"/>
          </a:p>
        </p:txBody>
      </p:sp>
      <p:sp>
        <p:nvSpPr>
          <p:cNvPr id="2" name="Rubrik 1">
            <a:extLst>
              <a:ext uri="{FF2B5EF4-FFF2-40B4-BE49-F238E27FC236}">
                <a16:creationId xmlns:a16="http://schemas.microsoft.com/office/drawing/2014/main" id="{1BF77706-A0AC-0C46-D969-123D43B75506}"/>
              </a:ext>
            </a:extLst>
          </p:cNvPr>
          <p:cNvSpPr>
            <a:spLocks noGrp="1"/>
          </p:cNvSpPr>
          <p:nvPr>
            <p:ph type="title"/>
          </p:nvPr>
        </p:nvSpPr>
        <p:spPr/>
        <p:txBody>
          <a:bodyPr/>
          <a:lstStyle/>
          <a:p>
            <a:r>
              <a:rPr lang="nn-NO" sz="3600"/>
              <a:t>Mer om vindkraft</a:t>
            </a:r>
          </a:p>
        </p:txBody>
      </p:sp>
      <p:sp>
        <p:nvSpPr>
          <p:cNvPr id="4" name="textruta 3">
            <a:extLst>
              <a:ext uri="{FF2B5EF4-FFF2-40B4-BE49-F238E27FC236}">
                <a16:creationId xmlns:a16="http://schemas.microsoft.com/office/drawing/2014/main" id="{BC3DD190-7171-338B-3EDB-91B184292175}"/>
              </a:ext>
            </a:extLst>
          </p:cNvPr>
          <p:cNvSpPr txBox="1"/>
          <p:nvPr/>
        </p:nvSpPr>
        <p:spPr>
          <a:xfrm>
            <a:off x="2321546" y="2499740"/>
            <a:ext cx="8140458" cy="1384995"/>
          </a:xfrm>
          <a:prstGeom prst="rect">
            <a:avLst/>
          </a:prstGeom>
          <a:noFill/>
        </p:spPr>
        <p:txBody>
          <a:bodyPr wrap="square" rtlCol="0">
            <a:spAutoFit/>
          </a:bodyPr>
          <a:lstStyle/>
          <a:p>
            <a:r>
              <a:rPr lang="sv-SE" sz="2800" dirty="0">
                <a:hlinkClick r:id="rId3"/>
              </a:rPr>
              <a:t>Naturskyddsföreningen - Faktablad om vindkraft</a:t>
            </a:r>
            <a:endParaRPr lang="sv-SE" sz="2800" dirty="0"/>
          </a:p>
          <a:p>
            <a:endParaRPr lang="sv-SE" sz="2800" dirty="0"/>
          </a:p>
          <a:p>
            <a:r>
              <a:rPr lang="sv-SE" sz="2800" dirty="0">
                <a:hlinkClick r:id="rId4"/>
              </a:rPr>
              <a:t>Vindkraft i Sverige</a:t>
            </a:r>
            <a:endParaRPr lang="sv-SE" sz="28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D2A96A11-D205-4E50-9788-B0D3426D3EFC}"/>
              </a:ext>
            </a:extLst>
          </p:cNvPr>
          <p:cNvPicPr>
            <a:picLocks noChangeAspect="1"/>
          </p:cNvPicPr>
          <p:nvPr/>
        </p:nvPicPr>
        <p:blipFill>
          <a:blip r:embed="rId5"/>
          <a:stretch>
            <a:fillRect/>
          </a:stretch>
        </p:blipFill>
        <p:spPr>
          <a:xfrm>
            <a:off x="10776608" y="216311"/>
            <a:ext cx="1097706" cy="460889"/>
          </a:xfrm>
          <a:prstGeom prst="rect">
            <a:avLst/>
          </a:prstGeom>
        </p:spPr>
      </p:pic>
      <p:grpSp>
        <p:nvGrpSpPr>
          <p:cNvPr id="8" name="Grupp 7">
            <a:extLst>
              <a:ext uri="{FF2B5EF4-FFF2-40B4-BE49-F238E27FC236}">
                <a16:creationId xmlns:a16="http://schemas.microsoft.com/office/drawing/2014/main" id="{F42C2CDB-C871-D916-5E6B-653BD4F05A43}"/>
              </a:ext>
            </a:extLst>
          </p:cNvPr>
          <p:cNvGrpSpPr/>
          <p:nvPr/>
        </p:nvGrpSpPr>
        <p:grpSpPr>
          <a:xfrm>
            <a:off x="9134475" y="5891973"/>
            <a:ext cx="3057525" cy="655329"/>
            <a:chOff x="4219574" y="5709411"/>
            <a:chExt cx="3057525" cy="655329"/>
          </a:xfrm>
        </p:grpSpPr>
        <p:sp>
          <p:nvSpPr>
            <p:cNvPr id="9" name="Rektangel med rundade hörn 8">
              <a:extLst>
                <a:ext uri="{FF2B5EF4-FFF2-40B4-BE49-F238E27FC236}">
                  <a16:creationId xmlns:a16="http://schemas.microsoft.com/office/drawing/2014/main" id="{344BCFAE-0471-E4A7-9E33-E5CA6FB48071}"/>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0" name="textruta 9">
              <a:extLst>
                <a:ext uri="{FF2B5EF4-FFF2-40B4-BE49-F238E27FC236}">
                  <a16:creationId xmlns:a16="http://schemas.microsoft.com/office/drawing/2014/main" id="{0385D251-CD49-4D76-CBE5-15FBAC8A4CFC}"/>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6"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pic>
        <p:nvPicPr>
          <p:cNvPr id="3" name="Platshållare för innehåll 6" descr="Markör med hel fyllning">
            <a:extLst>
              <a:ext uri="{FF2B5EF4-FFF2-40B4-BE49-F238E27FC236}">
                <a16:creationId xmlns:a16="http://schemas.microsoft.com/office/drawing/2014/main" id="{78E77CE1-44BE-12F2-0DEE-BDF46ECA53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67446" flipH="1" flipV="1">
            <a:off x="1376854" y="3307785"/>
            <a:ext cx="706285" cy="706285"/>
          </a:xfrm>
          <a:prstGeom prst="rect">
            <a:avLst/>
          </a:prstGeom>
          <a:effectLst>
            <a:outerShdw blurRad="50800" dist="38100" dir="13500000" algn="br" rotWithShape="0">
              <a:prstClr val="black">
                <a:alpha val="40000"/>
              </a:prstClr>
            </a:outerShdw>
          </a:effectLst>
        </p:spPr>
      </p:pic>
      <p:pic>
        <p:nvPicPr>
          <p:cNvPr id="5" name="Platshållare för innehåll 6" descr="Markör med hel fyllning">
            <a:extLst>
              <a:ext uri="{FF2B5EF4-FFF2-40B4-BE49-F238E27FC236}">
                <a16:creationId xmlns:a16="http://schemas.microsoft.com/office/drawing/2014/main" id="{1A2992A1-F1F6-763B-9C40-D8CBF1DBC1A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9825978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577BBB6-9990-0CDF-9D6A-E97A4D2D46D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5B9B2400-ECB8-D9E8-C94A-F409D297986B}"/>
              </a:ext>
            </a:extLst>
          </p:cNvPr>
          <p:cNvSpPr>
            <a:spLocks noGrp="1"/>
          </p:cNvSpPr>
          <p:nvPr>
            <p:ph type="sldNum" sz="quarter" idx="12"/>
          </p:nvPr>
        </p:nvSpPr>
        <p:spPr/>
        <p:txBody>
          <a:bodyPr/>
          <a:lstStyle/>
          <a:p>
            <a:fld id="{332063FA-F158-B145-A53C-EFD7E6C84CF7}" type="slidenum">
              <a:rPr lang="sv-SE" smtClean="0"/>
              <a:pPr/>
              <a:t>16</a:t>
            </a:fld>
            <a:endParaRPr lang="sv-SE"/>
          </a:p>
        </p:txBody>
      </p:sp>
      <p:sp>
        <p:nvSpPr>
          <p:cNvPr id="2" name="Rubrik 1">
            <a:extLst>
              <a:ext uri="{FF2B5EF4-FFF2-40B4-BE49-F238E27FC236}">
                <a16:creationId xmlns:a16="http://schemas.microsoft.com/office/drawing/2014/main" id="{FDC57791-7194-37F9-B96B-E07C0BCD55B9}"/>
              </a:ext>
            </a:extLst>
          </p:cNvPr>
          <p:cNvSpPr>
            <a:spLocks noGrp="1"/>
          </p:cNvSpPr>
          <p:nvPr>
            <p:ph type="title"/>
          </p:nvPr>
        </p:nvSpPr>
        <p:spPr/>
        <p:txBody>
          <a:bodyPr/>
          <a:lstStyle/>
          <a:p>
            <a:r>
              <a:rPr lang="nn-NO" sz="3600" err="1"/>
              <a:t>Vattenkraft</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7B0995DE-A182-89DD-BF51-D0E8A7A2044A}"/>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9" name="Bildobjekt 8" descr="En bild som visar damm, utomhus, scen, vattenfall&#10;&#10;AI-genererat innehåll kan vara felaktigt.">
            <a:extLst>
              <a:ext uri="{FF2B5EF4-FFF2-40B4-BE49-F238E27FC236}">
                <a16:creationId xmlns:a16="http://schemas.microsoft.com/office/drawing/2014/main" id="{F3678897-6EDB-05EB-B126-1780605FB4A1}"/>
              </a:ext>
            </a:extLst>
          </p:cNvPr>
          <p:cNvPicPr>
            <a:picLocks noChangeAspect="1"/>
          </p:cNvPicPr>
          <p:nvPr/>
        </p:nvPicPr>
        <p:blipFill>
          <a:blip r:embed="rId4"/>
          <a:stretch>
            <a:fillRect/>
          </a:stretch>
        </p:blipFill>
        <p:spPr>
          <a:xfrm>
            <a:off x="7956884" y="2139193"/>
            <a:ext cx="3805135" cy="2140388"/>
          </a:xfrm>
          <a:prstGeom prst="rect">
            <a:avLst/>
          </a:prstGeom>
          <a:effectLst>
            <a:outerShdw blurRad="50800" dist="38100" dir="2700000" algn="tl" rotWithShape="0">
              <a:prstClr val="black">
                <a:alpha val="40000"/>
              </a:prstClr>
            </a:outerShdw>
          </a:effectLst>
        </p:spPr>
      </p:pic>
      <p:sp>
        <p:nvSpPr>
          <p:cNvPr id="3" name="Platshållare för innehåll 3">
            <a:extLst>
              <a:ext uri="{FF2B5EF4-FFF2-40B4-BE49-F238E27FC236}">
                <a16:creationId xmlns:a16="http://schemas.microsoft.com/office/drawing/2014/main" id="{D3038351-B002-8825-0ED6-F973BCD8D9A8}"/>
              </a:ext>
            </a:extLst>
          </p:cNvPr>
          <p:cNvSpPr>
            <a:spLocks noGrp="1"/>
          </p:cNvSpPr>
          <p:nvPr>
            <p:ph sz="quarter" idx="13"/>
          </p:nvPr>
        </p:nvSpPr>
        <p:spPr>
          <a:xfrm>
            <a:off x="1721999" y="2139193"/>
            <a:ext cx="6523099" cy="3357896"/>
          </a:xfrm>
        </p:spPr>
        <p:txBody>
          <a:bodyPr/>
          <a:lstStyle/>
          <a:p>
            <a:r>
              <a:rPr lang="sv-SE" sz="2800" dirty="0"/>
              <a:t>Vattenkraftverk använder vattnets rörelseenergi för att generera el. </a:t>
            </a:r>
          </a:p>
          <a:p>
            <a:r>
              <a:rPr lang="sv-SE" sz="2800" dirty="0"/>
              <a:t>Vatten lagras i ett magasin (t.ex. damm).</a:t>
            </a:r>
          </a:p>
          <a:p>
            <a:r>
              <a:rPr lang="sv-SE" sz="2800" dirty="0"/>
              <a:t>Vattnet leds till turbiner där rörelseenergi uppstår.</a:t>
            </a:r>
          </a:p>
          <a:p>
            <a:r>
              <a:rPr lang="sv-SE" sz="2800" dirty="0"/>
              <a:t>Generatorer omvandlar energin till el – som sedan skickas ut i elnätet.   </a:t>
            </a:r>
          </a:p>
        </p:txBody>
      </p:sp>
    </p:spTree>
    <p:extLst>
      <p:ext uri="{BB962C8B-B14F-4D97-AF65-F5344CB8AC3E}">
        <p14:creationId xmlns:p14="http://schemas.microsoft.com/office/powerpoint/2010/main" val="852456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FA5FB04-4161-3D2A-7971-44A6DFAFAAB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E02E2814-A4CB-FA6F-5ECE-FBF5D19F2DCE}"/>
              </a:ext>
            </a:extLst>
          </p:cNvPr>
          <p:cNvSpPr>
            <a:spLocks noGrp="1"/>
          </p:cNvSpPr>
          <p:nvPr>
            <p:ph type="sldNum" sz="quarter" idx="12"/>
          </p:nvPr>
        </p:nvSpPr>
        <p:spPr/>
        <p:txBody>
          <a:bodyPr/>
          <a:lstStyle/>
          <a:p>
            <a:fld id="{332063FA-F158-B145-A53C-EFD7E6C84CF7}" type="slidenum">
              <a:rPr lang="sv-SE" smtClean="0"/>
              <a:pPr/>
              <a:t>17</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1107AC70-04CF-70A2-DBF0-4ECEF60533FA}"/>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7" name="Onlinemedia 6" descr="Så fungerar vattenkraft och vattenkraftverk">
            <a:hlinkClick r:id="" action="ppaction://media"/>
            <a:extLst>
              <a:ext uri="{FF2B5EF4-FFF2-40B4-BE49-F238E27FC236}">
                <a16:creationId xmlns:a16="http://schemas.microsoft.com/office/drawing/2014/main" id="{BD272535-D9F8-7AC2-C2CE-9EA11561C162}"/>
              </a:ext>
            </a:extLst>
          </p:cNvPr>
          <p:cNvPicPr>
            <a:picLocks noRot="1" noChangeAspect="1"/>
          </p:cNvPicPr>
          <p:nvPr>
            <a:videoFile r:link="rId1"/>
          </p:nvPr>
        </p:nvPicPr>
        <p:blipFill>
          <a:blip r:embed="rId5"/>
          <a:stretch>
            <a:fillRect/>
          </a:stretch>
        </p:blipFill>
        <p:spPr>
          <a:xfrm>
            <a:off x="0" y="-19050"/>
            <a:ext cx="12192000" cy="6888479"/>
          </a:xfrm>
          <a:prstGeom prst="rect">
            <a:avLst/>
          </a:prstGeom>
        </p:spPr>
      </p:pic>
    </p:spTree>
    <p:extLst>
      <p:ext uri="{BB962C8B-B14F-4D97-AF65-F5344CB8AC3E}">
        <p14:creationId xmlns:p14="http://schemas.microsoft.com/office/powerpoint/2010/main" val="3674243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DA76A39-74C8-FA36-77EC-E0A8F073B4C8}"/>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56C0633C-4EDC-E9DB-2CA8-0FA230F40172}"/>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1A2DA7A-F79C-1AC9-9AAA-EDB37B6571DC}"/>
              </a:ext>
            </a:extLst>
          </p:cNvPr>
          <p:cNvSpPr>
            <a:spLocks noGrp="1"/>
          </p:cNvSpPr>
          <p:nvPr>
            <p:ph sz="quarter" idx="13"/>
          </p:nvPr>
        </p:nvSpPr>
        <p:spPr>
          <a:xfrm>
            <a:off x="1721999" y="1891971"/>
            <a:ext cx="4482858" cy="2894902"/>
          </a:xfrm>
        </p:spPr>
        <p:txBody>
          <a:bodyPr/>
          <a:lstStyle/>
          <a:p>
            <a:r>
              <a:rPr lang="sv-SE" sz="2800" dirty="0"/>
              <a:t>Förnybar energikälla – släpper inte ut växthusgaser eller andra föroreningar.</a:t>
            </a:r>
          </a:p>
          <a:p>
            <a:r>
              <a:rPr lang="sv-SE" sz="2800" dirty="0"/>
              <a:t>Vattenkraftverk kan göra el så länge det finns vattenflöde.</a:t>
            </a:r>
          </a:p>
        </p:txBody>
      </p:sp>
      <p:sp>
        <p:nvSpPr>
          <p:cNvPr id="4" name="Platshållare för innehåll 3">
            <a:extLst>
              <a:ext uri="{FF2B5EF4-FFF2-40B4-BE49-F238E27FC236}">
                <a16:creationId xmlns:a16="http://schemas.microsoft.com/office/drawing/2014/main" id="{2FD7F42C-192D-4B71-1678-EAF397F5C342}"/>
              </a:ext>
            </a:extLst>
          </p:cNvPr>
          <p:cNvSpPr txBox="1">
            <a:spLocks/>
          </p:cNvSpPr>
          <p:nvPr/>
        </p:nvSpPr>
        <p:spPr>
          <a:xfrm>
            <a:off x="6913609" y="1891971"/>
            <a:ext cx="5128574" cy="3167045"/>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Byggandet av dammar och vattenmagasin kan påverka ekosystemet.</a:t>
            </a:r>
          </a:p>
          <a:p>
            <a:r>
              <a:rPr lang="sv-SE" sz="2800" dirty="0"/>
              <a:t>Byggandet kräver stora investeringar.</a:t>
            </a:r>
          </a:p>
          <a:p>
            <a:r>
              <a:rPr lang="sv-SE" sz="2800" dirty="0"/>
              <a:t>Dammar i älvarna orsakar hinder för fisk som vandrar uppströms för att leka och fortplanta sig.</a:t>
            </a:r>
          </a:p>
        </p:txBody>
      </p:sp>
      <p:sp>
        <p:nvSpPr>
          <p:cNvPr id="8" name="Rubrik 1">
            <a:extLst>
              <a:ext uri="{FF2B5EF4-FFF2-40B4-BE49-F238E27FC236}">
                <a16:creationId xmlns:a16="http://schemas.microsoft.com/office/drawing/2014/main" id="{DFDEF1C6-933A-C257-D6BF-3E41DEA8F4D6}"/>
              </a:ext>
            </a:extLst>
          </p:cNvPr>
          <p:cNvSpPr txBox="1">
            <a:spLocks/>
          </p:cNvSpPr>
          <p:nvPr/>
        </p:nvSpPr>
        <p:spPr>
          <a:xfrm>
            <a:off x="1721999" y="1253951"/>
            <a:ext cx="2316601"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Fördelar</a:t>
            </a:r>
            <a:r>
              <a:rPr lang="nn-NO" sz="3600" dirty="0"/>
              <a:t>:</a:t>
            </a:r>
          </a:p>
        </p:txBody>
      </p:sp>
      <p:sp>
        <p:nvSpPr>
          <p:cNvPr id="9" name="Rubrik 1">
            <a:extLst>
              <a:ext uri="{FF2B5EF4-FFF2-40B4-BE49-F238E27FC236}">
                <a16:creationId xmlns:a16="http://schemas.microsoft.com/office/drawing/2014/main" id="{84088073-EC25-3E40-9112-848EA8D3657E}"/>
              </a:ext>
            </a:extLst>
          </p:cNvPr>
          <p:cNvSpPr txBox="1">
            <a:spLocks/>
          </p:cNvSpPr>
          <p:nvPr/>
        </p:nvSpPr>
        <p:spPr>
          <a:xfrm>
            <a:off x="7119007" y="1253951"/>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Tree>
    <p:extLst>
      <p:ext uri="{BB962C8B-B14F-4D97-AF65-F5344CB8AC3E}">
        <p14:creationId xmlns:p14="http://schemas.microsoft.com/office/powerpoint/2010/main" val="35125323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2092E2-2A14-4F40-D514-5D5D7B8F92F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46664C7-BDF6-3BE7-5228-6B3F58B530CC}"/>
              </a:ext>
            </a:extLst>
          </p:cNvPr>
          <p:cNvSpPr>
            <a:spLocks noGrp="1"/>
          </p:cNvSpPr>
          <p:nvPr>
            <p:ph type="sldNum" sz="quarter" idx="12"/>
          </p:nvPr>
        </p:nvSpPr>
        <p:spPr/>
        <p:txBody>
          <a:bodyPr/>
          <a:lstStyle/>
          <a:p>
            <a:fld id="{332063FA-F158-B145-A53C-EFD7E6C84CF7}" type="slidenum">
              <a:rPr lang="sv-SE" smtClean="0"/>
              <a:pPr/>
              <a:t>19</a:t>
            </a:fld>
            <a:endParaRPr lang="sv-SE"/>
          </a:p>
        </p:txBody>
      </p:sp>
      <p:sp>
        <p:nvSpPr>
          <p:cNvPr id="2" name="Rubrik 1">
            <a:extLst>
              <a:ext uri="{FF2B5EF4-FFF2-40B4-BE49-F238E27FC236}">
                <a16:creationId xmlns:a16="http://schemas.microsoft.com/office/drawing/2014/main" id="{833E0D64-ADFE-11EE-F702-2F88CF90BB1F}"/>
              </a:ext>
            </a:extLst>
          </p:cNvPr>
          <p:cNvSpPr>
            <a:spLocks noGrp="1"/>
          </p:cNvSpPr>
          <p:nvPr>
            <p:ph type="title"/>
          </p:nvPr>
        </p:nvSpPr>
        <p:spPr/>
        <p:txBody>
          <a:bodyPr/>
          <a:lstStyle/>
          <a:p>
            <a:r>
              <a:rPr lang="nn-NO" sz="3600" err="1"/>
              <a:t>Samtalsfrågor</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FAD1B95-D253-38D7-26A2-9AFE7D410E77}"/>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5DAB904-AC11-3B19-2B46-F1C8A1853EB0}"/>
              </a:ext>
            </a:extLst>
          </p:cNvPr>
          <p:cNvSpPr>
            <a:spLocks noGrp="1"/>
          </p:cNvSpPr>
          <p:nvPr>
            <p:ph sz="quarter" idx="13"/>
          </p:nvPr>
        </p:nvSpPr>
        <p:spPr>
          <a:xfrm>
            <a:off x="1721998" y="2547955"/>
            <a:ext cx="8841727" cy="3357896"/>
          </a:xfrm>
        </p:spPr>
        <p:txBody>
          <a:bodyPr/>
          <a:lstStyle/>
          <a:p>
            <a:r>
              <a:rPr lang="sv-SE" sz="3000"/>
              <a:t>Vad har vi i gruppen för tankar om vattenkraft? </a:t>
            </a:r>
          </a:p>
          <a:p>
            <a:r>
              <a:rPr lang="sv-SE" sz="3000"/>
              <a:t>Hur mycket vet du om var din el kommer ifrån?</a:t>
            </a:r>
          </a:p>
          <a:p>
            <a:r>
              <a:rPr lang="sv-SE" sz="3000"/>
              <a:t>Vad har du själv sett eller upplevt kring vattenkraftverk i Sverige?</a:t>
            </a:r>
          </a:p>
          <a:p>
            <a:endParaRPr lang="sv-SE" sz="3200"/>
          </a:p>
          <a:p>
            <a:endParaRPr lang="sv-SE" sz="3200"/>
          </a:p>
          <a:p>
            <a:endParaRPr lang="sv-SE" sz="3200"/>
          </a:p>
          <a:p>
            <a:pPr marL="0" indent="0">
              <a:buNone/>
            </a:pPr>
            <a:endParaRPr lang="sv-SE" sz="2800"/>
          </a:p>
        </p:txBody>
      </p:sp>
      <p:grpSp>
        <p:nvGrpSpPr>
          <p:cNvPr id="4" name="Grupp 3">
            <a:extLst>
              <a:ext uri="{FF2B5EF4-FFF2-40B4-BE49-F238E27FC236}">
                <a16:creationId xmlns:a16="http://schemas.microsoft.com/office/drawing/2014/main" id="{DCE03748-76DB-E7A7-CBC2-B3A3E3C1B7CA}"/>
              </a:ext>
            </a:extLst>
          </p:cNvPr>
          <p:cNvGrpSpPr/>
          <p:nvPr/>
        </p:nvGrpSpPr>
        <p:grpSpPr>
          <a:xfrm>
            <a:off x="9134475" y="5891973"/>
            <a:ext cx="3057525" cy="655329"/>
            <a:chOff x="4219574" y="5709411"/>
            <a:chExt cx="3057525" cy="655329"/>
          </a:xfrm>
        </p:grpSpPr>
        <p:sp>
          <p:nvSpPr>
            <p:cNvPr id="5" name="Rektangel med rundade hörn 4">
              <a:extLst>
                <a:ext uri="{FF2B5EF4-FFF2-40B4-BE49-F238E27FC236}">
                  <a16:creationId xmlns:a16="http://schemas.microsoft.com/office/drawing/2014/main" id="{C66F326F-02D6-1685-CB3A-97E145D06D71}"/>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3DE582D7-C2E7-3203-398C-A4C510BA48C2}"/>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4"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spTree>
    <p:extLst>
      <p:ext uri="{BB962C8B-B14F-4D97-AF65-F5344CB8AC3E}">
        <p14:creationId xmlns:p14="http://schemas.microsoft.com/office/powerpoint/2010/main" val="13814302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dirty="0"/>
              <a:t>De globala målen</a:t>
            </a:r>
          </a:p>
        </p:txBody>
      </p:sp>
      <p:pic>
        <p:nvPicPr>
          <p:cNvPr id="79" name="Bildobjekt 78" descr="En bild som visar text, skärmbild, logotyp, Varumärke&#10;&#10;AI-genererat innehåll kan vara felaktigt.">
            <a:extLst>
              <a:ext uri="{FF2B5EF4-FFF2-40B4-BE49-F238E27FC236}">
                <a16:creationId xmlns:a16="http://schemas.microsoft.com/office/drawing/2014/main" id="{82D827D8-17A2-F402-0610-589F362A4AB2}"/>
              </a:ext>
            </a:extLst>
          </p:cNvPr>
          <p:cNvPicPr>
            <a:picLocks noChangeAspect="1"/>
          </p:cNvPicPr>
          <p:nvPr/>
        </p:nvPicPr>
        <p:blipFill>
          <a:blip r:embed="rId4"/>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DC0D71A-825B-7907-1B5E-94EF69EA3B25}"/>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77E5356-53C8-304B-6CDA-64CC76CCA724}"/>
              </a:ext>
            </a:extLst>
          </p:cNvPr>
          <p:cNvSpPr>
            <a:spLocks noGrp="1"/>
          </p:cNvSpPr>
          <p:nvPr>
            <p:ph type="sldNum" sz="quarter" idx="12"/>
          </p:nvPr>
        </p:nvSpPr>
        <p:spPr/>
        <p:txBody>
          <a:bodyPr/>
          <a:lstStyle/>
          <a:p>
            <a:fld id="{332063FA-F158-B145-A53C-EFD7E6C84CF7}" type="slidenum">
              <a:rPr lang="sv-SE" smtClean="0"/>
              <a:pPr/>
              <a:t>20</a:t>
            </a:fld>
            <a:endParaRPr lang="sv-SE"/>
          </a:p>
        </p:txBody>
      </p:sp>
      <p:sp>
        <p:nvSpPr>
          <p:cNvPr id="2" name="Rubrik 1">
            <a:extLst>
              <a:ext uri="{FF2B5EF4-FFF2-40B4-BE49-F238E27FC236}">
                <a16:creationId xmlns:a16="http://schemas.microsoft.com/office/drawing/2014/main" id="{6C3580E9-71E5-1345-04D2-90D11C69A2C6}"/>
              </a:ext>
            </a:extLst>
          </p:cNvPr>
          <p:cNvSpPr>
            <a:spLocks noGrp="1"/>
          </p:cNvSpPr>
          <p:nvPr>
            <p:ph type="title"/>
          </p:nvPr>
        </p:nvSpPr>
        <p:spPr/>
        <p:txBody>
          <a:bodyPr/>
          <a:lstStyle/>
          <a:p>
            <a:r>
              <a:rPr lang="nn-NO" sz="3600"/>
              <a:t>Mer om </a:t>
            </a:r>
            <a:r>
              <a:rPr lang="nn-NO" sz="3600" err="1"/>
              <a:t>vattenkraft</a:t>
            </a:r>
            <a:endParaRPr lang="nn-NO" sz="3600"/>
          </a:p>
        </p:txBody>
      </p:sp>
      <p:sp>
        <p:nvSpPr>
          <p:cNvPr id="4" name="textruta 3">
            <a:extLst>
              <a:ext uri="{FF2B5EF4-FFF2-40B4-BE49-F238E27FC236}">
                <a16:creationId xmlns:a16="http://schemas.microsoft.com/office/drawing/2014/main" id="{F5CA3488-861A-90A6-5F10-548CDCEC6646}"/>
              </a:ext>
            </a:extLst>
          </p:cNvPr>
          <p:cNvSpPr txBox="1"/>
          <p:nvPr/>
        </p:nvSpPr>
        <p:spPr>
          <a:xfrm>
            <a:off x="2321546" y="2506424"/>
            <a:ext cx="8140458" cy="1184940"/>
          </a:xfrm>
          <a:prstGeom prst="rect">
            <a:avLst/>
          </a:prstGeom>
          <a:noFill/>
        </p:spPr>
        <p:txBody>
          <a:bodyPr wrap="square" rtlCol="0">
            <a:spAutoFit/>
          </a:bodyPr>
          <a:lstStyle/>
          <a:p>
            <a:pPr>
              <a:spcAft>
                <a:spcPts val="1800"/>
              </a:spcAft>
            </a:pPr>
            <a:r>
              <a:rPr lang="sv-SE" sz="2800" dirty="0">
                <a:solidFill>
                  <a:srgbClr val="038ECF"/>
                </a:solidFill>
                <a:hlinkClick r:id="rId3">
                  <a:extLst>
                    <a:ext uri="{A12FA001-AC4F-418D-AE19-62706E023703}">
                      <ahyp:hlinkClr xmlns:ahyp="http://schemas.microsoft.com/office/drawing/2018/hyperlinkcolor" val="tx"/>
                    </a:ext>
                  </a:extLst>
                </a:hlinkClick>
              </a:rPr>
              <a:t>Vattenkraft enligt Naturskyddsverket</a:t>
            </a:r>
            <a:endParaRPr lang="sv-SE" sz="1100" dirty="0">
              <a:hlinkClick r:id="rId4"/>
            </a:endParaRPr>
          </a:p>
          <a:p>
            <a:pPr>
              <a:spcAft>
                <a:spcPts val="1200"/>
              </a:spcAft>
            </a:pPr>
            <a:r>
              <a:rPr lang="sv-SE" sz="2800" dirty="0">
                <a:hlinkClick r:id="rId4"/>
              </a:rPr>
              <a:t>Sveriges energisystem – en översikt</a:t>
            </a:r>
            <a:endParaRPr lang="sv-SE" sz="2800" dirty="0">
              <a:solidFill>
                <a:srgbClr val="038ECF"/>
              </a:solidFill>
            </a:endParaRP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171CCEE4-0ED4-5863-FE13-2334405E351C}"/>
              </a:ext>
            </a:extLst>
          </p:cNvPr>
          <p:cNvPicPr>
            <a:picLocks noChangeAspect="1"/>
          </p:cNvPicPr>
          <p:nvPr/>
        </p:nvPicPr>
        <p:blipFill>
          <a:blip r:embed="rId5"/>
          <a:stretch>
            <a:fillRect/>
          </a:stretch>
        </p:blipFill>
        <p:spPr>
          <a:xfrm>
            <a:off x="10776608" y="216311"/>
            <a:ext cx="1097706" cy="460889"/>
          </a:xfrm>
          <a:prstGeom prst="rect">
            <a:avLst/>
          </a:prstGeom>
        </p:spPr>
      </p:pic>
      <p:grpSp>
        <p:nvGrpSpPr>
          <p:cNvPr id="15" name="Grupp 14">
            <a:extLst>
              <a:ext uri="{FF2B5EF4-FFF2-40B4-BE49-F238E27FC236}">
                <a16:creationId xmlns:a16="http://schemas.microsoft.com/office/drawing/2014/main" id="{EED482BC-6E52-4580-1609-4AA2547DFAD6}"/>
              </a:ext>
            </a:extLst>
          </p:cNvPr>
          <p:cNvGrpSpPr/>
          <p:nvPr/>
        </p:nvGrpSpPr>
        <p:grpSpPr>
          <a:xfrm>
            <a:off x="9134475" y="5891973"/>
            <a:ext cx="3057525" cy="655329"/>
            <a:chOff x="4219574" y="5709411"/>
            <a:chExt cx="3057525" cy="655329"/>
          </a:xfrm>
        </p:grpSpPr>
        <p:sp>
          <p:nvSpPr>
            <p:cNvPr id="16" name="Rektangel med rundade hörn 15">
              <a:extLst>
                <a:ext uri="{FF2B5EF4-FFF2-40B4-BE49-F238E27FC236}">
                  <a16:creationId xmlns:a16="http://schemas.microsoft.com/office/drawing/2014/main" id="{7CD5612A-53E4-2D27-B46F-3A60B08EE6FC}"/>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7" name="textruta 16">
              <a:extLst>
                <a:ext uri="{FF2B5EF4-FFF2-40B4-BE49-F238E27FC236}">
                  <a16:creationId xmlns:a16="http://schemas.microsoft.com/office/drawing/2014/main" id="{8FB4979F-FA68-695F-2C17-92FA3B313130}"/>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6"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pic>
        <p:nvPicPr>
          <p:cNvPr id="5" name="Platshållare för innehåll 6" descr="Markör med hel fyllning">
            <a:extLst>
              <a:ext uri="{FF2B5EF4-FFF2-40B4-BE49-F238E27FC236}">
                <a16:creationId xmlns:a16="http://schemas.microsoft.com/office/drawing/2014/main" id="{F8B2F429-0F02-0DE4-E7CC-759CE565591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pic>
        <p:nvPicPr>
          <p:cNvPr id="8" name="Platshållare för innehåll 6" descr="Markör med hel fyllning">
            <a:extLst>
              <a:ext uri="{FF2B5EF4-FFF2-40B4-BE49-F238E27FC236}">
                <a16:creationId xmlns:a16="http://schemas.microsoft.com/office/drawing/2014/main" id="{C921FA48-4FA5-24A3-C04F-BF5665D2E7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67446" flipH="1" flipV="1">
            <a:off x="1376854" y="3102096"/>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8676821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640C1CE-28E6-0D26-6FF1-A12915B85A8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5B2A1050-F923-77CB-BAFA-9BC16224B283}"/>
              </a:ext>
            </a:extLst>
          </p:cNvPr>
          <p:cNvSpPr>
            <a:spLocks noGrp="1"/>
          </p:cNvSpPr>
          <p:nvPr>
            <p:ph type="sldNum" sz="quarter" idx="12"/>
          </p:nvPr>
        </p:nvSpPr>
        <p:spPr/>
        <p:txBody>
          <a:bodyPr/>
          <a:lstStyle/>
          <a:p>
            <a:fld id="{332063FA-F158-B145-A53C-EFD7E6C84CF7}" type="slidenum">
              <a:rPr lang="sv-SE" smtClean="0"/>
              <a:pPr/>
              <a:t>21</a:t>
            </a:fld>
            <a:endParaRPr lang="sv-SE"/>
          </a:p>
        </p:txBody>
      </p:sp>
      <p:sp>
        <p:nvSpPr>
          <p:cNvPr id="2" name="Rubrik 1">
            <a:extLst>
              <a:ext uri="{FF2B5EF4-FFF2-40B4-BE49-F238E27FC236}">
                <a16:creationId xmlns:a16="http://schemas.microsoft.com/office/drawing/2014/main" id="{A81C3C39-845A-1F71-21EA-8D5278FEE30A}"/>
              </a:ext>
            </a:extLst>
          </p:cNvPr>
          <p:cNvSpPr>
            <a:spLocks noGrp="1"/>
          </p:cNvSpPr>
          <p:nvPr>
            <p:ph type="title"/>
          </p:nvPr>
        </p:nvSpPr>
        <p:spPr/>
        <p:txBody>
          <a:bodyPr/>
          <a:lstStyle/>
          <a:p>
            <a:r>
              <a:rPr lang="nn-NO" sz="3600"/>
              <a:t>Vågkraft </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3CF9824-309D-01E0-1CC5-F756499373B2}"/>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8" name="Bildobjekt 7" descr="En bild som visar skärmbild, utomhus, gräs&#10;&#10;AI-genererat innehåll kan vara felaktigt.">
            <a:extLst>
              <a:ext uri="{FF2B5EF4-FFF2-40B4-BE49-F238E27FC236}">
                <a16:creationId xmlns:a16="http://schemas.microsoft.com/office/drawing/2014/main" id="{7824A886-CD52-C2FF-3993-FCD13684BFC9}"/>
              </a:ext>
            </a:extLst>
          </p:cNvPr>
          <p:cNvPicPr>
            <a:picLocks noChangeAspect="1"/>
          </p:cNvPicPr>
          <p:nvPr/>
        </p:nvPicPr>
        <p:blipFill>
          <a:blip r:embed="rId4"/>
          <a:stretch>
            <a:fillRect/>
          </a:stretch>
        </p:blipFill>
        <p:spPr>
          <a:xfrm>
            <a:off x="7594600" y="2334179"/>
            <a:ext cx="4289804" cy="2409440"/>
          </a:xfrm>
          <a:prstGeom prst="rect">
            <a:avLst/>
          </a:prstGeom>
          <a:effectLst>
            <a:outerShdw blurRad="50800" dist="38100" dir="2700000" algn="tl" rotWithShape="0">
              <a:prstClr val="black">
                <a:alpha val="40000"/>
              </a:prstClr>
            </a:outerShdw>
          </a:effectLst>
        </p:spPr>
      </p:pic>
      <p:sp>
        <p:nvSpPr>
          <p:cNvPr id="3" name="Platshållare för innehåll 3">
            <a:extLst>
              <a:ext uri="{FF2B5EF4-FFF2-40B4-BE49-F238E27FC236}">
                <a16:creationId xmlns:a16="http://schemas.microsoft.com/office/drawing/2014/main" id="{E0285074-12C1-697C-825F-E51CE74479D4}"/>
              </a:ext>
            </a:extLst>
          </p:cNvPr>
          <p:cNvSpPr>
            <a:spLocks noGrp="1"/>
          </p:cNvSpPr>
          <p:nvPr>
            <p:ph sz="quarter" idx="13"/>
          </p:nvPr>
        </p:nvSpPr>
        <p:spPr>
          <a:xfrm>
            <a:off x="1721999" y="2248132"/>
            <a:ext cx="6226903" cy="3357896"/>
          </a:xfrm>
        </p:spPr>
        <p:txBody>
          <a:bodyPr/>
          <a:lstStyle/>
          <a:p>
            <a:r>
              <a:rPr lang="sv-SE" sz="2800" dirty="0"/>
              <a:t>Utnyttjar havets vågor för att generera el. </a:t>
            </a:r>
          </a:p>
          <a:p>
            <a:r>
              <a:rPr lang="sv-SE" sz="2800" dirty="0"/>
              <a:t>Rörelseenergin omvandlas till mekanisk energi.</a:t>
            </a:r>
          </a:p>
          <a:p>
            <a:r>
              <a:rPr lang="sv-SE" sz="2800" dirty="0"/>
              <a:t>Generatorn omvandlar den mekaniska energin till elektricitet.</a:t>
            </a:r>
          </a:p>
          <a:p>
            <a:r>
              <a:rPr lang="sv-SE" sz="2800" dirty="0"/>
              <a:t>Elen skickas ut i elnätet.</a:t>
            </a:r>
          </a:p>
        </p:txBody>
      </p:sp>
    </p:spTree>
    <p:extLst>
      <p:ext uri="{BB962C8B-B14F-4D97-AF65-F5344CB8AC3E}">
        <p14:creationId xmlns:p14="http://schemas.microsoft.com/office/powerpoint/2010/main" val="2218431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95975A8-54FF-32E0-3042-B86A19BE9914}"/>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55AAE6C8-3A9A-457E-F55E-709678064F8F}"/>
              </a:ext>
            </a:extLst>
          </p:cNvPr>
          <p:cNvSpPr>
            <a:spLocks noGrp="1"/>
          </p:cNvSpPr>
          <p:nvPr>
            <p:ph type="sldNum" sz="quarter" idx="12"/>
          </p:nvPr>
        </p:nvSpPr>
        <p:spPr/>
        <p:txBody>
          <a:bodyPr/>
          <a:lstStyle/>
          <a:p>
            <a:fld id="{332063FA-F158-B145-A53C-EFD7E6C84CF7}" type="slidenum">
              <a:rPr lang="sv-SE" smtClean="0"/>
              <a:pPr/>
              <a:t>22</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C8BB8404-5C2A-073C-1088-16E4CDFE607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4FF4F986-4950-B346-6E77-00471EF834AF}"/>
              </a:ext>
            </a:extLst>
          </p:cNvPr>
          <p:cNvSpPr>
            <a:spLocks noGrp="1"/>
          </p:cNvSpPr>
          <p:nvPr>
            <p:ph sz="quarter" idx="13"/>
          </p:nvPr>
        </p:nvSpPr>
        <p:spPr>
          <a:xfrm>
            <a:off x="1721999" y="2317972"/>
            <a:ext cx="4907401" cy="3357896"/>
          </a:xfrm>
        </p:spPr>
        <p:txBody>
          <a:bodyPr/>
          <a:lstStyle/>
          <a:p>
            <a:r>
              <a:rPr lang="sv-SE" sz="2800" dirty="0">
                <a:cs typeface="Arial" panose="020B0604020202020204" pitchFamily="34" charset="0"/>
              </a:rPr>
              <a:t>Förnybar energikälla – släpper inte ut koldioxid eller andra skadliga ämnen.</a:t>
            </a:r>
          </a:p>
          <a:p>
            <a:r>
              <a:rPr lang="sv-SE" sz="2800" dirty="0">
                <a:cs typeface="Arial" panose="020B0604020202020204" pitchFamily="34" charset="0"/>
              </a:rPr>
              <a:t>Låg miljöpåverkan på marina ekosystem jämfört med andra kraftverk.</a:t>
            </a:r>
          </a:p>
          <a:p>
            <a:r>
              <a:rPr lang="sv-SE" sz="2800" dirty="0">
                <a:cs typeface="Arial" panose="020B0604020202020204" pitchFamily="34" charset="0"/>
              </a:rPr>
              <a:t>Låg ljudnivå. </a:t>
            </a:r>
          </a:p>
        </p:txBody>
      </p:sp>
      <p:sp>
        <p:nvSpPr>
          <p:cNvPr id="8" name="Rubrik 1">
            <a:extLst>
              <a:ext uri="{FF2B5EF4-FFF2-40B4-BE49-F238E27FC236}">
                <a16:creationId xmlns:a16="http://schemas.microsoft.com/office/drawing/2014/main" id="{62954150-167B-2528-4337-A8F47273F46B}"/>
              </a:ext>
            </a:extLst>
          </p:cNvPr>
          <p:cNvSpPr txBox="1">
            <a:spLocks/>
          </p:cNvSpPr>
          <p:nvPr/>
        </p:nvSpPr>
        <p:spPr>
          <a:xfrm>
            <a:off x="1721999" y="1253951"/>
            <a:ext cx="2316601"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Fördelar</a:t>
            </a:r>
            <a:r>
              <a:rPr lang="nn-NO" sz="3600" dirty="0"/>
              <a:t>:</a:t>
            </a:r>
          </a:p>
        </p:txBody>
      </p:sp>
      <p:sp>
        <p:nvSpPr>
          <p:cNvPr id="9" name="Rubrik 1">
            <a:extLst>
              <a:ext uri="{FF2B5EF4-FFF2-40B4-BE49-F238E27FC236}">
                <a16:creationId xmlns:a16="http://schemas.microsoft.com/office/drawing/2014/main" id="{282692F8-6A03-BB5E-CA75-5FCD2B747A37}"/>
              </a:ext>
            </a:extLst>
          </p:cNvPr>
          <p:cNvSpPr txBox="1">
            <a:spLocks/>
          </p:cNvSpPr>
          <p:nvPr/>
        </p:nvSpPr>
        <p:spPr>
          <a:xfrm>
            <a:off x="7119007" y="1253951"/>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
        <p:nvSpPr>
          <p:cNvPr id="10" name="Platshållare för innehåll 3">
            <a:extLst>
              <a:ext uri="{FF2B5EF4-FFF2-40B4-BE49-F238E27FC236}">
                <a16:creationId xmlns:a16="http://schemas.microsoft.com/office/drawing/2014/main" id="{958C64E3-B7DE-8855-BBCC-8BF12740EC5E}"/>
              </a:ext>
            </a:extLst>
          </p:cNvPr>
          <p:cNvSpPr txBox="1">
            <a:spLocks/>
          </p:cNvSpPr>
          <p:nvPr/>
        </p:nvSpPr>
        <p:spPr>
          <a:xfrm>
            <a:off x="7119007" y="2317972"/>
            <a:ext cx="4225268"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Svårt att underhålla – krångligt att laga något som ligger i vattnet. </a:t>
            </a:r>
          </a:p>
          <a:p>
            <a:r>
              <a:rPr lang="sv-SE" sz="2800" dirty="0"/>
              <a:t>Fungerar inte överallt – måste finnas tillräckligt med vågor.</a:t>
            </a:r>
          </a:p>
        </p:txBody>
      </p:sp>
    </p:spTree>
    <p:extLst>
      <p:ext uri="{BB962C8B-B14F-4D97-AF65-F5344CB8AC3E}">
        <p14:creationId xmlns:p14="http://schemas.microsoft.com/office/powerpoint/2010/main" val="17708137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7A13F28-3CC7-D9FD-60C3-FF097EB2FDF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544D526F-F7D0-9F09-E316-276D15239B48}"/>
              </a:ext>
            </a:extLst>
          </p:cNvPr>
          <p:cNvSpPr>
            <a:spLocks noGrp="1"/>
          </p:cNvSpPr>
          <p:nvPr>
            <p:ph type="sldNum" sz="quarter" idx="12"/>
          </p:nvPr>
        </p:nvSpPr>
        <p:spPr/>
        <p:txBody>
          <a:bodyPr/>
          <a:lstStyle/>
          <a:p>
            <a:fld id="{332063FA-F158-B145-A53C-EFD7E6C84CF7}" type="slidenum">
              <a:rPr lang="sv-SE" smtClean="0"/>
              <a:pPr/>
              <a:t>23</a:t>
            </a:fld>
            <a:endParaRPr lang="sv-SE"/>
          </a:p>
        </p:txBody>
      </p:sp>
      <p:sp>
        <p:nvSpPr>
          <p:cNvPr id="2" name="Rubrik 1">
            <a:extLst>
              <a:ext uri="{FF2B5EF4-FFF2-40B4-BE49-F238E27FC236}">
                <a16:creationId xmlns:a16="http://schemas.microsoft.com/office/drawing/2014/main" id="{1F1EC7AA-2D47-DC37-4970-383954E669E9}"/>
              </a:ext>
            </a:extLst>
          </p:cNvPr>
          <p:cNvSpPr>
            <a:spLocks noGrp="1"/>
          </p:cNvSpPr>
          <p:nvPr>
            <p:ph type="title"/>
          </p:nvPr>
        </p:nvSpPr>
        <p:spPr/>
        <p:txBody>
          <a:bodyPr/>
          <a:lstStyle/>
          <a:p>
            <a:r>
              <a:rPr lang="nn-NO" sz="3600" err="1"/>
              <a:t>Samtalsfrågor</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90AAB12D-D1D9-A1D5-489B-6DA9C1928C2B}"/>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080608E-4699-485F-3417-CB5A79E4FA0C}"/>
              </a:ext>
            </a:extLst>
          </p:cNvPr>
          <p:cNvSpPr>
            <a:spLocks noGrp="1"/>
          </p:cNvSpPr>
          <p:nvPr>
            <p:ph sz="quarter" idx="13"/>
          </p:nvPr>
        </p:nvSpPr>
        <p:spPr>
          <a:xfrm>
            <a:off x="1721998" y="2547955"/>
            <a:ext cx="8841727" cy="3357896"/>
          </a:xfrm>
        </p:spPr>
        <p:txBody>
          <a:bodyPr/>
          <a:lstStyle/>
          <a:p>
            <a:r>
              <a:rPr lang="sv-SE" sz="3000" dirty="0"/>
              <a:t>Vad har vi i gruppen för tankar om vågkraft? </a:t>
            </a:r>
          </a:p>
          <a:p>
            <a:r>
              <a:rPr lang="sv-SE" sz="3000" dirty="0"/>
              <a:t>Vilka miljömässiga fördelar och nackdelar kan vågkraft ha jämfört med andra förnybara energikällor som vind- eller solkraft?</a:t>
            </a:r>
          </a:p>
          <a:p>
            <a:endParaRPr lang="sv-SE" sz="3200" dirty="0"/>
          </a:p>
          <a:p>
            <a:endParaRPr lang="sv-SE" sz="3600" dirty="0"/>
          </a:p>
          <a:p>
            <a:endParaRPr lang="sv-SE" sz="3600" dirty="0"/>
          </a:p>
          <a:p>
            <a:endParaRPr lang="sv-SE" sz="2800" dirty="0"/>
          </a:p>
          <a:p>
            <a:pPr marL="0" indent="0">
              <a:buNone/>
            </a:pPr>
            <a:endParaRPr lang="sv-SE" sz="2800" dirty="0"/>
          </a:p>
        </p:txBody>
      </p:sp>
      <p:grpSp>
        <p:nvGrpSpPr>
          <p:cNvPr id="5" name="Grupp 4">
            <a:extLst>
              <a:ext uri="{FF2B5EF4-FFF2-40B4-BE49-F238E27FC236}">
                <a16:creationId xmlns:a16="http://schemas.microsoft.com/office/drawing/2014/main" id="{4FB49161-BB8C-38DC-A010-85B69E7D741F}"/>
              </a:ext>
            </a:extLst>
          </p:cNvPr>
          <p:cNvGrpSpPr/>
          <p:nvPr/>
        </p:nvGrpSpPr>
        <p:grpSpPr>
          <a:xfrm>
            <a:off x="9134475" y="5891973"/>
            <a:ext cx="3057525" cy="655329"/>
            <a:chOff x="4219574" y="5709411"/>
            <a:chExt cx="3057525" cy="655329"/>
          </a:xfrm>
        </p:grpSpPr>
        <p:sp>
          <p:nvSpPr>
            <p:cNvPr id="7" name="Rektangel med rundade hörn 6">
              <a:extLst>
                <a:ext uri="{FF2B5EF4-FFF2-40B4-BE49-F238E27FC236}">
                  <a16:creationId xmlns:a16="http://schemas.microsoft.com/office/drawing/2014/main" id="{228665A4-324A-8905-B3B5-6CC88C2B3016}"/>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8" name="textruta 7">
              <a:extLst>
                <a:ext uri="{FF2B5EF4-FFF2-40B4-BE49-F238E27FC236}">
                  <a16:creationId xmlns:a16="http://schemas.microsoft.com/office/drawing/2014/main" id="{0C5D3B09-2BD5-32C7-9BDC-7A61E8D5AA38}"/>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4"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spTree>
    <p:extLst>
      <p:ext uri="{BB962C8B-B14F-4D97-AF65-F5344CB8AC3E}">
        <p14:creationId xmlns:p14="http://schemas.microsoft.com/office/powerpoint/2010/main" val="462614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57ECDE6-54EF-11C5-0782-DF5E1951B5AF}"/>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AC0A0F87-44D1-1B89-8BF8-9F7509701BFF}"/>
              </a:ext>
            </a:extLst>
          </p:cNvPr>
          <p:cNvSpPr>
            <a:spLocks noGrp="1"/>
          </p:cNvSpPr>
          <p:nvPr>
            <p:ph type="sldNum" sz="quarter" idx="12"/>
          </p:nvPr>
        </p:nvSpPr>
        <p:spPr/>
        <p:txBody>
          <a:bodyPr/>
          <a:lstStyle/>
          <a:p>
            <a:fld id="{332063FA-F158-B145-A53C-EFD7E6C84CF7}" type="slidenum">
              <a:rPr lang="sv-SE" smtClean="0"/>
              <a:pPr/>
              <a:t>24</a:t>
            </a:fld>
            <a:endParaRPr lang="sv-SE"/>
          </a:p>
        </p:txBody>
      </p:sp>
      <p:sp>
        <p:nvSpPr>
          <p:cNvPr id="2" name="Rubrik 1">
            <a:extLst>
              <a:ext uri="{FF2B5EF4-FFF2-40B4-BE49-F238E27FC236}">
                <a16:creationId xmlns:a16="http://schemas.microsoft.com/office/drawing/2014/main" id="{19E6E0D1-73E8-E6FD-0A9A-332EFB192166}"/>
              </a:ext>
            </a:extLst>
          </p:cNvPr>
          <p:cNvSpPr>
            <a:spLocks noGrp="1"/>
          </p:cNvSpPr>
          <p:nvPr>
            <p:ph type="title"/>
          </p:nvPr>
        </p:nvSpPr>
        <p:spPr/>
        <p:txBody>
          <a:bodyPr/>
          <a:lstStyle/>
          <a:p>
            <a:r>
              <a:rPr lang="nn-NO" sz="3600"/>
              <a:t>Mer om vågkraft</a:t>
            </a:r>
          </a:p>
        </p:txBody>
      </p:sp>
      <p:sp>
        <p:nvSpPr>
          <p:cNvPr id="4" name="textruta 3">
            <a:extLst>
              <a:ext uri="{FF2B5EF4-FFF2-40B4-BE49-F238E27FC236}">
                <a16:creationId xmlns:a16="http://schemas.microsoft.com/office/drawing/2014/main" id="{F2FE48D8-0E04-2255-D41D-18B44A32DEB0}"/>
              </a:ext>
            </a:extLst>
          </p:cNvPr>
          <p:cNvSpPr txBox="1"/>
          <p:nvPr/>
        </p:nvSpPr>
        <p:spPr>
          <a:xfrm>
            <a:off x="2321546" y="2022686"/>
            <a:ext cx="8140458" cy="954107"/>
          </a:xfrm>
          <a:prstGeom prst="rect">
            <a:avLst/>
          </a:prstGeom>
          <a:noFill/>
        </p:spPr>
        <p:txBody>
          <a:bodyPr wrap="square" rtlCol="0">
            <a:spAutoFit/>
          </a:bodyPr>
          <a:lstStyle/>
          <a:p>
            <a:endParaRPr lang="sv-SE" sz="2800" dirty="0"/>
          </a:p>
          <a:p>
            <a:r>
              <a:rPr lang="sv-SE" sz="2800" dirty="0">
                <a:hlinkClick r:id="rId3"/>
              </a:rPr>
              <a:t>Vågkraft och havsenergi</a:t>
            </a:r>
            <a:endParaRPr lang="sv-SE" sz="28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E85FA2F7-431F-C9AE-134A-75D73349D3A0}"/>
              </a:ext>
            </a:extLst>
          </p:cNvPr>
          <p:cNvPicPr>
            <a:picLocks noChangeAspect="1"/>
          </p:cNvPicPr>
          <p:nvPr/>
        </p:nvPicPr>
        <p:blipFill>
          <a:blip r:embed="rId4"/>
          <a:stretch>
            <a:fillRect/>
          </a:stretch>
        </p:blipFill>
        <p:spPr>
          <a:xfrm>
            <a:off x="10776608" y="216311"/>
            <a:ext cx="1097706" cy="460889"/>
          </a:xfrm>
          <a:prstGeom prst="rect">
            <a:avLst/>
          </a:prstGeom>
        </p:spPr>
      </p:pic>
      <p:grpSp>
        <p:nvGrpSpPr>
          <p:cNvPr id="12" name="Grupp 11">
            <a:extLst>
              <a:ext uri="{FF2B5EF4-FFF2-40B4-BE49-F238E27FC236}">
                <a16:creationId xmlns:a16="http://schemas.microsoft.com/office/drawing/2014/main" id="{B9D11CC8-759F-0FA8-0CA9-DD7D48383027}"/>
              </a:ext>
            </a:extLst>
          </p:cNvPr>
          <p:cNvGrpSpPr/>
          <p:nvPr/>
        </p:nvGrpSpPr>
        <p:grpSpPr>
          <a:xfrm>
            <a:off x="9134475" y="5891973"/>
            <a:ext cx="3057525" cy="655329"/>
            <a:chOff x="4219574" y="5709411"/>
            <a:chExt cx="3057525" cy="655329"/>
          </a:xfrm>
        </p:grpSpPr>
        <p:sp>
          <p:nvSpPr>
            <p:cNvPr id="13" name="Rektangel med rundade hörn 12">
              <a:extLst>
                <a:ext uri="{FF2B5EF4-FFF2-40B4-BE49-F238E27FC236}">
                  <a16:creationId xmlns:a16="http://schemas.microsoft.com/office/drawing/2014/main" id="{2BBA8AAF-4419-6FF1-1D06-9E5EFFC80CEB}"/>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5" name="textruta 14">
              <a:extLst>
                <a:ext uri="{FF2B5EF4-FFF2-40B4-BE49-F238E27FC236}">
                  <a16:creationId xmlns:a16="http://schemas.microsoft.com/office/drawing/2014/main" id="{E843EC9F-5B7A-1AAD-5DF3-72AA3691F940}"/>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5"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pic>
        <p:nvPicPr>
          <p:cNvPr id="3" name="Platshållare för innehåll 6" descr="Markör med hel fyllning">
            <a:extLst>
              <a:ext uri="{FF2B5EF4-FFF2-40B4-BE49-F238E27FC236}">
                <a16:creationId xmlns:a16="http://schemas.microsoft.com/office/drawing/2014/main" id="{3656A786-2C4B-496C-0026-54BF24B511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685811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46D50BB-4056-E31E-5FFB-8E8C31889CF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161A27D-D688-E4BC-670F-F45CF7923C6D}"/>
              </a:ext>
            </a:extLst>
          </p:cNvPr>
          <p:cNvSpPr>
            <a:spLocks noGrp="1"/>
          </p:cNvSpPr>
          <p:nvPr>
            <p:ph type="sldNum" sz="quarter" idx="12"/>
          </p:nvPr>
        </p:nvSpPr>
        <p:spPr/>
        <p:txBody>
          <a:bodyPr/>
          <a:lstStyle/>
          <a:p>
            <a:fld id="{332063FA-F158-B145-A53C-EFD7E6C84CF7}" type="slidenum">
              <a:rPr lang="sv-SE" smtClean="0"/>
              <a:pPr/>
              <a:t>25</a:t>
            </a:fld>
            <a:endParaRPr lang="sv-SE"/>
          </a:p>
        </p:txBody>
      </p:sp>
      <p:sp>
        <p:nvSpPr>
          <p:cNvPr id="2" name="Rubrik 1">
            <a:extLst>
              <a:ext uri="{FF2B5EF4-FFF2-40B4-BE49-F238E27FC236}">
                <a16:creationId xmlns:a16="http://schemas.microsoft.com/office/drawing/2014/main" id="{78E2E738-3ADF-CDAD-8D62-15AA540373B6}"/>
              </a:ext>
            </a:extLst>
          </p:cNvPr>
          <p:cNvSpPr>
            <a:spLocks noGrp="1"/>
          </p:cNvSpPr>
          <p:nvPr>
            <p:ph type="title"/>
          </p:nvPr>
        </p:nvSpPr>
        <p:spPr/>
        <p:txBody>
          <a:bodyPr/>
          <a:lstStyle/>
          <a:p>
            <a:r>
              <a:rPr lang="nn-NO" sz="3600" err="1"/>
              <a:t>Förbränning</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003059B-704C-F54C-1831-90DE6FA38284}"/>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9" name="Bildobjekt 8" descr="En bild som visar träd, trä, Skogshuggning, utomhus&#10;&#10;AI-genererat innehåll kan vara felaktigt.">
            <a:extLst>
              <a:ext uri="{FF2B5EF4-FFF2-40B4-BE49-F238E27FC236}">
                <a16:creationId xmlns:a16="http://schemas.microsoft.com/office/drawing/2014/main" id="{38157ADA-4CC3-DAD3-36EB-286E7AB302D1}"/>
              </a:ext>
            </a:extLst>
          </p:cNvPr>
          <p:cNvPicPr>
            <a:picLocks noChangeAspect="1"/>
          </p:cNvPicPr>
          <p:nvPr/>
        </p:nvPicPr>
        <p:blipFill>
          <a:blip r:embed="rId4"/>
          <a:stretch>
            <a:fillRect/>
          </a:stretch>
        </p:blipFill>
        <p:spPr>
          <a:xfrm>
            <a:off x="8221071" y="2300033"/>
            <a:ext cx="3663333" cy="2441873"/>
          </a:xfrm>
          <a:prstGeom prst="rect">
            <a:avLst/>
          </a:prstGeom>
          <a:effectLst>
            <a:outerShdw blurRad="50800" dist="38100" dir="2700000" algn="tl" rotWithShape="0">
              <a:prstClr val="black">
                <a:alpha val="40000"/>
              </a:prstClr>
            </a:outerShdw>
          </a:effectLst>
        </p:spPr>
      </p:pic>
      <p:sp>
        <p:nvSpPr>
          <p:cNvPr id="3" name="Platshållare för innehåll 3">
            <a:extLst>
              <a:ext uri="{FF2B5EF4-FFF2-40B4-BE49-F238E27FC236}">
                <a16:creationId xmlns:a16="http://schemas.microsoft.com/office/drawing/2014/main" id="{12FB08BC-357E-5B97-32E6-65D9F4438DCE}"/>
              </a:ext>
            </a:extLst>
          </p:cNvPr>
          <p:cNvSpPr>
            <a:spLocks noGrp="1"/>
          </p:cNvSpPr>
          <p:nvPr>
            <p:ph sz="quarter" idx="13"/>
          </p:nvPr>
        </p:nvSpPr>
        <p:spPr>
          <a:xfrm>
            <a:off x="1721999" y="2246153"/>
            <a:ext cx="6469502" cy="3357896"/>
          </a:xfrm>
        </p:spPr>
        <p:txBody>
          <a:bodyPr/>
          <a:lstStyle/>
          <a:p>
            <a:r>
              <a:rPr lang="sv-SE" sz="2800" dirty="0"/>
              <a:t>Använder energikällor som biomassa, avfall, sol- eller geotermisk energi.</a:t>
            </a:r>
          </a:p>
          <a:p>
            <a:r>
              <a:rPr lang="sv-SE" sz="2800" dirty="0"/>
              <a:t>Värmen överförs till vatten/ånga via värmeväxlare.</a:t>
            </a:r>
          </a:p>
          <a:p>
            <a:r>
              <a:rPr lang="sv-SE" sz="2800" dirty="0"/>
              <a:t>Vattnet/ångan transporteras till byggnader för uppvärmning och varmvatten.</a:t>
            </a:r>
          </a:p>
          <a:p>
            <a:endParaRPr lang="sv-SE" sz="2800" dirty="0"/>
          </a:p>
        </p:txBody>
      </p:sp>
    </p:spTree>
    <p:extLst>
      <p:ext uri="{BB962C8B-B14F-4D97-AF65-F5344CB8AC3E}">
        <p14:creationId xmlns:p14="http://schemas.microsoft.com/office/powerpoint/2010/main" val="11192510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D93699-314B-5BEA-8D6F-69F0D0AC27D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DFF9B222-7C52-9DAF-5B11-5591263416DD}"/>
              </a:ext>
            </a:extLst>
          </p:cNvPr>
          <p:cNvSpPr>
            <a:spLocks noGrp="1"/>
          </p:cNvSpPr>
          <p:nvPr>
            <p:ph type="sldNum" sz="quarter" idx="12"/>
          </p:nvPr>
        </p:nvSpPr>
        <p:spPr/>
        <p:txBody>
          <a:bodyPr/>
          <a:lstStyle/>
          <a:p>
            <a:fld id="{332063FA-F158-B145-A53C-EFD7E6C84CF7}" type="slidenum">
              <a:rPr lang="sv-SE" smtClean="0"/>
              <a:pPr/>
              <a:t>26</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D6AC207F-0494-DDA5-9FE1-6CCC5C96FF97}"/>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2" name="Onlinemedia 1" descr="Så fungerar fjärrvärme och bioenergi i kraftvärmeverk">
            <a:hlinkClick r:id="" action="ppaction://media"/>
            <a:extLst>
              <a:ext uri="{FF2B5EF4-FFF2-40B4-BE49-F238E27FC236}">
                <a16:creationId xmlns:a16="http://schemas.microsoft.com/office/drawing/2014/main" id="{41A98317-499C-B218-B603-95C35C778F38}"/>
              </a:ext>
            </a:extLst>
          </p:cNvPr>
          <p:cNvPicPr>
            <a:picLocks noRot="1" noChangeAspect="1"/>
          </p:cNvPicPr>
          <p:nvPr>
            <a:videoFile r:link="rId1"/>
          </p:nvPr>
        </p:nvPicPr>
        <p:blipFill>
          <a:blip r:embed="rId5"/>
          <a:stretch>
            <a:fillRect/>
          </a:stretch>
        </p:blipFill>
        <p:spPr>
          <a:xfrm>
            <a:off x="0" y="0"/>
            <a:ext cx="12192000" cy="6888480"/>
          </a:xfrm>
          <a:prstGeom prst="rect">
            <a:avLst/>
          </a:prstGeom>
        </p:spPr>
      </p:pic>
    </p:spTree>
    <p:extLst>
      <p:ext uri="{BB962C8B-B14F-4D97-AF65-F5344CB8AC3E}">
        <p14:creationId xmlns:p14="http://schemas.microsoft.com/office/powerpoint/2010/main" val="4254945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7685345-5B39-26A3-4E90-BA4E8A88092C}"/>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C26C4C2-585E-9D26-EE24-2B6B51F9375F}"/>
              </a:ext>
            </a:extLst>
          </p:cNvPr>
          <p:cNvSpPr>
            <a:spLocks noGrp="1"/>
          </p:cNvSpPr>
          <p:nvPr>
            <p:ph type="sldNum" sz="quarter" idx="12"/>
          </p:nvPr>
        </p:nvSpPr>
        <p:spPr/>
        <p:txBody>
          <a:bodyPr/>
          <a:lstStyle/>
          <a:p>
            <a:fld id="{332063FA-F158-B145-A53C-EFD7E6C84CF7}" type="slidenum">
              <a:rPr lang="sv-SE" smtClean="0"/>
              <a:pPr/>
              <a:t>27</a:t>
            </a:fld>
            <a:endParaRPr lang="sv-SE"/>
          </a:p>
        </p:txBody>
      </p:sp>
      <p:sp>
        <p:nvSpPr>
          <p:cNvPr id="2" name="Rubrik 1">
            <a:extLst>
              <a:ext uri="{FF2B5EF4-FFF2-40B4-BE49-F238E27FC236}">
                <a16:creationId xmlns:a16="http://schemas.microsoft.com/office/drawing/2014/main" id="{C80B7835-EEDC-3C06-073D-7F8940F460C9}"/>
              </a:ext>
            </a:extLst>
          </p:cNvPr>
          <p:cNvSpPr>
            <a:spLocks noGrp="1"/>
          </p:cNvSpPr>
          <p:nvPr>
            <p:ph type="title"/>
          </p:nvPr>
        </p:nvSpPr>
        <p:spPr/>
        <p:txBody>
          <a:bodyPr/>
          <a:lstStyle/>
          <a:p>
            <a:r>
              <a:rPr lang="nn-NO" sz="3600" dirty="0" err="1"/>
              <a:t>Fördelar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2889CB17-60AA-F36D-FF00-752EAEA3888D}"/>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BBEBA03F-639F-E3D5-6168-332F0A9904F1}"/>
              </a:ext>
            </a:extLst>
          </p:cNvPr>
          <p:cNvSpPr>
            <a:spLocks noGrp="1"/>
          </p:cNvSpPr>
          <p:nvPr>
            <p:ph sz="quarter" idx="13"/>
          </p:nvPr>
        </p:nvSpPr>
        <p:spPr>
          <a:xfrm>
            <a:off x="1721999" y="2283990"/>
            <a:ext cx="5275701" cy="3357896"/>
          </a:xfrm>
        </p:spPr>
        <p:txBody>
          <a:bodyPr/>
          <a:lstStyle/>
          <a:p>
            <a:r>
              <a:rPr lang="sv-SE" sz="2800" dirty="0"/>
              <a:t>Centraliserad värmeproduktion ger högre energieffektivitet.</a:t>
            </a:r>
          </a:p>
          <a:p>
            <a:r>
              <a:rPr lang="sv-SE" sz="2800" dirty="0"/>
              <a:t>Kan använda återvunnen värme från industriprocesser.</a:t>
            </a:r>
          </a:p>
          <a:p>
            <a:r>
              <a:rPr lang="sv-SE" sz="2800" dirty="0"/>
              <a:t>Byggnader slipper egna pannor – sparar plats och minskar underhåll.</a:t>
            </a:r>
          </a:p>
        </p:txBody>
      </p:sp>
      <p:sp>
        <p:nvSpPr>
          <p:cNvPr id="4" name="Rubrik 1">
            <a:extLst>
              <a:ext uri="{FF2B5EF4-FFF2-40B4-BE49-F238E27FC236}">
                <a16:creationId xmlns:a16="http://schemas.microsoft.com/office/drawing/2014/main" id="{E1CA350F-025D-D2C0-C350-ECB987873656}"/>
              </a:ext>
            </a:extLst>
          </p:cNvPr>
          <p:cNvSpPr txBox="1">
            <a:spLocks/>
          </p:cNvSpPr>
          <p:nvPr/>
        </p:nvSpPr>
        <p:spPr>
          <a:xfrm>
            <a:off x="7441320" y="1253951"/>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
        <p:nvSpPr>
          <p:cNvPr id="7" name="Platshållare för innehåll 3">
            <a:extLst>
              <a:ext uri="{FF2B5EF4-FFF2-40B4-BE49-F238E27FC236}">
                <a16:creationId xmlns:a16="http://schemas.microsoft.com/office/drawing/2014/main" id="{64E3A2ED-A75E-16C1-3DBF-DF09A9B8D6A1}"/>
              </a:ext>
            </a:extLst>
          </p:cNvPr>
          <p:cNvSpPr txBox="1">
            <a:spLocks/>
          </p:cNvSpPr>
          <p:nvPr/>
        </p:nvSpPr>
        <p:spPr>
          <a:xfrm>
            <a:off x="7421011" y="2283990"/>
            <a:ext cx="4463393"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Höga investeringskostnader.</a:t>
            </a:r>
          </a:p>
          <a:p>
            <a:r>
              <a:rPr lang="sv-SE" sz="2800" dirty="0"/>
              <a:t>Viss miljöpåverkan från förbränning av bränslen.</a:t>
            </a:r>
          </a:p>
        </p:txBody>
      </p:sp>
    </p:spTree>
    <p:extLst>
      <p:ext uri="{BB962C8B-B14F-4D97-AF65-F5344CB8AC3E}">
        <p14:creationId xmlns:p14="http://schemas.microsoft.com/office/powerpoint/2010/main" val="32529558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2AB225-D3A1-6BEE-089A-784015693DD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EF71FEB1-7555-A83A-3B85-777A3B9640E5}"/>
              </a:ext>
            </a:extLst>
          </p:cNvPr>
          <p:cNvSpPr>
            <a:spLocks noGrp="1"/>
          </p:cNvSpPr>
          <p:nvPr>
            <p:ph type="sldNum" sz="quarter" idx="12"/>
          </p:nvPr>
        </p:nvSpPr>
        <p:spPr/>
        <p:txBody>
          <a:bodyPr/>
          <a:lstStyle/>
          <a:p>
            <a:fld id="{332063FA-F158-B145-A53C-EFD7E6C84CF7}" type="slidenum">
              <a:rPr lang="sv-SE" smtClean="0"/>
              <a:pPr/>
              <a:t>28</a:t>
            </a:fld>
            <a:endParaRPr lang="sv-SE"/>
          </a:p>
        </p:txBody>
      </p:sp>
      <p:sp>
        <p:nvSpPr>
          <p:cNvPr id="2" name="Rubrik 1">
            <a:extLst>
              <a:ext uri="{FF2B5EF4-FFF2-40B4-BE49-F238E27FC236}">
                <a16:creationId xmlns:a16="http://schemas.microsoft.com/office/drawing/2014/main" id="{DE4235CA-0F02-1DC2-DF23-888F2CA8C5D0}"/>
              </a:ext>
            </a:extLst>
          </p:cNvPr>
          <p:cNvSpPr>
            <a:spLocks noGrp="1"/>
          </p:cNvSpPr>
          <p:nvPr>
            <p:ph type="title"/>
          </p:nvPr>
        </p:nvSpPr>
        <p:spPr/>
        <p:txBody>
          <a:bodyPr/>
          <a:lstStyle/>
          <a:p>
            <a:r>
              <a:rPr lang="nn-NO" sz="3600" err="1"/>
              <a:t>Samtalsfrågor</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1EDAAC82-1799-C477-F166-D90E77468A98}"/>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F2CEF23-1AE3-77D6-44AA-FA597EC7079E}"/>
              </a:ext>
            </a:extLst>
          </p:cNvPr>
          <p:cNvSpPr>
            <a:spLocks noGrp="1"/>
          </p:cNvSpPr>
          <p:nvPr>
            <p:ph sz="quarter" idx="13"/>
          </p:nvPr>
        </p:nvSpPr>
        <p:spPr>
          <a:xfrm>
            <a:off x="1721998" y="2547955"/>
            <a:ext cx="8841727" cy="3357896"/>
          </a:xfrm>
        </p:spPr>
        <p:txBody>
          <a:bodyPr/>
          <a:lstStyle/>
          <a:p>
            <a:r>
              <a:rPr lang="sv-SE" sz="2800" dirty="0"/>
              <a:t>Vad har vi i gruppen för tankar om förbränning? </a:t>
            </a:r>
          </a:p>
          <a:p>
            <a:r>
              <a:rPr lang="sv-SE" sz="2800" dirty="0"/>
              <a:t>Vad tänker ni om att samma system kan ge både el och värme till våra hem?</a:t>
            </a:r>
          </a:p>
          <a:p>
            <a:endParaRPr lang="sv-SE" sz="3600" dirty="0"/>
          </a:p>
          <a:p>
            <a:endParaRPr lang="sv-SE" sz="2800" dirty="0"/>
          </a:p>
          <a:p>
            <a:pPr marL="0" indent="0">
              <a:buNone/>
            </a:pPr>
            <a:endParaRPr lang="sv-SE" sz="2800" dirty="0"/>
          </a:p>
        </p:txBody>
      </p:sp>
      <p:grpSp>
        <p:nvGrpSpPr>
          <p:cNvPr id="5" name="Grupp 4">
            <a:extLst>
              <a:ext uri="{FF2B5EF4-FFF2-40B4-BE49-F238E27FC236}">
                <a16:creationId xmlns:a16="http://schemas.microsoft.com/office/drawing/2014/main" id="{D34C5B83-A268-29E5-1EDD-0EB9AA063DDD}"/>
              </a:ext>
            </a:extLst>
          </p:cNvPr>
          <p:cNvGrpSpPr/>
          <p:nvPr/>
        </p:nvGrpSpPr>
        <p:grpSpPr>
          <a:xfrm>
            <a:off x="9134475" y="5891973"/>
            <a:ext cx="3057525" cy="655329"/>
            <a:chOff x="4219574" y="5709411"/>
            <a:chExt cx="3057525" cy="655329"/>
          </a:xfrm>
        </p:grpSpPr>
        <p:sp>
          <p:nvSpPr>
            <p:cNvPr id="7" name="Rektangel med rundade hörn 6">
              <a:extLst>
                <a:ext uri="{FF2B5EF4-FFF2-40B4-BE49-F238E27FC236}">
                  <a16:creationId xmlns:a16="http://schemas.microsoft.com/office/drawing/2014/main" id="{90D8FA1F-D2B9-5714-DA37-7202CBC9E4C8}"/>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8" name="textruta 7">
              <a:extLst>
                <a:ext uri="{FF2B5EF4-FFF2-40B4-BE49-F238E27FC236}">
                  <a16:creationId xmlns:a16="http://schemas.microsoft.com/office/drawing/2014/main" id="{68F488E6-C1E5-518C-6C92-BC933D80BF4E}"/>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4"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spTree>
    <p:extLst>
      <p:ext uri="{BB962C8B-B14F-4D97-AF65-F5344CB8AC3E}">
        <p14:creationId xmlns:p14="http://schemas.microsoft.com/office/powerpoint/2010/main" val="3198675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C68F3CC-1FC6-B3E4-9754-3310BCAA1E2E}"/>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5B18B5E-76E9-5193-87A1-61C2081D4000}"/>
              </a:ext>
            </a:extLst>
          </p:cNvPr>
          <p:cNvSpPr>
            <a:spLocks noGrp="1"/>
          </p:cNvSpPr>
          <p:nvPr>
            <p:ph type="sldNum" sz="quarter" idx="12"/>
          </p:nvPr>
        </p:nvSpPr>
        <p:spPr/>
        <p:txBody>
          <a:bodyPr/>
          <a:lstStyle/>
          <a:p>
            <a:fld id="{332063FA-F158-B145-A53C-EFD7E6C84CF7}" type="slidenum">
              <a:rPr lang="sv-SE" smtClean="0"/>
              <a:pPr/>
              <a:t>29</a:t>
            </a:fld>
            <a:endParaRPr lang="sv-SE"/>
          </a:p>
        </p:txBody>
      </p:sp>
      <p:sp>
        <p:nvSpPr>
          <p:cNvPr id="2" name="Rubrik 1">
            <a:extLst>
              <a:ext uri="{FF2B5EF4-FFF2-40B4-BE49-F238E27FC236}">
                <a16:creationId xmlns:a16="http://schemas.microsoft.com/office/drawing/2014/main" id="{650F4B0B-29AF-868B-57CD-D1CA79F524E1}"/>
              </a:ext>
            </a:extLst>
          </p:cNvPr>
          <p:cNvSpPr>
            <a:spLocks noGrp="1"/>
          </p:cNvSpPr>
          <p:nvPr>
            <p:ph type="title"/>
          </p:nvPr>
        </p:nvSpPr>
        <p:spPr/>
        <p:txBody>
          <a:bodyPr/>
          <a:lstStyle/>
          <a:p>
            <a:r>
              <a:rPr lang="nn-NO" sz="3600" err="1"/>
              <a:t>Förbränning</a:t>
            </a:r>
            <a:endParaRPr lang="nn-NO" sz="3600"/>
          </a:p>
        </p:txBody>
      </p:sp>
      <p:sp>
        <p:nvSpPr>
          <p:cNvPr id="4" name="textruta 3">
            <a:extLst>
              <a:ext uri="{FF2B5EF4-FFF2-40B4-BE49-F238E27FC236}">
                <a16:creationId xmlns:a16="http://schemas.microsoft.com/office/drawing/2014/main" id="{1E3AFAAA-FF2D-8046-118E-2CB575A4EE43}"/>
              </a:ext>
            </a:extLst>
          </p:cNvPr>
          <p:cNvSpPr txBox="1"/>
          <p:nvPr/>
        </p:nvSpPr>
        <p:spPr>
          <a:xfrm>
            <a:off x="2179808" y="2521059"/>
            <a:ext cx="8907901" cy="1815882"/>
          </a:xfrm>
          <a:prstGeom prst="rect">
            <a:avLst/>
          </a:prstGeom>
          <a:noFill/>
        </p:spPr>
        <p:txBody>
          <a:bodyPr wrap="square" rtlCol="0">
            <a:spAutoFit/>
          </a:bodyPr>
          <a:lstStyle/>
          <a:p>
            <a:r>
              <a:rPr lang="sv-SE" sz="2800">
                <a:hlinkClick r:id="rId3"/>
              </a:rPr>
              <a:t>Mer om fjärrvärme som uppvärmningsform</a:t>
            </a:r>
            <a:endParaRPr lang="sv-SE" sz="2800"/>
          </a:p>
          <a:p>
            <a:endParaRPr lang="sv-SE" sz="2800"/>
          </a:p>
          <a:p>
            <a:r>
              <a:rPr lang="sv-SE" sz="2800">
                <a:solidFill>
                  <a:srgbClr val="038ECF"/>
                </a:solidFill>
                <a:hlinkClick r:id="rId4">
                  <a:extLst>
                    <a:ext uri="{A12FA001-AC4F-418D-AE19-62706E023703}">
                      <ahyp:hlinkClr xmlns:ahyp="http://schemas.microsoft.com/office/drawing/2018/hyperlinkcolor" val="tx"/>
                    </a:ext>
                  </a:extLst>
                </a:hlinkClick>
              </a:rPr>
              <a:t>Svenska kraftvärmeverk – pålitlig el och värme oavsett väder</a:t>
            </a:r>
            <a:endParaRPr lang="sv-SE" sz="2800">
              <a:solidFill>
                <a:srgbClr val="038ECF"/>
              </a:solidFill>
            </a:endParaRP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C7903165-413A-B487-3F86-00EB8706D691}"/>
              </a:ext>
            </a:extLst>
          </p:cNvPr>
          <p:cNvPicPr>
            <a:picLocks noChangeAspect="1"/>
          </p:cNvPicPr>
          <p:nvPr/>
        </p:nvPicPr>
        <p:blipFill>
          <a:blip r:embed="rId5"/>
          <a:stretch>
            <a:fillRect/>
          </a:stretch>
        </p:blipFill>
        <p:spPr>
          <a:xfrm>
            <a:off x="10776608" y="216311"/>
            <a:ext cx="1097706" cy="460889"/>
          </a:xfrm>
          <a:prstGeom prst="rect">
            <a:avLst/>
          </a:prstGeom>
        </p:spPr>
      </p:pic>
      <p:grpSp>
        <p:nvGrpSpPr>
          <p:cNvPr id="12" name="Grupp 11">
            <a:extLst>
              <a:ext uri="{FF2B5EF4-FFF2-40B4-BE49-F238E27FC236}">
                <a16:creationId xmlns:a16="http://schemas.microsoft.com/office/drawing/2014/main" id="{5771A877-CB54-E93B-19A4-C4B1AFEA8976}"/>
              </a:ext>
            </a:extLst>
          </p:cNvPr>
          <p:cNvGrpSpPr/>
          <p:nvPr/>
        </p:nvGrpSpPr>
        <p:grpSpPr>
          <a:xfrm>
            <a:off x="9134475" y="5891973"/>
            <a:ext cx="3057525" cy="655329"/>
            <a:chOff x="4219574" y="5709411"/>
            <a:chExt cx="3057525" cy="655329"/>
          </a:xfrm>
        </p:grpSpPr>
        <p:sp>
          <p:nvSpPr>
            <p:cNvPr id="15" name="Rektangel med rundade hörn 14">
              <a:extLst>
                <a:ext uri="{FF2B5EF4-FFF2-40B4-BE49-F238E27FC236}">
                  <a16:creationId xmlns:a16="http://schemas.microsoft.com/office/drawing/2014/main" id="{16218C6B-396E-3641-1199-C90A74BB031B}"/>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6" name="textruta 15">
              <a:extLst>
                <a:ext uri="{FF2B5EF4-FFF2-40B4-BE49-F238E27FC236}">
                  <a16:creationId xmlns:a16="http://schemas.microsoft.com/office/drawing/2014/main" id="{A8B18BB2-8233-0CCE-F5E1-628E9668B56F}"/>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6"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pic>
        <p:nvPicPr>
          <p:cNvPr id="3" name="Platshållare för innehåll 6" descr="Markör med hel fyllning">
            <a:extLst>
              <a:ext uri="{FF2B5EF4-FFF2-40B4-BE49-F238E27FC236}">
                <a16:creationId xmlns:a16="http://schemas.microsoft.com/office/drawing/2014/main" id="{C593FCFB-16F3-A548-BE8A-C94F0C8143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67446" flipH="1" flipV="1">
            <a:off x="1376854" y="3307785"/>
            <a:ext cx="706285" cy="706285"/>
          </a:xfrm>
          <a:prstGeom prst="rect">
            <a:avLst/>
          </a:prstGeom>
          <a:effectLst>
            <a:outerShdw blurRad="50800" dist="38100" dir="13500000" algn="br" rotWithShape="0">
              <a:prstClr val="black">
                <a:alpha val="40000"/>
              </a:prstClr>
            </a:outerShdw>
          </a:effectLst>
        </p:spPr>
      </p:pic>
      <p:pic>
        <p:nvPicPr>
          <p:cNvPr id="5" name="Platshållare för innehåll 6" descr="Markör med hel fyllning">
            <a:extLst>
              <a:ext uri="{FF2B5EF4-FFF2-40B4-BE49-F238E27FC236}">
                <a16:creationId xmlns:a16="http://schemas.microsoft.com/office/drawing/2014/main" id="{0E3CD2CD-66AB-BE71-86B7-DA4EB46E74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664818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a:t>Mål 7: Hållbar energi för alla</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r>
              <a:rPr lang="sv-SE" sz="2800" dirty="0"/>
              <a:t>Handlar om att säkerställa att alla ska ha tillgång till billig, pålitlig, hållbar och fossilfri energi.</a:t>
            </a:r>
          </a:p>
        </p:txBody>
      </p:sp>
      <p:pic>
        <p:nvPicPr>
          <p:cNvPr id="13" name="Bildobjekt 12">
            <a:hlinkClick r:id="rId4"/>
            <a:extLst>
              <a:ext uri="{FF2B5EF4-FFF2-40B4-BE49-F238E27FC236}">
                <a16:creationId xmlns:a16="http://schemas.microsoft.com/office/drawing/2014/main" id="{E8B2630A-D690-9122-B622-8C5A79B24CDA}"/>
              </a:ext>
            </a:extLst>
          </p:cNvPr>
          <p:cNvPicPr>
            <a:picLocks noChangeAspect="1"/>
          </p:cNvPicPr>
          <p:nvPr/>
        </p:nvPicPr>
        <p:blipFill>
          <a:blip r:embed="rId5"/>
          <a:stretch>
            <a:fillRect/>
          </a:stretch>
        </p:blipFill>
        <p:spPr>
          <a:xfrm>
            <a:off x="8933241" y="2307479"/>
            <a:ext cx="2899249" cy="1939939"/>
          </a:xfrm>
          <a:prstGeom prst="rect">
            <a:avLst/>
          </a:prstGeom>
          <a:effectLst>
            <a:outerShdw blurRad="50800" dist="38100" dir="2700000" algn="tl" rotWithShape="0">
              <a:prstClr val="black">
                <a:alpha val="40000"/>
              </a:prstClr>
            </a:outerShdw>
          </a:effectLst>
        </p:spPr>
      </p:pic>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6">
                    <a:extLst>
                      <a:ext uri="{A12FA001-AC4F-418D-AE19-62706E023703}">
                        <ahyp:hlinkClr xmlns:ahyp="http://schemas.microsoft.com/office/drawing/2018/hyperlinkcolor" val="tx"/>
                      </a:ext>
                    </a:extLst>
                  </a:hlinkClick>
                </a:rPr>
                <a:t>Mer om mål 7</a:t>
              </a:r>
              <a:endParaRPr lang="sv-SE" sz="2200" b="1"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400000" flipH="1" flipV="1">
            <a:off x="10108860" y="4947015"/>
            <a:ext cx="706285" cy="706285"/>
          </a:xfrm>
          <a:prstGeom prst="rect">
            <a:avLst/>
          </a:prstGeom>
        </p:spPr>
      </p:pic>
    </p:spTree>
    <p:extLst>
      <p:ext uri="{BB962C8B-B14F-4D97-AF65-F5344CB8AC3E}">
        <p14:creationId xmlns:p14="http://schemas.microsoft.com/office/powerpoint/2010/main" val="3120052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A887AB-E8B7-6A16-5A02-ECA01F9F824B}"/>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A7ED3196-3119-B103-B820-FBC658E2A46F}"/>
              </a:ext>
            </a:extLst>
          </p:cNvPr>
          <p:cNvSpPr>
            <a:spLocks noGrp="1"/>
          </p:cNvSpPr>
          <p:nvPr>
            <p:ph type="sldNum" sz="quarter" idx="12"/>
          </p:nvPr>
        </p:nvSpPr>
        <p:spPr/>
        <p:txBody>
          <a:bodyPr/>
          <a:lstStyle/>
          <a:p>
            <a:fld id="{332063FA-F158-B145-A53C-EFD7E6C84CF7}" type="slidenum">
              <a:rPr lang="sv-SE" smtClean="0"/>
              <a:pPr/>
              <a:t>30</a:t>
            </a:fld>
            <a:endParaRPr lang="sv-SE"/>
          </a:p>
        </p:txBody>
      </p:sp>
      <p:sp>
        <p:nvSpPr>
          <p:cNvPr id="2" name="Rubrik 1">
            <a:extLst>
              <a:ext uri="{FF2B5EF4-FFF2-40B4-BE49-F238E27FC236}">
                <a16:creationId xmlns:a16="http://schemas.microsoft.com/office/drawing/2014/main" id="{E8F41DBE-4699-1150-2C36-B7E4B6D6EC4F}"/>
              </a:ext>
            </a:extLst>
          </p:cNvPr>
          <p:cNvSpPr>
            <a:spLocks noGrp="1"/>
          </p:cNvSpPr>
          <p:nvPr>
            <p:ph type="title"/>
          </p:nvPr>
        </p:nvSpPr>
        <p:spPr/>
        <p:txBody>
          <a:bodyPr/>
          <a:lstStyle/>
          <a:p>
            <a:r>
              <a:rPr lang="nn-NO" sz="3600" err="1"/>
              <a:t>Kärnkraft</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0EA91C3-1049-BE24-4B6C-6C1406C43F08}"/>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E443176-EEA4-E107-FB05-537D75A66D9C}"/>
              </a:ext>
            </a:extLst>
          </p:cNvPr>
          <p:cNvSpPr>
            <a:spLocks noGrp="1"/>
          </p:cNvSpPr>
          <p:nvPr>
            <p:ph sz="quarter" idx="13"/>
          </p:nvPr>
        </p:nvSpPr>
        <p:spPr>
          <a:xfrm>
            <a:off x="1721999" y="2212888"/>
            <a:ext cx="5809770" cy="3357896"/>
          </a:xfrm>
        </p:spPr>
        <p:txBody>
          <a:bodyPr/>
          <a:lstStyle/>
          <a:p>
            <a:r>
              <a:rPr lang="sv-SE" sz="2800" dirty="0"/>
              <a:t>Använder kärnenergi för att producera el. </a:t>
            </a:r>
          </a:p>
          <a:p>
            <a:r>
              <a:rPr lang="sv-SE" sz="2800" dirty="0"/>
              <a:t>Uran används som bränsle.</a:t>
            </a:r>
          </a:p>
          <a:p>
            <a:r>
              <a:rPr lang="sv-SE" sz="2800" dirty="0"/>
              <a:t>Värmen omvandlas till ånga – ångan kyls ner och återanvänds. </a:t>
            </a:r>
          </a:p>
        </p:txBody>
      </p:sp>
      <p:pic>
        <p:nvPicPr>
          <p:cNvPr id="7" name="Bildobjekt 6" descr="En bild som visar utomhus, himmel, vatten, fabrik&#10;&#10;AI-genererat innehåll kan vara felaktigt.">
            <a:extLst>
              <a:ext uri="{FF2B5EF4-FFF2-40B4-BE49-F238E27FC236}">
                <a16:creationId xmlns:a16="http://schemas.microsoft.com/office/drawing/2014/main" id="{24629B1A-5667-AE97-1412-86884D454FFC}"/>
              </a:ext>
            </a:extLst>
          </p:cNvPr>
          <p:cNvPicPr>
            <a:picLocks noChangeAspect="1"/>
          </p:cNvPicPr>
          <p:nvPr/>
        </p:nvPicPr>
        <p:blipFill>
          <a:blip r:embed="rId4"/>
          <a:stretch>
            <a:fillRect/>
          </a:stretch>
        </p:blipFill>
        <p:spPr>
          <a:xfrm>
            <a:off x="7897636" y="2332801"/>
            <a:ext cx="3976678" cy="238600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95566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078A63E-2F3C-E8BC-DDEA-C8B41CA5A68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EA072416-F669-8B54-3FF4-ECC59103FC32}"/>
              </a:ext>
            </a:extLst>
          </p:cNvPr>
          <p:cNvSpPr>
            <a:spLocks noGrp="1"/>
          </p:cNvSpPr>
          <p:nvPr>
            <p:ph type="sldNum" sz="quarter" idx="12"/>
          </p:nvPr>
        </p:nvSpPr>
        <p:spPr/>
        <p:txBody>
          <a:bodyPr/>
          <a:lstStyle/>
          <a:p>
            <a:fld id="{332063FA-F158-B145-A53C-EFD7E6C84CF7}" type="slidenum">
              <a:rPr lang="sv-SE" smtClean="0"/>
              <a:pPr/>
              <a:t>31</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7A83118-F3AD-A915-EE7B-1A8662A760B9}"/>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2" name="Onlinemedia 1" descr="Kärnkraftverk">
            <a:hlinkClick r:id="" action="ppaction://media"/>
            <a:extLst>
              <a:ext uri="{FF2B5EF4-FFF2-40B4-BE49-F238E27FC236}">
                <a16:creationId xmlns:a16="http://schemas.microsoft.com/office/drawing/2014/main" id="{F9D07E2D-1882-3FA3-53F8-54A64A00E33F}"/>
              </a:ext>
            </a:extLst>
          </p:cNvPr>
          <p:cNvPicPr>
            <a:picLocks noRot="1" noChangeAspect="1"/>
          </p:cNvPicPr>
          <p:nvPr>
            <a:videoFile r:link="rId1"/>
          </p:nvPr>
        </p:nvPicPr>
        <p:blipFill>
          <a:blip r:embed="rId5"/>
          <a:stretch>
            <a:fillRect/>
          </a:stretch>
        </p:blipFill>
        <p:spPr>
          <a:xfrm>
            <a:off x="0" y="-40350"/>
            <a:ext cx="12192000" cy="6888480"/>
          </a:xfrm>
          <a:prstGeom prst="rect">
            <a:avLst/>
          </a:prstGeom>
        </p:spPr>
      </p:pic>
    </p:spTree>
    <p:extLst>
      <p:ext uri="{BB962C8B-B14F-4D97-AF65-F5344CB8AC3E}">
        <p14:creationId xmlns:p14="http://schemas.microsoft.com/office/powerpoint/2010/main" val="24932775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FD07978-9705-EBCD-E7F3-0B21F0296E4D}"/>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91A52429-08F1-EC30-3E0B-DDDEB19B8C94}"/>
              </a:ext>
            </a:extLst>
          </p:cNvPr>
          <p:cNvSpPr>
            <a:spLocks noGrp="1"/>
          </p:cNvSpPr>
          <p:nvPr>
            <p:ph type="sldNum" sz="quarter" idx="12"/>
          </p:nvPr>
        </p:nvSpPr>
        <p:spPr/>
        <p:txBody>
          <a:bodyPr/>
          <a:lstStyle/>
          <a:p>
            <a:fld id="{332063FA-F158-B145-A53C-EFD7E6C84CF7}" type="slidenum">
              <a:rPr lang="sv-SE" smtClean="0"/>
              <a:pPr/>
              <a:t>32</a:t>
            </a:fld>
            <a:endParaRPr lang="sv-SE"/>
          </a:p>
        </p:txBody>
      </p:sp>
      <p:sp>
        <p:nvSpPr>
          <p:cNvPr id="2" name="Rubrik 1">
            <a:extLst>
              <a:ext uri="{FF2B5EF4-FFF2-40B4-BE49-F238E27FC236}">
                <a16:creationId xmlns:a16="http://schemas.microsoft.com/office/drawing/2014/main" id="{AD7F67A9-7112-93B0-8599-2B01CB6A0ADA}"/>
              </a:ext>
            </a:extLst>
          </p:cNvPr>
          <p:cNvSpPr>
            <a:spLocks noGrp="1"/>
          </p:cNvSpPr>
          <p:nvPr>
            <p:ph type="title"/>
          </p:nvPr>
        </p:nvSpPr>
        <p:spPr>
          <a:xfrm>
            <a:off x="1721999" y="1253951"/>
            <a:ext cx="2840476" cy="885242"/>
          </a:xfrm>
        </p:spPr>
        <p:txBody>
          <a:bodyPr/>
          <a:lstStyle/>
          <a:p>
            <a:r>
              <a:rPr lang="nn-NO" sz="3600" dirty="0" err="1"/>
              <a:t>Fördelar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140BF5B-80D2-33E7-C373-0FA3B939C1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8882AD96-B2D9-C03E-C157-B843C8A0A3EF}"/>
              </a:ext>
            </a:extLst>
          </p:cNvPr>
          <p:cNvSpPr>
            <a:spLocks noGrp="1"/>
          </p:cNvSpPr>
          <p:nvPr>
            <p:ph sz="quarter" idx="13"/>
          </p:nvPr>
        </p:nvSpPr>
        <p:spPr>
          <a:xfrm>
            <a:off x="1721999" y="2547955"/>
            <a:ext cx="4621652" cy="3357896"/>
          </a:xfrm>
        </p:spPr>
        <p:txBody>
          <a:bodyPr/>
          <a:lstStyle/>
          <a:p>
            <a:r>
              <a:rPr lang="sv-SE" sz="2800" dirty="0"/>
              <a:t>Fossilfri – ger inga koldioxidutsläpp. </a:t>
            </a:r>
          </a:p>
          <a:p>
            <a:r>
              <a:rPr lang="sv-SE" sz="2800" dirty="0"/>
              <a:t>Oberoende av väder. </a:t>
            </a:r>
          </a:p>
        </p:txBody>
      </p:sp>
      <p:sp>
        <p:nvSpPr>
          <p:cNvPr id="9" name="Platshållare för innehåll 3">
            <a:extLst>
              <a:ext uri="{FF2B5EF4-FFF2-40B4-BE49-F238E27FC236}">
                <a16:creationId xmlns:a16="http://schemas.microsoft.com/office/drawing/2014/main" id="{4EFE6B84-5719-3D5B-B31F-96B92E137AB0}"/>
              </a:ext>
            </a:extLst>
          </p:cNvPr>
          <p:cNvSpPr txBox="1">
            <a:spLocks/>
          </p:cNvSpPr>
          <p:nvPr/>
        </p:nvSpPr>
        <p:spPr>
          <a:xfrm>
            <a:off x="6096000" y="2547955"/>
            <a:ext cx="5778314"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Ej förnybar.</a:t>
            </a:r>
          </a:p>
          <a:p>
            <a:r>
              <a:rPr lang="sv-SE" sz="2800" dirty="0"/>
              <a:t>Kräver stora investeringar och tar lång tid att bygga.</a:t>
            </a:r>
          </a:p>
          <a:p>
            <a:r>
              <a:rPr lang="sv-SE" sz="2800" dirty="0"/>
              <a:t>Genererar radioaktivt avfall – måste isoleras i 100 000 år.</a:t>
            </a:r>
          </a:p>
          <a:p>
            <a:r>
              <a:rPr lang="sv-SE" sz="2800" dirty="0"/>
              <a:t>Forskare är osäkra på förvaring av avfallet – stor risk för läckage.</a:t>
            </a:r>
          </a:p>
        </p:txBody>
      </p:sp>
      <p:sp>
        <p:nvSpPr>
          <p:cNvPr id="10" name="Rubrik 1">
            <a:extLst>
              <a:ext uri="{FF2B5EF4-FFF2-40B4-BE49-F238E27FC236}">
                <a16:creationId xmlns:a16="http://schemas.microsoft.com/office/drawing/2014/main" id="{4B5DF976-BB8B-C35D-1D1E-8A361484256B}"/>
              </a:ext>
            </a:extLst>
          </p:cNvPr>
          <p:cNvSpPr txBox="1">
            <a:spLocks/>
          </p:cNvSpPr>
          <p:nvPr/>
        </p:nvSpPr>
        <p:spPr>
          <a:xfrm>
            <a:off x="6096000" y="1272244"/>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Tree>
    <p:extLst>
      <p:ext uri="{BB962C8B-B14F-4D97-AF65-F5344CB8AC3E}">
        <p14:creationId xmlns:p14="http://schemas.microsoft.com/office/powerpoint/2010/main" val="3403176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EF19BDA-30B2-B77E-313E-D87327838A7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7620AC3-A5DF-F5B3-0C71-57CD0A3C4C06}"/>
              </a:ext>
            </a:extLst>
          </p:cNvPr>
          <p:cNvSpPr>
            <a:spLocks noGrp="1"/>
          </p:cNvSpPr>
          <p:nvPr>
            <p:ph type="sldNum" sz="quarter" idx="12"/>
          </p:nvPr>
        </p:nvSpPr>
        <p:spPr/>
        <p:txBody>
          <a:bodyPr/>
          <a:lstStyle/>
          <a:p>
            <a:fld id="{332063FA-F158-B145-A53C-EFD7E6C84CF7}" type="slidenum">
              <a:rPr lang="sv-SE" smtClean="0"/>
              <a:pPr/>
              <a:t>33</a:t>
            </a:fld>
            <a:endParaRPr lang="sv-SE"/>
          </a:p>
        </p:txBody>
      </p:sp>
      <p:sp>
        <p:nvSpPr>
          <p:cNvPr id="2" name="Rubrik 1">
            <a:extLst>
              <a:ext uri="{FF2B5EF4-FFF2-40B4-BE49-F238E27FC236}">
                <a16:creationId xmlns:a16="http://schemas.microsoft.com/office/drawing/2014/main" id="{4EA8D825-FCA6-2ED4-CDFA-C6195AF76184}"/>
              </a:ext>
            </a:extLst>
          </p:cNvPr>
          <p:cNvSpPr>
            <a:spLocks noGrp="1"/>
          </p:cNvSpPr>
          <p:nvPr>
            <p:ph type="title"/>
          </p:nvPr>
        </p:nvSpPr>
        <p:spPr/>
        <p:txBody>
          <a:bodyPr/>
          <a:lstStyle/>
          <a:p>
            <a:r>
              <a:rPr lang="nn-NO" sz="3600" err="1"/>
              <a:t>Samtalsfrågor</a:t>
            </a:r>
            <a:endParaRPr lang="nn-NO" sz="36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FD81FB-AE2B-D218-19A5-8710AF7F85A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5BB55526-25C9-29E9-25C1-8BF35BE78B6D}"/>
              </a:ext>
            </a:extLst>
          </p:cNvPr>
          <p:cNvSpPr>
            <a:spLocks noGrp="1"/>
          </p:cNvSpPr>
          <p:nvPr>
            <p:ph sz="quarter" idx="13"/>
          </p:nvPr>
        </p:nvSpPr>
        <p:spPr>
          <a:xfrm>
            <a:off x="1721998" y="2547955"/>
            <a:ext cx="9226739" cy="3357896"/>
          </a:xfrm>
        </p:spPr>
        <p:txBody>
          <a:bodyPr/>
          <a:lstStyle/>
          <a:p>
            <a:r>
              <a:rPr lang="sv-SE" sz="2800" dirty="0"/>
              <a:t>Vad har vi i gruppen för tankar om kärnkraft? </a:t>
            </a:r>
          </a:p>
          <a:p>
            <a:r>
              <a:rPr lang="sv-SE" sz="2800" dirty="0"/>
              <a:t>Hur påverkar beroendet av uran, som inte är en förnybar resurs, kärnkraftens hållbarhet på lång sikt?</a:t>
            </a:r>
          </a:p>
          <a:p>
            <a:r>
              <a:rPr lang="sv-SE" sz="2800" dirty="0"/>
              <a:t>Hur stor roll bör kärnkraft spela i en hållbar framtid – är det en lösning eller en tillfällig nödlösning?</a:t>
            </a:r>
          </a:p>
          <a:p>
            <a:endParaRPr lang="sv-SE" sz="3600" dirty="0"/>
          </a:p>
          <a:p>
            <a:endParaRPr lang="sv-SE" sz="2800" dirty="0"/>
          </a:p>
          <a:p>
            <a:pPr marL="0" indent="0">
              <a:buNone/>
            </a:pPr>
            <a:endParaRPr lang="sv-SE" sz="2800" dirty="0"/>
          </a:p>
        </p:txBody>
      </p:sp>
      <p:grpSp>
        <p:nvGrpSpPr>
          <p:cNvPr id="5" name="Grupp 4">
            <a:extLst>
              <a:ext uri="{FF2B5EF4-FFF2-40B4-BE49-F238E27FC236}">
                <a16:creationId xmlns:a16="http://schemas.microsoft.com/office/drawing/2014/main" id="{9D7F482F-9ED1-D49C-AD4D-B69B937508B4}"/>
              </a:ext>
            </a:extLst>
          </p:cNvPr>
          <p:cNvGrpSpPr/>
          <p:nvPr/>
        </p:nvGrpSpPr>
        <p:grpSpPr>
          <a:xfrm>
            <a:off x="9134475" y="5891973"/>
            <a:ext cx="3057525" cy="655329"/>
            <a:chOff x="4219574" y="5709411"/>
            <a:chExt cx="3057525" cy="655329"/>
          </a:xfrm>
        </p:grpSpPr>
        <p:sp>
          <p:nvSpPr>
            <p:cNvPr id="7" name="Rektangel med rundade hörn 6">
              <a:extLst>
                <a:ext uri="{FF2B5EF4-FFF2-40B4-BE49-F238E27FC236}">
                  <a16:creationId xmlns:a16="http://schemas.microsoft.com/office/drawing/2014/main" id="{01771BE2-1A8E-6CBE-6B1C-061ED12F7F4D}"/>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8" name="textruta 7">
              <a:extLst>
                <a:ext uri="{FF2B5EF4-FFF2-40B4-BE49-F238E27FC236}">
                  <a16:creationId xmlns:a16="http://schemas.microsoft.com/office/drawing/2014/main" id="{490D5AD3-7EFE-B928-9F2F-86369E216255}"/>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4"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spTree>
    <p:extLst>
      <p:ext uri="{BB962C8B-B14F-4D97-AF65-F5344CB8AC3E}">
        <p14:creationId xmlns:p14="http://schemas.microsoft.com/office/powerpoint/2010/main" val="35391941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C8D4BD-3CA6-F2C8-D354-4D75D82710F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F0B80A7-D120-153D-1F15-AD94B7778AFC}"/>
              </a:ext>
            </a:extLst>
          </p:cNvPr>
          <p:cNvSpPr>
            <a:spLocks noGrp="1"/>
          </p:cNvSpPr>
          <p:nvPr>
            <p:ph type="sldNum" sz="quarter" idx="12"/>
          </p:nvPr>
        </p:nvSpPr>
        <p:spPr/>
        <p:txBody>
          <a:bodyPr/>
          <a:lstStyle/>
          <a:p>
            <a:fld id="{332063FA-F158-B145-A53C-EFD7E6C84CF7}" type="slidenum">
              <a:rPr lang="sv-SE" smtClean="0"/>
              <a:pPr/>
              <a:t>34</a:t>
            </a:fld>
            <a:endParaRPr lang="sv-SE"/>
          </a:p>
        </p:txBody>
      </p:sp>
      <p:sp>
        <p:nvSpPr>
          <p:cNvPr id="2" name="Rubrik 1">
            <a:extLst>
              <a:ext uri="{FF2B5EF4-FFF2-40B4-BE49-F238E27FC236}">
                <a16:creationId xmlns:a16="http://schemas.microsoft.com/office/drawing/2014/main" id="{7DE95FCC-8692-A642-8CC0-D01AD5A80ABD}"/>
              </a:ext>
            </a:extLst>
          </p:cNvPr>
          <p:cNvSpPr>
            <a:spLocks noGrp="1"/>
          </p:cNvSpPr>
          <p:nvPr>
            <p:ph type="title"/>
          </p:nvPr>
        </p:nvSpPr>
        <p:spPr/>
        <p:txBody>
          <a:bodyPr/>
          <a:lstStyle/>
          <a:p>
            <a:r>
              <a:rPr lang="nn-NO" sz="3600"/>
              <a:t>Mer om </a:t>
            </a:r>
            <a:r>
              <a:rPr lang="nn-NO" sz="3600" err="1"/>
              <a:t>kärnkraft</a:t>
            </a:r>
            <a:endParaRPr lang="nn-NO" sz="3600"/>
          </a:p>
        </p:txBody>
      </p:sp>
      <p:sp>
        <p:nvSpPr>
          <p:cNvPr id="4" name="textruta 3">
            <a:extLst>
              <a:ext uri="{FF2B5EF4-FFF2-40B4-BE49-F238E27FC236}">
                <a16:creationId xmlns:a16="http://schemas.microsoft.com/office/drawing/2014/main" id="{E936451B-148D-3ED3-44FE-BF5990A80279}"/>
              </a:ext>
            </a:extLst>
          </p:cNvPr>
          <p:cNvSpPr txBox="1"/>
          <p:nvPr/>
        </p:nvSpPr>
        <p:spPr>
          <a:xfrm>
            <a:off x="2321546" y="2443647"/>
            <a:ext cx="8140458" cy="523220"/>
          </a:xfrm>
          <a:prstGeom prst="rect">
            <a:avLst/>
          </a:prstGeom>
          <a:noFill/>
        </p:spPr>
        <p:txBody>
          <a:bodyPr wrap="square" rtlCol="0">
            <a:spAutoFit/>
          </a:bodyPr>
          <a:lstStyle/>
          <a:p>
            <a:r>
              <a:rPr lang="sv-SE" sz="2800">
                <a:hlinkClick r:id="rId3"/>
              </a:rPr>
              <a:t>Strålsäkerhet och avfall</a:t>
            </a:r>
            <a:endParaRPr lang="sv-SE" sz="280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296D6CD9-ADA5-6E07-6187-392A744A11CB}"/>
              </a:ext>
            </a:extLst>
          </p:cNvPr>
          <p:cNvPicPr>
            <a:picLocks noChangeAspect="1"/>
          </p:cNvPicPr>
          <p:nvPr/>
        </p:nvPicPr>
        <p:blipFill>
          <a:blip r:embed="rId4"/>
          <a:stretch>
            <a:fillRect/>
          </a:stretch>
        </p:blipFill>
        <p:spPr>
          <a:xfrm>
            <a:off x="10776608" y="216311"/>
            <a:ext cx="1097706" cy="460889"/>
          </a:xfrm>
          <a:prstGeom prst="rect">
            <a:avLst/>
          </a:prstGeom>
        </p:spPr>
      </p:pic>
      <p:grpSp>
        <p:nvGrpSpPr>
          <p:cNvPr id="12" name="Grupp 11">
            <a:extLst>
              <a:ext uri="{FF2B5EF4-FFF2-40B4-BE49-F238E27FC236}">
                <a16:creationId xmlns:a16="http://schemas.microsoft.com/office/drawing/2014/main" id="{5F88BD25-EB59-AE3E-BF10-08C54AA74BF4}"/>
              </a:ext>
            </a:extLst>
          </p:cNvPr>
          <p:cNvGrpSpPr/>
          <p:nvPr/>
        </p:nvGrpSpPr>
        <p:grpSpPr>
          <a:xfrm>
            <a:off x="9134475" y="5891973"/>
            <a:ext cx="3057525" cy="655329"/>
            <a:chOff x="4219574" y="5709411"/>
            <a:chExt cx="3057525" cy="655329"/>
          </a:xfrm>
        </p:grpSpPr>
        <p:sp>
          <p:nvSpPr>
            <p:cNvPr id="15" name="Rektangel med rundade hörn 14">
              <a:extLst>
                <a:ext uri="{FF2B5EF4-FFF2-40B4-BE49-F238E27FC236}">
                  <a16:creationId xmlns:a16="http://schemas.microsoft.com/office/drawing/2014/main" id="{E14F42F5-E3FF-56BF-6C67-581A193FE803}"/>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6" name="textruta 15">
              <a:extLst>
                <a:ext uri="{FF2B5EF4-FFF2-40B4-BE49-F238E27FC236}">
                  <a16:creationId xmlns:a16="http://schemas.microsoft.com/office/drawing/2014/main" id="{DD49A373-1447-E501-0522-67AFBC95AF4C}"/>
                </a:ext>
              </a:extLst>
            </p:cNvPr>
            <p:cNvSpPr txBox="1"/>
            <p:nvPr/>
          </p:nvSpPr>
          <p:spPr>
            <a:xfrm>
              <a:off x="4219574" y="5821631"/>
              <a:ext cx="3057525" cy="430887"/>
            </a:xfrm>
            <a:prstGeom prst="rect">
              <a:avLst/>
            </a:prstGeom>
            <a:noFill/>
          </p:spPr>
          <p:txBody>
            <a:bodyPr wrap="square" rtlCol="0">
              <a:spAutoFit/>
            </a:bodyPr>
            <a:lstStyle/>
            <a:p>
              <a:pPr algn="ctr"/>
              <a:r>
                <a:rPr lang="sv-SE" sz="2200" b="1">
                  <a:solidFill>
                    <a:schemeClr val="bg1"/>
                  </a:solidFill>
                  <a:hlinkClick r:id="rId5" action="ppaction://hlinksldjump">
                    <a:extLst>
                      <a:ext uri="{A12FA001-AC4F-418D-AE19-62706E023703}">
                        <ahyp:hlinkClr xmlns:ahyp="http://schemas.microsoft.com/office/drawing/2018/hyperlinkcolor" val="tx"/>
                      </a:ext>
                    </a:extLst>
                  </a:hlinkClick>
                </a:rPr>
                <a:t>Energiformerna</a:t>
              </a:r>
              <a:endParaRPr lang="sv-SE" sz="2200" b="1">
                <a:solidFill>
                  <a:schemeClr val="bg1"/>
                </a:solidFill>
              </a:endParaRPr>
            </a:p>
          </p:txBody>
        </p:sp>
      </p:grpSp>
      <p:pic>
        <p:nvPicPr>
          <p:cNvPr id="3" name="Platshållare för innehåll 6" descr="Markör med hel fyllning">
            <a:extLst>
              <a:ext uri="{FF2B5EF4-FFF2-40B4-BE49-F238E27FC236}">
                <a16:creationId xmlns:a16="http://schemas.microsoft.com/office/drawing/2014/main" id="{152F3384-CB42-87E6-EFA5-7239F78A29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3625960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FF302E54-D378-FE54-205B-F34C6F7896A2}"/>
              </a:ext>
            </a:extLst>
          </p:cNvPr>
          <p:cNvSpPr>
            <a:spLocks noGrp="1"/>
          </p:cNvSpPr>
          <p:nvPr>
            <p:ph type="sldNum" sz="quarter" idx="12"/>
          </p:nvPr>
        </p:nvSpPr>
        <p:spPr/>
        <p:txBody>
          <a:bodyPr/>
          <a:lstStyle/>
          <a:p>
            <a:fld id="{332063FA-F158-B145-A53C-EFD7E6C84CF7}" type="slidenum">
              <a:rPr lang="sv-SE" smtClean="0"/>
              <a:pPr/>
              <a:t>35</a:t>
            </a:fld>
            <a:endParaRPr lang="sv-SE"/>
          </a:p>
        </p:txBody>
      </p:sp>
      <p:sp>
        <p:nvSpPr>
          <p:cNvPr id="3" name="Rubrik 2">
            <a:extLst>
              <a:ext uri="{FF2B5EF4-FFF2-40B4-BE49-F238E27FC236}">
                <a16:creationId xmlns:a16="http://schemas.microsoft.com/office/drawing/2014/main" id="{FCDEB490-3274-2D6A-7AD7-BBA7AAC4F722}"/>
              </a:ext>
            </a:extLst>
          </p:cNvPr>
          <p:cNvSpPr>
            <a:spLocks noGrp="1"/>
          </p:cNvSpPr>
          <p:nvPr>
            <p:ph type="title"/>
          </p:nvPr>
        </p:nvSpPr>
        <p:spPr/>
        <p:txBody>
          <a:bodyPr/>
          <a:lstStyle/>
          <a:p>
            <a:r>
              <a:rPr lang="sv-SE" sz="3600"/>
              <a:t>Svenska kraftnät – ”Kontrollrummet”</a:t>
            </a:r>
          </a:p>
        </p:txBody>
      </p:sp>
      <p:pic>
        <p:nvPicPr>
          <p:cNvPr id="5" name="Bildobjekt 4" descr="En bild som visar Teckensnitt, Grafik, grafisk design, text&#10;&#10;AI-genererat innehåll kan vara felaktigt.">
            <a:extLst>
              <a:ext uri="{FF2B5EF4-FFF2-40B4-BE49-F238E27FC236}">
                <a16:creationId xmlns:a16="http://schemas.microsoft.com/office/drawing/2014/main" id="{A3D98581-751B-F45B-C543-B4351AAE5B4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6" name="Platshållare för innehåll 3">
            <a:extLst>
              <a:ext uri="{FF2B5EF4-FFF2-40B4-BE49-F238E27FC236}">
                <a16:creationId xmlns:a16="http://schemas.microsoft.com/office/drawing/2014/main" id="{AF1CB84E-5FC6-BDE3-A43C-1982B33D6646}"/>
              </a:ext>
            </a:extLst>
          </p:cNvPr>
          <p:cNvSpPr txBox="1">
            <a:spLocks/>
          </p:cNvSpPr>
          <p:nvPr/>
        </p:nvSpPr>
        <p:spPr>
          <a:xfrm>
            <a:off x="1721999" y="2246743"/>
            <a:ext cx="780701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"Kontrollrummet" är en interaktiv plattform som ger en översikt över Sveriges elsystem i realtid. </a:t>
            </a:r>
          </a:p>
          <a:p>
            <a:r>
              <a:rPr lang="sv-SE" sz="2800" dirty="0"/>
              <a:t>Den visar prognoser och uppmätt data om elproduktion, förbrukning och </a:t>
            </a:r>
            <a:r>
              <a:rPr lang="sv-SE" sz="2800" dirty="0" err="1"/>
              <a:t>elflöden</a:t>
            </a:r>
            <a:r>
              <a:rPr lang="sv-SE" sz="2800" dirty="0"/>
              <a:t> inom landet och till angränsande länder.</a:t>
            </a:r>
          </a:p>
          <a:p>
            <a:r>
              <a:rPr lang="sv-SE" sz="2800" dirty="0"/>
              <a:t>Användbar för både allmänheten och yrkesverksamma inom energisektorn.</a:t>
            </a:r>
          </a:p>
        </p:txBody>
      </p:sp>
      <p:sp>
        <p:nvSpPr>
          <p:cNvPr id="8" name="Rektangel med rundade hörn 7">
            <a:extLst>
              <a:ext uri="{FF2B5EF4-FFF2-40B4-BE49-F238E27FC236}">
                <a16:creationId xmlns:a16="http://schemas.microsoft.com/office/drawing/2014/main" id="{772D8DAD-32EC-6D02-4FD9-14C7F669F756}"/>
              </a:ext>
            </a:extLst>
          </p:cNvPr>
          <p:cNvSpPr/>
          <p:nvPr/>
        </p:nvSpPr>
        <p:spPr>
          <a:xfrm>
            <a:off x="8817017" y="5782568"/>
            <a:ext cx="28448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57A6006A-116C-3EA3-3DBD-CB5CA3706E89}"/>
              </a:ext>
            </a:extLst>
          </p:cNvPr>
          <p:cNvSpPr txBox="1"/>
          <p:nvPr/>
        </p:nvSpPr>
        <p:spPr>
          <a:xfrm>
            <a:off x="8604521" y="5852948"/>
            <a:ext cx="3269793" cy="461665"/>
          </a:xfrm>
          <a:prstGeom prst="rect">
            <a:avLst/>
          </a:prstGeom>
          <a:noFill/>
        </p:spPr>
        <p:txBody>
          <a:bodyPr wrap="square" rtlCol="0">
            <a:spAutoFit/>
          </a:bodyPr>
          <a:lstStyle/>
          <a:p>
            <a:pPr algn="ctr"/>
            <a:r>
              <a:rPr lang="sv-SE" sz="2400" b="1">
                <a:solidFill>
                  <a:schemeClr val="bg1"/>
                </a:solidFill>
                <a:hlinkClick r:id="rId4">
                  <a:extLst>
                    <a:ext uri="{A12FA001-AC4F-418D-AE19-62706E023703}">
                      <ahyp:hlinkClr xmlns:ahyp="http://schemas.microsoft.com/office/drawing/2018/hyperlinkcolor" val="tx"/>
                    </a:ext>
                  </a:extLst>
                </a:hlinkClick>
              </a:rPr>
              <a:t>Kontrollrummet</a:t>
            </a:r>
            <a:endParaRPr lang="sv-SE" sz="2400" b="1">
              <a:solidFill>
                <a:schemeClr val="bg1"/>
              </a:solidFill>
            </a:endParaRPr>
          </a:p>
        </p:txBody>
      </p:sp>
      <p:pic>
        <p:nvPicPr>
          <p:cNvPr id="9" name="Platshållare för innehåll 6" descr="Markör med hel fyllning">
            <a:extLst>
              <a:ext uri="{FF2B5EF4-FFF2-40B4-BE49-F238E27FC236}">
                <a16:creationId xmlns:a16="http://schemas.microsoft.com/office/drawing/2014/main" id="{6A3F5CAC-BFF3-1BE1-CD5D-C18BB8F977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024799" y="4480949"/>
            <a:ext cx="1141231" cy="1141231"/>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2654111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3F4AEB-82B4-6170-17F6-A8608D7F1C0A}"/>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DA46425-820C-D03E-02DE-4AFB3FBF2265}"/>
              </a:ext>
            </a:extLst>
          </p:cNvPr>
          <p:cNvPicPr>
            <a:picLocks noChangeAspect="1"/>
          </p:cNvPicPr>
          <p:nvPr/>
        </p:nvPicPr>
        <p:blipFill>
          <a:blip r:embed="rId4"/>
          <a:stretch>
            <a:fillRect/>
          </a:stretch>
        </p:blipFill>
        <p:spPr>
          <a:xfrm>
            <a:off x="10721023" y="294967"/>
            <a:ext cx="1158802" cy="486697"/>
          </a:xfrm>
          <a:prstGeom prst="rect">
            <a:avLst/>
          </a:prstGeom>
        </p:spPr>
      </p:pic>
      <p:pic>
        <p:nvPicPr>
          <p:cNvPr id="2" name="Online Media 1" descr="Energimarkning-Hallbar_energi">
            <a:hlinkClick r:id="" action="ppaction://media"/>
            <a:extLst>
              <a:ext uri="{FF2B5EF4-FFF2-40B4-BE49-F238E27FC236}">
                <a16:creationId xmlns:a16="http://schemas.microsoft.com/office/drawing/2014/main" id="{2A968B97-665A-B7A9-2019-9A1419F51EDD}"/>
              </a:ext>
            </a:extLst>
          </p:cNvPr>
          <p:cNvPicPr>
            <a:picLocks noRot="1" noChangeAspect="1"/>
          </p:cNvPicPr>
          <p:nvPr>
            <a:videoFile r:link="rId1"/>
          </p:nvPr>
        </p:nvPicPr>
        <p:blipFill>
          <a:blip r:embed="rId5"/>
          <a:stretch>
            <a:fillRect/>
          </a:stretch>
        </p:blipFill>
        <p:spPr>
          <a:xfrm>
            <a:off x="0" y="0"/>
            <a:ext cx="12192000" cy="6868732"/>
          </a:xfrm>
          <a:prstGeom prst="rect">
            <a:avLst/>
          </a:prstGeom>
        </p:spPr>
      </p:pic>
    </p:spTree>
    <p:extLst>
      <p:ext uri="{BB962C8B-B14F-4D97-AF65-F5344CB8AC3E}">
        <p14:creationId xmlns:p14="http://schemas.microsoft.com/office/powerpoint/2010/main" val="8240806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A6F312-5AA8-3980-7D8F-D1B4A393929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1AD47B3-98C1-99B3-F13C-0BD57977D0A5}"/>
              </a:ext>
            </a:extLst>
          </p:cNvPr>
          <p:cNvSpPr>
            <a:spLocks noGrp="1"/>
          </p:cNvSpPr>
          <p:nvPr>
            <p:ph type="sldNum" sz="quarter" idx="12"/>
          </p:nvPr>
        </p:nvSpPr>
        <p:spPr/>
        <p:txBody>
          <a:bodyPr/>
          <a:lstStyle/>
          <a:p>
            <a:fld id="{332063FA-F158-B145-A53C-EFD7E6C84CF7}" type="slidenum">
              <a:rPr lang="sv-SE" smtClean="0"/>
              <a:pPr/>
              <a:t>37</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C660D974-0F31-2302-26DE-BE3A464355C8}"/>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FD122D76-8E83-9B0F-F96A-EE60313D5A2D}"/>
              </a:ext>
            </a:extLst>
          </p:cNvPr>
          <p:cNvSpPr>
            <a:spLocks noGrp="1"/>
          </p:cNvSpPr>
          <p:nvPr>
            <p:ph type="title"/>
          </p:nvPr>
        </p:nvSpPr>
        <p:spPr>
          <a:xfrm>
            <a:off x="1576859" y="1057305"/>
            <a:ext cx="9038280" cy="885242"/>
          </a:xfrm>
        </p:spPr>
        <p:txBody>
          <a:bodyPr/>
          <a:lstStyle/>
          <a:p>
            <a:r>
              <a:rPr lang="sv-SE" sz="3600" dirty="0"/>
              <a:t>Övning</a:t>
            </a:r>
          </a:p>
        </p:txBody>
      </p:sp>
      <p:grpSp>
        <p:nvGrpSpPr>
          <p:cNvPr id="7" name="Grupp 6">
            <a:extLst>
              <a:ext uri="{FF2B5EF4-FFF2-40B4-BE49-F238E27FC236}">
                <a16:creationId xmlns:a16="http://schemas.microsoft.com/office/drawing/2014/main" id="{3499A7F6-47C3-4C8A-FD69-9C26611C5657}"/>
              </a:ext>
            </a:extLst>
          </p:cNvPr>
          <p:cNvGrpSpPr/>
          <p:nvPr/>
        </p:nvGrpSpPr>
        <p:grpSpPr>
          <a:xfrm>
            <a:off x="887525" y="1690353"/>
            <a:ext cx="10416949" cy="4773742"/>
            <a:chOff x="887525" y="1690353"/>
            <a:chExt cx="10416949" cy="4773742"/>
          </a:xfrm>
        </p:grpSpPr>
        <p:pic>
          <p:nvPicPr>
            <p:cNvPr id="3" name="Bildobjekt 2" descr="En bild som visar text, skärmbild, diagram, Färggrann&#10;&#10;AI-genererat innehåll kan vara felaktigt.">
              <a:extLst>
                <a:ext uri="{FF2B5EF4-FFF2-40B4-BE49-F238E27FC236}">
                  <a16:creationId xmlns:a16="http://schemas.microsoft.com/office/drawing/2014/main" id="{F2895DC2-2E1D-1D56-3B62-D671BDDD61B0}"/>
                </a:ext>
              </a:extLst>
            </p:cNvPr>
            <p:cNvPicPr>
              <a:picLocks noChangeAspect="1"/>
            </p:cNvPicPr>
            <p:nvPr/>
          </p:nvPicPr>
          <p:blipFill>
            <a:blip r:embed="rId4"/>
            <a:stretch>
              <a:fillRect/>
            </a:stretch>
          </p:blipFill>
          <p:spPr>
            <a:xfrm>
              <a:off x="887525" y="1690353"/>
              <a:ext cx="10416949" cy="4690486"/>
            </a:xfrm>
            <a:prstGeom prst="rect">
              <a:avLst/>
            </a:prstGeom>
          </p:spPr>
        </p:pic>
        <p:sp>
          <p:nvSpPr>
            <p:cNvPr id="2" name="Rektangel 1">
              <a:extLst>
                <a:ext uri="{FF2B5EF4-FFF2-40B4-BE49-F238E27FC236}">
                  <a16:creationId xmlns:a16="http://schemas.microsoft.com/office/drawing/2014/main" id="{3DEB3A5E-9562-27E1-C265-1148EB0E0D28}"/>
                </a:ext>
              </a:extLst>
            </p:cNvPr>
            <p:cNvSpPr/>
            <p:nvPr/>
          </p:nvSpPr>
          <p:spPr>
            <a:xfrm>
              <a:off x="2959509" y="6098970"/>
              <a:ext cx="1877961"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dirty="0">
                  <a:solidFill>
                    <a:schemeClr val="tx1"/>
                  </a:solidFill>
                </a:rPr>
                <a:t>Tidigare etikett</a:t>
              </a:r>
            </a:p>
          </p:txBody>
        </p:sp>
        <p:sp>
          <p:nvSpPr>
            <p:cNvPr id="5" name="Rektangel 4">
              <a:extLst>
                <a:ext uri="{FF2B5EF4-FFF2-40B4-BE49-F238E27FC236}">
                  <a16:creationId xmlns:a16="http://schemas.microsoft.com/office/drawing/2014/main" id="{18579B99-A753-5EFC-8E57-DEEDAAA22364}"/>
                </a:ext>
              </a:extLst>
            </p:cNvPr>
            <p:cNvSpPr/>
            <p:nvPr/>
          </p:nvSpPr>
          <p:spPr>
            <a:xfrm>
              <a:off x="7354530" y="6092706"/>
              <a:ext cx="1877961"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dirty="0">
                  <a:solidFill>
                    <a:schemeClr val="tx1"/>
                  </a:solidFill>
                </a:rPr>
                <a:t>Ny etikett</a:t>
              </a:r>
            </a:p>
          </p:txBody>
        </p:sp>
      </p:grpSp>
    </p:spTree>
    <p:extLst>
      <p:ext uri="{BB962C8B-B14F-4D97-AF65-F5344CB8AC3E}">
        <p14:creationId xmlns:p14="http://schemas.microsoft.com/office/powerpoint/2010/main" val="3636288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FD8A28-216F-CADC-3669-ABCDABE64DD8}"/>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E5A7A220-1B50-F3D3-6786-CAA7B27E61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C8EBC4F-0CDD-30DE-FC51-DFD82C1369A5}"/>
              </a:ext>
            </a:extLst>
          </p:cNvPr>
          <p:cNvSpPr>
            <a:spLocks noGrp="1"/>
          </p:cNvSpPr>
          <p:nvPr>
            <p:ph type="title"/>
          </p:nvPr>
        </p:nvSpPr>
        <p:spPr/>
        <p:txBody>
          <a:bodyPr/>
          <a:lstStyle/>
          <a:p>
            <a:r>
              <a:rPr lang="sv-SE" sz="3600"/>
              <a:t>Så kan du minska din energiförbrukning:</a:t>
            </a:r>
          </a:p>
        </p:txBody>
      </p:sp>
      <p:sp useBgFill="1">
        <p:nvSpPr>
          <p:cNvPr id="5" name="Platshållare för innehåll 2">
            <a:extLst>
              <a:ext uri="{FF2B5EF4-FFF2-40B4-BE49-F238E27FC236}">
                <a16:creationId xmlns:a16="http://schemas.microsoft.com/office/drawing/2014/main" id="{1419CE9F-CE1D-00B1-4BDE-E33795887168}"/>
              </a:ext>
            </a:extLst>
          </p:cNvPr>
          <p:cNvSpPr txBox="1">
            <a:spLocks/>
          </p:cNvSpPr>
          <p:nvPr/>
        </p:nvSpPr>
        <p:spPr>
          <a:xfrm>
            <a:off x="1721999" y="2547955"/>
            <a:ext cx="799227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sv-SE" altLang="sv-SE" sz="2800" dirty="0"/>
              <a:t>Var sparsam med varmvatten</a:t>
            </a:r>
          </a:p>
          <a:p>
            <a:r>
              <a:rPr lang="sv-SE" altLang="sv-SE" sz="2800" dirty="0"/>
              <a:t>Använd lock på kastrullerna när du lagar mat</a:t>
            </a:r>
          </a:p>
          <a:p>
            <a:pPr eaLnBrk="1" hangingPunct="1"/>
            <a:r>
              <a:rPr lang="sv-SE" altLang="sv-SE" sz="2800" dirty="0"/>
              <a:t>Diska inte under rinnande vatten</a:t>
            </a:r>
          </a:p>
          <a:p>
            <a:pPr eaLnBrk="1" hangingPunct="1"/>
            <a:r>
              <a:rPr lang="sv-SE" altLang="sv-SE" sz="2800" dirty="0"/>
              <a:t>Sänk din inomhustemperatur</a:t>
            </a:r>
          </a:p>
          <a:p>
            <a:pPr eaLnBrk="1" hangingPunct="1"/>
            <a:r>
              <a:rPr lang="sv-SE" altLang="sv-SE" sz="2800" dirty="0"/>
              <a:t>Använd tätningslister</a:t>
            </a:r>
          </a:p>
        </p:txBody>
      </p:sp>
    </p:spTree>
    <p:extLst>
      <p:ext uri="{BB962C8B-B14F-4D97-AF65-F5344CB8AC3E}">
        <p14:creationId xmlns:p14="http://schemas.microsoft.com/office/powerpoint/2010/main" val="4130659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7E2393A-BD9D-3E1B-B478-D1D682794AF5}"/>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5DCC8044-8EAB-88AB-A18E-0E839C53CC2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5B6A5E06-3CAC-1379-3B32-2DC85D83B2E0}"/>
              </a:ext>
            </a:extLst>
          </p:cNvPr>
          <p:cNvSpPr>
            <a:spLocks noGrp="1"/>
          </p:cNvSpPr>
          <p:nvPr>
            <p:ph type="title"/>
          </p:nvPr>
        </p:nvSpPr>
        <p:spPr/>
        <p:txBody>
          <a:bodyPr/>
          <a:lstStyle/>
          <a:p>
            <a:r>
              <a:rPr lang="sv-SE" sz="3600" dirty="0"/>
              <a:t>Så kan du minska din energiförbrukning:</a:t>
            </a:r>
          </a:p>
        </p:txBody>
      </p:sp>
      <p:sp useBgFill="1">
        <p:nvSpPr>
          <p:cNvPr id="5" name="Platshållare för innehåll 2">
            <a:extLst>
              <a:ext uri="{FF2B5EF4-FFF2-40B4-BE49-F238E27FC236}">
                <a16:creationId xmlns:a16="http://schemas.microsoft.com/office/drawing/2014/main" id="{301405A0-A993-92BF-F8BC-E17DEC75A225}"/>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altLang="sv-SE" sz="2800" dirty="0"/>
              <a:t>Tvätta fulla tvättmaskiner</a:t>
            </a:r>
          </a:p>
          <a:p>
            <a:r>
              <a:rPr lang="sv-SE" altLang="sv-SE" sz="2800" dirty="0"/>
              <a:t>Torka tvätt på klädstreck</a:t>
            </a:r>
          </a:p>
          <a:p>
            <a:r>
              <a:rPr lang="sv-SE" altLang="sv-SE" sz="2800" dirty="0"/>
              <a:t>Byt till LED-lampor</a:t>
            </a:r>
          </a:p>
          <a:p>
            <a:r>
              <a:rPr lang="sv-SE" altLang="sv-SE" sz="2800" dirty="0"/>
              <a:t>Återvinn dina batterier</a:t>
            </a:r>
            <a:r>
              <a:rPr lang="sv-SE" sz="2800" dirty="0"/>
              <a:t> </a:t>
            </a:r>
          </a:p>
        </p:txBody>
      </p:sp>
    </p:spTree>
    <p:extLst>
      <p:ext uri="{BB962C8B-B14F-4D97-AF65-F5344CB8AC3E}">
        <p14:creationId xmlns:p14="http://schemas.microsoft.com/office/powerpoint/2010/main" val="26663812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2" name="Onlinemedia 1" descr="hallbar_energi___seniorerna">
            <a:hlinkClick r:id="" action="ppaction://media"/>
            <a:extLst>
              <a:ext uri="{FF2B5EF4-FFF2-40B4-BE49-F238E27FC236}">
                <a16:creationId xmlns:a16="http://schemas.microsoft.com/office/drawing/2014/main" id="{1BF5EFBB-EE24-26DF-87CE-66D98A9D894C}"/>
              </a:ext>
            </a:extLst>
          </p:cNvPr>
          <p:cNvPicPr>
            <a:picLocks noRot="1" noChangeAspect="1"/>
          </p:cNvPicPr>
          <p:nvPr>
            <a:videoFile r:link="rId1"/>
          </p:nvPr>
        </p:nvPicPr>
        <p:blipFill>
          <a:blip r:embed="rId4"/>
          <a:stretch>
            <a:fillRect/>
          </a:stretch>
        </p:blipFill>
        <p:spPr>
          <a:xfrm>
            <a:off x="0" y="-10732"/>
            <a:ext cx="12192000" cy="6868732"/>
          </a:xfrm>
          <a:prstGeom prst="rect">
            <a:avLst/>
          </a:prstGeom>
        </p:spPr>
      </p:pic>
    </p:spTree>
    <p:extLst>
      <p:ext uri="{BB962C8B-B14F-4D97-AF65-F5344CB8AC3E}">
        <p14:creationId xmlns:p14="http://schemas.microsoft.com/office/powerpoint/2010/main" val="2352611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40</a:t>
            </a:fld>
            <a:endParaRPr lang="sv-SE" dirty="0"/>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400" dirty="0"/>
              <a:t>Din anläggning</a:t>
            </a:r>
          </a:p>
          <a:p>
            <a:r>
              <a:rPr lang="sv-SE" sz="2400" dirty="0"/>
              <a:t>Ditt avtal</a:t>
            </a:r>
          </a:p>
          <a:p>
            <a:r>
              <a:rPr lang="sv-SE" sz="2400" dirty="0"/>
              <a:t>Din energikälla</a:t>
            </a:r>
          </a:p>
          <a:p>
            <a:r>
              <a:rPr lang="sv-SE" sz="2400" dirty="0"/>
              <a:t>Din förbrukning</a:t>
            </a:r>
          </a:p>
          <a:p>
            <a:r>
              <a:rPr lang="sv-SE" sz="2400" dirty="0"/>
              <a:t>Mätarställning</a:t>
            </a:r>
          </a:p>
          <a:p>
            <a:r>
              <a:rPr lang="sv-SE" sz="2400" dirty="0"/>
              <a:t>Specifikation elnät</a:t>
            </a:r>
          </a:p>
          <a:p>
            <a:r>
              <a:rPr lang="sv-SE" sz="2400" dirty="0"/>
              <a:t>Specifikation elhandel</a:t>
            </a:r>
          </a:p>
        </p:txBody>
      </p:sp>
      <p:sp>
        <p:nvSpPr>
          <p:cNvPr id="9" name="Rubrik 3">
            <a:extLst>
              <a:ext uri="{FF2B5EF4-FFF2-40B4-BE49-F238E27FC236}">
                <a16:creationId xmlns:a16="http://schemas.microsoft.com/office/drawing/2014/main" id="{A9A3F704-14FF-3A74-A505-7E7B71FE2C44}"/>
              </a:ext>
            </a:extLst>
          </p:cNvPr>
          <p:cNvSpPr>
            <a:spLocks noGrp="1"/>
          </p:cNvSpPr>
          <p:nvPr>
            <p:ph type="title"/>
          </p:nvPr>
        </p:nvSpPr>
        <p:spPr/>
        <p:txBody>
          <a:bodyPr/>
          <a:lstStyle/>
          <a:p>
            <a:r>
              <a:rPr lang="sv-SE" sz="3600" dirty="0"/>
              <a:t>Förstå din elräkning</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17" name="Bildobjekt 16" descr="En bild som visar text, elektronik, dator, skärmbild&#10;&#10;AI-genererat innehåll kan vara felaktigt.">
            <a:extLst>
              <a:ext uri="{FF2B5EF4-FFF2-40B4-BE49-F238E27FC236}">
                <a16:creationId xmlns:a16="http://schemas.microsoft.com/office/drawing/2014/main" id="{DB11DEBF-9E0A-3CF9-2C85-A8F86625BA3F}"/>
              </a:ext>
            </a:extLst>
          </p:cNvPr>
          <p:cNvPicPr>
            <a:picLocks noChangeAspect="1"/>
          </p:cNvPicPr>
          <p:nvPr/>
        </p:nvPicPr>
        <p:blipFill>
          <a:blip r:embed="rId4"/>
          <a:stretch>
            <a:fillRect/>
          </a:stretch>
        </p:blipFill>
        <p:spPr>
          <a:xfrm rot="357946">
            <a:off x="6183330" y="92949"/>
            <a:ext cx="4634759" cy="6541911"/>
          </a:xfrm>
          <a:prstGeom prst="rect">
            <a:avLst/>
          </a:prstGeom>
          <a:effectLst>
            <a:outerShdw blurRad="50800" dist="38100" dir="2700000" algn="tl" rotWithShape="0">
              <a:prstClr val="black">
                <a:alpha val="40000"/>
              </a:prstClr>
            </a:outerShdw>
          </a:effectLst>
        </p:spPr>
      </p:pic>
      <p:sp>
        <p:nvSpPr>
          <p:cNvPr id="23" name="Rektangel 22">
            <a:extLst>
              <a:ext uri="{FF2B5EF4-FFF2-40B4-BE49-F238E27FC236}">
                <a16:creationId xmlns:a16="http://schemas.microsoft.com/office/drawing/2014/main" id="{EC609FE0-715F-3101-AB47-EC989F556219}"/>
              </a:ext>
            </a:extLst>
          </p:cNvPr>
          <p:cNvSpPr/>
          <p:nvPr/>
        </p:nvSpPr>
        <p:spPr>
          <a:xfrm rot="412319">
            <a:off x="10563835" y="2314614"/>
            <a:ext cx="237159" cy="4356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grpSp>
        <p:nvGrpSpPr>
          <p:cNvPr id="26" name="Grupp 25">
            <a:extLst>
              <a:ext uri="{FF2B5EF4-FFF2-40B4-BE49-F238E27FC236}">
                <a16:creationId xmlns:a16="http://schemas.microsoft.com/office/drawing/2014/main" id="{8BE2D03B-824C-3345-225C-8C9FEDD6BF0D}"/>
              </a:ext>
            </a:extLst>
          </p:cNvPr>
          <p:cNvGrpSpPr/>
          <p:nvPr/>
        </p:nvGrpSpPr>
        <p:grpSpPr>
          <a:xfrm>
            <a:off x="7168545" y="1296185"/>
            <a:ext cx="3398133" cy="3744419"/>
            <a:chOff x="7168545" y="1296185"/>
            <a:chExt cx="3398133" cy="3744419"/>
          </a:xfrm>
        </p:grpSpPr>
        <p:sp>
          <p:nvSpPr>
            <p:cNvPr id="18" name="Ellips 17">
              <a:extLst>
                <a:ext uri="{FF2B5EF4-FFF2-40B4-BE49-F238E27FC236}">
                  <a16:creationId xmlns:a16="http://schemas.microsoft.com/office/drawing/2014/main" id="{8CAA898F-7B56-1C41-EBF0-2A36408897F3}"/>
                </a:ext>
              </a:extLst>
            </p:cNvPr>
            <p:cNvSpPr/>
            <p:nvPr/>
          </p:nvSpPr>
          <p:spPr>
            <a:xfrm>
              <a:off x="7311505" y="2630508"/>
              <a:ext cx="399935" cy="3759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sp>
          <p:nvSpPr>
            <p:cNvPr id="19" name="Ellips 18">
              <a:extLst>
                <a:ext uri="{FF2B5EF4-FFF2-40B4-BE49-F238E27FC236}">
                  <a16:creationId xmlns:a16="http://schemas.microsoft.com/office/drawing/2014/main" id="{4EE71F11-B6E3-B830-5F01-554B9C3E32BB}"/>
                </a:ext>
              </a:extLst>
            </p:cNvPr>
            <p:cNvSpPr/>
            <p:nvPr/>
          </p:nvSpPr>
          <p:spPr>
            <a:xfrm>
              <a:off x="7263937" y="3663613"/>
              <a:ext cx="399935" cy="3759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sp>
          <p:nvSpPr>
            <p:cNvPr id="21" name="Ellips 20">
              <a:extLst>
                <a:ext uri="{FF2B5EF4-FFF2-40B4-BE49-F238E27FC236}">
                  <a16:creationId xmlns:a16="http://schemas.microsoft.com/office/drawing/2014/main" id="{031E3EBB-9769-5FB2-3833-AE74031BD074}"/>
                </a:ext>
              </a:extLst>
            </p:cNvPr>
            <p:cNvSpPr/>
            <p:nvPr/>
          </p:nvSpPr>
          <p:spPr>
            <a:xfrm>
              <a:off x="9509297" y="1296185"/>
              <a:ext cx="399935" cy="37592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sp>
          <p:nvSpPr>
            <p:cNvPr id="22" name="Rektangel 21">
              <a:extLst>
                <a:ext uri="{FF2B5EF4-FFF2-40B4-BE49-F238E27FC236}">
                  <a16:creationId xmlns:a16="http://schemas.microsoft.com/office/drawing/2014/main" id="{CAD5F374-87CE-466D-4969-CF5F231F7DB2}"/>
                </a:ext>
              </a:extLst>
            </p:cNvPr>
            <p:cNvSpPr/>
            <p:nvPr/>
          </p:nvSpPr>
          <p:spPr>
            <a:xfrm rot="412319">
              <a:off x="10357329" y="2365338"/>
              <a:ext cx="209349" cy="230445"/>
            </a:xfrm>
            <a:prstGeom prst="rect">
              <a:avLst/>
            </a:prstGeom>
            <a:solidFill>
              <a:srgbClr val="CCE4D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sp>
          <p:nvSpPr>
            <p:cNvPr id="24" name="Rektangel 23">
              <a:extLst>
                <a:ext uri="{FF2B5EF4-FFF2-40B4-BE49-F238E27FC236}">
                  <a16:creationId xmlns:a16="http://schemas.microsoft.com/office/drawing/2014/main" id="{1079E638-B6C4-87FE-667A-190243ADA1C2}"/>
                </a:ext>
              </a:extLst>
            </p:cNvPr>
            <p:cNvSpPr/>
            <p:nvPr/>
          </p:nvSpPr>
          <p:spPr>
            <a:xfrm rot="337445">
              <a:off x="7168545" y="4540408"/>
              <a:ext cx="317481" cy="2409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sp>
          <p:nvSpPr>
            <p:cNvPr id="25" name="Rektangel 24">
              <a:extLst>
                <a:ext uri="{FF2B5EF4-FFF2-40B4-BE49-F238E27FC236}">
                  <a16:creationId xmlns:a16="http://schemas.microsoft.com/office/drawing/2014/main" id="{2085FE69-E862-C8F1-F655-063E157C38C6}"/>
                </a:ext>
              </a:extLst>
            </p:cNvPr>
            <p:cNvSpPr/>
            <p:nvPr/>
          </p:nvSpPr>
          <p:spPr>
            <a:xfrm rot="337445">
              <a:off x="7182453" y="4799696"/>
              <a:ext cx="317481" cy="2409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solidFill>
                  <a:schemeClr val="tx1"/>
                </a:solidFill>
              </a:endParaRPr>
            </a:p>
          </p:txBody>
        </p:sp>
      </p:grpSp>
    </p:spTree>
    <p:extLst>
      <p:ext uri="{BB962C8B-B14F-4D97-AF65-F5344CB8AC3E}">
        <p14:creationId xmlns:p14="http://schemas.microsoft.com/office/powerpoint/2010/main" val="3112546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41</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Hållbar energi = förnybar energi</a:t>
            </a:r>
            <a:endParaRPr lang="en-US" sz="2800" dirty="0"/>
          </a:p>
          <a:p>
            <a:r>
              <a:rPr lang="sv-SE" sz="2800" dirty="0"/>
              <a:t>Olika former av fossilfria bränslen</a:t>
            </a:r>
          </a:p>
          <a:p>
            <a:r>
              <a:rPr lang="sv-SE" sz="2800" dirty="0"/>
              <a:t>Minska din energiförbrukning</a:t>
            </a:r>
          </a:p>
        </p:txBody>
      </p:sp>
      <p:pic>
        <p:nvPicPr>
          <p:cNvPr id="7" name="Bildobjekt 6">
            <a:extLst>
              <a:ext uri="{FF2B5EF4-FFF2-40B4-BE49-F238E27FC236}">
                <a16:creationId xmlns:a16="http://schemas.microsoft.com/office/drawing/2014/main" id="{D88022D4-F72C-3233-77A5-1DA2F48DAA91}"/>
              </a:ext>
            </a:extLst>
          </p:cNvPr>
          <p:cNvPicPr>
            <a:picLocks noChangeAspect="1"/>
          </p:cNvPicPr>
          <p:nvPr/>
        </p:nvPicPr>
        <p:blipFill>
          <a:blip r:embed="rId4"/>
          <a:stretch>
            <a:fillRect/>
          </a:stretch>
        </p:blipFill>
        <p:spPr>
          <a:xfrm>
            <a:off x="8032010" y="2547955"/>
            <a:ext cx="2744598" cy="183645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42</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rgbClr val="01427A"/>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sz="3600"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b="1" dirty="0">
                <a:solidFill>
                  <a:schemeClr val="bg1"/>
                </a:solidFill>
              </a:rPr>
              <a:t>Klicka på länkarna nedanför:</a:t>
            </a:r>
            <a:endParaRPr lang="sv-SE" sz="2800" dirty="0">
              <a:solidFill>
                <a:schemeClr val="bg1"/>
              </a:solidFill>
            </a:endParaRPr>
          </a:p>
          <a:p>
            <a:r>
              <a:rPr lang="sv-SE" sz="2800" dirty="0">
                <a:solidFill>
                  <a:schemeClr val="bg1"/>
                </a:solidFill>
                <a:hlinkClick r:id="rId3">
                  <a:extLst>
                    <a:ext uri="{A12FA001-AC4F-418D-AE19-62706E023703}">
                      <ahyp:hlinkClr xmlns:ahyp="http://schemas.microsoft.com/office/drawing/2018/hyperlinkcolor" val="tx"/>
                    </a:ext>
                  </a:extLst>
                </a:hlinkClick>
              </a:rPr>
              <a:t>Råd till den som eldar med vedpanna</a:t>
            </a:r>
            <a:endParaRPr lang="sv-SE" sz="2800" dirty="0">
              <a:solidFill>
                <a:schemeClr val="bg1"/>
              </a:solidFill>
            </a:endParaRPr>
          </a:p>
          <a:p>
            <a:r>
              <a:rPr lang="sv-SE" sz="2800" dirty="0">
                <a:solidFill>
                  <a:schemeClr val="bg1"/>
                </a:solidFill>
                <a:hlinkClick r:id="rId4">
                  <a:extLst>
                    <a:ext uri="{A12FA001-AC4F-418D-AE19-62706E023703}">
                      <ahyp:hlinkClr xmlns:ahyp="http://schemas.microsoft.com/office/drawing/2018/hyperlinkcolor" val="tx"/>
                    </a:ext>
                  </a:extLst>
                </a:hlinkClick>
              </a:rPr>
              <a:t>Förstå din elräkning – ett exempel</a:t>
            </a:r>
            <a:endParaRPr lang="sv-SE" sz="2800" dirty="0">
              <a:solidFill>
                <a:schemeClr val="bg1"/>
              </a:solidFill>
            </a:endParaRPr>
          </a:p>
          <a:p>
            <a:r>
              <a:rPr lang="sv-SE" sz="2800" dirty="0">
                <a:solidFill>
                  <a:schemeClr val="bg1"/>
                </a:solidFill>
                <a:hlinkClick r:id="rId5">
                  <a:extLst>
                    <a:ext uri="{A12FA001-AC4F-418D-AE19-62706E023703}">
                      <ahyp:hlinkClr xmlns:ahyp="http://schemas.microsoft.com/office/drawing/2018/hyperlinkcolor" val="tx"/>
                    </a:ext>
                  </a:extLst>
                </a:hlinkClick>
              </a:rPr>
              <a:t>Aktuell Hållbarhet – webbtidning om hållbarhetsfrågor</a:t>
            </a:r>
            <a:endParaRPr lang="sv-SE" sz="2800" dirty="0">
              <a:solidFill>
                <a:schemeClr val="bg1"/>
              </a:solidFill>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6"/>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20181" flipH="1" flipV="1">
            <a:off x="8186456" y="2250241"/>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C2F750B-007B-A03E-96FF-BC389543F8CD}"/>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DD91786B-D5D8-DED0-86BA-31EC40760A0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textruta 2">
            <a:extLst>
              <a:ext uri="{FF2B5EF4-FFF2-40B4-BE49-F238E27FC236}">
                <a16:creationId xmlns:a16="http://schemas.microsoft.com/office/drawing/2014/main" id="{4B00EDE4-5167-84B4-4A49-60119804D758}"/>
              </a:ext>
            </a:extLst>
          </p:cNvPr>
          <p:cNvSpPr txBox="1"/>
          <p:nvPr/>
        </p:nvSpPr>
        <p:spPr>
          <a:xfrm>
            <a:off x="2125569" y="3679573"/>
            <a:ext cx="1532238" cy="430887"/>
          </a:xfrm>
          <a:prstGeom prst="rect">
            <a:avLst/>
          </a:prstGeom>
          <a:noFill/>
        </p:spPr>
        <p:txBody>
          <a:bodyPr wrap="square" rtlCol="0">
            <a:spAutoFit/>
          </a:bodyPr>
          <a:lstStyle/>
          <a:p>
            <a:pPr algn="ctr"/>
            <a:r>
              <a:rPr lang="sv-SE" sz="2200" b="1" u="sng" dirty="0">
                <a:solidFill>
                  <a:schemeClr val="accent1"/>
                </a:solidFill>
                <a:latin typeface="+mn-lt"/>
                <a:hlinkClick r:id="rId4" action="ppaction://hlinksldjump"/>
              </a:rPr>
              <a:t>Solenergi</a:t>
            </a:r>
            <a:endParaRPr lang="sv-SE" sz="2200" b="1" u="sng" dirty="0">
              <a:solidFill>
                <a:schemeClr val="accent1"/>
              </a:solidFill>
              <a:latin typeface="+mn-lt"/>
            </a:endParaRPr>
          </a:p>
        </p:txBody>
      </p:sp>
      <p:sp>
        <p:nvSpPr>
          <p:cNvPr id="5" name="textruta 4">
            <a:extLst>
              <a:ext uri="{FF2B5EF4-FFF2-40B4-BE49-F238E27FC236}">
                <a16:creationId xmlns:a16="http://schemas.microsoft.com/office/drawing/2014/main" id="{0360DF1D-738B-FF37-7035-6898F505099F}"/>
              </a:ext>
            </a:extLst>
          </p:cNvPr>
          <p:cNvSpPr txBox="1"/>
          <p:nvPr/>
        </p:nvSpPr>
        <p:spPr>
          <a:xfrm>
            <a:off x="5124682" y="3702236"/>
            <a:ext cx="1532238" cy="430887"/>
          </a:xfrm>
          <a:prstGeom prst="rect">
            <a:avLst/>
          </a:prstGeom>
          <a:noFill/>
        </p:spPr>
        <p:txBody>
          <a:bodyPr wrap="square" rtlCol="0">
            <a:spAutoFit/>
          </a:bodyPr>
          <a:lstStyle/>
          <a:p>
            <a:pPr algn="ctr"/>
            <a:r>
              <a:rPr lang="sv-SE" sz="2200" b="1" u="sng">
                <a:solidFill>
                  <a:schemeClr val="accent1"/>
                </a:solidFill>
                <a:latin typeface="+mn-lt"/>
                <a:hlinkClick r:id="rId5" action="ppaction://hlinksldjump"/>
              </a:rPr>
              <a:t>Vindkraft</a:t>
            </a:r>
            <a:endParaRPr lang="sv-SE" sz="2200" b="1" u="sng">
              <a:solidFill>
                <a:schemeClr val="accent1"/>
              </a:solidFill>
              <a:latin typeface="+mn-lt"/>
            </a:endParaRPr>
          </a:p>
        </p:txBody>
      </p:sp>
      <p:sp>
        <p:nvSpPr>
          <p:cNvPr id="7" name="textruta 6">
            <a:extLst>
              <a:ext uri="{FF2B5EF4-FFF2-40B4-BE49-F238E27FC236}">
                <a16:creationId xmlns:a16="http://schemas.microsoft.com/office/drawing/2014/main" id="{3930C64F-0847-E29C-36FC-F91860A7AFE1}"/>
              </a:ext>
            </a:extLst>
          </p:cNvPr>
          <p:cNvSpPr txBox="1"/>
          <p:nvPr/>
        </p:nvSpPr>
        <p:spPr>
          <a:xfrm>
            <a:off x="8148914" y="3679574"/>
            <a:ext cx="1753762" cy="430887"/>
          </a:xfrm>
          <a:prstGeom prst="rect">
            <a:avLst/>
          </a:prstGeom>
          <a:noFill/>
        </p:spPr>
        <p:txBody>
          <a:bodyPr wrap="square" rtlCol="0">
            <a:spAutoFit/>
          </a:bodyPr>
          <a:lstStyle/>
          <a:p>
            <a:pPr algn="ctr"/>
            <a:r>
              <a:rPr lang="sv-SE" sz="2200" b="1" u="sng" dirty="0">
                <a:solidFill>
                  <a:schemeClr val="accent1"/>
                </a:solidFill>
                <a:latin typeface="+mn-lt"/>
                <a:hlinkClick r:id="rId6" action="ppaction://hlinksldjump"/>
              </a:rPr>
              <a:t>Vattenkraft</a:t>
            </a:r>
            <a:endParaRPr lang="sv-SE" sz="2200" b="1" u="sng" dirty="0">
              <a:solidFill>
                <a:schemeClr val="accent1"/>
              </a:solidFill>
              <a:latin typeface="+mn-lt"/>
            </a:endParaRPr>
          </a:p>
        </p:txBody>
      </p:sp>
      <p:sp>
        <p:nvSpPr>
          <p:cNvPr id="8" name="textruta 7">
            <a:extLst>
              <a:ext uri="{FF2B5EF4-FFF2-40B4-BE49-F238E27FC236}">
                <a16:creationId xmlns:a16="http://schemas.microsoft.com/office/drawing/2014/main" id="{70278AD3-4073-8A08-3826-C325E43DD309}"/>
              </a:ext>
            </a:extLst>
          </p:cNvPr>
          <p:cNvSpPr txBox="1"/>
          <p:nvPr/>
        </p:nvSpPr>
        <p:spPr>
          <a:xfrm>
            <a:off x="2078976" y="5926314"/>
            <a:ext cx="1532238" cy="430887"/>
          </a:xfrm>
          <a:prstGeom prst="rect">
            <a:avLst/>
          </a:prstGeom>
          <a:noFill/>
        </p:spPr>
        <p:txBody>
          <a:bodyPr wrap="square" rtlCol="0">
            <a:spAutoFit/>
          </a:bodyPr>
          <a:lstStyle/>
          <a:p>
            <a:pPr algn="ctr"/>
            <a:r>
              <a:rPr lang="sv-SE" sz="2200" b="1" u="sng" dirty="0">
                <a:solidFill>
                  <a:schemeClr val="accent1"/>
                </a:solidFill>
                <a:latin typeface="+mn-lt"/>
                <a:hlinkClick r:id="rId7" action="ppaction://hlinksldjump"/>
              </a:rPr>
              <a:t>Vågkraft</a:t>
            </a:r>
            <a:endParaRPr lang="sv-SE" sz="2200" b="1" u="sng" dirty="0">
              <a:solidFill>
                <a:schemeClr val="accent1"/>
              </a:solidFill>
              <a:latin typeface="+mn-lt"/>
            </a:endParaRPr>
          </a:p>
        </p:txBody>
      </p:sp>
      <p:sp>
        <p:nvSpPr>
          <p:cNvPr id="9" name="textruta 8">
            <a:extLst>
              <a:ext uri="{FF2B5EF4-FFF2-40B4-BE49-F238E27FC236}">
                <a16:creationId xmlns:a16="http://schemas.microsoft.com/office/drawing/2014/main" id="{AB58B73C-F5DF-E2B1-600C-311AC2C72991}"/>
              </a:ext>
            </a:extLst>
          </p:cNvPr>
          <p:cNvSpPr txBox="1"/>
          <p:nvPr/>
        </p:nvSpPr>
        <p:spPr>
          <a:xfrm>
            <a:off x="4824001" y="5924750"/>
            <a:ext cx="2133599" cy="430887"/>
          </a:xfrm>
          <a:prstGeom prst="rect">
            <a:avLst/>
          </a:prstGeom>
          <a:noFill/>
        </p:spPr>
        <p:txBody>
          <a:bodyPr wrap="square" lIns="91440" tIns="45720" rIns="91440" bIns="45720" rtlCol="0" anchor="t">
            <a:spAutoFit/>
          </a:bodyPr>
          <a:lstStyle/>
          <a:p>
            <a:pPr algn="ctr"/>
            <a:r>
              <a:rPr lang="sv-SE" sz="2200" b="1" u="sng" dirty="0">
                <a:solidFill>
                  <a:schemeClr val="accent1"/>
                </a:solidFill>
                <a:latin typeface="+mn-lt"/>
                <a:cs typeface="Arial"/>
                <a:hlinkClick r:id="rId8" action="ppaction://hlinksldjump"/>
              </a:rPr>
              <a:t>Förbränning</a:t>
            </a:r>
            <a:endParaRPr lang="sv-SE" sz="2200" b="1" u="sng" dirty="0">
              <a:solidFill>
                <a:schemeClr val="accent1"/>
              </a:solidFill>
              <a:latin typeface="+mn-lt"/>
              <a:cs typeface="Arial"/>
            </a:endParaRPr>
          </a:p>
        </p:txBody>
      </p:sp>
      <p:sp>
        <p:nvSpPr>
          <p:cNvPr id="10" name="textruta 9">
            <a:extLst>
              <a:ext uri="{FF2B5EF4-FFF2-40B4-BE49-F238E27FC236}">
                <a16:creationId xmlns:a16="http://schemas.microsoft.com/office/drawing/2014/main" id="{D8AD439E-C87A-0639-1D6C-647C083D6BEE}"/>
              </a:ext>
            </a:extLst>
          </p:cNvPr>
          <p:cNvSpPr txBox="1"/>
          <p:nvPr/>
        </p:nvSpPr>
        <p:spPr>
          <a:xfrm>
            <a:off x="8045118" y="5924750"/>
            <a:ext cx="1753762" cy="430887"/>
          </a:xfrm>
          <a:prstGeom prst="rect">
            <a:avLst/>
          </a:prstGeom>
          <a:noFill/>
        </p:spPr>
        <p:txBody>
          <a:bodyPr wrap="square" rtlCol="0">
            <a:spAutoFit/>
          </a:bodyPr>
          <a:lstStyle/>
          <a:p>
            <a:pPr algn="ctr"/>
            <a:r>
              <a:rPr lang="sv-SE" sz="2200" b="1" u="sng" dirty="0">
                <a:solidFill>
                  <a:schemeClr val="accent1"/>
                </a:solidFill>
                <a:latin typeface="+mn-lt"/>
                <a:hlinkClick r:id="rId9" action="ppaction://hlinksldjump"/>
              </a:rPr>
              <a:t>Kärnkraft</a:t>
            </a:r>
            <a:endParaRPr lang="sv-SE" sz="2200" b="1" u="sng" dirty="0">
              <a:solidFill>
                <a:schemeClr val="accent1"/>
              </a:solidFill>
              <a:latin typeface="+mn-lt"/>
            </a:endParaRPr>
          </a:p>
        </p:txBody>
      </p:sp>
      <p:pic>
        <p:nvPicPr>
          <p:cNvPr id="12" name="Bild 11" descr="Vindkraftverk med hel fyllning">
            <a:hlinkClick r:id="rId5" action="ppaction://hlinksldjump"/>
            <a:extLst>
              <a:ext uri="{FF2B5EF4-FFF2-40B4-BE49-F238E27FC236}">
                <a16:creationId xmlns:a16="http://schemas.microsoft.com/office/drawing/2014/main" id="{BFFA031A-E31E-2A43-8677-5D6ABF22CF0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22840" y="2352753"/>
            <a:ext cx="1135923" cy="1135923"/>
          </a:xfrm>
          <a:prstGeom prst="rect">
            <a:avLst/>
          </a:prstGeom>
        </p:spPr>
      </p:pic>
      <p:pic>
        <p:nvPicPr>
          <p:cNvPr id="15" name="Bild 14" descr="Vattenkraft med hel fyllning">
            <a:hlinkClick r:id="rId6" action="ppaction://hlinksldjump"/>
            <a:extLst>
              <a:ext uri="{FF2B5EF4-FFF2-40B4-BE49-F238E27FC236}">
                <a16:creationId xmlns:a16="http://schemas.microsoft.com/office/drawing/2014/main" id="{BC5DA204-D029-E4D8-D800-E4EA6244F5C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32715" y="2401740"/>
            <a:ext cx="1135923" cy="1135923"/>
          </a:xfrm>
          <a:prstGeom prst="rect">
            <a:avLst/>
          </a:prstGeom>
        </p:spPr>
      </p:pic>
      <p:pic>
        <p:nvPicPr>
          <p:cNvPr id="16" name="Bild 15" descr="Atom med hel fyllning">
            <a:hlinkClick r:id="rId9" action="ppaction://hlinksldjump"/>
            <a:extLst>
              <a:ext uri="{FF2B5EF4-FFF2-40B4-BE49-F238E27FC236}">
                <a16:creationId xmlns:a16="http://schemas.microsoft.com/office/drawing/2014/main" id="{4DBC194F-8A19-7A5A-FCF3-96844860570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234557" y="4525734"/>
            <a:ext cx="1334081" cy="1334081"/>
          </a:xfrm>
          <a:prstGeom prst="rect">
            <a:avLst/>
          </a:prstGeom>
        </p:spPr>
      </p:pic>
      <p:pic>
        <p:nvPicPr>
          <p:cNvPr id="17" name="Bild 16" descr="Brasa med hel fyllning">
            <a:hlinkClick r:id="rId8" action="ppaction://hlinksldjump"/>
            <a:extLst>
              <a:ext uri="{FF2B5EF4-FFF2-40B4-BE49-F238E27FC236}">
                <a16:creationId xmlns:a16="http://schemas.microsoft.com/office/drawing/2014/main" id="{FCBA2107-800D-EAE2-D0E4-EB9E1CC18CD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156765" y="4513164"/>
            <a:ext cx="1334081" cy="1334081"/>
          </a:xfrm>
          <a:prstGeom prst="rect">
            <a:avLst/>
          </a:prstGeom>
        </p:spPr>
      </p:pic>
      <p:pic>
        <p:nvPicPr>
          <p:cNvPr id="18" name="Bild 17" descr="Våg med ojämna vikter med hel fyllning">
            <a:hlinkClick r:id="rId7" action="ppaction://hlinksldjump"/>
            <a:extLst>
              <a:ext uri="{FF2B5EF4-FFF2-40B4-BE49-F238E27FC236}">
                <a16:creationId xmlns:a16="http://schemas.microsoft.com/office/drawing/2014/main" id="{D2289E3B-7008-2625-D792-E730FC84099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125569" y="4563480"/>
            <a:ext cx="1334081" cy="1334081"/>
          </a:xfrm>
          <a:prstGeom prst="rect">
            <a:avLst/>
          </a:prstGeom>
        </p:spPr>
      </p:pic>
      <p:pic>
        <p:nvPicPr>
          <p:cNvPr id="19" name="Bild 18" descr="Sol med hel fyllning">
            <a:hlinkClick r:id="rId4" action="ppaction://hlinksldjump"/>
            <a:extLst>
              <a:ext uri="{FF2B5EF4-FFF2-40B4-BE49-F238E27FC236}">
                <a16:creationId xmlns:a16="http://schemas.microsoft.com/office/drawing/2014/main" id="{A61ED35B-C9A1-C74D-9D92-1972B02BB8E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288078" y="2352753"/>
            <a:ext cx="1135923" cy="1135923"/>
          </a:xfrm>
          <a:prstGeom prst="rect">
            <a:avLst/>
          </a:prstGeom>
        </p:spPr>
      </p:pic>
      <p:sp>
        <p:nvSpPr>
          <p:cNvPr id="22" name="Rubrik 1">
            <a:extLst>
              <a:ext uri="{FF2B5EF4-FFF2-40B4-BE49-F238E27FC236}">
                <a16:creationId xmlns:a16="http://schemas.microsoft.com/office/drawing/2014/main" id="{62867889-3948-02F8-FA0D-9DB6DA504E6C}"/>
              </a:ext>
            </a:extLst>
          </p:cNvPr>
          <p:cNvSpPr>
            <a:spLocks noGrp="1"/>
          </p:cNvSpPr>
          <p:nvPr>
            <p:ph type="title"/>
          </p:nvPr>
        </p:nvSpPr>
        <p:spPr>
          <a:xfrm>
            <a:off x="1721999" y="1253951"/>
            <a:ext cx="9038280" cy="885242"/>
          </a:xfrm>
        </p:spPr>
        <p:txBody>
          <a:bodyPr/>
          <a:lstStyle/>
          <a:p>
            <a:r>
              <a:rPr lang="nn-NO" sz="3600"/>
              <a:t>Energiformer</a:t>
            </a:r>
          </a:p>
        </p:txBody>
      </p:sp>
    </p:spTree>
    <p:extLst>
      <p:ext uri="{BB962C8B-B14F-4D97-AF65-F5344CB8AC3E}">
        <p14:creationId xmlns:p14="http://schemas.microsoft.com/office/powerpoint/2010/main" val="1013144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4E1020-B057-309B-BD06-983A3AEBA8C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ADF9A89-C655-D58D-DE84-A8BA9E1812EC}"/>
              </a:ext>
            </a:extLst>
          </p:cNvPr>
          <p:cNvSpPr>
            <a:spLocks noGrp="1"/>
          </p:cNvSpPr>
          <p:nvPr>
            <p:ph type="sldNum" sz="quarter" idx="12"/>
          </p:nvPr>
        </p:nvSpPr>
        <p:spPr/>
        <p:txBody>
          <a:bodyPr/>
          <a:lstStyle/>
          <a:p>
            <a:fld id="{332063FA-F158-B145-A53C-EFD7E6C84CF7}" type="slidenum">
              <a:rPr lang="sv-SE" smtClean="0"/>
              <a:pPr/>
              <a:t>6</a:t>
            </a:fld>
            <a:endParaRPr lang="sv-SE"/>
          </a:p>
        </p:txBody>
      </p:sp>
      <p:sp>
        <p:nvSpPr>
          <p:cNvPr id="2" name="Rubrik 1">
            <a:extLst>
              <a:ext uri="{FF2B5EF4-FFF2-40B4-BE49-F238E27FC236}">
                <a16:creationId xmlns:a16="http://schemas.microsoft.com/office/drawing/2014/main" id="{41B48931-AE34-1ACF-9D87-C69FBD194634}"/>
              </a:ext>
            </a:extLst>
          </p:cNvPr>
          <p:cNvSpPr>
            <a:spLocks noGrp="1"/>
          </p:cNvSpPr>
          <p:nvPr>
            <p:ph type="title"/>
          </p:nvPr>
        </p:nvSpPr>
        <p:spPr/>
        <p:txBody>
          <a:bodyPr/>
          <a:lstStyle/>
          <a:p>
            <a:r>
              <a:rPr lang="nn-NO" sz="3600"/>
              <a:t>Solenergi</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FAD8760-6985-8ECD-5592-737F6D981F11}"/>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5" name="Bildobjekt 4" descr="En bild som visar utomhus, moln, växt, solenergi&#10;&#10;AI-genererat innehåll kan vara felaktigt.">
            <a:extLst>
              <a:ext uri="{FF2B5EF4-FFF2-40B4-BE49-F238E27FC236}">
                <a16:creationId xmlns:a16="http://schemas.microsoft.com/office/drawing/2014/main" id="{A9BC5EB0-9C89-C611-A395-1189BA4DE4F3}"/>
              </a:ext>
            </a:extLst>
          </p:cNvPr>
          <p:cNvPicPr>
            <a:picLocks noChangeAspect="1"/>
          </p:cNvPicPr>
          <p:nvPr/>
        </p:nvPicPr>
        <p:blipFill>
          <a:blip r:embed="rId4"/>
          <a:stretch>
            <a:fillRect/>
          </a:stretch>
        </p:blipFill>
        <p:spPr>
          <a:xfrm>
            <a:off x="7967473" y="2386591"/>
            <a:ext cx="3916931" cy="2607207"/>
          </a:xfrm>
          <a:prstGeom prst="rect">
            <a:avLst/>
          </a:prstGeom>
          <a:effectLst>
            <a:outerShdw blurRad="50800" dist="38100" dir="2700000" algn="tl" rotWithShape="0">
              <a:prstClr val="black">
                <a:alpha val="40000"/>
              </a:prstClr>
            </a:outerShdw>
          </a:effectLst>
        </p:spPr>
      </p:pic>
      <p:sp>
        <p:nvSpPr>
          <p:cNvPr id="10" name="Platshållare för innehåll 3">
            <a:extLst>
              <a:ext uri="{FF2B5EF4-FFF2-40B4-BE49-F238E27FC236}">
                <a16:creationId xmlns:a16="http://schemas.microsoft.com/office/drawing/2014/main" id="{33C4B42E-8B4C-F24D-8175-40420E5ECD12}"/>
              </a:ext>
            </a:extLst>
          </p:cNvPr>
          <p:cNvSpPr>
            <a:spLocks noGrp="1"/>
          </p:cNvSpPr>
          <p:nvPr>
            <p:ph sz="quarter" idx="13"/>
          </p:nvPr>
        </p:nvSpPr>
        <p:spPr>
          <a:xfrm>
            <a:off x="1721999" y="2266061"/>
            <a:ext cx="5663302" cy="3357896"/>
          </a:xfrm>
        </p:spPr>
        <p:txBody>
          <a:bodyPr/>
          <a:lstStyle/>
          <a:p>
            <a:r>
              <a:rPr lang="sv-SE" sz="2800" dirty="0"/>
              <a:t>Solenergi är ren och förnybar – inga utsläpp av föroreningar eller växthusgaser.</a:t>
            </a:r>
          </a:p>
          <a:p>
            <a:r>
              <a:rPr lang="sv-SE" sz="2800" dirty="0"/>
              <a:t>Solceller omvandlar solljus till el.</a:t>
            </a:r>
          </a:p>
          <a:p>
            <a:r>
              <a:rPr lang="sv-SE" sz="2800" dirty="0"/>
              <a:t>Solfångare omvandlar solenergi till värme för vatten, luft eller byggnader.</a:t>
            </a:r>
          </a:p>
        </p:txBody>
      </p:sp>
    </p:spTree>
    <p:extLst>
      <p:ext uri="{BB962C8B-B14F-4D97-AF65-F5344CB8AC3E}">
        <p14:creationId xmlns:p14="http://schemas.microsoft.com/office/powerpoint/2010/main" val="426297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2294B2D-DB50-9BDC-9E1C-5D3249FD69F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E24170F-0722-453C-F686-0CE5E053D32F}"/>
              </a:ext>
            </a:extLst>
          </p:cNvPr>
          <p:cNvSpPr>
            <a:spLocks noGrp="1"/>
          </p:cNvSpPr>
          <p:nvPr>
            <p:ph type="sldNum" sz="quarter" idx="12"/>
          </p:nvPr>
        </p:nvSpPr>
        <p:spPr/>
        <p:txBody>
          <a:bodyPr/>
          <a:lstStyle/>
          <a:p>
            <a:fld id="{332063FA-F158-B145-A53C-EFD7E6C84CF7}" type="slidenum">
              <a:rPr lang="sv-SE" smtClean="0"/>
              <a:pPr/>
              <a:t>7</a:t>
            </a:fld>
            <a:endParaRPr lang="sv-SE"/>
          </a:p>
        </p:txBody>
      </p:sp>
      <p:sp>
        <p:nvSpPr>
          <p:cNvPr id="2" name="Rubrik 1">
            <a:extLst>
              <a:ext uri="{FF2B5EF4-FFF2-40B4-BE49-F238E27FC236}">
                <a16:creationId xmlns:a16="http://schemas.microsoft.com/office/drawing/2014/main" id="{138964B7-3E8E-BB83-5F7F-9549242DD67D}"/>
              </a:ext>
            </a:extLst>
          </p:cNvPr>
          <p:cNvSpPr>
            <a:spLocks noGrp="1"/>
          </p:cNvSpPr>
          <p:nvPr>
            <p:ph type="title"/>
          </p:nvPr>
        </p:nvSpPr>
        <p:spPr>
          <a:xfrm>
            <a:off x="1576860" y="677200"/>
            <a:ext cx="9038280" cy="885242"/>
          </a:xfrm>
        </p:spPr>
        <p:txBody>
          <a:bodyPr/>
          <a:lstStyle/>
          <a:p>
            <a:r>
              <a:rPr lang="nn-NO" sz="3600"/>
              <a:t>Film: Så </a:t>
            </a:r>
            <a:r>
              <a:rPr lang="nn-NO" sz="3600" err="1"/>
              <a:t>fungerar</a:t>
            </a:r>
            <a:r>
              <a:rPr lang="nn-NO" sz="3600"/>
              <a:t> solenergi</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15483B61-3469-DE3B-14D6-C6C81326FFF1}"/>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3" name="Onlinemedia 2" descr="Så fungerar solceller och solenergi">
            <a:hlinkClick r:id="" action="ppaction://media"/>
            <a:extLst>
              <a:ext uri="{FF2B5EF4-FFF2-40B4-BE49-F238E27FC236}">
                <a16:creationId xmlns:a16="http://schemas.microsoft.com/office/drawing/2014/main" id="{0D3AAD36-A83A-4012-57E3-6D217571D737}"/>
              </a:ext>
            </a:extLst>
          </p:cNvPr>
          <p:cNvPicPr>
            <a:picLocks noRot="1" noChangeAspect="1"/>
          </p:cNvPicPr>
          <p:nvPr>
            <a:videoFile r:link="rId1"/>
          </p:nvPr>
        </p:nvPicPr>
        <p:blipFill>
          <a:blip r:embed="rId5"/>
          <a:stretch>
            <a:fillRect/>
          </a:stretch>
        </p:blipFill>
        <p:spPr>
          <a:xfrm>
            <a:off x="0" y="0"/>
            <a:ext cx="12192000" cy="6888480"/>
          </a:xfrm>
          <a:prstGeom prst="rect">
            <a:avLst/>
          </a:prstGeom>
        </p:spPr>
      </p:pic>
    </p:spTree>
    <p:extLst>
      <p:ext uri="{BB962C8B-B14F-4D97-AF65-F5344CB8AC3E}">
        <p14:creationId xmlns:p14="http://schemas.microsoft.com/office/powerpoint/2010/main" val="9128624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D352849-F46D-4B71-890A-7BDCE7C6921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D593FFF8-2E11-0A5A-4C67-F8DBCD8E69AA}"/>
              </a:ext>
            </a:extLst>
          </p:cNvPr>
          <p:cNvSpPr>
            <a:spLocks noGrp="1"/>
          </p:cNvSpPr>
          <p:nvPr>
            <p:ph type="sldNum" sz="quarter" idx="12"/>
          </p:nvPr>
        </p:nvSpPr>
        <p:spPr/>
        <p:txBody>
          <a:bodyPr/>
          <a:lstStyle/>
          <a:p>
            <a:fld id="{332063FA-F158-B145-A53C-EFD7E6C84CF7}" type="slidenum">
              <a:rPr lang="sv-SE" smtClean="0"/>
              <a:pPr/>
              <a:t>8</a:t>
            </a:fld>
            <a:endParaRPr lang="sv-SE"/>
          </a:p>
        </p:txBody>
      </p:sp>
      <p:sp>
        <p:nvSpPr>
          <p:cNvPr id="2" name="Rubrik 1">
            <a:extLst>
              <a:ext uri="{FF2B5EF4-FFF2-40B4-BE49-F238E27FC236}">
                <a16:creationId xmlns:a16="http://schemas.microsoft.com/office/drawing/2014/main" id="{FE72BDEA-B563-31C6-3DC3-CC703BB3355F}"/>
              </a:ext>
            </a:extLst>
          </p:cNvPr>
          <p:cNvSpPr>
            <a:spLocks noGrp="1"/>
          </p:cNvSpPr>
          <p:nvPr>
            <p:ph type="title"/>
          </p:nvPr>
        </p:nvSpPr>
        <p:spPr>
          <a:xfrm>
            <a:off x="1721999" y="1253951"/>
            <a:ext cx="2316601" cy="885242"/>
          </a:xfrm>
        </p:spPr>
        <p:txBody>
          <a:bodyPr/>
          <a:lstStyle/>
          <a:p>
            <a:r>
              <a:rPr lang="nn-NO" sz="3600" dirty="0" err="1"/>
              <a:t>Fördelar</a:t>
            </a:r>
            <a:r>
              <a:rPr lang="nn-NO" sz="3600" dirty="0"/>
              <a:t>:</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03AF06B9-BFE4-3A1F-1B9E-F22298C69403}"/>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9B27B320-9E95-77FD-88B3-18BC4B874628}"/>
              </a:ext>
            </a:extLst>
          </p:cNvPr>
          <p:cNvSpPr>
            <a:spLocks noGrp="1"/>
          </p:cNvSpPr>
          <p:nvPr>
            <p:ph sz="quarter" idx="13"/>
          </p:nvPr>
        </p:nvSpPr>
        <p:spPr>
          <a:xfrm>
            <a:off x="1721999" y="2283990"/>
            <a:ext cx="4764526" cy="3357896"/>
          </a:xfrm>
        </p:spPr>
        <p:txBody>
          <a:bodyPr/>
          <a:lstStyle/>
          <a:p>
            <a:r>
              <a:rPr lang="sv-SE" sz="2400" dirty="0"/>
              <a:t>Släpper inte ut växthusgaser eller andra föroreningar. </a:t>
            </a:r>
          </a:p>
          <a:p>
            <a:r>
              <a:rPr lang="sv-SE" sz="2400" dirty="0"/>
              <a:t>Är tyst – bra för närboende och miljö. </a:t>
            </a:r>
          </a:p>
          <a:p>
            <a:r>
              <a:rPr lang="sv-SE" sz="2400" dirty="0"/>
              <a:t>Kan hjälpa till att minska belastningen på elnätet.</a:t>
            </a:r>
          </a:p>
          <a:p>
            <a:r>
              <a:rPr lang="sv-SE" sz="2400" dirty="0"/>
              <a:t>Minimalt underhåll och håller i 25-30 år eller längre.</a:t>
            </a:r>
          </a:p>
          <a:p>
            <a:pPr marL="0" indent="0">
              <a:buNone/>
            </a:pPr>
            <a:endParaRPr lang="sv-SE" sz="2400" dirty="0"/>
          </a:p>
          <a:p>
            <a:pPr marL="0" indent="0">
              <a:buNone/>
            </a:pPr>
            <a:endParaRPr lang="sv-SE" sz="2800" dirty="0"/>
          </a:p>
        </p:txBody>
      </p:sp>
      <p:sp>
        <p:nvSpPr>
          <p:cNvPr id="4" name="Rubrik 1">
            <a:extLst>
              <a:ext uri="{FF2B5EF4-FFF2-40B4-BE49-F238E27FC236}">
                <a16:creationId xmlns:a16="http://schemas.microsoft.com/office/drawing/2014/main" id="{EE56BE32-3E52-F546-FDAE-97B244C20A6D}"/>
              </a:ext>
            </a:extLst>
          </p:cNvPr>
          <p:cNvSpPr txBox="1">
            <a:spLocks/>
          </p:cNvSpPr>
          <p:nvPr/>
        </p:nvSpPr>
        <p:spPr>
          <a:xfrm>
            <a:off x="7149580" y="1253951"/>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
        <p:nvSpPr>
          <p:cNvPr id="7" name="Platshållare för innehåll 3">
            <a:extLst>
              <a:ext uri="{FF2B5EF4-FFF2-40B4-BE49-F238E27FC236}">
                <a16:creationId xmlns:a16="http://schemas.microsoft.com/office/drawing/2014/main" id="{C9A26755-C4D1-44BA-20F8-2D8726775381}"/>
              </a:ext>
            </a:extLst>
          </p:cNvPr>
          <p:cNvSpPr txBox="1">
            <a:spLocks/>
          </p:cNvSpPr>
          <p:nvPr/>
        </p:nvSpPr>
        <p:spPr>
          <a:xfrm>
            <a:off x="7149580" y="2283990"/>
            <a:ext cx="574943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400" dirty="0"/>
              <a:t>Väderberoende. </a:t>
            </a:r>
          </a:p>
          <a:p>
            <a:r>
              <a:rPr lang="sv-SE" sz="2400" dirty="0"/>
              <a:t>Hög initial kostnad.</a:t>
            </a:r>
          </a:p>
          <a:p>
            <a:r>
              <a:rPr lang="sv-SE" sz="2400" dirty="0"/>
              <a:t>Kan vara platskrävande.</a:t>
            </a:r>
          </a:p>
          <a:p>
            <a:endParaRPr lang="sv-SE" sz="2400" dirty="0"/>
          </a:p>
          <a:p>
            <a:pPr marL="0" indent="0">
              <a:buFont typeface="Wingdings" panose="05000000000000000000" pitchFamily="2" charset="2"/>
              <a:buNone/>
            </a:pPr>
            <a:endParaRPr lang="sv-SE" sz="2800" dirty="0"/>
          </a:p>
        </p:txBody>
      </p:sp>
    </p:spTree>
    <p:extLst>
      <p:ext uri="{BB962C8B-B14F-4D97-AF65-F5344CB8AC3E}">
        <p14:creationId xmlns:p14="http://schemas.microsoft.com/office/powerpoint/2010/main" val="2319482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9</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grpSp>
        <p:nvGrpSpPr>
          <p:cNvPr id="8" name="Grupp 7">
            <a:extLst>
              <a:ext uri="{FF2B5EF4-FFF2-40B4-BE49-F238E27FC236}">
                <a16:creationId xmlns:a16="http://schemas.microsoft.com/office/drawing/2014/main" id="{89118CFC-287D-7E3C-ADE2-9FB7D37FD365}"/>
              </a:ext>
            </a:extLst>
          </p:cNvPr>
          <p:cNvGrpSpPr/>
          <p:nvPr/>
        </p:nvGrpSpPr>
        <p:grpSpPr>
          <a:xfrm>
            <a:off x="9134475" y="5891973"/>
            <a:ext cx="3057525" cy="655329"/>
            <a:chOff x="4219574" y="5709411"/>
            <a:chExt cx="3057525" cy="655329"/>
          </a:xfrm>
        </p:grpSpPr>
        <p:sp>
          <p:nvSpPr>
            <p:cNvPr id="9" name="Rektangel med rundade hörn 8">
              <a:extLst>
                <a:ext uri="{FF2B5EF4-FFF2-40B4-BE49-F238E27FC236}">
                  <a16:creationId xmlns:a16="http://schemas.microsoft.com/office/drawing/2014/main" id="{65DA6F66-BCCE-88BB-1576-F731758CD913}"/>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10" name="textruta 9">
              <a:extLst>
                <a:ext uri="{FF2B5EF4-FFF2-40B4-BE49-F238E27FC236}">
                  <a16:creationId xmlns:a16="http://schemas.microsoft.com/office/drawing/2014/main" id="{AB00ACD7-D4B6-3C10-A5F2-73DCFAD8B81F}"/>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4" action="ppaction://hlinksldjump">
                    <a:extLst>
                      <a:ext uri="{A12FA001-AC4F-418D-AE19-62706E023703}">
                        <ahyp:hlinkClr xmlns:ahyp="http://schemas.microsoft.com/office/drawing/2018/hyperlinkcolor" val="tx"/>
                      </a:ext>
                    </a:extLst>
                  </a:hlinkClick>
                </a:rPr>
                <a:t>Energiformerna</a:t>
              </a:r>
              <a:endParaRPr lang="sv-SE" sz="2200" b="1" dirty="0">
                <a:solidFill>
                  <a:schemeClr val="bg1"/>
                </a:solidFill>
              </a:endParaRPr>
            </a:p>
          </p:txBody>
        </p:sp>
      </p:grpSp>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3000" dirty="0"/>
              <a:t>Vad har vi i gruppen för tankar om solenergi?</a:t>
            </a:r>
          </a:p>
          <a:p>
            <a:r>
              <a:rPr lang="sv-SE" sz="3000" dirty="0"/>
              <a:t>Hur kan både hus och lägenheter ha nytta av solenergi?</a:t>
            </a:r>
            <a:endParaRPr lang="sv-SE" sz="2800" dirty="0"/>
          </a:p>
          <a:p>
            <a:pPr marL="0" indent="0">
              <a:buNone/>
            </a:pPr>
            <a:endParaRPr lang="sv-SE" sz="2800" dirty="0"/>
          </a:p>
        </p:txBody>
      </p:sp>
    </p:spTree>
    <p:extLst>
      <p:ext uri="{BB962C8B-B14F-4D97-AF65-F5344CB8AC3E}">
        <p14:creationId xmlns:p14="http://schemas.microsoft.com/office/powerpoint/2010/main" val="564333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5291</TotalTime>
  <Words>6248</Words>
  <Application>Microsoft Macintosh PowerPoint</Application>
  <PresentationFormat>Widescreen</PresentationFormat>
  <Paragraphs>743</Paragraphs>
  <Slides>43</Slides>
  <Notes>43</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-webkit-standard</vt:lpstr>
      <vt:lpstr>Arial</vt:lpstr>
      <vt:lpstr>Calibri</vt:lpstr>
      <vt:lpstr>Impact</vt:lpstr>
      <vt:lpstr>Roboto Lt</vt:lpstr>
      <vt:lpstr>Wingdings</vt:lpstr>
      <vt:lpstr>SPF_mallpres_20141216_REN</vt:lpstr>
      <vt:lpstr>PowerPoint Presentation</vt:lpstr>
      <vt:lpstr>De globala målen</vt:lpstr>
      <vt:lpstr>Mål 7: Hållbar energi för alla</vt:lpstr>
      <vt:lpstr>PowerPoint Presentation</vt:lpstr>
      <vt:lpstr>Energiformer</vt:lpstr>
      <vt:lpstr>Solenergi</vt:lpstr>
      <vt:lpstr>Film: Så fungerar solenergi</vt:lpstr>
      <vt:lpstr>Fördelar:</vt:lpstr>
      <vt:lpstr>Samtalsfrågor</vt:lpstr>
      <vt:lpstr>Mer om solenergi</vt:lpstr>
      <vt:lpstr>Vindkraft</vt:lpstr>
      <vt:lpstr>PowerPoint Presentation</vt:lpstr>
      <vt:lpstr>PowerPoint Presentation</vt:lpstr>
      <vt:lpstr>Samtalsfrågor</vt:lpstr>
      <vt:lpstr>Mer om vindkraft</vt:lpstr>
      <vt:lpstr>Vattenkraft</vt:lpstr>
      <vt:lpstr>PowerPoint Presentation</vt:lpstr>
      <vt:lpstr>PowerPoint Presentation</vt:lpstr>
      <vt:lpstr>Samtalsfrågor</vt:lpstr>
      <vt:lpstr>Mer om vattenkraft</vt:lpstr>
      <vt:lpstr>Vågkraft </vt:lpstr>
      <vt:lpstr>PowerPoint Presentation</vt:lpstr>
      <vt:lpstr>Samtalsfrågor</vt:lpstr>
      <vt:lpstr>Mer om vågkraft</vt:lpstr>
      <vt:lpstr>Förbränning</vt:lpstr>
      <vt:lpstr>PowerPoint Presentation</vt:lpstr>
      <vt:lpstr>Fördelar</vt:lpstr>
      <vt:lpstr>Samtalsfrågor</vt:lpstr>
      <vt:lpstr>Förbränning</vt:lpstr>
      <vt:lpstr>Kärnkraft</vt:lpstr>
      <vt:lpstr>PowerPoint Presentation</vt:lpstr>
      <vt:lpstr>Fördelar</vt:lpstr>
      <vt:lpstr>Samtalsfrågor</vt:lpstr>
      <vt:lpstr>Mer om kärnkraft</vt:lpstr>
      <vt:lpstr>Svenska kraftnät – ”Kontrollrummet”</vt:lpstr>
      <vt:lpstr>PowerPoint Presentation</vt:lpstr>
      <vt:lpstr>Övning</vt:lpstr>
      <vt:lpstr>Så kan du minska din energiförbrukning:</vt:lpstr>
      <vt:lpstr>Så kan du minska din energiförbrukning:</vt:lpstr>
      <vt:lpstr>Förstå din elräkning</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Wendy Francis</cp:lastModifiedBy>
  <cp:revision>122</cp:revision>
  <cp:lastPrinted>2025-06-10T12:32:33Z</cp:lastPrinted>
  <dcterms:created xsi:type="dcterms:W3CDTF">2025-02-13T09:49:49Z</dcterms:created>
  <dcterms:modified xsi:type="dcterms:W3CDTF">2026-01-23T15:14:34Z</dcterms:modified>
</cp:coreProperties>
</file>