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sldIdLst>
    <p:sldId id="281" r:id="rId2"/>
    <p:sldId id="391" r:id="rId3"/>
    <p:sldId id="392" r:id="rId4"/>
    <p:sldId id="393" r:id="rId5"/>
    <p:sldId id="394" r:id="rId6"/>
    <p:sldId id="395" r:id="rId7"/>
    <p:sldId id="396" r:id="rId8"/>
    <p:sldId id="397" r:id="rId9"/>
    <p:sldId id="398" r:id="rId10"/>
    <p:sldId id="399" r:id="rId11"/>
    <p:sldId id="400" r:id="rId12"/>
    <p:sldId id="412" r:id="rId13"/>
    <p:sldId id="413" r:id="rId14"/>
    <p:sldId id="401" r:id="rId15"/>
    <p:sldId id="414" r:id="rId16"/>
    <p:sldId id="410" r:id="rId17"/>
    <p:sldId id="359" r:id="rId18"/>
    <p:sldId id="353" r:id="rId19"/>
    <p:sldId id="389" r:id="rId20"/>
    <p:sldId id="415" r:id="rId21"/>
    <p:sldId id="387" r:id="rId22"/>
    <p:sldId id="388" r:id="rId23"/>
    <p:sldId id="377" r:id="rId24"/>
    <p:sldId id="404" r:id="rId25"/>
    <p:sldId id="405" r:id="rId26"/>
    <p:sldId id="406" r:id="rId27"/>
    <p:sldId id="409" r:id="rId28"/>
    <p:sldId id="407" r:id="rId29"/>
    <p:sldId id="408" r:id="rId30"/>
    <p:sldId id="352" r:id="rId31"/>
    <p:sldId id="356" r:id="rId32"/>
    <p:sldId id="385" r:id="rId33"/>
    <p:sldId id="386" r:id="rId34"/>
    <p:sldId id="411" r:id="rId35"/>
    <p:sldId id="354" r:id="rId36"/>
    <p:sldId id="384" r:id="rId37"/>
    <p:sldId id="300" r:id="rId38"/>
    <p:sldId id="416" r:id="rId39"/>
    <p:sldId id="329" r:id="rId40"/>
    <p:sldId id="298" r:id="rId41"/>
    <p:sldId id="299" r:id="rId42"/>
  </p:sldIdLst>
  <p:sldSz cx="12192000" cy="6858000"/>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014" userDrawn="1">
          <p15:clr>
            <a:srgbClr val="A4A3A4"/>
          </p15:clr>
        </p15:guide>
        <p15:guide id="3"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4DD145-6453-0504-BAC6-1BE3BEAB49D6}" name="Anders Dahlin" initials="AD" userId="421fdd654b8fb84f" providerId="Windows Live"/>
  <p188:author id="{F5899D62-B4D8-BC52-7C97-04904F0C4012}" name="Wendy Francis" initials="WF" userId="S::wendy.francis@amphi.se::41db8d90-4008-41c8-8ede-a546e118a2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909"/>
    <a:srgbClr val="014178"/>
    <a:srgbClr val="219BD3"/>
    <a:srgbClr val="BDE4F7"/>
    <a:srgbClr val="CCE4DB"/>
    <a:srgbClr val="038ECF"/>
    <a:srgbClr val="E75113"/>
    <a:srgbClr val="008F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454"/>
    <p:restoredTop sz="49384"/>
  </p:normalViewPr>
  <p:slideViewPr>
    <p:cSldViewPr snapToGrid="0">
      <p:cViewPr varScale="1">
        <p:scale>
          <a:sx n="59" d="100"/>
          <a:sy n="59" d="100"/>
        </p:scale>
        <p:origin x="1888" y="184"/>
      </p:cViewPr>
      <p:guideLst>
        <p:guide orient="horz" pos="2160"/>
        <p:guide orient="horz" pos="1014"/>
        <p:guide pos="3840"/>
      </p:guideLst>
    </p:cSldViewPr>
  </p:slideViewPr>
  <p:outlineViewPr>
    <p:cViewPr>
      <p:scale>
        <a:sx n="33" d="100"/>
        <a:sy n="33" d="100"/>
      </p:scale>
      <p:origin x="0" y="0"/>
    </p:cViewPr>
  </p:outlineViewPr>
  <p:notesTextViewPr>
    <p:cViewPr>
      <p:scale>
        <a:sx n="135" d="100"/>
        <a:sy n="135" d="100"/>
      </p:scale>
      <p:origin x="0" y="0"/>
    </p:cViewPr>
  </p:notesTextViewPr>
  <p:sorterViewPr>
    <p:cViewPr>
      <p:scale>
        <a:sx n="80" d="100"/>
        <a:sy n="80" d="100"/>
      </p:scale>
      <p:origin x="0" y="0"/>
    </p:cViewPr>
  </p:sorterViewPr>
  <p:notesViewPr>
    <p:cSldViewPr snapToGrid="0">
      <p:cViewPr varScale="1">
        <p:scale>
          <a:sx n="138" d="100"/>
          <a:sy n="138" d="100"/>
        </p:scale>
        <p:origin x="538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52154E-6706-1242-B5E1-43A53DF99EE7}" type="datetimeFigureOut">
              <a:rPr lang="sv-SE" smtClean="0"/>
              <a:t>2026-09-10</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E164D-EE8D-B448-BE8E-A1520703B60E}" type="slidenum">
              <a:rPr lang="sv-SE" smtClean="0"/>
              <a:t>‹#›</a:t>
            </a:fld>
            <a:endParaRPr lang="sv-SE"/>
          </a:p>
        </p:txBody>
      </p:sp>
    </p:spTree>
    <p:extLst>
      <p:ext uri="{BB962C8B-B14F-4D97-AF65-F5344CB8AC3E}">
        <p14:creationId xmlns:p14="http://schemas.microsoft.com/office/powerpoint/2010/main" val="4135591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42B8-4EE9-A423-0D0F-3AA78A141F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48965C9-EC33-B5EF-7A58-A1D362778F82}"/>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928C439-F32D-A6BB-022C-5C1078D927DD}"/>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altLang="sv-SE" sz="120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Inled med att välkomna deltagarna till dagens studiecirkelträff om hållbar ekonomi.</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Berätta att syfte med dagens studiecirkel bland annat är att lära oss mer om ekonomiska modeller, hur våra vardagliga val och beslut kan påverka, hållbara sparande och investeringar och vilken makt vi har över vår plånbok, för att kunna bidra till en hållbar ekonomi.</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Gå igenom upplägget för dagen (exempelvis start- och sluttid samt säg ungefär när en fikapaus är planerad). </a:t>
            </a:r>
          </a:p>
          <a:p>
            <a:pPr marL="228600" indent="-228600" eaLnBrk="1" hangingPunct="1">
              <a:spcBef>
                <a:spcPct val="0"/>
              </a:spcBef>
              <a:buFont typeface="+mj-lt"/>
              <a:buAutoNum type="arabicPeriod"/>
            </a:pPr>
            <a:r>
              <a:rPr lang="sv-SE" sz="1200" b="0" i="0" u="none" strike="noStrike" dirty="0">
                <a:solidFill>
                  <a:srgbClr val="000000"/>
                </a:solidFill>
                <a:effectLst/>
                <a:latin typeface="Arial" panose="020B0604020202020204" pitchFamily="34" charset="0"/>
                <a:cs typeface="Arial" panose="020B0604020202020204" pitchFamily="34" charset="0"/>
              </a:rPr>
              <a:t>Ge en översikt av hur träffen kommer att gå till (t.ex. att ni kommer att diskutera olika frågor, titta på filmmaterial, göra övningar).</a:t>
            </a:r>
            <a:endParaRPr lang="sv-SE" altLang="sv-SE" sz="120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Informera deltagarna om att de även kommer att få en länk till presentationen skickad till sig efter träffen, så att deltagarna kan ta del av materialet i lugn och ro i efterhand.</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Uppmuntra gruppen att delta i samtalen. </a:t>
            </a:r>
            <a:r>
              <a:rPr lang="sv-SE" sz="1200" b="0" i="0" u="none" strike="noStrike" dirty="0">
                <a:solidFill>
                  <a:srgbClr val="000000"/>
                </a:solidFill>
                <a:effectLst/>
                <a:latin typeface="Arial" panose="020B0604020202020204" pitchFamily="34" charset="0"/>
                <a:cs typeface="Arial" panose="020B0604020202020204" pitchFamily="34" charset="0"/>
              </a:rPr>
              <a:t>Påminn om att man inte behöver vara expert på ämnet – alla perspektiv är värdefulla och tillsammans skapar vi en givande diskussion. </a:t>
            </a:r>
            <a:r>
              <a:rPr lang="sv-SE" altLang="sv-SE" sz="1200" i="0" dirty="0">
                <a:latin typeface="Arial" panose="020B0604020202020204" pitchFamily="34" charset="0"/>
                <a:cs typeface="Arial" panose="020B0604020202020204" pitchFamily="34" charset="0"/>
              </a:rPr>
              <a:t>Allas bidrag är välkomna! </a:t>
            </a:r>
          </a:p>
          <a:p>
            <a:pPr marL="228600" indent="-228600" eaLnBrk="1" hangingPunct="1">
              <a:spcBef>
                <a:spcPct val="0"/>
              </a:spcBef>
              <a:buFont typeface="+mj-lt"/>
              <a:buAutoNum type="arabicPeriod"/>
            </a:pPr>
            <a:r>
              <a:rPr lang="sv-SE" sz="1200" b="1" i="0" u="none" strike="noStrike" dirty="0">
                <a:solidFill>
                  <a:srgbClr val="000000"/>
                </a:solidFill>
                <a:effectLst/>
                <a:latin typeface="Arial" panose="020B0604020202020204" pitchFamily="34" charset="0"/>
                <a:cs typeface="Arial" panose="020B0604020202020204" pitchFamily="34" charset="0"/>
              </a:rPr>
              <a:t>Om detta inte är första träffen</a:t>
            </a:r>
            <a:r>
              <a:rPr lang="sv-SE" sz="1200" b="0" i="0" u="none" strike="noStrike" dirty="0">
                <a:solidFill>
                  <a:srgbClr val="000000"/>
                </a:solidFill>
                <a:effectLst/>
                <a:latin typeface="Arial" panose="020B0604020202020204" pitchFamily="34" charset="0"/>
                <a:cs typeface="Arial" panose="020B0604020202020204" pitchFamily="34" charset="0"/>
              </a:rPr>
              <a:t>: Fråga om det är något från föregående studiecirkelträff som deltagarna funderat över, vill följa upp, eller som behöver redas ut innan dagens ämne tar vid. </a:t>
            </a:r>
            <a:r>
              <a:rPr lang="sv-SE" altLang="sv-SE" sz="1200" i="0" dirty="0">
                <a:latin typeface="Arial" panose="020B0604020202020204" pitchFamily="34" charset="0"/>
                <a:cs typeface="Arial" panose="020B0604020202020204" pitchFamily="34" charset="0"/>
              </a:rPr>
              <a:t>Försök i så fall gemensamt svara eller reflektera kring det som eventuellt kommit upp.</a:t>
            </a:r>
          </a:p>
        </p:txBody>
      </p:sp>
      <p:sp>
        <p:nvSpPr>
          <p:cNvPr id="4" name="Platshållare för bildnummer 3">
            <a:extLst>
              <a:ext uri="{FF2B5EF4-FFF2-40B4-BE49-F238E27FC236}">
                <a16:creationId xmlns:a16="http://schemas.microsoft.com/office/drawing/2014/main" id="{AC05CC50-5D87-B83F-0478-16658EC4A9DD}"/>
              </a:ext>
            </a:extLst>
          </p:cNvPr>
          <p:cNvSpPr>
            <a:spLocks noGrp="1"/>
          </p:cNvSpPr>
          <p:nvPr>
            <p:ph type="sldNum" sz="quarter" idx="10"/>
          </p:nvPr>
        </p:nvSpPr>
        <p:spPr/>
        <p:txBody>
          <a:bodyPr/>
          <a:lstStyle/>
          <a:p>
            <a:fld id="{4B0E164D-EE8D-B448-BE8E-A1520703B60E}" type="slidenum">
              <a:rPr lang="sv-SE" smtClean="0"/>
              <a:t>1</a:t>
            </a:fld>
            <a:endParaRPr lang="sv-SE" dirty="0"/>
          </a:p>
        </p:txBody>
      </p:sp>
    </p:spTree>
    <p:extLst>
      <p:ext uri="{BB962C8B-B14F-4D97-AF65-F5344CB8AC3E}">
        <p14:creationId xmlns:p14="http://schemas.microsoft.com/office/powerpoint/2010/main" val="3900814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EFE8-9582-39AD-F7B2-7E41B29501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5ECEA0-CB47-83ED-178E-6EFBC0C81C4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33DB748-F56A-C881-7D77-DBABC711A10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Vid behov </a:t>
            </a:r>
            <a:r>
              <a:rPr lang="sv-SE" altLang="sv-SE" sz="1200" b="0" i="0" dirty="0">
                <a:latin typeface="Arial" panose="020B0604020202020204" pitchFamily="34" charset="0"/>
                <a:cs typeface="Arial" panose="020B0604020202020204" pitchFamily="34" charset="0"/>
              </a:rPr>
              <a:t>(t.ex. om det var ett tag sedan sist gruppen hade cirkelträff om hållbarhet):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1. Påminn gruppen kort om Agenda 2030 och de globala målen. Du kan utgå från talpunkterna nedanför. </a:t>
            </a: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Talpunkter:</a:t>
            </a:r>
            <a:endParaRPr lang="sv-SE" sz="1200"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b="0" i="0" dirty="0">
              <a:latin typeface="Arial" panose="020B0604020202020204" pitchFamily="34" charset="0"/>
              <a:ea typeface="Calibri"/>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Hållbara Seniorer är ett studiecirkelmaterial som utgår från Agenda 2030 och de globala målen. </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De globala målen utgör världens länders gemensamma plan för hur vi tillsammans skapar en bättre och mer hållbar värld för alla.</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Här är en bild som ger en översikt över alla 17 mål. Flera av målen diskuteras genom studiecirkelmaterialet. </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Idag kommer vi diskutera mål 8, 9, 10 och 11: Anständiga arbetsvillkor och ekonomisk tillväxt, Hållbar industri, innovationer och infrastruktur, Minskad ojämlikhet och Hållbar konsumtion och produktion.</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SE" sz="1200" dirty="0">
                <a:effectLst/>
                <a:latin typeface="Aptos" panose="020B0004020202020204" pitchFamily="34" charset="0"/>
                <a:ea typeface="Aptos" panose="020B0004020202020204" pitchFamily="34" charset="0"/>
                <a:cs typeface="Times New Roman" panose="02020603050405020304" pitchFamily="18" charset="0"/>
              </a:rPr>
              <a:t>Hållbar ekonomi påverkar flera mål i Agenda 2030. Genom hållbar ekonomi kan vi bidra till flera av de globala målen – både direkt och indirekt.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b="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Bild: </a:t>
            </a:r>
            <a:r>
              <a:rPr lang="sv-SE" sz="1200" b="1" i="0" dirty="0" err="1">
                <a:latin typeface="Arial" panose="020B0604020202020204" pitchFamily="34" charset="0"/>
                <a:cs typeface="Arial" panose="020B0604020202020204" pitchFamily="34" charset="0"/>
              </a:rPr>
              <a:t>Globalamalen.se</a:t>
            </a:r>
            <a:endParaRPr lang="sv-SE" sz="1200" b="1"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DDD3C87-8CEF-6EA0-FB5D-712B8676B601}"/>
              </a:ext>
            </a:extLst>
          </p:cNvPr>
          <p:cNvSpPr>
            <a:spLocks noGrp="1"/>
          </p:cNvSpPr>
          <p:nvPr>
            <p:ph type="sldNum" sz="quarter" idx="10"/>
          </p:nvPr>
        </p:nvSpPr>
        <p:spPr/>
        <p:txBody>
          <a:bodyPr/>
          <a:lstStyle/>
          <a:p>
            <a:fld id="{4B0E164D-EE8D-B448-BE8E-A1520703B60E}" type="slidenum">
              <a:rPr lang="sv-SE" smtClean="0"/>
              <a:t>2</a:t>
            </a:fld>
            <a:endParaRPr lang="sv-SE"/>
          </a:p>
        </p:txBody>
      </p:sp>
    </p:spTree>
    <p:extLst>
      <p:ext uri="{BB962C8B-B14F-4D97-AF65-F5344CB8AC3E}">
        <p14:creationId xmlns:p14="http://schemas.microsoft.com/office/powerpoint/2010/main" val="66146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DCAA3-8C27-FE7E-5A84-673F3322B1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EA4CFE8-221F-096A-7907-5531C021E7B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F16D919-3413-770F-84AB-41A61BA9C47F}"/>
              </a:ext>
            </a:extLst>
          </p:cNvPr>
          <p:cNvSpPr>
            <a:spLocks noGrp="1"/>
          </p:cNvSpPr>
          <p:nvPr>
            <p:ph type="body" idx="1"/>
          </p:nvPr>
        </p:nvSpPr>
        <p:spPr/>
        <p:txBody>
          <a:bodyPr/>
          <a:lstStyle/>
          <a:p>
            <a:r>
              <a:rPr lang="sv-SE" sz="1200" b="1"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8 i de globala målen, Agenda 2030</a:t>
            </a:r>
            <a:r>
              <a:rPr lang="sv-SE" sz="1200" i="0" dirty="0">
                <a:latin typeface="Arial" panose="020B0604020202020204" pitchFamily="34" charset="0"/>
                <a:ea typeface="Calibri"/>
                <a:cs typeface="Arial" panose="020B0604020202020204" pitchFamily="34" charset="0"/>
              </a:rPr>
              <a:t>, klicka på länken "Mer om mål 8"</a:t>
            </a:r>
            <a:endParaRPr lang="sv-SE" sz="1200" b="1" i="0" dirty="0">
              <a:latin typeface="Arial" panose="020B0604020202020204" pitchFamily="34" charset="0"/>
              <a:ea typeface="Calibri"/>
              <a:cs typeface="Arial" panose="020B0604020202020204" pitchFamily="34" charset="0"/>
            </a:endParaRPr>
          </a:p>
          <a:p>
            <a:endParaRPr lang="sv-SE" sz="1200" b="1" i="0"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644A4E59-E3CE-1A7C-7E87-5C97A2D13F46}"/>
              </a:ext>
            </a:extLst>
          </p:cNvPr>
          <p:cNvSpPr>
            <a:spLocks noGrp="1"/>
          </p:cNvSpPr>
          <p:nvPr>
            <p:ph type="sldNum" sz="quarter" idx="10"/>
          </p:nvPr>
        </p:nvSpPr>
        <p:spPr/>
        <p:txBody>
          <a:bodyPr/>
          <a:lstStyle/>
          <a:p>
            <a:fld id="{4B0E164D-EE8D-B448-BE8E-A1520703B60E}" type="slidenum">
              <a:rPr lang="sv-SE" smtClean="0"/>
              <a:t>3</a:t>
            </a:fld>
            <a:endParaRPr lang="sv-SE"/>
          </a:p>
        </p:txBody>
      </p:sp>
    </p:spTree>
    <p:extLst>
      <p:ext uri="{BB962C8B-B14F-4D97-AF65-F5344CB8AC3E}">
        <p14:creationId xmlns:p14="http://schemas.microsoft.com/office/powerpoint/2010/main" val="15253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32C7-742B-2C30-AC0C-408C8CBD212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A321BD5-5A22-197B-D18F-C8BB9B2453D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2564182-CBEF-232C-AB9B-E182CC235B9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detta som tillägg: "Genom att bygga motståndskraftig infrastruktur, främja hållbar industrialisering och uppmuntra innovation."</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9 i de globala målen, Agenda 2030</a:t>
            </a:r>
            <a:r>
              <a:rPr lang="sv-SE" sz="1200" i="0" dirty="0">
                <a:latin typeface="Arial" panose="020B0604020202020204" pitchFamily="34" charset="0"/>
                <a:ea typeface="Calibri"/>
                <a:cs typeface="Arial" panose="020B0604020202020204" pitchFamily="34" charset="0"/>
              </a:rPr>
              <a:t>, klicka på länken "Mer om mål 9"</a:t>
            </a:r>
            <a:endParaRPr lang="sv-SE" sz="1200"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099CF2CB-96B9-DFDA-E9C5-337DCC28AD09}"/>
              </a:ext>
            </a:extLst>
          </p:cNvPr>
          <p:cNvSpPr>
            <a:spLocks noGrp="1"/>
          </p:cNvSpPr>
          <p:nvPr>
            <p:ph type="sldNum" sz="quarter" idx="10"/>
          </p:nvPr>
        </p:nvSpPr>
        <p:spPr/>
        <p:txBody>
          <a:bodyPr/>
          <a:lstStyle/>
          <a:p>
            <a:fld id="{4B0E164D-EE8D-B448-BE8E-A1520703B60E}" type="slidenum">
              <a:rPr lang="sv-SE" smtClean="0"/>
              <a:t>4</a:t>
            </a:fld>
            <a:endParaRPr lang="sv-SE"/>
          </a:p>
        </p:txBody>
      </p:sp>
    </p:spTree>
    <p:extLst>
      <p:ext uri="{BB962C8B-B14F-4D97-AF65-F5344CB8AC3E}">
        <p14:creationId xmlns:p14="http://schemas.microsoft.com/office/powerpoint/2010/main" val="67920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1o i de globala målen, Agenda 2030</a:t>
            </a:r>
            <a:r>
              <a:rPr lang="sv-SE" sz="1200" i="0" dirty="0">
                <a:latin typeface="Arial" panose="020B0604020202020204" pitchFamily="34" charset="0"/>
                <a:ea typeface="Calibri"/>
                <a:cs typeface="Arial" panose="020B0604020202020204" pitchFamily="34" charset="0"/>
              </a:rPr>
              <a:t>, klicka på länken "Mer om mål 10"</a:t>
            </a:r>
            <a:endParaRPr lang="sv-SE" sz="1200" b="1" i="0"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b="1"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5</a:t>
            </a:fld>
            <a:endParaRPr lang="sv-SE"/>
          </a:p>
        </p:txBody>
      </p:sp>
    </p:spTree>
    <p:extLst>
      <p:ext uri="{BB962C8B-B14F-4D97-AF65-F5344CB8AC3E}">
        <p14:creationId xmlns:p14="http://schemas.microsoft.com/office/powerpoint/2010/main" val="2554137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pPr marL="228600" indent="-228600">
              <a:buAutoNum type="arabicPeriod"/>
            </a:pPr>
            <a:endParaRPr lang="sv-SE" sz="1200" b="1" dirty="0">
              <a:latin typeface="Arial" panose="020B0604020202020204" pitchFamily="34" charset="0"/>
              <a:cs typeface="Arial" panose="020B0604020202020204" pitchFamily="34" charset="0"/>
            </a:endParaRPr>
          </a:p>
          <a:p>
            <a:pPr marL="228600" indent="-228600">
              <a:buAutoNum type="arabicPeriod"/>
            </a:pPr>
            <a:r>
              <a:rPr lang="sv-SE" sz="1200" dirty="0">
                <a:latin typeface="Arial" panose="020B0604020202020204" pitchFamily="34" charset="0"/>
                <a:cs typeface="Arial" panose="020B0604020202020204" pitchFamily="34" charset="0"/>
              </a:rPr>
              <a:t>Läs texten på powerpoint-bilden högt.</a:t>
            </a:r>
          </a:p>
          <a:p>
            <a:pPr marL="228600" indent="-228600">
              <a:buFont typeface="+mj-lt"/>
              <a:buAutoNum type="arabicPeriod"/>
            </a:pPr>
            <a:r>
              <a:rPr lang="sv-SE" sz="1200" b="0" dirty="0">
                <a:latin typeface="Arial" panose="020B0604020202020204" pitchFamily="34" charset="0"/>
                <a:ea typeface="Calibri"/>
                <a:cs typeface="Arial" panose="020B0604020202020204" pitchFamily="34" charset="0"/>
              </a:rPr>
              <a:t>Valbart</a:t>
            </a:r>
            <a:r>
              <a:rPr lang="sv-SE" sz="1200" dirty="0">
                <a:latin typeface="Arial" panose="020B0604020202020204" pitchFamily="34" charset="0"/>
                <a:ea typeface="Calibri"/>
                <a:cs typeface="Arial" panose="020B0604020202020204" pitchFamily="34" charset="0"/>
              </a:rPr>
              <a:t>: Om gruppen vill veta mer om </a:t>
            </a:r>
            <a:r>
              <a:rPr lang="sv-SE" sz="1200" b="0" dirty="0">
                <a:latin typeface="Arial" panose="020B0604020202020204" pitchFamily="34" charset="0"/>
                <a:ea typeface="Calibri"/>
                <a:cs typeface="Arial" panose="020B0604020202020204" pitchFamily="34" charset="0"/>
              </a:rPr>
              <a:t>mål 12 i de globala målen, Agenda 2030</a:t>
            </a:r>
            <a:r>
              <a:rPr lang="sv-SE" sz="1200" dirty="0">
                <a:latin typeface="Arial" panose="020B0604020202020204" pitchFamily="34" charset="0"/>
                <a:ea typeface="Calibri"/>
                <a:cs typeface="Arial" panose="020B0604020202020204" pitchFamily="34" charset="0"/>
              </a:rPr>
              <a:t>, klicka på länken "Mer om mål 12”</a:t>
            </a:r>
            <a:endParaRPr lang="sv-SE" sz="1200" b="1"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dirty="0">
              <a:latin typeface="Arial" panose="020B0604020202020204" pitchFamily="34" charset="0"/>
              <a:ea typeface="Calibri"/>
              <a:cs typeface="Arial" panose="020B0604020202020204" pitchFamily="34" charset="0"/>
            </a:endParaRP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6</a:t>
            </a:fld>
            <a:endParaRPr lang="sv-SE"/>
          </a:p>
        </p:txBody>
      </p:sp>
    </p:spTree>
    <p:extLst>
      <p:ext uri="{BB962C8B-B14F-4D97-AF65-F5344CB8AC3E}">
        <p14:creationId xmlns:p14="http://schemas.microsoft.com/office/powerpoint/2010/main" val="339155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F00BE-C06B-96EF-93D4-5B805A7BCD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13FA73A-B55F-7277-AC26-72A400B8F54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42FA9E33-1C7E-9B1A-E12A-2DD4B975825B}"/>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1. Prata om frågan tillsammans, det finns inget rätt eller fel. Skriv gärna upp deltagarnas svar på en </a:t>
            </a:r>
            <a:r>
              <a:rPr lang="sv-SE" altLang="sv-SE" sz="1200" b="0" i="0" dirty="0" err="1">
                <a:latin typeface="Arial" panose="020B0604020202020204" pitchFamily="34" charset="0"/>
                <a:cs typeface="Arial" panose="020B0604020202020204" pitchFamily="34" charset="0"/>
              </a:rPr>
              <a:t>whiteboard</a:t>
            </a:r>
            <a:r>
              <a:rPr lang="sv-SE" altLang="sv-SE" sz="1200" b="0" i="0" dirty="0">
                <a:latin typeface="Arial" panose="020B0604020202020204" pitchFamily="34" charset="0"/>
                <a:cs typeface="Arial" panose="020B0604020202020204" pitchFamily="34" charset="0"/>
              </a:rPr>
              <a:t> eller liknande.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a:t>
            </a:r>
            <a:br>
              <a:rPr lang="sv-SE" altLang="sv-SE" sz="1200" b="0" i="0" dirty="0">
                <a:latin typeface="Arial" panose="020B0604020202020204" pitchFamily="34" charset="0"/>
                <a:cs typeface="Arial" panose="020B0604020202020204" pitchFamily="34" charset="0"/>
              </a:rPr>
            </a:br>
            <a:endParaRPr lang="sv-SE" altLang="sv-SE" sz="1200" i="0" dirty="0">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i="0" dirty="0">
                <a:latin typeface="Arial" panose="020B0604020202020204" pitchFamily="34" charset="0"/>
                <a:cs typeface="Arial" panose="020B0604020202020204" pitchFamily="34" charset="0"/>
              </a:rPr>
              <a:t>Hållbar ekonomi omfattar ekologisk, ekonomisk och social hållbarhet och just därför är det ett komplext och stort område som berör många delar av samhället och våra liv. När vi pratar om hållbar ekonomi sträcker vi oss över stora delar av de globala målen, och det kan vara svårt att definiera exakt vad det betyder för oss och planeten.</a:t>
            </a:r>
          </a:p>
          <a:p>
            <a:pPr marL="171450" indent="-171450">
              <a:buFont typeface="Arial" panose="020B0604020202020204" pitchFamily="34" charset="0"/>
              <a:buChar char="•"/>
            </a:pPr>
            <a:endParaRPr lang="sv-SE" sz="120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i="0" dirty="0">
                <a:latin typeface="Arial" panose="020B0604020202020204" pitchFamily="34" charset="0"/>
                <a:cs typeface="Arial" panose="020B0604020202020204" pitchFamily="34" charset="0"/>
              </a:rPr>
              <a:t>Vad tänker du på när du hör begreppet hållbar ekonomi?</a:t>
            </a:r>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sv-SE" sz="1200" b="1"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7266D8AD-3DB9-FC8C-1E46-DAB713BB3CBF}"/>
              </a:ext>
            </a:extLst>
          </p:cNvPr>
          <p:cNvSpPr>
            <a:spLocks noGrp="1"/>
          </p:cNvSpPr>
          <p:nvPr>
            <p:ph type="sldNum" sz="quarter" idx="10"/>
          </p:nvPr>
        </p:nvSpPr>
        <p:spPr/>
        <p:txBody>
          <a:bodyPr/>
          <a:lstStyle/>
          <a:p>
            <a:fld id="{4B0E164D-EE8D-B448-BE8E-A1520703B60E}" type="slidenum">
              <a:rPr lang="sv-SE" smtClean="0"/>
              <a:t>7</a:t>
            </a:fld>
            <a:endParaRPr lang="sv-SE"/>
          </a:p>
        </p:txBody>
      </p:sp>
    </p:spTree>
    <p:extLst>
      <p:ext uri="{BB962C8B-B14F-4D97-AF65-F5344CB8AC3E}">
        <p14:creationId xmlns:p14="http://schemas.microsoft.com/office/powerpoint/2010/main" val="3648052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BB1E-C8E8-F84B-6E27-31F337A21C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F422D84-CEF5-6A5B-2419-286E559CF91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E65F64FB-4CC4-174C-BDD8-DCA43FDEFC82}"/>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Kungliga Tekniska Högskolans definition av hållbar ekonomi. Börja med </a:t>
            </a:r>
            <a:r>
              <a:rPr lang="sv-SE" sz="1200" b="0" i="0" u="none" strike="noStrike" dirty="0" err="1">
                <a:solidFill>
                  <a:srgbClr val="000000"/>
                </a:solidFill>
                <a:effectLst/>
                <a:latin typeface="Arial" panose="020B0604020202020204" pitchFamily="34" charset="0"/>
                <a:cs typeface="Arial" panose="020B0604020202020204" pitchFamily="34" charset="0"/>
              </a:rPr>
              <a:t>talpunkten</a:t>
            </a:r>
            <a:r>
              <a:rPr lang="sv-SE" sz="1200" b="0" i="0" u="none" strike="noStrike" dirty="0">
                <a:solidFill>
                  <a:srgbClr val="000000"/>
                </a:solidFill>
                <a:effectLst/>
                <a:latin typeface="Arial" panose="020B0604020202020204" pitchFamily="34" charset="0"/>
                <a:cs typeface="Arial" panose="020B0604020202020204" pitchFamily="34" charset="0"/>
              </a:rPr>
              <a:t> nedan och läs sedan texten på sliden högt.</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Just eftersom hållbar ekonomi är ett komplext och stort område så finns det en del olika definitioner av den. En av dessa kommer från Kungliga tekniska högskolan. (KTH).</a:t>
            </a:r>
          </a:p>
        </p:txBody>
      </p:sp>
      <p:sp>
        <p:nvSpPr>
          <p:cNvPr id="4" name="Platshållare för bildnummer 3">
            <a:extLst>
              <a:ext uri="{FF2B5EF4-FFF2-40B4-BE49-F238E27FC236}">
                <a16:creationId xmlns:a16="http://schemas.microsoft.com/office/drawing/2014/main" id="{EF587C28-3F60-B2D7-1AE5-3718021D66F6}"/>
              </a:ext>
            </a:extLst>
          </p:cNvPr>
          <p:cNvSpPr>
            <a:spLocks noGrp="1"/>
          </p:cNvSpPr>
          <p:nvPr>
            <p:ph type="sldNum" sz="quarter" idx="10"/>
          </p:nvPr>
        </p:nvSpPr>
        <p:spPr/>
        <p:txBody>
          <a:bodyPr/>
          <a:lstStyle/>
          <a:p>
            <a:fld id="{4B0E164D-EE8D-B448-BE8E-A1520703B60E}" type="slidenum">
              <a:rPr lang="sv-SE" smtClean="0"/>
              <a:t>8</a:t>
            </a:fld>
            <a:endParaRPr lang="sv-SE"/>
          </a:p>
        </p:txBody>
      </p:sp>
    </p:spTree>
    <p:extLst>
      <p:ext uri="{BB962C8B-B14F-4D97-AF65-F5344CB8AC3E}">
        <p14:creationId xmlns:p14="http://schemas.microsoft.com/office/powerpoint/2010/main" val="1381516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392A-AC36-4441-D4BF-0728D4674A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8B026E6-6A71-0877-C887-F31DDF3C5F9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2B1893E7-9635-D18A-45B9-D399A3741DBC}"/>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br>
              <a:rPr lang="sv-SE" altLang="sv-SE" sz="1200" b="1" i="0" dirty="0">
                <a:latin typeface="Arial" panose="020B0604020202020204" pitchFamily="34" charset="0"/>
                <a:cs typeface="Arial" panose="020B0604020202020204" pitchFamily="34" charset="0"/>
              </a:rPr>
            </a:br>
            <a:endParaRPr lang="sv-SE" altLang="sv-SE" sz="1200" b="1"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hur Agenda 2030 definierar hållbar ekonomi. Definitionen fortsätter på nästa bild. Börja med </a:t>
            </a:r>
            <a:r>
              <a:rPr lang="sv-SE" sz="1200" b="0" i="0" u="none" strike="noStrike" dirty="0" err="1">
                <a:solidFill>
                  <a:srgbClr val="000000"/>
                </a:solidFill>
                <a:effectLst/>
                <a:latin typeface="Arial" panose="020B0604020202020204" pitchFamily="34" charset="0"/>
                <a:cs typeface="Arial" panose="020B0604020202020204" pitchFamily="34" charset="0"/>
              </a:rPr>
              <a:t>talpunkten</a:t>
            </a:r>
            <a:r>
              <a:rPr lang="sv-SE" sz="1200" b="0" i="0" u="none" strike="noStrike" dirty="0">
                <a:solidFill>
                  <a:srgbClr val="000000"/>
                </a:solidFill>
                <a:effectLst/>
                <a:latin typeface="Arial" panose="020B0604020202020204" pitchFamily="34" charset="0"/>
                <a:cs typeface="Arial" panose="020B0604020202020204" pitchFamily="34" charset="0"/>
              </a:rPr>
              <a:t> nedan och läs sedan texten på sliden högt.</a:t>
            </a:r>
          </a:p>
          <a:p>
            <a:pPr marL="450850" marR="0" lvl="0" indent="-450850" algn="l" defTabSz="457200" rtl="0" eaLnBrk="1" fontAlgn="auto" latinLnBrk="0" hangingPunct="1">
              <a:lnSpc>
                <a:spcPct val="100000"/>
              </a:lnSpc>
              <a:spcBef>
                <a:spcPct val="0"/>
              </a:spcBef>
              <a:spcAft>
                <a:spcPts val="0"/>
              </a:spcAft>
              <a:buClrTx/>
              <a:buSzTx/>
              <a:buFontTx/>
              <a:buNone/>
              <a:tabLst/>
              <a:defRPr/>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450850" indent="-450850" eaLnBrk="1" hangingPunct="1">
              <a:spcBef>
                <a:spcPct val="0"/>
              </a:spcBef>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Även i Agenda 2030 finns en framtagen definition av hållbar ekonomi. </a:t>
            </a: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D240D390-5E6B-79D1-2A03-7926F79FC220}"/>
              </a:ext>
            </a:extLst>
          </p:cNvPr>
          <p:cNvSpPr>
            <a:spLocks noGrp="1"/>
          </p:cNvSpPr>
          <p:nvPr>
            <p:ph type="sldNum" sz="quarter" idx="10"/>
          </p:nvPr>
        </p:nvSpPr>
        <p:spPr/>
        <p:txBody>
          <a:bodyPr/>
          <a:lstStyle/>
          <a:p>
            <a:fld id="{4B0E164D-EE8D-B448-BE8E-A1520703B60E}" type="slidenum">
              <a:rPr lang="sv-SE" smtClean="0"/>
              <a:t>9</a:t>
            </a:fld>
            <a:endParaRPr lang="sv-SE"/>
          </a:p>
        </p:txBody>
      </p:sp>
    </p:spTree>
    <p:extLst>
      <p:ext uri="{BB962C8B-B14F-4D97-AF65-F5344CB8AC3E}">
        <p14:creationId xmlns:p14="http://schemas.microsoft.com/office/powerpoint/2010/main" val="223346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D9A5-46E9-BC82-C47F-760DFE05C55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11D3EFB-F8EB-ABD5-2FEF-FA604496CB9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314D5A69-FBEE-00C6-50D9-DC2B002E8E59}"/>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fortsättningen på hur Agenda 2030 definierar hållbar ekonomi. </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sv-SE" sz="1200" b="1"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51D27BFE-7DB1-4E67-F0CF-13FBF28782B0}"/>
              </a:ext>
            </a:extLst>
          </p:cNvPr>
          <p:cNvSpPr>
            <a:spLocks noGrp="1"/>
          </p:cNvSpPr>
          <p:nvPr>
            <p:ph type="sldNum" sz="quarter" idx="10"/>
          </p:nvPr>
        </p:nvSpPr>
        <p:spPr/>
        <p:txBody>
          <a:bodyPr/>
          <a:lstStyle/>
          <a:p>
            <a:fld id="{4B0E164D-EE8D-B448-BE8E-A1520703B60E}" type="slidenum">
              <a:rPr lang="sv-SE" smtClean="0"/>
              <a:t>10</a:t>
            </a:fld>
            <a:endParaRPr lang="sv-SE"/>
          </a:p>
        </p:txBody>
      </p:sp>
    </p:spTree>
    <p:extLst>
      <p:ext uri="{BB962C8B-B14F-4D97-AF65-F5344CB8AC3E}">
        <p14:creationId xmlns:p14="http://schemas.microsoft.com/office/powerpoint/2010/main" val="403868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endParaRPr lang="sv-SE" sz="1200" dirty="0">
              <a:latin typeface="Arial" panose="020B0604020202020204" pitchFamily="34" charset="0"/>
              <a:cs typeface="Arial" panose="020B0604020202020204" pitchFamily="34" charset="0"/>
            </a:endParaRPr>
          </a:p>
          <a:p>
            <a:endParaRPr lang="sv-SE" sz="1200"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Berätta för gruppen att ni ska titta på en film om hållbar ekonomi.</a:t>
            </a:r>
          </a:p>
          <a:p>
            <a:pPr marL="228600" indent="-228600">
              <a:buFont typeface="+mj-lt"/>
              <a:buAutoNum type="arabicPeriod"/>
            </a:pPr>
            <a:r>
              <a:rPr lang="sv-SE" sz="1200" dirty="0">
                <a:latin typeface="Arial" panose="020B0604020202020204" pitchFamily="34" charset="0"/>
                <a:cs typeface="Arial" panose="020B0604020202020204" pitchFamily="34" charset="0"/>
              </a:rPr>
              <a:t>I filmen får vi träffa Sonja </a:t>
            </a:r>
            <a:r>
              <a:rPr lang="sv-SE" sz="1200" dirty="0" err="1">
                <a:latin typeface="Arial" panose="020B0604020202020204" pitchFamily="34" charset="0"/>
                <a:cs typeface="Arial" panose="020B0604020202020204" pitchFamily="34" charset="0"/>
              </a:rPr>
              <a:t>Lejmark</a:t>
            </a:r>
            <a:r>
              <a:rPr lang="sv-SE" sz="1200" dirty="0">
                <a:latin typeface="Arial" panose="020B0604020202020204" pitchFamily="34" charset="0"/>
                <a:cs typeface="Arial" panose="020B0604020202020204" pitchFamily="34" charset="0"/>
              </a:rPr>
              <a:t>, </a:t>
            </a:r>
            <a:r>
              <a:rPr lang="sv-SE" sz="1200" b="0" i="0" u="none" strike="noStrike" kern="1200" dirty="0">
                <a:solidFill>
                  <a:schemeClr val="tx1"/>
                </a:solidFill>
                <a:effectLst/>
                <a:latin typeface="+mn-lt"/>
                <a:ea typeface="+mn-ea"/>
                <a:cs typeface="+mn-cs"/>
              </a:rPr>
              <a:t>som arbetat som kommunal miljöchef och är aktiv medlem i SPF Seniorerna Skara.</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Filmen är cirka </a:t>
            </a:r>
            <a:r>
              <a:rPr lang="sv-SE" sz="1200" i="1" dirty="0">
                <a:latin typeface="Arial" panose="020B0604020202020204" pitchFamily="34" charset="0"/>
                <a:cs typeface="Arial" panose="020B0604020202020204" pitchFamily="34" charset="0"/>
              </a:rPr>
              <a:t>5 </a:t>
            </a:r>
            <a:r>
              <a:rPr lang="sv-SE" sz="1200" i="0" dirty="0">
                <a:latin typeface="Arial" panose="020B0604020202020204" pitchFamily="34" charset="0"/>
                <a:cs typeface="Arial" panose="020B0604020202020204" pitchFamily="34" charset="0"/>
              </a:rPr>
              <a:t>minuter</a:t>
            </a:r>
            <a:r>
              <a:rPr lang="sv-SE" sz="1200" i="1" dirty="0">
                <a:latin typeface="Arial" panose="020B0604020202020204" pitchFamily="34" charset="0"/>
                <a:cs typeface="Arial" panose="020B0604020202020204" pitchFamily="34" charset="0"/>
              </a:rPr>
              <a:t> </a:t>
            </a:r>
            <a:r>
              <a:rPr lang="sv-SE" sz="1200" dirty="0">
                <a:latin typeface="Arial" panose="020B0604020202020204" pitchFamily="34" charset="0"/>
                <a:cs typeface="Arial" panose="020B0604020202020204" pitchFamily="34" charset="0"/>
              </a:rPr>
              <a:t>och har undertextning </a:t>
            </a:r>
            <a:r>
              <a:rPr lang="sv-SE" sz="1200" u="sng" kern="1200" dirty="0">
                <a:solidFill>
                  <a:schemeClr val="tx1"/>
                </a:solidFill>
                <a:effectLst/>
                <a:latin typeface="+mn-lt"/>
                <a:ea typeface="+mn-ea"/>
                <a:cs typeface="+mn-cs"/>
              </a:rPr>
              <a:t>som du slår på genom att trycka på ”cc” i filmens menyrad.</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Efter filmen kan gruppen prata utifrån de samtalsfrågorna som finns här nedan. Du kan komma på egna samtalsfrågor om du hellre vill det.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Klicka på spel-knappen för att spela filmen. </a:t>
            </a:r>
            <a:r>
              <a:rPr lang="sv-SE" sz="1200" u="sng" dirty="0">
                <a:latin typeface="Arial" panose="020B0604020202020204" pitchFamily="34" charset="0"/>
                <a:cs typeface="Arial" panose="020B0604020202020204" pitchFamily="34" charset="0"/>
              </a:rPr>
              <a:t>Observera att det kan ta några sekunder innan filmen är redo att börja spela efter att du tryck på ”spela”.</a:t>
            </a: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Förslag på samtalsfrågor efter filmen: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var nytt för 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du inte förstått tidigare?</a:t>
            </a:r>
          </a:p>
          <a:p>
            <a:endParaRPr lang="en-SE" dirty="0"/>
          </a:p>
        </p:txBody>
      </p:sp>
      <p:sp>
        <p:nvSpPr>
          <p:cNvPr id="4" name="Slide Number Placeholder 3"/>
          <p:cNvSpPr>
            <a:spLocks noGrp="1"/>
          </p:cNvSpPr>
          <p:nvPr>
            <p:ph type="sldNum" sz="quarter" idx="5"/>
          </p:nvPr>
        </p:nvSpPr>
        <p:spPr/>
        <p:txBody>
          <a:bodyPr/>
          <a:lstStyle/>
          <a:p>
            <a:fld id="{4B0E164D-EE8D-B448-BE8E-A1520703B60E}" type="slidenum">
              <a:rPr lang="sv-SE" smtClean="0"/>
              <a:t>11</a:t>
            </a:fld>
            <a:endParaRPr lang="sv-SE"/>
          </a:p>
        </p:txBody>
      </p:sp>
    </p:spTree>
    <p:extLst>
      <p:ext uri="{BB962C8B-B14F-4D97-AF65-F5344CB8AC3E}">
        <p14:creationId xmlns:p14="http://schemas.microsoft.com/office/powerpoint/2010/main" val="1998483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A514E-E793-A434-D3BD-582754E265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76CF31-F7CC-2E5A-2E3C-D44DCADA780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CF9C87A-DBFA-6F9C-D60B-A52919254B5D}"/>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kort sammanfatta cirkulär ekonomi som nämndes i filmen. Utgå från </a:t>
            </a:r>
            <a:r>
              <a:rPr lang="sv-SE" altLang="sv-SE" b="0" dirty="0" err="1">
                <a:latin typeface="Arial" panose="020B0604020202020204" pitchFamily="34" charset="0"/>
                <a:cs typeface="Arial" panose="020B0604020202020204" pitchFamily="34" charset="0"/>
              </a:rPr>
              <a:t>talpunkten</a:t>
            </a:r>
            <a:r>
              <a:rPr lang="sv-SE" altLang="sv-SE" b="0" dirty="0">
                <a:latin typeface="Arial" panose="020B0604020202020204" pitchFamily="34" charset="0"/>
                <a:cs typeface="Arial" panose="020B0604020202020204" pitchFamily="34" charset="0"/>
              </a:rPr>
              <a:t> nedan.</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Som vi hörde i filmen är det dominerande ekonomiska systemet idag linjärt vilket innebär att vi utvinner resurser, tillverkar produkter och kastar dem när de inte längre behövs. I motsats till det står cirkulär ekonomi där den grundläggande principen är återanvändning och att produkter som vi utvecklar ska ha lång livslängd.</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Naturskyddsföreningen</a:t>
            </a:r>
          </a:p>
        </p:txBody>
      </p:sp>
      <p:sp>
        <p:nvSpPr>
          <p:cNvPr id="4" name="Platshållare för bildnummer 3">
            <a:extLst>
              <a:ext uri="{FF2B5EF4-FFF2-40B4-BE49-F238E27FC236}">
                <a16:creationId xmlns:a16="http://schemas.microsoft.com/office/drawing/2014/main" id="{64ED3409-640A-D9D6-1D10-2854265A138A}"/>
              </a:ext>
            </a:extLst>
          </p:cNvPr>
          <p:cNvSpPr>
            <a:spLocks noGrp="1"/>
          </p:cNvSpPr>
          <p:nvPr>
            <p:ph type="sldNum" sz="quarter" idx="10"/>
          </p:nvPr>
        </p:nvSpPr>
        <p:spPr/>
        <p:txBody>
          <a:bodyPr/>
          <a:lstStyle/>
          <a:p>
            <a:fld id="{4B0E164D-EE8D-B448-BE8E-A1520703B60E}" type="slidenum">
              <a:rPr lang="sv-SE" smtClean="0"/>
              <a:t>12</a:t>
            </a:fld>
            <a:endParaRPr lang="sv-SE"/>
          </a:p>
        </p:txBody>
      </p:sp>
    </p:spTree>
    <p:extLst>
      <p:ext uri="{BB962C8B-B14F-4D97-AF65-F5344CB8AC3E}">
        <p14:creationId xmlns:p14="http://schemas.microsoft.com/office/powerpoint/2010/main" val="1591415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2BEE-E978-9DFC-0CD8-612F22C41F7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57367F5-30E8-28AC-F839-18BDD2769486}"/>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D9F4D62-B04F-936D-1EC9-5C3CDA9D4751}"/>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Ställ samtalsfrågan till gruppen och ge deltagarna möjligheten att inspireras av varandra. </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dirty="0">
                <a:latin typeface="Arial" panose="020B0604020202020204" pitchFamily="34" charset="0"/>
                <a:cs typeface="Arial" panose="020B0604020202020204" pitchFamily="34" charset="0"/>
              </a:rPr>
              <a:t>Samtalsfråga:</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Hur bidrar vi redan idag till den cirkulära ekonomin?</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B20E565-24B7-664A-6D0E-5539142DF608}"/>
              </a:ext>
            </a:extLst>
          </p:cNvPr>
          <p:cNvSpPr>
            <a:spLocks noGrp="1"/>
          </p:cNvSpPr>
          <p:nvPr>
            <p:ph type="sldNum" sz="quarter" idx="10"/>
          </p:nvPr>
        </p:nvSpPr>
        <p:spPr/>
        <p:txBody>
          <a:bodyPr/>
          <a:lstStyle/>
          <a:p>
            <a:fld id="{4B0E164D-EE8D-B448-BE8E-A1520703B60E}" type="slidenum">
              <a:rPr lang="sv-SE" smtClean="0"/>
              <a:t>13</a:t>
            </a:fld>
            <a:endParaRPr lang="sv-SE"/>
          </a:p>
        </p:txBody>
      </p:sp>
    </p:spTree>
    <p:extLst>
      <p:ext uri="{BB962C8B-B14F-4D97-AF65-F5344CB8AC3E}">
        <p14:creationId xmlns:p14="http://schemas.microsoft.com/office/powerpoint/2010/main" val="4279894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1E643-314B-9A2A-0472-342581C5033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12D9CF-0219-4438-7586-66A6D03AC936}"/>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C4D2FD9-7B82-2A3A-DFCA-C422EAD8531B}"/>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hur munkmodellen är ett alternativt och mer hållbart sätt att se på ekonomi. Utgå från talpunkterna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Om gruppen vill fördjupa sig i munkmodellen kan ni även titta på nästa bild som innehåller mer detaljerad information, annars kan ni hoppa över den och </a:t>
            </a:r>
            <a:r>
              <a:rPr lang="sv-SE" altLang="sv-SE" b="0" dirty="0" err="1">
                <a:latin typeface="Arial" panose="020B0604020202020204" pitchFamily="34" charset="0"/>
                <a:cs typeface="Arial" panose="020B0604020202020204" pitchFamily="34" charset="0"/>
              </a:rPr>
              <a:t>gp</a:t>
            </a:r>
            <a:r>
              <a:rPr lang="sv-SE" altLang="sv-SE" b="0" dirty="0">
                <a:latin typeface="Arial" panose="020B0604020202020204" pitchFamily="34" charset="0"/>
                <a:cs typeface="Arial" panose="020B0604020202020204" pitchFamily="34" charset="0"/>
              </a:rPr>
              <a:t> vidare till samtalsfrågan.</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Munkmodellen är ett nytt sätt att visualisera ekonomi skapad av den brittiska ekonomen Kate </a:t>
            </a:r>
            <a:r>
              <a:rPr lang="sv-SE" sz="1200" dirty="0" err="1">
                <a:latin typeface="Arial" panose="020B0604020202020204" pitchFamily="34" charset="0"/>
                <a:cs typeface="Arial" panose="020B0604020202020204" pitchFamily="34" charset="0"/>
              </a:rPr>
              <a:t>Raworth</a:t>
            </a:r>
            <a:r>
              <a:rPr lang="sv-SE" sz="1200" dirty="0">
                <a:latin typeface="Arial" panose="020B0604020202020204" pitchFamily="34" charset="0"/>
                <a:cs typeface="Arial" panose="020B0604020202020204" pitchFamily="34" charset="0"/>
              </a:rPr>
              <a:t>. Istället för att mäta framgång i tillväxt ställer den en annan fråga: Hur skapar vi ett samhälle som frodas inom de ekologiska gränserna?</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Namnet kommer från cirkelformen som liknar en munk. I den inre ringen lyfter modellen sociala grundvillkor som alla människor behöver, och i den yttre kan vi följa nio ekologiska gränser som vi som planet inte bör överskridas. Det gröna området mellan den inre och yttre ringen är där ett hållbart samhälle frodas.</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Till grund för modellen ligger Agenda 2030 och Stockholm </a:t>
            </a:r>
            <a:r>
              <a:rPr lang="sv-SE" sz="1200" dirty="0" err="1">
                <a:latin typeface="Arial" panose="020B0604020202020204" pitchFamily="34" charset="0"/>
                <a:cs typeface="Arial" panose="020B0604020202020204" pitchFamily="34" charset="0"/>
              </a:rPr>
              <a:t>Resilience</a:t>
            </a:r>
            <a:r>
              <a:rPr lang="sv-SE" sz="1200" dirty="0">
                <a:latin typeface="Arial" panose="020B0604020202020204" pitchFamily="34" charset="0"/>
                <a:cs typeface="Arial" panose="020B0604020202020204" pitchFamily="34" charset="0"/>
              </a:rPr>
              <a:t> Centres ramverk för planetära gränser och den fungerar som en kompass för att navigera mot en värld där alla människors behov uppfylls inom ramen för vad planeten tål.</a:t>
            </a: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a:t>
            </a:r>
            <a:r>
              <a:rPr lang="sv-SE" b="1" dirty="0" err="1">
                <a:latin typeface="Arial" panose="020B0604020202020204" pitchFamily="34" charset="0"/>
                <a:cs typeface="Arial" panose="020B0604020202020204" pitchFamily="34" charset="0"/>
              </a:rPr>
              <a:t>Doughnut</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Economics</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ActionLab</a:t>
            </a:r>
            <a:endParaRPr lang="sv-SE" b="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83737CF-F025-C407-A900-4FA2F27A8B44}"/>
              </a:ext>
            </a:extLst>
          </p:cNvPr>
          <p:cNvSpPr>
            <a:spLocks noGrp="1"/>
          </p:cNvSpPr>
          <p:nvPr>
            <p:ph type="sldNum" sz="quarter" idx="10"/>
          </p:nvPr>
        </p:nvSpPr>
        <p:spPr/>
        <p:txBody>
          <a:bodyPr/>
          <a:lstStyle/>
          <a:p>
            <a:fld id="{4B0E164D-EE8D-B448-BE8E-A1520703B60E}" type="slidenum">
              <a:rPr lang="sv-SE" smtClean="0"/>
              <a:t>14</a:t>
            </a:fld>
            <a:endParaRPr lang="sv-SE"/>
          </a:p>
        </p:txBody>
      </p:sp>
    </p:spTree>
    <p:extLst>
      <p:ext uri="{BB962C8B-B14F-4D97-AF65-F5344CB8AC3E}">
        <p14:creationId xmlns:p14="http://schemas.microsoft.com/office/powerpoint/2010/main" val="2091160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3A7A5-D840-42BC-6F49-4768ABA0199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4468342-0575-3420-08E3-F06561A634C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B31D0E17-AA8B-0C8C-921A-B0355D03A12F}"/>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b="0" dirty="0">
                <a:latin typeface="Arial" panose="020B0604020202020204" pitchFamily="34" charset="0"/>
                <a:cs typeface="Arial" panose="020B0604020202020204" pitchFamily="34" charset="0"/>
              </a:rPr>
              <a:t>Börja med att fördjupa er i munkmodellen.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Låt sedan gruppen välja om de vill fördjupa sig mer om munkmodellen. </a:t>
            </a:r>
            <a:r>
              <a:rPr lang="sv-SE" altLang="sv-SE" b="1" dirty="0">
                <a:latin typeface="Arial" panose="020B0604020202020204" pitchFamily="34" charset="0"/>
                <a:cs typeface="Arial" panose="020B0604020202020204" pitchFamily="34" charset="0"/>
              </a:rPr>
              <a:t>Obs!</a:t>
            </a:r>
            <a:r>
              <a:rPr lang="sv-SE" altLang="sv-SE" b="0" dirty="0">
                <a:latin typeface="Arial" panose="020B0604020202020204" pitchFamily="34" charset="0"/>
                <a:cs typeface="Arial" panose="020B0604020202020204" pitchFamily="34" charset="0"/>
              </a:rPr>
              <a:t> Fördjupningen är på engelska,.</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 mitten ser ni hålet i munken. Den pilen som pekar inåt och heter "brist" visar vad som händer om vi inte når upp till det sociala fundamentet, det vill säga när människor saknar det de behöver för ett värdigt liv. Här inne i den inre ringen finns tolv grundvillkor: vatten, mat, hälsa, utbildning, inkomst och arbete, bostad, energi, nätverk, fred och rättvisa, politiskt medbestämmande, social jämlikhet och jämställdhet.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Den gröna zonen – själva munken – kallas "en trygg och rättvis zon för mänskligheten." Det är målet. Här lever vi gott och rättvist, inom planetens gränser. Längst in i den gröna ringen ser ni också texten "regenerativ fördelningsekonomi" – det är vad munkmodellen pekar mot som ekonomiskt system.</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Den yttre rosa ringen är det ekologiska taket. Pilen som pekar utåt heter "överskridande." Här ser ni de nio gränserna som vi inte bör överskrida: klimatförändring, havsförsurning, kemiska föroreningar, kväve- och fosforflöden, färskvattenanvändning, markanvändning, förlust av biologisk mångfald, uttunning av ozonskiktet och luftföroreningar.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Munkmodellen ger oss helt enkelt ett alternativt sätt att tänka bortom den linjära ekonomiska modellen där tillväxt är i fokus. I stället får vi en gemensam bild av vad ett hållbart samhälle faktiskt innebär, där människors grundläggande behov tillgodoses utan att vi överskrider planetens gränser.</a:t>
            </a: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veta mer om Munkmodellen, klicka på länken ”Munkmoddelen”. Där finns mer information på engelska.</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1"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a:t>
            </a:r>
            <a:r>
              <a:rPr lang="sv-SE" b="1" dirty="0" err="1">
                <a:latin typeface="Arial" panose="020B0604020202020204" pitchFamily="34" charset="0"/>
                <a:cs typeface="Arial" panose="020B0604020202020204" pitchFamily="34" charset="0"/>
              </a:rPr>
              <a:t>Doughnut</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Economics</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ActionLab</a:t>
            </a:r>
            <a:endParaRPr lang="sv-SE" b="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847BF949-9A58-8B44-B4C4-9FC55487C33B}"/>
              </a:ext>
            </a:extLst>
          </p:cNvPr>
          <p:cNvSpPr>
            <a:spLocks noGrp="1"/>
          </p:cNvSpPr>
          <p:nvPr>
            <p:ph type="sldNum" sz="quarter" idx="10"/>
          </p:nvPr>
        </p:nvSpPr>
        <p:spPr/>
        <p:txBody>
          <a:bodyPr/>
          <a:lstStyle/>
          <a:p>
            <a:fld id="{4B0E164D-EE8D-B448-BE8E-A1520703B60E}" type="slidenum">
              <a:rPr lang="sv-SE" smtClean="0"/>
              <a:t>15</a:t>
            </a:fld>
            <a:endParaRPr lang="sv-SE"/>
          </a:p>
        </p:txBody>
      </p:sp>
    </p:spTree>
    <p:extLst>
      <p:ext uri="{BB962C8B-B14F-4D97-AF65-F5344CB8AC3E}">
        <p14:creationId xmlns:p14="http://schemas.microsoft.com/office/powerpoint/2010/main" val="2690925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C1AA1-0EB4-90FC-DB6B-129186623D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FAA2212-E317-0916-D2CB-6EDE5820059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83C03679-81D0-1729-4823-320170BDA770}"/>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dirty="0">
                <a:highlight>
                  <a:srgbClr val="FFFF00"/>
                </a:highlight>
                <a:latin typeface="Arial" panose="020B0604020202020204" pitchFamily="34" charset="0"/>
                <a:cs typeface="Arial" panose="020B0604020202020204" pitchFamily="34" charset="0"/>
              </a:rPr>
              <a:t>1. Ge deltagarna någon minut att fundera en och en. Låt sedan de som vill dela med sig berätta om sina reflektioner för gruppen. Utgå från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 nedan.</a:t>
            </a:r>
            <a:endParaRPr lang="sv-SE" altLang="sv-SE" sz="1200" b="1" i="1" dirty="0">
              <a:latin typeface="Arial" panose="020B0604020202020204" pitchFamily="34" charset="0"/>
              <a:cs typeface="Arial" panose="020B0604020202020204" pitchFamily="34" charset="0"/>
            </a:endParaRP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Vi har ett samhälle där tillväxt är det huvudsakliga måttet för framgång. Vi räknar på BNP (bruttonationalprodukt) och jagar ständigt mer produktion och konsumtion. Det här påverkar såklart oss som individer eftersom tillväxt är ett paraply vi alla står under.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När tillväxt är likställt med framgång kan det till exempel påverka våra yrkesval, var vi bosätter oss och våra konsumtionsvanor. Det kan finnas en press att ”hänga med” i den ständigt ökande levnadsstandarden som gör att många kanske konsumerar på sätt de egentligen inte behöver för ett gott liv.</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t>Föreställ er ett samhälle där man mäter framgång på fler, eller andra, sätt än tillväxt. Hur tror vi det hade påverkat beslut som vi tagit i våra liv?</a:t>
            </a:r>
            <a:br>
              <a:rPr lang="sv-SE" sz="1200" i="0" dirty="0">
                <a:latin typeface="Arial" panose="020B0604020202020204" pitchFamily="34" charset="0"/>
                <a:cs typeface="Arial" panose="020B0604020202020204" pitchFamily="34" charset="0"/>
              </a:rPr>
            </a:b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1B0450A5-4DAB-89D6-B2DC-09D593573F1D}"/>
              </a:ext>
            </a:extLst>
          </p:cNvPr>
          <p:cNvSpPr>
            <a:spLocks noGrp="1"/>
          </p:cNvSpPr>
          <p:nvPr>
            <p:ph type="sldNum" sz="quarter" idx="10"/>
          </p:nvPr>
        </p:nvSpPr>
        <p:spPr/>
        <p:txBody>
          <a:bodyPr/>
          <a:lstStyle/>
          <a:p>
            <a:fld id="{4B0E164D-EE8D-B448-BE8E-A1520703B60E}" type="slidenum">
              <a:rPr lang="sv-SE" smtClean="0"/>
              <a:t>16</a:t>
            </a:fld>
            <a:endParaRPr lang="sv-SE"/>
          </a:p>
        </p:txBody>
      </p:sp>
    </p:spTree>
    <p:extLst>
      <p:ext uri="{BB962C8B-B14F-4D97-AF65-F5344CB8AC3E}">
        <p14:creationId xmlns:p14="http://schemas.microsoft.com/office/powerpoint/2010/main" val="953398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275A-85EB-7A43-6514-44D6FBA619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B51C6F-FEDA-E575-8693-41D51C774D83}"/>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FBD6359-83FA-B4E0-64A0-21434D2184B5}"/>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hur pengar vi har på banken kan bidra till hållbarhet.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Genom hela livet sparar vi pengar i banker och fond- och försäkringsbolag. Insättningar sker genom arbetsgivare och privat sparande till bland annat pension men även andra investeringar som tillexempel bostadsköp och sparande åt barn och barnbarn.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Föreställ dig alla pengar vi tillsammans har sparade – det är väldigt mycket pengar!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Att låta förvaltarna investera som de vill innebär att pengarna i många fall går till kol, gas och oljeindustrin.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Genom vårt sparande i fonder är vi delägare i en mängd bolag på världens börser. Den svenska ägarandelen i börsnoterade energibolag med kol-, olje- och gasreserver beräknas motsvara totalt 5 047 miljoner ton CO2 i framtida utsläpp om dessa reserver utvinns, eller 753 ton/person om de fördelas på 6,7 miljoner registrerade pensionssparare i det svenska pensionssystemet.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Tänk om vi istället investerade dem i företag som kämpar för en hållbar framtid? Vi kan sätta press på de som sköter våra bankkonton, besparingar, fonder, försäkringar och din pension – till exempel genom att fråga efter investeringar som inte bidrar till den globala uppvärmningen men också genom att bestämma var jag har och sparar mina pengar! Om vi väljer bort de sämre alternativen tvingas de ändra på sig.</a:t>
            </a:r>
          </a:p>
        </p:txBody>
      </p:sp>
      <p:sp>
        <p:nvSpPr>
          <p:cNvPr id="4" name="Platshållare för bildnummer 3">
            <a:extLst>
              <a:ext uri="{FF2B5EF4-FFF2-40B4-BE49-F238E27FC236}">
                <a16:creationId xmlns:a16="http://schemas.microsoft.com/office/drawing/2014/main" id="{76FAAA82-7787-C2AA-ED90-BDA184C4D8A5}"/>
              </a:ext>
            </a:extLst>
          </p:cNvPr>
          <p:cNvSpPr>
            <a:spLocks noGrp="1"/>
          </p:cNvSpPr>
          <p:nvPr>
            <p:ph type="sldNum" sz="quarter" idx="10"/>
          </p:nvPr>
        </p:nvSpPr>
        <p:spPr/>
        <p:txBody>
          <a:bodyPr/>
          <a:lstStyle/>
          <a:p>
            <a:fld id="{4B0E164D-EE8D-B448-BE8E-A1520703B60E}" type="slidenum">
              <a:rPr lang="sv-SE" smtClean="0"/>
              <a:t>17</a:t>
            </a:fld>
            <a:endParaRPr lang="sv-SE"/>
          </a:p>
        </p:txBody>
      </p:sp>
    </p:spTree>
    <p:extLst>
      <p:ext uri="{BB962C8B-B14F-4D97-AF65-F5344CB8AC3E}">
        <p14:creationId xmlns:p14="http://schemas.microsoft.com/office/powerpoint/2010/main" val="2816740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9691F-13F1-A560-86DB-9BA49DD5C2E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5759C86-E99A-CF14-7BAB-E806920E09B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95B1BDB-23EB-6E76-3CA1-A82D4978EB7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hållbara investeringar.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Investeringar som är hållbara och ansvarsfulla ska ta hänsyn till så kallade ESG-faktorer. ESG står för miljö (</a:t>
            </a:r>
            <a:r>
              <a:rPr lang="sv-SE" sz="1200" b="0" i="0" kern="1200" dirty="0" err="1">
                <a:solidFill>
                  <a:schemeClr val="tx1"/>
                </a:solidFill>
                <a:effectLst/>
                <a:latin typeface="+mn-lt"/>
                <a:ea typeface="+mn-ea"/>
                <a:cs typeface="+mn-cs"/>
              </a:rPr>
              <a:t>Enviroment</a:t>
            </a:r>
            <a:r>
              <a:rPr lang="sv-SE" sz="1200" b="0" i="0" kern="1200" dirty="0">
                <a:solidFill>
                  <a:schemeClr val="tx1"/>
                </a:solidFill>
                <a:effectLst/>
                <a:latin typeface="+mn-lt"/>
                <a:ea typeface="+mn-ea"/>
                <a:cs typeface="+mn-cs"/>
              </a:rPr>
              <a:t>), sociala förhållanden (Social) och bolagsstyrning (Governance).</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Hur försäkringsbolagen praktiskt arbetar med hållbarhetsfrågor skiljer sig åt, men generellt brukar investeringsstrategier för hållbarhet delas in i:</a:t>
            </a:r>
          </a:p>
          <a:p>
            <a:r>
              <a:rPr lang="sv-SE" sz="1200" b="1" i="0" kern="1200" dirty="0">
                <a:solidFill>
                  <a:schemeClr val="tx1"/>
                </a:solidFill>
                <a:effectLst/>
                <a:latin typeface="+mn-lt"/>
                <a:ea typeface="+mn-ea"/>
                <a:cs typeface="+mn-cs"/>
              </a:rPr>
              <a:t>    Välja in</a:t>
            </a:r>
            <a:r>
              <a:rPr lang="sv-SE" sz="1200" b="0" i="0" kern="1200" dirty="0">
                <a:solidFill>
                  <a:schemeClr val="tx1"/>
                </a:solidFill>
                <a:effectLst/>
                <a:latin typeface="+mn-lt"/>
                <a:ea typeface="+mn-ea"/>
                <a:cs typeface="+mn-cs"/>
              </a:rPr>
              <a:t> – investera i hållbara bolag</a:t>
            </a:r>
          </a:p>
          <a:p>
            <a:r>
              <a:rPr lang="sv-SE" sz="1200" b="1" i="0" kern="1200" dirty="0">
                <a:solidFill>
                  <a:schemeClr val="tx1"/>
                </a:solidFill>
                <a:effectLst/>
                <a:latin typeface="+mn-lt"/>
                <a:ea typeface="+mn-ea"/>
                <a:cs typeface="+mn-cs"/>
              </a:rPr>
              <a:t>    Välja bort</a:t>
            </a:r>
            <a:r>
              <a:rPr lang="sv-SE" sz="1200" b="0" i="0" kern="1200" dirty="0">
                <a:solidFill>
                  <a:schemeClr val="tx1"/>
                </a:solidFill>
                <a:effectLst/>
                <a:latin typeface="+mn-lt"/>
                <a:ea typeface="+mn-ea"/>
                <a:cs typeface="+mn-cs"/>
              </a:rPr>
              <a:t> – välj bort bolag som inte är hållbara</a:t>
            </a:r>
          </a:p>
          <a:p>
            <a:r>
              <a:rPr lang="sv-SE" sz="1200" b="1" i="0" kern="1200" dirty="0">
                <a:solidFill>
                  <a:schemeClr val="tx1"/>
                </a:solidFill>
                <a:effectLst/>
                <a:latin typeface="+mn-lt"/>
                <a:ea typeface="+mn-ea"/>
                <a:cs typeface="+mn-cs"/>
              </a:rPr>
              <a:t>    Påverka</a:t>
            </a:r>
            <a:r>
              <a:rPr lang="sv-SE" sz="1200" b="0" i="0" kern="1200" dirty="0">
                <a:solidFill>
                  <a:schemeClr val="tx1"/>
                </a:solidFill>
                <a:effectLst/>
                <a:latin typeface="+mn-lt"/>
                <a:ea typeface="+mn-ea"/>
                <a:cs typeface="+mn-cs"/>
              </a:rPr>
              <a:t> – föra diskussioner för att få bolag att ställa om till en mer hållbar verksamhet</a:t>
            </a:r>
          </a:p>
          <a:p>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Begär att banken eller förvaltaren redovisar vilka konkreta hållbarhetsresultat deras placeringar skapat. Fråga om dessa resultat är tillräckliga för att hålla oss inom ramarna för en planet.</a:t>
            </a:r>
          </a:p>
        </p:txBody>
      </p:sp>
      <p:sp>
        <p:nvSpPr>
          <p:cNvPr id="4" name="Platshållare för bildnummer 3">
            <a:extLst>
              <a:ext uri="{FF2B5EF4-FFF2-40B4-BE49-F238E27FC236}">
                <a16:creationId xmlns:a16="http://schemas.microsoft.com/office/drawing/2014/main" id="{E901A47A-C71D-59E9-1390-06A678C87BAF}"/>
              </a:ext>
            </a:extLst>
          </p:cNvPr>
          <p:cNvSpPr>
            <a:spLocks noGrp="1"/>
          </p:cNvSpPr>
          <p:nvPr>
            <p:ph type="sldNum" sz="quarter" idx="10"/>
          </p:nvPr>
        </p:nvSpPr>
        <p:spPr/>
        <p:txBody>
          <a:bodyPr/>
          <a:lstStyle/>
          <a:p>
            <a:fld id="{4B0E164D-EE8D-B448-BE8E-A1520703B60E}" type="slidenum">
              <a:rPr lang="sv-SE" smtClean="0"/>
              <a:t>18</a:t>
            </a:fld>
            <a:endParaRPr lang="sv-SE"/>
          </a:p>
        </p:txBody>
      </p:sp>
    </p:spTree>
    <p:extLst>
      <p:ext uri="{BB962C8B-B14F-4D97-AF65-F5344CB8AC3E}">
        <p14:creationId xmlns:p14="http://schemas.microsoft.com/office/powerpoint/2010/main" val="2970387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A3AE4-EFF5-AA95-3C1D-CBE239A96A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71A0DA6-6B83-E8E6-063B-82E7BD407901}"/>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4A5D1950-BE48-FCAE-AEA2-C60580DAECC0}"/>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du kan göra för att spara hållbart genom din pension. Kanske är det svårt att ändra på nu, men du kan prata med andra om vad de kan göra för att bidra till hållbarhet genom sitt pensionssparande.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Allmän pension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 den allmänna pensionen kan du välja fonder för dina premiepensionspengar. Här finns ett stort utbud av hållbara fonder att välja mellan.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Från och med den 1 januari 2022 måste fondförvaltare, för att få ingå fondavtal med Pensionsmyndigheten, lämna information om fonder enligt EU-taxonomin. Det betyder att fonderna måste innehålla information om miljömässig hållbarhet.</a:t>
            </a:r>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AP7 – Sjunde AP-fonden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Om du inte gör ett aktivt val av fonder för din premiepension placeras pengarna automatiskt i AP7 </a:t>
            </a:r>
            <a:r>
              <a:rPr lang="sv-SE" sz="1200" dirty="0" err="1">
                <a:latin typeface="Arial" panose="020B0604020202020204" pitchFamily="34" charset="0"/>
                <a:cs typeface="Arial" panose="020B0604020202020204" pitchFamily="34" charset="0"/>
              </a:rPr>
              <a:t>Såfa</a:t>
            </a:r>
            <a:r>
              <a:rPr lang="sv-SE" sz="1200" dirty="0">
                <a:latin typeface="Arial" panose="020B0604020202020204" pitchFamily="34" charset="0"/>
                <a:cs typeface="Arial" panose="020B0604020202020204" pitchFamily="34" charset="0"/>
              </a:rPr>
              <a:t>, statens förvalsalternativ som förvaltas av Sjunde AP-fonden. I dag har omkring fyra miljoner svenskar sin premiepension placerad där.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Historiskt har det riktats skarp kritik mot AP7. De har bland annat ifrågasatts för investeringar i bolag med stora utsläpp inom exempelvis olja och cement, och även kritiserats för innehav kopplade till väpnade konflikter.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AP7 har en hållbarhetssatsning där de har skärpt kriterierna för att just utesluta till exempel fler kolbolag med stor klimatpåverkan, men en annan del av strategin är att ha kvar stora ägarandelar i bolag med höga klimatutsläpp för att de tror på bolagens omställningspotential och vill bidra till att minska bolagen klimatavtryck genom investeringar. </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Tjänstepension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För tjänstepensionen är du bunden till de fonder och aktörer som är valbara inom ditt avtalsområde.</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Du kan ofta välja mellan en traditionell försäkring eller en fondförsäkring. Traditionell försäkring innebär att försäkringsbolaget förvaltar pengarna, och då ligger frågan om hållbarhet i deras händer. I en fondförsäkring väljer du själv placeringsinriktning, det vill säga vilka fonder som ska ingå, och du kan därmed själv påverka innehållet till att inkludera fonder med en tydlig hållbarhetsprofil.</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Om du som konsument vill välja hållbara fonder men det inte finns i fondutbudet, får du i så fall byta till ett annat bolag för att få det alternativet.</a:t>
            </a:r>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Eget sparande</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För ditt eget sparande, till exempel i en kapitalförsäkring eller investeringssparkonto (ISK) finns stora möjligheter att välja en hållbar inriktning eftersom du har ett större utbud av försäkringsbolag och fonder att välja på.</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457200" marR="0" lvl="1"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A2F28F8-8EDD-0604-F831-99F40AFB783B}"/>
              </a:ext>
            </a:extLst>
          </p:cNvPr>
          <p:cNvSpPr>
            <a:spLocks noGrp="1"/>
          </p:cNvSpPr>
          <p:nvPr>
            <p:ph type="sldNum" sz="quarter" idx="10"/>
          </p:nvPr>
        </p:nvSpPr>
        <p:spPr/>
        <p:txBody>
          <a:bodyPr/>
          <a:lstStyle/>
          <a:p>
            <a:fld id="{4B0E164D-EE8D-B448-BE8E-A1520703B60E}" type="slidenum">
              <a:rPr lang="sv-SE" smtClean="0"/>
              <a:t>19</a:t>
            </a:fld>
            <a:endParaRPr lang="sv-SE"/>
          </a:p>
        </p:txBody>
      </p:sp>
    </p:spTree>
    <p:extLst>
      <p:ext uri="{BB962C8B-B14F-4D97-AF65-F5344CB8AC3E}">
        <p14:creationId xmlns:p14="http://schemas.microsoft.com/office/powerpoint/2010/main" val="234543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EFC0F-66EF-9BA3-154B-C51496068E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6A76FE-44AA-603D-EB8D-E4532638A80C}"/>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EF6BD3CA-5A0A-B7E4-3F5F-A6D0DE07AF52}"/>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Läs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Ställ gruppen samtalsfrågan.</a:t>
            </a:r>
            <a:br>
              <a:rPr lang="sv-SE" sz="1200" b="0" i="0" dirty="0">
                <a:highlight>
                  <a:srgbClr val="FFFF00"/>
                </a:highlight>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Just den hållbarhetsstrategi som AP7-fonden valt, det vill säga att fortsätta investera premiepensionerna i bolag med höga utsläpp för att bidra till bolagens omställningsarbete, är något som både fått kritik och beröm. </a:t>
            </a:r>
            <a:br>
              <a:rPr lang="sv-SE" sz="1200" i="0" dirty="0">
                <a:latin typeface="Arial" panose="020B0604020202020204" pitchFamily="34" charset="0"/>
                <a:cs typeface="Arial" panose="020B0604020202020204" pitchFamily="34" charset="0"/>
              </a:rPr>
            </a:br>
            <a:endParaRPr 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a:t>
            </a:r>
            <a:r>
              <a:rPr lang="sv-SE" sz="1200" dirty="0"/>
              <a:t>AP7 väljer att äga bolag med stora utsläpp för att kunna påverka dem i en positiv riktning, i stället för att sälja av innehaven. Är det en rimlig hållbarhetsstrategi, eller borde gränsen dras hårdare?</a:t>
            </a:r>
            <a:br>
              <a:rPr lang="sv-SE" sz="1200" i="0" dirty="0">
                <a:latin typeface="Arial" panose="020B0604020202020204" pitchFamily="34" charset="0"/>
                <a:cs typeface="Arial" panose="020B0604020202020204" pitchFamily="34" charset="0"/>
              </a:rPr>
            </a:b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8255DCDC-55AC-D374-F1F3-B4F347ADEBAD}"/>
              </a:ext>
            </a:extLst>
          </p:cNvPr>
          <p:cNvSpPr>
            <a:spLocks noGrp="1"/>
          </p:cNvSpPr>
          <p:nvPr>
            <p:ph type="sldNum" sz="quarter" idx="10"/>
          </p:nvPr>
        </p:nvSpPr>
        <p:spPr/>
        <p:txBody>
          <a:bodyPr/>
          <a:lstStyle/>
          <a:p>
            <a:fld id="{4B0E164D-EE8D-B448-BE8E-A1520703B60E}" type="slidenum">
              <a:rPr lang="sv-SE" smtClean="0"/>
              <a:t>20</a:t>
            </a:fld>
            <a:endParaRPr lang="sv-SE"/>
          </a:p>
        </p:txBody>
      </p:sp>
    </p:spTree>
    <p:extLst>
      <p:ext uri="{BB962C8B-B14F-4D97-AF65-F5344CB8AC3E}">
        <p14:creationId xmlns:p14="http://schemas.microsoft.com/office/powerpoint/2010/main" val="3317684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3B0A6-4AB6-72BC-B7E6-367EFF33C7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99AEF01-EB7A-AE98-E3F0-AA1CD13DDD0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1538C334-ADD7-093C-940F-15EFF73ED1E5}"/>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Berätta först kort om att det kan vara komplext med vad som är en hållbar investering. </a:t>
            </a:r>
            <a:r>
              <a:rPr lang="sv-SE" altLang="sv-SE" b="0" dirty="0">
                <a:latin typeface="Arial" panose="020B0604020202020204" pitchFamily="34" charset="0"/>
                <a:cs typeface="Arial" panose="020B0604020202020204" pitchFamily="34" charset="0"/>
              </a:rPr>
              <a:t>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altLang="sv-SE" sz="1200" b="0" i="0" dirty="0">
                <a:latin typeface="Arial" panose="020B0604020202020204" pitchFamily="34" charset="0"/>
                <a:cs typeface="Arial" panose="020B0604020202020204" pitchFamily="34" charset="0"/>
              </a:rPr>
              <a:t>Ta stöd av samtalsfrågan i bild eller kom på egna.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sz="1200" b="0" i="0" dirty="0">
                <a:latin typeface="Arial" panose="020B0604020202020204" pitchFamily="34" charset="0"/>
                <a:cs typeface="Arial" panose="020B0604020202020204" pitchFamily="34" charset="0"/>
              </a:rPr>
              <a:t>Låt alla få fundera en stund för sig själva, innan ni samtalar i gruppen. Påminn om det som är etiskt, hållbart och viktigt för en person inte behöver vara det för en annan.</a:t>
            </a:r>
            <a:br>
              <a:rPr lang="sv-SE" sz="1200" b="0" i="0" dirty="0">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Vad som är en hållbar investering kan ändras över tid och vara olika för olika personer.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En sak som kan vara bra att tänka på är att dina hållbara investeringar ska vara långsiktiga och främja generationer framåt.</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Innan du börjar titta på hållbara fonder, fundera på vad som är etiskt och hållbart för dig.</a:t>
            </a:r>
            <a:br>
              <a:rPr lang="sv-SE" sz="1200" dirty="0">
                <a:latin typeface="Arial" panose="020B0604020202020204" pitchFamily="34" charset="0"/>
                <a:cs typeface="Arial" panose="020B0604020202020204" pitchFamily="34" charset="0"/>
              </a:rPr>
            </a:br>
            <a:endParaRPr lang="sv-SE" altLang="sv-SE" sz="1200" i="0" dirty="0">
              <a:latin typeface="Arial" panose="020B0604020202020204" pitchFamily="34" charset="0"/>
              <a:cs typeface="Arial" panose="020B0604020202020204" pitchFamily="34" charset="0"/>
            </a:endParaRPr>
          </a:p>
          <a:p>
            <a:pPr marL="0" indent="0">
              <a:buFontTx/>
              <a:buNone/>
            </a:pPr>
            <a:r>
              <a:rPr lang="sv-SE" sz="1200" b="1" i="0" dirty="0">
                <a:latin typeface="Arial" panose="020B0604020202020204" pitchFamily="34" charset="0"/>
                <a:cs typeface="Arial" panose="020B0604020202020204" pitchFamily="34" charset="0"/>
              </a:rPr>
              <a:t>Förslag på samtalsfråga: </a:t>
            </a:r>
          </a:p>
          <a:p>
            <a:pPr marL="0" indent="0">
              <a:buFontTx/>
              <a:buNone/>
            </a:pP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Vad är etiskt och hållbart för dig?</a:t>
            </a:r>
          </a:p>
          <a:p>
            <a:pPr marL="171450" indent="-171450">
              <a:buFont typeface="Arial" panose="020B0604020202020204" pitchFamily="34" charset="0"/>
              <a:buChar char="•"/>
            </a:pPr>
            <a:endParaRPr lang="sv-SE" sz="1200" b="1" i="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12F9291-7B6B-1827-8921-81F70D2730AD}"/>
              </a:ext>
            </a:extLst>
          </p:cNvPr>
          <p:cNvSpPr>
            <a:spLocks noGrp="1"/>
          </p:cNvSpPr>
          <p:nvPr>
            <p:ph type="sldNum" sz="quarter" idx="10"/>
          </p:nvPr>
        </p:nvSpPr>
        <p:spPr/>
        <p:txBody>
          <a:bodyPr/>
          <a:lstStyle/>
          <a:p>
            <a:fld id="{4B0E164D-EE8D-B448-BE8E-A1520703B60E}" type="slidenum">
              <a:rPr lang="sv-SE" smtClean="0"/>
              <a:t>21</a:t>
            </a:fld>
            <a:endParaRPr lang="sv-SE"/>
          </a:p>
        </p:txBody>
      </p:sp>
    </p:spTree>
    <p:extLst>
      <p:ext uri="{BB962C8B-B14F-4D97-AF65-F5344CB8AC3E}">
        <p14:creationId xmlns:p14="http://schemas.microsoft.com/office/powerpoint/2010/main" val="427443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B8C56-31B7-B708-937B-F7816D7853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B439FF6-6F1A-B477-CA81-35B6985CC39B}"/>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CF42DE6-7D12-917E-EB95-37268F33CBC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dirty="0">
                <a:latin typeface="Arial" panose="020B0604020202020204" pitchFamily="34" charset="0"/>
                <a:cs typeface="Arial" panose="020B0604020202020204" pitchFamily="34" charset="0"/>
              </a:rPr>
              <a:t>Förklara att gruppen nu kommer få möjlighet att lära sig mer om olika mätningar och standarder för hållbar ekonomi. </a:t>
            </a:r>
          </a:p>
          <a:p>
            <a:pPr marL="228600" indent="-228600" eaLnBrk="1" hangingPunct="1">
              <a:spcBef>
                <a:spcPct val="0"/>
              </a:spcBef>
              <a:buFont typeface="+mj-lt"/>
              <a:buAutoNum type="arabicPeriod"/>
            </a:pPr>
            <a:r>
              <a:rPr lang="sv-SE" altLang="sv-SE" sz="1200" b="0" dirty="0">
                <a:latin typeface="Arial" panose="020B0604020202020204" pitchFamily="34" charset="0"/>
                <a:cs typeface="Arial" panose="020B0604020202020204" pitchFamily="34" charset="0"/>
              </a:rPr>
              <a:t>Läs upp samtliga rubriker i bild. Ta stöd av </a:t>
            </a:r>
            <a:r>
              <a:rPr lang="sv-SE" altLang="sv-SE" sz="1200" b="0" dirty="0" err="1">
                <a:latin typeface="Arial" panose="020B0604020202020204" pitchFamily="34" charset="0"/>
                <a:cs typeface="Arial" panose="020B0604020202020204" pitchFamily="34" charset="0"/>
              </a:rPr>
              <a:t>talpunkterna</a:t>
            </a:r>
            <a:r>
              <a:rPr lang="sv-SE" altLang="sv-SE" sz="1200" b="0" dirty="0">
                <a:latin typeface="Arial" panose="020B0604020202020204" pitchFamily="34" charset="0"/>
                <a:cs typeface="Arial" panose="020B0604020202020204" pitchFamily="34" charset="0"/>
              </a:rPr>
              <a:t> här nedanför.</a:t>
            </a:r>
          </a:p>
          <a:p>
            <a:pPr marL="450850" indent="-450850" eaLnBrk="1" hangingPunct="1">
              <a:spcBef>
                <a:spcPct val="0"/>
              </a:spcBef>
              <a:buAutoNum type="arabicPeriod"/>
            </a:pPr>
            <a:endParaRPr lang="sv-SE" altLang="sv-SE" sz="1200" b="0" dirty="0">
              <a:latin typeface="Arial" panose="020B0604020202020204" pitchFamily="34" charset="0"/>
              <a:cs typeface="Arial" panose="020B0604020202020204" pitchFamily="34" charset="0"/>
            </a:endParaRPr>
          </a:p>
          <a:p>
            <a:pPr marL="0" indent="0" eaLnBrk="1" hangingPunct="1">
              <a:spcBef>
                <a:spcPct val="0"/>
              </a:spcBef>
              <a:buNone/>
            </a:pPr>
            <a:r>
              <a:rPr lang="sv-SE" altLang="sv-SE" sz="1200" b="1" dirty="0" err="1">
                <a:latin typeface="Arial" panose="020B0604020202020204" pitchFamily="34" charset="0"/>
                <a:cs typeface="Arial" panose="020B0604020202020204" pitchFamily="34" charset="0"/>
              </a:rPr>
              <a:t>Talpunkter</a:t>
            </a:r>
            <a:r>
              <a:rPr lang="sv-SE" altLang="sv-SE" sz="1200" b="1" dirty="0">
                <a:latin typeface="Arial" panose="020B0604020202020204" pitchFamily="34" charset="0"/>
                <a:cs typeface="Arial" panose="020B0604020202020204" pitchFamily="34" charset="0"/>
              </a:rPr>
              <a:t>: </a:t>
            </a:r>
          </a:p>
          <a:p>
            <a:pPr marL="0" indent="0" eaLnBrk="1" hangingPunct="1">
              <a:spcBef>
                <a:spcPct val="0"/>
              </a:spcBef>
              <a:buNone/>
            </a:pPr>
            <a:endParaRPr lang="sv-SE" altLang="sv-SE" sz="1200"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dirty="0">
                <a:latin typeface="Arial" panose="020B0604020202020204" pitchFamily="34" charset="0"/>
                <a:cs typeface="Arial" panose="020B0604020202020204" pitchFamily="34" charset="0"/>
              </a:rPr>
              <a:t>Nu kommer vi få möjlighet att lära oss om olika mätningar och standarder som kan hjälpa oss att granska fonder och verksamheter för att kunna göra informerade val.</a:t>
            </a:r>
            <a:endParaRPr lang="sv-SE" b="0" i="0"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00F1DDDC-D5F2-47B1-C474-142F6F2FC76C}"/>
              </a:ext>
            </a:extLst>
          </p:cNvPr>
          <p:cNvSpPr>
            <a:spLocks noGrp="1"/>
          </p:cNvSpPr>
          <p:nvPr>
            <p:ph type="sldNum" sz="quarter" idx="10"/>
          </p:nvPr>
        </p:nvSpPr>
        <p:spPr/>
        <p:txBody>
          <a:bodyPr/>
          <a:lstStyle/>
          <a:p>
            <a:fld id="{4B0E164D-EE8D-B448-BE8E-A1520703B60E}" type="slidenum">
              <a:rPr lang="sv-SE" smtClean="0"/>
              <a:t>22</a:t>
            </a:fld>
            <a:endParaRPr lang="sv-SE"/>
          </a:p>
        </p:txBody>
      </p:sp>
    </p:spTree>
    <p:extLst>
      <p:ext uri="{BB962C8B-B14F-4D97-AF65-F5344CB8AC3E}">
        <p14:creationId xmlns:p14="http://schemas.microsoft.com/office/powerpoint/2010/main" val="703142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4007-57E9-9EC2-033C-A140C2A8D5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DB7CC3-2F04-E216-E928-15873FBF7A0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D7CD52F-7141-F73F-4EE3-5702A02BB67E}"/>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kort om Global </a:t>
            </a:r>
            <a:r>
              <a:rPr lang="sv-SE" altLang="sv-SE" b="0" dirty="0" err="1">
                <a:latin typeface="Arial" panose="020B0604020202020204" pitchFamily="34" charset="0"/>
                <a:cs typeface="Arial" panose="020B0604020202020204" pitchFamily="34" charset="0"/>
              </a:rPr>
              <a:t>Compact</a:t>
            </a:r>
            <a:r>
              <a:rPr lang="sv-SE" altLang="sv-SE" b="0" dirty="0">
                <a:latin typeface="Arial" panose="020B0604020202020204" pitchFamily="34" charset="0"/>
                <a:cs typeface="Arial" panose="020B0604020202020204" pitchFamily="34" charset="0"/>
              </a:rPr>
              <a:t>.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FN:s Global Compact är världens största frivilliga initiativ för hållbart företagande. Genom att ansluta sig förbinder sig ett företag att arbeta efter tio principer inom mänskliga rättigheter, arbetsrätt, miljö och </a:t>
            </a:r>
            <a:r>
              <a:rPr lang="en-SE"/>
              <a:t>antikorruption.</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Fonder och banker hänvisar ofta till att de bara investerar i Global Compact-anslutna bolag som en del av sin </a:t>
            </a:r>
            <a:r>
              <a:rPr lang="en-SE"/>
              <a:t>hållbarhetsprofil.</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Det är </a:t>
            </a:r>
            <a:r>
              <a:rPr lang="en-SE"/>
              <a:t>viktigt </a:t>
            </a:r>
            <a:r>
              <a:rPr lang="en-SE" dirty="0"/>
              <a:t>att att känna till att inget företag som är anslutet till Global </a:t>
            </a:r>
            <a:r>
              <a:rPr lang="en-SE"/>
              <a:t>Compact följs </a:t>
            </a:r>
            <a:r>
              <a:rPr lang="en-SE" dirty="0"/>
              <a:t>upp. Upplägget bygger på att företaget själv rapporterar hur det lever upp till principerna. Det gör Global Compact till en bra utgångspunkt, men inte en garanti för att ett bolag faktiskt är hållbart.</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C4E1D27C-590C-4DAD-5280-D7733D0707A7}"/>
              </a:ext>
            </a:extLst>
          </p:cNvPr>
          <p:cNvSpPr>
            <a:spLocks noGrp="1"/>
          </p:cNvSpPr>
          <p:nvPr>
            <p:ph type="sldNum" sz="quarter" idx="10"/>
          </p:nvPr>
        </p:nvSpPr>
        <p:spPr/>
        <p:txBody>
          <a:bodyPr/>
          <a:lstStyle/>
          <a:p>
            <a:fld id="{4B0E164D-EE8D-B448-BE8E-A1520703B60E}" type="slidenum">
              <a:rPr lang="sv-SE" smtClean="0"/>
              <a:t>23</a:t>
            </a:fld>
            <a:endParaRPr lang="sv-SE"/>
          </a:p>
        </p:txBody>
      </p:sp>
    </p:spTree>
    <p:extLst>
      <p:ext uri="{BB962C8B-B14F-4D97-AF65-F5344CB8AC3E}">
        <p14:creationId xmlns:p14="http://schemas.microsoft.com/office/powerpoint/2010/main" val="811840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9B86-0F3D-495D-2276-9632A80045F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34BA62-4E1A-76AB-E67B-FB7EC5A1AA5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5DCFE55-6376-B66D-2F82-B22C87C82B1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0" i="0" noProof="0" dirty="0">
                <a:solidFill>
                  <a:srgbClr val="4D4D4D"/>
                </a:solidFill>
                <a:effectLst/>
                <a:latin typeface="Arial" panose="020B0604020202020204" pitchFamily="34" charset="0"/>
                <a:cs typeface="Arial" panose="020B0604020202020204" pitchFamily="34" charset="0"/>
              </a:rPr>
              <a:t>1. Berätta kort om </a:t>
            </a:r>
            <a:r>
              <a:rPr lang="sv-SE" b="0" i="0" noProof="0" dirty="0" err="1">
                <a:solidFill>
                  <a:srgbClr val="4D4D4D"/>
                </a:solidFill>
                <a:effectLst/>
                <a:latin typeface="Arial" panose="020B0604020202020204" pitchFamily="34" charset="0"/>
                <a:cs typeface="Arial" panose="020B0604020202020204" pitchFamily="34" charset="0"/>
              </a:rPr>
              <a:t>Swesif</a:t>
            </a:r>
            <a:r>
              <a:rPr lang="sv-SE" b="0" i="0" noProof="0" dirty="0">
                <a:solidFill>
                  <a:srgbClr val="4D4D4D"/>
                </a:solidFill>
                <a:effectLst/>
                <a:latin typeface="Arial" panose="020B0604020202020204" pitchFamily="34" charset="0"/>
                <a:cs typeface="Arial" panose="020B0604020202020204" pitchFamily="34" charset="0"/>
              </a:rPr>
              <a:t>.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br>
              <a:rPr lang="sv-SE" b="0" i="0" noProof="0" dirty="0">
                <a:solidFill>
                  <a:srgbClr val="4D4D4D"/>
                </a:solidFill>
                <a:effectLst/>
                <a:latin typeface="Arial" panose="020B0604020202020204" pitchFamily="34" charset="0"/>
                <a:cs typeface="Arial" panose="020B0604020202020204" pitchFamily="34" charset="0"/>
              </a:rPr>
            </a:b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0" i="0" noProof="0" dirty="0">
              <a:solidFill>
                <a:srgbClr val="4D4D4D"/>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Swesif är en branschorganisation för aktörer som pensionsfonder, fondbolag och banker som vill utveckla hållbara </a:t>
            </a:r>
            <a:r>
              <a:rPr lang="en-SE"/>
              <a:t>investeringar.</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Swesif ligger bakom Hållbarhetsprofilen, ett standardiserat informationsblad som beskriver hur en fond arbetar </a:t>
            </a:r>
            <a:r>
              <a:rPr lang="en-SE"/>
              <a:t>med hållbarhet</a:t>
            </a:r>
            <a:r>
              <a:rPr lang="sv-SE" dirty="0"/>
              <a:t>.</a:t>
            </a:r>
            <a:r>
              <a:rPr lang="en-SE"/>
              <a:t> </a:t>
            </a:r>
            <a:r>
              <a:rPr lang="sv-SE" dirty="0"/>
              <a:t>T</a:t>
            </a:r>
            <a:r>
              <a:rPr lang="en-SE"/>
              <a:t>ill </a:t>
            </a:r>
            <a:r>
              <a:rPr lang="en-SE" dirty="0"/>
              <a:t>exempel om den väljer in, väljer bort eller aktivt påverkar bolag. Profilen gör det lättare att jämföra fonder med </a:t>
            </a:r>
            <a:r>
              <a:rPr lang="en-SE"/>
              <a:t>varandra.</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P</a:t>
            </a:r>
            <a:r>
              <a:rPr lang="en-SE"/>
              <a:t>recis </a:t>
            </a:r>
            <a:r>
              <a:rPr lang="en-SE" dirty="0"/>
              <a:t>som det är för företag anslutna till Global Compact så görs det ingen oberoende uppföljning av aktörerna. Den ger en bra överblick, men man behöver fortfarande själv bedöma om innehållet håller vad det lovar.</a:t>
            </a: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1" i="0" noProof="0" dirty="0">
              <a:solidFill>
                <a:srgbClr val="4D4D4D"/>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ED96A110-7B49-0C58-69E5-87DF2E903468}"/>
              </a:ext>
            </a:extLst>
          </p:cNvPr>
          <p:cNvSpPr>
            <a:spLocks noGrp="1"/>
          </p:cNvSpPr>
          <p:nvPr>
            <p:ph type="sldNum" sz="quarter" idx="10"/>
          </p:nvPr>
        </p:nvSpPr>
        <p:spPr/>
        <p:txBody>
          <a:bodyPr/>
          <a:lstStyle/>
          <a:p>
            <a:fld id="{4B0E164D-EE8D-B448-BE8E-A1520703B60E}" type="slidenum">
              <a:rPr lang="sv-SE" smtClean="0"/>
              <a:t>24</a:t>
            </a:fld>
            <a:endParaRPr lang="sv-SE"/>
          </a:p>
        </p:txBody>
      </p:sp>
    </p:spTree>
    <p:extLst>
      <p:ext uri="{BB962C8B-B14F-4D97-AF65-F5344CB8AC3E}">
        <p14:creationId xmlns:p14="http://schemas.microsoft.com/office/powerpoint/2010/main" val="3617407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0BE8C-3F89-DEB4-A5D1-3DC01BE89AB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68366A-9876-4649-8239-AD7EA23606A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6B0AEF5-5477-E1DB-61FF-D3E3ED3CC58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a:t>
            </a:r>
            <a:r>
              <a:rPr lang="sv-SE" b="0" i="0" noProof="0" dirty="0" err="1">
                <a:solidFill>
                  <a:srgbClr val="4D4D4D"/>
                </a:solidFill>
                <a:effectLst/>
                <a:latin typeface="Arial" panose="020B0604020202020204" pitchFamily="34" charset="0"/>
                <a:cs typeface="Arial" panose="020B0604020202020204" pitchFamily="34" charset="0"/>
              </a:rPr>
              <a:t>Svanenmärkta</a:t>
            </a:r>
            <a:r>
              <a:rPr lang="sv-SE" b="0" i="0" noProof="0" dirty="0">
                <a:solidFill>
                  <a:srgbClr val="4D4D4D"/>
                </a:solidFill>
                <a:effectLst/>
                <a:latin typeface="Arial" panose="020B0604020202020204" pitchFamily="34" charset="0"/>
                <a:cs typeface="Arial" panose="020B0604020202020204" pitchFamily="34" charset="0"/>
              </a:rPr>
              <a:t> fonder.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Svanen är Nordens officiella miljömärkning, samma märkning som finns på tvättmedel och möbler, och används nu även för fonder. Märkningen ska göra det enklare att hitta fonder som aktivt bidrar till en mer </a:t>
            </a:r>
            <a:r>
              <a:rPr lang="en-SE"/>
              <a:t>hållbar utveckling.</a:t>
            </a:r>
            <a:endParaRPr lang="sv-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För att få kalla sig Svanenmärkt måste en fond uppfylla 25 </a:t>
            </a:r>
            <a:r>
              <a:rPr lang="en-SE"/>
              <a:t>kriterier </a:t>
            </a:r>
            <a:r>
              <a:rPr lang="sv-SE" dirty="0"/>
              <a:t>om</a:t>
            </a:r>
            <a:r>
              <a:rPr lang="en-SE"/>
              <a:t> </a:t>
            </a:r>
            <a:r>
              <a:rPr lang="en-SE" dirty="0"/>
              <a:t>bland annat att välja bort ohållbara bolag, välja in hållbara alternativ, och vara transparent om </a:t>
            </a:r>
            <a:r>
              <a:rPr lang="en-SE"/>
              <a:t>hur </a:t>
            </a:r>
            <a:r>
              <a:rPr lang="sv-SE" dirty="0"/>
              <a:t>de</a:t>
            </a:r>
            <a:r>
              <a:rPr lang="en-SE"/>
              <a:t> arbetar.</a:t>
            </a:r>
            <a:endParaRPr lang="sv-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Skillnaden mot Global Compact och Swesif är att Svanenmärkningen kontrolleras och godkänns av en oberoende tredje part, Miljömärkning Sverige, i stället för att bygga på fondbolagets egna uppgifter. Det gör Svanen till en av de mest pålitliga hållbarhetsmärkningarna för fonder i dag.</a:t>
            </a:r>
            <a:endParaRPr lang="sv-SE" b="1" i="0" noProof="0" dirty="0">
              <a:solidFill>
                <a:srgbClr val="4D4D4D"/>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77FF266-14C4-96F9-A95A-373B53EC21BF}"/>
              </a:ext>
            </a:extLst>
          </p:cNvPr>
          <p:cNvSpPr>
            <a:spLocks noGrp="1"/>
          </p:cNvSpPr>
          <p:nvPr>
            <p:ph type="sldNum" sz="quarter" idx="10"/>
          </p:nvPr>
        </p:nvSpPr>
        <p:spPr/>
        <p:txBody>
          <a:bodyPr/>
          <a:lstStyle/>
          <a:p>
            <a:fld id="{4B0E164D-EE8D-B448-BE8E-A1520703B60E}" type="slidenum">
              <a:rPr lang="sv-SE" smtClean="0"/>
              <a:t>25</a:t>
            </a:fld>
            <a:endParaRPr lang="sv-SE"/>
          </a:p>
        </p:txBody>
      </p:sp>
    </p:spTree>
    <p:extLst>
      <p:ext uri="{BB962C8B-B14F-4D97-AF65-F5344CB8AC3E}">
        <p14:creationId xmlns:p14="http://schemas.microsoft.com/office/powerpoint/2010/main" val="2161653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3A3E-8C7D-9124-61DF-7F5C0ED37C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9189DA-5D55-6102-937B-55EFC129947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419FFC-A2B1-13C3-97FA-EDFD4433296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svenskt kvalitetsindex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Sedan 2022 mäter Svenskt Kvalitetsindex (SKI) hur kunder upplever att banker, försäkringsbolag och andra aktörer arbetar med hållbarhet, bland annat om de tar samhällsansvar och investerar med kommande generationer i </a:t>
            </a:r>
            <a:r>
              <a:rPr lang="en-SE"/>
              <a:t>åtanke.</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Resultatet redovisas som ett betyg mellan 0 och 100 per bransch, där bank, försäkring och energi är några av de branscher som rankas </a:t>
            </a:r>
            <a:r>
              <a:rPr lang="en-SE"/>
              <a:t>årligen.</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D</a:t>
            </a:r>
            <a:r>
              <a:rPr lang="en-SE" dirty="0"/>
              <a:t>et är viktigt att komma ihåg att SKI mäter kundernas upplevelse av hållbarhetsarbetet, inte hållbarhetsarbetet i sig. Ett högt betyg visar alltså att kunderna uppfattar bolaget som hållbart, det garanterar inte att bolaget faktiskt är det.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061B52A-54E0-B547-780D-136970043E13}"/>
              </a:ext>
            </a:extLst>
          </p:cNvPr>
          <p:cNvSpPr>
            <a:spLocks noGrp="1"/>
          </p:cNvSpPr>
          <p:nvPr>
            <p:ph type="sldNum" sz="quarter" idx="10"/>
          </p:nvPr>
        </p:nvSpPr>
        <p:spPr/>
        <p:txBody>
          <a:bodyPr/>
          <a:lstStyle/>
          <a:p>
            <a:fld id="{4B0E164D-EE8D-B448-BE8E-A1520703B60E}" type="slidenum">
              <a:rPr lang="sv-SE" smtClean="0"/>
              <a:t>26</a:t>
            </a:fld>
            <a:endParaRPr lang="sv-SE"/>
          </a:p>
        </p:txBody>
      </p:sp>
    </p:spTree>
    <p:extLst>
      <p:ext uri="{BB962C8B-B14F-4D97-AF65-F5344CB8AC3E}">
        <p14:creationId xmlns:p14="http://schemas.microsoft.com/office/powerpoint/2010/main" val="219792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3A3E-8C7D-9124-61DF-7F5C0ED37C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9189DA-5D55-6102-937B-55EFC129947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419FFC-A2B1-13C3-97FA-EDFD4433296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a:t>
            </a:r>
            <a:r>
              <a:rPr lang="sv-SE" b="0" i="0" noProof="0" dirty="0" err="1">
                <a:solidFill>
                  <a:srgbClr val="4D4D4D"/>
                </a:solidFill>
                <a:effectLst/>
                <a:latin typeface="Arial" panose="020B0604020202020204" pitchFamily="34" charset="0"/>
                <a:cs typeface="Arial" panose="020B0604020202020204" pitchFamily="34" charset="0"/>
              </a:rPr>
              <a:t>Allbright</a:t>
            </a:r>
            <a:r>
              <a:rPr lang="sv-SE" b="0" i="0" noProof="0" dirty="0">
                <a:solidFill>
                  <a:srgbClr val="4D4D4D"/>
                </a:solidFill>
                <a:effectLst/>
                <a:latin typeface="Arial" panose="020B0604020202020204" pitchFamily="34" charset="0"/>
                <a:cs typeface="Arial" panose="020B0604020202020204" pitchFamily="34" charset="0"/>
              </a:rPr>
              <a:t>.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Allbright är en oberoende, partipolitiskt obunden stiftelse som granskar jämställdheten i näringslivets ledningsgrupper och styrelser, alltså den </a:t>
            </a:r>
            <a:r>
              <a:rPr lang="en-SE"/>
              <a:t>sociala hållbarhet</a:t>
            </a:r>
            <a:r>
              <a:rPr lang="sv-SE" dirty="0"/>
              <a:t>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Stiftelsen kartlägger regelbundet börsbolagens könsfördelning på ledande positioner och publicerar årliga rapporter, bland annat med krav på att bolag ska sätta tidsbestämda mål för jämställdhet i styrelse, ledning och </a:t>
            </a:r>
            <a:r>
              <a:rPr lang="en-SE"/>
              <a:t>nyckelroller.</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I dag har bara omkring 22 procent av de svenska börsbolagen sådana tidsbestämda jämställdhetsmål, vilket är precis det Allbright trycker på för att förändra.</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061B52A-54E0-B547-780D-136970043E13}"/>
              </a:ext>
            </a:extLst>
          </p:cNvPr>
          <p:cNvSpPr>
            <a:spLocks noGrp="1"/>
          </p:cNvSpPr>
          <p:nvPr>
            <p:ph type="sldNum" sz="quarter" idx="10"/>
          </p:nvPr>
        </p:nvSpPr>
        <p:spPr/>
        <p:txBody>
          <a:bodyPr/>
          <a:lstStyle/>
          <a:p>
            <a:fld id="{4B0E164D-EE8D-B448-BE8E-A1520703B60E}" type="slidenum">
              <a:rPr lang="sv-SE" smtClean="0"/>
              <a:t>27</a:t>
            </a:fld>
            <a:endParaRPr lang="sv-SE"/>
          </a:p>
        </p:txBody>
      </p:sp>
    </p:spTree>
    <p:extLst>
      <p:ext uri="{BB962C8B-B14F-4D97-AF65-F5344CB8AC3E}">
        <p14:creationId xmlns:p14="http://schemas.microsoft.com/office/powerpoint/2010/main" val="219792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63784-FCEE-0F60-E166-2BA759B79D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6FBD76-B1E2-8D73-0525-791C79635BA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0B2884E-AF19-D247-9FA3-A8E11F75937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Fair </a:t>
            </a:r>
            <a:r>
              <a:rPr lang="sv-SE" b="0" i="0" noProof="0" dirty="0" err="1">
                <a:solidFill>
                  <a:srgbClr val="4D4D4D"/>
                </a:solidFill>
                <a:effectLst/>
                <a:latin typeface="Arial" panose="020B0604020202020204" pitchFamily="34" charset="0"/>
                <a:cs typeface="Arial" panose="020B0604020202020204" pitchFamily="34" charset="0"/>
              </a:rPr>
              <a:t>Finance</a:t>
            </a:r>
            <a:r>
              <a:rPr lang="sv-SE" b="0" i="0" noProof="0" dirty="0">
                <a:solidFill>
                  <a:srgbClr val="4D4D4D"/>
                </a:solidFill>
                <a:effectLst/>
                <a:latin typeface="Arial" panose="020B0604020202020204" pitchFamily="34" charset="0"/>
                <a:cs typeface="Arial" panose="020B0604020202020204" pitchFamily="34" charset="0"/>
              </a:rPr>
              <a:t> Guide.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altLang="sv-SE" b="0" dirty="0">
                <a:latin typeface="Arial" panose="020B0604020202020204" pitchFamily="34" charset="0"/>
                <a:cs typeface="Arial" panose="020B0604020202020204" pitchFamily="34" charset="0"/>
              </a:rPr>
              <a:t>Låt sedan gruppen välja om de vill se en film som SPF har gjort.</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Fair </a:t>
            </a:r>
            <a:r>
              <a:rPr lang="sv-SE" sz="1200" b="0" i="0" kern="1200" dirty="0" err="1">
                <a:solidFill>
                  <a:schemeClr val="tx1"/>
                </a:solidFill>
                <a:effectLst/>
                <a:latin typeface="+mn-lt"/>
                <a:ea typeface="+mn-ea"/>
                <a:cs typeface="+mn-cs"/>
              </a:rPr>
              <a:t>Finance</a:t>
            </a:r>
            <a:r>
              <a:rPr lang="sv-SE" sz="1200" b="0" i="0" kern="1200" dirty="0">
                <a:solidFill>
                  <a:schemeClr val="tx1"/>
                </a:solidFill>
                <a:effectLst/>
                <a:latin typeface="+mn-lt"/>
                <a:ea typeface="+mn-ea"/>
                <a:cs typeface="+mn-cs"/>
              </a:rPr>
              <a:t> Guide är ett internationellt initiativ som granskar hur bankerna lever upp till sina hållbarhetslöften inom miljö, mänskliga rättigheter och arbetsvillkor.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I Sverige granskas de sju största bankerna samt två mindre banker, Ekobanken och JAK Medlemsbank, som har valt att prioritera hållbarhet i sina verksamheter.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Över 50 000 svenskar har använt sajten för att uppmana sin bank att investera mer hållbart, Det gör Fair Finance Guide till ett verktyg som privatpersoner själva kan använda för att sätta press på </a:t>
            </a:r>
            <a:r>
              <a:rPr lang="en-SE"/>
              <a:t>sin bank</a:t>
            </a:r>
            <a:r>
              <a:rPr lang="sv-SE" dirty="0"/>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en film från SPF, klicka på länken ”Film”.</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7C741233-47A2-C4FD-891C-275614AB2A8D}"/>
              </a:ext>
            </a:extLst>
          </p:cNvPr>
          <p:cNvSpPr>
            <a:spLocks noGrp="1"/>
          </p:cNvSpPr>
          <p:nvPr>
            <p:ph type="sldNum" sz="quarter" idx="10"/>
          </p:nvPr>
        </p:nvSpPr>
        <p:spPr/>
        <p:txBody>
          <a:bodyPr/>
          <a:lstStyle/>
          <a:p>
            <a:fld id="{4B0E164D-EE8D-B448-BE8E-A1520703B60E}" type="slidenum">
              <a:rPr lang="sv-SE" smtClean="0"/>
              <a:t>28</a:t>
            </a:fld>
            <a:endParaRPr lang="sv-SE"/>
          </a:p>
        </p:txBody>
      </p:sp>
    </p:spTree>
    <p:extLst>
      <p:ext uri="{BB962C8B-B14F-4D97-AF65-F5344CB8AC3E}">
        <p14:creationId xmlns:p14="http://schemas.microsoft.com/office/powerpoint/2010/main" val="95022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99C4-1E1C-2557-3640-1F42A4E163F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30A759-0FFF-7371-031D-C1B76878F0E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B798F9D-8B28-8405-0DB5-1765411B353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Morningstar.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SE" dirty="0"/>
              <a:t>Morningstar sätter ett hållbarhetsbetyg på fonder i form av jordglober, från 1 till 5, där 5 glober är högst. Betyget syns direkt på fondens sida hos Morningstar och i många banker och fondtorg, inklusive premiepensionens </a:t>
            </a:r>
            <a:r>
              <a:rPr lang="en-SE"/>
              <a:t>fondtorg.</a:t>
            </a:r>
            <a:endParaRPr lang="sv-SE" dirty="0"/>
          </a:p>
          <a:p>
            <a:pPr marL="171450" indent="-171450">
              <a:buFont typeface="Arial" panose="020B0604020202020204" pitchFamily="34" charset="0"/>
              <a:buChar char="•"/>
            </a:pPr>
            <a:endParaRPr lang="en-SE" dirty="0"/>
          </a:p>
          <a:p>
            <a:pPr marL="171450" indent="-171450">
              <a:buFont typeface="Arial" panose="020B0604020202020204" pitchFamily="34" charset="0"/>
              <a:buChar char="•"/>
            </a:pPr>
            <a:r>
              <a:rPr lang="en-SE" dirty="0"/>
              <a:t>Betyget bygger på analyser som bedömer risker kopplade till miljö, arbetsvillkor och bolagsstyrning hos de bolag fonden </a:t>
            </a:r>
            <a:r>
              <a:rPr lang="en-SE"/>
              <a:t>äger.</a:t>
            </a:r>
            <a:endParaRPr lang="sv-SE" dirty="0"/>
          </a:p>
          <a:p>
            <a:pPr marL="171450" indent="-171450">
              <a:buFont typeface="Arial" panose="020B0604020202020204" pitchFamily="34" charset="0"/>
              <a:buChar char="•"/>
            </a:pPr>
            <a:endParaRPr lang="en-SE" dirty="0"/>
          </a:p>
          <a:p>
            <a:pPr marL="171450" indent="-171450">
              <a:buFont typeface="Arial" panose="020B0604020202020204" pitchFamily="34" charset="0"/>
              <a:buChar char="•"/>
            </a:pPr>
            <a:r>
              <a:rPr lang="en-SE" dirty="0"/>
              <a:t>Det är viktigt att veta att betyget är relativt, inte absolut. Fonderna jämförs bara med andra fonder i samma kategori, de bästa tio procenten i varje kategori får fem glober. Det betyder att till exempel en oljefond kan få ett högt betyg jämfört med andra oljefonder, utan att fonden för den skull är hållbar i egentlig mening.</a:t>
            </a:r>
          </a:p>
          <a:p>
            <a:pPr marL="171450" indent="-171450">
              <a:buFont typeface="Arial" panose="020B0604020202020204" pitchFamily="34" charset="0"/>
              <a:buChar char="•"/>
            </a:pPr>
            <a:endParaRPr lang="sv-SE" dirty="0"/>
          </a:p>
        </p:txBody>
      </p:sp>
      <p:sp>
        <p:nvSpPr>
          <p:cNvPr id="4" name="Platshållare för bildnummer 3">
            <a:extLst>
              <a:ext uri="{FF2B5EF4-FFF2-40B4-BE49-F238E27FC236}">
                <a16:creationId xmlns:a16="http://schemas.microsoft.com/office/drawing/2014/main" id="{4FAF1FD2-2EF1-7E92-8740-DD53042CF33D}"/>
              </a:ext>
            </a:extLst>
          </p:cNvPr>
          <p:cNvSpPr>
            <a:spLocks noGrp="1"/>
          </p:cNvSpPr>
          <p:nvPr>
            <p:ph type="sldNum" sz="quarter" idx="10"/>
          </p:nvPr>
        </p:nvSpPr>
        <p:spPr/>
        <p:txBody>
          <a:bodyPr/>
          <a:lstStyle/>
          <a:p>
            <a:fld id="{4B0E164D-EE8D-B448-BE8E-A1520703B60E}" type="slidenum">
              <a:rPr lang="sv-SE" smtClean="0"/>
              <a:t>29</a:t>
            </a:fld>
            <a:endParaRPr lang="sv-SE"/>
          </a:p>
        </p:txBody>
      </p:sp>
    </p:spTree>
    <p:extLst>
      <p:ext uri="{BB962C8B-B14F-4D97-AF65-F5344CB8AC3E}">
        <p14:creationId xmlns:p14="http://schemas.microsoft.com/office/powerpoint/2010/main" val="846717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65F5A-480E-A6FE-A79B-E5DE5DE042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512B956-EC62-3B76-D084-E2B6C0980B2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774DEEFD-4A39-3BF6-59DF-51DE71A88C56}"/>
              </a:ext>
            </a:extLst>
          </p:cNvPr>
          <p:cNvSpPr>
            <a:spLocks noGrp="1"/>
          </p:cNvSpPr>
          <p:nvPr>
            <p:ph type="body" idx="1"/>
          </p:nvPr>
        </p:nvSpPr>
        <p:spPr/>
        <p:txBody>
          <a:bodyPr/>
          <a:lstStyle/>
          <a:p>
            <a:pPr latinLnBrk="0"/>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Instruktion till cirkelledaren:</a:t>
            </a:r>
          </a:p>
          <a:p>
            <a:pPr latinLnBrk="0"/>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Låt gruppen bestämma om de vill testa att kolla upp hållbara banker eller fonder. </a:t>
            </a: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Om gruppen vill kolla upp banker klickar du på ”Banker” som tar dig vidare till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a:t>
            </a: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Om gruppen vill kolla upp fonder klickar du på ”Investeringar” som tar dig vidare till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Svanenmärkta</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fonder.</a:t>
            </a:r>
          </a:p>
          <a:p>
            <a:pPr marL="228600" indent="-228600" latinLnBrk="0">
              <a:buFont typeface="+mj-lt"/>
              <a:buAutoNum type="arabicPeriod"/>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latinLnBrk="0">
              <a:buFont typeface="+mj-lt"/>
              <a:buNone/>
            </a:pPr>
            <a:r>
              <a:rPr lang="sv-SE" sz="1200" b="1" i="0" u="none" strike="noStrike" kern="1200" dirty="0" err="1">
                <a:solidFill>
                  <a:schemeClr val="tx1"/>
                </a:solidFill>
                <a:effectLst/>
                <a:latin typeface="Arial" panose="020B0604020202020204" pitchFamily="34" charset="0"/>
                <a:ea typeface="+mn-ea"/>
                <a:cs typeface="Arial" panose="020B0604020202020204" pitchFamily="34" charset="0"/>
              </a:rPr>
              <a:t>Talpunkter</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a:t>
            </a:r>
          </a:p>
          <a:p>
            <a:pPr marL="0" indent="0" latinLnBrk="0">
              <a:buFont typeface="+mj-lt"/>
              <a:buNone/>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latinLnBrk="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Vi ska nu få möjlighet att tillsammans testa en av två utvalda tjänster. Antingen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för att kolla upp hur hållbara bankerna är, eller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Svanenmärkta</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fonder för att se vilka fonder som fått Nordens officiella miljömärkning.</a:t>
            </a:r>
          </a:p>
          <a:p>
            <a:pPr marL="171450" indent="-171450" latinLnBrk="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latinLnBrk="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Notera att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inte har uppdaterats sedan 2022. </a:t>
            </a:r>
          </a:p>
        </p:txBody>
      </p:sp>
      <p:sp>
        <p:nvSpPr>
          <p:cNvPr id="4" name="Platshållare för bildnummer 3">
            <a:extLst>
              <a:ext uri="{FF2B5EF4-FFF2-40B4-BE49-F238E27FC236}">
                <a16:creationId xmlns:a16="http://schemas.microsoft.com/office/drawing/2014/main" id="{D7049084-68A2-3227-F2CA-78C99410D6DC}"/>
              </a:ext>
            </a:extLst>
          </p:cNvPr>
          <p:cNvSpPr>
            <a:spLocks noGrp="1"/>
          </p:cNvSpPr>
          <p:nvPr>
            <p:ph type="sldNum" sz="quarter" idx="10"/>
          </p:nvPr>
        </p:nvSpPr>
        <p:spPr/>
        <p:txBody>
          <a:bodyPr/>
          <a:lstStyle/>
          <a:p>
            <a:fld id="{4B0E164D-EE8D-B448-BE8E-A1520703B60E}" type="slidenum">
              <a:rPr lang="sv-SE" smtClean="0"/>
              <a:t>30</a:t>
            </a:fld>
            <a:endParaRPr lang="sv-SE"/>
          </a:p>
        </p:txBody>
      </p:sp>
    </p:spTree>
    <p:extLst>
      <p:ext uri="{BB962C8B-B14F-4D97-AF65-F5344CB8AC3E}">
        <p14:creationId xmlns:p14="http://schemas.microsoft.com/office/powerpoint/2010/main" val="508737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D16D-6A86-079E-39A2-9C4831925EB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9EDBA71-2499-3ACF-E9BD-D1E73A0FD78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FD0C4B2-F5AB-A8D9-C123-CEF74E6A340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som definierar ekonomisk egenmakt och hur det bidrar till ekonomisk hållbarhet.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Förutsättningarna för att leva hållbart är inte lika för alla. Storleken på plånboken spelar roll – ekologiska alternativ kostar till exempel ofta mer, och den som kämpar med sin privatekonomi har helt enkelt inte samma valmöjligheter som den som har råd att välja fritt.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Här finns också ett viktigt jämställdhetsperspektiv. Kvinnor har statistiskt sett lägre lön än män, många kvinnor som har barn har arbetat deltid och i högre utsträckning varit föräldralediga med lägre pension som resultat.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inte ovanligt att män som levt och lever i heterosexuella relationer har haft ansvar och kontroll över ekonomin vilket leder till att många kvinnor inte har eller har haft möjlighet att ha makt över sin egen ekonomi.</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Kunskap, resurser och beslutanderätt påverkar också hur mycket kontroll vi har över vår ekonomi. Det kan handla om att man aldrig fått lära sig hantera sin ekonomi, att man saknar tillgång till sparande eller lån – eller att man lever i en situation där någon annan fattar de ekonomiska besluten.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Att ha kontroll över sin ekonomi är alltså inte självklart. Och utan den kontrollen blir hållbara val svårare att göra, inte för att viljan saknas, utan för att förutsättningarna inte finns där.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Förslag på samtalsfrågor för egen reflektion – de som vill kan dela med sig i gruppen:</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en-GB" dirty="0"/>
              <a:t>Finns det </a:t>
            </a:r>
            <a:r>
              <a:rPr lang="en-GB" dirty="0" err="1"/>
              <a:t>ekonomiska</a:t>
            </a:r>
            <a:r>
              <a:rPr lang="en-GB" dirty="0"/>
              <a:t> </a:t>
            </a:r>
            <a:r>
              <a:rPr lang="en-GB" dirty="0" err="1"/>
              <a:t>val</a:t>
            </a:r>
            <a:r>
              <a:rPr lang="en-GB" dirty="0"/>
              <a:t> du </a:t>
            </a:r>
            <a:r>
              <a:rPr lang="en-GB" dirty="0" err="1"/>
              <a:t>skulle</a:t>
            </a:r>
            <a:r>
              <a:rPr lang="en-GB" dirty="0"/>
              <a:t> </a:t>
            </a:r>
            <a:r>
              <a:rPr lang="en-GB" dirty="0" err="1"/>
              <a:t>vilja</a:t>
            </a:r>
            <a:r>
              <a:rPr lang="en-GB" dirty="0"/>
              <a:t> </a:t>
            </a:r>
            <a:r>
              <a:rPr lang="en-GB" dirty="0" err="1"/>
              <a:t>göra</a:t>
            </a:r>
            <a:r>
              <a:rPr lang="en-GB" dirty="0"/>
              <a:t> men </a:t>
            </a:r>
            <a:r>
              <a:rPr lang="en-GB" dirty="0" err="1"/>
              <a:t>inte</a:t>
            </a:r>
            <a:r>
              <a:rPr lang="en-GB" dirty="0"/>
              <a:t> </a:t>
            </a:r>
            <a:r>
              <a:rPr lang="en-GB" dirty="0" err="1"/>
              <a:t>kan</a:t>
            </a:r>
            <a:r>
              <a:rPr lang="en-GB" dirty="0"/>
              <a:t> och </a:t>
            </a:r>
            <a:r>
              <a:rPr lang="en-GB" dirty="0" err="1"/>
              <a:t>vad</a:t>
            </a:r>
            <a:r>
              <a:rPr lang="en-GB" dirty="0"/>
              <a:t> </a:t>
            </a:r>
            <a:r>
              <a:rPr lang="en-GB" dirty="0" err="1"/>
              <a:t>är</a:t>
            </a:r>
            <a:r>
              <a:rPr lang="en-GB" dirty="0"/>
              <a:t> det </a:t>
            </a:r>
            <a:r>
              <a:rPr lang="en-GB" dirty="0" err="1"/>
              <a:t>som</a:t>
            </a:r>
            <a:r>
              <a:rPr lang="en-GB" dirty="0"/>
              <a:t> </a:t>
            </a:r>
            <a:r>
              <a:rPr lang="en-GB" dirty="0" err="1"/>
              <a:t>hindrar</a:t>
            </a:r>
            <a:r>
              <a:rPr lang="en-GB" dirty="0"/>
              <a:t> dig?</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en-GB" dirty="0"/>
              <a:t>Har din </a:t>
            </a:r>
            <a:r>
              <a:rPr lang="en-GB" dirty="0" err="1"/>
              <a:t>ekonomiska</a:t>
            </a:r>
            <a:r>
              <a:rPr lang="en-GB" dirty="0"/>
              <a:t> situation </a:t>
            </a:r>
            <a:r>
              <a:rPr lang="en-GB" dirty="0" err="1"/>
              <a:t>förändrats</a:t>
            </a:r>
            <a:r>
              <a:rPr lang="en-GB" dirty="0"/>
              <a:t> </a:t>
            </a:r>
            <a:r>
              <a:rPr lang="en-GB" dirty="0" err="1"/>
              <a:t>genom</a:t>
            </a:r>
            <a:r>
              <a:rPr lang="en-GB" dirty="0"/>
              <a:t> </a:t>
            </a:r>
            <a:r>
              <a:rPr lang="en-GB" dirty="0" err="1"/>
              <a:t>livet</a:t>
            </a:r>
            <a:r>
              <a:rPr lang="en-GB" dirty="0"/>
              <a:t> och </a:t>
            </a:r>
            <a:r>
              <a:rPr lang="en-GB" dirty="0" err="1"/>
              <a:t>hur</a:t>
            </a:r>
            <a:r>
              <a:rPr lang="en-GB" dirty="0"/>
              <a:t> </a:t>
            </a:r>
            <a:r>
              <a:rPr lang="en-GB" dirty="0" err="1"/>
              <a:t>har</a:t>
            </a:r>
            <a:r>
              <a:rPr lang="en-GB" dirty="0"/>
              <a:t> det </a:t>
            </a:r>
            <a:r>
              <a:rPr lang="en-GB" dirty="0" err="1"/>
              <a:t>påverkat</a:t>
            </a:r>
            <a:r>
              <a:rPr lang="en-GB" dirty="0"/>
              <a:t> </a:t>
            </a:r>
            <a:r>
              <a:rPr lang="en-GB" dirty="0" err="1"/>
              <a:t>dina</a:t>
            </a:r>
            <a:r>
              <a:rPr lang="en-GB" dirty="0"/>
              <a:t> </a:t>
            </a:r>
            <a:r>
              <a:rPr lang="en-GB" dirty="0" err="1"/>
              <a:t>val</a:t>
            </a:r>
            <a:r>
              <a:rPr lang="en-GB" dirty="0"/>
              <a:t>?</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sv-SE" sz="1200" b="0" i="0" u="none" strike="noStrike" kern="1200" dirty="0">
                <a:solidFill>
                  <a:schemeClr val="tx1"/>
                </a:solidFill>
                <a:effectLst/>
                <a:latin typeface="+mn-lt"/>
                <a:ea typeface="+mn-ea"/>
                <a:cs typeface="+mn-cs"/>
              </a:rPr>
              <a:t>Vad kan det innebära för den ekonomiska egenmakten att ens partner har ansvaret för ens ekonomin – och hur kan man säkerställa att alla har kunskap och möjlighet att påverka sin ekonomi?</a:t>
            </a:r>
            <a:endParaRPr lang="en-GB" dirty="0"/>
          </a:p>
          <a:p>
            <a:pPr marL="171450" marR="0" lvl="0" indent="-171450" algn="l" defTabSz="457200" rtl="0" eaLnBrk="1" fontAlgn="auto" latinLnBrk="0" hangingPunct="1">
              <a:lnSpc>
                <a:spcPct val="100000"/>
              </a:lnSpc>
              <a:spcBef>
                <a:spcPct val="0"/>
              </a:spcBef>
              <a:spcAft>
                <a:spcPts val="0"/>
              </a:spcAft>
              <a:buClrTx/>
              <a:buSzTx/>
              <a:buFontTx/>
              <a:buChar char="-"/>
              <a:tabLst/>
              <a:defRPr/>
            </a:pPr>
            <a:endParaRPr lang="en-GB"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Tx/>
              <a:buChar char="-"/>
              <a:tabLst/>
              <a:defRPr/>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1AB3E9DD-6EFA-5DF2-F65F-B44C5C279834}"/>
              </a:ext>
            </a:extLst>
          </p:cNvPr>
          <p:cNvSpPr>
            <a:spLocks noGrp="1"/>
          </p:cNvSpPr>
          <p:nvPr>
            <p:ph type="sldNum" sz="quarter" idx="10"/>
          </p:nvPr>
        </p:nvSpPr>
        <p:spPr/>
        <p:txBody>
          <a:bodyPr/>
          <a:lstStyle/>
          <a:p>
            <a:fld id="{4B0E164D-EE8D-B448-BE8E-A1520703B60E}" type="slidenum">
              <a:rPr lang="sv-SE" smtClean="0"/>
              <a:t>31</a:t>
            </a:fld>
            <a:endParaRPr lang="sv-SE"/>
          </a:p>
        </p:txBody>
      </p:sp>
    </p:spTree>
    <p:extLst>
      <p:ext uri="{BB962C8B-B14F-4D97-AF65-F5344CB8AC3E}">
        <p14:creationId xmlns:p14="http://schemas.microsoft.com/office/powerpoint/2010/main" val="4037549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F9C51-ED21-9648-3894-23C57E2361D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C9A266-77EB-00DB-F728-52B036E4C4EC}"/>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71BD038-C7EC-E669-544A-579CFFC865FA}"/>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en framtidsfullmakt är.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Du som privatperson kan ge en framtidsfullmakt till någon som får representera dig längre fram i livet. Det är ett alternativ till god man eller förvaltare.</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Fullmakten börjar gälla om och när du blir </a:t>
            </a:r>
            <a:r>
              <a:rPr lang="sv-SE" sz="1200" b="0" i="0" u="none" strike="noStrike" kern="1200" dirty="0" err="1">
                <a:solidFill>
                  <a:schemeClr val="tx1"/>
                </a:solidFill>
                <a:effectLst/>
                <a:latin typeface="+mn-lt"/>
                <a:ea typeface="+mn-ea"/>
                <a:cs typeface="+mn-cs"/>
              </a:rPr>
              <a:t>beslutsoförmögen</a:t>
            </a:r>
            <a:r>
              <a:rPr lang="sv-SE" sz="1200" b="0" i="0" u="none" strike="noStrike" kern="1200" dirty="0">
                <a:solidFill>
                  <a:schemeClr val="tx1"/>
                </a:solidFill>
                <a:effectLst/>
                <a:latin typeface="+mn-lt"/>
                <a:ea typeface="+mn-ea"/>
                <a:cs typeface="+mn-cs"/>
              </a:rPr>
              <a:t>.</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En framtidsfullmakt ger du som privatperson till någon annan om du på grund av sjukdom, psykisk ohälsa, försvagat hälsotillstånd eller liknande inte längre kan ta hand om dina ekonomiska och personliga angelägenheter. Den du ger fullmakt till får rätt att företräda dig. Du kan själv bestämma vad fullmakten ska omfatta. Till exempel att betala räkningar, ta hand om hyresavtal, förvalta tillgångar och ta hand om abonnemang.</a:t>
            </a:r>
          </a:p>
          <a:p>
            <a:pPr marL="171450" indent="-171450" eaLnBrk="1" hangingPunct="1">
              <a:spcBef>
                <a:spcPct val="0"/>
              </a:spcBef>
              <a:buFont typeface="Arial" panose="020B0604020202020204" pitchFamily="34" charset="0"/>
              <a:buChar char="•"/>
            </a:pPr>
            <a:endParaRPr lang="sv-SE" sz="1200" b="1"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1" i="0" u="none" strike="noStrike" kern="1200" dirty="0">
                <a:solidFill>
                  <a:schemeClr val="tx1"/>
                </a:solidFill>
                <a:effectLst/>
                <a:latin typeface="+mn-lt"/>
                <a:ea typeface="+mn-ea"/>
                <a:cs typeface="+mn-cs"/>
              </a:rPr>
              <a:t>Obs 1 </a:t>
            </a:r>
            <a:r>
              <a:rPr lang="sv-SE" sz="1200" b="0" i="0" u="none" strike="noStrike" kern="1200" dirty="0">
                <a:solidFill>
                  <a:schemeClr val="tx1"/>
                </a:solidFill>
                <a:effectLst/>
                <a:latin typeface="+mn-lt"/>
                <a:ea typeface="+mn-ea"/>
                <a:cs typeface="+mn-cs"/>
              </a:rPr>
              <a:t>Om du ska betala räkningar måste du betala dem fysisk på banken. Fullmakten gäller inte för internetbank.</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1" i="0" u="none" strike="noStrike" kern="1200" dirty="0">
                <a:solidFill>
                  <a:schemeClr val="tx1"/>
                </a:solidFill>
                <a:effectLst/>
                <a:latin typeface="+mn-lt"/>
                <a:ea typeface="+mn-ea"/>
                <a:cs typeface="+mn-cs"/>
              </a:rPr>
              <a:t>Obs</a:t>
            </a:r>
            <a:r>
              <a:rPr lang="sv-SE" sz="1200" b="0" i="0" u="none" strike="noStrike" kern="1200" dirty="0">
                <a:solidFill>
                  <a:schemeClr val="tx1"/>
                </a:solidFill>
                <a:effectLst/>
                <a:latin typeface="+mn-lt"/>
                <a:ea typeface="+mn-ea"/>
                <a:cs typeface="+mn-cs"/>
              </a:rPr>
              <a:t> </a:t>
            </a:r>
            <a:r>
              <a:rPr lang="sv-SE" sz="1200" b="1" i="0" u="none" strike="noStrike" kern="1200" dirty="0">
                <a:solidFill>
                  <a:schemeClr val="tx1"/>
                </a:solidFill>
                <a:effectLst/>
                <a:latin typeface="+mn-lt"/>
                <a:ea typeface="+mn-ea"/>
                <a:cs typeface="+mn-cs"/>
              </a:rPr>
              <a:t>2</a:t>
            </a:r>
            <a:r>
              <a:rPr lang="sv-SE" sz="1200" b="0" i="0" u="none" strike="noStrike" kern="1200" dirty="0">
                <a:solidFill>
                  <a:schemeClr val="tx1"/>
                </a:solidFill>
                <a:effectLst/>
                <a:latin typeface="+mn-lt"/>
                <a:ea typeface="+mn-ea"/>
                <a:cs typeface="+mn-cs"/>
              </a:rPr>
              <a:t> Framtidsfullmakt är inte samma som bankernas fullmakt. Bankernas fullmakt kommer vi prata om efter framtidsfullmakten.</a:t>
            </a:r>
          </a:p>
          <a:p>
            <a:pPr marL="450850" indent="-450850" eaLnBrk="1" hangingPunct="1">
              <a:spcBef>
                <a:spcPct val="0"/>
              </a:spcBef>
              <a:buFontTx/>
              <a:buChar char="-"/>
            </a:pPr>
            <a:endParaRPr lang="sv-SE" sz="1200" b="0" i="0" u="none" strike="noStrike"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535B8A5F-AA84-60BF-A201-A13FC9A84D82}"/>
              </a:ext>
            </a:extLst>
          </p:cNvPr>
          <p:cNvSpPr>
            <a:spLocks noGrp="1"/>
          </p:cNvSpPr>
          <p:nvPr>
            <p:ph type="sldNum" sz="quarter" idx="10"/>
          </p:nvPr>
        </p:nvSpPr>
        <p:spPr/>
        <p:txBody>
          <a:bodyPr/>
          <a:lstStyle/>
          <a:p>
            <a:fld id="{4B0E164D-EE8D-B448-BE8E-A1520703B60E}" type="slidenum">
              <a:rPr lang="sv-SE" smtClean="0"/>
              <a:t>32</a:t>
            </a:fld>
            <a:endParaRPr lang="sv-SE"/>
          </a:p>
        </p:txBody>
      </p:sp>
    </p:spTree>
    <p:extLst>
      <p:ext uri="{BB962C8B-B14F-4D97-AF65-F5344CB8AC3E}">
        <p14:creationId xmlns:p14="http://schemas.microsoft.com/office/powerpoint/2010/main" val="2795234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3319-6D08-47A4-89A3-CF61C846969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7D74AC-31A9-1212-36E0-20571BD6DE3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52542D6-D9CA-60AD-2942-2AB2ED11275E}"/>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kort vad en framtidsfullmakt </a:t>
            </a:r>
            <a:r>
              <a:rPr lang="sv-SE" altLang="sv-SE" b="1" dirty="0">
                <a:latin typeface="Arial" panose="020B0604020202020204" pitchFamily="34" charset="0"/>
                <a:cs typeface="Arial" panose="020B0604020202020204" pitchFamily="34" charset="0"/>
              </a:rPr>
              <a:t>inte</a:t>
            </a:r>
            <a:r>
              <a:rPr lang="sv-SE" altLang="sv-SE" b="0" dirty="0">
                <a:latin typeface="Arial" panose="020B0604020202020204" pitchFamily="34" charset="0"/>
                <a:cs typeface="Arial" panose="020B0604020202020204" pitchFamily="34" charset="0"/>
              </a:rPr>
              <a:t> är.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kern="1200" dirty="0">
                <a:solidFill>
                  <a:schemeClr val="tx1"/>
                </a:solidFill>
                <a:effectLst/>
                <a:latin typeface="+mn-lt"/>
                <a:ea typeface="+mn-ea"/>
                <a:cs typeface="+mn-cs"/>
              </a:rPr>
              <a:t>Fullmakten får inte omfatta åtgärder inom hälso-, och sjukvård, eller tandvård, till exempel att bestämma viss vård.</a:t>
            </a:r>
          </a:p>
          <a:p>
            <a:pPr marL="171450" indent="-171450" eaLnBrk="1" hangingPunct="1">
              <a:spcBef>
                <a:spcPct val="0"/>
              </a:spcBef>
              <a:buFont typeface="Arial" panose="020B0604020202020204" pitchFamily="34" charset="0"/>
              <a:buChar char="•"/>
            </a:pPr>
            <a:endParaRPr lang="sv-SE" sz="1200"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kern="1200" dirty="0">
                <a:solidFill>
                  <a:schemeClr val="tx1"/>
                </a:solidFill>
                <a:effectLst/>
                <a:latin typeface="+mn-lt"/>
                <a:ea typeface="+mn-ea"/>
                <a:cs typeface="+mn-cs"/>
              </a:rPr>
              <a:t>Fullmakten får inte heller omfatta frågor om att: ingå äktenskap, bekräfta faderskap, upprätta testamente, och liknande frågor av personlig karaktär.</a:t>
            </a:r>
          </a:p>
        </p:txBody>
      </p:sp>
      <p:sp>
        <p:nvSpPr>
          <p:cNvPr id="4" name="Platshållare för bildnummer 3">
            <a:extLst>
              <a:ext uri="{FF2B5EF4-FFF2-40B4-BE49-F238E27FC236}">
                <a16:creationId xmlns:a16="http://schemas.microsoft.com/office/drawing/2014/main" id="{C37DFCCA-DAEF-4A61-04A5-C6DB87F6C12E}"/>
              </a:ext>
            </a:extLst>
          </p:cNvPr>
          <p:cNvSpPr>
            <a:spLocks noGrp="1"/>
          </p:cNvSpPr>
          <p:nvPr>
            <p:ph type="sldNum" sz="quarter" idx="10"/>
          </p:nvPr>
        </p:nvSpPr>
        <p:spPr/>
        <p:txBody>
          <a:bodyPr/>
          <a:lstStyle/>
          <a:p>
            <a:fld id="{4B0E164D-EE8D-B448-BE8E-A1520703B60E}" type="slidenum">
              <a:rPr lang="sv-SE" smtClean="0"/>
              <a:t>33</a:t>
            </a:fld>
            <a:endParaRPr lang="sv-SE"/>
          </a:p>
        </p:txBody>
      </p:sp>
    </p:spTree>
    <p:extLst>
      <p:ext uri="{BB962C8B-B14F-4D97-AF65-F5344CB8AC3E}">
        <p14:creationId xmlns:p14="http://schemas.microsoft.com/office/powerpoint/2010/main" val="1436311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7731A-409C-21FB-FE1F-08CA4D0519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8E0088-AE37-BB08-BA44-519C2AD81D4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C1436C73-86A2-275C-8B97-F9928A5529D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vad banker och fullmakter.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Många banker kräver egna fullmakter och har egna blanketter som ska fyllas i. Du kan alltså behöva fylla i flera olika fullmakter om du har flera banker.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skillnad mellan vad de olika bankerna kräver för en fullmakt. Till exempel:</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Till en del banker kan du skicka in blanketter digitalt eller via post medans andra banker kräver att fullmakten ska lämnas i original och att fullmakten måste lämnas in på kontor.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Några banker har olika blanketter för om det bara gäller internetbank eller om det gäller bankärenden i stort. </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Hos en del banker kan du använda ditt egna Mobila </a:t>
            </a:r>
            <a:r>
              <a:rPr lang="sv-SE" sz="1200" dirty="0" err="1">
                <a:latin typeface="Arial" panose="020B0604020202020204" pitchFamily="34" charset="0"/>
                <a:cs typeface="Arial" panose="020B0604020202020204" pitchFamily="34" charset="0"/>
              </a:rPr>
              <a:t>BankID</a:t>
            </a:r>
            <a:r>
              <a:rPr lang="sv-SE" sz="1200" dirty="0">
                <a:latin typeface="Arial" panose="020B0604020202020204" pitchFamily="34" charset="0"/>
                <a:cs typeface="Arial" panose="020B0604020202020204" pitchFamily="34" charset="0"/>
              </a:rPr>
              <a:t> för att identifiera dig digitalt.</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därför mycket viktigt att du tar reda på vad som gäller för den bank, eller de banker, som du använder.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457200" marR="0" lvl="1"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3694A70-A40D-F762-DBB1-345CE8857A57}"/>
              </a:ext>
            </a:extLst>
          </p:cNvPr>
          <p:cNvSpPr>
            <a:spLocks noGrp="1"/>
          </p:cNvSpPr>
          <p:nvPr>
            <p:ph type="sldNum" sz="quarter" idx="10"/>
          </p:nvPr>
        </p:nvSpPr>
        <p:spPr/>
        <p:txBody>
          <a:bodyPr/>
          <a:lstStyle/>
          <a:p>
            <a:fld id="{4B0E164D-EE8D-B448-BE8E-A1520703B60E}" type="slidenum">
              <a:rPr lang="sv-SE" smtClean="0"/>
              <a:t>34</a:t>
            </a:fld>
            <a:endParaRPr lang="sv-SE"/>
          </a:p>
        </p:txBody>
      </p:sp>
    </p:spTree>
    <p:extLst>
      <p:ext uri="{BB962C8B-B14F-4D97-AF65-F5344CB8AC3E}">
        <p14:creationId xmlns:p14="http://schemas.microsoft.com/office/powerpoint/2010/main" val="36800434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8492-E6A9-FFB7-C209-EABEC53B7A2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709B179-F63A-76DA-769F-9ABF8C5A48B3}"/>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76A9E571-99BB-68ED-CEB1-DF01CFE13BC9}"/>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om vad som behövs för att göra en fullmakt giltig.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Låt gruppen sedan välja om de vill lära sig mer om framtidsfullmakter och/eller fullmakt för banker</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b="1" i="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Du kan skriva en framtidsfullmakt själv, men den måste uppfylla vissa grundkrav för att den ska bli giltig.</a:t>
            </a:r>
          </a:p>
          <a:p>
            <a:pPr marL="171450" indent="-171450" eaLnBrk="1" hangingPunct="1">
              <a:spcBef>
                <a:spcPct val="0"/>
              </a:spcBef>
              <a:buFont typeface="Arial" panose="020B0604020202020204" pitchFamily="34" charset="0"/>
              <a:buChar char="•"/>
            </a:pPr>
            <a:endParaRPr lang="sv-SE" altLang="sv-SE" b="1" i="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En framtidsfullmakt ska vara skriftlig och undertecknas i två vittnens närvaro.</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För att kunna upprätta en giltig framtidsfullmakt krävs att man fyllt 18 år och att man vid upprättande av fullmakten har för förmågan att ha hand om sina angelägenheter. Det gäller därför att upprätta, göra ändringar och tillägg till framtidsfullmakten i tid innan förmågan att fatta självständiga beslut försvinner.</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Det kan vara bra att upprätta flera original av framtidsfullmakten eftersom banker, och andra aktörer i allmänhet kräver att fullmaktshavaren visar upp originalet.</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Det kan vara bra att kontakta en jurist för att utforma framtidsfullmakten så det passar just dig. Om man inte använder en juridiskt korrekt mall eller tar hjälp av en jurist, finns risken att fullmakten förklaras ogiltig när den väl behövs.</a:t>
            </a:r>
          </a:p>
          <a:p>
            <a:pPr marL="450850" indent="-450850" eaLnBrk="1" hangingPunct="1">
              <a:spcBef>
                <a:spcPct val="0"/>
              </a:spcBef>
              <a:buFontTx/>
              <a:buChar char="-"/>
            </a:pPr>
            <a:endParaRPr lang="sv-SE" altLang="sv-SE"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veta mer om framtidsfullmakter eller bankers fullmakter, klicka på länken ”Framtidsfullmakt” respektive ”Fullmakt bank”.</a:t>
            </a:r>
          </a:p>
          <a:p>
            <a:pPr marL="0" marR="0" lvl="0" indent="0" algn="l" defTabSz="457200" rtl="0" eaLnBrk="1" fontAlgn="auto" latinLnBrk="0" hangingPunct="1">
              <a:lnSpc>
                <a:spcPct val="100000"/>
              </a:lnSpc>
              <a:spcBef>
                <a:spcPct val="0"/>
              </a:spcBef>
              <a:spcAft>
                <a:spcPts val="0"/>
              </a:spcAft>
              <a:buClrTx/>
              <a:buSzTx/>
              <a:buFontTx/>
              <a:buNone/>
              <a:tabLst/>
              <a:defRPr/>
            </a:pPr>
            <a:r>
              <a:rPr lang="sv-SE" sz="1200" b="0" dirty="0">
                <a:latin typeface="Arial" panose="020B0604020202020204" pitchFamily="34" charset="0"/>
                <a:ea typeface="Calibri"/>
                <a:cs typeface="Arial" panose="020B0604020202020204" pitchFamily="34" charset="0"/>
              </a:rPr>
              <a:t>Gruppen kan också välja att titta på en specifik banks fullmakt om de vill.</a:t>
            </a:r>
          </a:p>
        </p:txBody>
      </p:sp>
      <p:sp>
        <p:nvSpPr>
          <p:cNvPr id="4" name="Platshållare för bildnummer 3">
            <a:extLst>
              <a:ext uri="{FF2B5EF4-FFF2-40B4-BE49-F238E27FC236}">
                <a16:creationId xmlns:a16="http://schemas.microsoft.com/office/drawing/2014/main" id="{4CC78534-AF28-B8D7-32F5-6C11C3CC5262}"/>
              </a:ext>
            </a:extLst>
          </p:cNvPr>
          <p:cNvSpPr>
            <a:spLocks noGrp="1"/>
          </p:cNvSpPr>
          <p:nvPr>
            <p:ph type="sldNum" sz="quarter" idx="10"/>
          </p:nvPr>
        </p:nvSpPr>
        <p:spPr/>
        <p:txBody>
          <a:bodyPr/>
          <a:lstStyle/>
          <a:p>
            <a:fld id="{4B0E164D-EE8D-B448-BE8E-A1520703B60E}" type="slidenum">
              <a:rPr lang="sv-SE" smtClean="0"/>
              <a:t>35</a:t>
            </a:fld>
            <a:endParaRPr lang="sv-SE"/>
          </a:p>
        </p:txBody>
      </p:sp>
    </p:spTree>
    <p:extLst>
      <p:ext uri="{BB962C8B-B14F-4D97-AF65-F5344CB8AC3E}">
        <p14:creationId xmlns:p14="http://schemas.microsoft.com/office/powerpoint/2010/main" val="2072844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EBA07-BAA0-69AD-588D-79372D23FA1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DB5969-6240-1D40-B962-744103A4C05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D64BF06-44B6-A643-FC9B-B7396EFF8B70}"/>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Läs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Ställ gruppen samtalsfrågan.</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Låt gruppen dela med sig av det de vill.</a:t>
            </a:r>
            <a:br>
              <a:rPr lang="sv-SE" sz="1200" b="0" i="0" dirty="0">
                <a:highlight>
                  <a:srgbClr val="FFFF00"/>
                </a:highlight>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För att kunna navigera i hur vi kan bidra till en hållbar ekonomi behöver vi fundera över vad som är viktigt för oss själva. Vad tycker just du är en hållbar ekonomi och vad tycker du är viktigast att fokusera på </a:t>
            </a:r>
            <a:r>
              <a:rPr lang="sv-SE" sz="1200" dirty="0"/>
              <a:t>för att ha en bra tillvaro idag och framåt</a:t>
            </a:r>
            <a:r>
              <a:rPr lang="sv-SE" sz="1200" dirty="0">
                <a:latin typeface="Arial" panose="020B0604020202020204" pitchFamily="34" charset="0"/>
                <a:cs typeface="Arial" panose="020B0604020202020204" pitchFamily="34" charset="0"/>
              </a:rPr>
              <a:t>?</a:t>
            </a: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Fundera en stund för er själva</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r>
              <a:rPr lang="sv-SE" sz="1200" dirty="0">
                <a:latin typeface="Arial" panose="020B0604020202020204" pitchFamily="34" charset="0"/>
                <a:cs typeface="Arial" panose="020B0604020202020204" pitchFamily="34" charset="0"/>
              </a:rPr>
              <a:t>Vad tycker du är en hållbar ekonomi och vad tycker du är viktigast att fokusera på </a:t>
            </a:r>
            <a:r>
              <a:rPr lang="sv-SE" sz="1200" dirty="0"/>
              <a:t>för att ha en bra tillvaro idag och framåt</a:t>
            </a:r>
            <a:r>
              <a:rPr lang="sv-SE" sz="1200" dirty="0">
                <a:latin typeface="Arial" panose="020B0604020202020204" pitchFamily="34" charset="0"/>
                <a:cs typeface="Arial" panose="020B0604020202020204" pitchFamily="34" charset="0"/>
              </a:rPr>
              <a:t>? </a:t>
            </a:r>
            <a:endParaRPr lang="sv-SE" sz="1200" dirty="0"/>
          </a:p>
        </p:txBody>
      </p:sp>
      <p:sp>
        <p:nvSpPr>
          <p:cNvPr id="4" name="Platshållare för bildnummer 3">
            <a:extLst>
              <a:ext uri="{FF2B5EF4-FFF2-40B4-BE49-F238E27FC236}">
                <a16:creationId xmlns:a16="http://schemas.microsoft.com/office/drawing/2014/main" id="{F5E3266A-0EAF-032A-C89A-3DC2F427BDEB}"/>
              </a:ext>
            </a:extLst>
          </p:cNvPr>
          <p:cNvSpPr>
            <a:spLocks noGrp="1"/>
          </p:cNvSpPr>
          <p:nvPr>
            <p:ph type="sldNum" sz="quarter" idx="10"/>
          </p:nvPr>
        </p:nvSpPr>
        <p:spPr/>
        <p:txBody>
          <a:bodyPr/>
          <a:lstStyle/>
          <a:p>
            <a:fld id="{4B0E164D-EE8D-B448-BE8E-A1520703B60E}" type="slidenum">
              <a:rPr lang="sv-SE" smtClean="0"/>
              <a:t>36</a:t>
            </a:fld>
            <a:endParaRPr lang="sv-SE"/>
          </a:p>
        </p:txBody>
      </p:sp>
    </p:spTree>
    <p:extLst>
      <p:ext uri="{BB962C8B-B14F-4D97-AF65-F5344CB8AC3E}">
        <p14:creationId xmlns:p14="http://schemas.microsoft.com/office/powerpoint/2010/main" val="1415444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1AA3-12B9-2147-2718-08B8AFC024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ABE5F4-93F9-9A1D-D48F-1C18CAAF8FAF}"/>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8F4B4ADD-F61C-6D0F-065A-C1A2D15872D1}"/>
              </a:ext>
            </a:extLst>
          </p:cNvPr>
          <p:cNvSpPr>
            <a:spLocks noGrp="1"/>
          </p:cNvSpPr>
          <p:nvPr>
            <p:ph type="body" idx="1"/>
          </p:nvPr>
        </p:nvSpPr>
        <p:spPr/>
        <p:txBody>
          <a:bodyPr/>
          <a:lstStyle/>
          <a:p>
            <a:pPr marL="450850" indent="-450850" eaLnBrk="1" hangingPunct="1">
              <a:spcBef>
                <a:spcPct val="0"/>
              </a:spcBef>
            </a:pPr>
            <a:r>
              <a:rPr lang="sv-SE"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dirty="0">
              <a:latin typeface="Arial" panose="020B0604020202020204" pitchFamily="34" charset="0"/>
              <a:cs typeface="Arial" panose="020B0604020202020204" pitchFamily="34" charset="0"/>
            </a:endParaRPr>
          </a:p>
          <a:p>
            <a:pPr marL="228600" indent="-228600">
              <a:buAutoNum type="arabicPeriod"/>
            </a:pPr>
            <a:r>
              <a:rPr lang="sv-SE" dirty="0">
                <a:latin typeface="Arial" panose="020B0604020202020204" pitchFamily="34" charset="0"/>
                <a:cs typeface="Arial" panose="020B0604020202020204" pitchFamily="34" charset="0"/>
              </a:rPr>
              <a:t>Visa listan över tipsen. Utgå från </a:t>
            </a:r>
            <a:r>
              <a:rPr lang="sv-SE" dirty="0" err="1">
                <a:latin typeface="Arial" panose="020B0604020202020204" pitchFamily="34" charset="0"/>
                <a:cs typeface="Arial" panose="020B0604020202020204" pitchFamily="34" charset="0"/>
              </a:rPr>
              <a:t>talpunkterna</a:t>
            </a:r>
            <a:r>
              <a:rPr lang="sv-SE" dirty="0">
                <a:latin typeface="Arial" panose="020B0604020202020204" pitchFamily="34" charset="0"/>
                <a:cs typeface="Arial" panose="020B0604020202020204" pitchFamily="34" charset="0"/>
              </a:rPr>
              <a:t> nedan.</a:t>
            </a:r>
          </a:p>
          <a:p>
            <a:pPr marL="228600" indent="-228600">
              <a:buAutoNum type="arabicPeriod"/>
            </a:pPr>
            <a:r>
              <a:rPr lang="sv-SE" dirty="0">
                <a:latin typeface="Arial" panose="020B0604020202020204" pitchFamily="34" charset="0"/>
                <a:cs typeface="Arial" panose="020B0604020202020204" pitchFamily="34" charset="0"/>
              </a:rPr>
              <a:t>Tipsen fortsätter på nästa sida</a:t>
            </a:r>
            <a:endParaRPr lang="sv-SE" sz="1200" b="0" i="0" dirty="0">
              <a:solidFill>
                <a:schemeClr val="tx1"/>
              </a:solidFill>
              <a:effectLst/>
              <a:latin typeface="Arial" panose="020B0604020202020204" pitchFamily="34" charset="0"/>
              <a:cs typeface="Arial" panose="020B0604020202020204" pitchFamily="34" charset="0"/>
            </a:endParaRPr>
          </a:p>
          <a:p>
            <a:pPr marL="228600" indent="-228600">
              <a:buAutoNum type="arabicPeriod"/>
            </a:pPr>
            <a:endParaRPr lang="en-GB" sz="1200" b="0" i="0" dirty="0">
              <a:solidFill>
                <a:srgbClr val="1A1918"/>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dirty="0" err="1">
                <a:solidFill>
                  <a:srgbClr val="1A1918"/>
                </a:solidFill>
                <a:effectLst/>
                <a:latin typeface="Arial" panose="020B0604020202020204" pitchFamily="34" charset="0"/>
                <a:cs typeface="Arial" panose="020B0604020202020204" pitchFamily="34" charset="0"/>
              </a:rPr>
              <a:t>Talpunkter</a:t>
            </a:r>
            <a:r>
              <a:rPr lang="en-GB" sz="1200" b="1" i="0" dirty="0">
                <a:solidFill>
                  <a:srgbClr val="1A1918"/>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Genom att prata med vänner och familj kan vi dela kunskap och information och få dem att fundera över hur de kan bidra till en hållbar ekonomi.</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Olika partier arbetar olika aktivt för en hållbar ekonomi och ett hållbart klimat. När vi röstar kan vi välja partier utifrån hur de arbetar för hållbarhet.</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På kommunen finns pensionärsråd som kommunen använder som sakkunniga och expert på att vara pensionärer. Delta i din kommuns pensionärsråd för att påverka din kommun direkt!</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Påverka bankerna. WWF föreslår ”</a:t>
            </a:r>
            <a:r>
              <a:rPr lang="sv-SE" sz="1200" b="0" i="1" kern="1200" dirty="0">
                <a:solidFill>
                  <a:schemeClr val="tx1"/>
                </a:solidFill>
                <a:effectLst/>
                <a:latin typeface="+mn-lt"/>
                <a:ea typeface="+mn-ea"/>
                <a:cs typeface="+mn-cs"/>
              </a:rPr>
              <a:t>Begär att banken eller förvaltaren redovisar vilka konkreta hållbarhetsresultat deras placeringar skapat. Fråga om dessa resultat är tillräckliga för att hålla oss inom ramarna för en planet.” </a:t>
            </a:r>
            <a:r>
              <a:rPr lang="sv-SE" sz="1200" b="0" i="0" kern="1200" dirty="0">
                <a:solidFill>
                  <a:schemeClr val="tx1"/>
                </a:solidFill>
                <a:effectLst/>
                <a:latin typeface="+mn-lt"/>
                <a:ea typeface="+mn-ea"/>
                <a:cs typeface="+mn-cs"/>
              </a:rPr>
              <a:t>Hör av dig till din bank och kräv att de investerar i det som är hållbart.</a:t>
            </a: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p:txBody>
      </p:sp>
      <p:sp>
        <p:nvSpPr>
          <p:cNvPr id="4" name="Platshållare för bildnummer 3">
            <a:extLst>
              <a:ext uri="{FF2B5EF4-FFF2-40B4-BE49-F238E27FC236}">
                <a16:creationId xmlns:a16="http://schemas.microsoft.com/office/drawing/2014/main" id="{7970ECDA-D7E1-49E8-C2D7-C73349126322}"/>
              </a:ext>
            </a:extLst>
          </p:cNvPr>
          <p:cNvSpPr>
            <a:spLocks noGrp="1"/>
          </p:cNvSpPr>
          <p:nvPr>
            <p:ph type="sldNum" sz="quarter" idx="10"/>
          </p:nvPr>
        </p:nvSpPr>
        <p:spPr/>
        <p:txBody>
          <a:bodyPr/>
          <a:lstStyle/>
          <a:p>
            <a:fld id="{4B0E164D-EE8D-B448-BE8E-A1520703B60E}" type="slidenum">
              <a:rPr lang="sv-SE" smtClean="0"/>
              <a:t>37</a:t>
            </a:fld>
            <a:endParaRPr lang="sv-SE"/>
          </a:p>
        </p:txBody>
      </p:sp>
    </p:spTree>
    <p:extLst>
      <p:ext uri="{BB962C8B-B14F-4D97-AF65-F5344CB8AC3E}">
        <p14:creationId xmlns:p14="http://schemas.microsoft.com/office/powerpoint/2010/main" val="2042660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7DCCD-9AB6-5654-6C28-4D8405ED9F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01515A-76B2-237F-7298-CE6A05D9F40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D49552D-2408-BF7A-684B-1F125A2F43E8}"/>
              </a:ext>
            </a:extLst>
          </p:cNvPr>
          <p:cNvSpPr>
            <a:spLocks noGrp="1"/>
          </p:cNvSpPr>
          <p:nvPr>
            <p:ph type="body" idx="1"/>
          </p:nvPr>
        </p:nvSpPr>
        <p:spPr/>
        <p:txBody>
          <a:bodyPr/>
          <a:lstStyle/>
          <a:p>
            <a:pPr marL="450850" indent="-450850" eaLnBrk="1" hangingPunct="1">
              <a:spcBef>
                <a:spcPct val="0"/>
              </a:spcBef>
            </a:pPr>
            <a:r>
              <a:rPr lang="sv-SE"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dirty="0">
              <a:latin typeface="Arial" panose="020B0604020202020204" pitchFamily="34" charset="0"/>
              <a:cs typeface="Arial" panose="020B0604020202020204" pitchFamily="34" charset="0"/>
            </a:endParaRPr>
          </a:p>
          <a:p>
            <a:pPr marL="228600" indent="-228600">
              <a:buAutoNum type="arabicPeriod"/>
            </a:pPr>
            <a:r>
              <a:rPr lang="sv-SE" dirty="0">
                <a:latin typeface="Arial" panose="020B0604020202020204" pitchFamily="34" charset="0"/>
                <a:cs typeface="Arial" panose="020B0604020202020204" pitchFamily="34" charset="0"/>
              </a:rPr>
              <a:t>Visa listan över tipsen. Utgå från </a:t>
            </a:r>
            <a:r>
              <a:rPr lang="sv-SE" dirty="0" err="1">
                <a:latin typeface="Arial" panose="020B0604020202020204" pitchFamily="34" charset="0"/>
                <a:cs typeface="Arial" panose="020B0604020202020204" pitchFamily="34" charset="0"/>
              </a:rPr>
              <a:t>talpunkterna</a:t>
            </a:r>
            <a:r>
              <a:rPr lang="sv-SE" dirty="0">
                <a:latin typeface="Arial" panose="020B0604020202020204" pitchFamily="34" charset="0"/>
                <a:cs typeface="Arial" panose="020B0604020202020204" pitchFamily="34" charset="0"/>
              </a:rPr>
              <a:t> nedan och punkterna i sliden.</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dirty="0">
                <a:latin typeface="Arial" panose="020B0604020202020204" pitchFamily="34" charset="0"/>
                <a:cs typeface="Arial" panose="020B0604020202020204" pitchFamily="34" charset="0"/>
              </a:rPr>
              <a:t>Fråga gruppen om de har fler tips att ge varandra om vad de kan göra för att bidra till en mer hållbar ekonomi.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Viktigt</a:t>
            </a:r>
            <a:r>
              <a:rPr lang="sv-SE" dirty="0">
                <a:latin typeface="Arial" panose="020B0604020202020204" pitchFamily="34" charset="0"/>
                <a:cs typeface="Arial" panose="020B0604020202020204" pitchFamily="34" charset="0"/>
              </a:rPr>
              <a:t>: Betona att alla gör det som är möjligt utifrån individens förutsättningar. Det handlar till exempel om vilken ekonomi man har, hur ens hälsa är och så vidare.</a:t>
            </a:r>
          </a:p>
          <a:p>
            <a:pPr marL="228600" indent="-228600">
              <a:buAutoNum type="arabicPeriod"/>
            </a:pPr>
            <a:endParaRPr 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Förslag på samtalsfråga: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1" dirty="0">
              <a:solidFill>
                <a:schemeClr val="tx1"/>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err="1">
                <a:solidFill>
                  <a:srgbClr val="1A1918"/>
                </a:solidFill>
                <a:effectLst/>
                <a:latin typeface="Arial" panose="020B0604020202020204" pitchFamily="34" charset="0"/>
                <a:cs typeface="Arial" panose="020B0604020202020204" pitchFamily="34" charset="0"/>
              </a:rPr>
              <a:t>Vilka</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av</a:t>
            </a:r>
            <a:r>
              <a:rPr lang="en-GB" b="0" i="0" dirty="0">
                <a:solidFill>
                  <a:srgbClr val="1A1918"/>
                </a:solidFill>
                <a:effectLst/>
                <a:latin typeface="Arial" panose="020B0604020202020204" pitchFamily="34" charset="0"/>
                <a:cs typeface="Arial" panose="020B0604020202020204" pitchFamily="34" charset="0"/>
              </a:rPr>
              <a:t> de </a:t>
            </a:r>
            <a:r>
              <a:rPr lang="en-GB" b="0" i="0" dirty="0" err="1">
                <a:solidFill>
                  <a:srgbClr val="1A1918"/>
                </a:solidFill>
                <a:effectLst/>
                <a:latin typeface="Arial" panose="020B0604020202020204" pitchFamily="34" charset="0"/>
                <a:cs typeface="Arial" panose="020B0604020202020204" pitchFamily="34" charset="0"/>
              </a:rPr>
              <a:t>här</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skulle</a:t>
            </a:r>
            <a:r>
              <a:rPr lang="en-GB" b="0" i="0" dirty="0">
                <a:solidFill>
                  <a:srgbClr val="1A1918"/>
                </a:solidFill>
                <a:effectLst/>
                <a:latin typeface="Arial" panose="020B0604020202020204" pitchFamily="34" charset="0"/>
                <a:cs typeface="Arial" panose="020B0604020202020204" pitchFamily="34" charset="0"/>
              </a:rPr>
              <a:t> du </a:t>
            </a:r>
            <a:r>
              <a:rPr lang="en-GB" b="0" i="0" dirty="0" err="1">
                <a:solidFill>
                  <a:srgbClr val="1A1918"/>
                </a:solidFill>
                <a:effectLst/>
                <a:latin typeface="Arial" panose="020B0604020202020204" pitchFamily="34" charset="0"/>
                <a:cs typeface="Arial" panose="020B0604020202020204" pitchFamily="34" charset="0"/>
              </a:rPr>
              <a:t>själv</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kunna</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tänka</a:t>
            </a:r>
            <a:r>
              <a:rPr lang="en-GB" b="0" i="0" dirty="0">
                <a:solidFill>
                  <a:srgbClr val="1A1918"/>
                </a:solidFill>
                <a:effectLst/>
                <a:latin typeface="Arial" panose="020B0604020202020204" pitchFamily="34" charset="0"/>
                <a:cs typeface="Arial" panose="020B0604020202020204" pitchFamily="34" charset="0"/>
              </a:rPr>
              <a:t> dig </a:t>
            </a:r>
            <a:r>
              <a:rPr lang="en-GB" b="0" i="0" dirty="0" err="1">
                <a:solidFill>
                  <a:srgbClr val="1A1918"/>
                </a:solidFill>
                <a:effectLst/>
                <a:latin typeface="Arial" panose="020B0604020202020204" pitchFamily="34" charset="0"/>
                <a:cs typeface="Arial" panose="020B0604020202020204" pitchFamily="34" charset="0"/>
              </a:rPr>
              <a:t>att</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börja</a:t>
            </a:r>
            <a:r>
              <a:rPr lang="en-GB" b="0" i="0" dirty="0">
                <a:solidFill>
                  <a:srgbClr val="1A1918"/>
                </a:solidFill>
                <a:effectLst/>
                <a:latin typeface="Arial" panose="020B0604020202020204" pitchFamily="34" charset="0"/>
                <a:cs typeface="Arial" panose="020B0604020202020204" pitchFamily="34" charset="0"/>
              </a:rPr>
              <a:t> med?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dirty="0">
              <a:solidFill>
                <a:srgbClr val="1A1918"/>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dirty="0" err="1">
                <a:solidFill>
                  <a:srgbClr val="1A1918"/>
                </a:solidFill>
                <a:effectLst/>
                <a:latin typeface="Arial" panose="020B0604020202020204" pitchFamily="34" charset="0"/>
                <a:cs typeface="Arial" panose="020B0604020202020204" pitchFamily="34" charset="0"/>
              </a:rPr>
              <a:t>Talpunkter</a:t>
            </a:r>
            <a:r>
              <a:rPr lang="en-GB" sz="1200" b="1" i="0" dirty="0">
                <a:solidFill>
                  <a:srgbClr val="1A1918"/>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Har du mer pengar än du behöver? Då kan du använda till att skänka pengar till organisationer som kämpar för klimatet. Vilka organisationer tycker vi är bra?</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Se över din egen ekonomi, kan du göra den mer hållbar för dig själv? För världen?</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p:txBody>
      </p:sp>
      <p:sp>
        <p:nvSpPr>
          <p:cNvPr id="4" name="Platshållare för bildnummer 3">
            <a:extLst>
              <a:ext uri="{FF2B5EF4-FFF2-40B4-BE49-F238E27FC236}">
                <a16:creationId xmlns:a16="http://schemas.microsoft.com/office/drawing/2014/main" id="{8B970793-0B4E-73F7-E4A8-D37DF71BFB57}"/>
              </a:ext>
            </a:extLst>
          </p:cNvPr>
          <p:cNvSpPr>
            <a:spLocks noGrp="1"/>
          </p:cNvSpPr>
          <p:nvPr>
            <p:ph type="sldNum" sz="quarter" idx="10"/>
          </p:nvPr>
        </p:nvSpPr>
        <p:spPr/>
        <p:txBody>
          <a:bodyPr/>
          <a:lstStyle/>
          <a:p>
            <a:fld id="{4B0E164D-EE8D-B448-BE8E-A1520703B60E}" type="slidenum">
              <a:rPr lang="sv-SE" smtClean="0"/>
              <a:t>38</a:t>
            </a:fld>
            <a:endParaRPr lang="sv-SE"/>
          </a:p>
        </p:txBody>
      </p:sp>
    </p:spTree>
    <p:extLst>
      <p:ext uri="{BB962C8B-B14F-4D97-AF65-F5344CB8AC3E}">
        <p14:creationId xmlns:p14="http://schemas.microsoft.com/office/powerpoint/2010/main" val="11554952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3974-8BDF-D592-B481-69F598498A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944793-E311-3D2D-DE07-7BBF93018A60}"/>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3E55CAB9-04BA-134E-8746-56F20E402044}"/>
              </a:ext>
            </a:extLst>
          </p:cNvPr>
          <p:cNvSpPr>
            <a:spLocks noGrp="1"/>
          </p:cNvSpPr>
          <p:nvPr>
            <p:ph type="body" idx="1"/>
          </p:nvPr>
        </p:nvSpPr>
        <p:spPr/>
        <p:txBody>
          <a:bodyPr/>
          <a:lstStyle/>
          <a:p>
            <a:pPr marL="450850" indent="-450850" eaLnBrk="1" hangingPunct="1">
              <a:spcBef>
                <a:spcPct val="0"/>
              </a:spcBef>
            </a:pPr>
            <a:r>
              <a:rPr 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sz="1200" i="0" dirty="0">
              <a:latin typeface="Arial" panose="020B0604020202020204" pitchFamily="34" charset="0"/>
              <a:cs typeface="Arial" panose="020B0604020202020204" pitchFamily="34" charset="0"/>
            </a:endParaRP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Sammanfatta modulen tillsammans med gruppen.</a:t>
            </a: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Om tid finns, ställ frågan vad deltagarna tyckte var särskilt intressant.</a:t>
            </a:r>
          </a:p>
          <a:p>
            <a:endParaRPr lang="sv-SE" dirty="0"/>
          </a:p>
        </p:txBody>
      </p:sp>
      <p:sp>
        <p:nvSpPr>
          <p:cNvPr id="4" name="Platshållare för bildnummer 3">
            <a:extLst>
              <a:ext uri="{FF2B5EF4-FFF2-40B4-BE49-F238E27FC236}">
                <a16:creationId xmlns:a16="http://schemas.microsoft.com/office/drawing/2014/main" id="{FA03D316-79B1-8536-9007-855567FBAB47}"/>
              </a:ext>
            </a:extLst>
          </p:cNvPr>
          <p:cNvSpPr>
            <a:spLocks noGrp="1"/>
          </p:cNvSpPr>
          <p:nvPr>
            <p:ph type="sldNum" sz="quarter" idx="10"/>
          </p:nvPr>
        </p:nvSpPr>
        <p:spPr/>
        <p:txBody>
          <a:bodyPr/>
          <a:lstStyle/>
          <a:p>
            <a:fld id="{4B0E164D-EE8D-B448-BE8E-A1520703B60E}" type="slidenum">
              <a:rPr lang="sv-SE" smtClean="0"/>
              <a:t>39</a:t>
            </a:fld>
            <a:endParaRPr lang="sv-SE"/>
          </a:p>
        </p:txBody>
      </p:sp>
    </p:spTree>
    <p:extLst>
      <p:ext uri="{BB962C8B-B14F-4D97-AF65-F5344CB8AC3E}">
        <p14:creationId xmlns:p14="http://schemas.microsoft.com/office/powerpoint/2010/main" val="2494221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D0B3-EDF7-2C92-2F34-FD975F0FD9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FE42AF-ACC4-D5DC-E9D3-849DFB7C9BB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C9DD735-4F93-0947-6030-33EFDF1B893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i="0" dirty="0">
                <a:latin typeface="Arial" panose="020B0604020202020204" pitchFamily="34" charset="0"/>
                <a:cs typeface="Arial" panose="020B0604020202020204" pitchFamily="34" charset="0"/>
              </a:rPr>
              <a:t>Instruktion till cirkelledaren:</a:t>
            </a:r>
          </a:p>
          <a:p>
            <a:endParaRPr lang="sv-SE" i="0" dirty="0">
              <a:latin typeface="Arial" panose="020B0604020202020204" pitchFamily="34" charset="0"/>
              <a:cs typeface="Arial" panose="020B0604020202020204" pitchFamily="34" charset="0"/>
            </a:endParaRPr>
          </a:p>
          <a:p>
            <a:pPr marL="228600" indent="-228600">
              <a:buAutoNum type="arabicPeriod"/>
            </a:pPr>
            <a:r>
              <a:rPr lang="sv-SE" i="0" dirty="0">
                <a:latin typeface="Arial" panose="020B0604020202020204" pitchFamily="34" charset="0"/>
                <a:cs typeface="Arial" panose="020B0604020202020204" pitchFamily="34" charset="0"/>
              </a:rPr>
              <a:t>Om du vet vilken modul ni ska göra nästa gång kan du kort berätta om det temat. Se listan nedanför.</a:t>
            </a:r>
          </a:p>
          <a:p>
            <a:pPr marL="228600" indent="-228600">
              <a:buAutoNum type="arabicPeriod"/>
            </a:pPr>
            <a:endParaRPr lang="sv-SE" i="0" dirty="0">
              <a:latin typeface="Arial" panose="020B0604020202020204" pitchFamily="34" charset="0"/>
              <a:cs typeface="Arial" panose="020B0604020202020204" pitchFamily="34" charset="0"/>
            </a:endParaRPr>
          </a:p>
          <a:p>
            <a:pPr marL="0" indent="0">
              <a:buNone/>
            </a:pPr>
            <a:r>
              <a:rPr lang="sv-SE" b="1" i="0" dirty="0">
                <a:latin typeface="Arial" panose="020B0604020202020204" pitchFamily="34" charset="0"/>
                <a:cs typeface="Arial" panose="020B0604020202020204" pitchFamily="34" charset="0"/>
              </a:rPr>
              <a:t>Lista över övriga moduler:</a:t>
            </a:r>
          </a:p>
          <a:p>
            <a:pPr marL="0" indent="0">
              <a:buNone/>
            </a:pPr>
            <a:endParaRPr lang="sv-SE"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Introduktionsmodulen: Biologisk mångfald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Social hållbarhet</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städning</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hälsa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ätande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vatten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klimat</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energi</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textilier och konsumtion</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transporter</a:t>
            </a:r>
          </a:p>
          <a:p>
            <a:pPr marL="228600" indent="-228600">
              <a:buAutoNum type="arabicPeriod"/>
            </a:pPr>
            <a:endParaRPr lang="sv-SE"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b="1" i="0" dirty="0">
                <a:latin typeface="Arial" panose="020B0604020202020204" pitchFamily="34" charset="0"/>
                <a:cs typeface="Arial" panose="020B0604020202020204" pitchFamily="34" charset="0"/>
              </a:rPr>
              <a:t>Valbart</a:t>
            </a:r>
            <a:r>
              <a:rPr lang="sv-SE" i="0" dirty="0">
                <a:latin typeface="Arial" panose="020B0604020202020204" pitchFamily="34" charset="0"/>
                <a:cs typeface="Arial" panose="020B0604020202020204" pitchFamily="34" charset="0"/>
              </a:rPr>
              <a:t>: Säg att deltagarna inför nästa gång kan fundera på om </a:t>
            </a:r>
            <a:r>
              <a:rPr lang="sv-SE" i="0" dirty="0">
                <a:solidFill>
                  <a:srgbClr val="000000"/>
                </a:solidFill>
                <a:effectLst/>
                <a:latin typeface="Arial" panose="020B0604020202020204" pitchFamily="34" charset="0"/>
                <a:cs typeface="Arial" panose="020B0604020202020204" pitchFamily="34" charset="0"/>
              </a:rPr>
              <a:t>det finns något aktuellt gruppen kan prata om kopplat till nästa tema. Det kan till exempel vara något någon läst i tidningen, hört om på radio, diskuterat med en vän, funderat på eller upptäckt på annat sätt.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endParaRPr lang="sv-SE" i="0" dirty="0">
              <a:solidFill>
                <a:srgbClr val="000000"/>
              </a:solidFill>
              <a:effectLst/>
              <a:latin typeface="Arial" panose="020B0604020202020204" pitchFamily="34" charset="0"/>
              <a:cs typeface="Arial" panose="020B0604020202020204" pitchFamily="34" charset="0"/>
              <a:sym typeface="Wingdings" pitchFamily="2" charset="2"/>
            </a:endParaRPr>
          </a:p>
          <a:p>
            <a:pPr marL="0" indent="0">
              <a:buNone/>
            </a:pPr>
            <a:endParaRPr lang="sv-SE" dirty="0"/>
          </a:p>
        </p:txBody>
      </p:sp>
      <p:sp>
        <p:nvSpPr>
          <p:cNvPr id="4" name="Platshållare för bildnummer 3">
            <a:extLst>
              <a:ext uri="{FF2B5EF4-FFF2-40B4-BE49-F238E27FC236}">
                <a16:creationId xmlns:a16="http://schemas.microsoft.com/office/drawing/2014/main" id="{AEE4F092-6AE5-A1C0-42AD-E2BE529098FC}"/>
              </a:ext>
            </a:extLst>
          </p:cNvPr>
          <p:cNvSpPr>
            <a:spLocks noGrp="1"/>
          </p:cNvSpPr>
          <p:nvPr>
            <p:ph type="sldNum" sz="quarter" idx="10"/>
          </p:nvPr>
        </p:nvSpPr>
        <p:spPr/>
        <p:txBody>
          <a:bodyPr/>
          <a:lstStyle/>
          <a:p>
            <a:fld id="{4B0E164D-EE8D-B448-BE8E-A1520703B60E}" type="slidenum">
              <a:rPr lang="sv-SE" smtClean="0"/>
              <a:t>40</a:t>
            </a:fld>
            <a:endParaRPr lang="sv-SE"/>
          </a:p>
        </p:txBody>
      </p:sp>
    </p:spTree>
    <p:extLst>
      <p:ext uri="{BB962C8B-B14F-4D97-AF65-F5344CB8AC3E}">
        <p14:creationId xmlns:p14="http://schemas.microsoft.com/office/powerpoint/2010/main" val="42078904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2F71-106D-70F0-247D-C1150A3F37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C84017-459C-1CA3-D6F1-235AF1C67AF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1C90918-C687-1890-EF8B-81FB35213D94}"/>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Informera gruppen om fördjupningen på den här sidan. Utgå från talpunkterna nedanför. </a:t>
            </a:r>
          </a:p>
          <a:p>
            <a:pPr marL="450850" indent="-450850" eaLnBrk="1" hangingPunct="1">
              <a:spcBef>
                <a:spcPct val="0"/>
              </a:spcBef>
              <a:buAutoNum type="arabicPeriod"/>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Talpunkter:</a:t>
            </a:r>
          </a:p>
          <a:p>
            <a:endParaRPr lang="sv-SE" sz="1200" i="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Som jag nämnde i början av träffen kommer ni få den här presentationen skickad till er, så att ni på egen hand kan lära er mer om det ni är intresserade av kring hållbar ekonomi.</a:t>
            </a: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Här på den sista powerpoint-bilden i presentationen hittar ni länkar till hemsidor och annat kopplat till det vi pratat om idag. </a:t>
            </a: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Ni klickar på länkarna på den här powerpoint-bilden, men ni kan gärna också klicka på de länkar som finns med i de övriga powerpoint-bilderna, för att ta del av mer om ämnet.</a:t>
            </a:r>
          </a:p>
        </p:txBody>
      </p:sp>
      <p:sp>
        <p:nvSpPr>
          <p:cNvPr id="4" name="Platshållare för bildnummer 3">
            <a:extLst>
              <a:ext uri="{FF2B5EF4-FFF2-40B4-BE49-F238E27FC236}">
                <a16:creationId xmlns:a16="http://schemas.microsoft.com/office/drawing/2014/main" id="{D49B3A6E-2D4B-4BC2-A995-07AEE57FD599}"/>
              </a:ext>
            </a:extLst>
          </p:cNvPr>
          <p:cNvSpPr>
            <a:spLocks noGrp="1"/>
          </p:cNvSpPr>
          <p:nvPr>
            <p:ph type="sldNum" sz="quarter" idx="10"/>
          </p:nvPr>
        </p:nvSpPr>
        <p:spPr/>
        <p:txBody>
          <a:bodyPr/>
          <a:lstStyle/>
          <a:p>
            <a:fld id="{4B0E164D-EE8D-B448-BE8E-A1520703B60E}" type="slidenum">
              <a:rPr lang="sv-SE" smtClean="0"/>
              <a:t>41</a:t>
            </a:fld>
            <a:endParaRPr lang="sv-SE"/>
          </a:p>
        </p:txBody>
      </p:sp>
    </p:spTree>
    <p:extLst>
      <p:ext uri="{BB962C8B-B14F-4D97-AF65-F5344CB8AC3E}">
        <p14:creationId xmlns:p14="http://schemas.microsoft.com/office/powerpoint/2010/main" val="1595299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p>
            <a:fld id="{332063FA-F158-B145-A53C-EFD7E6C84CF7}" type="slidenum">
              <a:rPr lang="sv-SE" smtClean="0"/>
              <a:t>‹#›</a:t>
            </a:fld>
            <a:endParaRPr lang="sv-SE"/>
          </a:p>
        </p:txBody>
      </p:sp>
      <p:pic>
        <p:nvPicPr>
          <p:cNvPr id="11" name="Bildobjekt 10" descr="En bild som visar Teckensnitt, Grafik, grafisk design, logotyp&#10;&#10;AI-genererat innehåll kan vara felaktigt.">
            <a:extLst>
              <a:ext uri="{FF2B5EF4-FFF2-40B4-BE49-F238E27FC236}">
                <a16:creationId xmlns:a16="http://schemas.microsoft.com/office/drawing/2014/main" id="{06C64CA1-B1DC-6172-7F08-A744B2A8DD70}"/>
              </a:ext>
            </a:extLst>
          </p:cNvPr>
          <p:cNvPicPr>
            <a:picLocks noChangeAspect="1"/>
          </p:cNvPicPr>
          <p:nvPr userDrawn="1"/>
        </p:nvPicPr>
        <p:blipFill>
          <a:blip r:embed="rId2"/>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24437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bild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10" name="Platshållare för bildnummer 5"/>
          <p:cNvSpPr>
            <a:spLocks noGrp="1"/>
          </p:cNvSpPr>
          <p:nvPr>
            <p:ph type="sldNum" sz="quarter" idx="12"/>
          </p:nvPr>
        </p:nvSpPr>
        <p:spPr>
          <a:xfrm>
            <a:off x="9630561" y="6451135"/>
            <a:ext cx="2253843" cy="186451"/>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43EDB111-8D7C-277F-98C6-301223FF0D63}"/>
              </a:ext>
            </a:extLst>
          </p:cNvPr>
          <p:cNvPicPr>
            <a:picLocks noChangeAspect="1"/>
          </p:cNvPicPr>
          <p:nvPr userDrawn="1"/>
        </p:nvPicPr>
        <p:blipFill>
          <a:blip r:embed="rId3"/>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8444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ellanbild">
    <p:spTree>
      <p:nvGrpSpPr>
        <p:cNvPr id="1" name=""/>
        <p:cNvGrpSpPr/>
        <p:nvPr/>
      </p:nvGrpSpPr>
      <p:grpSpPr>
        <a:xfrm>
          <a:off x="0" y="0"/>
          <a:ext cx="0" cy="0"/>
          <a:chOff x="0" y="0"/>
          <a:chExt cx="0" cy="0"/>
        </a:xfrm>
      </p:grpSpPr>
      <p:pic>
        <p:nvPicPr>
          <p:cNvPr id="7" name="Bildobjekt 6" descr="bakgrunderC.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ctrTitle"/>
          </p:nvPr>
        </p:nvSpPr>
        <p:spPr>
          <a:xfrm rot="21240000">
            <a:off x="2724684" y="1808744"/>
            <a:ext cx="8633389" cy="2781538"/>
          </a:xfrm>
          <a:prstGeom prst="rect">
            <a:avLst/>
          </a:prstGeom>
        </p:spPr>
        <p:txBody>
          <a:bodyPr anchor="t" anchorCtr="0"/>
          <a:lstStyle>
            <a:lvl1pPr>
              <a:lnSpc>
                <a:spcPct val="90000"/>
              </a:lnSpc>
              <a:defRPr sz="6000" b="0" cap="all" baseline="0">
                <a:latin typeface="Impact" panose="020B0806030902050204" pitchFamily="34" charset="0"/>
              </a:defRPr>
            </a:lvl1pPr>
          </a:lstStyle>
          <a:p>
            <a:r>
              <a:rPr lang="sv-SE"/>
              <a:t>Klicka här för att ändra mall för rubrikformat</a:t>
            </a:r>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CCD72AF9-7300-A2F9-73BD-F574D3716621}"/>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7223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bild">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63829" r="4337"/>
          <a:stretch/>
        </p:blipFill>
        <p:spPr>
          <a:xfrm flipH="1">
            <a:off x="-2" y="0"/>
            <a:ext cx="12192001" cy="2593042"/>
          </a:xfrm>
          <a:prstGeom prst="rect">
            <a:avLst/>
          </a:prstGeom>
          <a:effectLst/>
        </p:spPr>
      </p:pic>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77150"/>
          <a:stretch/>
        </p:blipFill>
        <p:spPr>
          <a:xfrm flipH="1">
            <a:off x="0" y="2480588"/>
            <a:ext cx="12192000" cy="4377412"/>
          </a:xfrm>
          <a:prstGeom prst="rect">
            <a:avLst/>
          </a:prstGeom>
        </p:spPr>
      </p:pic>
      <p:sp>
        <p:nvSpPr>
          <p:cNvPr id="2" name="Rubrik 1"/>
          <p:cNvSpPr>
            <a:spLocks noGrp="1"/>
          </p:cNvSpPr>
          <p:nvPr userDrawn="1">
            <p:ph type="ctrTitle"/>
          </p:nvPr>
        </p:nvSpPr>
        <p:spPr>
          <a:xfrm>
            <a:off x="1705221" y="3063290"/>
            <a:ext cx="8864908" cy="1030539"/>
          </a:xfrm>
          <a:prstGeom prst="rect">
            <a:avLst/>
          </a:prstGeom>
        </p:spPr>
        <p:txBody>
          <a:bodyPr/>
          <a:lstStyle>
            <a:lvl1pPr>
              <a:defRPr>
                <a:solidFill>
                  <a:schemeClr val="bg1"/>
                </a:solidFill>
              </a:defRPr>
            </a:lvl1pPr>
          </a:lstStyle>
          <a:p>
            <a:r>
              <a:rPr lang="sv-SE"/>
              <a:t>Klicka här för att ändra mall för rubrikformat</a:t>
            </a:r>
          </a:p>
        </p:txBody>
      </p:sp>
      <p:sp>
        <p:nvSpPr>
          <p:cNvPr id="11"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3D5BBD42-599B-E421-A4E9-4DC92373629F}"/>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195572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ubrik och punktlista">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194648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Rubrik och brödtext">
    <p:spTree>
      <p:nvGrpSpPr>
        <p:cNvPr id="1" name=""/>
        <p:cNvGrpSpPr/>
        <p:nvPr/>
      </p:nvGrpSpPr>
      <p:grpSpPr>
        <a:xfrm>
          <a:off x="0" y="0"/>
          <a:ext cx="0" cy="0"/>
          <a:chOff x="0" y="0"/>
          <a:chExt cx="0" cy="0"/>
        </a:xfrm>
      </p:grpSpPr>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261058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Rubrik och punktlista 2">
    <p:spTree>
      <p:nvGrpSpPr>
        <p:cNvPr id="1" name=""/>
        <p:cNvGrpSpPr/>
        <p:nvPr/>
      </p:nvGrpSpPr>
      <p:grpSpPr>
        <a:xfrm>
          <a:off x="0" y="0"/>
          <a:ext cx="0" cy="0"/>
          <a:chOff x="0" y="0"/>
          <a:chExt cx="0" cy="0"/>
        </a:xfrm>
      </p:grpSpPr>
      <p:pic>
        <p:nvPicPr>
          <p:cNvPr id="9" name="Bildobjekt 8"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18130"/>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304428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Rubrik och brödtext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178244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ubrik och stor bild">
    <p:spTree>
      <p:nvGrpSpPr>
        <p:cNvPr id="1" name=""/>
        <p:cNvGrpSpPr/>
        <p:nvPr/>
      </p:nvGrpSpPr>
      <p:grpSpPr>
        <a:xfrm>
          <a:off x="0" y="0"/>
          <a:ext cx="0" cy="0"/>
          <a:chOff x="0" y="0"/>
          <a:chExt cx="0" cy="0"/>
        </a:xfrm>
      </p:grpSpPr>
      <p:sp>
        <p:nvSpPr>
          <p:cNvPr id="3" name="Platshållare för bild 2"/>
          <p:cNvSpPr>
            <a:spLocks noGrp="1"/>
          </p:cNvSpPr>
          <p:nvPr>
            <p:ph type="pic" sz="quarter" idx="13"/>
          </p:nvPr>
        </p:nvSpPr>
        <p:spPr>
          <a:xfrm>
            <a:off x="0" y="-1"/>
            <a:ext cx="12193211" cy="686011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6110095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3372181 w 9144000"/>
              <a:gd name="connsiteY3" fmla="*/ 6535582 h 6858000"/>
              <a:gd name="connsiteX4" fmla="*/ 0 w 9144000"/>
              <a:gd name="connsiteY4" fmla="*/ 6858000 h 6858000"/>
              <a:gd name="connsiteX5" fmla="*/ 0 w 9144000"/>
              <a:gd name="connsiteY5" fmla="*/ 0 h 6858000"/>
              <a:gd name="connsiteX0" fmla="*/ 0 w 9144000"/>
              <a:gd name="connsiteY0" fmla="*/ 0 h 6926713"/>
              <a:gd name="connsiteX1" fmla="*/ 9144000 w 9144000"/>
              <a:gd name="connsiteY1" fmla="*/ 0 h 6926713"/>
              <a:gd name="connsiteX2" fmla="*/ 9144000 w 9144000"/>
              <a:gd name="connsiteY2" fmla="*/ 6221091 h 6926713"/>
              <a:gd name="connsiteX3" fmla="*/ 3472606 w 9144000"/>
              <a:gd name="connsiteY3" fmla="*/ 6926713 h 6926713"/>
              <a:gd name="connsiteX4" fmla="*/ 0 w 9144000"/>
              <a:gd name="connsiteY4" fmla="*/ 6858000 h 6926713"/>
              <a:gd name="connsiteX5" fmla="*/ 0 w 9144000"/>
              <a:gd name="connsiteY5" fmla="*/ 0 h 6926713"/>
              <a:gd name="connsiteX0" fmla="*/ 0 w 9144000"/>
              <a:gd name="connsiteY0" fmla="*/ 0 h 6863286"/>
              <a:gd name="connsiteX1" fmla="*/ 9144000 w 9144000"/>
              <a:gd name="connsiteY1" fmla="*/ 0 h 6863286"/>
              <a:gd name="connsiteX2" fmla="*/ 9144000 w 9144000"/>
              <a:gd name="connsiteY2" fmla="*/ 6221091 h 6863286"/>
              <a:gd name="connsiteX3" fmla="*/ 3499034 w 9144000"/>
              <a:gd name="connsiteY3" fmla="*/ 6863286 h 6863286"/>
              <a:gd name="connsiteX4" fmla="*/ 0 w 9144000"/>
              <a:gd name="connsiteY4" fmla="*/ 6858000 h 6863286"/>
              <a:gd name="connsiteX5" fmla="*/ 0 w 9144000"/>
              <a:gd name="connsiteY5" fmla="*/ 0 h 6863286"/>
              <a:gd name="connsiteX0" fmla="*/ 0 w 9154571"/>
              <a:gd name="connsiteY0" fmla="*/ 0 h 6863286"/>
              <a:gd name="connsiteX1" fmla="*/ 9144000 w 9154571"/>
              <a:gd name="connsiteY1" fmla="*/ 0 h 6863286"/>
              <a:gd name="connsiteX2" fmla="*/ 9154571 w 9154571"/>
              <a:gd name="connsiteY2" fmla="*/ 6221091 h 6863286"/>
              <a:gd name="connsiteX3" fmla="*/ 3499034 w 9154571"/>
              <a:gd name="connsiteY3" fmla="*/ 6863286 h 6863286"/>
              <a:gd name="connsiteX4" fmla="*/ 0 w 9154571"/>
              <a:gd name="connsiteY4" fmla="*/ 6858000 h 6863286"/>
              <a:gd name="connsiteX5" fmla="*/ 0 w 9154571"/>
              <a:gd name="connsiteY5" fmla="*/ 0 h 6863286"/>
              <a:gd name="connsiteX0" fmla="*/ 0 w 9149286"/>
              <a:gd name="connsiteY0" fmla="*/ 0 h 6863286"/>
              <a:gd name="connsiteX1" fmla="*/ 9144000 w 9149286"/>
              <a:gd name="connsiteY1" fmla="*/ 0 h 6863286"/>
              <a:gd name="connsiteX2" fmla="*/ 9149286 w 9149286"/>
              <a:gd name="connsiteY2" fmla="*/ 6210520 h 6863286"/>
              <a:gd name="connsiteX3" fmla="*/ 3499034 w 9149286"/>
              <a:gd name="connsiteY3" fmla="*/ 6863286 h 6863286"/>
              <a:gd name="connsiteX4" fmla="*/ 0 w 9149286"/>
              <a:gd name="connsiteY4" fmla="*/ 6858000 h 6863286"/>
              <a:gd name="connsiteX5" fmla="*/ 0 w 9149286"/>
              <a:gd name="connsiteY5" fmla="*/ 0 h 6863286"/>
              <a:gd name="connsiteX0" fmla="*/ 0 w 9144908"/>
              <a:gd name="connsiteY0" fmla="*/ 0 h 6863286"/>
              <a:gd name="connsiteX1" fmla="*/ 9144000 w 9144908"/>
              <a:gd name="connsiteY1" fmla="*/ 0 h 6863286"/>
              <a:gd name="connsiteX2" fmla="*/ 9142936 w 9144908"/>
              <a:gd name="connsiteY2" fmla="*/ 6194645 h 6863286"/>
              <a:gd name="connsiteX3" fmla="*/ 3499034 w 9144908"/>
              <a:gd name="connsiteY3" fmla="*/ 6863286 h 6863286"/>
              <a:gd name="connsiteX4" fmla="*/ 0 w 9144908"/>
              <a:gd name="connsiteY4" fmla="*/ 6858000 h 6863286"/>
              <a:gd name="connsiteX5" fmla="*/ 0 w 9144908"/>
              <a:gd name="connsiteY5" fmla="*/ 0 h 6863286"/>
              <a:gd name="connsiteX0" fmla="*/ 0 w 9144908"/>
              <a:gd name="connsiteY0" fmla="*/ 0 h 6860111"/>
              <a:gd name="connsiteX1" fmla="*/ 9144000 w 9144908"/>
              <a:gd name="connsiteY1" fmla="*/ 0 h 6860111"/>
              <a:gd name="connsiteX2" fmla="*/ 9142936 w 9144908"/>
              <a:gd name="connsiteY2" fmla="*/ 6194645 h 6860111"/>
              <a:gd name="connsiteX3" fmla="*/ 3470459 w 9144908"/>
              <a:gd name="connsiteY3" fmla="*/ 6860111 h 6860111"/>
              <a:gd name="connsiteX4" fmla="*/ 0 w 9144908"/>
              <a:gd name="connsiteY4" fmla="*/ 6858000 h 6860111"/>
              <a:gd name="connsiteX5" fmla="*/ 0 w 9144908"/>
              <a:gd name="connsiteY5" fmla="*/ 0 h 686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908" h="6860111">
                <a:moveTo>
                  <a:pt x="0" y="0"/>
                </a:moveTo>
                <a:lnTo>
                  <a:pt x="9144000" y="0"/>
                </a:lnTo>
                <a:cubicBezTo>
                  <a:pt x="9147524" y="2073697"/>
                  <a:pt x="9139412" y="4120948"/>
                  <a:pt x="9142936" y="6194645"/>
                </a:cubicBezTo>
                <a:lnTo>
                  <a:pt x="3470459" y="6860111"/>
                </a:lnTo>
                <a:lnTo>
                  <a:pt x="0" y="6858000"/>
                </a:lnTo>
                <a:lnTo>
                  <a:pt x="0" y="0"/>
                </a:lnTo>
                <a:close/>
              </a:path>
            </a:pathLst>
          </a:custGeom>
          <a:solidFill>
            <a:schemeClr val="bg2">
              <a:lumMod val="95000"/>
            </a:schemeClr>
          </a:solidFill>
        </p:spPr>
        <p:txBody>
          <a:bodyPr/>
          <a:lstStyle>
            <a:lvl1pPr marL="0" indent="0" algn="ctr">
              <a:buFontTx/>
              <a:buNone/>
              <a:defRPr/>
            </a:lvl1pPr>
          </a:lstStyle>
          <a:p>
            <a:r>
              <a:rPr lang="sv-SE" dirty="0"/>
              <a:t>Klicka på ikonen för att lägga till en bild</a:t>
            </a:r>
            <a:endParaRPr lang="nn-NO" dirty="0"/>
          </a:p>
        </p:txBody>
      </p:sp>
      <p:sp>
        <p:nvSpPr>
          <p:cNvPr id="7" name="Platshållare för rubrik 1"/>
          <p:cNvSpPr>
            <a:spLocks noGrp="1"/>
          </p:cNvSpPr>
          <p:nvPr>
            <p:ph type="title"/>
          </p:nvPr>
        </p:nvSpPr>
        <p:spPr>
          <a:xfrm rot="21120000">
            <a:off x="4580332" y="1025464"/>
            <a:ext cx="6116936" cy="1453748"/>
          </a:xfrm>
          <a:prstGeom prst="rect">
            <a:avLst/>
          </a:prstGeom>
        </p:spPr>
        <p:txBody>
          <a:bodyPr vert="horz" lIns="0" tIns="0" rIns="0" bIns="0" rtlCol="0" anchor="t" anchorCtr="0">
            <a:noAutofit/>
          </a:bodyPr>
          <a:lstStyle>
            <a:lvl1pPr>
              <a:defRPr sz="3600" b="0">
                <a:latin typeface="Impact" panose="020B0806030902050204" pitchFamily="34" charset="0"/>
              </a:defRPr>
            </a:lvl1pPr>
          </a:lstStyle>
          <a:p>
            <a:r>
              <a:rPr lang="sv-SE"/>
              <a:t>Klicka här för att ändra mall för rubrikformat</a:t>
            </a:r>
            <a:endParaRPr lang="nn-NO"/>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2" name="Bildobjekt 1" descr="En bild som visar Teckensnitt, Grafik, grafisk design, logotyp&#10;&#10;AI-genererat innehåll kan vara felaktigt.">
            <a:extLst>
              <a:ext uri="{FF2B5EF4-FFF2-40B4-BE49-F238E27FC236}">
                <a16:creationId xmlns:a16="http://schemas.microsoft.com/office/drawing/2014/main" id="{91793DDF-93A3-0EB4-373B-916FEFDEF048}"/>
              </a:ext>
            </a:extLst>
          </p:cNvPr>
          <p:cNvPicPr>
            <a:picLocks noChangeAspect="1"/>
          </p:cNvPicPr>
          <p:nvPr userDrawn="1"/>
        </p:nvPicPr>
        <p:blipFill>
          <a:blip r:embed="rId2"/>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37573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stor bild">
    <p:spTree>
      <p:nvGrpSpPr>
        <p:cNvPr id="1" name=""/>
        <p:cNvGrpSpPr/>
        <p:nvPr/>
      </p:nvGrpSpPr>
      <p:grpSpPr>
        <a:xfrm>
          <a:off x="0" y="0"/>
          <a:ext cx="0" cy="0"/>
          <a:chOff x="0" y="0"/>
          <a:chExt cx="0" cy="0"/>
        </a:xfrm>
      </p:grpSpPr>
      <p:sp>
        <p:nvSpPr>
          <p:cNvPr id="13" name="Platshållare för innehåll 9"/>
          <p:cNvSpPr>
            <a:spLocks noGrp="1"/>
          </p:cNvSpPr>
          <p:nvPr>
            <p:ph sz="quarter" idx="13"/>
          </p:nvPr>
        </p:nvSpPr>
        <p:spPr>
          <a:xfrm>
            <a:off x="7241425" y="2505620"/>
            <a:ext cx="4431287"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7" name="Platshållare för rubrik 1"/>
          <p:cNvSpPr>
            <a:spLocks noGrp="1"/>
          </p:cNvSpPr>
          <p:nvPr>
            <p:ph type="title"/>
          </p:nvPr>
        </p:nvSpPr>
        <p:spPr>
          <a:xfrm>
            <a:off x="7230135" y="1338890"/>
            <a:ext cx="4431287" cy="775136"/>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3" name="Platshållare för bild 2"/>
          <p:cNvSpPr>
            <a:spLocks noGrp="1"/>
          </p:cNvSpPr>
          <p:nvPr>
            <p:ph type="pic" sz="quarter" idx="14"/>
          </p:nvPr>
        </p:nvSpPr>
        <p:spPr>
          <a:xfrm>
            <a:off x="0" y="-8466"/>
            <a:ext cx="6965951" cy="6866466"/>
          </a:xfrm>
          <a:custGeom>
            <a:avLst/>
            <a:gdLst>
              <a:gd name="connsiteX0" fmla="*/ 0 w 5224463"/>
              <a:gd name="connsiteY0" fmla="*/ 0 h 6858000"/>
              <a:gd name="connsiteX1" fmla="*/ 5224463 w 5224463"/>
              <a:gd name="connsiteY1" fmla="*/ 0 h 6858000"/>
              <a:gd name="connsiteX2" fmla="*/ 5224463 w 5224463"/>
              <a:gd name="connsiteY2" fmla="*/ 6858000 h 6858000"/>
              <a:gd name="connsiteX3" fmla="*/ 0 w 5224463"/>
              <a:gd name="connsiteY3" fmla="*/ 6858000 h 6858000"/>
              <a:gd name="connsiteX4" fmla="*/ 0 w 5224463"/>
              <a:gd name="connsiteY4" fmla="*/ 0 h 6858000"/>
              <a:gd name="connsiteX0" fmla="*/ 0 w 5224463"/>
              <a:gd name="connsiteY0" fmla="*/ 8466 h 6866466"/>
              <a:gd name="connsiteX1" fmla="*/ 4377796 w 5224463"/>
              <a:gd name="connsiteY1" fmla="*/ 0 h 6866466"/>
              <a:gd name="connsiteX2" fmla="*/ 5224463 w 5224463"/>
              <a:gd name="connsiteY2" fmla="*/ 6866466 h 6866466"/>
              <a:gd name="connsiteX3" fmla="*/ 0 w 5224463"/>
              <a:gd name="connsiteY3" fmla="*/ 6866466 h 6866466"/>
              <a:gd name="connsiteX4" fmla="*/ 0 w 5224463"/>
              <a:gd name="connsiteY4" fmla="*/ 8466 h 686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4463" h="6866466">
                <a:moveTo>
                  <a:pt x="0" y="8466"/>
                </a:moveTo>
                <a:lnTo>
                  <a:pt x="4377796" y="0"/>
                </a:lnTo>
                <a:lnTo>
                  <a:pt x="5224463" y="6866466"/>
                </a:lnTo>
                <a:lnTo>
                  <a:pt x="0" y="6866466"/>
                </a:lnTo>
                <a:lnTo>
                  <a:pt x="0" y="8466"/>
                </a:lnTo>
                <a:close/>
              </a:path>
            </a:pathLst>
          </a:custGeom>
          <a:solidFill>
            <a:schemeClr val="bg2">
              <a:lumMod val="95000"/>
            </a:schemeClr>
          </a:solidFill>
        </p:spPr>
        <p:txBody>
          <a:bodyPr tIns="2124000"/>
          <a:lstStyle>
            <a:lvl1pPr marL="0" indent="0" algn="ctr">
              <a:buFontTx/>
              <a:buNone/>
              <a:defRPr sz="1600"/>
            </a:lvl1pPr>
          </a:lstStyle>
          <a:p>
            <a:r>
              <a:rPr lang="sv-SE" dirty="0"/>
              <a:t>Klicka på ikonen för att lägga till en bild</a:t>
            </a:r>
            <a:endParaRPr lang="nn-NO" dirty="0"/>
          </a:p>
        </p:txBody>
      </p:sp>
    </p:spTree>
    <p:extLst>
      <p:ext uri="{BB962C8B-B14F-4D97-AF65-F5344CB8AC3E}">
        <p14:creationId xmlns:p14="http://schemas.microsoft.com/office/powerpoint/2010/main" val="284204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bild höger">
    <p:spTree>
      <p:nvGrpSpPr>
        <p:cNvPr id="1" name=""/>
        <p:cNvGrpSpPr/>
        <p:nvPr/>
      </p:nvGrpSpPr>
      <p:grpSpPr>
        <a:xfrm>
          <a:off x="0" y="0"/>
          <a:ext cx="0" cy="0"/>
          <a:chOff x="0" y="0"/>
          <a:chExt cx="0" cy="0"/>
        </a:xfrm>
      </p:grpSpPr>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12" name="Platshållare för bild 2"/>
          <p:cNvSpPr>
            <a:spLocks noGrp="1"/>
          </p:cNvSpPr>
          <p:nvPr>
            <p:ph type="pic" sz="quarter" idx="14"/>
          </p:nvPr>
        </p:nvSpPr>
        <p:spPr>
          <a:xfrm>
            <a:off x="7076018" y="2622550"/>
            <a:ext cx="3560233" cy="2430463"/>
          </a:xfrm>
        </p:spPr>
        <p:txBody>
          <a:bodyPr/>
          <a:lstStyle>
            <a:lvl1pPr marL="0" indent="0">
              <a:buFontTx/>
              <a:buNone/>
              <a:defRPr/>
            </a:lvl1pPr>
          </a:lstStyle>
          <a:p>
            <a:r>
              <a:rPr lang="sv-SE" dirty="0"/>
              <a:t>Klicka på ikonen för att lägga till en bild</a:t>
            </a:r>
            <a:endParaRPr lang="nn-NO" dirty="0"/>
          </a:p>
        </p:txBody>
      </p:sp>
    </p:spTree>
    <p:extLst>
      <p:ext uri="{BB962C8B-B14F-4D97-AF65-F5344CB8AC3E}">
        <p14:creationId xmlns:p14="http://schemas.microsoft.com/office/powerpoint/2010/main" val="73003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bild vänster">
    <p:spTree>
      <p:nvGrpSpPr>
        <p:cNvPr id="1" name=""/>
        <p:cNvGrpSpPr/>
        <p:nvPr/>
      </p:nvGrpSpPr>
      <p:grpSpPr>
        <a:xfrm>
          <a:off x="0" y="0"/>
          <a:ext cx="0" cy="0"/>
          <a:chOff x="0" y="0"/>
          <a:chExt cx="0" cy="0"/>
        </a:xfrm>
      </p:grpSpPr>
      <p:sp>
        <p:nvSpPr>
          <p:cNvPr id="11" name="Platshållare för innehåll 9"/>
          <p:cNvSpPr>
            <a:spLocks noGrp="1"/>
          </p:cNvSpPr>
          <p:nvPr>
            <p:ph sz="quarter" idx="13"/>
          </p:nvPr>
        </p:nvSpPr>
        <p:spPr>
          <a:xfrm>
            <a:off x="5714170"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2" name="Platshållare för bild 2"/>
          <p:cNvSpPr>
            <a:spLocks noGrp="1"/>
          </p:cNvSpPr>
          <p:nvPr>
            <p:ph type="pic" sz="quarter" idx="14"/>
          </p:nvPr>
        </p:nvSpPr>
        <p:spPr>
          <a:xfrm>
            <a:off x="1722000" y="2622550"/>
            <a:ext cx="3560233" cy="2430463"/>
          </a:xfrm>
        </p:spPr>
        <p:txBody>
          <a:bodyPr/>
          <a:lstStyle>
            <a:lvl1pPr marL="0" indent="0">
              <a:buFontTx/>
              <a:buNone/>
              <a:defRPr/>
            </a:lvl1pPr>
          </a:lstStyle>
          <a:p>
            <a:r>
              <a:rPr lang="sv-SE"/>
              <a:t>Klicka på ikonen för att lägga till en bild</a:t>
            </a:r>
            <a:endParaRPr lang="nn-NO"/>
          </a:p>
        </p:txBody>
      </p:sp>
    </p:spTree>
    <p:extLst>
      <p:ext uri="{BB962C8B-B14F-4D97-AF65-F5344CB8AC3E}">
        <p14:creationId xmlns:p14="http://schemas.microsoft.com/office/powerpoint/2010/main" val="7058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2" name="Platshållare för rubrik 1"/>
          <p:cNvSpPr>
            <a:spLocks noGrp="1"/>
          </p:cNvSpPr>
          <p:nvPr>
            <p:ph type="title"/>
          </p:nvPr>
        </p:nvSpPr>
        <p:spPr>
          <a:xfrm>
            <a:off x="1721999" y="1253953"/>
            <a:ext cx="9038280" cy="918797"/>
          </a:xfrm>
          <a:prstGeom prst="rect">
            <a:avLst/>
          </a:prstGeom>
        </p:spPr>
        <p:txBody>
          <a:bodyPr vert="horz" lIns="0" tIns="0" rIns="0" bIns="0" rtlCol="0" anchor="t" anchorCtr="0">
            <a:noAutofit/>
          </a:bodyPr>
          <a:lstStyle/>
          <a:p>
            <a:r>
              <a:rPr lang="sv-SE"/>
              <a:t>Klicka här för att ändra format</a:t>
            </a:r>
            <a:endParaRPr lang="nn-NO"/>
          </a:p>
        </p:txBody>
      </p:sp>
      <p:sp>
        <p:nvSpPr>
          <p:cNvPr id="3" name="Platshållare för text 2"/>
          <p:cNvSpPr>
            <a:spLocks noGrp="1"/>
          </p:cNvSpPr>
          <p:nvPr>
            <p:ph type="body" idx="1"/>
          </p:nvPr>
        </p:nvSpPr>
        <p:spPr>
          <a:xfrm>
            <a:off x="1721999" y="2547955"/>
            <a:ext cx="9038280" cy="3357896"/>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8" name="Platshållare för bildnummer 5"/>
          <p:cNvSpPr>
            <a:spLocks noGrp="1"/>
          </p:cNvSpPr>
          <p:nvPr>
            <p:ph type="sldNum" sz="quarter" idx="4"/>
          </p:nvPr>
        </p:nvSpPr>
        <p:spPr>
          <a:xfrm>
            <a:off x="10435903" y="6473797"/>
            <a:ext cx="1448500" cy="170284"/>
          </a:xfrm>
          <a:prstGeom prst="rect">
            <a:avLst/>
          </a:prstGeom>
        </p:spPr>
        <p:txBody>
          <a:bodyPr vert="horz" lIns="91440" tIns="45720" rIns="91440" bIns="45720" rtlCol="0" anchor="ctr"/>
          <a:lstStyle>
            <a:lvl1pPr algn="r">
              <a:defRPr sz="900">
                <a:solidFill>
                  <a:schemeClr val="tx1"/>
                </a:solidFill>
              </a:defRPr>
            </a:lvl1pPr>
          </a:lstStyle>
          <a:p>
            <a:fld id="{332063FA-F158-B145-A53C-EFD7E6C84CF7}" type="slidenum">
              <a:rPr lang="sv-SE" smtClean="0"/>
              <a:pPr/>
              <a:t>‹#›</a:t>
            </a:fld>
            <a:endParaRPr lang="sv-SE"/>
          </a:p>
        </p:txBody>
      </p:sp>
      <p:pic>
        <p:nvPicPr>
          <p:cNvPr id="7" name="Bildobjekt 6" descr="En bild som visar Teckensnitt, Grafik, grafisk design, logotyp&#10;&#10;AI-genererat innehåll kan vara felaktigt.">
            <a:extLst>
              <a:ext uri="{FF2B5EF4-FFF2-40B4-BE49-F238E27FC236}">
                <a16:creationId xmlns:a16="http://schemas.microsoft.com/office/drawing/2014/main" id="{BFFFBBA4-03BC-012C-2645-4277514C65C6}"/>
              </a:ext>
            </a:extLst>
          </p:cNvPr>
          <p:cNvPicPr>
            <a:picLocks noChangeAspect="1"/>
          </p:cNvPicPr>
          <p:nvPr userDrawn="1"/>
        </p:nvPicPr>
        <p:blipFill>
          <a:blip r:embed="rId14"/>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2803947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63" r:id="rId4"/>
    <p:sldLayoutId id="2147483650" r:id="rId5"/>
    <p:sldLayoutId id="2147483671" r:id="rId6"/>
    <p:sldLayoutId id="2147483665" r:id="rId7"/>
    <p:sldLayoutId id="2147483664" r:id="rId8"/>
    <p:sldLayoutId id="2147483667" r:id="rId9"/>
    <p:sldLayoutId id="2147483660" r:id="rId10"/>
    <p:sldLayoutId id="2147483669" r:id="rId11"/>
    <p:sldLayoutId id="21474836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2800" b="1" kern="1200">
          <a:solidFill>
            <a:schemeClr val="accent1"/>
          </a:solidFill>
          <a:latin typeface="+mj-lt"/>
          <a:ea typeface="+mj-ea"/>
          <a:cs typeface="+mj-cs"/>
        </a:defRPr>
      </a:lvl1pPr>
    </p:titleStyle>
    <p:body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globalamalen.se/om-globala-malen/mal-9-hallbar-industri-innovationer-och-infrastruktur/" TargetMode="External"/><Relationship Id="rId4" Type="http://schemas.openxmlformats.org/officeDocument/2006/relationships/hyperlink" Target="https://globalamalen.se/om-globala-malen/mal-8-anstandiga-arbetsvillkor-och-ekonomisk-tillvax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8.svg"/><Relationship Id="rId4" Type="http://schemas.openxmlformats.org/officeDocument/2006/relationships/hyperlink" Target="https://globalamalen.se/om-globala-malen/mal-9-hallbar-industri-innovationer-och-infrastruktu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globalamalen.se/om-globala-malen/mal-10-minskad-ojamlikhet/" TargetMode="External"/><Relationship Id="rId4" Type="http://schemas.openxmlformats.org/officeDocument/2006/relationships/hyperlink" Target="https://globalamalen.se/om-globala-malen/mal-11-hallbara-stader-och-samhall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svg"/><Relationship Id="rId4" Type="http://schemas.openxmlformats.org/officeDocument/2006/relationships/hyperlink" Target="https://globalamalen.se/om-globala-malen/mal-12-hallbar-konsumtion-och-produk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ideo" Target="https://player.vimeo.com/video/1225515560?h=b44cc95949&amp;amp;app_id=122963" TargetMode="Externa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doughnuteconomics.org/about-doughnut-economics" TargetMode="Externa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3.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www" TargetMode="Externa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www.svanen.se/kategorier/fonderna/" TargetMode="External"/><Relationship Id="rId5" Type="http://schemas.openxmlformats.org/officeDocument/2006/relationships/image" Target="../media/image8.svg"/><Relationship Id="rId4" Type="http://schemas.openxmlformats.org/officeDocument/2006/relationships/hyperlink" Target="https://fairfinanceguide.se/sverige/bankernas-bety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www.konsumenternas.se/konsumentstod/fakta/bankfakta/framtidsfullmakt" TargetMode="External"/><Relationship Id="rId5" Type="http://schemas.openxmlformats.org/officeDocument/2006/relationships/image" Target="../media/image8.svg"/><Relationship Id="rId4" Type="http://schemas.openxmlformats.org/officeDocument/2006/relationships/hyperlink" Target="https://www.financesweden.se/for-bankkunder/bankarenden-for-annans-rakning/bankarenden-for-annans-rakning/fullmakt-vid-bankarenden/"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hyperlink" Target="https://www.wwf.se/ekonomi-och-finans/detta-gor-wwf/investera-for-en-planet/" TargetMode="External"/><Relationship Id="rId7" Type="http://schemas.openxmlformats.org/officeDocument/2006/relationships/image" Target="../media/image5.gif"/><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hyperlink" Target="https://www.financesweden.se/media/5081/final-bankfoereningen-folder-210323.pdf" TargetMode="External"/><Relationship Id="rId5" Type="http://schemas.openxmlformats.org/officeDocument/2006/relationships/hyperlink" Target="https://www.konsumenternas.se/sparande--pension/pension/pensionsfakta/hallbarhet-och-pension/" TargetMode="External"/><Relationship Id="rId4" Type="http://schemas.openxmlformats.org/officeDocument/2006/relationships/hyperlink" Target="https://www.gu.se/nyheter/makt-att-forandra-drivkraft-vid-hallbart-pensionssparand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4E1B2098-7A1B-3DA3-4DB1-B429CE10E5F9}"/>
            </a:ext>
          </a:extLst>
        </p:cNvPr>
        <p:cNvGrpSpPr/>
        <p:nvPr/>
      </p:nvGrpSpPr>
      <p:grpSpPr>
        <a:xfrm>
          <a:off x="0" y="0"/>
          <a:ext cx="0" cy="0"/>
          <a:chOff x="0" y="0"/>
          <a:chExt cx="0" cy="0"/>
        </a:xfrm>
      </p:grpSpPr>
      <p:pic>
        <p:nvPicPr>
          <p:cNvPr id="3" name="Bildobjekt 2" descr="En bild som visar text, Teckensnitt, Grafik, logotyp&#10;&#10;AI-genererat innehåll kan vara felaktigt.">
            <a:extLst>
              <a:ext uri="{FF2B5EF4-FFF2-40B4-BE49-F238E27FC236}">
                <a16:creationId xmlns:a16="http://schemas.microsoft.com/office/drawing/2014/main" id="{3F8CC69F-91D3-5B33-15EA-8643826F4AD3}"/>
              </a:ext>
            </a:extLst>
          </p:cNvPr>
          <p:cNvPicPr>
            <a:picLocks noChangeAspect="1"/>
          </p:cNvPicPr>
          <p:nvPr/>
        </p:nvPicPr>
        <p:blipFill>
          <a:blip r:embed="rId3"/>
          <a:stretch>
            <a:fillRect/>
          </a:stretch>
        </p:blipFill>
        <p:spPr>
          <a:xfrm>
            <a:off x="10776755" y="216311"/>
            <a:ext cx="1097559" cy="460889"/>
          </a:xfrm>
          <a:prstGeom prst="rect">
            <a:avLst/>
          </a:prstGeom>
        </p:spPr>
      </p:pic>
      <p:sp>
        <p:nvSpPr>
          <p:cNvPr id="12" name="Rubrik 1">
            <a:extLst>
              <a:ext uri="{FF2B5EF4-FFF2-40B4-BE49-F238E27FC236}">
                <a16:creationId xmlns:a16="http://schemas.microsoft.com/office/drawing/2014/main" id="{06D8F22B-B409-4385-62C2-E78FBCF620AF}"/>
              </a:ext>
            </a:extLst>
          </p:cNvPr>
          <p:cNvSpPr txBox="1">
            <a:spLocks/>
          </p:cNvSpPr>
          <p:nvPr/>
        </p:nvSpPr>
        <p:spPr>
          <a:xfrm>
            <a:off x="2043113" y="1159235"/>
            <a:ext cx="7750592" cy="1108032"/>
          </a:xfrm>
          <a:prstGeom prst="rect">
            <a:avLst/>
          </a:prstGeom>
        </p:spPr>
        <p:txBody>
          <a:bodyPr vert="horz" lIns="0" tIns="0" rIns="0" bIns="0" rtlCol="0" anchor="t" anchorCtr="0">
            <a:noAutofit/>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pPr>
              <a:spcBef>
                <a:spcPts val="0"/>
              </a:spcBef>
              <a:defRPr/>
            </a:pPr>
            <a:r>
              <a:rPr lang="sv-SE" sz="4400" dirty="0">
                <a:solidFill>
                  <a:schemeClr val="bg1"/>
                </a:solidFill>
                <a:cs typeface="Arial" panose="020B0604020202020204" pitchFamily="34" charset="0"/>
              </a:rPr>
              <a:t>HÅLLBAR EKONOMI</a:t>
            </a:r>
            <a:endParaRPr lang="nn-NO" sz="4400" dirty="0">
              <a:solidFill>
                <a:schemeClr val="bg1"/>
              </a:solidFill>
            </a:endParaRPr>
          </a:p>
        </p:txBody>
      </p:sp>
      <p:sp>
        <p:nvSpPr>
          <p:cNvPr id="15" name="Platshållare för innehåll 2">
            <a:extLst>
              <a:ext uri="{FF2B5EF4-FFF2-40B4-BE49-F238E27FC236}">
                <a16:creationId xmlns:a16="http://schemas.microsoft.com/office/drawing/2014/main" id="{1F6B0348-7A36-A92F-902F-4001C019D026}"/>
              </a:ext>
            </a:extLst>
          </p:cNvPr>
          <p:cNvSpPr txBox="1">
            <a:spLocks/>
          </p:cNvSpPr>
          <p:nvPr/>
        </p:nvSpPr>
        <p:spPr>
          <a:xfrm>
            <a:off x="2043113" y="2266165"/>
            <a:ext cx="6778710" cy="3357896"/>
          </a:xfrm>
          <a:prstGeom prst="rect">
            <a:avLst/>
          </a:prstGeom>
        </p:spPr>
        <p:txBody>
          <a:bodyPr/>
          <a:lstStyle>
            <a:lvl1pPr marL="342900" indent="-342900" algn="l" defTabSz="457200" rtl="0" eaLnBrk="0" fontAlgn="base" hangingPunct="0">
              <a:lnSpc>
                <a:spcPct val="120000"/>
              </a:lnSpc>
              <a:spcBef>
                <a:spcPct val="20000"/>
              </a:spcBef>
              <a:spcAft>
                <a:spcPct val="0"/>
              </a:spcAft>
              <a:buClr>
                <a:schemeClr val="accent2"/>
              </a:buClr>
              <a:buFont typeface="Wingdings" pitchFamily="2" charset="2"/>
              <a:buChar char="§"/>
              <a:defRPr kern="1200">
                <a:solidFill>
                  <a:schemeClr val="tx1"/>
                </a:solidFill>
                <a:latin typeface="+mn-lt"/>
                <a:ea typeface="+mn-ea"/>
                <a:cs typeface="+mn-cs"/>
              </a:defRPr>
            </a:lvl1pPr>
            <a:lvl2pPr marL="742950" indent="-28575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2pPr>
            <a:lvl3pPr marL="11430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3pPr>
            <a:lvl4pPr marL="16002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4pPr>
            <a:lvl5pPr marL="20574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solidFill>
                  <a:schemeClr val="bg1"/>
                </a:solidFill>
              </a:rPr>
              <a:t>Ekonomiska modeller</a:t>
            </a:r>
          </a:p>
          <a:p>
            <a:r>
              <a:rPr lang="sv-SE" sz="2800" dirty="0">
                <a:solidFill>
                  <a:schemeClr val="bg1"/>
                </a:solidFill>
              </a:rPr>
              <a:t>Vardagens val och beslut</a:t>
            </a:r>
          </a:p>
          <a:p>
            <a:r>
              <a:rPr lang="sv-SE" sz="2800" dirty="0">
                <a:solidFill>
                  <a:schemeClr val="bg1"/>
                </a:solidFill>
              </a:rPr>
              <a:t>Pensionssparande och investeringar</a:t>
            </a:r>
          </a:p>
          <a:p>
            <a:r>
              <a:rPr lang="sv-SE" sz="2800" dirty="0">
                <a:solidFill>
                  <a:schemeClr val="bg1"/>
                </a:solidFill>
              </a:rPr>
              <a:t>Makten över din plånbok</a:t>
            </a:r>
          </a:p>
          <a:p>
            <a:r>
              <a:rPr lang="sv-SE" sz="2800" dirty="0">
                <a:solidFill>
                  <a:schemeClr val="bg1"/>
                </a:solidFill>
              </a:rPr>
              <a:t>Frågor eller tankar sedan sist? </a:t>
            </a:r>
          </a:p>
          <a:p>
            <a:endParaRPr lang="sv-SE" sz="2800" dirty="0">
              <a:solidFill>
                <a:schemeClr val="bg1"/>
              </a:solidFill>
            </a:endParaRPr>
          </a:p>
        </p:txBody>
      </p:sp>
      <p:pic>
        <p:nvPicPr>
          <p:cNvPr id="6" name="Bildobjekt 5" descr="En bild som visar Teckensnitt, text, Grafik, grafisk design&#10;&#10;AI-genererat innehåll kan vara felaktigt.">
            <a:extLst>
              <a:ext uri="{FF2B5EF4-FFF2-40B4-BE49-F238E27FC236}">
                <a16:creationId xmlns:a16="http://schemas.microsoft.com/office/drawing/2014/main" id="{8DCECD1B-7127-196E-9529-0C49B187B25C}"/>
              </a:ext>
            </a:extLst>
          </p:cNvPr>
          <p:cNvPicPr>
            <a:picLocks noChangeAspect="1"/>
          </p:cNvPicPr>
          <p:nvPr/>
        </p:nvPicPr>
        <p:blipFill>
          <a:blip r:embed="rId4"/>
          <a:stretch>
            <a:fillRect/>
          </a:stretch>
        </p:blipFill>
        <p:spPr>
          <a:xfrm>
            <a:off x="370893" y="6078180"/>
            <a:ext cx="2110928" cy="508828"/>
          </a:xfrm>
          <a:prstGeom prst="rect">
            <a:avLst/>
          </a:prstGeom>
        </p:spPr>
      </p:pic>
    </p:spTree>
    <p:extLst>
      <p:ext uri="{BB962C8B-B14F-4D97-AF65-F5344CB8AC3E}">
        <p14:creationId xmlns:p14="http://schemas.microsoft.com/office/powerpoint/2010/main" val="12771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3C0D92-3B4A-6CC3-E6F0-72D33791E96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78A0B8A-2A02-3FB3-0463-854B0F2C9447}"/>
              </a:ext>
            </a:extLst>
          </p:cNvPr>
          <p:cNvSpPr>
            <a:spLocks noGrp="1"/>
          </p:cNvSpPr>
          <p:nvPr>
            <p:ph type="sldNum" sz="quarter" idx="12"/>
          </p:nvPr>
        </p:nvSpPr>
        <p:spPr/>
        <p:txBody>
          <a:bodyPr/>
          <a:lstStyle/>
          <a:p>
            <a:fld id="{332063FA-F158-B145-A53C-EFD7E6C84CF7}" type="slidenum">
              <a:rPr lang="sv-SE" smtClean="0"/>
              <a:pPr/>
              <a:t>2</a:t>
            </a:fld>
            <a:endParaRPr lang="sv-SE"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43F7BB-5EFF-1699-F706-C3736E05A8E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70AB78-EE91-9648-9789-F2CE5A4E2FA1}"/>
              </a:ext>
            </a:extLst>
          </p:cNvPr>
          <p:cNvSpPr>
            <a:spLocks noGrp="1"/>
          </p:cNvSpPr>
          <p:nvPr>
            <p:ph type="title"/>
          </p:nvPr>
        </p:nvSpPr>
        <p:spPr/>
        <p:txBody>
          <a:bodyPr/>
          <a:lstStyle/>
          <a:p>
            <a:r>
              <a:rPr lang="sv-SE" sz="3600" dirty="0"/>
              <a:t>De globala målen</a:t>
            </a:r>
          </a:p>
        </p:txBody>
      </p:sp>
      <p:pic>
        <p:nvPicPr>
          <p:cNvPr id="79" name="Bildobjekt 78" descr="En bild som visar text, skärmbild, logotyp, Varumärke&#10;&#10;AI-genererat innehåll kan vara felaktigt.">
            <a:extLst>
              <a:ext uri="{FF2B5EF4-FFF2-40B4-BE49-F238E27FC236}">
                <a16:creationId xmlns:a16="http://schemas.microsoft.com/office/drawing/2014/main" id="{82D827D8-17A2-F402-0610-589F362A4AB2}"/>
              </a:ext>
            </a:extLst>
          </p:cNvPr>
          <p:cNvPicPr>
            <a:picLocks noChangeAspect="1"/>
          </p:cNvPicPr>
          <p:nvPr/>
        </p:nvPicPr>
        <p:blipFill>
          <a:blip r:embed="rId4"/>
          <a:stretch>
            <a:fillRect/>
          </a:stretch>
        </p:blipFill>
        <p:spPr>
          <a:xfrm>
            <a:off x="2445522" y="2150941"/>
            <a:ext cx="7295122" cy="36854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60081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79A826-3654-AF6A-810D-5CA2617D9984}"/>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C7FDF0D-75E4-117D-EF41-95D0A25FCAB8}"/>
              </a:ext>
            </a:extLst>
          </p:cNvPr>
          <p:cNvSpPr>
            <a:spLocks noGrp="1"/>
          </p:cNvSpPr>
          <p:nvPr>
            <p:ph type="sldNum" sz="quarter" idx="12"/>
          </p:nvPr>
        </p:nvSpPr>
        <p:spPr/>
        <p:txBody>
          <a:bodyPr/>
          <a:lstStyle/>
          <a:p>
            <a:fld id="{332063FA-F158-B145-A53C-EFD7E6C84CF7}" type="slidenum">
              <a:rPr lang="sv-SE" smtClean="0"/>
              <a:pPr/>
              <a:t>3</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84C67E3-3739-23BC-DADA-BA7EF659510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87C075-BA58-3B6A-5B91-043F1D1BF0FE}"/>
              </a:ext>
            </a:extLst>
          </p:cNvPr>
          <p:cNvSpPr>
            <a:spLocks noGrp="1"/>
          </p:cNvSpPr>
          <p:nvPr>
            <p:ph type="title"/>
          </p:nvPr>
        </p:nvSpPr>
        <p:spPr/>
        <p:txBody>
          <a:bodyPr/>
          <a:lstStyle/>
          <a:p>
            <a:r>
              <a:rPr lang="sv-SE" sz="3600" dirty="0"/>
              <a:t>Mål 8: Anständiga arbetsvillkor </a:t>
            </a:r>
            <a:br>
              <a:rPr lang="sv-SE" sz="3600" dirty="0">
                <a:cs typeface="Arial"/>
              </a:rPr>
            </a:br>
            <a:r>
              <a:rPr lang="sv-SE" sz="3600" dirty="0"/>
              <a:t>och ekonomisk tillväxt</a:t>
            </a:r>
            <a:br>
              <a:rPr lang="sv-SE" sz="3600" dirty="0"/>
            </a:br>
            <a:r>
              <a:rPr lang="sv-SE" sz="3600" dirty="0"/>
              <a:t> </a:t>
            </a:r>
          </a:p>
        </p:txBody>
      </p:sp>
      <p:sp>
        <p:nvSpPr>
          <p:cNvPr id="11" name="Platshållare för innehåll 6">
            <a:extLst>
              <a:ext uri="{FF2B5EF4-FFF2-40B4-BE49-F238E27FC236}">
                <a16:creationId xmlns:a16="http://schemas.microsoft.com/office/drawing/2014/main" id="{00AAC7DE-E0AE-999B-286A-AB46E1ED4529}"/>
              </a:ext>
            </a:extLst>
          </p:cNvPr>
          <p:cNvSpPr>
            <a:spLocks noGrp="1"/>
          </p:cNvSpPr>
          <p:nvPr>
            <p:ph sz="quarter" idx="13"/>
          </p:nvPr>
        </p:nvSpPr>
        <p:spPr>
          <a:xfrm>
            <a:off x="1721999" y="2778869"/>
            <a:ext cx="6873361" cy="1939939"/>
          </a:xfrm>
        </p:spPr>
        <p:txBody>
          <a:bodyPr vert="horz" lIns="0" tIns="0" rIns="0" bIns="0" rtlCol="0" anchor="t">
            <a:noAutofit/>
          </a:bodyPr>
          <a:lstStyle/>
          <a:p>
            <a:pPr marL="0" indent="0">
              <a:buNone/>
            </a:pPr>
            <a:r>
              <a:rPr lang="sv-SE" sz="2800" dirty="0"/>
              <a:t>Handlar om att verka för varaktig, inkluderande och hållbar ekonomisk tillväxt, full och produktiv sysselsättning med anständiga arbetsvillkor för alla.</a:t>
            </a:r>
            <a:endParaRPr lang="en-US" dirty="0"/>
          </a:p>
          <a:p>
            <a:pPr marL="0" indent="0">
              <a:buNone/>
            </a:pPr>
            <a:endParaRPr lang="sv-SE" sz="2800" dirty="0"/>
          </a:p>
        </p:txBody>
      </p:sp>
      <p:grpSp>
        <p:nvGrpSpPr>
          <p:cNvPr id="24" name="Grupp 23">
            <a:extLst>
              <a:ext uri="{FF2B5EF4-FFF2-40B4-BE49-F238E27FC236}">
                <a16:creationId xmlns:a16="http://schemas.microsoft.com/office/drawing/2014/main" id="{45DDC3CA-4B9B-1F13-D582-7960BB85CE99}"/>
              </a:ext>
            </a:extLst>
          </p:cNvPr>
          <p:cNvGrpSpPr/>
          <p:nvPr/>
        </p:nvGrpSpPr>
        <p:grpSpPr>
          <a:xfrm>
            <a:off x="8933239" y="4957571"/>
            <a:ext cx="3057525" cy="655329"/>
            <a:chOff x="4219572" y="5709411"/>
            <a:chExt cx="3057525" cy="655329"/>
          </a:xfrm>
        </p:grpSpPr>
        <p:sp>
          <p:nvSpPr>
            <p:cNvPr id="23" name="Rektangel med rundade hörn 22">
              <a:extLst>
                <a:ext uri="{FF2B5EF4-FFF2-40B4-BE49-F238E27FC236}">
                  <a16:creationId xmlns:a16="http://schemas.microsoft.com/office/drawing/2014/main" id="{140F054C-AC64-83AE-52B9-36F9A2BAFD0F}"/>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hlinkClick r:id="rId4"/>
              <a:extLst>
                <a:ext uri="{FF2B5EF4-FFF2-40B4-BE49-F238E27FC236}">
                  <a16:creationId xmlns:a16="http://schemas.microsoft.com/office/drawing/2014/main" id="{EFD6462A-094E-66FB-EEA9-73516F730266}"/>
                </a:ext>
              </a:extLst>
            </p:cNvPr>
            <p:cNvSpPr txBox="1"/>
            <p:nvPr/>
          </p:nvSpPr>
          <p:spPr>
            <a:xfrm>
              <a:off x="4219572" y="5821631"/>
              <a:ext cx="3057525" cy="43088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Mer om </a:t>
              </a:r>
              <a:r>
                <a:rPr lang="sv-SE" sz="2200" b="1" dirty="0">
                  <a:solidFill>
                    <a:schemeClr val="bg1"/>
                  </a:solidFill>
                  <a:hlinkClick r:id="rId4">
                    <a:extLst>
                      <a:ext uri="{A12FA001-AC4F-418D-AE19-62706E023703}">
                        <ahyp:hlinkClr xmlns:ahyp="http://schemas.microsoft.com/office/drawing/2018/hyperlinkcolor" val="tx"/>
                      </a:ext>
                    </a:extLst>
                  </a:hlinkClick>
                </a:rPr>
                <a:t>mål</a:t>
              </a:r>
              <a:r>
                <a:rPr lang="sv-SE" sz="2200" b="1" dirty="0">
                  <a:solidFill>
                    <a:schemeClr val="bg1"/>
                  </a:solidFill>
                  <a:hlinkClick r:id="rId5">
                    <a:extLst>
                      <a:ext uri="{A12FA001-AC4F-418D-AE19-62706E023703}">
                        <ahyp:hlinkClr xmlns:ahyp="http://schemas.microsoft.com/office/drawing/2018/hyperlinkcolor" val="tx"/>
                      </a:ext>
                    </a:extLst>
                  </a:hlinkClick>
                </a:rPr>
                <a:t> </a:t>
              </a:r>
              <a:r>
                <a:rPr lang="sv-SE" sz="2200" b="1" u="sng" dirty="0">
                  <a:solidFill>
                    <a:schemeClr val="bg1"/>
                  </a:solidFill>
                </a:rPr>
                <a:t>8</a:t>
              </a:r>
            </a:p>
          </p:txBody>
        </p:sp>
      </p:grpSp>
      <p:pic>
        <p:nvPicPr>
          <p:cNvPr id="25" name="Platshållare för innehåll 6" descr="Markör med hel fyllning">
            <a:extLst>
              <a:ext uri="{FF2B5EF4-FFF2-40B4-BE49-F238E27FC236}">
                <a16:creationId xmlns:a16="http://schemas.microsoft.com/office/drawing/2014/main" id="{4A2B6FD6-F5E8-6940-4427-7A1D57840F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10108860" y="4195175"/>
            <a:ext cx="706285" cy="706285"/>
          </a:xfrm>
          <a:prstGeom prst="rect">
            <a:avLst/>
          </a:prstGeom>
        </p:spPr>
      </p:pic>
      <p:pic>
        <p:nvPicPr>
          <p:cNvPr id="3" name="Bildobjekt 2">
            <a:extLst>
              <a:ext uri="{FF2B5EF4-FFF2-40B4-BE49-F238E27FC236}">
                <a16:creationId xmlns:a16="http://schemas.microsoft.com/office/drawing/2014/main" id="{C54DDA54-EC6F-A68D-9F68-6436057BCC22}"/>
              </a:ext>
            </a:extLst>
          </p:cNvPr>
          <p:cNvPicPr>
            <a:picLocks noChangeAspect="1"/>
          </p:cNvPicPr>
          <p:nvPr/>
        </p:nvPicPr>
        <p:blipFill>
          <a:blip r:embed="rId7"/>
          <a:srcRect/>
          <a:stretch/>
        </p:blipFill>
        <p:spPr>
          <a:xfrm>
            <a:off x="9179539" y="1394704"/>
            <a:ext cx="2595906" cy="2595906"/>
          </a:xfrm>
          <a:prstGeom prst="rect">
            <a:avLst/>
          </a:prstGeom>
          <a:effectLst>
            <a:outerShdw blurRad="50800" dist="38100" dir="2700000" algn="tl" rotWithShape="0">
              <a:prstClr val="black">
                <a:alpha val="31000"/>
              </a:prstClr>
            </a:outerShdw>
          </a:effectLst>
        </p:spPr>
      </p:pic>
    </p:spTree>
    <p:extLst>
      <p:ext uri="{BB962C8B-B14F-4D97-AF65-F5344CB8AC3E}">
        <p14:creationId xmlns:p14="http://schemas.microsoft.com/office/powerpoint/2010/main" val="992201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E079EC-B3FB-01E0-186C-0F03C150696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9AEEA6E-6257-51DE-20F4-7A78ED18BE73}"/>
              </a:ext>
            </a:extLst>
          </p:cNvPr>
          <p:cNvSpPr>
            <a:spLocks noGrp="1"/>
          </p:cNvSpPr>
          <p:nvPr>
            <p:ph type="sldNum" sz="quarter" idx="12"/>
          </p:nvPr>
        </p:nvSpPr>
        <p:spPr/>
        <p:txBody>
          <a:bodyPr/>
          <a:lstStyle/>
          <a:p>
            <a:fld id="{332063FA-F158-B145-A53C-EFD7E6C84CF7}" type="slidenum">
              <a:rPr lang="sv-SE" smtClean="0"/>
              <a:pPr/>
              <a:t>4</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6EC4E01-FBEB-B590-8C46-0966B2DC15E7}"/>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013AB13-E283-C035-4B51-87035476E4AD}"/>
              </a:ext>
            </a:extLst>
          </p:cNvPr>
          <p:cNvSpPr>
            <a:spLocks noGrp="1"/>
          </p:cNvSpPr>
          <p:nvPr>
            <p:ph type="title"/>
          </p:nvPr>
        </p:nvSpPr>
        <p:spPr/>
        <p:txBody>
          <a:bodyPr/>
          <a:lstStyle/>
          <a:p>
            <a:r>
              <a:rPr lang="sv-SE" sz="3600" dirty="0"/>
              <a:t>Mål 9: Hållbar industri, </a:t>
            </a:r>
            <a:br>
              <a:rPr lang="sv-SE" sz="3600" dirty="0"/>
            </a:br>
            <a:r>
              <a:rPr lang="sv-SE" sz="3600" dirty="0"/>
              <a:t>innovationer och infrastruktur</a:t>
            </a:r>
          </a:p>
        </p:txBody>
      </p:sp>
      <p:sp>
        <p:nvSpPr>
          <p:cNvPr id="11" name="Platshållare för innehåll 6">
            <a:extLst>
              <a:ext uri="{FF2B5EF4-FFF2-40B4-BE49-F238E27FC236}">
                <a16:creationId xmlns:a16="http://schemas.microsoft.com/office/drawing/2014/main" id="{EC0FC6FB-DC04-C40C-D5CA-33460474F8EE}"/>
              </a:ext>
            </a:extLst>
          </p:cNvPr>
          <p:cNvSpPr>
            <a:spLocks noGrp="1"/>
          </p:cNvSpPr>
          <p:nvPr>
            <p:ph sz="quarter" idx="13"/>
          </p:nvPr>
        </p:nvSpPr>
        <p:spPr>
          <a:xfrm>
            <a:off x="1721999" y="2778869"/>
            <a:ext cx="6873361" cy="1939939"/>
          </a:xfrm>
        </p:spPr>
        <p:txBody>
          <a:bodyPr vert="horz" lIns="0" tIns="0" rIns="0" bIns="0" rtlCol="0" anchor="t">
            <a:noAutofit/>
          </a:bodyPr>
          <a:lstStyle/>
          <a:p>
            <a:pPr marL="0" indent="0">
              <a:buNone/>
            </a:pPr>
            <a:r>
              <a:rPr lang="sv-SE" sz="2800" dirty="0"/>
              <a:t>Handlar om att utveckla hållbara, pålitliga och inkluderande transportsystem som minskar miljöpåverkan och bidrar till en jämlik resursanvändning.</a:t>
            </a:r>
            <a:endParaRPr lang="en-US" dirty="0"/>
          </a:p>
          <a:p>
            <a:pPr marL="0" indent="0">
              <a:buNone/>
            </a:pPr>
            <a:endParaRPr lang="sv-SE" sz="2800" dirty="0"/>
          </a:p>
        </p:txBody>
      </p:sp>
      <p:grpSp>
        <p:nvGrpSpPr>
          <p:cNvPr id="24" name="Grupp 23">
            <a:extLst>
              <a:ext uri="{FF2B5EF4-FFF2-40B4-BE49-F238E27FC236}">
                <a16:creationId xmlns:a16="http://schemas.microsoft.com/office/drawing/2014/main" id="{556F5C40-B185-F9B8-DEF2-8C87E39383DD}"/>
              </a:ext>
            </a:extLst>
          </p:cNvPr>
          <p:cNvGrpSpPr/>
          <p:nvPr/>
        </p:nvGrpSpPr>
        <p:grpSpPr>
          <a:xfrm>
            <a:off x="8933241" y="4977891"/>
            <a:ext cx="3057525" cy="655329"/>
            <a:chOff x="4219574" y="5709411"/>
            <a:chExt cx="3057525" cy="655329"/>
          </a:xfrm>
        </p:grpSpPr>
        <p:sp>
          <p:nvSpPr>
            <p:cNvPr id="23" name="Rektangel med rundade hörn 22">
              <a:extLst>
                <a:ext uri="{FF2B5EF4-FFF2-40B4-BE49-F238E27FC236}">
                  <a16:creationId xmlns:a16="http://schemas.microsoft.com/office/drawing/2014/main" id="{F164A48C-BC2F-5626-31C5-1CE8B9260C97}"/>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hlinkClick r:id="rId4"/>
              <a:extLst>
                <a:ext uri="{FF2B5EF4-FFF2-40B4-BE49-F238E27FC236}">
                  <a16:creationId xmlns:a16="http://schemas.microsoft.com/office/drawing/2014/main" id="{DD52360C-1489-A60A-1B83-5AF8DCA4443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mål 9</a:t>
              </a:r>
              <a:endParaRPr lang="sv-SE" sz="2200" b="1" dirty="0">
                <a:solidFill>
                  <a:schemeClr val="bg1"/>
                </a:solidFill>
              </a:endParaRPr>
            </a:p>
          </p:txBody>
        </p:sp>
      </p:grpSp>
      <p:pic>
        <p:nvPicPr>
          <p:cNvPr id="25" name="Platshållare för innehåll 6" descr="Markör med hel fyllning">
            <a:extLst>
              <a:ext uri="{FF2B5EF4-FFF2-40B4-BE49-F238E27FC236}">
                <a16:creationId xmlns:a16="http://schemas.microsoft.com/office/drawing/2014/main" id="{6B2BC61A-9C8E-4B45-BBE0-B4DF34520F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10108860" y="4215495"/>
            <a:ext cx="706285" cy="706285"/>
          </a:xfrm>
          <a:prstGeom prst="rect">
            <a:avLst/>
          </a:prstGeom>
        </p:spPr>
      </p:pic>
      <p:pic>
        <p:nvPicPr>
          <p:cNvPr id="3" name="Bildobjekt 2" descr="En bild som visar text, design, skärmbild, Teckensnitt&#10;&#10;AI-genererat innehåll kan vara felaktigt.">
            <a:extLst>
              <a:ext uri="{FF2B5EF4-FFF2-40B4-BE49-F238E27FC236}">
                <a16:creationId xmlns:a16="http://schemas.microsoft.com/office/drawing/2014/main" id="{19CFAB6E-E19D-05B3-DCAC-0DCA4EBA60C5}"/>
              </a:ext>
            </a:extLst>
          </p:cNvPr>
          <p:cNvPicPr>
            <a:picLocks noChangeAspect="1"/>
          </p:cNvPicPr>
          <p:nvPr/>
        </p:nvPicPr>
        <p:blipFill>
          <a:blip r:embed="rId6"/>
          <a:stretch>
            <a:fillRect/>
          </a:stretch>
        </p:blipFill>
        <p:spPr>
          <a:xfrm>
            <a:off x="9165731" y="1385718"/>
            <a:ext cx="2623523" cy="2623523"/>
          </a:xfrm>
          <a:prstGeom prst="rect">
            <a:avLst/>
          </a:prstGeom>
          <a:effectLst>
            <a:outerShdw blurRad="50800" dist="38100" dir="2700000" algn="tl" rotWithShape="0">
              <a:prstClr val="black">
                <a:alpha val="31000"/>
              </a:prstClr>
            </a:outerShdw>
          </a:effectLst>
        </p:spPr>
      </p:pic>
    </p:spTree>
    <p:extLst>
      <p:ext uri="{BB962C8B-B14F-4D97-AF65-F5344CB8AC3E}">
        <p14:creationId xmlns:p14="http://schemas.microsoft.com/office/powerpoint/2010/main" val="681341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49AA2AA-38D5-BF5F-1F25-070739643214}"/>
              </a:ext>
            </a:extLst>
          </p:cNvPr>
          <p:cNvSpPr>
            <a:spLocks noGrp="1"/>
          </p:cNvSpPr>
          <p:nvPr>
            <p:ph type="sldNum" sz="quarter" idx="12"/>
          </p:nvPr>
        </p:nvSpPr>
        <p:spPr/>
        <p:txBody>
          <a:bodyPr/>
          <a:lstStyle/>
          <a:p>
            <a:fld id="{332063FA-F158-B145-A53C-EFD7E6C84CF7}" type="slidenum">
              <a:rPr lang="sv-SE" smtClean="0"/>
              <a:pPr/>
              <a:t>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Mål 10: Minskad ojämlikhet</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438408"/>
            <a:ext cx="6138630" cy="2001503"/>
          </a:xfrm>
        </p:spPr>
        <p:txBody>
          <a:bodyPr vert="horz" lIns="0" tIns="0" rIns="0" bIns="0" rtlCol="0" anchor="t">
            <a:noAutofit/>
          </a:bodyPr>
          <a:lstStyle/>
          <a:p>
            <a:pPr marL="0" indent="0">
              <a:buNone/>
            </a:pPr>
            <a:r>
              <a:rPr lang="sv-SE" sz="2800" dirty="0"/>
              <a:t>Handlar om att minska ojämlikheten inom och mellan länder.</a:t>
            </a:r>
            <a:endParaRPr lang="en-US" dirty="0"/>
          </a:p>
        </p:txBody>
      </p:sp>
      <p:grpSp>
        <p:nvGrpSpPr>
          <p:cNvPr id="24" name="Grupp 23">
            <a:extLst>
              <a:ext uri="{FF2B5EF4-FFF2-40B4-BE49-F238E27FC236}">
                <a16:creationId xmlns:a16="http://schemas.microsoft.com/office/drawing/2014/main" id="{D875A721-6D6C-A9C5-C18C-115C75C3AB44}"/>
              </a:ext>
            </a:extLst>
          </p:cNvPr>
          <p:cNvGrpSpPr/>
          <p:nvPr/>
        </p:nvGrpSpPr>
        <p:grpSpPr>
          <a:xfrm>
            <a:off x="8791001" y="4947411"/>
            <a:ext cx="3057525" cy="655329"/>
            <a:chOff x="4219574" y="5709411"/>
            <a:chExt cx="3057525" cy="655329"/>
          </a:xfrm>
        </p:grpSpPr>
        <p:sp>
          <p:nvSpPr>
            <p:cNvPr id="23" name="Rektangel med rundade hörn 22">
              <a:extLst>
                <a:ext uri="{FF2B5EF4-FFF2-40B4-BE49-F238E27FC236}">
                  <a16:creationId xmlns:a16="http://schemas.microsoft.com/office/drawing/2014/main" id="{3DF88F93-112B-4E30-D37B-372A25CC4CCC}"/>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extLst>
                <a:ext uri="{FF2B5EF4-FFF2-40B4-BE49-F238E27FC236}">
                  <a16:creationId xmlns:a16="http://schemas.microsoft.com/office/drawing/2014/main" id="{2A755B77-3E7F-4FAC-DC1B-6E557722F49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a:t>
              </a:r>
              <a:r>
                <a:rPr lang="sv-SE" sz="2200" b="1" dirty="0">
                  <a:solidFill>
                    <a:schemeClr val="bg1"/>
                  </a:solidFill>
                  <a:hlinkClick r:id="rId5">
                    <a:extLst>
                      <a:ext uri="{A12FA001-AC4F-418D-AE19-62706E023703}">
                        <ahyp:hlinkClr xmlns:ahyp="http://schemas.microsoft.com/office/drawing/2018/hyperlinkcolor" val="tx"/>
                      </a:ext>
                    </a:extLst>
                  </a:hlinkClick>
                </a:rPr>
                <a:t>mål</a:t>
              </a:r>
              <a:r>
                <a:rPr lang="sv-SE" sz="2200" b="1" dirty="0">
                  <a:solidFill>
                    <a:schemeClr val="bg1"/>
                  </a:solidFill>
                  <a:hlinkClick r:id="rId4">
                    <a:extLst>
                      <a:ext uri="{A12FA001-AC4F-418D-AE19-62706E023703}">
                        <ahyp:hlinkClr xmlns:ahyp="http://schemas.microsoft.com/office/drawing/2018/hyperlinkcolor" val="tx"/>
                      </a:ext>
                    </a:extLst>
                  </a:hlinkClick>
                </a:rPr>
                <a:t> </a:t>
              </a:r>
              <a:r>
                <a:rPr lang="sv-SE" sz="2200" b="1" u="sng" dirty="0">
                  <a:solidFill>
                    <a:schemeClr val="bg1"/>
                  </a:solidFill>
                </a:rPr>
                <a:t>10</a:t>
              </a:r>
            </a:p>
          </p:txBody>
        </p:sp>
      </p:gr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9966620" y="4185015"/>
            <a:ext cx="706285" cy="706285"/>
          </a:xfrm>
          <a:prstGeom prst="rect">
            <a:avLst/>
          </a:prstGeom>
        </p:spPr>
      </p:pic>
      <p:pic>
        <p:nvPicPr>
          <p:cNvPr id="3" name="Bildobjekt 2">
            <a:extLst>
              <a:ext uri="{FF2B5EF4-FFF2-40B4-BE49-F238E27FC236}">
                <a16:creationId xmlns:a16="http://schemas.microsoft.com/office/drawing/2014/main" id="{487BA954-CADD-3CCF-FB72-4D9C9CE9E047}"/>
              </a:ext>
            </a:extLst>
          </p:cNvPr>
          <p:cNvPicPr>
            <a:picLocks noChangeAspect="1"/>
          </p:cNvPicPr>
          <p:nvPr/>
        </p:nvPicPr>
        <p:blipFill>
          <a:blip r:embed="rId7"/>
          <a:srcRect/>
          <a:stretch/>
        </p:blipFill>
        <p:spPr>
          <a:xfrm>
            <a:off x="8992376" y="1352620"/>
            <a:ext cx="2636851" cy="26798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11391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49AA2AA-38D5-BF5F-1F25-070739643214}"/>
              </a:ext>
            </a:extLst>
          </p:cNvPr>
          <p:cNvSpPr>
            <a:spLocks noGrp="1"/>
          </p:cNvSpPr>
          <p:nvPr>
            <p:ph type="sldNum" sz="quarter" idx="12"/>
          </p:nvPr>
        </p:nvSpPr>
        <p:spPr/>
        <p:txBody>
          <a:bodyPr/>
          <a:lstStyle/>
          <a:p>
            <a:fld id="{332063FA-F158-B145-A53C-EFD7E6C84CF7}" type="slidenum">
              <a:rPr lang="sv-SE" smtClean="0"/>
              <a:pPr/>
              <a:t>6</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Mål 12: Hållbar konsumtion </a:t>
            </a:r>
            <a:br>
              <a:rPr lang="sv-SE" sz="3600" dirty="0"/>
            </a:br>
            <a:r>
              <a:rPr lang="sv-SE" sz="3600" dirty="0"/>
              <a:t>och produktion</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438408"/>
            <a:ext cx="6778710" cy="1981183"/>
          </a:xfrm>
        </p:spPr>
        <p:txBody>
          <a:bodyPr vert="horz" lIns="0" tIns="0" rIns="0" bIns="0" rtlCol="0" anchor="t">
            <a:noAutofit/>
          </a:bodyPr>
          <a:lstStyle/>
          <a:p>
            <a:endParaRPr lang="sv-SE" sz="2800" dirty="0"/>
          </a:p>
          <a:p>
            <a:pPr marL="0" indent="0">
              <a:buNone/>
            </a:pPr>
            <a:r>
              <a:rPr lang="sv-SE" sz="2800" dirty="0"/>
              <a:t>Handlar om att tänka på hur vi producerar och konsumerar produkter om det ska bli hållbart både för människorna och planeten.</a:t>
            </a:r>
            <a:endParaRPr lang="sv-SE" sz="2800" dirty="0">
              <a:cs typeface="Arial"/>
            </a:endParaRPr>
          </a:p>
        </p:txBody>
      </p:sp>
      <p:grpSp>
        <p:nvGrpSpPr>
          <p:cNvPr id="24" name="Grupp 23">
            <a:extLst>
              <a:ext uri="{FF2B5EF4-FFF2-40B4-BE49-F238E27FC236}">
                <a16:creationId xmlns:a16="http://schemas.microsoft.com/office/drawing/2014/main" id="{D875A721-6D6C-A9C5-C18C-115C75C3AB44}"/>
              </a:ext>
            </a:extLst>
          </p:cNvPr>
          <p:cNvGrpSpPr/>
          <p:nvPr/>
        </p:nvGrpSpPr>
        <p:grpSpPr>
          <a:xfrm>
            <a:off x="8760521" y="4805171"/>
            <a:ext cx="3057525" cy="655329"/>
            <a:chOff x="4219574" y="5709411"/>
            <a:chExt cx="3057525" cy="655329"/>
          </a:xfrm>
        </p:grpSpPr>
        <p:sp>
          <p:nvSpPr>
            <p:cNvPr id="23" name="Rektangel med rundade hörn 22">
              <a:extLst>
                <a:ext uri="{FF2B5EF4-FFF2-40B4-BE49-F238E27FC236}">
                  <a16:creationId xmlns:a16="http://schemas.microsoft.com/office/drawing/2014/main" id="{3DF88F93-112B-4E30-D37B-372A25CC4CCC}"/>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extLst>
                <a:ext uri="{FF2B5EF4-FFF2-40B4-BE49-F238E27FC236}">
                  <a16:creationId xmlns:a16="http://schemas.microsoft.com/office/drawing/2014/main" id="{2A755B77-3E7F-4FAC-DC1B-6E557722F49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mål 12</a:t>
              </a:r>
              <a:endParaRPr lang="sv-SE" sz="2200" b="1" dirty="0">
                <a:solidFill>
                  <a:schemeClr val="bg1"/>
                </a:solidFill>
              </a:endParaRPr>
            </a:p>
          </p:txBody>
        </p:sp>
      </p:gr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936140" y="4042775"/>
            <a:ext cx="706285" cy="706285"/>
          </a:xfrm>
          <a:prstGeom prst="rect">
            <a:avLst/>
          </a:prstGeom>
        </p:spPr>
      </p:pic>
      <p:pic>
        <p:nvPicPr>
          <p:cNvPr id="3" name="Bildobjekt 2" descr="En bild som visar text, Teckensnitt, design, logotyp&#10;&#10;AI-genererat innehåll kan vara felaktigt.">
            <a:extLst>
              <a:ext uri="{FF2B5EF4-FFF2-40B4-BE49-F238E27FC236}">
                <a16:creationId xmlns:a16="http://schemas.microsoft.com/office/drawing/2014/main" id="{7972EA08-0C7B-C0D1-21CD-28974FF78C53}"/>
              </a:ext>
            </a:extLst>
          </p:cNvPr>
          <p:cNvPicPr>
            <a:picLocks noChangeAspect="1"/>
          </p:cNvPicPr>
          <p:nvPr/>
        </p:nvPicPr>
        <p:blipFill>
          <a:blip r:embed="rId6"/>
          <a:stretch>
            <a:fillRect/>
          </a:stretch>
        </p:blipFill>
        <p:spPr>
          <a:xfrm>
            <a:off x="9031345" y="1369202"/>
            <a:ext cx="2626360" cy="25755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96410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022A0C-EC2E-3556-0E25-AC35A710A7C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E66FBC1-306B-2176-023C-2543305C573C}"/>
              </a:ext>
            </a:extLst>
          </p:cNvPr>
          <p:cNvSpPr>
            <a:spLocks noGrp="1"/>
          </p:cNvSpPr>
          <p:nvPr>
            <p:ph type="sldNum" sz="quarter" idx="12"/>
          </p:nvPr>
        </p:nvSpPr>
        <p:spPr/>
        <p:txBody>
          <a:bodyPr/>
          <a:lstStyle/>
          <a:p>
            <a:fld id="{332063FA-F158-B145-A53C-EFD7E6C84CF7}" type="slidenum">
              <a:rPr lang="sv-SE" smtClean="0"/>
              <a:pPr/>
              <a:t>7</a:t>
            </a:fld>
            <a:endParaRPr lang="sv-SE"/>
          </a:p>
        </p:txBody>
      </p:sp>
      <p:sp>
        <p:nvSpPr>
          <p:cNvPr id="2" name="Rubrik 1">
            <a:extLst>
              <a:ext uri="{FF2B5EF4-FFF2-40B4-BE49-F238E27FC236}">
                <a16:creationId xmlns:a16="http://schemas.microsoft.com/office/drawing/2014/main" id="{D2678BAE-1A48-4EA5-1949-49E0A86CD21D}"/>
              </a:ext>
            </a:extLst>
          </p:cNvPr>
          <p:cNvSpPr>
            <a:spLocks noGrp="1"/>
          </p:cNvSpPr>
          <p:nvPr>
            <p:ph type="title"/>
          </p:nvPr>
        </p:nvSpPr>
        <p:spPr/>
        <p:txBody>
          <a:bodyPr/>
          <a:lstStyle/>
          <a:p>
            <a:r>
              <a:rPr lang="nn-NO" sz="3600" dirty="0" err="1"/>
              <a:t>Övning</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62E3CBE-DDF2-D50B-2A5F-5CBBBF0B4F77}"/>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AA57389E-056E-0054-B838-12C69AA79705}"/>
              </a:ext>
            </a:extLst>
          </p:cNvPr>
          <p:cNvSpPr>
            <a:spLocks noGrp="1"/>
          </p:cNvSpPr>
          <p:nvPr>
            <p:ph sz="quarter" idx="13"/>
          </p:nvPr>
        </p:nvSpPr>
        <p:spPr>
          <a:xfrm>
            <a:off x="1721998" y="2547955"/>
            <a:ext cx="5143487" cy="3357896"/>
          </a:xfrm>
        </p:spPr>
        <p:txBody>
          <a:bodyPr vert="horz" lIns="0" tIns="0" rIns="0" bIns="0" rtlCol="0" anchor="t">
            <a:noAutofit/>
          </a:bodyPr>
          <a:lstStyle/>
          <a:p>
            <a:pPr marL="0" indent="0">
              <a:buNone/>
            </a:pPr>
            <a:r>
              <a:rPr lang="sv-SE" sz="2800" dirty="0"/>
              <a:t>Vad tänker du på när du hör begreppet hållbar ekonomi?</a:t>
            </a:r>
            <a:endParaRPr lang="en-US" dirty="0">
              <a:cs typeface="Arial"/>
            </a:endParaRPr>
          </a:p>
        </p:txBody>
      </p:sp>
      <p:pic>
        <p:nvPicPr>
          <p:cNvPr id="4" name="Picture 3">
            <a:extLst>
              <a:ext uri="{FF2B5EF4-FFF2-40B4-BE49-F238E27FC236}">
                <a16:creationId xmlns:a16="http://schemas.microsoft.com/office/drawing/2014/main" id="{E10F8412-0124-8782-D42F-BD4BEC79887B}"/>
              </a:ext>
            </a:extLst>
          </p:cNvPr>
          <p:cNvPicPr>
            <a:picLocks noChangeAspect="1"/>
          </p:cNvPicPr>
          <p:nvPr/>
        </p:nvPicPr>
        <p:blipFill>
          <a:blip r:embed="rId4"/>
          <a:srcRect r="-101" b="76"/>
          <a:stretch>
            <a:fillRect/>
          </a:stretch>
        </p:blipFill>
        <p:spPr>
          <a:xfrm>
            <a:off x="7180580" y="1120458"/>
            <a:ext cx="3494206" cy="4623002"/>
          </a:xfrm>
          <a:prstGeom prst="rect">
            <a:avLst/>
          </a:prstGeom>
        </p:spPr>
      </p:pic>
    </p:spTree>
    <p:extLst>
      <p:ext uri="{BB962C8B-B14F-4D97-AF65-F5344CB8AC3E}">
        <p14:creationId xmlns:p14="http://schemas.microsoft.com/office/powerpoint/2010/main" val="3720267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23818F-2966-ADC7-A8F0-418762A231D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33FA3A5-DC94-F922-78E0-B6222F1ABD74}"/>
              </a:ext>
            </a:extLst>
          </p:cNvPr>
          <p:cNvSpPr>
            <a:spLocks noGrp="1"/>
          </p:cNvSpPr>
          <p:nvPr>
            <p:ph type="sldNum" sz="quarter" idx="12"/>
          </p:nvPr>
        </p:nvSpPr>
        <p:spPr/>
        <p:txBody>
          <a:bodyPr/>
          <a:lstStyle/>
          <a:p>
            <a:fld id="{332063FA-F158-B145-A53C-EFD7E6C84CF7}" type="slidenum">
              <a:rPr lang="sv-SE" smtClean="0"/>
              <a:pPr/>
              <a:t>8</a:t>
            </a:fld>
            <a:endParaRPr lang="sv-SE"/>
          </a:p>
        </p:txBody>
      </p:sp>
      <p:sp>
        <p:nvSpPr>
          <p:cNvPr id="2" name="Rubrik 1">
            <a:extLst>
              <a:ext uri="{FF2B5EF4-FFF2-40B4-BE49-F238E27FC236}">
                <a16:creationId xmlns:a16="http://schemas.microsoft.com/office/drawing/2014/main" id="{6AF0BFC3-F6B8-DD30-B48C-1FCC3BBB40F9}"/>
              </a:ext>
            </a:extLst>
          </p:cNvPr>
          <p:cNvSpPr>
            <a:spLocks noGrp="1"/>
          </p:cNvSpPr>
          <p:nvPr>
            <p:ph type="title"/>
          </p:nvPr>
        </p:nvSpPr>
        <p:spPr>
          <a:xfrm>
            <a:off x="1721999" y="674831"/>
            <a:ext cx="9038280" cy="885242"/>
          </a:xfrm>
        </p:spPr>
        <p:txBody>
          <a:bodyPr/>
          <a:lstStyle/>
          <a:p>
            <a:r>
              <a:rPr lang="nn-NO" sz="3600" dirty="0"/>
              <a:t>Definition av </a:t>
            </a:r>
            <a:r>
              <a:rPr lang="nn-NO" sz="3600" dirty="0" err="1"/>
              <a:t>hållbar</a:t>
            </a:r>
            <a:r>
              <a:rPr lang="nn-NO" sz="3600" dirty="0"/>
              <a:t> </a:t>
            </a:r>
            <a:r>
              <a:rPr lang="nn-NO" sz="3600" dirty="0" err="1"/>
              <a:t>ekonomi</a:t>
            </a:r>
            <a:r>
              <a:rPr lang="nn-NO" sz="3600" dirty="0"/>
              <a:t> (KTH)</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1C8D5F-EB7D-AD71-AAC5-73F8900B529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6AD50919-03D8-4164-5E4A-006A5E3C3E10}"/>
              </a:ext>
            </a:extLst>
          </p:cNvPr>
          <p:cNvSpPr>
            <a:spLocks noGrp="1"/>
          </p:cNvSpPr>
          <p:nvPr>
            <p:ph sz="quarter" idx="13"/>
          </p:nvPr>
        </p:nvSpPr>
        <p:spPr>
          <a:xfrm>
            <a:off x="1721998" y="1968835"/>
            <a:ext cx="8841727" cy="3357896"/>
          </a:xfrm>
        </p:spPr>
        <p:txBody>
          <a:bodyPr vert="horz" lIns="0" tIns="0" rIns="0" bIns="0" rtlCol="0" anchor="t">
            <a:noAutofit/>
          </a:bodyPr>
          <a:lstStyle/>
          <a:p>
            <a:r>
              <a:rPr lang="sv-SE" sz="2800" dirty="0"/>
              <a:t>Hållbar ekonomi, eller ekonomisk hållbarhet, syftar till att upprätthålla ekonomisk tillväxt och välfärd över tid, samtidigt som man använder resurser på ett ansvarsfullt sätt för att inte äventyra framtida generationers behov. </a:t>
            </a:r>
            <a:endParaRPr lang="en-US" dirty="0"/>
          </a:p>
          <a:p>
            <a:r>
              <a:rPr lang="sv-SE" sz="2800" dirty="0"/>
              <a:t>Det innebär att ekonomiska system och affärsmodeller ska kunna fungera långsiktigt utan att skada miljö eller social rättvisa.</a:t>
            </a:r>
            <a:endParaRPr lang="sv-SE" dirty="0"/>
          </a:p>
        </p:txBody>
      </p:sp>
    </p:spTree>
    <p:extLst>
      <p:ext uri="{BB962C8B-B14F-4D97-AF65-F5344CB8AC3E}">
        <p14:creationId xmlns:p14="http://schemas.microsoft.com/office/powerpoint/2010/main" val="786706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40EE481-617E-4CBE-D933-2055D6E3115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E23452B-C497-BB20-743E-0D44DF639636}"/>
              </a:ext>
            </a:extLst>
          </p:cNvPr>
          <p:cNvSpPr>
            <a:spLocks noGrp="1"/>
          </p:cNvSpPr>
          <p:nvPr>
            <p:ph type="sldNum" sz="quarter" idx="12"/>
          </p:nvPr>
        </p:nvSpPr>
        <p:spPr/>
        <p:txBody>
          <a:bodyPr/>
          <a:lstStyle/>
          <a:p>
            <a:fld id="{332063FA-F158-B145-A53C-EFD7E6C84CF7}" type="slidenum">
              <a:rPr lang="sv-SE" smtClean="0"/>
              <a:pPr/>
              <a:t>9</a:t>
            </a:fld>
            <a:endParaRPr lang="sv-SE"/>
          </a:p>
        </p:txBody>
      </p:sp>
      <p:sp>
        <p:nvSpPr>
          <p:cNvPr id="2" name="Rubrik 1">
            <a:extLst>
              <a:ext uri="{FF2B5EF4-FFF2-40B4-BE49-F238E27FC236}">
                <a16:creationId xmlns:a16="http://schemas.microsoft.com/office/drawing/2014/main" id="{CBDCA07A-FC1F-F07C-EA74-ADEDBA39BFF1}"/>
              </a:ext>
            </a:extLst>
          </p:cNvPr>
          <p:cNvSpPr>
            <a:spLocks noGrp="1"/>
          </p:cNvSpPr>
          <p:nvPr>
            <p:ph type="title"/>
          </p:nvPr>
        </p:nvSpPr>
        <p:spPr/>
        <p:txBody>
          <a:bodyPr/>
          <a:lstStyle/>
          <a:p>
            <a:r>
              <a:rPr lang="nn-NO" sz="3600" dirty="0"/>
              <a:t>Definition av </a:t>
            </a:r>
            <a:r>
              <a:rPr lang="nn-NO" sz="3600" dirty="0" err="1"/>
              <a:t>hållbar</a:t>
            </a:r>
            <a:r>
              <a:rPr lang="nn-NO" sz="3600" dirty="0"/>
              <a:t> </a:t>
            </a:r>
            <a:r>
              <a:rPr lang="nn-NO" sz="3600" dirty="0" err="1"/>
              <a:t>ekonomi</a:t>
            </a:r>
            <a:r>
              <a:rPr lang="nn-NO" sz="3600" dirty="0"/>
              <a:t> </a:t>
            </a:r>
            <a:br>
              <a:rPr lang="nn-NO" sz="3600" dirty="0"/>
            </a:br>
            <a:r>
              <a:rPr lang="nn-NO" sz="3600" dirty="0"/>
              <a:t>(Agenda 2030)</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44B0051-2ACC-8BF4-D468-6B987FFA175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F09DCE75-C22E-EEB6-1684-D21077A4D11D}"/>
              </a:ext>
            </a:extLst>
          </p:cNvPr>
          <p:cNvSpPr>
            <a:spLocks noGrp="1"/>
          </p:cNvSpPr>
          <p:nvPr>
            <p:ph sz="quarter" idx="13"/>
          </p:nvPr>
        </p:nvSpPr>
        <p:spPr>
          <a:xfrm>
            <a:off x="1721998" y="2934035"/>
            <a:ext cx="8841727" cy="3357896"/>
          </a:xfrm>
        </p:spPr>
        <p:txBody>
          <a:bodyPr vert="horz" lIns="0" tIns="0" rIns="0" bIns="0" rtlCol="0" anchor="t">
            <a:noAutofit/>
          </a:bodyPr>
          <a:lstStyle/>
          <a:p>
            <a:pPr marL="0" indent="0" algn="ctr">
              <a:buNone/>
            </a:pPr>
            <a:r>
              <a:rPr lang="sv-SE" sz="2800" dirty="0"/>
              <a:t>"Skapande av ekonomiska system som främjar långsiktig tillväxt utan att utarma resurser eller skada miljön. Ekonomier måste vara motståndskraftiga och rättvisa – inte bygga på överkonsumtion eller exploatering." </a:t>
            </a:r>
            <a:endParaRPr lang="en-US" dirty="0"/>
          </a:p>
        </p:txBody>
      </p:sp>
    </p:spTree>
    <p:extLst>
      <p:ext uri="{BB962C8B-B14F-4D97-AF65-F5344CB8AC3E}">
        <p14:creationId xmlns:p14="http://schemas.microsoft.com/office/powerpoint/2010/main" val="3058190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1DEADC-D30A-85FA-84C4-697BF36F4C2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311FF1BE-12E2-B215-F65A-1CE96E51CC51}"/>
              </a:ext>
            </a:extLst>
          </p:cNvPr>
          <p:cNvSpPr>
            <a:spLocks noGrp="1"/>
          </p:cNvSpPr>
          <p:nvPr>
            <p:ph type="sldNum" sz="quarter" idx="12"/>
          </p:nvPr>
        </p:nvSpPr>
        <p:spPr/>
        <p:txBody>
          <a:bodyPr/>
          <a:lstStyle/>
          <a:p>
            <a:fld id="{332063FA-F158-B145-A53C-EFD7E6C84CF7}" type="slidenum">
              <a:rPr lang="sv-SE" smtClean="0"/>
              <a:pPr/>
              <a:t>10</a:t>
            </a:fld>
            <a:endParaRPr lang="sv-SE"/>
          </a:p>
        </p:txBody>
      </p:sp>
      <p:sp>
        <p:nvSpPr>
          <p:cNvPr id="2" name="Rubrik 1">
            <a:extLst>
              <a:ext uri="{FF2B5EF4-FFF2-40B4-BE49-F238E27FC236}">
                <a16:creationId xmlns:a16="http://schemas.microsoft.com/office/drawing/2014/main" id="{D4C446A8-74A4-CC3E-B4D4-58D8AF939188}"/>
              </a:ext>
            </a:extLst>
          </p:cNvPr>
          <p:cNvSpPr>
            <a:spLocks noGrp="1"/>
          </p:cNvSpPr>
          <p:nvPr>
            <p:ph type="title"/>
          </p:nvPr>
        </p:nvSpPr>
        <p:spPr/>
        <p:txBody>
          <a:bodyPr/>
          <a:lstStyle/>
          <a:p>
            <a:r>
              <a:rPr lang="nn-NO" sz="3600" dirty="0"/>
              <a:t>Definition av </a:t>
            </a:r>
            <a:r>
              <a:rPr lang="nn-NO" sz="3600" dirty="0" err="1"/>
              <a:t>hållbar</a:t>
            </a:r>
            <a:r>
              <a:rPr lang="nn-NO" sz="3600" dirty="0"/>
              <a:t> </a:t>
            </a:r>
            <a:r>
              <a:rPr lang="nn-NO" sz="3600" dirty="0" err="1"/>
              <a:t>ekonomi</a:t>
            </a:r>
            <a:r>
              <a:rPr lang="nn-NO" sz="3600" dirty="0"/>
              <a:t> </a:t>
            </a:r>
            <a:br>
              <a:rPr lang="nn-NO" sz="3600" dirty="0"/>
            </a:br>
            <a:r>
              <a:rPr lang="nn-NO" sz="3600" dirty="0"/>
              <a:t>(Agenda 2030)</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5C8F8ED-B1BD-D42A-C1A0-47555CC50F1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0F57C021-B901-73FD-D946-BACF600B9F4E}"/>
              </a:ext>
            </a:extLst>
          </p:cNvPr>
          <p:cNvSpPr>
            <a:spLocks noGrp="1"/>
          </p:cNvSpPr>
          <p:nvPr>
            <p:ph sz="quarter" idx="13"/>
          </p:nvPr>
        </p:nvSpPr>
        <p:spPr>
          <a:xfrm>
            <a:off x="1721998" y="2547955"/>
            <a:ext cx="5184127" cy="3357896"/>
          </a:xfrm>
        </p:spPr>
        <p:txBody>
          <a:bodyPr/>
          <a:lstStyle/>
          <a:p>
            <a:pPr marL="0" indent="0">
              <a:buNone/>
            </a:pPr>
            <a:r>
              <a:rPr lang="sv-SE" sz="2800" dirty="0"/>
              <a:t>Exempel:</a:t>
            </a:r>
          </a:p>
          <a:p>
            <a:r>
              <a:rPr lang="sv-SE" sz="2800" dirty="0"/>
              <a:t>Cirkulär ekonomi</a:t>
            </a:r>
          </a:p>
          <a:p>
            <a:r>
              <a:rPr lang="sv-SE" sz="2800" dirty="0"/>
              <a:t>Etiska investeringar</a:t>
            </a:r>
          </a:p>
          <a:p>
            <a:r>
              <a:rPr lang="sv-SE" sz="2800" dirty="0"/>
              <a:t>Långsiktig tillväxt utan att tära på naturkapitalet</a:t>
            </a:r>
          </a:p>
          <a:p>
            <a:pPr marL="0" indent="0">
              <a:buNone/>
            </a:pPr>
            <a:endParaRPr lang="sv-SE" sz="2800" dirty="0"/>
          </a:p>
        </p:txBody>
      </p:sp>
      <p:pic>
        <p:nvPicPr>
          <p:cNvPr id="4" name="Picture 3">
            <a:extLst>
              <a:ext uri="{FF2B5EF4-FFF2-40B4-BE49-F238E27FC236}">
                <a16:creationId xmlns:a16="http://schemas.microsoft.com/office/drawing/2014/main" id="{EA58A07B-BFA9-3502-4DB1-B9DC811EBB2D}"/>
              </a:ext>
            </a:extLst>
          </p:cNvPr>
          <p:cNvPicPr>
            <a:picLocks noChangeAspect="1"/>
          </p:cNvPicPr>
          <p:nvPr/>
        </p:nvPicPr>
        <p:blipFill>
          <a:blip r:embed="rId4"/>
          <a:srcRect r="119"/>
          <a:stretch>
            <a:fillRect/>
          </a:stretch>
        </p:blipFill>
        <p:spPr>
          <a:xfrm>
            <a:off x="8287385" y="1954848"/>
            <a:ext cx="2978984" cy="3933825"/>
          </a:xfrm>
          <a:prstGeom prst="rect">
            <a:avLst/>
          </a:prstGeom>
        </p:spPr>
      </p:pic>
    </p:spTree>
    <p:extLst>
      <p:ext uri="{BB962C8B-B14F-4D97-AF65-F5344CB8AC3E}">
        <p14:creationId xmlns:p14="http://schemas.microsoft.com/office/powerpoint/2010/main" val="225417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25EFA8-1C69-B558-DC32-CA0F4D9B09B5}"/>
              </a:ext>
            </a:extLst>
          </p:cNvPr>
          <p:cNvSpPr>
            <a:spLocks noGrp="1"/>
          </p:cNvSpPr>
          <p:nvPr>
            <p:ph type="sldNum" sz="quarter" idx="12"/>
          </p:nvPr>
        </p:nvSpPr>
        <p:spPr/>
        <p:txBody>
          <a:bodyPr/>
          <a:lstStyle/>
          <a:p>
            <a:fld id="{332063FA-F158-B145-A53C-EFD7E6C84CF7}" type="slidenum">
              <a:rPr lang="sv-SE" smtClean="0"/>
              <a:pPr/>
              <a:t>11</a:t>
            </a:fld>
            <a:endParaRPr lang="sv-SE"/>
          </a:p>
        </p:txBody>
      </p:sp>
      <p:sp>
        <p:nvSpPr>
          <p:cNvPr id="3" name="Title 2">
            <a:extLst>
              <a:ext uri="{FF2B5EF4-FFF2-40B4-BE49-F238E27FC236}">
                <a16:creationId xmlns:a16="http://schemas.microsoft.com/office/drawing/2014/main" id="{1BABA46D-964E-8A41-A04F-1BDF9863FA4F}"/>
              </a:ext>
            </a:extLst>
          </p:cNvPr>
          <p:cNvSpPr>
            <a:spLocks noGrp="1"/>
          </p:cNvSpPr>
          <p:nvPr>
            <p:ph type="title"/>
          </p:nvPr>
        </p:nvSpPr>
        <p:spPr>
          <a:xfrm>
            <a:off x="1576860" y="2986379"/>
            <a:ext cx="9038280" cy="885242"/>
          </a:xfrm>
        </p:spPr>
        <p:txBody>
          <a:bodyPr anchor="ctr"/>
          <a:lstStyle/>
          <a:p>
            <a:pPr algn="ctr"/>
            <a:r>
              <a:rPr lang="en-SE" sz="7200" dirty="0">
                <a:solidFill>
                  <a:schemeClr val="bg1"/>
                </a:solidFill>
              </a:rPr>
              <a:t>Hållbar ekonomi</a:t>
            </a:r>
            <a:endParaRPr lang="en-US" sz="7200" dirty="0">
              <a:solidFill>
                <a:schemeClr val="bg1"/>
              </a:solidFill>
              <a:cs typeface="Arial"/>
            </a:endParaRPr>
          </a:p>
        </p:txBody>
      </p:sp>
      <p:pic>
        <p:nvPicPr>
          <p:cNvPr id="6" name="Onlinemedia 5" descr="Hållbar ekonomi">
            <a:hlinkClick r:id="" action="ppaction://media"/>
            <a:extLst>
              <a:ext uri="{FF2B5EF4-FFF2-40B4-BE49-F238E27FC236}">
                <a16:creationId xmlns:a16="http://schemas.microsoft.com/office/drawing/2014/main" id="{6C9D5A6C-6506-0CB4-A0BD-D11C49EBF1CF}"/>
              </a:ext>
            </a:extLst>
          </p:cNvPr>
          <p:cNvPicPr>
            <a:picLocks noRot="1" noChangeAspect="1"/>
          </p:cNvPicPr>
          <p:nvPr>
            <a:videoFile r:link="rId1"/>
          </p:nvPr>
        </p:nvPicPr>
        <p:blipFill>
          <a:blip r:embed="rId4"/>
          <a:stretch>
            <a:fillRect/>
          </a:stretch>
        </p:blipFill>
        <p:spPr>
          <a:xfrm>
            <a:off x="-4211" y="-13105"/>
            <a:ext cx="12196211" cy="6871105"/>
          </a:xfrm>
          <a:prstGeom prst="rect">
            <a:avLst/>
          </a:prstGeom>
        </p:spPr>
      </p:pic>
    </p:spTree>
    <p:extLst>
      <p:ext uri="{BB962C8B-B14F-4D97-AF65-F5344CB8AC3E}">
        <p14:creationId xmlns:p14="http://schemas.microsoft.com/office/powerpoint/2010/main" val="391030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90C4B77-A51C-32B8-4B5D-01D7A3DD112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908BC500-071E-DC80-F048-1B73EAB805CC}"/>
              </a:ext>
            </a:extLst>
          </p:cNvPr>
          <p:cNvSpPr>
            <a:spLocks noGrp="1"/>
          </p:cNvSpPr>
          <p:nvPr>
            <p:ph type="sldNum" sz="quarter" idx="12"/>
          </p:nvPr>
        </p:nvSpPr>
        <p:spPr/>
        <p:txBody>
          <a:bodyPr/>
          <a:lstStyle/>
          <a:p>
            <a:fld id="{332063FA-F158-B145-A53C-EFD7E6C84CF7}" type="slidenum">
              <a:rPr lang="sv-SE" smtClean="0"/>
              <a:pPr/>
              <a:t>12</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B805170C-5B4C-50D6-3C28-9C916E53EC18}"/>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7" name="Content Placeholder 6">
            <a:extLst>
              <a:ext uri="{FF2B5EF4-FFF2-40B4-BE49-F238E27FC236}">
                <a16:creationId xmlns:a16="http://schemas.microsoft.com/office/drawing/2014/main" id="{758A1B07-4495-EC2E-DDC1-8B93C308E866}"/>
              </a:ext>
            </a:extLst>
          </p:cNvPr>
          <p:cNvPicPr>
            <a:picLocks noGrp="1" noChangeAspect="1"/>
          </p:cNvPicPr>
          <p:nvPr>
            <p:ph sz="quarter" idx="13"/>
          </p:nvPr>
        </p:nvPicPr>
        <p:blipFill>
          <a:blip r:embed="rId4"/>
          <a:srcRect l="2045" t="11948" r="4613" b="17929"/>
          <a:stretch>
            <a:fillRect/>
          </a:stretch>
        </p:blipFill>
        <p:spPr>
          <a:xfrm>
            <a:off x="739254" y="677200"/>
            <a:ext cx="10713492" cy="5687540"/>
          </a:xfrm>
          <a:prstGeom prst="rect">
            <a:avLst/>
          </a:prstGeom>
        </p:spPr>
      </p:pic>
      <p:sp>
        <p:nvSpPr>
          <p:cNvPr id="3" name="textruta 2">
            <a:extLst>
              <a:ext uri="{FF2B5EF4-FFF2-40B4-BE49-F238E27FC236}">
                <a16:creationId xmlns:a16="http://schemas.microsoft.com/office/drawing/2014/main" id="{BEEF0239-AE0A-CE18-6CE0-3575FA81D12B}"/>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F4BAB296-255B-3EBF-594A-0A85426617EF}"/>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544679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E928E1-DB7C-5AEC-D16A-C16990CD10C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AB9EE259-96AD-F172-A567-8CF6D9CF61B2}"/>
              </a:ext>
            </a:extLst>
          </p:cNvPr>
          <p:cNvSpPr>
            <a:spLocks noGrp="1"/>
          </p:cNvSpPr>
          <p:nvPr>
            <p:ph type="sldNum" sz="quarter" idx="12"/>
          </p:nvPr>
        </p:nvSpPr>
        <p:spPr/>
        <p:txBody>
          <a:bodyPr/>
          <a:lstStyle/>
          <a:p>
            <a:fld id="{332063FA-F158-B145-A53C-EFD7E6C84CF7}" type="slidenum">
              <a:rPr lang="sv-SE" smtClean="0"/>
              <a:pPr/>
              <a:t>13</a:t>
            </a:fld>
            <a:endParaRPr lang="sv-SE"/>
          </a:p>
        </p:txBody>
      </p:sp>
      <p:sp>
        <p:nvSpPr>
          <p:cNvPr id="2" name="Rubrik 1">
            <a:extLst>
              <a:ext uri="{FF2B5EF4-FFF2-40B4-BE49-F238E27FC236}">
                <a16:creationId xmlns:a16="http://schemas.microsoft.com/office/drawing/2014/main" id="{9C381E9C-F623-B66B-82F4-D297D4F55884}"/>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0687A88-42FD-3232-5180-117898FE5DD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CD98EE66-1533-62C6-F52A-50FE838DEBA0}"/>
              </a:ext>
            </a:extLst>
          </p:cNvPr>
          <p:cNvSpPr>
            <a:spLocks noGrp="1"/>
          </p:cNvSpPr>
          <p:nvPr>
            <p:ph sz="quarter" idx="13"/>
          </p:nvPr>
        </p:nvSpPr>
        <p:spPr>
          <a:xfrm>
            <a:off x="1721998" y="2547955"/>
            <a:ext cx="5062085" cy="3357896"/>
          </a:xfrm>
        </p:spPr>
        <p:txBody>
          <a:bodyPr/>
          <a:lstStyle/>
          <a:p>
            <a:r>
              <a:rPr lang="sv-SE" sz="2800" dirty="0"/>
              <a:t>Hur bidrar vi redan idag till den cirkulära ekonomin?</a:t>
            </a:r>
          </a:p>
          <a:p>
            <a:endParaRPr lang="sv-SE" sz="2800" dirty="0"/>
          </a:p>
        </p:txBody>
      </p:sp>
      <p:sp>
        <p:nvSpPr>
          <p:cNvPr id="3" name="textruta 2">
            <a:extLst>
              <a:ext uri="{FF2B5EF4-FFF2-40B4-BE49-F238E27FC236}">
                <a16:creationId xmlns:a16="http://schemas.microsoft.com/office/drawing/2014/main" id="{28E681D7-9CFE-89FF-6314-E752491F2C11}"/>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BB17321A-A803-AA35-AEE9-C01CC3E7B3E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Picture 4" descr="Looking up at tall trees&#10;&#10;AI-generated content may be incorrect.">
            <a:extLst>
              <a:ext uri="{FF2B5EF4-FFF2-40B4-BE49-F238E27FC236}">
                <a16:creationId xmlns:a16="http://schemas.microsoft.com/office/drawing/2014/main" id="{40E65F4C-45A4-AA79-6277-2FFCED360D1D}"/>
              </a:ext>
            </a:extLst>
          </p:cNvPr>
          <p:cNvPicPr>
            <a:picLocks noChangeAspect="1"/>
          </p:cNvPicPr>
          <p:nvPr/>
        </p:nvPicPr>
        <p:blipFill>
          <a:blip r:embed="rId4"/>
          <a:srcRect r="-101" b="76"/>
          <a:stretch>
            <a:fillRect/>
          </a:stretch>
        </p:blipFill>
        <p:spPr>
          <a:xfrm>
            <a:off x="7018020" y="1150938"/>
            <a:ext cx="3748206" cy="4978602"/>
          </a:xfrm>
          <a:prstGeom prst="rect">
            <a:avLst/>
          </a:prstGeom>
        </p:spPr>
      </p:pic>
    </p:spTree>
    <p:extLst>
      <p:ext uri="{BB962C8B-B14F-4D97-AF65-F5344CB8AC3E}">
        <p14:creationId xmlns:p14="http://schemas.microsoft.com/office/powerpoint/2010/main" val="1639019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0454431-1BC1-6CF7-EAB1-6748B0353CB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A19C4E0-18DB-4781-1C07-828EA496D6D4}"/>
              </a:ext>
            </a:extLst>
          </p:cNvPr>
          <p:cNvSpPr>
            <a:spLocks noGrp="1"/>
          </p:cNvSpPr>
          <p:nvPr>
            <p:ph type="sldNum" sz="quarter" idx="12"/>
          </p:nvPr>
        </p:nvSpPr>
        <p:spPr/>
        <p:txBody>
          <a:bodyPr/>
          <a:lstStyle/>
          <a:p>
            <a:fld id="{332063FA-F158-B145-A53C-EFD7E6C84CF7}" type="slidenum">
              <a:rPr lang="sv-SE" smtClean="0"/>
              <a:pPr/>
              <a:t>14</a:t>
            </a:fld>
            <a:endParaRPr lang="sv-SE"/>
          </a:p>
        </p:txBody>
      </p:sp>
      <p:sp>
        <p:nvSpPr>
          <p:cNvPr id="2" name="Rubrik 1">
            <a:extLst>
              <a:ext uri="{FF2B5EF4-FFF2-40B4-BE49-F238E27FC236}">
                <a16:creationId xmlns:a16="http://schemas.microsoft.com/office/drawing/2014/main" id="{7D667801-F34A-9FC6-C6A1-C5876BDD291E}"/>
              </a:ext>
            </a:extLst>
          </p:cNvPr>
          <p:cNvSpPr>
            <a:spLocks noGrp="1"/>
          </p:cNvSpPr>
          <p:nvPr>
            <p:ph type="title"/>
          </p:nvPr>
        </p:nvSpPr>
        <p:spPr/>
        <p:txBody>
          <a:bodyPr/>
          <a:lstStyle/>
          <a:p>
            <a:r>
              <a:rPr lang="nn-NO" sz="3600" dirty="0"/>
              <a:t>Den hållbara </a:t>
            </a:r>
            <a:br>
              <a:rPr lang="nn-NO" sz="3600" dirty="0"/>
            </a:br>
            <a:r>
              <a:rPr lang="nn-NO" sz="3600" dirty="0" err="1"/>
              <a:t>Munkmodellen</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6FC310E-9099-1087-CBD2-BBD5133047E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36775E36-CAB9-56B2-8BE3-0B9E7F800CA6}"/>
              </a:ext>
            </a:extLst>
          </p:cNvPr>
          <p:cNvSpPr>
            <a:spLocks noGrp="1"/>
          </p:cNvSpPr>
          <p:nvPr>
            <p:ph sz="quarter" idx="13"/>
          </p:nvPr>
        </p:nvSpPr>
        <p:spPr>
          <a:xfrm>
            <a:off x="1721998" y="2805254"/>
            <a:ext cx="7317605" cy="3357896"/>
          </a:xfrm>
        </p:spPr>
        <p:txBody>
          <a:bodyPr/>
          <a:lstStyle/>
          <a:p>
            <a:r>
              <a:rPr lang="sv-SE" sz="2800" dirty="0"/>
              <a:t>Utmanar linjär ekonomi</a:t>
            </a:r>
          </a:p>
          <a:p>
            <a:r>
              <a:rPr lang="sv-SE" sz="2800" dirty="0"/>
              <a:t>Ersätter tillväxtmål med </a:t>
            </a:r>
            <a:br>
              <a:rPr lang="sv-SE" sz="2800" dirty="0"/>
            </a:br>
            <a:r>
              <a:rPr lang="sv-SE" sz="2800" dirty="0"/>
              <a:t>planetära gränser</a:t>
            </a:r>
          </a:p>
          <a:p>
            <a:r>
              <a:rPr lang="sv-SE" sz="2800" dirty="0"/>
              <a:t>En kompass för hållbarhet</a:t>
            </a:r>
          </a:p>
          <a:p>
            <a:pPr marL="0" indent="0">
              <a:buNone/>
            </a:pPr>
            <a:endParaRPr lang="sv-SE" sz="2800" dirty="0"/>
          </a:p>
        </p:txBody>
      </p:sp>
      <p:sp>
        <p:nvSpPr>
          <p:cNvPr id="3" name="textruta 2">
            <a:extLst>
              <a:ext uri="{FF2B5EF4-FFF2-40B4-BE49-F238E27FC236}">
                <a16:creationId xmlns:a16="http://schemas.microsoft.com/office/drawing/2014/main" id="{CF5E8787-DF35-2ACF-6185-8F3ABC1B05A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8C12F001-3218-8BBC-2216-4540087FAD2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Content Placeholder 4">
            <a:extLst>
              <a:ext uri="{FF2B5EF4-FFF2-40B4-BE49-F238E27FC236}">
                <a16:creationId xmlns:a16="http://schemas.microsoft.com/office/drawing/2014/main" id="{07C51BB0-3E13-AFCD-2BD4-345F94B0C5B4}"/>
              </a:ext>
            </a:extLst>
          </p:cNvPr>
          <p:cNvPicPr>
            <a:picLocks noChangeAspect="1"/>
          </p:cNvPicPr>
          <p:nvPr/>
        </p:nvPicPr>
        <p:blipFill>
          <a:blip r:embed="rId4"/>
          <a:srcRect/>
          <a:stretch/>
        </p:blipFill>
        <p:spPr>
          <a:xfrm>
            <a:off x="6703807" y="1317817"/>
            <a:ext cx="4675457" cy="4680405"/>
          </a:xfrm>
          <a:prstGeom prst="rect">
            <a:avLst/>
          </a:prstGeom>
        </p:spPr>
      </p:pic>
    </p:spTree>
    <p:extLst>
      <p:ext uri="{BB962C8B-B14F-4D97-AF65-F5344CB8AC3E}">
        <p14:creationId xmlns:p14="http://schemas.microsoft.com/office/powerpoint/2010/main" val="493231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C136DB5-83AD-D313-4742-D851D761949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BB3CDC5-A2BC-AD5B-6537-E403DC2A273B}"/>
              </a:ext>
            </a:extLst>
          </p:cNvPr>
          <p:cNvSpPr>
            <a:spLocks noGrp="1"/>
          </p:cNvSpPr>
          <p:nvPr>
            <p:ph type="sldNum" sz="quarter" idx="12"/>
          </p:nvPr>
        </p:nvSpPr>
        <p:spPr/>
        <p:txBody>
          <a:bodyPr/>
          <a:lstStyle/>
          <a:p>
            <a:fld id="{332063FA-F158-B145-A53C-EFD7E6C84CF7}" type="slidenum">
              <a:rPr lang="sv-SE" smtClean="0"/>
              <a:pPr/>
              <a:t>15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A6C9044A-1711-BCEC-6973-23E6B1C4207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textruta 2">
            <a:extLst>
              <a:ext uri="{FF2B5EF4-FFF2-40B4-BE49-F238E27FC236}">
                <a16:creationId xmlns:a16="http://schemas.microsoft.com/office/drawing/2014/main" id="{F514E90B-1D7A-0792-2CD1-10F7B9941F9D}"/>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4FD7DA07-509A-6683-40B5-44B95FAE558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Content Placeholder 4">
            <a:extLst>
              <a:ext uri="{FF2B5EF4-FFF2-40B4-BE49-F238E27FC236}">
                <a16:creationId xmlns:a16="http://schemas.microsoft.com/office/drawing/2014/main" id="{EFB36CDC-3213-427A-3EC0-B928BE6FC17F}"/>
              </a:ext>
            </a:extLst>
          </p:cNvPr>
          <p:cNvPicPr>
            <a:picLocks noChangeAspect="1"/>
          </p:cNvPicPr>
          <p:nvPr/>
        </p:nvPicPr>
        <p:blipFill>
          <a:blip r:embed="rId4"/>
          <a:srcRect/>
          <a:stretch/>
        </p:blipFill>
        <p:spPr>
          <a:xfrm>
            <a:off x="2982648" y="68852"/>
            <a:ext cx="6789148" cy="6789148"/>
          </a:xfrm>
          <a:prstGeom prst="rect">
            <a:avLst/>
          </a:prstGeom>
        </p:spPr>
      </p:pic>
      <p:grpSp>
        <p:nvGrpSpPr>
          <p:cNvPr id="2" name="Grupp 1">
            <a:extLst>
              <a:ext uri="{FF2B5EF4-FFF2-40B4-BE49-F238E27FC236}">
                <a16:creationId xmlns:a16="http://schemas.microsoft.com/office/drawing/2014/main" id="{6135DF3E-F439-CC2A-EBF7-EB3505C944FD}"/>
              </a:ext>
            </a:extLst>
          </p:cNvPr>
          <p:cNvGrpSpPr/>
          <p:nvPr/>
        </p:nvGrpSpPr>
        <p:grpSpPr>
          <a:xfrm>
            <a:off x="541288" y="5545389"/>
            <a:ext cx="3250577" cy="901581"/>
            <a:chOff x="4219574" y="5709411"/>
            <a:chExt cx="3057525" cy="655329"/>
          </a:xfrm>
        </p:grpSpPr>
        <p:sp>
          <p:nvSpPr>
            <p:cNvPr id="8" name="Rektangel med rundade hörn 7">
              <a:extLst>
                <a:ext uri="{FF2B5EF4-FFF2-40B4-BE49-F238E27FC236}">
                  <a16:creationId xmlns:a16="http://schemas.microsoft.com/office/drawing/2014/main" id="{DA2699E2-1F74-552A-EEA1-711B4AC9321E}"/>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9" name="textruta 8">
              <a:extLst>
                <a:ext uri="{FF2B5EF4-FFF2-40B4-BE49-F238E27FC236}">
                  <a16:creationId xmlns:a16="http://schemas.microsoft.com/office/drawing/2014/main" id="{C18B678B-DC3B-D3D2-3B65-26553B51875B}"/>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Munkmodellen</a:t>
              </a:r>
              <a:endParaRPr lang="sv-SE" sz="2200" b="1" dirty="0">
                <a:solidFill>
                  <a:schemeClr val="bg1"/>
                </a:solidFill>
              </a:endParaRPr>
            </a:p>
          </p:txBody>
        </p:sp>
      </p:grpSp>
      <p:pic>
        <p:nvPicPr>
          <p:cNvPr id="10" name="Platshållare för innehåll 6" descr="Markör med hel fyllning">
            <a:extLst>
              <a:ext uri="{FF2B5EF4-FFF2-40B4-BE49-F238E27FC236}">
                <a16:creationId xmlns:a16="http://schemas.microsoft.com/office/drawing/2014/main" id="{8ED546B7-C6B5-0534-32B7-33C05F11DF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1953712" y="4398982"/>
            <a:ext cx="1097706" cy="1097706"/>
          </a:xfrm>
          <a:prstGeom prst="rect">
            <a:avLst/>
          </a:prstGeom>
        </p:spPr>
      </p:pic>
    </p:spTree>
    <p:extLst>
      <p:ext uri="{BB962C8B-B14F-4D97-AF65-F5344CB8AC3E}">
        <p14:creationId xmlns:p14="http://schemas.microsoft.com/office/powerpoint/2010/main" val="3603731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255E706-3DE4-482C-ED50-5CF215969E9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F5DC530-FB87-24C9-AE4E-262F7E5C913C}"/>
              </a:ext>
            </a:extLst>
          </p:cNvPr>
          <p:cNvSpPr>
            <a:spLocks noGrp="1"/>
          </p:cNvSpPr>
          <p:nvPr>
            <p:ph type="sldNum" sz="quarter" idx="12"/>
          </p:nvPr>
        </p:nvSpPr>
        <p:spPr/>
        <p:txBody>
          <a:bodyPr/>
          <a:lstStyle/>
          <a:p>
            <a:fld id="{332063FA-F158-B145-A53C-EFD7E6C84CF7}" type="slidenum">
              <a:rPr lang="sv-SE" smtClean="0"/>
              <a:pPr/>
              <a:t>16</a:t>
            </a:fld>
            <a:endParaRPr lang="sv-SE"/>
          </a:p>
        </p:txBody>
      </p:sp>
      <p:sp>
        <p:nvSpPr>
          <p:cNvPr id="2" name="Rubrik 1">
            <a:extLst>
              <a:ext uri="{FF2B5EF4-FFF2-40B4-BE49-F238E27FC236}">
                <a16:creationId xmlns:a16="http://schemas.microsoft.com/office/drawing/2014/main" id="{E50220DE-EDEC-7F82-7505-D5C13185BE14}"/>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71C3FBD-3FB7-8FD4-15CF-4C780CD03DA5}"/>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2B9631D-E137-F4ED-C677-928179ABA92B}"/>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D8F56FD7-E1FF-BB1B-F699-70422651F7BA}"/>
              </a:ext>
            </a:extLst>
          </p:cNvPr>
          <p:cNvSpPr txBox="1">
            <a:spLocks/>
          </p:cNvSpPr>
          <p:nvPr/>
        </p:nvSpPr>
        <p:spPr>
          <a:xfrm>
            <a:off x="1721998" y="2547955"/>
            <a:ext cx="5251541" cy="3357896"/>
          </a:xfrm>
          <a:prstGeom prst="rect">
            <a:avLst/>
          </a:prstGeom>
        </p:spPr>
        <p:txBody>
          <a:bodyPr vert="horz" lIns="0" tIns="0" rIns="0" bIns="0" rtlCol="0" anchor="t">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Föreställ er ett samhälle där man mäter framgång på fler, eller andra, sätt än tillväxt;</a:t>
            </a:r>
          </a:p>
          <a:p>
            <a:r>
              <a:rPr lang="sv-SE" sz="2800" dirty="0"/>
              <a:t>Hur tror vi det hade påverkat beslut som vi tagit i våra liv?</a:t>
            </a:r>
            <a:endParaRPr lang="sv-SE"/>
          </a:p>
        </p:txBody>
      </p:sp>
      <p:pic>
        <p:nvPicPr>
          <p:cNvPr id="8" name="Picture 7" descr="Looking up at tall trees&#10;&#10;AI-generated content may be incorrect.">
            <a:extLst>
              <a:ext uri="{FF2B5EF4-FFF2-40B4-BE49-F238E27FC236}">
                <a16:creationId xmlns:a16="http://schemas.microsoft.com/office/drawing/2014/main" id="{113694D0-2881-340F-3A04-CC0CE9A9BF64}"/>
              </a:ext>
            </a:extLst>
          </p:cNvPr>
          <p:cNvPicPr>
            <a:picLocks noChangeAspect="1"/>
          </p:cNvPicPr>
          <p:nvPr/>
        </p:nvPicPr>
        <p:blipFill>
          <a:blip r:embed="rId4"/>
          <a:srcRect r="-101" b="76"/>
          <a:stretch>
            <a:fillRect/>
          </a:stretch>
        </p:blipFill>
        <p:spPr>
          <a:xfrm>
            <a:off x="7018020" y="1150938"/>
            <a:ext cx="3748206" cy="4978602"/>
          </a:xfrm>
          <a:prstGeom prst="rect">
            <a:avLst/>
          </a:prstGeom>
        </p:spPr>
      </p:pic>
    </p:spTree>
    <p:extLst>
      <p:ext uri="{BB962C8B-B14F-4D97-AF65-F5344CB8AC3E}">
        <p14:creationId xmlns:p14="http://schemas.microsoft.com/office/powerpoint/2010/main" val="886850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3A8303-19BB-E3E5-53A7-F74B327315E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97A28A2-E7E3-21FB-2D84-DD144616B544}"/>
              </a:ext>
            </a:extLst>
          </p:cNvPr>
          <p:cNvSpPr>
            <a:spLocks noGrp="1"/>
          </p:cNvSpPr>
          <p:nvPr>
            <p:ph type="sldNum" sz="quarter" idx="12"/>
          </p:nvPr>
        </p:nvSpPr>
        <p:spPr/>
        <p:txBody>
          <a:bodyPr/>
          <a:lstStyle/>
          <a:p>
            <a:fld id="{332063FA-F158-B145-A53C-EFD7E6C84CF7}" type="slidenum">
              <a:rPr lang="sv-SE" smtClean="0"/>
              <a:pPr/>
              <a:t>17</a:t>
            </a:fld>
            <a:endParaRPr lang="sv-SE"/>
          </a:p>
        </p:txBody>
      </p:sp>
      <p:sp>
        <p:nvSpPr>
          <p:cNvPr id="2" name="Rubrik 1">
            <a:extLst>
              <a:ext uri="{FF2B5EF4-FFF2-40B4-BE49-F238E27FC236}">
                <a16:creationId xmlns:a16="http://schemas.microsoft.com/office/drawing/2014/main" id="{30562F26-C0B4-CD9D-A7B4-2F5E2CB41044}"/>
              </a:ext>
            </a:extLst>
          </p:cNvPr>
          <p:cNvSpPr>
            <a:spLocks noGrp="1"/>
          </p:cNvSpPr>
          <p:nvPr>
            <p:ph type="title"/>
          </p:nvPr>
        </p:nvSpPr>
        <p:spPr>
          <a:xfrm>
            <a:off x="1721999" y="857711"/>
            <a:ext cx="9038280" cy="885242"/>
          </a:xfrm>
        </p:spPr>
        <p:txBody>
          <a:bodyPr/>
          <a:lstStyle/>
          <a:p>
            <a:r>
              <a:rPr lang="nn-NO" sz="3600" dirty="0"/>
              <a:t>Banker </a:t>
            </a:r>
            <a:r>
              <a:rPr lang="nn-NO" sz="3600" dirty="0" err="1"/>
              <a:t>och</a:t>
            </a:r>
            <a:r>
              <a:rPr lang="nn-NO" sz="3600" dirty="0"/>
              <a:t> </a:t>
            </a:r>
            <a:r>
              <a:rPr lang="nn-NO" sz="3600" dirty="0" err="1"/>
              <a:t>dina</a:t>
            </a:r>
            <a:r>
              <a:rPr lang="nn-NO" sz="3600" dirty="0"/>
              <a:t> pengar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C695DC2C-35A7-98C5-01F6-E6E9FEC31C9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24DE30BE-8743-3D12-1341-19366E31C25A}"/>
              </a:ext>
            </a:extLst>
          </p:cNvPr>
          <p:cNvSpPr>
            <a:spLocks noGrp="1"/>
          </p:cNvSpPr>
          <p:nvPr>
            <p:ph sz="quarter" idx="13"/>
          </p:nvPr>
        </p:nvSpPr>
        <p:spPr>
          <a:xfrm>
            <a:off x="1721998" y="1748690"/>
            <a:ext cx="6556369" cy="3357896"/>
          </a:xfrm>
        </p:spPr>
        <p:txBody>
          <a:bodyPr/>
          <a:lstStyle/>
          <a:p>
            <a:r>
              <a:rPr lang="sv-SE" sz="2800" dirty="0"/>
              <a:t>Bankerna använder en del av våra sparpengar till investeringar i till exempel kol-, gas- och oljeindustrin</a:t>
            </a:r>
          </a:p>
          <a:p>
            <a:r>
              <a:rPr lang="sv-SE" sz="2800" dirty="0"/>
              <a:t>Den svenska ägarandelen i börsnoterade bolag beräknades motsvara totalt 5 047 miljoner ton CO2 i framtida utsläpp.</a:t>
            </a:r>
          </a:p>
          <a:p>
            <a:r>
              <a:rPr lang="sv-SE" sz="2800" dirty="0"/>
              <a:t>Spara för en hållbar framtid!</a:t>
            </a:r>
          </a:p>
        </p:txBody>
      </p:sp>
      <p:sp>
        <p:nvSpPr>
          <p:cNvPr id="3" name="textruta 2">
            <a:extLst>
              <a:ext uri="{FF2B5EF4-FFF2-40B4-BE49-F238E27FC236}">
                <a16:creationId xmlns:a16="http://schemas.microsoft.com/office/drawing/2014/main" id="{11D70A9B-CEA4-85EB-8009-46C9384602C0}"/>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416D7049-CD0D-EB44-0B72-F89804492D3B}"/>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7" name="Bild 10" descr="Bank with solid fill">
            <a:extLst>
              <a:ext uri="{FF2B5EF4-FFF2-40B4-BE49-F238E27FC236}">
                <a16:creationId xmlns:a16="http://schemas.microsoft.com/office/drawing/2014/main" id="{5683DB31-5626-2E66-F0C0-AA0FCC2ACC5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592104" y="1576455"/>
            <a:ext cx="2837343" cy="2888143"/>
          </a:xfrm>
          <a:prstGeom prst="rect">
            <a:avLst/>
          </a:prstGeom>
        </p:spPr>
      </p:pic>
    </p:spTree>
    <p:extLst>
      <p:ext uri="{BB962C8B-B14F-4D97-AF65-F5344CB8AC3E}">
        <p14:creationId xmlns:p14="http://schemas.microsoft.com/office/powerpoint/2010/main" val="410172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B52347-3BB1-748F-5DF2-132E0E34756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CB42AA-4786-BAB8-9C7E-51FF9901E01E}"/>
              </a:ext>
            </a:extLst>
          </p:cNvPr>
          <p:cNvSpPr>
            <a:spLocks noGrp="1"/>
          </p:cNvSpPr>
          <p:nvPr>
            <p:ph type="sldNum" sz="quarter" idx="12"/>
          </p:nvPr>
        </p:nvSpPr>
        <p:spPr/>
        <p:txBody>
          <a:bodyPr/>
          <a:lstStyle/>
          <a:p>
            <a:fld id="{332063FA-F158-B145-A53C-EFD7E6C84CF7}" type="slidenum">
              <a:rPr lang="sv-SE" smtClean="0"/>
              <a:pPr/>
              <a:t>18</a:t>
            </a:fld>
            <a:endParaRPr lang="sv-SE"/>
          </a:p>
        </p:txBody>
      </p:sp>
      <p:sp>
        <p:nvSpPr>
          <p:cNvPr id="2" name="Rubrik 1">
            <a:extLst>
              <a:ext uri="{FF2B5EF4-FFF2-40B4-BE49-F238E27FC236}">
                <a16:creationId xmlns:a16="http://schemas.microsoft.com/office/drawing/2014/main" id="{AAC3082A-7A86-8383-A9C8-23FF13D25279}"/>
              </a:ext>
            </a:extLst>
          </p:cNvPr>
          <p:cNvSpPr>
            <a:spLocks noGrp="1"/>
          </p:cNvSpPr>
          <p:nvPr>
            <p:ph type="title"/>
          </p:nvPr>
        </p:nvSpPr>
        <p:spPr/>
        <p:txBody>
          <a:bodyPr/>
          <a:lstStyle/>
          <a:p>
            <a:r>
              <a:rPr lang="nn-NO" sz="3600" dirty="0" err="1"/>
              <a:t>Pensionen</a:t>
            </a:r>
            <a:r>
              <a:rPr lang="nn-NO" sz="3600" dirty="0"/>
              <a:t> </a:t>
            </a:r>
            <a:r>
              <a:rPr lang="nn-NO" sz="3600" dirty="0" err="1"/>
              <a:t>och</a:t>
            </a:r>
            <a:r>
              <a:rPr lang="nn-NO" sz="3600" dirty="0"/>
              <a:t> investeringar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C45DCB9-1858-6F87-4D68-D3E7DF53060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88D8B364-23DA-1EB7-81C8-ADBCC74E8294}"/>
              </a:ext>
            </a:extLst>
          </p:cNvPr>
          <p:cNvSpPr>
            <a:spLocks noGrp="1"/>
          </p:cNvSpPr>
          <p:nvPr>
            <p:ph sz="quarter" idx="13"/>
          </p:nvPr>
        </p:nvSpPr>
        <p:spPr>
          <a:xfrm>
            <a:off x="1721999" y="2151715"/>
            <a:ext cx="5663302" cy="3357896"/>
          </a:xfrm>
        </p:spPr>
        <p:txBody>
          <a:bodyPr/>
          <a:lstStyle/>
          <a:p>
            <a:r>
              <a:rPr lang="sv-SE" sz="2800" dirty="0"/>
              <a:t>ESG - faktorer</a:t>
            </a:r>
          </a:p>
          <a:p>
            <a:pPr lvl="1"/>
            <a:r>
              <a:rPr lang="sv-SE" sz="2600" dirty="0"/>
              <a:t>Miljö (Environment)</a:t>
            </a:r>
          </a:p>
          <a:p>
            <a:pPr lvl="1"/>
            <a:r>
              <a:rPr lang="sv-SE" sz="2600" dirty="0"/>
              <a:t>Sociala förhållanden (Social)</a:t>
            </a:r>
          </a:p>
          <a:p>
            <a:pPr lvl="1"/>
            <a:r>
              <a:rPr lang="sv-SE" sz="2600" dirty="0"/>
              <a:t>Bolagsstyrning (</a:t>
            </a:r>
            <a:r>
              <a:rPr lang="sv-SE" sz="2600" dirty="0" err="1"/>
              <a:t>Governance</a:t>
            </a:r>
            <a:r>
              <a:rPr lang="sv-SE" sz="2600" dirty="0"/>
              <a:t>)</a:t>
            </a:r>
          </a:p>
          <a:p>
            <a:r>
              <a:rPr lang="sv-SE" sz="2800" dirty="0"/>
              <a:t>Investeringsstrategier</a:t>
            </a:r>
          </a:p>
          <a:p>
            <a:pPr lvl="1"/>
            <a:r>
              <a:rPr lang="sv-SE" sz="2600" dirty="0"/>
              <a:t>Välj in</a:t>
            </a:r>
          </a:p>
          <a:p>
            <a:pPr lvl="1"/>
            <a:r>
              <a:rPr lang="sv-SE" sz="2600" dirty="0"/>
              <a:t>Välj bort</a:t>
            </a:r>
          </a:p>
          <a:p>
            <a:pPr lvl="1"/>
            <a:r>
              <a:rPr lang="sv-SE" sz="2600" dirty="0"/>
              <a:t>Påverka</a:t>
            </a:r>
          </a:p>
        </p:txBody>
      </p:sp>
      <p:sp>
        <p:nvSpPr>
          <p:cNvPr id="3" name="textruta 2">
            <a:extLst>
              <a:ext uri="{FF2B5EF4-FFF2-40B4-BE49-F238E27FC236}">
                <a16:creationId xmlns:a16="http://schemas.microsoft.com/office/drawing/2014/main" id="{82F371CF-37D3-2CB6-9FDD-99FC179F4EC9}"/>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CA07D6AA-1088-9D79-00EE-04AABB0FB19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Piggy Bank with solid fill">
            <a:extLst>
              <a:ext uri="{FF2B5EF4-FFF2-40B4-BE49-F238E27FC236}">
                <a16:creationId xmlns:a16="http://schemas.microsoft.com/office/drawing/2014/main" id="{33046122-2132-81CE-7EDF-E6B40D41BA5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09224" y="1718695"/>
            <a:ext cx="3131983" cy="3131983"/>
          </a:xfrm>
          <a:prstGeom prst="rect">
            <a:avLst/>
          </a:prstGeom>
        </p:spPr>
      </p:pic>
    </p:spTree>
    <p:extLst>
      <p:ext uri="{BB962C8B-B14F-4D97-AF65-F5344CB8AC3E}">
        <p14:creationId xmlns:p14="http://schemas.microsoft.com/office/powerpoint/2010/main" val="2478636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0C9C2C-E830-7820-92A3-3D89A418602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0FCB0CD-C358-489E-1829-D7A392381775}"/>
              </a:ext>
            </a:extLst>
          </p:cNvPr>
          <p:cNvSpPr>
            <a:spLocks noGrp="1"/>
          </p:cNvSpPr>
          <p:nvPr>
            <p:ph type="sldNum" sz="quarter" idx="12"/>
          </p:nvPr>
        </p:nvSpPr>
        <p:spPr/>
        <p:txBody>
          <a:bodyPr/>
          <a:lstStyle/>
          <a:p>
            <a:fld id="{332063FA-F158-B145-A53C-EFD7E6C84CF7}" type="slidenum">
              <a:rPr lang="sv-SE" smtClean="0"/>
              <a:pPr/>
              <a:t>19</a:t>
            </a:fld>
            <a:endParaRPr lang="sv-SE"/>
          </a:p>
        </p:txBody>
      </p:sp>
      <p:sp>
        <p:nvSpPr>
          <p:cNvPr id="2" name="Rubrik 1">
            <a:extLst>
              <a:ext uri="{FF2B5EF4-FFF2-40B4-BE49-F238E27FC236}">
                <a16:creationId xmlns:a16="http://schemas.microsoft.com/office/drawing/2014/main" id="{8A8D372A-CC35-3AD9-0B55-1726C5074FDE}"/>
              </a:ext>
            </a:extLst>
          </p:cNvPr>
          <p:cNvSpPr>
            <a:spLocks noGrp="1"/>
          </p:cNvSpPr>
          <p:nvPr>
            <p:ph type="title"/>
          </p:nvPr>
        </p:nvSpPr>
        <p:spPr/>
        <p:txBody>
          <a:bodyPr/>
          <a:lstStyle/>
          <a:p>
            <a:r>
              <a:rPr lang="nn-NO" sz="3600" dirty="0" err="1"/>
              <a:t>Pensionen</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13ADD64-6C90-24B7-D07F-56454BFBD49F}"/>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28C15B22-B37F-C753-8917-62AF8CDF8159}"/>
              </a:ext>
            </a:extLst>
          </p:cNvPr>
          <p:cNvSpPr>
            <a:spLocks noGrp="1"/>
          </p:cNvSpPr>
          <p:nvPr>
            <p:ph sz="quarter" idx="13"/>
          </p:nvPr>
        </p:nvSpPr>
        <p:spPr>
          <a:xfrm>
            <a:off x="1721999" y="2314275"/>
            <a:ext cx="5663302" cy="3357896"/>
          </a:xfrm>
        </p:spPr>
        <p:txBody>
          <a:bodyPr/>
          <a:lstStyle/>
          <a:p>
            <a:r>
              <a:rPr lang="sv-SE" sz="2800" dirty="0"/>
              <a:t>Allmänna pensionen</a:t>
            </a:r>
          </a:p>
          <a:p>
            <a:r>
              <a:rPr lang="sv-SE" sz="2800" dirty="0"/>
              <a:t>AP7 – Sjunde AP-fonden</a:t>
            </a:r>
          </a:p>
          <a:p>
            <a:r>
              <a:rPr lang="sv-SE" sz="2800" dirty="0"/>
              <a:t>Tjänstepensionen</a:t>
            </a:r>
          </a:p>
          <a:p>
            <a:r>
              <a:rPr lang="sv-SE" sz="2800" dirty="0"/>
              <a:t>Eget sparande </a:t>
            </a:r>
            <a:r>
              <a:rPr lang="sv-SE" sz="2800" dirty="0" err="1"/>
              <a:t>t.ex</a:t>
            </a:r>
            <a:r>
              <a:rPr lang="sv-SE" sz="2800" dirty="0"/>
              <a:t> ISK</a:t>
            </a:r>
          </a:p>
        </p:txBody>
      </p:sp>
      <p:sp>
        <p:nvSpPr>
          <p:cNvPr id="3" name="textruta 2">
            <a:extLst>
              <a:ext uri="{FF2B5EF4-FFF2-40B4-BE49-F238E27FC236}">
                <a16:creationId xmlns:a16="http://schemas.microsoft.com/office/drawing/2014/main" id="{44869E07-5B9B-7164-882B-30F08AE2774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AE7B7E3B-08AD-9081-8F10-75ADC02B0FD1}"/>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Coins outline">
            <a:extLst>
              <a:ext uri="{FF2B5EF4-FFF2-40B4-BE49-F238E27FC236}">
                <a16:creationId xmlns:a16="http://schemas.microsoft.com/office/drawing/2014/main" id="{C962CF8A-C4D4-586A-7C96-7B559999866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99624" y="1993015"/>
            <a:ext cx="3172623" cy="3172623"/>
          </a:xfrm>
          <a:prstGeom prst="rect">
            <a:avLst/>
          </a:prstGeom>
        </p:spPr>
      </p:pic>
    </p:spTree>
    <p:extLst>
      <p:ext uri="{BB962C8B-B14F-4D97-AF65-F5344CB8AC3E}">
        <p14:creationId xmlns:p14="http://schemas.microsoft.com/office/powerpoint/2010/main" val="3922581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735FF3-0157-8217-7A95-DCD3559DBB1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0B939B6-DEA3-DC66-0405-A27B105F5AF1}"/>
              </a:ext>
            </a:extLst>
          </p:cNvPr>
          <p:cNvSpPr>
            <a:spLocks noGrp="1"/>
          </p:cNvSpPr>
          <p:nvPr>
            <p:ph type="sldNum" sz="quarter" idx="12"/>
          </p:nvPr>
        </p:nvSpPr>
        <p:spPr/>
        <p:txBody>
          <a:bodyPr/>
          <a:lstStyle/>
          <a:p>
            <a:fld id="{332063FA-F158-B145-A53C-EFD7E6C84CF7}" type="slidenum">
              <a:rPr lang="sv-SE" smtClean="0"/>
              <a:pPr/>
              <a:t>20</a:t>
            </a:fld>
            <a:endParaRPr lang="sv-SE"/>
          </a:p>
        </p:txBody>
      </p:sp>
      <p:sp>
        <p:nvSpPr>
          <p:cNvPr id="2" name="Rubrik 1">
            <a:extLst>
              <a:ext uri="{FF2B5EF4-FFF2-40B4-BE49-F238E27FC236}">
                <a16:creationId xmlns:a16="http://schemas.microsoft.com/office/drawing/2014/main" id="{4C68DA38-CFE2-85EB-6DD5-90887CAC7F8A}"/>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183C441-4EDB-76D0-046F-9E152FEBC00C}"/>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442ABEC-0E06-B931-6372-A5BABA4257FD}"/>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1EEFA65D-D585-E6C5-0100-D8F6422C546A}"/>
              </a:ext>
            </a:extLst>
          </p:cNvPr>
          <p:cNvSpPr txBox="1">
            <a:spLocks/>
          </p:cNvSpPr>
          <p:nvPr/>
        </p:nvSpPr>
        <p:spPr>
          <a:xfrm>
            <a:off x="1721998" y="2253315"/>
            <a:ext cx="524138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AP7 väljer att äga bolag med stora utsläpp för att kunna påverka dem i en positiv riktning, i stället för att sälja av innehaven. Är det en rimlig hållbarhetsstrategi, eller borde gränsen dras hårdare?</a:t>
            </a:r>
          </a:p>
        </p:txBody>
      </p:sp>
      <p:pic>
        <p:nvPicPr>
          <p:cNvPr id="5" name="Picture 4">
            <a:extLst>
              <a:ext uri="{FF2B5EF4-FFF2-40B4-BE49-F238E27FC236}">
                <a16:creationId xmlns:a16="http://schemas.microsoft.com/office/drawing/2014/main" id="{44CC8D19-9ED6-08DF-0D1B-892A9F4A5053}"/>
              </a:ext>
            </a:extLst>
          </p:cNvPr>
          <p:cNvPicPr>
            <a:picLocks noChangeAspect="1"/>
          </p:cNvPicPr>
          <p:nvPr/>
        </p:nvPicPr>
        <p:blipFill>
          <a:blip r:embed="rId4"/>
          <a:srcRect r="99" b="83"/>
          <a:stretch>
            <a:fillRect/>
          </a:stretch>
        </p:blipFill>
        <p:spPr>
          <a:xfrm>
            <a:off x="7444740" y="1497648"/>
            <a:ext cx="3678831" cy="4397011"/>
          </a:xfrm>
          <a:prstGeom prst="rect">
            <a:avLst/>
          </a:prstGeom>
        </p:spPr>
      </p:pic>
    </p:spTree>
    <p:extLst>
      <p:ext uri="{BB962C8B-B14F-4D97-AF65-F5344CB8AC3E}">
        <p14:creationId xmlns:p14="http://schemas.microsoft.com/office/powerpoint/2010/main" val="1339993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51B40E-2E59-6DA5-DD2A-49F87003398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77DCA95-6AD2-26D3-3F50-2C6B36AF1531}"/>
              </a:ext>
            </a:extLst>
          </p:cNvPr>
          <p:cNvSpPr>
            <a:spLocks noGrp="1"/>
          </p:cNvSpPr>
          <p:nvPr>
            <p:ph type="sldNum" sz="quarter" idx="12"/>
          </p:nvPr>
        </p:nvSpPr>
        <p:spPr/>
        <p:txBody>
          <a:bodyPr/>
          <a:lstStyle/>
          <a:p>
            <a:fld id="{332063FA-F158-B145-A53C-EFD7E6C84CF7}" type="slidenum">
              <a:rPr lang="sv-SE" smtClean="0"/>
              <a:pPr/>
              <a:t>21</a:t>
            </a:fld>
            <a:endParaRPr lang="sv-SE"/>
          </a:p>
        </p:txBody>
      </p:sp>
      <p:sp>
        <p:nvSpPr>
          <p:cNvPr id="2" name="Rubrik 1">
            <a:extLst>
              <a:ext uri="{FF2B5EF4-FFF2-40B4-BE49-F238E27FC236}">
                <a16:creationId xmlns:a16="http://schemas.microsoft.com/office/drawing/2014/main" id="{E1C6B961-AAFA-BA17-8550-8AF25B77E93C}"/>
              </a:ext>
            </a:extLst>
          </p:cNvPr>
          <p:cNvSpPr>
            <a:spLocks noGrp="1"/>
          </p:cNvSpPr>
          <p:nvPr>
            <p:ph type="title"/>
          </p:nvPr>
        </p:nvSpPr>
        <p:spPr/>
        <p:txBody>
          <a:bodyPr/>
          <a:lstStyle/>
          <a:p>
            <a:r>
              <a:rPr lang="nn-NO" sz="3600" dirty="0" err="1"/>
              <a:t>Tänk</a:t>
            </a:r>
            <a:r>
              <a:rPr lang="nn-NO" sz="3600" dirty="0"/>
              <a:t> på</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FCDCD43-0502-D006-1FA1-5C8BEE2E13A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FD1BC033-EED0-8A29-EC0A-C75EE0D64BF1}"/>
              </a:ext>
            </a:extLst>
          </p:cNvPr>
          <p:cNvSpPr>
            <a:spLocks noGrp="1"/>
          </p:cNvSpPr>
          <p:nvPr>
            <p:ph sz="quarter" idx="13"/>
          </p:nvPr>
        </p:nvSpPr>
        <p:spPr>
          <a:xfrm>
            <a:off x="1721998" y="1991999"/>
            <a:ext cx="5663302" cy="3357896"/>
          </a:xfrm>
        </p:spPr>
        <p:txBody>
          <a:bodyPr/>
          <a:lstStyle/>
          <a:p>
            <a:r>
              <a:rPr lang="sv-SE" sz="2800" dirty="0"/>
              <a:t>Långsiktiga investeringar som främjar generationer</a:t>
            </a:r>
          </a:p>
          <a:p>
            <a:r>
              <a:rPr lang="sv-SE" sz="2800" dirty="0"/>
              <a:t>Vad är etiskt och hållbart för dig?</a:t>
            </a:r>
          </a:p>
        </p:txBody>
      </p:sp>
      <p:sp>
        <p:nvSpPr>
          <p:cNvPr id="3" name="textruta 2">
            <a:extLst>
              <a:ext uri="{FF2B5EF4-FFF2-40B4-BE49-F238E27FC236}">
                <a16:creationId xmlns:a16="http://schemas.microsoft.com/office/drawing/2014/main" id="{1F254D21-5EF7-58DC-F792-B09F9BE6726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39B7C1A0-CA20-D7B4-0280-190733CCABEA}"/>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Forest scene outline">
            <a:extLst>
              <a:ext uri="{FF2B5EF4-FFF2-40B4-BE49-F238E27FC236}">
                <a16:creationId xmlns:a16="http://schemas.microsoft.com/office/drawing/2014/main" id="{7C066723-4285-43A5-E2FC-740D7F788B3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34904" y="1606935"/>
            <a:ext cx="3294543" cy="3294543"/>
          </a:xfrm>
          <a:prstGeom prst="rect">
            <a:avLst/>
          </a:prstGeom>
        </p:spPr>
      </p:pic>
    </p:spTree>
    <p:extLst>
      <p:ext uri="{BB962C8B-B14F-4D97-AF65-F5344CB8AC3E}">
        <p14:creationId xmlns:p14="http://schemas.microsoft.com/office/powerpoint/2010/main" val="3650043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6623284-F4FE-4CA3-97F6-6E04040C641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EC30059A-7DCB-4DF3-9599-BF8CA9AA687C}"/>
              </a:ext>
            </a:extLst>
          </p:cNvPr>
          <p:cNvSpPr>
            <a:spLocks noGrp="1"/>
          </p:cNvSpPr>
          <p:nvPr>
            <p:ph type="sldNum" sz="quarter" idx="12"/>
          </p:nvPr>
        </p:nvSpPr>
        <p:spPr/>
        <p:txBody>
          <a:bodyPr/>
          <a:lstStyle/>
          <a:p>
            <a:fld id="{332063FA-F158-B145-A53C-EFD7E6C84CF7}" type="slidenum">
              <a:rPr lang="sv-SE" smtClean="0"/>
              <a:pPr/>
              <a:t>22</a:t>
            </a:fld>
            <a:endParaRPr lang="sv-SE"/>
          </a:p>
        </p:txBody>
      </p:sp>
      <p:sp>
        <p:nvSpPr>
          <p:cNvPr id="2" name="Rubrik 1">
            <a:extLst>
              <a:ext uri="{FF2B5EF4-FFF2-40B4-BE49-F238E27FC236}">
                <a16:creationId xmlns:a16="http://schemas.microsoft.com/office/drawing/2014/main" id="{5EF8442C-934D-A3C7-B959-5021AEB3696D}"/>
              </a:ext>
            </a:extLst>
          </p:cNvPr>
          <p:cNvSpPr>
            <a:spLocks noGrp="1"/>
          </p:cNvSpPr>
          <p:nvPr>
            <p:ph type="title"/>
          </p:nvPr>
        </p:nvSpPr>
        <p:spPr/>
        <p:txBody>
          <a:bodyPr/>
          <a:lstStyle/>
          <a:p>
            <a:r>
              <a:rPr lang="nn-NO" sz="3600" dirty="0" err="1"/>
              <a:t>Mätningar</a:t>
            </a:r>
            <a:r>
              <a:rPr lang="nn-NO" sz="3600" dirty="0"/>
              <a:t> </a:t>
            </a:r>
            <a:r>
              <a:rPr lang="nn-NO" sz="3600" dirty="0" err="1"/>
              <a:t>och</a:t>
            </a:r>
            <a:r>
              <a:rPr lang="nn-NO" sz="3600" dirty="0"/>
              <a:t> </a:t>
            </a:r>
            <a:r>
              <a:rPr lang="nn-NO" sz="3600" dirty="0" err="1"/>
              <a:t>standarder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8786613-4393-D9FD-94DD-71CB8034BB99}"/>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C3907FCD-AAFC-3B71-3129-1888079B9D10}"/>
              </a:ext>
            </a:extLst>
          </p:cNvPr>
          <p:cNvSpPr>
            <a:spLocks noGrp="1"/>
          </p:cNvSpPr>
          <p:nvPr>
            <p:ph sz="quarter" idx="13"/>
          </p:nvPr>
        </p:nvSpPr>
        <p:spPr>
          <a:xfrm>
            <a:off x="1721998" y="1991999"/>
            <a:ext cx="5663302" cy="3357896"/>
          </a:xfrm>
        </p:spPr>
        <p:txBody>
          <a:bodyPr/>
          <a:lstStyle/>
          <a:p>
            <a:r>
              <a:rPr lang="sv-SE" sz="2800" dirty="0"/>
              <a:t>Global </a:t>
            </a:r>
            <a:r>
              <a:rPr lang="sv-SE" sz="2800" dirty="0" err="1"/>
              <a:t>compact</a:t>
            </a:r>
            <a:endParaRPr lang="sv-SE" sz="2800" dirty="0"/>
          </a:p>
          <a:p>
            <a:r>
              <a:rPr lang="sv-SE" sz="2800" dirty="0" err="1"/>
              <a:t>Swesif</a:t>
            </a:r>
            <a:r>
              <a:rPr lang="sv-SE" sz="2800" dirty="0"/>
              <a:t> </a:t>
            </a:r>
          </a:p>
          <a:p>
            <a:r>
              <a:rPr lang="sv-SE" sz="2800" dirty="0"/>
              <a:t>Svanen</a:t>
            </a:r>
          </a:p>
          <a:p>
            <a:r>
              <a:rPr lang="sv-SE" sz="2800" dirty="0"/>
              <a:t>Svenskt kvalitetsindex</a:t>
            </a:r>
          </a:p>
          <a:p>
            <a:r>
              <a:rPr lang="sv-SE" sz="2600" dirty="0" err="1"/>
              <a:t>Allbright</a:t>
            </a:r>
            <a:endParaRPr lang="sv-SE" sz="2600" dirty="0"/>
          </a:p>
          <a:p>
            <a:r>
              <a:rPr lang="sv-SE" sz="2600" dirty="0"/>
              <a:t>Fair </a:t>
            </a:r>
            <a:r>
              <a:rPr lang="sv-SE" sz="2600" dirty="0" err="1"/>
              <a:t>finance</a:t>
            </a:r>
            <a:r>
              <a:rPr lang="sv-SE" sz="2600" dirty="0"/>
              <a:t> guide</a:t>
            </a:r>
          </a:p>
          <a:p>
            <a:r>
              <a:rPr lang="sv-SE" sz="2800" dirty="0"/>
              <a:t>Morningstar – hållbarhetsbetyg på fonder</a:t>
            </a:r>
          </a:p>
        </p:txBody>
      </p:sp>
      <p:sp>
        <p:nvSpPr>
          <p:cNvPr id="4" name="Platshållare för innehåll 3">
            <a:extLst>
              <a:ext uri="{FF2B5EF4-FFF2-40B4-BE49-F238E27FC236}">
                <a16:creationId xmlns:a16="http://schemas.microsoft.com/office/drawing/2014/main" id="{D9F7F2C0-0D80-5E2C-6596-93C2939667C3}"/>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3" name="Bild 10" descr="Clipboard Badge outline">
            <a:extLst>
              <a:ext uri="{FF2B5EF4-FFF2-40B4-BE49-F238E27FC236}">
                <a16:creationId xmlns:a16="http://schemas.microsoft.com/office/drawing/2014/main" id="{76CB5BAF-E1E9-F01E-EE22-31E71C1393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931704" y="1637415"/>
            <a:ext cx="3497743" cy="3457103"/>
          </a:xfrm>
          <a:prstGeom prst="rect">
            <a:avLst/>
          </a:prstGeom>
        </p:spPr>
      </p:pic>
      <p:sp>
        <p:nvSpPr>
          <p:cNvPr id="7" name="textruta 6">
            <a:extLst>
              <a:ext uri="{FF2B5EF4-FFF2-40B4-BE49-F238E27FC236}">
                <a16:creationId xmlns:a16="http://schemas.microsoft.com/office/drawing/2014/main" id="{7F487894-2143-E75E-84A5-AA19BB0BA3AC}"/>
              </a:ext>
            </a:extLst>
          </p:cNvPr>
          <p:cNvSpPr txBox="1"/>
          <p:nvPr/>
        </p:nvSpPr>
        <p:spPr>
          <a:xfrm>
            <a:off x="3046751" y="4169976"/>
            <a:ext cx="6093500" cy="369332"/>
          </a:xfrm>
          <a:prstGeom prst="rect">
            <a:avLst/>
          </a:prstGeom>
          <a:noFill/>
        </p:spPr>
        <p:txBody>
          <a:bodyPr wrap="square">
            <a:spAutoFit/>
          </a:bodyPr>
          <a:lstStyle/>
          <a:p>
            <a:endParaRPr lang="sv-SE" dirty="0"/>
          </a:p>
        </p:txBody>
      </p:sp>
      <p:sp>
        <p:nvSpPr>
          <p:cNvPr id="9" name="textruta 8">
            <a:extLst>
              <a:ext uri="{FF2B5EF4-FFF2-40B4-BE49-F238E27FC236}">
                <a16:creationId xmlns:a16="http://schemas.microsoft.com/office/drawing/2014/main" id="{4B78EABC-E3F1-C3A1-228D-D86DC43DC7D6}"/>
              </a:ext>
            </a:extLst>
          </p:cNvPr>
          <p:cNvSpPr txBox="1"/>
          <p:nvPr/>
        </p:nvSpPr>
        <p:spPr>
          <a:xfrm>
            <a:off x="3046751" y="4169976"/>
            <a:ext cx="6093500" cy="369332"/>
          </a:xfrm>
          <a:prstGeom prst="rect">
            <a:avLst/>
          </a:prstGeom>
          <a:noFill/>
        </p:spPr>
        <p:txBody>
          <a:bodyPr wrap="square">
            <a:spAutoFit/>
          </a:bodyPr>
          <a:lstStyle/>
          <a:p>
            <a:endParaRPr lang="sv-SE" dirty="0"/>
          </a:p>
        </p:txBody>
      </p:sp>
    </p:spTree>
    <p:extLst>
      <p:ext uri="{BB962C8B-B14F-4D97-AF65-F5344CB8AC3E}">
        <p14:creationId xmlns:p14="http://schemas.microsoft.com/office/powerpoint/2010/main" val="365166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ED140D-196F-6368-AC1C-4C2AFC210F0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9A08739-3CB3-FA14-A23F-9C496171660C}"/>
              </a:ext>
            </a:extLst>
          </p:cNvPr>
          <p:cNvSpPr>
            <a:spLocks noGrp="1"/>
          </p:cNvSpPr>
          <p:nvPr>
            <p:ph type="sldNum" sz="quarter" idx="12"/>
          </p:nvPr>
        </p:nvSpPr>
        <p:spPr/>
        <p:txBody>
          <a:bodyPr/>
          <a:lstStyle/>
          <a:p>
            <a:fld id="{332063FA-F158-B145-A53C-EFD7E6C84CF7}" type="slidenum">
              <a:rPr lang="sv-SE" smtClean="0"/>
              <a:pPr/>
              <a:t>23</a:t>
            </a:fld>
            <a:endParaRPr lang="sv-SE"/>
          </a:p>
        </p:txBody>
      </p:sp>
      <p:sp>
        <p:nvSpPr>
          <p:cNvPr id="2" name="Rubrik 1">
            <a:extLst>
              <a:ext uri="{FF2B5EF4-FFF2-40B4-BE49-F238E27FC236}">
                <a16:creationId xmlns:a16="http://schemas.microsoft.com/office/drawing/2014/main" id="{E67E6E9D-385C-71C8-57B2-D13CE2591A31}"/>
              </a:ext>
            </a:extLst>
          </p:cNvPr>
          <p:cNvSpPr>
            <a:spLocks noGrp="1"/>
          </p:cNvSpPr>
          <p:nvPr>
            <p:ph type="title"/>
          </p:nvPr>
        </p:nvSpPr>
        <p:spPr/>
        <p:txBody>
          <a:bodyPr/>
          <a:lstStyle/>
          <a:p>
            <a:r>
              <a:rPr lang="nn-NO" sz="3600" dirty="0"/>
              <a:t>Global Compact </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83D9999-AFD1-002A-528B-2832AD1FFF5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63CCE8D-57AD-1F82-1353-2D9C3BA38197}"/>
              </a:ext>
            </a:extLst>
          </p:cNvPr>
          <p:cNvSpPr>
            <a:spLocks noGrp="1"/>
          </p:cNvSpPr>
          <p:nvPr>
            <p:ph sz="quarter" idx="13"/>
          </p:nvPr>
        </p:nvSpPr>
        <p:spPr>
          <a:xfrm>
            <a:off x="1721998" y="2151715"/>
            <a:ext cx="5942305" cy="3357896"/>
          </a:xfrm>
        </p:spPr>
        <p:txBody>
          <a:bodyPr/>
          <a:lstStyle/>
          <a:p>
            <a:r>
              <a:rPr lang="sv-SE" sz="2800" dirty="0"/>
              <a:t>FN:s Global </a:t>
            </a:r>
            <a:r>
              <a:rPr lang="sv-SE" sz="2800" dirty="0" err="1"/>
              <a:t>Compact</a:t>
            </a:r>
            <a:r>
              <a:rPr lang="sv-SE" sz="2800" dirty="0"/>
              <a:t> är ett frivilligt initiativ för hållbart företagande som företag kan ansluta sig till.</a:t>
            </a:r>
          </a:p>
          <a:p>
            <a:r>
              <a:rPr lang="sv-SE" sz="2800" dirty="0"/>
              <a:t>Tio principer inom mänskliga rättigheter, arbetsrätt, miljö och antikorruption.</a:t>
            </a:r>
          </a:p>
        </p:txBody>
      </p:sp>
      <p:pic>
        <p:nvPicPr>
          <p:cNvPr id="5" name="Bildobjekt 4">
            <a:extLst>
              <a:ext uri="{FF2B5EF4-FFF2-40B4-BE49-F238E27FC236}">
                <a16:creationId xmlns:a16="http://schemas.microsoft.com/office/drawing/2014/main" id="{F2D9E847-F982-5CF0-BB08-4D9720CBAA3F}"/>
              </a:ext>
            </a:extLst>
          </p:cNvPr>
          <p:cNvPicPr>
            <a:picLocks noChangeAspect="1"/>
          </p:cNvPicPr>
          <p:nvPr/>
        </p:nvPicPr>
        <p:blipFill>
          <a:blip r:embed="rId4"/>
          <a:srcRect l="18384" r="15758"/>
          <a:stretch>
            <a:fillRect/>
          </a:stretch>
        </p:blipFill>
        <p:spPr>
          <a:xfrm>
            <a:off x="7952513" y="2212614"/>
            <a:ext cx="3820201" cy="2445234"/>
          </a:xfrm>
          <a:prstGeom prst="rect">
            <a:avLst/>
          </a:prstGeom>
        </p:spPr>
      </p:pic>
    </p:spTree>
    <p:extLst>
      <p:ext uri="{BB962C8B-B14F-4D97-AF65-F5344CB8AC3E}">
        <p14:creationId xmlns:p14="http://schemas.microsoft.com/office/powerpoint/2010/main" val="4044043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9B75D1-EDE7-DBDE-8E32-A5FA2D379EE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A3DA00D7-BFB6-EF3C-4C23-3D1B39B69786}"/>
              </a:ext>
            </a:extLst>
          </p:cNvPr>
          <p:cNvSpPr>
            <a:spLocks noGrp="1"/>
          </p:cNvSpPr>
          <p:nvPr>
            <p:ph type="sldNum" sz="quarter" idx="12"/>
          </p:nvPr>
        </p:nvSpPr>
        <p:spPr/>
        <p:txBody>
          <a:bodyPr/>
          <a:lstStyle/>
          <a:p>
            <a:fld id="{332063FA-F158-B145-A53C-EFD7E6C84CF7}" type="slidenum">
              <a:rPr lang="sv-SE" smtClean="0"/>
              <a:pPr/>
              <a:t>24</a:t>
            </a:fld>
            <a:endParaRPr lang="sv-SE"/>
          </a:p>
        </p:txBody>
      </p:sp>
      <p:sp>
        <p:nvSpPr>
          <p:cNvPr id="2" name="Rubrik 1">
            <a:extLst>
              <a:ext uri="{FF2B5EF4-FFF2-40B4-BE49-F238E27FC236}">
                <a16:creationId xmlns:a16="http://schemas.microsoft.com/office/drawing/2014/main" id="{2ECB7FCD-5AFF-8368-7923-19E3ABF56C79}"/>
              </a:ext>
            </a:extLst>
          </p:cNvPr>
          <p:cNvSpPr>
            <a:spLocks noGrp="1"/>
          </p:cNvSpPr>
          <p:nvPr>
            <p:ph type="title"/>
          </p:nvPr>
        </p:nvSpPr>
        <p:spPr/>
        <p:txBody>
          <a:bodyPr/>
          <a:lstStyle/>
          <a:p>
            <a:r>
              <a:rPr lang="nn-NO" sz="3600"/>
              <a:t>Swesif</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C11DC6F-34F4-EA0E-7AD4-7316F27CD9F8}"/>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9A3D7337-F9D5-44B8-2759-AF16369A9DD7}"/>
              </a:ext>
            </a:extLst>
          </p:cNvPr>
          <p:cNvSpPr>
            <a:spLocks noGrp="1"/>
          </p:cNvSpPr>
          <p:nvPr>
            <p:ph sz="quarter" idx="13"/>
          </p:nvPr>
        </p:nvSpPr>
        <p:spPr>
          <a:xfrm>
            <a:off x="1721998" y="2151715"/>
            <a:ext cx="5671686" cy="3357896"/>
          </a:xfrm>
        </p:spPr>
        <p:txBody>
          <a:bodyPr/>
          <a:lstStyle/>
          <a:p>
            <a:r>
              <a:rPr lang="sv-SE" sz="2800" dirty="0"/>
              <a:t>Branschorganisationen bakom Hållbarhetsprofilen som gör det enkelt att jämföra fonders hållbarhetsarbete.</a:t>
            </a:r>
          </a:p>
          <a:p>
            <a:r>
              <a:rPr lang="sv-SE" sz="2800" dirty="0"/>
              <a:t>Har en vision om en värld där kapitalet används ansvarsfullt.</a:t>
            </a:r>
          </a:p>
        </p:txBody>
      </p:sp>
      <p:pic>
        <p:nvPicPr>
          <p:cNvPr id="7" name="Bildobjekt 6">
            <a:extLst>
              <a:ext uri="{FF2B5EF4-FFF2-40B4-BE49-F238E27FC236}">
                <a16:creationId xmlns:a16="http://schemas.microsoft.com/office/drawing/2014/main" id="{432B47AE-975B-C079-B3C7-361388FCA6AB}"/>
              </a:ext>
            </a:extLst>
          </p:cNvPr>
          <p:cNvPicPr>
            <a:picLocks noChangeAspect="1"/>
          </p:cNvPicPr>
          <p:nvPr/>
        </p:nvPicPr>
        <p:blipFill>
          <a:blip r:embed="rId4"/>
          <a:stretch>
            <a:fillRect/>
          </a:stretch>
        </p:blipFill>
        <p:spPr>
          <a:xfrm>
            <a:off x="8314332" y="1336553"/>
            <a:ext cx="3380324" cy="3360004"/>
          </a:xfrm>
          <a:prstGeom prst="rect">
            <a:avLst/>
          </a:prstGeom>
        </p:spPr>
      </p:pic>
    </p:spTree>
    <p:extLst>
      <p:ext uri="{BB962C8B-B14F-4D97-AF65-F5344CB8AC3E}">
        <p14:creationId xmlns:p14="http://schemas.microsoft.com/office/powerpoint/2010/main" val="2562615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7E08F9-7029-287D-AC85-65423AFB2BF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93D8FB55-515D-7BF5-2CB2-A130E630F986}"/>
              </a:ext>
            </a:extLst>
          </p:cNvPr>
          <p:cNvSpPr>
            <a:spLocks noGrp="1"/>
          </p:cNvSpPr>
          <p:nvPr>
            <p:ph type="sldNum" sz="quarter" idx="12"/>
          </p:nvPr>
        </p:nvSpPr>
        <p:spPr/>
        <p:txBody>
          <a:bodyPr/>
          <a:lstStyle/>
          <a:p>
            <a:fld id="{332063FA-F158-B145-A53C-EFD7E6C84CF7}" type="slidenum">
              <a:rPr lang="sv-SE" smtClean="0"/>
              <a:pPr/>
              <a:t>25</a:t>
            </a:fld>
            <a:endParaRPr lang="sv-SE"/>
          </a:p>
        </p:txBody>
      </p:sp>
      <p:sp>
        <p:nvSpPr>
          <p:cNvPr id="2" name="Rubrik 1">
            <a:extLst>
              <a:ext uri="{FF2B5EF4-FFF2-40B4-BE49-F238E27FC236}">
                <a16:creationId xmlns:a16="http://schemas.microsoft.com/office/drawing/2014/main" id="{CE5A0B39-E69E-2B25-1D59-48AFADBB62C4}"/>
              </a:ext>
            </a:extLst>
          </p:cNvPr>
          <p:cNvSpPr>
            <a:spLocks noGrp="1"/>
          </p:cNvSpPr>
          <p:nvPr>
            <p:ph type="title"/>
          </p:nvPr>
        </p:nvSpPr>
        <p:spPr/>
        <p:txBody>
          <a:bodyPr/>
          <a:lstStyle/>
          <a:p>
            <a:r>
              <a:rPr lang="sv-SE" sz="3600" dirty="0" err="1"/>
              <a:t>Svanenmärkta</a:t>
            </a:r>
            <a:r>
              <a:rPr lang="sv-SE" sz="3600" dirty="0"/>
              <a:t> fonder</a:t>
            </a:r>
            <a:br>
              <a:rPr lang="sv-SE" dirty="0"/>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B6280008-69ED-58B2-C541-C445FB78AC4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EE3CE50D-90AA-D70A-7AA4-1EDE3E4B472D}"/>
              </a:ext>
            </a:extLst>
          </p:cNvPr>
          <p:cNvSpPr>
            <a:spLocks noGrp="1"/>
          </p:cNvSpPr>
          <p:nvPr>
            <p:ph sz="quarter" idx="13"/>
          </p:nvPr>
        </p:nvSpPr>
        <p:spPr>
          <a:xfrm>
            <a:off x="1721998" y="2334595"/>
            <a:ext cx="6287745" cy="3357896"/>
          </a:xfrm>
        </p:spPr>
        <p:txBody>
          <a:bodyPr vert="horz" lIns="0" tIns="0" rIns="0" bIns="0" rtlCol="0" anchor="t">
            <a:noAutofit/>
          </a:bodyPr>
          <a:lstStyle/>
          <a:p>
            <a:r>
              <a:rPr lang="sv-SE" sz="2800" dirty="0"/>
              <a:t>Svanen är Nordens officiella miljömärkning som finns på tvättmedel och möbler, men </a:t>
            </a:r>
            <a:br>
              <a:rPr lang="sv-SE" sz="2800" dirty="0"/>
            </a:br>
            <a:r>
              <a:rPr lang="sv-SE" sz="2800" dirty="0"/>
              <a:t>även för fonder.</a:t>
            </a:r>
          </a:p>
          <a:p>
            <a:r>
              <a:rPr lang="sv-SE" sz="2800" dirty="0" err="1"/>
              <a:t>Svanenmärkningen</a:t>
            </a:r>
            <a:r>
              <a:rPr lang="sv-SE" sz="2800" dirty="0"/>
              <a:t> göra det enkelt att hitta och välja fonder som påverkar företag i en hållbar riktning. </a:t>
            </a:r>
          </a:p>
        </p:txBody>
      </p:sp>
      <p:pic>
        <p:nvPicPr>
          <p:cNvPr id="7" name="Bildobjekt 6">
            <a:extLst>
              <a:ext uri="{FF2B5EF4-FFF2-40B4-BE49-F238E27FC236}">
                <a16:creationId xmlns:a16="http://schemas.microsoft.com/office/drawing/2014/main" id="{A2555A83-636A-CBFF-F6F3-30D83C99D17B}"/>
              </a:ext>
            </a:extLst>
          </p:cNvPr>
          <p:cNvPicPr>
            <a:picLocks noChangeAspect="1"/>
          </p:cNvPicPr>
          <p:nvPr/>
        </p:nvPicPr>
        <p:blipFill>
          <a:blip r:embed="rId4"/>
          <a:stretch>
            <a:fillRect/>
          </a:stretch>
        </p:blipFill>
        <p:spPr>
          <a:xfrm>
            <a:off x="8255437" y="2334491"/>
            <a:ext cx="3628967" cy="2422698"/>
          </a:xfrm>
          <a:prstGeom prst="rect">
            <a:avLst/>
          </a:prstGeom>
        </p:spPr>
      </p:pic>
    </p:spTree>
    <p:extLst>
      <p:ext uri="{BB962C8B-B14F-4D97-AF65-F5344CB8AC3E}">
        <p14:creationId xmlns:p14="http://schemas.microsoft.com/office/powerpoint/2010/main" val="2816166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5D46769-B716-C80B-1A36-F45A34025F20}"/>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A428A35-D618-2C17-FBB3-E2D61896793D}"/>
              </a:ext>
            </a:extLst>
          </p:cNvPr>
          <p:cNvSpPr>
            <a:spLocks noGrp="1"/>
          </p:cNvSpPr>
          <p:nvPr>
            <p:ph type="sldNum" sz="quarter" idx="12"/>
          </p:nvPr>
        </p:nvSpPr>
        <p:spPr/>
        <p:txBody>
          <a:bodyPr/>
          <a:lstStyle/>
          <a:p>
            <a:fld id="{332063FA-F158-B145-A53C-EFD7E6C84CF7}" type="slidenum">
              <a:rPr lang="sv-SE" smtClean="0"/>
              <a:pPr/>
              <a:t>26</a:t>
            </a:fld>
            <a:endParaRPr lang="sv-SE"/>
          </a:p>
        </p:txBody>
      </p:sp>
      <p:sp>
        <p:nvSpPr>
          <p:cNvPr id="2" name="Rubrik 1">
            <a:extLst>
              <a:ext uri="{FF2B5EF4-FFF2-40B4-BE49-F238E27FC236}">
                <a16:creationId xmlns:a16="http://schemas.microsoft.com/office/drawing/2014/main" id="{44304799-6F87-F7C0-B026-AF4CB3DAC5BE}"/>
              </a:ext>
            </a:extLst>
          </p:cNvPr>
          <p:cNvSpPr>
            <a:spLocks noGrp="1"/>
          </p:cNvSpPr>
          <p:nvPr>
            <p:ph type="title"/>
          </p:nvPr>
        </p:nvSpPr>
        <p:spPr/>
        <p:txBody>
          <a:bodyPr/>
          <a:lstStyle/>
          <a:p>
            <a:r>
              <a:rPr lang="sv-SE" sz="3600"/>
              <a:t>Svenskt kvalitetsindex</a:t>
            </a:r>
            <a:br>
              <a:rPr lang="sv-SE"/>
            </a:br>
            <a:endParaRPr lang="nn-NO" sz="3600" dirty="0"/>
          </a:p>
        </p:txBody>
      </p:sp>
      <p:pic>
        <p:nvPicPr>
          <p:cNvPr id="5" name="Bildobjekt 4">
            <a:extLst>
              <a:ext uri="{FF2B5EF4-FFF2-40B4-BE49-F238E27FC236}">
                <a16:creationId xmlns:a16="http://schemas.microsoft.com/office/drawing/2014/main" id="{D51E2E8A-9363-BA30-C004-57C97C60C6DB}"/>
              </a:ext>
            </a:extLst>
          </p:cNvPr>
          <p:cNvPicPr>
            <a:picLocks noChangeAspect="1"/>
          </p:cNvPicPr>
          <p:nvPr/>
        </p:nvPicPr>
        <p:blipFill>
          <a:blip r:embed="rId3"/>
          <a:stretch>
            <a:fillRect/>
          </a:stretch>
        </p:blipFill>
        <p:spPr>
          <a:xfrm>
            <a:off x="8176531" y="2137308"/>
            <a:ext cx="3697783" cy="2613301"/>
          </a:xfrm>
          <a:prstGeom prst="rect">
            <a:avLst/>
          </a:prstGeom>
        </p:spPr>
      </p:pic>
      <p:pic>
        <p:nvPicPr>
          <p:cNvPr id="14" name="Bildobjekt 13" descr="En bild som visar Teckensnitt, Grafik, grafisk design, text&#10;&#10;AI-genererat innehåll kan vara felaktigt.">
            <a:extLst>
              <a:ext uri="{FF2B5EF4-FFF2-40B4-BE49-F238E27FC236}">
                <a16:creationId xmlns:a16="http://schemas.microsoft.com/office/drawing/2014/main" id="{6CB62127-8979-9AC7-7BBB-3E99F132B9EF}"/>
              </a:ext>
            </a:extLst>
          </p:cNvPr>
          <p:cNvPicPr>
            <a:picLocks noChangeAspect="1"/>
          </p:cNvPicPr>
          <p:nvPr/>
        </p:nvPicPr>
        <p:blipFill>
          <a:blip r:embed="rId4"/>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B7360C7-170B-7488-6A2B-F5DFA0C047CF}"/>
              </a:ext>
            </a:extLst>
          </p:cNvPr>
          <p:cNvSpPr>
            <a:spLocks noGrp="1"/>
          </p:cNvSpPr>
          <p:nvPr>
            <p:ph sz="quarter" idx="13"/>
          </p:nvPr>
        </p:nvSpPr>
        <p:spPr>
          <a:xfrm>
            <a:off x="1721998" y="2222835"/>
            <a:ext cx="5861025" cy="3357896"/>
          </a:xfrm>
        </p:spPr>
        <p:txBody>
          <a:bodyPr/>
          <a:lstStyle/>
          <a:p>
            <a:r>
              <a:rPr lang="sv-SE" sz="2800" dirty="0"/>
              <a:t>Mäter sedan 2022 kundernas uppfattning om hur banker, försäkringsbolag och andra aktörer arbetar med hållbarhet.</a:t>
            </a:r>
          </a:p>
          <a:p>
            <a:r>
              <a:rPr lang="sv-SE" sz="2800" dirty="0"/>
              <a:t>Redovisas som ett betyg mellan 0 och 100 per bransch. </a:t>
            </a:r>
          </a:p>
        </p:txBody>
      </p:sp>
    </p:spTree>
    <p:extLst>
      <p:ext uri="{BB962C8B-B14F-4D97-AF65-F5344CB8AC3E}">
        <p14:creationId xmlns:p14="http://schemas.microsoft.com/office/powerpoint/2010/main" val="195419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5D46769-B716-C80B-1A36-F45A34025F20}"/>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A428A35-D618-2C17-FBB3-E2D61896793D}"/>
              </a:ext>
            </a:extLst>
          </p:cNvPr>
          <p:cNvSpPr>
            <a:spLocks noGrp="1"/>
          </p:cNvSpPr>
          <p:nvPr>
            <p:ph type="sldNum" sz="quarter" idx="12"/>
          </p:nvPr>
        </p:nvSpPr>
        <p:spPr/>
        <p:txBody>
          <a:bodyPr/>
          <a:lstStyle/>
          <a:p>
            <a:fld id="{332063FA-F158-B145-A53C-EFD7E6C84CF7}" type="slidenum">
              <a:rPr lang="sv-SE" smtClean="0"/>
              <a:pPr/>
              <a:t>27</a:t>
            </a:fld>
            <a:endParaRPr lang="sv-SE"/>
          </a:p>
        </p:txBody>
      </p:sp>
      <p:sp>
        <p:nvSpPr>
          <p:cNvPr id="2" name="Rubrik 1">
            <a:extLst>
              <a:ext uri="{FF2B5EF4-FFF2-40B4-BE49-F238E27FC236}">
                <a16:creationId xmlns:a16="http://schemas.microsoft.com/office/drawing/2014/main" id="{44304799-6F87-F7C0-B026-AF4CB3DAC5BE}"/>
              </a:ext>
            </a:extLst>
          </p:cNvPr>
          <p:cNvSpPr>
            <a:spLocks noGrp="1"/>
          </p:cNvSpPr>
          <p:nvPr>
            <p:ph type="title"/>
          </p:nvPr>
        </p:nvSpPr>
        <p:spPr/>
        <p:txBody>
          <a:bodyPr/>
          <a:lstStyle/>
          <a:p>
            <a:r>
              <a:rPr lang="sv-SE" sz="3600"/>
              <a:t>Allbright</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CB62127-8979-9AC7-7BBB-3E99F132B9EF}"/>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B7360C7-170B-7488-6A2B-F5DFA0C047CF}"/>
              </a:ext>
            </a:extLst>
          </p:cNvPr>
          <p:cNvSpPr>
            <a:spLocks noGrp="1"/>
          </p:cNvSpPr>
          <p:nvPr>
            <p:ph sz="quarter" idx="13"/>
          </p:nvPr>
        </p:nvSpPr>
        <p:spPr>
          <a:xfrm>
            <a:off x="1721998" y="2182195"/>
            <a:ext cx="5952465" cy="3357896"/>
          </a:xfrm>
        </p:spPr>
        <p:txBody>
          <a:bodyPr vert="horz" lIns="0" tIns="0" rIns="0" bIns="0" rtlCol="0" anchor="t">
            <a:noAutofit/>
          </a:bodyPr>
          <a:lstStyle/>
          <a:p>
            <a:r>
              <a:rPr lang="sv-SE" sz="2800" dirty="0" err="1"/>
              <a:t>Allbright</a:t>
            </a:r>
            <a:r>
              <a:rPr lang="sv-SE" sz="2800" dirty="0"/>
              <a:t> är en partipolitiskt obunden och icke-vinstdrivande stiftelse som granskar jämställdhet och mångfald på ledande positioner i svenska börsbolag.</a:t>
            </a:r>
          </a:p>
        </p:txBody>
      </p:sp>
      <p:pic>
        <p:nvPicPr>
          <p:cNvPr id="7" name="Bildobjekt 6">
            <a:extLst>
              <a:ext uri="{FF2B5EF4-FFF2-40B4-BE49-F238E27FC236}">
                <a16:creationId xmlns:a16="http://schemas.microsoft.com/office/drawing/2014/main" id="{10FDB746-EA51-B318-D64E-511E9651FC3A}"/>
              </a:ext>
            </a:extLst>
          </p:cNvPr>
          <p:cNvPicPr>
            <a:picLocks noChangeAspect="1"/>
          </p:cNvPicPr>
          <p:nvPr/>
        </p:nvPicPr>
        <p:blipFill>
          <a:blip r:embed="rId4"/>
          <a:stretch>
            <a:fillRect/>
          </a:stretch>
        </p:blipFill>
        <p:spPr>
          <a:xfrm>
            <a:off x="8655612" y="2176736"/>
            <a:ext cx="2962788" cy="2972948"/>
          </a:xfrm>
          <a:prstGeom prst="rect">
            <a:avLst/>
          </a:prstGeom>
        </p:spPr>
      </p:pic>
    </p:spTree>
    <p:extLst>
      <p:ext uri="{BB962C8B-B14F-4D97-AF65-F5344CB8AC3E}">
        <p14:creationId xmlns:p14="http://schemas.microsoft.com/office/powerpoint/2010/main" val="2267827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7CE1FD2-148E-01E9-B3BA-A9C349144FB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13AF186-1827-E4F8-F2BB-C440604AA8BD}"/>
              </a:ext>
            </a:extLst>
          </p:cNvPr>
          <p:cNvSpPr>
            <a:spLocks noGrp="1"/>
          </p:cNvSpPr>
          <p:nvPr>
            <p:ph type="sldNum" sz="quarter" idx="12"/>
          </p:nvPr>
        </p:nvSpPr>
        <p:spPr/>
        <p:txBody>
          <a:bodyPr/>
          <a:lstStyle/>
          <a:p>
            <a:fld id="{332063FA-F158-B145-A53C-EFD7E6C84CF7}" type="slidenum">
              <a:rPr lang="sv-SE" smtClean="0"/>
              <a:pPr/>
              <a:t>28</a:t>
            </a:fld>
            <a:endParaRPr lang="sv-SE"/>
          </a:p>
        </p:txBody>
      </p:sp>
      <p:sp>
        <p:nvSpPr>
          <p:cNvPr id="2" name="Rubrik 1">
            <a:extLst>
              <a:ext uri="{FF2B5EF4-FFF2-40B4-BE49-F238E27FC236}">
                <a16:creationId xmlns:a16="http://schemas.microsoft.com/office/drawing/2014/main" id="{405A0524-61C1-6401-4CE4-5E0A52B0CCE0}"/>
              </a:ext>
            </a:extLst>
          </p:cNvPr>
          <p:cNvSpPr>
            <a:spLocks noGrp="1"/>
          </p:cNvSpPr>
          <p:nvPr>
            <p:ph type="title"/>
          </p:nvPr>
        </p:nvSpPr>
        <p:spPr/>
        <p:txBody>
          <a:bodyPr/>
          <a:lstStyle/>
          <a:p>
            <a:r>
              <a:rPr lang="sv-SE" sz="3600"/>
              <a:t>Fair Finance Guide</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8D13348-CF20-6CE6-77C3-FD2918582A0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12F68722-6949-C3F8-1FE3-6855A9B8370C}"/>
              </a:ext>
            </a:extLst>
          </p:cNvPr>
          <p:cNvSpPr>
            <a:spLocks noGrp="1"/>
          </p:cNvSpPr>
          <p:nvPr>
            <p:ph sz="quarter" idx="13"/>
          </p:nvPr>
        </p:nvSpPr>
        <p:spPr>
          <a:xfrm>
            <a:off x="1721999" y="2246153"/>
            <a:ext cx="5952465" cy="3357896"/>
          </a:xfrm>
        </p:spPr>
        <p:txBody>
          <a:bodyPr vert="horz" lIns="0" tIns="0" rIns="0" bIns="0" rtlCol="0" anchor="t">
            <a:noAutofit/>
          </a:bodyPr>
          <a:lstStyle/>
          <a:p>
            <a:r>
              <a:rPr lang="sv-SE" sz="2800" dirty="0"/>
              <a:t>Fair </a:t>
            </a:r>
            <a:r>
              <a:rPr lang="sv-SE" sz="2800" dirty="0" err="1"/>
              <a:t>Finance</a:t>
            </a:r>
            <a:r>
              <a:rPr lang="sv-SE" sz="2800" dirty="0"/>
              <a:t> Guide granskar </a:t>
            </a:r>
            <a:br>
              <a:rPr lang="sv-SE" sz="2800" dirty="0"/>
            </a:br>
            <a:r>
              <a:rPr lang="sv-SE" sz="2800" dirty="0"/>
              <a:t>hur bankerna lever upp till sina hållbarhetslöften inom miljö, mänskliga rättigheter och arbetsvillkor.</a:t>
            </a:r>
          </a:p>
        </p:txBody>
      </p:sp>
      <p:pic>
        <p:nvPicPr>
          <p:cNvPr id="9" name="Bildobjekt 8">
            <a:extLst>
              <a:ext uri="{FF2B5EF4-FFF2-40B4-BE49-F238E27FC236}">
                <a16:creationId xmlns:a16="http://schemas.microsoft.com/office/drawing/2014/main" id="{EC561DC7-BB3F-C73E-9993-71D1A50641AB}"/>
              </a:ext>
            </a:extLst>
          </p:cNvPr>
          <p:cNvPicPr>
            <a:picLocks noChangeAspect="1"/>
          </p:cNvPicPr>
          <p:nvPr/>
        </p:nvPicPr>
        <p:blipFill>
          <a:blip r:embed="rId4"/>
          <a:stretch>
            <a:fillRect/>
          </a:stretch>
        </p:blipFill>
        <p:spPr>
          <a:xfrm>
            <a:off x="8311748" y="1206322"/>
            <a:ext cx="3572656" cy="3572656"/>
          </a:xfrm>
          <a:prstGeom prst="rect">
            <a:avLst/>
          </a:prstGeom>
        </p:spPr>
      </p:pic>
      <p:grpSp>
        <p:nvGrpSpPr>
          <p:cNvPr id="7" name="Grupp 6">
            <a:extLst>
              <a:ext uri="{FF2B5EF4-FFF2-40B4-BE49-F238E27FC236}">
                <a16:creationId xmlns:a16="http://schemas.microsoft.com/office/drawing/2014/main" id="{751EB01B-F08B-7622-9D2F-426390CCCFEC}"/>
              </a:ext>
            </a:extLst>
          </p:cNvPr>
          <p:cNvGrpSpPr/>
          <p:nvPr/>
        </p:nvGrpSpPr>
        <p:grpSpPr>
          <a:xfrm>
            <a:off x="8386655" y="4561848"/>
            <a:ext cx="3250577" cy="901581"/>
            <a:chOff x="4219574" y="5709411"/>
            <a:chExt cx="3057525" cy="655329"/>
          </a:xfrm>
        </p:grpSpPr>
        <p:sp>
          <p:nvSpPr>
            <p:cNvPr id="8" name="Rektangel med rundade hörn 7">
              <a:extLst>
                <a:ext uri="{FF2B5EF4-FFF2-40B4-BE49-F238E27FC236}">
                  <a16:creationId xmlns:a16="http://schemas.microsoft.com/office/drawing/2014/main" id="{F14FB974-B67B-5683-BAA7-346595A092BD}"/>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10" name="textruta 9">
              <a:extLst>
                <a:ext uri="{FF2B5EF4-FFF2-40B4-BE49-F238E27FC236}">
                  <a16:creationId xmlns:a16="http://schemas.microsoft.com/office/drawing/2014/main" id="{043E392E-150C-330A-A8E1-D4A4923C82A6}"/>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Film</a:t>
              </a:r>
              <a:endParaRPr lang="sv-SE" sz="2200" b="1" dirty="0">
                <a:solidFill>
                  <a:schemeClr val="bg1"/>
                </a:solidFill>
              </a:endParaRPr>
            </a:p>
          </p:txBody>
        </p:sp>
      </p:grpSp>
      <p:pic>
        <p:nvPicPr>
          <p:cNvPr id="11" name="Platshållare för innehåll 6" descr="Markör med hel fyllning">
            <a:extLst>
              <a:ext uri="{FF2B5EF4-FFF2-40B4-BE49-F238E27FC236}">
                <a16:creationId xmlns:a16="http://schemas.microsoft.com/office/drawing/2014/main" id="{367EA658-A575-0083-4F99-A73AA241FA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9352039" y="3578001"/>
            <a:ext cx="1097706" cy="1097706"/>
          </a:xfrm>
          <a:prstGeom prst="rect">
            <a:avLst/>
          </a:prstGeom>
        </p:spPr>
      </p:pic>
    </p:spTree>
    <p:extLst>
      <p:ext uri="{BB962C8B-B14F-4D97-AF65-F5344CB8AC3E}">
        <p14:creationId xmlns:p14="http://schemas.microsoft.com/office/powerpoint/2010/main" val="3522088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6CAF1A-087D-147D-8051-3D8A514DDF5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CCD44CE-25F4-45B4-E977-7B29F8E5A85F}"/>
              </a:ext>
            </a:extLst>
          </p:cNvPr>
          <p:cNvSpPr>
            <a:spLocks noGrp="1"/>
          </p:cNvSpPr>
          <p:nvPr>
            <p:ph type="sldNum" sz="quarter" idx="12"/>
          </p:nvPr>
        </p:nvSpPr>
        <p:spPr/>
        <p:txBody>
          <a:bodyPr/>
          <a:lstStyle/>
          <a:p>
            <a:fld id="{332063FA-F158-B145-A53C-EFD7E6C84CF7}" type="slidenum">
              <a:rPr lang="sv-SE" smtClean="0"/>
              <a:pPr/>
              <a:t>29</a:t>
            </a:fld>
            <a:endParaRPr lang="sv-SE"/>
          </a:p>
        </p:txBody>
      </p:sp>
      <p:sp>
        <p:nvSpPr>
          <p:cNvPr id="2" name="Rubrik 1">
            <a:extLst>
              <a:ext uri="{FF2B5EF4-FFF2-40B4-BE49-F238E27FC236}">
                <a16:creationId xmlns:a16="http://schemas.microsoft.com/office/drawing/2014/main" id="{7D356D9E-5C5D-811E-D3D2-DF7565E1A071}"/>
              </a:ext>
            </a:extLst>
          </p:cNvPr>
          <p:cNvSpPr>
            <a:spLocks noGrp="1"/>
          </p:cNvSpPr>
          <p:nvPr>
            <p:ph type="title"/>
          </p:nvPr>
        </p:nvSpPr>
        <p:spPr/>
        <p:txBody>
          <a:bodyPr/>
          <a:lstStyle/>
          <a:p>
            <a:r>
              <a:rPr lang="sv-SE" sz="3600"/>
              <a:t>Morningstar</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9E57F69-F341-7D0F-E517-83A6590D484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C7708A27-A1D2-1A1F-920C-174565D9985C}"/>
              </a:ext>
            </a:extLst>
          </p:cNvPr>
          <p:cNvSpPr>
            <a:spLocks noGrp="1"/>
          </p:cNvSpPr>
          <p:nvPr>
            <p:ph sz="quarter" idx="13"/>
          </p:nvPr>
        </p:nvSpPr>
        <p:spPr>
          <a:xfrm>
            <a:off x="1721999" y="2246153"/>
            <a:ext cx="5921985" cy="3357896"/>
          </a:xfrm>
        </p:spPr>
        <p:txBody>
          <a:bodyPr vert="horz" lIns="0" tIns="0" rIns="0" bIns="0" rtlCol="0" anchor="t">
            <a:noAutofit/>
          </a:bodyPr>
          <a:lstStyle/>
          <a:p>
            <a:r>
              <a:rPr lang="sv-SE" sz="2800" dirty="0"/>
              <a:t>Morningstar sätter hållbarhetsbetyg på fonder. Betyget ges i formen av 1 till 5 jordglober.</a:t>
            </a:r>
          </a:p>
          <a:p>
            <a:r>
              <a:rPr lang="en-SE" sz="2800" dirty="0"/>
              <a:t>Fonderna jämförs med fonder </a:t>
            </a:r>
            <a:r>
              <a:rPr lang="en-GB" sz="2800" dirty="0" err="1"/>
              <a:t>i</a:t>
            </a:r>
            <a:r>
              <a:rPr lang="en-GB" sz="2800" dirty="0"/>
              <a:t> </a:t>
            </a:r>
            <a:r>
              <a:rPr lang="en-GB" sz="2800" dirty="0" err="1"/>
              <a:t>samma</a:t>
            </a:r>
            <a:r>
              <a:rPr lang="en-GB" sz="2800" dirty="0"/>
              <a:t> </a:t>
            </a:r>
            <a:r>
              <a:rPr lang="en-GB" sz="2800" dirty="0" err="1"/>
              <a:t>kategori</a:t>
            </a:r>
            <a:r>
              <a:rPr lang="en-GB" sz="2800" dirty="0"/>
              <a:t>.</a:t>
            </a:r>
            <a:br>
              <a:rPr lang="sv-SE" sz="2800" dirty="0"/>
            </a:br>
            <a:endParaRPr lang="sv-SE" sz="2800" dirty="0"/>
          </a:p>
          <a:p>
            <a:endParaRPr lang="sv-SE" sz="2800" dirty="0"/>
          </a:p>
        </p:txBody>
      </p:sp>
      <p:pic>
        <p:nvPicPr>
          <p:cNvPr id="5" name="Bildobjekt 4">
            <a:extLst>
              <a:ext uri="{FF2B5EF4-FFF2-40B4-BE49-F238E27FC236}">
                <a16:creationId xmlns:a16="http://schemas.microsoft.com/office/drawing/2014/main" id="{67214131-4C18-D1FA-4283-A1A89FDAA59E}"/>
              </a:ext>
            </a:extLst>
          </p:cNvPr>
          <p:cNvPicPr>
            <a:picLocks noChangeAspect="1"/>
          </p:cNvPicPr>
          <p:nvPr/>
        </p:nvPicPr>
        <p:blipFill>
          <a:blip r:embed="rId4"/>
          <a:stretch>
            <a:fillRect/>
          </a:stretch>
        </p:blipFill>
        <p:spPr>
          <a:xfrm>
            <a:off x="8500608" y="2246153"/>
            <a:ext cx="2851333" cy="2819154"/>
          </a:xfrm>
          <a:prstGeom prst="rect">
            <a:avLst/>
          </a:prstGeom>
        </p:spPr>
      </p:pic>
    </p:spTree>
    <p:extLst>
      <p:ext uri="{BB962C8B-B14F-4D97-AF65-F5344CB8AC3E}">
        <p14:creationId xmlns:p14="http://schemas.microsoft.com/office/powerpoint/2010/main" val="1701955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9E544E-7F60-958A-3525-7D6CAD71B7E9}"/>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F2BD9FBD-41D8-5D7B-6EED-0E2D620C7667}"/>
              </a:ext>
            </a:extLst>
          </p:cNvPr>
          <p:cNvPicPr>
            <a:picLocks noChangeAspect="1"/>
          </p:cNvPicPr>
          <p:nvPr/>
        </p:nvPicPr>
        <p:blipFill>
          <a:blip r:embed="rId3"/>
          <a:stretch>
            <a:fillRect/>
          </a:stretch>
        </p:blipFill>
        <p:spPr>
          <a:xfrm>
            <a:off x="10776608" y="216311"/>
            <a:ext cx="1097706" cy="460889"/>
          </a:xfrm>
          <a:prstGeom prst="rect">
            <a:avLst/>
          </a:prstGeom>
        </p:spPr>
      </p:pic>
      <p:sp useBgFill="1">
        <p:nvSpPr>
          <p:cNvPr id="4" name="Rubrik 3">
            <a:extLst>
              <a:ext uri="{FF2B5EF4-FFF2-40B4-BE49-F238E27FC236}">
                <a16:creationId xmlns:a16="http://schemas.microsoft.com/office/drawing/2014/main" id="{D1A2ED4B-BDE8-437E-FEE5-A56D965B7A15}"/>
              </a:ext>
            </a:extLst>
          </p:cNvPr>
          <p:cNvSpPr>
            <a:spLocks noGrp="1"/>
          </p:cNvSpPr>
          <p:nvPr>
            <p:ph type="title"/>
          </p:nvPr>
        </p:nvSpPr>
        <p:spPr/>
        <p:txBody>
          <a:bodyPr/>
          <a:lstStyle/>
          <a:p>
            <a:r>
              <a:rPr lang="sv-SE" sz="3600" dirty="0"/>
              <a:t>Övning:</a:t>
            </a:r>
          </a:p>
        </p:txBody>
      </p:sp>
      <p:grpSp>
        <p:nvGrpSpPr>
          <p:cNvPr id="2" name="Grupp 1">
            <a:extLst>
              <a:ext uri="{FF2B5EF4-FFF2-40B4-BE49-F238E27FC236}">
                <a16:creationId xmlns:a16="http://schemas.microsoft.com/office/drawing/2014/main" id="{B81FB714-C182-3812-FA92-40E2BDE83B59}"/>
              </a:ext>
            </a:extLst>
          </p:cNvPr>
          <p:cNvGrpSpPr/>
          <p:nvPr/>
        </p:nvGrpSpPr>
        <p:grpSpPr>
          <a:xfrm>
            <a:off x="8396815" y="2344587"/>
            <a:ext cx="3250577" cy="901581"/>
            <a:chOff x="4219574" y="5709411"/>
            <a:chExt cx="3057525" cy="655329"/>
          </a:xfrm>
        </p:grpSpPr>
        <p:sp>
          <p:nvSpPr>
            <p:cNvPr id="3" name="Rektangel med rundade hörn 2">
              <a:extLst>
                <a:ext uri="{FF2B5EF4-FFF2-40B4-BE49-F238E27FC236}">
                  <a16:creationId xmlns:a16="http://schemas.microsoft.com/office/drawing/2014/main" id="{86C8B260-BB7E-F671-4D7C-A084A0C053B4}"/>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6" name="textruta 5">
              <a:extLst>
                <a:ext uri="{FF2B5EF4-FFF2-40B4-BE49-F238E27FC236}">
                  <a16:creationId xmlns:a16="http://schemas.microsoft.com/office/drawing/2014/main" id="{009B4305-E8D3-E6D9-373E-B7F5DE080AE0}"/>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Banker</a:t>
              </a:r>
              <a:endParaRPr lang="sv-SE" sz="2200" b="1" dirty="0">
                <a:solidFill>
                  <a:schemeClr val="bg1"/>
                </a:solidFill>
              </a:endParaRPr>
            </a:p>
          </p:txBody>
        </p:sp>
      </p:grpSp>
      <p:pic>
        <p:nvPicPr>
          <p:cNvPr id="7" name="Platshållare för innehåll 6" descr="Markör med hel fyllning">
            <a:extLst>
              <a:ext uri="{FF2B5EF4-FFF2-40B4-BE49-F238E27FC236}">
                <a16:creationId xmlns:a16="http://schemas.microsoft.com/office/drawing/2014/main" id="{FB31AAB3-D41A-E91E-174E-A8C8B5F44A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481526" y="1253865"/>
            <a:ext cx="1097706" cy="1097706"/>
          </a:xfrm>
          <a:prstGeom prst="rect">
            <a:avLst/>
          </a:prstGeom>
        </p:spPr>
      </p:pic>
      <p:sp>
        <p:nvSpPr>
          <p:cNvPr id="10" name="Platshållare för innehåll 3">
            <a:extLst>
              <a:ext uri="{FF2B5EF4-FFF2-40B4-BE49-F238E27FC236}">
                <a16:creationId xmlns:a16="http://schemas.microsoft.com/office/drawing/2014/main" id="{DE262ADF-FFEF-33CB-D739-C36710D831DB}"/>
              </a:ext>
            </a:extLst>
          </p:cNvPr>
          <p:cNvSpPr>
            <a:spLocks noGrp="1"/>
          </p:cNvSpPr>
          <p:nvPr>
            <p:ph sz="quarter" idx="13"/>
          </p:nvPr>
        </p:nvSpPr>
        <p:spPr>
          <a:xfrm>
            <a:off x="1721998" y="1991999"/>
            <a:ext cx="5663302" cy="3357896"/>
          </a:xfrm>
        </p:spPr>
        <p:txBody>
          <a:bodyPr/>
          <a:lstStyle/>
          <a:p>
            <a:r>
              <a:rPr lang="sv-SE" sz="2800" dirty="0"/>
              <a:t>Hur hållbara är olika banker?</a:t>
            </a:r>
          </a:p>
          <a:p>
            <a:r>
              <a:rPr lang="sv-SE" sz="2800" dirty="0"/>
              <a:t>Hur hållbara är olika investeringar i fonder?</a:t>
            </a:r>
          </a:p>
        </p:txBody>
      </p:sp>
      <p:grpSp>
        <p:nvGrpSpPr>
          <p:cNvPr id="8" name="Grupp 7">
            <a:extLst>
              <a:ext uri="{FF2B5EF4-FFF2-40B4-BE49-F238E27FC236}">
                <a16:creationId xmlns:a16="http://schemas.microsoft.com/office/drawing/2014/main" id="{08709E7E-573F-DCE9-863D-08300E00B2E2}"/>
              </a:ext>
            </a:extLst>
          </p:cNvPr>
          <p:cNvGrpSpPr/>
          <p:nvPr/>
        </p:nvGrpSpPr>
        <p:grpSpPr>
          <a:xfrm>
            <a:off x="8396815" y="4638048"/>
            <a:ext cx="3250577" cy="901581"/>
            <a:chOff x="4219574" y="5709411"/>
            <a:chExt cx="3057525" cy="655329"/>
          </a:xfrm>
        </p:grpSpPr>
        <p:sp>
          <p:nvSpPr>
            <p:cNvPr id="12" name="Rektangel med rundade hörn 11">
              <a:extLst>
                <a:ext uri="{FF2B5EF4-FFF2-40B4-BE49-F238E27FC236}">
                  <a16:creationId xmlns:a16="http://schemas.microsoft.com/office/drawing/2014/main" id="{2867B8D7-D36C-8B97-4902-2CC911E43E07}"/>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15" name="textruta 14">
              <a:extLst>
                <a:ext uri="{FF2B5EF4-FFF2-40B4-BE49-F238E27FC236}">
                  <a16:creationId xmlns:a16="http://schemas.microsoft.com/office/drawing/2014/main" id="{D48EA6EA-08A7-CB12-5C41-A348F2337455}"/>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6">
                    <a:extLst>
                      <a:ext uri="{A12FA001-AC4F-418D-AE19-62706E023703}">
                        <ahyp:hlinkClr xmlns:ahyp="http://schemas.microsoft.com/office/drawing/2018/hyperlinkcolor" val="tx"/>
                      </a:ext>
                    </a:extLst>
                  </a:hlinkClick>
                </a:rPr>
                <a:t>Investeringar</a:t>
              </a:r>
              <a:endParaRPr lang="sv-SE" sz="2200" b="1" dirty="0">
                <a:solidFill>
                  <a:schemeClr val="bg1"/>
                </a:solidFill>
              </a:endParaRPr>
            </a:p>
          </p:txBody>
        </p:sp>
      </p:grpSp>
      <p:pic>
        <p:nvPicPr>
          <p:cNvPr id="17" name="Platshållare för innehåll 6" descr="Markör med hel fyllning">
            <a:extLst>
              <a:ext uri="{FF2B5EF4-FFF2-40B4-BE49-F238E27FC236}">
                <a16:creationId xmlns:a16="http://schemas.microsoft.com/office/drawing/2014/main" id="{5804AD6F-E4BA-D0FC-525A-252CA4288B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463799" y="3613561"/>
            <a:ext cx="1097706" cy="1097706"/>
          </a:xfrm>
          <a:prstGeom prst="rect">
            <a:avLst/>
          </a:prstGeom>
        </p:spPr>
      </p:pic>
    </p:spTree>
    <p:extLst>
      <p:ext uri="{BB962C8B-B14F-4D97-AF65-F5344CB8AC3E}">
        <p14:creationId xmlns:p14="http://schemas.microsoft.com/office/powerpoint/2010/main" val="3634185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49042F-0BE5-1626-4E76-931ACC44BCC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01CB7D8-26C3-8D89-9E4D-40EC2FC78DCD}"/>
              </a:ext>
            </a:extLst>
          </p:cNvPr>
          <p:cNvSpPr>
            <a:spLocks noGrp="1"/>
          </p:cNvSpPr>
          <p:nvPr>
            <p:ph type="sldNum" sz="quarter" idx="12"/>
          </p:nvPr>
        </p:nvSpPr>
        <p:spPr/>
        <p:txBody>
          <a:bodyPr/>
          <a:lstStyle/>
          <a:p>
            <a:fld id="{332063FA-F158-B145-A53C-EFD7E6C84CF7}" type="slidenum">
              <a:rPr lang="sv-SE" smtClean="0"/>
              <a:pPr/>
              <a:t>31</a:t>
            </a:fld>
            <a:endParaRPr lang="sv-SE"/>
          </a:p>
        </p:txBody>
      </p:sp>
      <p:sp>
        <p:nvSpPr>
          <p:cNvPr id="2" name="Rubrik 1">
            <a:extLst>
              <a:ext uri="{FF2B5EF4-FFF2-40B4-BE49-F238E27FC236}">
                <a16:creationId xmlns:a16="http://schemas.microsoft.com/office/drawing/2014/main" id="{818BAB4D-1871-DB3E-FD5F-86F8BAF2DFD5}"/>
              </a:ext>
            </a:extLst>
          </p:cNvPr>
          <p:cNvSpPr>
            <a:spLocks noGrp="1"/>
          </p:cNvSpPr>
          <p:nvPr>
            <p:ph type="title"/>
          </p:nvPr>
        </p:nvSpPr>
        <p:spPr/>
        <p:txBody>
          <a:bodyPr/>
          <a:lstStyle/>
          <a:p>
            <a:r>
              <a:rPr lang="nn-NO" sz="3600" dirty="0" err="1"/>
              <a:t>Ekonomisk</a:t>
            </a:r>
            <a:r>
              <a:rPr lang="nn-NO" sz="3600" dirty="0"/>
              <a:t> </a:t>
            </a:r>
            <a:r>
              <a:rPr lang="nn-NO" sz="3600" dirty="0" err="1"/>
              <a:t>egenmakt</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16590A03-81B8-796C-4D3D-7CC0EBA3753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433B9879-ED91-F354-7D99-A2F86049B377}"/>
              </a:ext>
            </a:extLst>
          </p:cNvPr>
          <p:cNvSpPr>
            <a:spLocks noGrp="1"/>
          </p:cNvSpPr>
          <p:nvPr>
            <p:ph sz="quarter" idx="13"/>
          </p:nvPr>
        </p:nvSpPr>
        <p:spPr>
          <a:xfrm>
            <a:off x="1721998" y="2547955"/>
            <a:ext cx="8186499" cy="3357896"/>
          </a:xfrm>
        </p:spPr>
        <p:txBody>
          <a:bodyPr/>
          <a:lstStyle/>
          <a:p>
            <a:r>
              <a:rPr lang="sv-SE" sz="2800" dirty="0"/>
              <a:t>Förutsättningarna för hållbara val ser olika ut</a:t>
            </a:r>
          </a:p>
          <a:p>
            <a:r>
              <a:rPr lang="sv-SE" sz="2800" dirty="0"/>
              <a:t>Jämställdhetsperspektiv på ekonomiskt ansvar och pension</a:t>
            </a:r>
          </a:p>
          <a:p>
            <a:r>
              <a:rPr lang="sv-SE" sz="2800" dirty="0"/>
              <a:t>Kunskap, resurser och beslutanderätt spelar roll</a:t>
            </a:r>
          </a:p>
          <a:p>
            <a:r>
              <a:rPr lang="sv-SE" sz="2800" dirty="0"/>
              <a:t>Att ha kontroll över sin ekonomi är inte självklart</a:t>
            </a:r>
          </a:p>
        </p:txBody>
      </p:sp>
      <p:sp>
        <p:nvSpPr>
          <p:cNvPr id="3" name="textruta 2">
            <a:extLst>
              <a:ext uri="{FF2B5EF4-FFF2-40B4-BE49-F238E27FC236}">
                <a16:creationId xmlns:a16="http://schemas.microsoft.com/office/drawing/2014/main" id="{91273F50-E22A-745B-BEE2-18FA06E741DF}"/>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0E9A45D6-5FB5-DA00-C3D5-FA1789D66010}"/>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90647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D1A195-2B12-CCAE-76F8-02D8B804694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B3CD968-0773-2D90-3A5A-21A5AFF636B8}"/>
              </a:ext>
            </a:extLst>
          </p:cNvPr>
          <p:cNvSpPr>
            <a:spLocks noGrp="1"/>
          </p:cNvSpPr>
          <p:nvPr>
            <p:ph type="sldNum" sz="quarter" idx="12"/>
          </p:nvPr>
        </p:nvSpPr>
        <p:spPr/>
        <p:txBody>
          <a:bodyPr/>
          <a:lstStyle/>
          <a:p>
            <a:fld id="{332063FA-F158-B145-A53C-EFD7E6C84CF7}" type="slidenum">
              <a:rPr lang="sv-SE" smtClean="0"/>
              <a:pPr/>
              <a:t>32</a:t>
            </a:fld>
            <a:endParaRPr lang="sv-SE"/>
          </a:p>
        </p:txBody>
      </p:sp>
      <p:sp>
        <p:nvSpPr>
          <p:cNvPr id="2" name="Rubrik 1">
            <a:extLst>
              <a:ext uri="{FF2B5EF4-FFF2-40B4-BE49-F238E27FC236}">
                <a16:creationId xmlns:a16="http://schemas.microsoft.com/office/drawing/2014/main" id="{175FCFCA-7339-18D3-332E-4838B6B62211}"/>
              </a:ext>
            </a:extLst>
          </p:cNvPr>
          <p:cNvSpPr>
            <a:spLocks noGrp="1"/>
          </p:cNvSpPr>
          <p:nvPr>
            <p:ph type="title"/>
          </p:nvPr>
        </p:nvSpPr>
        <p:spPr/>
        <p:txBody>
          <a:bodyPr/>
          <a:lstStyle/>
          <a:p>
            <a:r>
              <a:rPr lang="nn-NO" sz="3600" dirty="0"/>
              <a:t>Framtidsfullmakt</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203D506-95FC-D8A4-04F7-FEC9F07C8AF0}"/>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872C651E-E3D5-A53E-8245-CEEC0C52F19A}"/>
              </a:ext>
            </a:extLst>
          </p:cNvPr>
          <p:cNvSpPr>
            <a:spLocks noGrp="1"/>
          </p:cNvSpPr>
          <p:nvPr>
            <p:ph sz="quarter" idx="13"/>
          </p:nvPr>
        </p:nvSpPr>
        <p:spPr>
          <a:xfrm>
            <a:off x="1721997" y="1991999"/>
            <a:ext cx="8260321" cy="3347736"/>
          </a:xfrm>
        </p:spPr>
        <p:txBody>
          <a:bodyPr/>
          <a:lstStyle/>
          <a:p>
            <a:r>
              <a:rPr lang="sv-SE" sz="2800" dirty="0"/>
              <a:t>En privatperson som representerar dig längre fram i livet</a:t>
            </a:r>
          </a:p>
          <a:p>
            <a:r>
              <a:rPr lang="sv-SE" sz="2800" dirty="0"/>
              <a:t>Börjar gälla när du blir </a:t>
            </a:r>
            <a:r>
              <a:rPr lang="sv-SE" sz="2800" dirty="0" err="1"/>
              <a:t>beslutsoförmögen</a:t>
            </a:r>
            <a:endParaRPr lang="sv-SE" sz="2800" dirty="0"/>
          </a:p>
          <a:p>
            <a:r>
              <a:rPr lang="sv-SE" sz="2800" dirty="0"/>
              <a:t>Personliga och ekonomiska angelägenheter </a:t>
            </a:r>
            <a:r>
              <a:rPr lang="sv-SE" sz="2800" dirty="0" err="1"/>
              <a:t>t.ex</a:t>
            </a:r>
            <a:r>
              <a:rPr lang="sv-SE" sz="2800" dirty="0"/>
              <a:t>:</a:t>
            </a:r>
          </a:p>
          <a:p>
            <a:pPr lvl="1"/>
            <a:r>
              <a:rPr lang="sv-SE" sz="2600" dirty="0"/>
              <a:t>Betala räkningar</a:t>
            </a:r>
          </a:p>
          <a:p>
            <a:pPr lvl="1"/>
            <a:r>
              <a:rPr lang="sv-SE" sz="2600" dirty="0"/>
              <a:t>Hyresavtal</a:t>
            </a:r>
          </a:p>
          <a:p>
            <a:pPr lvl="1"/>
            <a:r>
              <a:rPr lang="sv-SE" sz="2600" dirty="0"/>
              <a:t>Förvalta tillgångar i bank</a:t>
            </a:r>
          </a:p>
          <a:p>
            <a:pPr lvl="1"/>
            <a:r>
              <a:rPr lang="sv-SE" sz="2600" dirty="0"/>
              <a:t>Abonnemang</a:t>
            </a:r>
          </a:p>
        </p:txBody>
      </p:sp>
      <p:sp>
        <p:nvSpPr>
          <p:cNvPr id="3" name="textruta 2">
            <a:extLst>
              <a:ext uri="{FF2B5EF4-FFF2-40B4-BE49-F238E27FC236}">
                <a16:creationId xmlns:a16="http://schemas.microsoft.com/office/drawing/2014/main" id="{87CFF815-AA1C-23CF-F373-BCD4706A4AA0}"/>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1636C4A6-D1D5-483E-056A-17460973AEB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3659552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5831965-FE1C-4655-7714-BBC40F58F9E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C5A90B0-2F1A-C2D1-60E7-F6A78568BC83}"/>
              </a:ext>
            </a:extLst>
          </p:cNvPr>
          <p:cNvSpPr>
            <a:spLocks noGrp="1"/>
          </p:cNvSpPr>
          <p:nvPr>
            <p:ph type="sldNum" sz="quarter" idx="12"/>
          </p:nvPr>
        </p:nvSpPr>
        <p:spPr/>
        <p:txBody>
          <a:bodyPr/>
          <a:lstStyle/>
          <a:p>
            <a:fld id="{332063FA-F158-B145-A53C-EFD7E6C84CF7}" type="slidenum">
              <a:rPr lang="sv-SE" smtClean="0"/>
              <a:pPr/>
              <a:t>33</a:t>
            </a:fld>
            <a:endParaRPr lang="sv-SE"/>
          </a:p>
        </p:txBody>
      </p:sp>
      <p:sp>
        <p:nvSpPr>
          <p:cNvPr id="2" name="Rubrik 1">
            <a:extLst>
              <a:ext uri="{FF2B5EF4-FFF2-40B4-BE49-F238E27FC236}">
                <a16:creationId xmlns:a16="http://schemas.microsoft.com/office/drawing/2014/main" id="{53E2FAE4-D383-3488-F185-20CDEFF972AA}"/>
              </a:ext>
            </a:extLst>
          </p:cNvPr>
          <p:cNvSpPr>
            <a:spLocks noGrp="1"/>
          </p:cNvSpPr>
          <p:nvPr>
            <p:ph type="title"/>
          </p:nvPr>
        </p:nvSpPr>
        <p:spPr/>
        <p:txBody>
          <a:bodyPr/>
          <a:lstStyle/>
          <a:p>
            <a:r>
              <a:rPr lang="nn-NO" sz="3600" dirty="0"/>
              <a:t>Får </a:t>
            </a:r>
            <a:r>
              <a:rPr lang="nn-NO" sz="3600" dirty="0" err="1"/>
              <a:t>inte</a:t>
            </a:r>
            <a:r>
              <a:rPr lang="nn-NO" sz="3600" dirty="0"/>
              <a:t> omfatta:</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0AD21D1-948B-8964-4B64-E2C9CADB9E4B}"/>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401146F8-C187-AC81-C579-D8338DAEB58B}"/>
              </a:ext>
            </a:extLst>
          </p:cNvPr>
          <p:cNvSpPr>
            <a:spLocks noGrp="1"/>
          </p:cNvSpPr>
          <p:nvPr>
            <p:ph sz="quarter" idx="13"/>
          </p:nvPr>
        </p:nvSpPr>
        <p:spPr>
          <a:xfrm>
            <a:off x="1721998" y="1991999"/>
            <a:ext cx="8748002" cy="3357896"/>
          </a:xfrm>
        </p:spPr>
        <p:txBody>
          <a:bodyPr/>
          <a:lstStyle/>
          <a:p>
            <a:r>
              <a:rPr lang="sv-SE" sz="2800" dirty="0"/>
              <a:t>Åtgärder inom hälso-, och sjukvård och tandvård</a:t>
            </a:r>
          </a:p>
          <a:p>
            <a:r>
              <a:rPr lang="sv-SE" sz="2800" dirty="0"/>
              <a:t>Frågor av personlig karaktär </a:t>
            </a:r>
            <a:r>
              <a:rPr lang="sv-SE" sz="2800" dirty="0" err="1"/>
              <a:t>t.ex</a:t>
            </a:r>
            <a:endParaRPr lang="sv-SE" sz="2800" dirty="0"/>
          </a:p>
          <a:p>
            <a:pPr lvl="1"/>
            <a:r>
              <a:rPr lang="sv-SE" sz="2800" dirty="0"/>
              <a:t>Ingå äktenskap</a:t>
            </a:r>
          </a:p>
          <a:p>
            <a:pPr lvl="1"/>
            <a:r>
              <a:rPr lang="sv-SE" sz="2800" dirty="0"/>
              <a:t>Bekräfta faderskap</a:t>
            </a:r>
          </a:p>
          <a:p>
            <a:pPr lvl="1"/>
            <a:r>
              <a:rPr lang="sv-SE" sz="2800" dirty="0"/>
              <a:t>Upprätta testamente</a:t>
            </a:r>
          </a:p>
          <a:p>
            <a:endParaRPr lang="sv-SE" sz="2800" dirty="0"/>
          </a:p>
        </p:txBody>
      </p:sp>
      <p:sp>
        <p:nvSpPr>
          <p:cNvPr id="3" name="textruta 2">
            <a:extLst>
              <a:ext uri="{FF2B5EF4-FFF2-40B4-BE49-F238E27FC236}">
                <a16:creationId xmlns:a16="http://schemas.microsoft.com/office/drawing/2014/main" id="{75260FA4-6D9D-C4C9-52AD-43932F7A295D}"/>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3E380A36-8E80-FBC9-D900-57825B0A37EF}"/>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376757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371770-4411-360D-C553-81FD7C209B2D}"/>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17E84CE-145F-10C7-C06C-7C9F12269207}"/>
              </a:ext>
            </a:extLst>
          </p:cNvPr>
          <p:cNvSpPr>
            <a:spLocks noGrp="1"/>
          </p:cNvSpPr>
          <p:nvPr>
            <p:ph type="sldNum" sz="quarter" idx="12"/>
          </p:nvPr>
        </p:nvSpPr>
        <p:spPr/>
        <p:txBody>
          <a:bodyPr/>
          <a:lstStyle/>
          <a:p>
            <a:fld id="{332063FA-F158-B145-A53C-EFD7E6C84CF7}" type="slidenum">
              <a:rPr lang="sv-SE" smtClean="0"/>
              <a:pPr/>
              <a:t>34</a:t>
            </a:fld>
            <a:endParaRPr lang="sv-SE"/>
          </a:p>
        </p:txBody>
      </p:sp>
      <p:sp>
        <p:nvSpPr>
          <p:cNvPr id="2" name="Rubrik 1">
            <a:extLst>
              <a:ext uri="{FF2B5EF4-FFF2-40B4-BE49-F238E27FC236}">
                <a16:creationId xmlns:a16="http://schemas.microsoft.com/office/drawing/2014/main" id="{EBEC88AC-161B-5155-19C1-485FACCCD6E8}"/>
              </a:ext>
            </a:extLst>
          </p:cNvPr>
          <p:cNvSpPr>
            <a:spLocks noGrp="1"/>
          </p:cNvSpPr>
          <p:nvPr>
            <p:ph type="title"/>
          </p:nvPr>
        </p:nvSpPr>
        <p:spPr/>
        <p:txBody>
          <a:bodyPr/>
          <a:lstStyle/>
          <a:p>
            <a:r>
              <a:rPr lang="nn-NO" sz="3600" dirty="0"/>
              <a:t>Fullmakt </a:t>
            </a:r>
            <a:r>
              <a:rPr lang="nn-NO" sz="3600" dirty="0" err="1"/>
              <a:t>för</a:t>
            </a:r>
            <a:r>
              <a:rPr lang="nn-NO" sz="3600" dirty="0"/>
              <a:t> banker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49F92AE-FB68-914F-F5E2-C52350B3D3C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6198440F-F7BB-0DE3-BA60-23A1883D83FC}"/>
              </a:ext>
            </a:extLst>
          </p:cNvPr>
          <p:cNvSpPr>
            <a:spLocks noGrp="1"/>
          </p:cNvSpPr>
          <p:nvPr>
            <p:ph sz="quarter" idx="13"/>
          </p:nvPr>
        </p:nvSpPr>
        <p:spPr>
          <a:xfrm>
            <a:off x="1721997" y="1991999"/>
            <a:ext cx="8748001" cy="3357896"/>
          </a:xfrm>
        </p:spPr>
        <p:txBody>
          <a:bodyPr/>
          <a:lstStyle/>
          <a:p>
            <a:r>
              <a:rPr lang="sv-SE" sz="2800" dirty="0"/>
              <a:t>Banker kräver egna fullmakter</a:t>
            </a:r>
          </a:p>
          <a:p>
            <a:pPr lvl="1"/>
            <a:r>
              <a:rPr lang="sv-SE" sz="2600" dirty="0"/>
              <a:t>Lämnas i original på bankkontor eller digitalt</a:t>
            </a:r>
          </a:p>
          <a:p>
            <a:pPr lvl="1"/>
            <a:r>
              <a:rPr lang="sv-SE" sz="2600" dirty="0"/>
              <a:t>Fullmakt för internetbank</a:t>
            </a:r>
          </a:p>
          <a:p>
            <a:pPr lvl="1"/>
            <a:r>
              <a:rPr lang="sv-SE" sz="2600" dirty="0"/>
              <a:t>Mobilt </a:t>
            </a:r>
            <a:r>
              <a:rPr lang="sv-SE" sz="2600" dirty="0" err="1"/>
              <a:t>bankID</a:t>
            </a:r>
            <a:endParaRPr lang="sv-SE" sz="2600" dirty="0"/>
          </a:p>
          <a:p>
            <a:r>
              <a:rPr lang="sv-SE" sz="2800" dirty="0"/>
              <a:t>Ta reda på vad som gäller för den bank du använder.</a:t>
            </a:r>
          </a:p>
        </p:txBody>
      </p:sp>
      <p:sp>
        <p:nvSpPr>
          <p:cNvPr id="3" name="textruta 2">
            <a:extLst>
              <a:ext uri="{FF2B5EF4-FFF2-40B4-BE49-F238E27FC236}">
                <a16:creationId xmlns:a16="http://schemas.microsoft.com/office/drawing/2014/main" id="{4894A614-0B4D-EF01-486B-87D6D09D23D2}"/>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ECACA3C7-CCEC-A069-F1D8-90F8C5C95599}"/>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3159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804FD1-94A4-F54C-0165-510274D253D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712D42F-26C1-FA79-8084-7112EE0ECD6F}"/>
              </a:ext>
            </a:extLst>
          </p:cNvPr>
          <p:cNvSpPr>
            <a:spLocks noGrp="1"/>
          </p:cNvSpPr>
          <p:nvPr>
            <p:ph type="sldNum" sz="quarter" idx="12"/>
          </p:nvPr>
        </p:nvSpPr>
        <p:spPr/>
        <p:txBody>
          <a:bodyPr/>
          <a:lstStyle/>
          <a:p>
            <a:fld id="{332063FA-F158-B145-A53C-EFD7E6C84CF7}" type="slidenum">
              <a:rPr lang="sv-SE" smtClean="0"/>
              <a:pPr/>
              <a:t>35</a:t>
            </a:fld>
            <a:endParaRPr lang="sv-SE"/>
          </a:p>
        </p:txBody>
      </p:sp>
      <p:sp>
        <p:nvSpPr>
          <p:cNvPr id="2" name="Rubrik 1">
            <a:extLst>
              <a:ext uri="{FF2B5EF4-FFF2-40B4-BE49-F238E27FC236}">
                <a16:creationId xmlns:a16="http://schemas.microsoft.com/office/drawing/2014/main" id="{24E8FE9A-FF0F-A9EE-8474-95F24D3D099E}"/>
              </a:ext>
            </a:extLst>
          </p:cNvPr>
          <p:cNvSpPr>
            <a:spLocks noGrp="1"/>
          </p:cNvSpPr>
          <p:nvPr>
            <p:ph type="title"/>
          </p:nvPr>
        </p:nvSpPr>
        <p:spPr/>
        <p:txBody>
          <a:bodyPr/>
          <a:lstStyle/>
          <a:p>
            <a:r>
              <a:rPr lang="nn-NO" sz="3600" dirty="0"/>
              <a:t>Att skriva en </a:t>
            </a:r>
            <a:r>
              <a:rPr lang="nn-NO" sz="3600" dirty="0" err="1"/>
              <a:t>giltig</a:t>
            </a:r>
            <a:r>
              <a:rPr lang="nn-NO" sz="3600" dirty="0"/>
              <a:t> fullmakt</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761E799-DC4F-B689-2E0B-C11A3E17160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E9FA5977-D365-D5EA-AE8D-CF996B2D8D82}"/>
              </a:ext>
            </a:extLst>
          </p:cNvPr>
          <p:cNvSpPr>
            <a:spLocks noGrp="1"/>
          </p:cNvSpPr>
          <p:nvPr>
            <p:ph sz="quarter" idx="13"/>
          </p:nvPr>
        </p:nvSpPr>
        <p:spPr>
          <a:xfrm>
            <a:off x="1721998" y="1991999"/>
            <a:ext cx="5663302" cy="3357896"/>
          </a:xfrm>
        </p:spPr>
        <p:txBody>
          <a:bodyPr/>
          <a:lstStyle/>
          <a:p>
            <a:r>
              <a:rPr lang="sv-SE" sz="2800" dirty="0"/>
              <a:t>Skriftlig och undertecknas i två vittnens närvaro</a:t>
            </a:r>
          </a:p>
          <a:p>
            <a:r>
              <a:rPr lang="sv-SE" sz="2800" dirty="0"/>
              <a:t>Upprätta innan förmågan att fatta självständiga beslut försvinner</a:t>
            </a:r>
          </a:p>
          <a:p>
            <a:r>
              <a:rPr lang="sv-SE" sz="2800" dirty="0"/>
              <a:t>Flera original</a:t>
            </a:r>
          </a:p>
          <a:p>
            <a:r>
              <a:rPr lang="sv-SE" sz="2800" dirty="0"/>
              <a:t>Utforma eventuellt med jurist</a:t>
            </a:r>
          </a:p>
        </p:txBody>
      </p:sp>
      <p:sp>
        <p:nvSpPr>
          <p:cNvPr id="4" name="Platshållare för innehåll 3">
            <a:extLst>
              <a:ext uri="{FF2B5EF4-FFF2-40B4-BE49-F238E27FC236}">
                <a16:creationId xmlns:a16="http://schemas.microsoft.com/office/drawing/2014/main" id="{B14A171E-93AC-69F4-510E-EB81483D0DC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grpSp>
        <p:nvGrpSpPr>
          <p:cNvPr id="5" name="Grupp 4">
            <a:extLst>
              <a:ext uri="{FF2B5EF4-FFF2-40B4-BE49-F238E27FC236}">
                <a16:creationId xmlns:a16="http://schemas.microsoft.com/office/drawing/2014/main" id="{601D12F2-497E-A04C-EBBB-C3EF077579CD}"/>
              </a:ext>
            </a:extLst>
          </p:cNvPr>
          <p:cNvGrpSpPr/>
          <p:nvPr/>
        </p:nvGrpSpPr>
        <p:grpSpPr>
          <a:xfrm>
            <a:off x="8279945" y="4457271"/>
            <a:ext cx="3250577" cy="901581"/>
            <a:chOff x="4219574" y="5709411"/>
            <a:chExt cx="3057525" cy="655329"/>
          </a:xfrm>
        </p:grpSpPr>
        <p:sp>
          <p:nvSpPr>
            <p:cNvPr id="7" name="Rektangel med rundade hörn 6">
              <a:extLst>
                <a:ext uri="{FF2B5EF4-FFF2-40B4-BE49-F238E27FC236}">
                  <a16:creationId xmlns:a16="http://schemas.microsoft.com/office/drawing/2014/main" id="{8A49FD14-DBC9-8591-BE5A-3A91BCAADDE5}"/>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9" name="textruta 8">
              <a:extLst>
                <a:ext uri="{FF2B5EF4-FFF2-40B4-BE49-F238E27FC236}">
                  <a16:creationId xmlns:a16="http://schemas.microsoft.com/office/drawing/2014/main" id="{A7EFAD42-9053-1DD7-41FB-F31C2DA1CAC1}"/>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Fullmakt bank</a:t>
              </a:r>
              <a:endParaRPr lang="sv-SE" sz="2200" b="1" dirty="0">
                <a:solidFill>
                  <a:schemeClr val="bg1"/>
                </a:solidFill>
              </a:endParaRPr>
            </a:p>
          </p:txBody>
        </p:sp>
      </p:grpSp>
      <p:pic>
        <p:nvPicPr>
          <p:cNvPr id="11" name="Platshållare för innehåll 6" descr="Markör med hel fyllning">
            <a:extLst>
              <a:ext uri="{FF2B5EF4-FFF2-40B4-BE49-F238E27FC236}">
                <a16:creationId xmlns:a16="http://schemas.microsoft.com/office/drawing/2014/main" id="{C18686B0-7451-6408-6F5C-2266CAFDBF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360846" y="1048672"/>
            <a:ext cx="1097706" cy="1097706"/>
          </a:xfrm>
          <a:prstGeom prst="rect">
            <a:avLst/>
          </a:prstGeom>
        </p:spPr>
      </p:pic>
      <p:grpSp>
        <p:nvGrpSpPr>
          <p:cNvPr id="15" name="Grupp 14">
            <a:extLst>
              <a:ext uri="{FF2B5EF4-FFF2-40B4-BE49-F238E27FC236}">
                <a16:creationId xmlns:a16="http://schemas.microsoft.com/office/drawing/2014/main" id="{87D7E8AB-7E14-9832-1D35-C3942E83C972}"/>
              </a:ext>
            </a:extLst>
          </p:cNvPr>
          <p:cNvGrpSpPr/>
          <p:nvPr/>
        </p:nvGrpSpPr>
        <p:grpSpPr>
          <a:xfrm>
            <a:off x="8232908" y="2150950"/>
            <a:ext cx="3250577" cy="901581"/>
            <a:chOff x="4219574" y="5709411"/>
            <a:chExt cx="3057525" cy="655329"/>
          </a:xfrm>
        </p:grpSpPr>
        <p:sp>
          <p:nvSpPr>
            <p:cNvPr id="16" name="Rektangel med rundade hörn 15">
              <a:extLst>
                <a:ext uri="{FF2B5EF4-FFF2-40B4-BE49-F238E27FC236}">
                  <a16:creationId xmlns:a16="http://schemas.microsoft.com/office/drawing/2014/main" id="{1FDCA059-D688-F4CC-1278-D6F13AF2A8B4}"/>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17" name="textruta 16">
              <a:extLst>
                <a:ext uri="{FF2B5EF4-FFF2-40B4-BE49-F238E27FC236}">
                  <a16:creationId xmlns:a16="http://schemas.microsoft.com/office/drawing/2014/main" id="{6B05DC32-A392-17D1-15E6-FCBD6B09CF71}"/>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6">
                    <a:extLst>
                      <a:ext uri="{A12FA001-AC4F-418D-AE19-62706E023703}">
                        <ahyp:hlinkClr xmlns:ahyp="http://schemas.microsoft.com/office/drawing/2018/hyperlinkcolor" val="tx"/>
                      </a:ext>
                    </a:extLst>
                  </a:hlinkClick>
                </a:rPr>
                <a:t>Framtidsfullmakt</a:t>
              </a:r>
              <a:endParaRPr lang="sv-SE" sz="2200" b="1" dirty="0">
                <a:solidFill>
                  <a:schemeClr val="bg1"/>
                </a:solidFill>
              </a:endParaRPr>
            </a:p>
          </p:txBody>
        </p:sp>
      </p:grpSp>
      <p:pic>
        <p:nvPicPr>
          <p:cNvPr id="3" name="Platshållare för innehåll 6" descr="Markör med hel fyllning">
            <a:extLst>
              <a:ext uri="{FF2B5EF4-FFF2-40B4-BE49-F238E27FC236}">
                <a16:creationId xmlns:a16="http://schemas.microsoft.com/office/drawing/2014/main" id="{67EFD39E-3E50-E675-B401-1676E7C0BE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358741" y="3291968"/>
            <a:ext cx="1097706" cy="1097706"/>
          </a:xfrm>
          <a:prstGeom prst="rect">
            <a:avLst/>
          </a:prstGeom>
        </p:spPr>
      </p:pic>
    </p:spTree>
    <p:extLst>
      <p:ext uri="{BB962C8B-B14F-4D97-AF65-F5344CB8AC3E}">
        <p14:creationId xmlns:p14="http://schemas.microsoft.com/office/powerpoint/2010/main" val="1899465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7175EFD-96A6-82D3-6ADC-A69BE7C10ED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92D028F-0774-4DD2-A3EB-A41C6DC111C1}"/>
              </a:ext>
            </a:extLst>
          </p:cNvPr>
          <p:cNvSpPr>
            <a:spLocks noGrp="1"/>
          </p:cNvSpPr>
          <p:nvPr>
            <p:ph type="sldNum" sz="quarter" idx="12"/>
          </p:nvPr>
        </p:nvSpPr>
        <p:spPr/>
        <p:txBody>
          <a:bodyPr/>
          <a:lstStyle/>
          <a:p>
            <a:fld id="{332063FA-F158-B145-A53C-EFD7E6C84CF7}" type="slidenum">
              <a:rPr lang="sv-SE" smtClean="0"/>
              <a:pPr/>
              <a:t>36</a:t>
            </a:fld>
            <a:endParaRPr lang="sv-SE"/>
          </a:p>
        </p:txBody>
      </p:sp>
      <p:sp>
        <p:nvSpPr>
          <p:cNvPr id="2" name="Rubrik 1">
            <a:extLst>
              <a:ext uri="{FF2B5EF4-FFF2-40B4-BE49-F238E27FC236}">
                <a16:creationId xmlns:a16="http://schemas.microsoft.com/office/drawing/2014/main" id="{5A14B35C-4E6E-3A40-9945-1C24E5A9A38E}"/>
              </a:ext>
            </a:extLst>
          </p:cNvPr>
          <p:cNvSpPr>
            <a:spLocks noGrp="1"/>
          </p:cNvSpPr>
          <p:nvPr>
            <p:ph type="title"/>
          </p:nvPr>
        </p:nvSpPr>
        <p:spPr/>
        <p:txBody>
          <a:bodyPr/>
          <a:lstStyle/>
          <a:p>
            <a:r>
              <a:rPr lang="nn-NO" sz="3600" dirty="0" err="1"/>
              <a:t>Reflektionsfråga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0F878B3B-71B1-805D-293C-221E8620DE9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5CDF697-7B8A-97BC-1968-6083CEF2429B}"/>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E28F8A02-B58E-DDF5-66F3-C715063AEEE3}"/>
              </a:ext>
            </a:extLst>
          </p:cNvPr>
          <p:cNvSpPr txBox="1">
            <a:spLocks/>
          </p:cNvSpPr>
          <p:nvPr/>
        </p:nvSpPr>
        <p:spPr>
          <a:xfrm>
            <a:off x="1721998" y="2547955"/>
            <a:ext cx="505850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latin typeface="Arial" panose="020B0604020202020204" pitchFamily="34" charset="0"/>
                <a:cs typeface="Arial" panose="020B0604020202020204" pitchFamily="34" charset="0"/>
              </a:rPr>
              <a:t>Vad tycker du är en hållbar ekonomi och vad tycker du är viktigast att fokusera på </a:t>
            </a:r>
            <a:r>
              <a:rPr lang="sv-SE" sz="2800" dirty="0"/>
              <a:t>för att ha en bra tillvaro idag och framåt</a:t>
            </a:r>
            <a:r>
              <a:rPr lang="sv-SE" sz="2800" dirty="0">
                <a:latin typeface="Arial" panose="020B0604020202020204" pitchFamily="34" charset="0"/>
                <a:cs typeface="Arial" panose="020B0604020202020204" pitchFamily="34" charset="0"/>
              </a:rPr>
              <a:t>? </a:t>
            </a:r>
            <a:endParaRPr lang="sv-SE" sz="2800" dirty="0"/>
          </a:p>
        </p:txBody>
      </p:sp>
      <p:pic>
        <p:nvPicPr>
          <p:cNvPr id="5" name="Picture 4">
            <a:extLst>
              <a:ext uri="{FF2B5EF4-FFF2-40B4-BE49-F238E27FC236}">
                <a16:creationId xmlns:a16="http://schemas.microsoft.com/office/drawing/2014/main" id="{A2A4A49A-803A-C778-097C-A7F7C48D2837}"/>
              </a:ext>
            </a:extLst>
          </p:cNvPr>
          <p:cNvPicPr>
            <a:picLocks noChangeAspect="1"/>
          </p:cNvPicPr>
          <p:nvPr/>
        </p:nvPicPr>
        <p:blipFill>
          <a:blip r:embed="rId4"/>
          <a:srcRect r="-107" b="85"/>
          <a:stretch>
            <a:fillRect/>
          </a:stretch>
        </p:blipFill>
        <p:spPr>
          <a:xfrm>
            <a:off x="7386320" y="1284288"/>
            <a:ext cx="3397682" cy="4285184"/>
          </a:xfrm>
          <a:prstGeom prst="rect">
            <a:avLst/>
          </a:prstGeom>
        </p:spPr>
      </p:pic>
    </p:spTree>
    <p:extLst>
      <p:ext uri="{BB962C8B-B14F-4D97-AF65-F5344CB8AC3E}">
        <p14:creationId xmlns:p14="http://schemas.microsoft.com/office/powerpoint/2010/main" val="1976029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FD8A28-216F-CADC-3669-ABCDABE64DD8}"/>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E5A7A220-1B50-F3D3-6786-CAA7B27E61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C8EBC4F-0CDD-30DE-FC51-DFD82C1369A5}"/>
              </a:ext>
            </a:extLst>
          </p:cNvPr>
          <p:cNvSpPr>
            <a:spLocks noGrp="1"/>
          </p:cNvSpPr>
          <p:nvPr>
            <p:ph type="title"/>
          </p:nvPr>
        </p:nvSpPr>
        <p:spPr/>
        <p:txBody>
          <a:bodyPr/>
          <a:lstStyle/>
          <a:p>
            <a:r>
              <a:rPr lang="sv-SE" sz="3600" dirty="0"/>
              <a:t>Vad kan vi göra?</a:t>
            </a:r>
          </a:p>
        </p:txBody>
      </p:sp>
      <p:sp useBgFill="1">
        <p:nvSpPr>
          <p:cNvPr id="5" name="Platshållare för innehåll 2">
            <a:extLst>
              <a:ext uri="{FF2B5EF4-FFF2-40B4-BE49-F238E27FC236}">
                <a16:creationId xmlns:a16="http://schemas.microsoft.com/office/drawing/2014/main" id="{1419CE9F-CE1D-00B1-4BDE-E33795887168}"/>
              </a:ext>
            </a:extLst>
          </p:cNvPr>
          <p:cNvSpPr txBox="1">
            <a:spLocks/>
          </p:cNvSpPr>
          <p:nvPr/>
        </p:nvSpPr>
        <p:spPr>
          <a:xfrm>
            <a:off x="1721998" y="2014538"/>
            <a:ext cx="5766760" cy="3891313"/>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Samtal med vänner och anhöriga – påverka dem!</a:t>
            </a:r>
          </a:p>
          <a:p>
            <a:pPr eaLnBrk="1" hangingPunct="1"/>
            <a:r>
              <a:rPr lang="sv-SE" altLang="sv-SE" sz="2800" dirty="0"/>
              <a:t>Påverka via valsedeln</a:t>
            </a:r>
          </a:p>
          <a:p>
            <a:pPr eaLnBrk="1" hangingPunct="1"/>
            <a:r>
              <a:rPr lang="sv-SE" altLang="sv-SE" sz="2800" dirty="0"/>
              <a:t>Påverka kommunen genom pensionärsråd</a:t>
            </a:r>
          </a:p>
          <a:p>
            <a:pPr eaLnBrk="1" hangingPunct="1"/>
            <a:r>
              <a:rPr lang="sv-SE" altLang="sv-SE" sz="2800" dirty="0"/>
              <a:t>Påverka banken</a:t>
            </a:r>
          </a:p>
        </p:txBody>
      </p:sp>
      <p:pic>
        <p:nvPicPr>
          <p:cNvPr id="2" name="Picture 1">
            <a:extLst>
              <a:ext uri="{FF2B5EF4-FFF2-40B4-BE49-F238E27FC236}">
                <a16:creationId xmlns:a16="http://schemas.microsoft.com/office/drawing/2014/main" id="{A08A4968-E8E1-18DE-70E6-150729C45FDA}"/>
              </a:ext>
            </a:extLst>
          </p:cNvPr>
          <p:cNvPicPr>
            <a:picLocks noChangeAspect="1"/>
          </p:cNvPicPr>
          <p:nvPr/>
        </p:nvPicPr>
        <p:blipFill>
          <a:blip r:embed="rId4"/>
          <a:srcRect b="131"/>
          <a:stretch>
            <a:fillRect/>
          </a:stretch>
        </p:blipFill>
        <p:spPr>
          <a:xfrm>
            <a:off x="7985442" y="2145030"/>
            <a:ext cx="3607435" cy="2319850"/>
          </a:xfrm>
          <a:prstGeom prst="rect">
            <a:avLst/>
          </a:prstGeom>
        </p:spPr>
      </p:pic>
    </p:spTree>
    <p:extLst>
      <p:ext uri="{BB962C8B-B14F-4D97-AF65-F5344CB8AC3E}">
        <p14:creationId xmlns:p14="http://schemas.microsoft.com/office/powerpoint/2010/main" val="4130659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98A4DE-41C8-D76E-224C-8533E1FD1A9D}"/>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DB9E2C41-B416-3BE3-D2D5-4C109D406AA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D6C4C743-CB3B-20FB-3C75-6235707DA9B0}"/>
              </a:ext>
            </a:extLst>
          </p:cNvPr>
          <p:cNvSpPr>
            <a:spLocks noGrp="1"/>
          </p:cNvSpPr>
          <p:nvPr>
            <p:ph type="title"/>
          </p:nvPr>
        </p:nvSpPr>
        <p:spPr/>
        <p:txBody>
          <a:bodyPr/>
          <a:lstStyle/>
          <a:p>
            <a:r>
              <a:rPr lang="sv-SE" sz="3600" dirty="0"/>
              <a:t>Forts. Vad kan vi göra?</a:t>
            </a:r>
          </a:p>
        </p:txBody>
      </p:sp>
      <p:sp useBgFill="1">
        <p:nvSpPr>
          <p:cNvPr id="5" name="Platshållare för innehåll 2">
            <a:extLst>
              <a:ext uri="{FF2B5EF4-FFF2-40B4-BE49-F238E27FC236}">
                <a16:creationId xmlns:a16="http://schemas.microsoft.com/office/drawing/2014/main" id="{E8CBAA50-D81F-777E-47D2-A8CE3FA445C2}"/>
              </a:ext>
            </a:extLst>
          </p:cNvPr>
          <p:cNvSpPr txBox="1">
            <a:spLocks/>
          </p:cNvSpPr>
          <p:nvPr/>
        </p:nvSpPr>
        <p:spPr>
          <a:xfrm>
            <a:off x="1721998" y="2014538"/>
            <a:ext cx="9038280" cy="3891313"/>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Har du pengar över? Skänk pengar till organisationer som arbetar med miljöfrågor</a:t>
            </a:r>
          </a:p>
          <a:p>
            <a:pPr eaLnBrk="1" hangingPunct="1"/>
            <a:r>
              <a:rPr lang="sv-SE" altLang="sv-SE" sz="2800" dirty="0"/>
              <a:t>Se över din konsumtion</a:t>
            </a:r>
          </a:p>
          <a:p>
            <a:pPr lvl="1"/>
            <a:r>
              <a:rPr lang="sv-SE" altLang="sv-SE" sz="2600" dirty="0"/>
              <a:t>Minska inköp genom att: låta bli, låna, begagnat</a:t>
            </a:r>
          </a:p>
          <a:p>
            <a:pPr lvl="1"/>
            <a:r>
              <a:rPr lang="sv-SE" altLang="sv-SE" sz="2600" dirty="0"/>
              <a:t>Minska import – köp lokalt</a:t>
            </a:r>
          </a:p>
          <a:p>
            <a:pPr lvl="1"/>
            <a:r>
              <a:rPr lang="sv-SE" altLang="sv-SE" sz="2600" dirty="0"/>
              <a:t>Bra villkor för den som producerar </a:t>
            </a:r>
            <a:r>
              <a:rPr lang="sv-SE" altLang="sv-SE" sz="2600" dirty="0" err="1"/>
              <a:t>t.ex</a:t>
            </a:r>
            <a:r>
              <a:rPr lang="sv-SE" altLang="sv-SE" sz="2600" dirty="0"/>
              <a:t> </a:t>
            </a:r>
            <a:r>
              <a:rPr lang="sv-SE" altLang="sv-SE" sz="2600" dirty="0" err="1"/>
              <a:t>fairtrade</a:t>
            </a:r>
            <a:r>
              <a:rPr lang="sv-SE" altLang="sv-SE" sz="2600" dirty="0"/>
              <a:t> och kollektivavtal</a:t>
            </a:r>
          </a:p>
          <a:p>
            <a:pPr marL="457200" lvl="1" indent="0">
              <a:buNone/>
            </a:pPr>
            <a:endParaRPr lang="sv-SE" altLang="sv-SE" sz="2600" dirty="0"/>
          </a:p>
          <a:p>
            <a:pPr lvl="1"/>
            <a:endParaRPr lang="sv-SE" altLang="sv-SE" sz="2600" dirty="0"/>
          </a:p>
          <a:p>
            <a:pPr eaLnBrk="1" hangingPunct="1"/>
            <a:endParaRPr lang="sv-SE" altLang="sv-SE" sz="2800" dirty="0"/>
          </a:p>
          <a:p>
            <a:pPr eaLnBrk="1" hangingPunct="1"/>
            <a:endParaRPr lang="sv-SE" altLang="sv-SE" sz="2800" dirty="0"/>
          </a:p>
        </p:txBody>
      </p:sp>
    </p:spTree>
    <p:extLst>
      <p:ext uri="{BB962C8B-B14F-4D97-AF65-F5344CB8AC3E}">
        <p14:creationId xmlns:p14="http://schemas.microsoft.com/office/powerpoint/2010/main" val="2753597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1EC612-4A8D-9DAE-A38D-5C061A27A127}"/>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DB1BE08-E29C-633C-DE54-91A65DACF959}"/>
              </a:ext>
            </a:extLst>
          </p:cNvPr>
          <p:cNvSpPr>
            <a:spLocks noGrp="1"/>
          </p:cNvSpPr>
          <p:nvPr>
            <p:ph type="sldNum" sz="quarter" idx="12"/>
          </p:nvPr>
        </p:nvSpPr>
        <p:spPr/>
        <p:txBody>
          <a:bodyPr/>
          <a:lstStyle/>
          <a:p>
            <a:fld id="{332063FA-F158-B145-A53C-EFD7E6C84CF7}" type="slidenum">
              <a:rPr lang="sv-SE" smtClean="0"/>
              <a:pPr/>
              <a:t>39</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8DEB365-0DF7-6B91-3AA0-67805A77DAE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5B63458-3560-3D7E-EF30-C1468D6ADEC4}"/>
              </a:ext>
            </a:extLst>
          </p:cNvPr>
          <p:cNvSpPr>
            <a:spLocks noGrp="1"/>
          </p:cNvSpPr>
          <p:nvPr>
            <p:ph type="title"/>
          </p:nvPr>
        </p:nvSpPr>
        <p:spPr/>
        <p:txBody>
          <a:bodyPr/>
          <a:lstStyle/>
          <a:p>
            <a:r>
              <a:rPr lang="sv-SE" sz="3600"/>
              <a:t>Sammanfattning</a:t>
            </a:r>
          </a:p>
        </p:txBody>
      </p:sp>
      <p:sp useBgFill="1">
        <p:nvSpPr>
          <p:cNvPr id="5" name="Platshållare för innehåll 2">
            <a:extLst>
              <a:ext uri="{FF2B5EF4-FFF2-40B4-BE49-F238E27FC236}">
                <a16:creationId xmlns:a16="http://schemas.microsoft.com/office/drawing/2014/main" id="{6624267B-D3CD-DF36-64E9-AB51E24424B7}"/>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Ekonomiska modeller</a:t>
            </a:r>
          </a:p>
          <a:p>
            <a:r>
              <a:rPr lang="sv-SE" sz="2800" dirty="0"/>
              <a:t>Vardagens val och beslut</a:t>
            </a:r>
          </a:p>
          <a:p>
            <a:r>
              <a:rPr lang="sv-SE" sz="2800" dirty="0"/>
              <a:t>Pensionssparande och investeringar</a:t>
            </a:r>
          </a:p>
          <a:p>
            <a:r>
              <a:rPr lang="sv-SE" sz="2800" dirty="0"/>
              <a:t>Makten över din plånbok</a:t>
            </a:r>
          </a:p>
          <a:p>
            <a:endParaRPr lang="sv-SE" sz="2800" dirty="0"/>
          </a:p>
          <a:p>
            <a:endParaRPr lang="sv-SE" sz="2800" dirty="0"/>
          </a:p>
          <a:p>
            <a:endParaRPr lang="sv-SE" sz="2800" dirty="0"/>
          </a:p>
          <a:p>
            <a:endParaRPr lang="sv-SE" sz="2800" dirty="0"/>
          </a:p>
        </p:txBody>
      </p:sp>
      <p:grpSp>
        <p:nvGrpSpPr>
          <p:cNvPr id="13" name="Group 12">
            <a:extLst>
              <a:ext uri="{FF2B5EF4-FFF2-40B4-BE49-F238E27FC236}">
                <a16:creationId xmlns:a16="http://schemas.microsoft.com/office/drawing/2014/main" id="{9CB71323-F7F1-2B1A-7692-8FF857FA7922}"/>
              </a:ext>
            </a:extLst>
          </p:cNvPr>
          <p:cNvGrpSpPr/>
          <p:nvPr/>
        </p:nvGrpSpPr>
        <p:grpSpPr>
          <a:xfrm>
            <a:off x="8293100" y="1160780"/>
            <a:ext cx="3028315" cy="4800397"/>
            <a:chOff x="8059420" y="1120140"/>
            <a:chExt cx="3373755" cy="5349037"/>
          </a:xfrm>
        </p:grpSpPr>
        <p:pic>
          <p:nvPicPr>
            <p:cNvPr id="9" name="Picture 8" descr="En bild som visar text, Teckensnitt, design, logotyp&#10;&#10;AI-genererat innehåll kan vara felaktigt.">
              <a:extLst>
                <a:ext uri="{FF2B5EF4-FFF2-40B4-BE49-F238E27FC236}">
                  <a16:creationId xmlns:a16="http://schemas.microsoft.com/office/drawing/2014/main" id="{1FE5AE40-DBB9-9B22-4214-7349A298AF01}"/>
                </a:ext>
              </a:extLst>
            </p:cNvPr>
            <p:cNvPicPr>
              <a:picLocks noChangeAspect="1"/>
            </p:cNvPicPr>
            <p:nvPr/>
          </p:nvPicPr>
          <p:blipFill>
            <a:blip r:embed="rId4"/>
            <a:srcRect b="-218"/>
            <a:stretch>
              <a:fillRect/>
            </a:stretch>
          </p:blipFill>
          <p:spPr>
            <a:xfrm>
              <a:off x="9490075" y="4521835"/>
              <a:ext cx="1943100" cy="1947342"/>
            </a:xfrm>
            <a:prstGeom prst="rect">
              <a:avLst/>
            </a:prstGeom>
          </p:spPr>
        </p:pic>
        <p:pic>
          <p:nvPicPr>
            <p:cNvPr id="10" name="Picture 9">
              <a:extLst>
                <a:ext uri="{FF2B5EF4-FFF2-40B4-BE49-F238E27FC236}">
                  <a16:creationId xmlns:a16="http://schemas.microsoft.com/office/drawing/2014/main" id="{AE6AEF39-AD58-069A-DD4F-52D1B85EE487}"/>
                </a:ext>
              </a:extLst>
            </p:cNvPr>
            <p:cNvPicPr>
              <a:picLocks noChangeAspect="1"/>
            </p:cNvPicPr>
            <p:nvPr/>
          </p:nvPicPr>
          <p:blipFill>
            <a:blip r:embed="rId5"/>
            <a:srcRect r="-218" b="218"/>
            <a:stretch>
              <a:fillRect/>
            </a:stretch>
          </p:blipFill>
          <p:spPr>
            <a:xfrm>
              <a:off x="8220710" y="3547110"/>
              <a:ext cx="1947342" cy="1948372"/>
            </a:xfrm>
            <a:prstGeom prst="rect">
              <a:avLst/>
            </a:prstGeom>
          </p:spPr>
        </p:pic>
        <p:pic>
          <p:nvPicPr>
            <p:cNvPr id="11" name="Picture 10" descr="En bild som visar text, design, skärmbild, Teckensnitt&#10;&#10;AI-genererat innehåll kan vara felaktigt.">
              <a:extLst>
                <a:ext uri="{FF2B5EF4-FFF2-40B4-BE49-F238E27FC236}">
                  <a16:creationId xmlns:a16="http://schemas.microsoft.com/office/drawing/2014/main" id="{DC69B851-EFE4-46B4-46D5-C54698F184F2}"/>
                </a:ext>
              </a:extLst>
            </p:cNvPr>
            <p:cNvPicPr>
              <a:picLocks noChangeAspect="1"/>
            </p:cNvPicPr>
            <p:nvPr/>
          </p:nvPicPr>
          <p:blipFill>
            <a:blip r:embed="rId6"/>
            <a:srcRect b="-218"/>
            <a:stretch>
              <a:fillRect/>
            </a:stretch>
          </p:blipFill>
          <p:spPr>
            <a:xfrm>
              <a:off x="9288145" y="2277745"/>
              <a:ext cx="1943100" cy="1947342"/>
            </a:xfrm>
            <a:prstGeom prst="rect">
              <a:avLst/>
            </a:prstGeom>
          </p:spPr>
        </p:pic>
        <p:pic>
          <p:nvPicPr>
            <p:cNvPr id="12" name="Picture 11">
              <a:extLst>
                <a:ext uri="{FF2B5EF4-FFF2-40B4-BE49-F238E27FC236}">
                  <a16:creationId xmlns:a16="http://schemas.microsoft.com/office/drawing/2014/main" id="{58F00127-A163-72A2-B980-497DF4B8DFBD}"/>
                </a:ext>
              </a:extLst>
            </p:cNvPr>
            <p:cNvPicPr>
              <a:picLocks noChangeAspect="1"/>
            </p:cNvPicPr>
            <p:nvPr/>
          </p:nvPicPr>
          <p:blipFill>
            <a:blip r:embed="rId7"/>
            <a:srcRect r="218"/>
            <a:stretch>
              <a:fillRect/>
            </a:stretch>
          </p:blipFill>
          <p:spPr>
            <a:xfrm>
              <a:off x="8059420" y="1120140"/>
              <a:ext cx="1948372" cy="1943100"/>
            </a:xfrm>
            <a:prstGeom prst="rect">
              <a:avLst/>
            </a:prstGeom>
          </p:spPr>
        </p:pic>
      </p:grpSp>
    </p:spTree>
    <p:extLst>
      <p:ext uri="{BB962C8B-B14F-4D97-AF65-F5344CB8AC3E}">
        <p14:creationId xmlns:p14="http://schemas.microsoft.com/office/powerpoint/2010/main" val="639214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C6C01B-C1A6-094E-FB1B-D5EA5955570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10F891A4-A446-9E14-164F-C35A00174FB2}"/>
              </a:ext>
            </a:extLst>
          </p:cNvPr>
          <p:cNvSpPr>
            <a:spLocks noGrp="1"/>
          </p:cNvSpPr>
          <p:nvPr>
            <p:ph type="sldNum" sz="quarter" idx="12"/>
          </p:nvPr>
        </p:nvSpPr>
        <p:spPr/>
        <p:txBody>
          <a:bodyPr/>
          <a:lstStyle/>
          <a:p>
            <a:fld id="{332063FA-F158-B145-A53C-EFD7E6C84CF7}" type="slidenum">
              <a:rPr lang="sv-SE" smtClean="0"/>
              <a:pPr/>
              <a:t>40</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F837067-2FDF-A67B-DA1E-CCA82FE13D6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D8525F5-1CA2-5461-8D98-C14E6112B11A}"/>
              </a:ext>
            </a:extLst>
          </p:cNvPr>
          <p:cNvSpPr>
            <a:spLocks noGrp="1"/>
          </p:cNvSpPr>
          <p:nvPr>
            <p:ph type="title"/>
          </p:nvPr>
        </p:nvSpPr>
        <p:spPr/>
        <p:txBody>
          <a:bodyPr/>
          <a:lstStyle/>
          <a:p>
            <a:r>
              <a:rPr lang="sv-SE" sz="3600"/>
              <a:t>Nästa gång</a:t>
            </a:r>
          </a:p>
        </p:txBody>
      </p:sp>
      <p:sp useBgFill="1">
        <p:nvSpPr>
          <p:cNvPr id="5" name="Platshållare för innehåll 2">
            <a:extLst>
              <a:ext uri="{FF2B5EF4-FFF2-40B4-BE49-F238E27FC236}">
                <a16:creationId xmlns:a16="http://schemas.microsoft.com/office/drawing/2014/main" id="{C711C5B5-2E84-5990-8E60-ACB6F98D628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a:t>Tema </a:t>
            </a:r>
          </a:p>
          <a:p>
            <a:r>
              <a:rPr lang="sv-SE" sz="2800"/>
              <a:t>Frivillig förberedelse</a:t>
            </a:r>
          </a:p>
        </p:txBody>
      </p:sp>
      <p:pic>
        <p:nvPicPr>
          <p:cNvPr id="2" name="Bildobjekt 1" descr="En bild som visar text, skärmbild, logotyp, Varumärke&#10;&#10;AI-genererat innehåll kan vara felaktigt.">
            <a:extLst>
              <a:ext uri="{FF2B5EF4-FFF2-40B4-BE49-F238E27FC236}">
                <a16:creationId xmlns:a16="http://schemas.microsoft.com/office/drawing/2014/main" id="{8F824A8E-2987-D2DE-B189-7601959D94E6}"/>
              </a:ext>
            </a:extLst>
          </p:cNvPr>
          <p:cNvPicPr>
            <a:picLocks noChangeAspect="1"/>
          </p:cNvPicPr>
          <p:nvPr/>
        </p:nvPicPr>
        <p:blipFill>
          <a:blip r:embed="rId4"/>
          <a:stretch>
            <a:fillRect/>
          </a:stretch>
        </p:blipFill>
        <p:spPr>
          <a:xfrm>
            <a:off x="6096000" y="2545080"/>
            <a:ext cx="5409231" cy="27312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0118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87F596AE-14B3-1D65-D03D-2A833B5FE86F}"/>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86366FBA-0FA4-C415-7D9E-1518238C23BC}"/>
              </a:ext>
            </a:extLst>
          </p:cNvPr>
          <p:cNvSpPr>
            <a:spLocks noGrp="1"/>
          </p:cNvSpPr>
          <p:nvPr>
            <p:ph type="title"/>
          </p:nvPr>
        </p:nvSpPr>
        <p:spPr/>
        <p:txBody>
          <a:bodyPr/>
          <a:lstStyle/>
          <a:p>
            <a:r>
              <a:rPr lang="sv-SE" sz="3600" dirty="0">
                <a:solidFill>
                  <a:schemeClr val="bg1"/>
                </a:solidFill>
              </a:rPr>
              <a:t>För dig som vill lära dig mer!</a:t>
            </a:r>
          </a:p>
        </p:txBody>
      </p:sp>
      <p:sp useBgFill="1">
        <p:nvSpPr>
          <p:cNvPr id="5" name="Platshållare för innehåll 2">
            <a:extLst>
              <a:ext uri="{FF2B5EF4-FFF2-40B4-BE49-F238E27FC236}">
                <a16:creationId xmlns:a16="http://schemas.microsoft.com/office/drawing/2014/main" id="{0328397B-DB51-B629-70F1-C4D0C6229FF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a:solidFill>
                  <a:schemeClr val="bg1"/>
                </a:solidFill>
              </a:rPr>
              <a:t>Klicka på länkarna nedanför:</a:t>
            </a:r>
            <a:endParaRPr lang="sv-SE" sz="2800" dirty="0">
              <a:solidFill>
                <a:schemeClr val="bg1"/>
              </a:solidFill>
            </a:endParaRPr>
          </a:p>
          <a:p>
            <a:r>
              <a:rPr lang="sv-SE" sz="2800" dirty="0">
                <a:solidFill>
                  <a:schemeClr val="bg1"/>
                </a:solidFill>
                <a:hlinkClick r:id="rId3">
                  <a:extLst>
                    <a:ext uri="{A12FA001-AC4F-418D-AE19-62706E023703}">
                      <ahyp:hlinkClr xmlns:ahyp="http://schemas.microsoft.com/office/drawing/2018/hyperlinkcolor" val="tx"/>
                    </a:ext>
                  </a:extLst>
                </a:hlinkClick>
              </a:rPr>
              <a:t>WWF om global hållbar ekonomi</a:t>
            </a:r>
            <a:endParaRPr lang="sv-SE" sz="2800" dirty="0">
              <a:solidFill>
                <a:schemeClr val="bg1"/>
              </a:solidFill>
            </a:endParaRPr>
          </a:p>
          <a:p>
            <a:r>
              <a:rPr lang="sv-SE" sz="2800" dirty="0">
                <a:solidFill>
                  <a:schemeClr val="bg1"/>
                </a:solidFill>
                <a:hlinkClick r:id="rId4">
                  <a:extLst>
                    <a:ext uri="{A12FA001-AC4F-418D-AE19-62706E023703}">
                      <ahyp:hlinkClr xmlns:ahyp="http://schemas.microsoft.com/office/drawing/2018/hyperlinkcolor" val="tx"/>
                    </a:ext>
                  </a:extLst>
                </a:hlinkClick>
              </a:rPr>
              <a:t>Studie om drivkraft för hållbart sparande</a:t>
            </a:r>
            <a:endParaRPr lang="sv-SE" sz="2800" dirty="0">
              <a:solidFill>
                <a:schemeClr val="bg1"/>
              </a:solidFill>
            </a:endParaRPr>
          </a:p>
          <a:p>
            <a:r>
              <a:rPr lang="sv-SE" sz="2800" dirty="0">
                <a:solidFill>
                  <a:schemeClr val="bg1"/>
                </a:solidFill>
                <a:hlinkClick r:id="rId5">
                  <a:extLst>
                    <a:ext uri="{A12FA001-AC4F-418D-AE19-62706E023703}">
                      <ahyp:hlinkClr xmlns:ahyp="http://schemas.microsoft.com/office/drawing/2018/hyperlinkcolor" val="tx"/>
                    </a:ext>
                  </a:extLst>
                </a:hlinkClick>
              </a:rPr>
              <a:t>Information om hållbart sparande</a:t>
            </a:r>
            <a:endParaRPr lang="sv-SE" sz="2800" dirty="0">
              <a:solidFill>
                <a:schemeClr val="bg1"/>
              </a:solidFill>
            </a:endParaRPr>
          </a:p>
          <a:p>
            <a:r>
              <a:rPr lang="sv-SE" sz="2800" dirty="0">
                <a:solidFill>
                  <a:schemeClr val="bg1"/>
                </a:solidFill>
                <a:hlinkClick r:id="rId6">
                  <a:extLst>
                    <a:ext uri="{A12FA001-AC4F-418D-AE19-62706E023703}">
                      <ahyp:hlinkClr xmlns:ahyp="http://schemas.microsoft.com/office/drawing/2018/hyperlinkcolor" val="tx"/>
                    </a:ext>
                  </a:extLst>
                </a:hlinkClick>
              </a:rPr>
              <a:t>Bankfrågor om när man inte kan sköta sin ekonomi</a:t>
            </a:r>
            <a:endParaRPr lang="sv-SE" sz="2800" dirty="0">
              <a:solidFill>
                <a:schemeClr val="bg1"/>
              </a:solidFill>
            </a:endParaRPr>
          </a:p>
        </p:txBody>
      </p:sp>
      <p:pic>
        <p:nvPicPr>
          <p:cNvPr id="7" name="Bildobjekt 6" descr="En bild som visar text, Teckensnitt, Grafik, logotyp&#10;&#10;AI-genererat innehåll kan vara felaktigt.">
            <a:extLst>
              <a:ext uri="{FF2B5EF4-FFF2-40B4-BE49-F238E27FC236}">
                <a16:creationId xmlns:a16="http://schemas.microsoft.com/office/drawing/2014/main" id="{30CA7991-056D-2EA2-34EB-3F16B87D2092}"/>
              </a:ext>
            </a:extLst>
          </p:cNvPr>
          <p:cNvPicPr>
            <a:picLocks noChangeAspect="1"/>
          </p:cNvPicPr>
          <p:nvPr/>
        </p:nvPicPr>
        <p:blipFill>
          <a:blip r:embed="rId7"/>
          <a:stretch>
            <a:fillRect/>
          </a:stretch>
        </p:blipFill>
        <p:spPr>
          <a:xfrm>
            <a:off x="10776755" y="216311"/>
            <a:ext cx="1097559" cy="460889"/>
          </a:xfrm>
          <a:prstGeom prst="rect">
            <a:avLst/>
          </a:prstGeom>
        </p:spPr>
      </p:pic>
      <p:pic>
        <p:nvPicPr>
          <p:cNvPr id="3" name="Platshållare för innehåll 6" descr="Markör med hel fyllning">
            <a:extLst>
              <a:ext uri="{FF2B5EF4-FFF2-40B4-BE49-F238E27FC236}">
                <a16:creationId xmlns:a16="http://schemas.microsoft.com/office/drawing/2014/main" id="{2AA1575A-FEB6-16D7-A683-5B66C61AEB9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920181" flipH="1" flipV="1">
            <a:off x="7367335" y="2243285"/>
            <a:ext cx="1494366" cy="1494366"/>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00612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PF_mallpres_20141216_REN">
  <a:themeElements>
    <a:clrScheme name="SPF">
      <a:dk1>
        <a:sysClr val="windowText" lastClr="000000"/>
      </a:dk1>
      <a:lt1>
        <a:sysClr val="window" lastClr="FFFFFF"/>
      </a:lt1>
      <a:dk2>
        <a:srgbClr val="000000"/>
      </a:dk2>
      <a:lt2>
        <a:srgbClr val="FFFFFF"/>
      </a:lt2>
      <a:accent1>
        <a:srgbClr val="008FCB"/>
      </a:accent1>
      <a:accent2>
        <a:srgbClr val="E75113"/>
      </a:accent2>
      <a:accent3>
        <a:srgbClr val="004178"/>
      </a:accent3>
      <a:accent4>
        <a:srgbClr val="87C3E7"/>
      </a:accent4>
      <a:accent5>
        <a:srgbClr val="BDE4F7"/>
      </a:accent5>
      <a:accent6>
        <a:srgbClr val="EBF6FC"/>
      </a:accent6>
      <a:hlink>
        <a:srgbClr val="008FCB"/>
      </a:hlink>
      <a:folHlink>
        <a:srgbClr val="E75113"/>
      </a:folHlink>
    </a:clrScheme>
    <a:fontScheme name="SP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mtClean="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19397</TotalTime>
  <Words>6587</Words>
  <Application>Microsoft Macintosh PowerPoint</Application>
  <PresentationFormat>Bredbild</PresentationFormat>
  <Paragraphs>697</Paragraphs>
  <Slides>41</Slides>
  <Notes>41</Notes>
  <HiddenSlides>0</HiddenSlides>
  <MMClips>1</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41</vt:i4>
      </vt:variant>
    </vt:vector>
  </HeadingPairs>
  <TitlesOfParts>
    <vt:vector size="49" baseType="lpstr">
      <vt:lpstr>-webkit-standard</vt:lpstr>
      <vt:lpstr>Aptos</vt:lpstr>
      <vt:lpstr>Arial</vt:lpstr>
      <vt:lpstr>Calibri</vt:lpstr>
      <vt:lpstr>Impact</vt:lpstr>
      <vt:lpstr>Roboto Lt</vt:lpstr>
      <vt:lpstr>Wingdings</vt:lpstr>
      <vt:lpstr>SPF_mallpres_20141216_REN</vt:lpstr>
      <vt:lpstr>PowerPoint-presentation</vt:lpstr>
      <vt:lpstr>De globala målen</vt:lpstr>
      <vt:lpstr>Mål 8: Anständiga arbetsvillkor  och ekonomisk tillväxt  </vt:lpstr>
      <vt:lpstr>Mål 9: Hållbar industri,  innovationer och infrastruktur</vt:lpstr>
      <vt:lpstr>Mål 10: Minskad ojämlikhet</vt:lpstr>
      <vt:lpstr>Mål 12: Hållbar konsumtion  och produktion</vt:lpstr>
      <vt:lpstr>Övning</vt:lpstr>
      <vt:lpstr>Definition av hållbar ekonomi (KTH)</vt:lpstr>
      <vt:lpstr>Definition av hållbar ekonomi  (Agenda 2030)</vt:lpstr>
      <vt:lpstr>Definition av hållbar ekonomi  (Agenda 2030)</vt:lpstr>
      <vt:lpstr>Hållbar ekonomi</vt:lpstr>
      <vt:lpstr>PowerPoint-presentation</vt:lpstr>
      <vt:lpstr>Samtalsfråga</vt:lpstr>
      <vt:lpstr>Den hållbara  Munkmodellen</vt:lpstr>
      <vt:lpstr>PowerPoint-presentation</vt:lpstr>
      <vt:lpstr>Samtalsfråga</vt:lpstr>
      <vt:lpstr>Banker och dina pengar</vt:lpstr>
      <vt:lpstr>Pensionen och investeringar</vt:lpstr>
      <vt:lpstr>Pensionen</vt:lpstr>
      <vt:lpstr>Samtalsfråga</vt:lpstr>
      <vt:lpstr>Tänk på</vt:lpstr>
      <vt:lpstr>Mätningar och standarder</vt:lpstr>
      <vt:lpstr>Global Compact </vt:lpstr>
      <vt:lpstr>Swesif</vt:lpstr>
      <vt:lpstr>Svanenmärkta fonder </vt:lpstr>
      <vt:lpstr>Svenskt kvalitetsindex </vt:lpstr>
      <vt:lpstr>Allbright </vt:lpstr>
      <vt:lpstr>Fair Finance Guide </vt:lpstr>
      <vt:lpstr>Morningstar </vt:lpstr>
      <vt:lpstr>Övning:</vt:lpstr>
      <vt:lpstr>Ekonomisk egenmakt</vt:lpstr>
      <vt:lpstr>Framtidsfullmakt</vt:lpstr>
      <vt:lpstr>Får inte omfatta:</vt:lpstr>
      <vt:lpstr>Fullmakt för banker</vt:lpstr>
      <vt:lpstr>Att skriva en giltig fullmakt</vt:lpstr>
      <vt:lpstr>Reflektionsfråga</vt:lpstr>
      <vt:lpstr>Vad kan vi göra?</vt:lpstr>
      <vt:lpstr>Forts. Vad kan vi göra?</vt:lpstr>
      <vt:lpstr>Sammanfattning</vt:lpstr>
      <vt:lpstr>Nästa gång</vt:lpstr>
      <vt:lpstr>För dig som vill lära dig 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Sjölin</dc:creator>
  <cp:lastModifiedBy>Johanna Valentin</cp:lastModifiedBy>
  <cp:revision>308</cp:revision>
  <cp:lastPrinted>2025-06-10T12:32:33Z</cp:lastPrinted>
  <dcterms:created xsi:type="dcterms:W3CDTF">2025-02-13T09:49:49Z</dcterms:created>
  <dcterms:modified xsi:type="dcterms:W3CDTF">2026-09-10T09:41:49Z</dcterms:modified>
</cp:coreProperties>
</file>