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notesMasterIdLst>
    <p:notesMasterId r:id="rId21"/>
  </p:notesMasterIdLst>
  <p:sldIdLst>
    <p:sldId id="256" r:id="rId2"/>
    <p:sldId id="273" r:id="rId3"/>
    <p:sldId id="259" r:id="rId4"/>
    <p:sldId id="260" r:id="rId5"/>
    <p:sldId id="274" r:id="rId6"/>
    <p:sldId id="261" r:id="rId7"/>
    <p:sldId id="272" r:id="rId8"/>
    <p:sldId id="275" r:id="rId9"/>
    <p:sldId id="262" r:id="rId10"/>
    <p:sldId id="276" r:id="rId11"/>
    <p:sldId id="265" r:id="rId12"/>
    <p:sldId id="266" r:id="rId13"/>
    <p:sldId id="270" r:id="rId14"/>
    <p:sldId id="277" r:id="rId15"/>
    <p:sldId id="271" r:id="rId16"/>
    <p:sldId id="278" r:id="rId17"/>
    <p:sldId id="279" r:id="rId18"/>
    <p:sldId id="280" r:id="rId19"/>
    <p:sldId id="281" r:id="rId20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0220" autoAdjust="0"/>
    <p:restoredTop sz="94660"/>
  </p:normalViewPr>
  <p:slideViewPr>
    <p:cSldViewPr snapToGrid="0">
      <p:cViewPr>
        <p:scale>
          <a:sx n="87" d="100"/>
          <a:sy n="87" d="100"/>
        </p:scale>
        <p:origin x="-115" y="-211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840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openxmlformats.org/officeDocument/2006/relationships/chartUserShapes" Target="../drawings/drawing1.xml"/><Relationship Id="rId1" Type="http://schemas.openxmlformats.org/officeDocument/2006/relationships/oleObject" Target="Bok1" TargetMode="External"/><Relationship Id="rId4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Antal 80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Blad1!$A$2:$A$12</c:f>
              <c:numCache>
                <c:formatCode>General</c:formatCode>
                <c:ptCount val="11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  <c:pt idx="4">
                  <c:v>2025</c:v>
                </c:pt>
                <c:pt idx="5">
                  <c:v>2026</c:v>
                </c:pt>
                <c:pt idx="6">
                  <c:v>2027</c:v>
                </c:pt>
                <c:pt idx="7">
                  <c:v>2028</c:v>
                </c:pt>
                <c:pt idx="8">
                  <c:v>2029</c:v>
                </c:pt>
                <c:pt idx="9">
                  <c:v>2030</c:v>
                </c:pt>
                <c:pt idx="10">
                  <c:v>2031</c:v>
                </c:pt>
              </c:numCache>
            </c:numRef>
          </c:cat>
          <c:val>
            <c:numRef>
              <c:f>Blad1!$B$2:$B$12</c:f>
              <c:numCache>
                <c:formatCode>General</c:formatCode>
                <c:ptCount val="11"/>
                <c:pt idx="0">
                  <c:v>97</c:v>
                </c:pt>
                <c:pt idx="1">
                  <c:v>141</c:v>
                </c:pt>
                <c:pt idx="2">
                  <c:v>140</c:v>
                </c:pt>
                <c:pt idx="3">
                  <c:v>136</c:v>
                </c:pt>
                <c:pt idx="4">
                  <c:v>166</c:v>
                </c:pt>
                <c:pt idx="5">
                  <c:v>158</c:v>
                </c:pt>
                <c:pt idx="6">
                  <c:v>157</c:v>
                </c:pt>
                <c:pt idx="7">
                  <c:v>168</c:v>
                </c:pt>
                <c:pt idx="8">
                  <c:v>131</c:v>
                </c:pt>
                <c:pt idx="9">
                  <c:v>158</c:v>
                </c:pt>
                <c:pt idx="10">
                  <c:v>143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68D-494C-A492-132D84A179E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8307200"/>
        <c:axId val="171809536"/>
      </c:barChart>
      <c:catAx>
        <c:axId val="483072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171809536"/>
        <c:crosses val="autoZero"/>
        <c:auto val="1"/>
        <c:lblAlgn val="ctr"/>
        <c:lblOffset val="100"/>
        <c:noMultiLvlLbl val="0"/>
      </c:catAx>
      <c:valAx>
        <c:axId val="1718095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83072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1">
    <c:autoUpdate val="0"/>
  </c:externalData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0.03237</cdr:x>
      <cdr:y>0.43269</cdr:y>
    </cdr:from>
    <cdr:to>
      <cdr:x>0.99275</cdr:x>
      <cdr:y>0.43502</cdr:y>
    </cdr:to>
    <cdr:cxnSp macro="">
      <cdr:nvCxnSpPr>
        <cdr:cNvPr id="3" name="Rak koppling 2"/>
        <cdr:cNvCxnSpPr/>
      </cdr:nvCxnSpPr>
      <cdr:spPr>
        <a:xfrm xmlns:a="http://schemas.openxmlformats.org/drawingml/2006/main" flipV="1">
          <a:off x="340360" y="1882775"/>
          <a:ext cx="10099040" cy="1016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accent1"/>
          </a:solidFill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62F014-CD65-4560-BA2D-6A82CE777879}" type="datetimeFigureOut">
              <a:rPr lang="sv-SE" smtClean="0"/>
              <a:t>2021-12-18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4A2D45-138A-4C7A-A841-4CA9272605B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833554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>
            <a:extLst>
              <a:ext uri="{FF2B5EF4-FFF2-40B4-BE49-F238E27FC236}">
                <a16:creationId xmlns:a16="http://schemas.microsoft.com/office/drawing/2014/main" xmlns="" id="{742749CD-97B8-4C81-A813-BD5F90428D1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15750"/>
            <a:ext cx="3922478" cy="2774136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xmlns="" id="{DEF7D107-D015-41B1-8B5E-58B2D15236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069868"/>
            <a:ext cx="9144000" cy="1839105"/>
          </a:xfrm>
        </p:spPr>
        <p:txBody>
          <a:bodyPr anchor="b"/>
          <a:lstStyle>
            <a:lvl1pPr algn="ctr">
              <a:defRPr sz="6000">
                <a:solidFill>
                  <a:schemeClr val="tx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xmlns="" id="{FE055497-AD43-4E05-B7FB-2E0A8D4F55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272742"/>
            <a:ext cx="9144000" cy="985058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om du vill redigera mall för underrubrikformat</a:t>
            </a:r>
            <a:endParaRPr lang="sv-SE"/>
          </a:p>
        </p:txBody>
      </p:sp>
      <p:sp>
        <p:nvSpPr>
          <p:cNvPr id="7" name="Platshållare för sidfot 4">
            <a:extLst>
              <a:ext uri="{FF2B5EF4-FFF2-40B4-BE49-F238E27FC236}">
                <a16:creationId xmlns:a16="http://schemas.microsoft.com/office/drawing/2014/main" xmlns="" id="{7C3E305B-65B7-4E27-8D57-3303BF32B2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sv-SE"/>
              <a:t>tidaholm.se</a:t>
            </a:r>
          </a:p>
        </p:txBody>
      </p:sp>
    </p:spTree>
    <p:extLst>
      <p:ext uri="{BB962C8B-B14F-4D97-AF65-F5344CB8AC3E}">
        <p14:creationId xmlns:p14="http://schemas.microsoft.com/office/powerpoint/2010/main" val="1009111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e delar - blå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78963027-D55F-4BAE-83A1-BE72761DE7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xmlns="" id="{97E6D8B2-2460-4742-9CF3-7089F29441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3207326" cy="435133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xmlns="" id="{6A918CC1-5447-41A9-9960-C59178FB28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95799" y="1847850"/>
            <a:ext cx="3207328" cy="435133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8" name="Platshållare för innehåll 3">
            <a:extLst>
              <a:ext uri="{FF2B5EF4-FFF2-40B4-BE49-F238E27FC236}">
                <a16:creationId xmlns:a16="http://schemas.microsoft.com/office/drawing/2014/main" xmlns="" id="{9B0F0EC2-99CE-4956-BE10-2EC6B04153A5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8153400" y="1847850"/>
            <a:ext cx="3207327" cy="435133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12" name="Platshållare för sidfot 5">
            <a:extLst>
              <a:ext uri="{FF2B5EF4-FFF2-40B4-BE49-F238E27FC236}">
                <a16:creationId xmlns:a16="http://schemas.microsoft.com/office/drawing/2014/main" xmlns="" id="{511DFE43-F77B-4081-82CC-6846F829FC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sv-SE"/>
              <a:t>tidaholm.se</a:t>
            </a:r>
          </a:p>
        </p:txBody>
      </p:sp>
    </p:spTree>
    <p:extLst>
      <p:ext uri="{BB962C8B-B14F-4D97-AF65-F5344CB8AC3E}">
        <p14:creationId xmlns:p14="http://schemas.microsoft.com/office/powerpoint/2010/main" val="30148525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Rubrik, beskrivning, innehåll - blå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4DCA301E-228F-40A0-934A-D186184B7A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xmlns="" id="{40CA71F4-F4C4-41E6-B047-E8A610C9A3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xmlns="" id="{EDBD51CF-8051-49C4-821C-323EF5EF7C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277688"/>
            <a:ext cx="3932237" cy="35913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xmlns="" id="{B8DD1C87-8F03-41C5-AB9C-A23A9DE343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tidaholm.se</a:t>
            </a:r>
          </a:p>
        </p:txBody>
      </p:sp>
    </p:spTree>
    <p:extLst>
      <p:ext uri="{BB962C8B-B14F-4D97-AF65-F5344CB8AC3E}">
        <p14:creationId xmlns:p14="http://schemas.microsoft.com/office/powerpoint/2010/main" val="18374345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 - blå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8CF22CD0-C2E3-4EB8-A3CC-7527B2A6E8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03437"/>
            <a:ext cx="10515600" cy="1325563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xmlns="" id="{4C66511A-C003-4144-B55E-3D7EB95D0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tidaholm.se</a:t>
            </a:r>
          </a:p>
        </p:txBody>
      </p:sp>
    </p:spTree>
    <p:extLst>
      <p:ext uri="{BB962C8B-B14F-4D97-AF65-F5344CB8AC3E}">
        <p14:creationId xmlns:p14="http://schemas.microsoft.com/office/powerpoint/2010/main" val="122812681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lutssid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>
            <a:extLst>
              <a:ext uri="{FF2B5EF4-FFF2-40B4-BE49-F238E27FC236}">
                <a16:creationId xmlns:a16="http://schemas.microsoft.com/office/drawing/2014/main" xmlns="" id="{FE055497-AD43-4E05-B7FB-2E0A8D4F55A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47898" y="4272741"/>
            <a:ext cx="5248102" cy="1521229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Dina uppgifter</a:t>
            </a:r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xmlns="" id="{8E2574BC-6681-49FB-A3BD-8FA55A40E82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8189" y="-366048"/>
            <a:ext cx="4172989" cy="2951307"/>
          </a:xfrm>
          <a:prstGeom prst="rect">
            <a:avLst/>
          </a:prstGeom>
        </p:spPr>
      </p:pic>
      <p:sp>
        <p:nvSpPr>
          <p:cNvPr id="9" name="Underrubrik 2">
            <a:extLst>
              <a:ext uri="{FF2B5EF4-FFF2-40B4-BE49-F238E27FC236}">
                <a16:creationId xmlns:a16="http://schemas.microsoft.com/office/drawing/2014/main" xmlns="" id="{D4427D1D-174D-4F3A-B3B9-ADBADEA6521F}"/>
              </a:ext>
            </a:extLst>
          </p:cNvPr>
          <p:cNvSpPr txBox="1">
            <a:spLocks/>
          </p:cNvSpPr>
          <p:nvPr userDrawn="1"/>
        </p:nvSpPr>
        <p:spPr>
          <a:xfrm>
            <a:off x="4077392" y="2585259"/>
            <a:ext cx="4037215" cy="15212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6000" dirty="0">
                <a:solidFill>
                  <a:schemeClr val="tx1"/>
                </a:solidFill>
              </a:rPr>
              <a:t>Tack!</a:t>
            </a:r>
          </a:p>
        </p:txBody>
      </p:sp>
      <p:sp>
        <p:nvSpPr>
          <p:cNvPr id="10" name="Underrubrik 2">
            <a:extLst>
              <a:ext uri="{FF2B5EF4-FFF2-40B4-BE49-F238E27FC236}">
                <a16:creationId xmlns:a16="http://schemas.microsoft.com/office/drawing/2014/main" xmlns="" id="{304A6039-B951-49AD-A370-6235F8948D27}"/>
              </a:ext>
            </a:extLst>
          </p:cNvPr>
          <p:cNvSpPr txBox="1">
            <a:spLocks/>
          </p:cNvSpPr>
          <p:nvPr userDrawn="1"/>
        </p:nvSpPr>
        <p:spPr>
          <a:xfrm>
            <a:off x="6381403" y="4272741"/>
            <a:ext cx="4350328" cy="15212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/>
              <a:t>tidaholm.se</a:t>
            </a:r>
          </a:p>
          <a:p>
            <a:r>
              <a:rPr lang="sv-SE" dirty="0"/>
              <a:t>tidaholms.kommun@tidaholm.se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0502-60 60 00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811270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0A620D2D-A3A5-4F4E-B2DF-3191B3BCC2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xmlns="" id="{E6E4AA7D-B0B9-4D32-9660-32B14C550C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xmlns="" id="{37DC1695-D77D-4CDE-9D52-C83205A1E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tidaholm.se</a:t>
            </a:r>
          </a:p>
        </p:txBody>
      </p:sp>
    </p:spTree>
    <p:extLst>
      <p:ext uri="{BB962C8B-B14F-4D97-AF65-F5344CB8AC3E}">
        <p14:creationId xmlns:p14="http://schemas.microsoft.com/office/powerpoint/2010/main" val="2238792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78963027-D55F-4BAE-83A1-BE72761DE7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xmlns="" id="{97E6D8B2-2460-4742-9CF3-7089F29441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xmlns="" id="{6A918CC1-5447-41A9-9960-C59178FB28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xmlns="" id="{64DFD433-B786-466B-89C1-D32372B612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tidaholm.se</a:t>
            </a:r>
          </a:p>
        </p:txBody>
      </p:sp>
    </p:spTree>
    <p:extLst>
      <p:ext uri="{BB962C8B-B14F-4D97-AF65-F5344CB8AC3E}">
        <p14:creationId xmlns:p14="http://schemas.microsoft.com/office/powerpoint/2010/main" val="1083755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e dela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78963027-D55F-4BAE-83A1-BE72761DE7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xmlns="" id="{97E6D8B2-2460-4742-9CF3-7089F29441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3207326" cy="435133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xmlns="" id="{6A918CC1-5447-41A9-9960-C59178FB28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95799" y="1847850"/>
            <a:ext cx="3207328" cy="435133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8" name="Platshållare för innehåll 3">
            <a:extLst>
              <a:ext uri="{FF2B5EF4-FFF2-40B4-BE49-F238E27FC236}">
                <a16:creationId xmlns:a16="http://schemas.microsoft.com/office/drawing/2014/main" xmlns="" id="{9B0F0EC2-99CE-4956-BE10-2EC6B04153A5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8153400" y="1847850"/>
            <a:ext cx="3207327" cy="435133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12" name="Platshållare för sidfot 5">
            <a:extLst>
              <a:ext uri="{FF2B5EF4-FFF2-40B4-BE49-F238E27FC236}">
                <a16:creationId xmlns:a16="http://schemas.microsoft.com/office/drawing/2014/main" xmlns="" id="{511DFE43-F77B-4081-82CC-6846F829FC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sv-SE"/>
              <a:t>tidaholm.se</a:t>
            </a:r>
          </a:p>
        </p:txBody>
      </p:sp>
    </p:spTree>
    <p:extLst>
      <p:ext uri="{BB962C8B-B14F-4D97-AF65-F5344CB8AC3E}">
        <p14:creationId xmlns:p14="http://schemas.microsoft.com/office/powerpoint/2010/main" val="37167594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Rubrik, beskrivning innehåll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4DCA301E-228F-40A0-934A-D186184B7A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noFill/>
        </p:spPr>
        <p:txBody>
          <a:bodyPr anchor="b"/>
          <a:lstStyle>
            <a:lvl1pPr>
              <a:defRPr sz="3200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xmlns="" id="{40CA71F4-F4C4-41E6-B047-E8A610C9A3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xmlns="" id="{EDBD51CF-8051-49C4-821C-323EF5EF7C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244436"/>
            <a:ext cx="3932237" cy="3624552"/>
          </a:xfrm>
          <a:noFill/>
        </p:spPr>
        <p:txBody>
          <a:bodyPr/>
          <a:lstStyle>
            <a:lvl1pPr marL="0" indent="0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xmlns="" id="{B8DD1C87-8F03-41C5-AB9C-A23A9DE343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tidaholm.se</a:t>
            </a:r>
          </a:p>
        </p:txBody>
      </p:sp>
    </p:spTree>
    <p:extLst>
      <p:ext uri="{BB962C8B-B14F-4D97-AF65-F5344CB8AC3E}">
        <p14:creationId xmlns:p14="http://schemas.microsoft.com/office/powerpoint/2010/main" val="1790534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 - vit/bl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xmlns="" id="{DCED0E7A-0F32-4A26-A6BE-B84069410AD8}"/>
              </a:ext>
            </a:extLst>
          </p:cNvPr>
          <p:cNvSpPr/>
          <p:nvPr userDrawn="1"/>
        </p:nvSpPr>
        <p:spPr>
          <a:xfrm>
            <a:off x="0" y="0"/>
            <a:ext cx="12192000" cy="169068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xmlns="" id="{0A620D2D-A3A5-4F4E-B2DF-3191B3BCC2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xmlns="" id="{E6E4AA7D-B0B9-4D32-9660-32B14C550C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xmlns="" id="{37DC1695-D77D-4CDE-9D52-C83205A1E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tidaholm.se</a:t>
            </a:r>
          </a:p>
        </p:txBody>
      </p:sp>
    </p:spTree>
    <p:extLst>
      <p:ext uri="{BB962C8B-B14F-4D97-AF65-F5344CB8AC3E}">
        <p14:creationId xmlns:p14="http://schemas.microsoft.com/office/powerpoint/2010/main" val="2907121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Rubrik, beskrivning, innehåll - vit/blå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xmlns="" id="{F579B575-F211-411B-AAF4-189EEF2EB32D}"/>
              </a:ext>
            </a:extLst>
          </p:cNvPr>
          <p:cNvSpPr/>
          <p:nvPr userDrawn="1"/>
        </p:nvSpPr>
        <p:spPr>
          <a:xfrm>
            <a:off x="0" y="0"/>
            <a:ext cx="5220392" cy="690499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xmlns="" id="{4DCA301E-228F-40A0-934A-D186184B7A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840277" cy="1600200"/>
          </a:xfrm>
          <a:noFill/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xmlns="" id="{40CA71F4-F4C4-41E6-B047-E8A610C9A3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77592" y="457201"/>
            <a:ext cx="5677795" cy="54038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xmlns="" id="{EDBD51CF-8051-49C4-821C-323EF5EF7C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244436"/>
            <a:ext cx="3840277" cy="3624552"/>
          </a:xfrm>
          <a:noFill/>
        </p:spPr>
        <p:txBody>
          <a:bodyPr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xmlns="" id="{B8DD1C87-8F03-41C5-AB9C-A23A9DE343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tidaholm.se</a:t>
            </a:r>
          </a:p>
        </p:txBody>
      </p:sp>
    </p:spTree>
    <p:extLst>
      <p:ext uri="{BB962C8B-B14F-4D97-AF65-F5344CB8AC3E}">
        <p14:creationId xmlns:p14="http://schemas.microsoft.com/office/powerpoint/2010/main" val="447142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 - blå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0A620D2D-A3A5-4F4E-B2DF-3191B3BCC2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xmlns="" id="{E6E4AA7D-B0B9-4D32-9660-32B14C550C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xmlns="" id="{37DC1695-D77D-4CDE-9D52-C83205A1E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tidaholm.se</a:t>
            </a:r>
          </a:p>
        </p:txBody>
      </p:sp>
    </p:spTree>
    <p:extLst>
      <p:ext uri="{BB962C8B-B14F-4D97-AF65-F5344CB8AC3E}">
        <p14:creationId xmlns:p14="http://schemas.microsoft.com/office/powerpoint/2010/main" val="331642955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 - blå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78963027-D55F-4BAE-83A1-BE72761DE7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xmlns="" id="{97E6D8B2-2460-4742-9CF3-7089F29441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xmlns="" id="{6A918CC1-5447-41A9-9960-C59178FB28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xmlns="" id="{64DFD433-B786-466B-89C1-D32372B612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tidaholm.se</a:t>
            </a:r>
          </a:p>
        </p:txBody>
      </p:sp>
    </p:spTree>
    <p:extLst>
      <p:ext uri="{BB962C8B-B14F-4D97-AF65-F5344CB8AC3E}">
        <p14:creationId xmlns:p14="http://schemas.microsoft.com/office/powerpoint/2010/main" val="30565782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xmlns="" id="{A1221ECA-7816-418A-BB99-B4C01AA8D4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xmlns="" id="{82D5DD7A-91F3-4728-AD4D-D696A832E9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xmlns="" id="{95AFE948-FF0A-43CF-8EDE-4DEAC17482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sv-SE"/>
              <a:t>tidaholm.se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88122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83" r:id="rId5"/>
    <p:sldLayoutId id="2147483685" r:id="rId6"/>
    <p:sldLayoutId id="2147483684" r:id="rId7"/>
    <p:sldLayoutId id="2147483675" r:id="rId8"/>
    <p:sldLayoutId id="2147483676" r:id="rId9"/>
    <p:sldLayoutId id="2147483677" r:id="rId10"/>
    <p:sldLayoutId id="2147483678" r:id="rId11"/>
    <p:sldLayoutId id="2147483679" r:id="rId12"/>
    <p:sldLayoutId id="2147483686" r:id="rId13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SzPct val="120000"/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SzPct val="120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SzPct val="120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SzPct val="120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SzPct val="120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7498B60E-9FBF-4CFD-9CF4-F44D61B41F6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Äldres bostadssituation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xmlns="" id="{92338A80-F45C-4C68-82CF-DF22FFAAA3D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 smtClean="0"/>
              <a:t>Framtida utmaningar</a:t>
            </a:r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xmlns="" id="{647A23B2-47BE-47AF-B33C-24D004B7BE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tidaholm.se</a:t>
            </a:r>
          </a:p>
        </p:txBody>
      </p:sp>
    </p:spTree>
    <p:extLst>
      <p:ext uri="{BB962C8B-B14F-4D97-AF65-F5344CB8AC3E}">
        <p14:creationId xmlns:p14="http://schemas.microsoft.com/office/powerpoint/2010/main" val="896095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Äldres bostadssituation i Tidaholm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Äldre bor kvar i sin villa i stor utsträckning än i riket som helhet.</a:t>
            </a:r>
          </a:p>
          <a:p>
            <a:r>
              <a:rPr lang="sv-SE" dirty="0" smtClean="0"/>
              <a:t>Inte orimligt att anta att tillgången på lämpliga lägenheter är en viktig faktor.</a:t>
            </a:r>
          </a:p>
          <a:p>
            <a:r>
              <a:rPr lang="sv-SE" dirty="0" smtClean="0"/>
              <a:t>Tidigare undersökningar visar även att betalningsförmågan spelar in.</a:t>
            </a:r>
            <a:endParaRPr lang="sv-SE" dirty="0"/>
          </a:p>
          <a:p>
            <a:pPr marL="0" indent="0">
              <a:buNone/>
            </a:pPr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tidaholm.se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57012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Hur ser bostadsmarknaden ut i Tidaholm gällande bostadsrätter?</a:t>
            </a: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tidaholm.se</a:t>
            </a:r>
            <a:endParaRPr lang="sv-SE"/>
          </a:p>
        </p:txBody>
      </p:sp>
      <p:pic>
        <p:nvPicPr>
          <p:cNvPr id="5" name="Platshållare för innehåll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2314750"/>
            <a:ext cx="10515600" cy="3373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4176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Hur ser bostadsmarknaden ut i Tidaholm gällande hyreslägenheter?</a:t>
            </a: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tidaholm.se</a:t>
            </a:r>
            <a:endParaRPr lang="sv-SE"/>
          </a:p>
        </p:txBody>
      </p:sp>
      <p:pic>
        <p:nvPicPr>
          <p:cNvPr id="5" name="Platshållare för innehåll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2282317"/>
            <a:ext cx="10515600" cy="3437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2517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Invånare 80 + i särskilt boende</a:t>
            </a:r>
            <a:endParaRPr lang="sv-SE" dirty="0"/>
          </a:p>
        </p:txBody>
      </p:sp>
      <p:pic>
        <p:nvPicPr>
          <p:cNvPr id="5" name="Platshållare för innehåll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6584" y="2449938"/>
            <a:ext cx="11052988" cy="3413834"/>
          </a:xfrm>
          <a:prstGeom prst="rect">
            <a:avLst/>
          </a:prstGeom>
        </p:spPr>
      </p:pic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tidaholm.se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53061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Slutsats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Äldre bor i större utsträckning i villa än flerfamiljshus.</a:t>
            </a:r>
          </a:p>
          <a:p>
            <a:r>
              <a:rPr lang="sv-SE" dirty="0" smtClean="0"/>
              <a:t>Äldre bor i större utsträckning på </a:t>
            </a:r>
            <a:r>
              <a:rPr lang="sv-SE" dirty="0" err="1" smtClean="0"/>
              <a:t>Säbo</a:t>
            </a:r>
            <a:r>
              <a:rPr lang="sv-SE" dirty="0" smtClean="0"/>
              <a:t> jämfört </a:t>
            </a:r>
            <a:r>
              <a:rPr lang="sv-SE" dirty="0"/>
              <a:t>med riket.</a:t>
            </a: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tidaholm.se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51199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Framtiden boende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Kommunen har ett ansvar att arbeta med boendefrågan i flera delar.</a:t>
            </a:r>
          </a:p>
          <a:p>
            <a:r>
              <a:rPr lang="sv-SE" dirty="0" err="1" smtClean="0"/>
              <a:t>Säbo</a:t>
            </a:r>
            <a:r>
              <a:rPr lang="sv-SE" dirty="0" smtClean="0"/>
              <a:t> är en självklar del</a:t>
            </a:r>
          </a:p>
          <a:p>
            <a:r>
              <a:rPr lang="sv-SE" dirty="0" smtClean="0"/>
              <a:t>Förutsättningar för fastighetsägare att utveckla boendelösningar är en annan del.</a:t>
            </a:r>
          </a:p>
          <a:p>
            <a:r>
              <a:rPr lang="sv-SE" dirty="0" smtClean="0"/>
              <a:t>Som del i detta arbetet tas ett s.k. ”bostadstrategiskt program” fram.</a:t>
            </a:r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tidaholm.se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73161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Planlagd mark</a:t>
            </a:r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tidaholm.se</a:t>
            </a:r>
            <a:endParaRPr lang="sv-SE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7200" y="1925637"/>
            <a:ext cx="5438374" cy="4195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846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Planerad planläggning</a:t>
            </a:r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tidaholm.se</a:t>
            </a:r>
            <a:endParaRPr lang="sv-SE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6237" y="2076449"/>
            <a:ext cx="6452451" cy="2390775"/>
          </a:xfrm>
          <a:prstGeom prst="rect">
            <a:avLst/>
          </a:prstGeom>
        </p:spPr>
      </p:pic>
      <p:sp>
        <p:nvSpPr>
          <p:cNvPr id="6" name="textruta 5"/>
          <p:cNvSpPr txBox="1"/>
          <p:nvPr/>
        </p:nvSpPr>
        <p:spPr>
          <a:xfrm>
            <a:off x="647700" y="4646611"/>
            <a:ext cx="52101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Ovan tabell bör kompletteras med Stensiken som kan ge ytterligare 200-250 lägenheter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1440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Slutsats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Kommunens processer i syfte att säkerställa att det finns förutsättningar att bygga de bostäder som behövs för äldre pågår.</a:t>
            </a:r>
          </a:p>
          <a:p>
            <a:r>
              <a:rPr lang="sv-SE" dirty="0" smtClean="0"/>
              <a:t>Bedömningen just nu är att vi är i fas med efterfrågan.</a:t>
            </a:r>
          </a:p>
          <a:p>
            <a:pPr marL="0" indent="0">
              <a:buNone/>
            </a:pPr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tidaholm.se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01252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Når vi målet?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Villa /Lägenhet/Trygghetsboende/</a:t>
            </a:r>
            <a:r>
              <a:rPr lang="sv-SE" dirty="0" err="1" smtClean="0"/>
              <a:t>Säbo</a:t>
            </a:r>
            <a:endParaRPr lang="sv-SE" dirty="0" smtClean="0"/>
          </a:p>
          <a:p>
            <a:r>
              <a:rPr lang="sv-SE" dirty="0" smtClean="0"/>
              <a:t>Teknikutvecklingen</a:t>
            </a:r>
          </a:p>
          <a:p>
            <a:r>
              <a:rPr lang="sv-SE" dirty="0" smtClean="0"/>
              <a:t>Vad vill de äldre själva? Väljargrupp!</a:t>
            </a:r>
          </a:p>
          <a:p>
            <a:endParaRPr lang="sv-SE" dirty="0" smtClean="0"/>
          </a:p>
          <a:p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tidaholm.se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87449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Diskussionspunkter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Bakgrund/socialtjänstlagen</a:t>
            </a:r>
          </a:p>
          <a:p>
            <a:r>
              <a:rPr lang="sv-SE" dirty="0" smtClean="0"/>
              <a:t>Befolkningsutveckling</a:t>
            </a:r>
          </a:p>
          <a:p>
            <a:r>
              <a:rPr lang="sv-SE" dirty="0" smtClean="0"/>
              <a:t>Boendesituation</a:t>
            </a:r>
            <a:endParaRPr lang="sv-SE" dirty="0"/>
          </a:p>
          <a:p>
            <a:r>
              <a:rPr lang="sv-SE" dirty="0" smtClean="0"/>
              <a:t>Framtidens boende</a:t>
            </a:r>
          </a:p>
          <a:p>
            <a:r>
              <a:rPr lang="sv-SE" dirty="0" smtClean="0"/>
              <a:t>Når vi målet?</a:t>
            </a:r>
            <a:endParaRPr lang="sv-SE" dirty="0"/>
          </a:p>
          <a:p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tidaholm.se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88342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Socialtjänstlagen 5 kap 5 §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b="1" dirty="0"/>
              <a:t>Äldre människor</a:t>
            </a:r>
          </a:p>
          <a:p>
            <a:r>
              <a:rPr lang="sv-SE" dirty="0" smtClean="0"/>
              <a:t>Socialnämnden </a:t>
            </a:r>
            <a:r>
              <a:rPr lang="sv-SE" dirty="0"/>
              <a:t>ska verka för att äldre människor får goda bostäder och ska därutöver ge dem som behöver det stöd och hjälp i hemmet och annan lättåtkomlig </a:t>
            </a:r>
            <a:r>
              <a:rPr lang="sv-SE" dirty="0" smtClean="0"/>
              <a:t>service.</a:t>
            </a:r>
          </a:p>
          <a:p>
            <a:r>
              <a:rPr lang="sv-SE" dirty="0"/>
              <a:t>Kommunen ska inrätta särskilda boendeformer för service och omvårdnad för äldre människor som behöver särskilt </a:t>
            </a:r>
            <a:r>
              <a:rPr lang="sv-SE" dirty="0" smtClean="0"/>
              <a:t>stöd.</a:t>
            </a:r>
          </a:p>
          <a:p>
            <a:r>
              <a:rPr lang="sv-SE" dirty="0"/>
              <a:t>Kommunen får även inrätta särskilda boendeformer för äldre människor som främst behöver stöd och hjälp i boendet och annan lättåtkomlig service och som därutöver har behov av att bryta oönskad isolering</a:t>
            </a: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tidaholm.se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71465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Socialtjänstlagen 5 kap 6 §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Socialnämnden </a:t>
            </a:r>
            <a:r>
              <a:rPr lang="sv-SE" dirty="0"/>
              <a:t>ska göra sig väl förtrogen med levnadsförhållandena i kommunen för äldre människor samt i sin uppsökande verksamhet upplysa om socialtjänstens verksamhet på detta område</a:t>
            </a:r>
            <a:r>
              <a:rPr lang="sv-SE" dirty="0" smtClean="0"/>
              <a:t>.</a:t>
            </a:r>
          </a:p>
          <a:p>
            <a:pPr marL="0" indent="0">
              <a:buNone/>
            </a:pPr>
            <a:endParaRPr lang="sv-SE" dirty="0" smtClean="0"/>
          </a:p>
          <a:p>
            <a:r>
              <a:rPr lang="sv-SE" dirty="0"/>
              <a:t>Kommunen ska planera sina insatser för äldre. I planeringen ska kommunen samverka med regionen samt andra samhällsorgan och </a:t>
            </a:r>
            <a:r>
              <a:rPr lang="sv-SE" dirty="0" smtClean="0"/>
              <a:t>organisationer</a:t>
            </a:r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tidaholm.se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37080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Slutsats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Kommunen har ett antal åtaganden avseende boende för äldre över tid.</a:t>
            </a:r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tidaholm.se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20708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Befolkningsutvecklingen nationellt</a:t>
            </a: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tidaholm.se</a:t>
            </a:r>
            <a:endParaRPr lang="sv-SE"/>
          </a:p>
        </p:txBody>
      </p:sp>
      <p:pic>
        <p:nvPicPr>
          <p:cNvPr id="5" name="Platshållare för innehåll 4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1713" y="1690688"/>
            <a:ext cx="6786562" cy="4665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1888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Antal 80 åringar de kommande 10 </a:t>
            </a:r>
            <a:r>
              <a:rPr lang="sv-SE" dirty="0" smtClean="0"/>
              <a:t>år Tidaholm</a:t>
            </a:r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tidaholm.se</a:t>
            </a:r>
            <a:endParaRPr lang="sv-SE"/>
          </a:p>
        </p:txBody>
      </p:sp>
      <p:graphicFrame>
        <p:nvGraphicFramePr>
          <p:cNvPr id="5" name="Platshållare för innehåll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037085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74618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Slutsats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Antal 80+ ökar i Sverige påtagligt</a:t>
            </a:r>
          </a:p>
          <a:p>
            <a:r>
              <a:rPr lang="sv-SE" dirty="0" smtClean="0"/>
              <a:t>Antal 80+ i Tidaholm ökar påtagligt de kommande.</a:t>
            </a:r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tidaholm.se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92410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Äldres bostadssituation nationellt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Äldre bor i flerfamiljshus i större utsträckning än villa</a:t>
            </a:r>
            <a:endParaRPr lang="sv-SE" dirty="0"/>
          </a:p>
          <a:p>
            <a:r>
              <a:rPr lang="sv-SE" dirty="0" smtClean="0"/>
              <a:t>Betalningsvilja och tillgång till tillgänglighetsanpassade lägenheter viktiga faktorer</a:t>
            </a:r>
            <a:endParaRPr lang="sv-SE" dirty="0"/>
          </a:p>
          <a:p>
            <a:pPr marL="0" indent="0">
              <a:buNone/>
            </a:pPr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tidaholm.se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39296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idaholm">
  <a:themeElements>
    <a:clrScheme name="Anpassat 11">
      <a:dk1>
        <a:sysClr val="windowText" lastClr="000000"/>
      </a:dk1>
      <a:lt1>
        <a:sysClr val="window" lastClr="FFFFFF"/>
      </a:lt1>
      <a:dk2>
        <a:srgbClr val="004D69"/>
      </a:dk2>
      <a:lt2>
        <a:srgbClr val="B2B2B2"/>
      </a:lt2>
      <a:accent1>
        <a:srgbClr val="F07D32"/>
      </a:accent1>
      <a:accent2>
        <a:srgbClr val="0079A1"/>
      </a:accent2>
      <a:accent3>
        <a:srgbClr val="585857"/>
      </a:accent3>
      <a:accent4>
        <a:srgbClr val="A5A4A5"/>
      </a:accent4>
      <a:accent5>
        <a:srgbClr val="FCC10A"/>
      </a:accent5>
      <a:accent6>
        <a:srgbClr val="D66A9C"/>
      </a:accent6>
      <a:hlink>
        <a:srgbClr val="0079A1"/>
      </a:hlink>
      <a:folHlink>
        <a:srgbClr val="575756"/>
      </a:folHlink>
    </a:clrScheme>
    <a:fontScheme name="Tidaholm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owerpoint arbetsdokument" id="{97472F25-F977-4DA1-91AE-B51DCA8EE13F}" vid="{3509DAAA-0F4D-4197-874A-C7611ECEA6A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 (4)</Template>
  <TotalTime>179</TotalTime>
  <Words>426</Words>
  <Application>Microsoft Office PowerPoint</Application>
  <PresentationFormat>Anpassad</PresentationFormat>
  <Paragraphs>71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19</vt:i4>
      </vt:variant>
    </vt:vector>
  </HeadingPairs>
  <TitlesOfParts>
    <vt:vector size="20" baseType="lpstr">
      <vt:lpstr>Tidaholm</vt:lpstr>
      <vt:lpstr>Äldres bostadssituation</vt:lpstr>
      <vt:lpstr>Diskussionspunkter</vt:lpstr>
      <vt:lpstr>Socialtjänstlagen 5 kap 5 §</vt:lpstr>
      <vt:lpstr>Socialtjänstlagen 5 kap 6 §</vt:lpstr>
      <vt:lpstr>Slutsats</vt:lpstr>
      <vt:lpstr>Befolkningsutvecklingen nationellt</vt:lpstr>
      <vt:lpstr>Antal 80 åringar de kommande 10 år Tidaholm</vt:lpstr>
      <vt:lpstr>Slutsats</vt:lpstr>
      <vt:lpstr>Äldres bostadssituation nationellt</vt:lpstr>
      <vt:lpstr>Äldres bostadssituation i Tidaholm</vt:lpstr>
      <vt:lpstr>Hur ser bostadsmarknaden ut i Tidaholm gällande bostadsrätter?</vt:lpstr>
      <vt:lpstr>Hur ser bostadsmarknaden ut i Tidaholm gällande hyreslägenheter?</vt:lpstr>
      <vt:lpstr>Invånare 80 + i särskilt boende</vt:lpstr>
      <vt:lpstr>Slutsats</vt:lpstr>
      <vt:lpstr>Framtiden boende</vt:lpstr>
      <vt:lpstr>Planlagd mark</vt:lpstr>
      <vt:lpstr>Planerad planläggning</vt:lpstr>
      <vt:lpstr>Slutsats</vt:lpstr>
      <vt:lpstr>Når vi målet?</vt:lpstr>
    </vt:vector>
  </TitlesOfParts>
  <Company>Tidaholms kommun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Äldres bostadssituation</dc:title>
  <dc:creator>Maria Wänerstig</dc:creator>
  <cp:lastModifiedBy>Phiehl</cp:lastModifiedBy>
  <cp:revision>10</cp:revision>
  <dcterms:created xsi:type="dcterms:W3CDTF">2021-11-30T08:02:35Z</dcterms:created>
  <dcterms:modified xsi:type="dcterms:W3CDTF">2021-12-18T13:52:55Z</dcterms:modified>
</cp:coreProperties>
</file>