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12" r:id="rId5"/>
    <p:sldId id="303" r:id="rId6"/>
    <p:sldId id="330" r:id="rId7"/>
    <p:sldId id="331" r:id="rId8"/>
    <p:sldId id="332" r:id="rId9"/>
    <p:sldId id="333" r:id="rId10"/>
    <p:sldId id="309" r:id="rId11"/>
    <p:sldId id="329" r:id="rId12"/>
    <p:sldId id="334" r:id="rId13"/>
    <p:sldId id="302" r:id="rId14"/>
    <p:sldId id="328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E"/>
    <a:srgbClr val="D9F1FF"/>
    <a:srgbClr val="FFFFFF"/>
    <a:srgbClr val="0078BC"/>
    <a:srgbClr val="6D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36C66-AF4C-4A1D-83FF-F58C847EAA00}" v="41" dt="2024-02-16T05:55:45.435"/>
    <p1510:client id="{C59E4655-19E4-4E81-BA52-F221F05884DF}" v="6" dt="2024-02-16T07:47:21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 autoAdjust="0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089795D-CA40-4B92-8BD2-419D230176B0}" type="datetimeFigureOut">
              <a:rPr lang="sv-SE" smtClean="0"/>
              <a:pPr/>
              <a:t>2024-04-04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941D05A-E3EB-444E-9292-ECEB73978C6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55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0480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Förstasidans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6057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4" y="6110768"/>
            <a:ext cx="1512168" cy="52169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941546-B6F2-47FB-B73C-D87FBD27D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606" y="6597352"/>
            <a:ext cx="1017020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94B4206-9A18-43D7-AED7-7FA2D430BB49}" type="datetime1">
              <a:rPr lang="sv-SE" smtClean="0"/>
              <a:t>2024-04-04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0C300C-6BAD-4FA9-9AC4-9448B51D7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0409" y="6597352"/>
            <a:ext cx="3601751" cy="26064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Munkedals kommun</a:t>
            </a: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4A22C2-664F-45F2-9F69-916F0BCB5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2410" y="6597352"/>
            <a:ext cx="864998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Sida </a:t>
            </a:r>
            <a:fld id="{340DD3A0-A0FF-45AE-9FE1-2CD056686F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6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404663"/>
            <a:ext cx="7772400" cy="936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Sidrubrik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4" y="6110768"/>
            <a:ext cx="1512168" cy="521698"/>
          </a:xfrm>
          <a:prstGeom prst="rect">
            <a:avLst/>
          </a:prstGeom>
        </p:spPr>
      </p:pic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37987475-2AAF-4EA3-915F-03DCE0AF24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340768"/>
            <a:ext cx="7772400" cy="4680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rgbClr val="0077BE"/>
              </a:buClr>
              <a:defRPr sz="2800"/>
            </a:lvl1pPr>
            <a:lvl2pPr marL="742950" indent="-285750">
              <a:buClr>
                <a:srgbClr val="0077BE"/>
              </a:buClr>
              <a:buSzPct val="80000"/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</a:lstStyle>
          <a:p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Nivå 1</a:t>
            </a:r>
          </a:p>
          <a:p>
            <a:pPr lvl="1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Nivå 2</a:t>
            </a:r>
          </a:p>
          <a:p>
            <a:pPr lvl="2"/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Nivå 3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63F4080-8B25-4E08-A05A-9A39CC868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606" y="6597352"/>
            <a:ext cx="1017020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0ECC88-5340-4E9C-AE3F-5F7961DA5B13}" type="datetime1">
              <a:rPr lang="sv-SE" smtClean="0"/>
              <a:t>2024-04-04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15B9E58-5AB6-4DAD-80FA-26938449B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0409" y="6597352"/>
            <a:ext cx="3601751" cy="26064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Munkedals kommun</a:t>
            </a:r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D1E155D-2274-4399-9360-AEDF96E0F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2410" y="6597352"/>
            <a:ext cx="864998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Sida </a:t>
            </a:r>
            <a:fld id="{340DD3A0-A0FF-45AE-9FE1-2CD056686F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2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404665"/>
            <a:ext cx="7772400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Sidrubrik</a:t>
            </a:r>
          </a:p>
        </p:txBody>
      </p:sp>
      <p:sp>
        <p:nvSpPr>
          <p:cNvPr id="5" name="Platshållare för bild 2"/>
          <p:cNvSpPr>
            <a:spLocks noGrp="1"/>
          </p:cNvSpPr>
          <p:nvPr>
            <p:ph type="pic" idx="1"/>
          </p:nvPr>
        </p:nvSpPr>
        <p:spPr>
          <a:xfrm>
            <a:off x="683568" y="1340768"/>
            <a:ext cx="7776864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4" y="6110768"/>
            <a:ext cx="1512168" cy="521698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482C226-DE82-4678-9D34-9364F8613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606" y="6597352"/>
            <a:ext cx="1017020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7FC541-87C6-4A29-AEF6-9CCF8CE6DEB9}" type="datetime1">
              <a:rPr lang="sv-SE" smtClean="0"/>
              <a:t>2024-04-04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E939DBB-5954-48DA-926B-B6AB3D5DF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0409" y="6597352"/>
            <a:ext cx="3601751" cy="26064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Munkedals kommun</a:t>
            </a:r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D224406-3C1B-416D-9381-579AAC0D1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2410" y="6597352"/>
            <a:ext cx="864998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Sida </a:t>
            </a:r>
            <a:fld id="{340DD3A0-A0FF-45AE-9FE1-2CD056686F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4BD8B-E827-49E3-807A-FA88F1DDD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04665"/>
            <a:ext cx="7772400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Sidrubrik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5BA291B-14BF-4BF9-A8F2-B56C6533C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3568" y="1340768"/>
            <a:ext cx="7776864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1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3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27CF140-AD20-4D73-9859-421599069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91741CF-8C11-4BCC-B387-42776F176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r>
              <a:rPr lang="sv-SE" dirty="0"/>
              <a:t>Tack för uppmärksamheten</a:t>
            </a:r>
          </a:p>
        </p:txBody>
      </p:sp>
    </p:spTree>
    <p:extLst>
      <p:ext uri="{BB962C8B-B14F-4D97-AF65-F5344CB8AC3E}">
        <p14:creationId xmlns:p14="http://schemas.microsoft.com/office/powerpoint/2010/main" val="6339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9F461-70EB-4C65-BEEA-02695F88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>
            <a:normAutofit/>
          </a:bodyPr>
          <a:lstStyle/>
          <a:p>
            <a:r>
              <a:rPr lang="sv-SE" dirty="0"/>
              <a:t>Samverkan - Tillgänglighetsfrågor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5AD72-F664-4F3F-801A-F64F9B57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Samverkan mellan SBF och KPR/KRF bör ske: </a:t>
            </a:r>
          </a:p>
          <a:p>
            <a:pPr>
              <a:buFontTx/>
              <a:buChar char="-"/>
              <a:tabLst>
                <a:tab pos="177800" algn="l"/>
              </a:tabLst>
            </a:pPr>
            <a:r>
              <a:rPr lang="sv-SE" dirty="0"/>
              <a:t>lokalprogram (ytor/funktioner), ej kommit in i projekteringsskedet.</a:t>
            </a:r>
          </a:p>
          <a:p>
            <a:pPr>
              <a:buFontTx/>
              <a:buChar char="-"/>
              <a:tabLst>
                <a:tab pos="177800" algn="l"/>
              </a:tabLst>
            </a:pPr>
            <a:r>
              <a:rPr lang="sv-SE" dirty="0"/>
              <a:t>genom att KPR/KRF, i likhet med andra intresse-organisationer, läggs in som remissinstans inför beslut och fortlöpande under projekt i vilka tillgänglighetsfrågor är aktuella.</a:t>
            </a:r>
          </a:p>
          <a:p>
            <a:pPr>
              <a:buFontTx/>
              <a:buChar char="-"/>
              <a:tabLst>
                <a:tab pos="177800" algn="l"/>
              </a:tabLst>
            </a:pPr>
            <a:r>
              <a:rPr lang="sv-SE" dirty="0"/>
              <a:t>kontaktuppgifter referensgrupp meddelas Samhällsbyggnadsförvaltningen.</a:t>
            </a:r>
          </a:p>
          <a:p>
            <a:pPr>
              <a:buFontTx/>
              <a:buChar char="-"/>
              <a:tabLst>
                <a:tab pos="177800" algn="l"/>
              </a:tabLst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93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F0795-3E05-4D2C-8D2A-932FD0084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sv-SE" dirty="0"/>
              <a:t>KPR/KRF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8B699B-3473-479A-9349-FAE44E12C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3868" y="1124744"/>
            <a:ext cx="1976264" cy="429479"/>
          </a:xfrm>
        </p:spPr>
        <p:txBody>
          <a:bodyPr lIns="91440" tIns="45720" rIns="91440" bIns="45720" anchor="t"/>
          <a:lstStyle/>
          <a:p>
            <a:r>
              <a:rPr lang="sv-SE" sz="1600" dirty="0">
                <a:latin typeface="Verdana"/>
                <a:ea typeface="Verdana"/>
              </a:rPr>
              <a:t>2024-02-16</a:t>
            </a:r>
            <a:endParaRPr lang="sv-SE" sz="16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D0B9ED-4DDC-4E9C-A5A5-EBAF03963D92}"/>
              </a:ext>
            </a:extLst>
          </p:cNvPr>
          <p:cNvSpPr/>
          <p:nvPr/>
        </p:nvSpPr>
        <p:spPr>
          <a:xfrm>
            <a:off x="714982" y="2875002"/>
            <a:ext cx="77140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TACK FÖR INBJUDAN!</a:t>
            </a:r>
          </a:p>
        </p:txBody>
      </p:sp>
    </p:spTree>
    <p:extLst>
      <p:ext uri="{BB962C8B-B14F-4D97-AF65-F5344CB8AC3E}">
        <p14:creationId xmlns:p14="http://schemas.microsoft.com/office/powerpoint/2010/main" val="16679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9F461-70EB-4C65-BEEA-02695F88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sv-SE" dirty="0">
                <a:latin typeface="Verdana"/>
                <a:ea typeface="Verdana"/>
              </a:rPr>
              <a:t>Samhällsbyggnadsförvaltningen</a:t>
            </a:r>
            <a:br>
              <a:rPr lang="sv-SE" dirty="0">
                <a:latin typeface="Verdana"/>
                <a:ea typeface="Verdana"/>
              </a:rPr>
            </a:br>
            <a:r>
              <a:rPr lang="sv-SE" dirty="0">
                <a:latin typeface="Verdana"/>
                <a:ea typeface="Verdana"/>
              </a:rPr>
              <a:t>utdrag ur </a:t>
            </a:r>
            <a:r>
              <a:rPr lang="sv-SE" dirty="0" err="1">
                <a:latin typeface="Verdana"/>
                <a:ea typeface="Verdana"/>
              </a:rPr>
              <a:t>bokslutrapport</a:t>
            </a:r>
            <a:r>
              <a:rPr lang="sv-SE" dirty="0">
                <a:latin typeface="Verdana"/>
                <a:ea typeface="Verdana"/>
              </a:rPr>
              <a:t>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5AD72-F664-4F3F-801A-F64F9B57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9" y="1714579"/>
            <a:ext cx="7772400" cy="4680521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  <a:tabLst>
                <a:tab pos="177800" algn="l"/>
              </a:tabLst>
            </a:pP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7689AD1-83BF-8E1B-0F9A-2FFE2307F1CC}"/>
              </a:ext>
            </a:extLst>
          </p:cNvPr>
          <p:cNvSpPr txBox="1"/>
          <p:nvPr/>
        </p:nvSpPr>
        <p:spPr>
          <a:xfrm>
            <a:off x="628291" y="1844824"/>
            <a:ext cx="8424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sv-SE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VIKTIGA HÄNDELSER</a:t>
            </a:r>
          </a:p>
          <a:p>
            <a:pPr marL="177800" indent="-1778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Förvaltningen påverkas starkt av rådande omvärldsläge och vädersituationen som varit i december 2023 – januari 2024. </a:t>
            </a:r>
            <a:r>
              <a:rPr lang="en-US" sz="2400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7800" indent="-1778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Förvaltningen har utvärderat organisationsförändringen med positiva gensvar</a:t>
            </a:r>
            <a:r>
              <a:rPr lang="en-US" sz="2400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7800" indent="-1778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Genomfört fyra ”Mötesplats Samhällsbyggnad”</a:t>
            </a:r>
            <a:r>
              <a:rPr lang="en-US" sz="2400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​-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7800" indent="-1778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Genomfört åtta samrådstillfällen av ÖP 2040</a:t>
            </a:r>
            <a:r>
              <a:rPr lang="en-US" sz="2400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Vattentjänstplan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177800" indent="-1778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Genomfört sex ramavtalsupphandlingar</a:t>
            </a:r>
            <a:r>
              <a:rPr lang="en-US" sz="2400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7800" indent="-1778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Slutredovisat förstudie för skola och SÄBO</a:t>
            </a:r>
            <a:r>
              <a:rPr lang="en-US" sz="2400" b="0" i="0" dirty="0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​.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7800" indent="-1778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maj förvärvade Munkedal kommun Munkedals stationshus.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780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55D80-BF5B-B9A9-0435-D9CC40E42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232C22-F69E-AE4D-48D5-9EAFA2F5E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sv-SE" dirty="0">
                <a:latin typeface="Verdana"/>
                <a:ea typeface="Verdana"/>
              </a:rPr>
              <a:t>Samhällsbyggnadsförvaltningen</a:t>
            </a:r>
            <a:br>
              <a:rPr lang="sv-SE" dirty="0">
                <a:latin typeface="Verdana"/>
                <a:ea typeface="Verdana"/>
              </a:rPr>
            </a:br>
            <a:r>
              <a:rPr lang="sv-SE" dirty="0">
                <a:latin typeface="Verdana"/>
                <a:ea typeface="Verdana"/>
              </a:rPr>
              <a:t>Övriga 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A6986C-06EC-31D6-9141-6C4B2A954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9" y="1714579"/>
            <a:ext cx="7772400" cy="4680521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  <a:tabLst>
                <a:tab pos="177800" algn="l"/>
              </a:tabLst>
            </a:pP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8C5080F-21E8-5718-839C-6537D283A917}"/>
              </a:ext>
            </a:extLst>
          </p:cNvPr>
          <p:cNvSpPr>
            <a:spLocks noGrp="1"/>
          </p:cNvSpPr>
          <p:nvPr/>
        </p:nvSpPr>
        <p:spPr>
          <a:xfrm>
            <a:off x="395536" y="1340768"/>
            <a:ext cx="8412699" cy="537626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77BE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7BE"/>
              </a:buClr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800" b="1" u="sng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sv-SE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Övergripande planer</a:t>
            </a:r>
          </a:p>
          <a:p>
            <a:pPr marL="342900" lvl="0" indent="-342900">
              <a:lnSpc>
                <a:spcPct val="115000"/>
              </a:lnSpc>
              <a:buFont typeface="Verdana" panose="020B0604030504040204" pitchFamily="34" charset="0"/>
              <a:buChar char="-"/>
            </a:pPr>
            <a:r>
              <a:rPr lang="sv-S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ÖP 2040, upprättande förslag samrådsredogörelse pågår, möte med styrgrupp ÖP 2040 planerat till 2024-03-18.</a:t>
            </a:r>
          </a:p>
          <a:p>
            <a:pPr marL="342900" lvl="0" indent="-342900">
              <a:lnSpc>
                <a:spcPct val="115000"/>
              </a:lnSpc>
              <a:buFont typeface="Verdana" panose="020B0604030504040204" pitchFamily="34" charset="0"/>
              <a:buChar char="-"/>
            </a:pPr>
            <a:r>
              <a:rPr lang="sv-S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Vattentjänstplanen, granskning klar, planerat antagande kommunfullmäktige 2024-03-25.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Verdana" panose="020B0604030504040204" pitchFamily="34" charset="0"/>
              <a:buChar char="-"/>
            </a:pPr>
            <a:r>
              <a:rPr lang="sv-S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Avfallsplanen överlämnad av Rambo AB till </a:t>
            </a:r>
            <a:r>
              <a:rPr lang="sv-SE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Lsty</a:t>
            </a:r>
            <a:r>
              <a:rPr lang="sv-S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för samråd, svar inkommit med ett fåtal synpunkter. Nästa steg är beslut i resp. kommunstyrelsen om att planen inte anses medföra betydande miljöpåverkan, och därefter samråd med utställning i resp. kommun. </a:t>
            </a:r>
            <a:r>
              <a:rPr lang="sv-SE" sz="18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Beslut i Ks 2024-02-12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v-SE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Övriga planer under arbete</a:t>
            </a:r>
          </a:p>
          <a:p>
            <a:pPr marL="342900" lvl="0" indent="-342900">
              <a:lnSpc>
                <a:spcPct val="115000"/>
              </a:lnSpc>
              <a:buFont typeface="Verdana" panose="020B0604030504040204" pitchFamily="34" charset="0"/>
              <a:buChar char="-"/>
            </a:pPr>
            <a:r>
              <a:rPr lang="sv-S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Energiplan drivs av Kommunstyrelsens förvaltning, arbete pågår.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Verdana" panose="020B0604030504040204" pitchFamily="34" charset="0"/>
              <a:buChar char="-"/>
            </a:pPr>
            <a:r>
              <a:rPr lang="sv-SE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Översyn Måltidsriktlinjer startad.</a:t>
            </a:r>
          </a:p>
        </p:txBody>
      </p:sp>
    </p:spTree>
    <p:extLst>
      <p:ext uri="{BB962C8B-B14F-4D97-AF65-F5344CB8AC3E}">
        <p14:creationId xmlns:p14="http://schemas.microsoft.com/office/powerpoint/2010/main" val="36624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A5B30-E291-2047-58C0-2CA9445E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55785-7C14-3E6D-0710-9A8D8D521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sv-SE" dirty="0">
                <a:latin typeface="Verdana"/>
                <a:ea typeface="Verdana"/>
              </a:rPr>
              <a:t>Samhällsbyggnadsförvaltningen</a:t>
            </a:r>
            <a:br>
              <a:rPr lang="sv-SE" dirty="0">
                <a:latin typeface="Verdana"/>
                <a:ea typeface="Verdana"/>
              </a:rPr>
            </a:br>
            <a:r>
              <a:rPr lang="sv-SE" dirty="0">
                <a:latin typeface="Verdana"/>
                <a:ea typeface="Verdana"/>
              </a:rPr>
              <a:t>Övriga 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826C38-AFDB-0893-3684-C3CC87E7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9" y="1714579"/>
            <a:ext cx="7772400" cy="4680521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  <a:tabLst>
                <a:tab pos="177800" algn="l"/>
              </a:tabLst>
            </a:pP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39414DA-C346-CF58-E37E-B9449A4717AA}"/>
              </a:ext>
            </a:extLst>
          </p:cNvPr>
          <p:cNvSpPr>
            <a:spLocks noGrp="1"/>
          </p:cNvSpPr>
          <p:nvPr/>
        </p:nvSpPr>
        <p:spPr>
          <a:xfrm>
            <a:off x="395536" y="1340768"/>
            <a:ext cx="8412699" cy="537626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77BE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7BE"/>
              </a:buClr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800" b="1" u="sng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 rtl="0" fontAlgn="base"/>
            <a:r>
              <a:rPr lang="sv-SE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Beredskapsplanering</a:t>
            </a:r>
            <a:r>
              <a:rPr lang="sv-SE" sz="1800" b="0" i="0" dirty="0">
                <a:solidFill>
                  <a:srgbClr val="808080"/>
                </a:solidFill>
                <a:effectLst/>
                <a:latin typeface="Verdana" panose="020B0604030504040204" pitchFamily="34" charset="0"/>
              </a:rPr>
              <a:t>​</a:t>
            </a:r>
            <a:endParaRPr lang="sv-SE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54013" indent="0" algn="l" rtl="0" fontAlgn="base">
              <a:buNone/>
            </a:pPr>
            <a:endParaRPr lang="sv-SE" sz="1800" dirty="0">
              <a:latin typeface="Verdana" panose="020B0604030504040204" pitchFamily="34" charset="0"/>
            </a:endParaRPr>
          </a:p>
          <a:p>
            <a:pPr marL="354013" indent="0" algn="l" rtl="0" fontAlgn="base">
              <a:buNone/>
            </a:pPr>
            <a:r>
              <a:rPr lang="sv-SE" sz="1800" i="0" dirty="0">
                <a:effectLst/>
                <a:latin typeface="Verdana" panose="020B0604030504040204" pitchFamily="34" charset="0"/>
              </a:rPr>
              <a:t>Arbete pågår inom följande områden:</a:t>
            </a:r>
          </a:p>
          <a:p>
            <a:pPr marL="639763" indent="-285750" fontAlgn="base"/>
            <a:r>
              <a:rPr lang="sv-SE" sz="1800" i="0" dirty="0">
                <a:effectLst/>
                <a:latin typeface="Verdana" panose="020B0604030504040204" pitchFamily="34" charset="0"/>
              </a:rPr>
              <a:t>Kris- och krigsplacering av personal </a:t>
            </a:r>
            <a:r>
              <a:rPr lang="sv-SE" sz="18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Slutfört SBF</a:t>
            </a:r>
          </a:p>
          <a:p>
            <a:pPr marL="639763" indent="-285750" fontAlgn="base"/>
            <a:r>
              <a:rPr lang="sv-SE" sz="1800" dirty="0">
                <a:latin typeface="Verdana" panose="020B0604030504040204" pitchFamily="34" charset="0"/>
              </a:rPr>
              <a:t>Ledning och styrning.</a:t>
            </a:r>
          </a:p>
          <a:p>
            <a:pPr marL="639763" indent="-285750" fontAlgn="base"/>
            <a:r>
              <a:rPr lang="sv-SE" sz="1800" i="0" dirty="0">
                <a:effectLst/>
                <a:latin typeface="Verdana" panose="020B0604030504040204" pitchFamily="34" charset="0"/>
              </a:rPr>
              <a:t>Kriskommunikation.</a:t>
            </a:r>
          </a:p>
          <a:p>
            <a:pPr marL="639763" indent="-285750" fontAlgn="base"/>
            <a:r>
              <a:rPr lang="sv-SE" sz="1800" dirty="0">
                <a:latin typeface="Verdana" panose="020B0604030504040204" pitchFamily="34" charset="0"/>
              </a:rPr>
              <a:t>Livsmedelsförsörjning (mat + vatten).</a:t>
            </a:r>
          </a:p>
          <a:p>
            <a:pPr marL="639763" indent="-285750" fontAlgn="base"/>
            <a:r>
              <a:rPr lang="sv-SE" sz="1800" dirty="0">
                <a:latin typeface="Verdana" panose="020B0604030504040204" pitchFamily="34" charset="0"/>
              </a:rPr>
              <a:t>Trygghetspunkter.</a:t>
            </a:r>
          </a:p>
          <a:p>
            <a:pPr marL="639763" indent="-285750" fontAlgn="base"/>
            <a:r>
              <a:rPr lang="sv-SE" sz="1800" i="0" dirty="0">
                <a:effectLst/>
                <a:latin typeface="Verdana" panose="020B0604030504040204" pitchFamily="34" charset="0"/>
              </a:rPr>
              <a:t>Förrådsställning av </a:t>
            </a:r>
            <a:r>
              <a:rPr lang="sv-SE" sz="1800" i="0" dirty="0" err="1">
                <a:effectLst/>
                <a:latin typeface="Verdana" panose="020B0604030504040204" pitchFamily="34" charset="0"/>
              </a:rPr>
              <a:t>krisutrustning</a:t>
            </a:r>
            <a:r>
              <a:rPr lang="sv-SE" sz="1800" i="0" dirty="0">
                <a:effectLst/>
                <a:latin typeface="Verdana" panose="020B0604030504040204" pitchFamily="34" charset="0"/>
              </a:rPr>
              <a:t> och –material.</a:t>
            </a:r>
          </a:p>
          <a:p>
            <a:pPr marL="639763" indent="-285750" fontAlgn="base"/>
            <a:endParaRPr lang="sv-SE" sz="1800" dirty="0">
              <a:latin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sv-SE" sz="1800" i="0" u="none" strike="noStrike" dirty="0">
                <a:effectLst/>
                <a:latin typeface="Verdana" panose="020B0604030504040204" pitchFamily="34" charset="0"/>
              </a:rPr>
              <a:t>Kommunledningsgruppen genomfört heldag 2024-02-16 med säkerhet och civil beredskap i fokus.</a:t>
            </a:r>
          </a:p>
          <a:p>
            <a:pPr marL="639763" indent="-285750" fontAlgn="base"/>
            <a:endParaRPr lang="sv-SE" sz="1800" i="0" dirty="0">
              <a:effectLst/>
              <a:latin typeface="Verdana" panose="020B0604030504040204" pitchFamily="34" charset="0"/>
            </a:endParaRPr>
          </a:p>
          <a:p>
            <a:pPr marL="354013" indent="0" algn="l" rtl="0" fontAlgn="base"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88F22-076A-1A3E-F33D-A28EBB7ED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DD60BF-586E-BDC0-4B63-2BD8268B4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sv-SE" dirty="0">
                <a:latin typeface="Verdana"/>
                <a:ea typeface="Verdana"/>
              </a:rPr>
              <a:t>Samhällsbyggnadsförvaltningen</a:t>
            </a:r>
            <a:br>
              <a:rPr lang="sv-SE" dirty="0">
                <a:latin typeface="Verdana"/>
                <a:ea typeface="Verdana"/>
              </a:rPr>
            </a:br>
            <a:r>
              <a:rPr lang="sv-SE" dirty="0">
                <a:latin typeface="Verdana"/>
                <a:ea typeface="Verdana"/>
              </a:rPr>
              <a:t>Övriga uppdrag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0475E69-B5F4-F93F-15D0-4B2D06282589}"/>
              </a:ext>
            </a:extLst>
          </p:cNvPr>
          <p:cNvSpPr>
            <a:spLocks noGrp="1"/>
          </p:cNvSpPr>
          <p:nvPr/>
        </p:nvSpPr>
        <p:spPr>
          <a:xfrm>
            <a:off x="376131" y="1481740"/>
            <a:ext cx="8412699" cy="537626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77BE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7BE"/>
              </a:buClr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800" b="1" u="sng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r>
              <a:rPr lang="sv-SE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LED-konvertering Gatubelysning</a:t>
            </a:r>
            <a:endParaRPr lang="sv-SE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54013" indent="0" algn="l" rtl="0" fontAlgn="base"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Följande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områden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är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klara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696913" fontAlgn="base"/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Lilla Foss</a:t>
            </a:r>
          </a:p>
          <a:p>
            <a:pPr marL="696913" fontAlgn="base"/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Hällevadsholm</a:t>
            </a:r>
          </a:p>
          <a:p>
            <a:pPr marL="696913" fontAlgn="base"/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Dingle</a:t>
            </a:r>
          </a:p>
          <a:p>
            <a:pPr marL="354013" indent="0" fontAlgn="base">
              <a:buNone/>
            </a:pP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Arbete pågår i följande område:</a:t>
            </a:r>
          </a:p>
          <a:p>
            <a:pPr marL="696913" fontAlgn="base"/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Hedekas</a:t>
            </a:r>
          </a:p>
          <a:p>
            <a:pPr marL="0" indent="0" fontAlgn="base">
              <a:buNone/>
            </a:pPr>
            <a:endParaRPr lang="sv-S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GC-vägar</a:t>
            </a:r>
          </a:p>
          <a:p>
            <a:pPr marL="719138" indent="-354013" fontAlgn="base"/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Saltkällan, påbörjas inom några veckor.</a:t>
            </a:r>
          </a:p>
          <a:p>
            <a:pPr marL="719138" indent="-354013" fontAlgn="base"/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Gårvik, etapp 1</a:t>
            </a:r>
          </a:p>
        </p:txBody>
      </p:sp>
    </p:spTree>
    <p:extLst>
      <p:ext uri="{BB962C8B-B14F-4D97-AF65-F5344CB8AC3E}">
        <p14:creationId xmlns:p14="http://schemas.microsoft.com/office/powerpoint/2010/main" val="9548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9F461-70EB-4C65-BEEA-02695F88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v-SE" dirty="0">
                <a:latin typeface="Verdana"/>
                <a:ea typeface="Verdana"/>
              </a:rPr>
              <a:t>Information Ny skola/SÄBO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5AD72-F664-4F3F-801A-F64F9B57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769"/>
            <a:ext cx="8134672" cy="4104456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0" indent="0">
              <a:buNone/>
              <a:tabLst>
                <a:tab pos="177800" algn="l"/>
              </a:tabLst>
            </a:pPr>
            <a:r>
              <a:rPr lang="sv-SE" dirty="0"/>
              <a:t>Lokaliseringsgrupp skola organiserad (SBF)</a:t>
            </a:r>
          </a:p>
          <a:p>
            <a:pPr marL="541338" indent="-187325"/>
            <a:r>
              <a:rPr lang="sv-SE" dirty="0"/>
              <a:t>Information Miljö- och Samhällsbyggnadsnämnden (MSBN) 2024-02-19.</a:t>
            </a:r>
          </a:p>
          <a:p>
            <a:pPr marL="541338" indent="-187325"/>
            <a:r>
              <a:rPr lang="sv-SE" dirty="0"/>
              <a:t>Information Kultur- och Utbildningsnämnden (KUN) 2024-02-21. </a:t>
            </a:r>
          </a:p>
          <a:p>
            <a:pPr marL="0" indent="0">
              <a:buNone/>
            </a:pPr>
            <a:endParaRPr lang="sv-SE" dirty="0">
              <a:cs typeface="Calibri"/>
            </a:endParaRPr>
          </a:p>
          <a:p>
            <a:pPr marL="0" indent="0">
              <a:buNone/>
            </a:pPr>
            <a:r>
              <a:rPr lang="sv-SE" dirty="0">
                <a:cs typeface="Calibri"/>
              </a:rPr>
              <a:t>Renovering Kungsmark </a:t>
            </a:r>
          </a:p>
          <a:p>
            <a:pPr marL="541338" indent="-187325"/>
            <a:r>
              <a:rPr lang="sv-SE" dirty="0"/>
              <a:t>Entreprenad avropad från Skanska (</a:t>
            </a:r>
            <a:r>
              <a:rPr lang="sv-SE" dirty="0" err="1"/>
              <a:t>partnering</a:t>
            </a:r>
            <a:r>
              <a:rPr lang="sv-SE" dirty="0"/>
              <a:t>).</a:t>
            </a:r>
          </a:p>
          <a:p>
            <a:pPr marL="541338" indent="-187325"/>
            <a:r>
              <a:rPr lang="sv-SE" dirty="0"/>
              <a:t>Verksamhetsmöten genomförda under hösten med såväl personal som elever, projektering inledd.</a:t>
            </a:r>
          </a:p>
          <a:p>
            <a:pPr marL="0" indent="0">
              <a:buNone/>
            </a:pPr>
            <a:endParaRPr lang="sv-SE" dirty="0">
              <a:cs typeface="Calibri"/>
            </a:endParaRPr>
          </a:p>
          <a:p>
            <a:pPr marL="457200" indent="-457200"/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3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9F461-70EB-4C65-BEEA-02695F88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v-SE" dirty="0">
                <a:latin typeface="Verdana"/>
                <a:ea typeface="Verdana"/>
              </a:rPr>
              <a:t>Tillgänglighet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5AD72-F664-4F3F-801A-F64F9B57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pPr marL="0" indent="0">
              <a:buNone/>
              <a:tabLst>
                <a:tab pos="177800" algn="l"/>
              </a:tabLst>
            </a:pPr>
            <a:r>
              <a:rPr lang="sv-SE" b="1" dirty="0"/>
              <a:t>Forum</a:t>
            </a:r>
          </a:p>
          <a:p>
            <a:pPr>
              <a:buFont typeface="Calibri" pitchFamily="34" charset="0"/>
              <a:buChar char="-"/>
              <a:tabLst>
                <a:tab pos="177800" algn="l"/>
              </a:tabLst>
            </a:pPr>
            <a:r>
              <a:rPr lang="sv-SE" dirty="0">
                <a:cs typeface="Calibri"/>
              </a:rPr>
              <a:t>Projektet färdigställs hösten 2023. </a:t>
            </a:r>
            <a:r>
              <a:rPr lang="sv-SE" b="1" dirty="0">
                <a:solidFill>
                  <a:srgbClr val="00B050"/>
                </a:solidFill>
                <a:cs typeface="Calibri"/>
              </a:rPr>
              <a:t>KLART</a:t>
            </a:r>
          </a:p>
          <a:p>
            <a:pPr marL="0" indent="0">
              <a:buNone/>
              <a:tabLst>
                <a:tab pos="177800" algn="l"/>
              </a:tabLst>
            </a:pPr>
            <a:endParaRPr lang="sv-SE" dirty="0">
              <a:cs typeface="Calibri"/>
            </a:endParaRPr>
          </a:p>
          <a:p>
            <a:pPr marL="0" indent="0">
              <a:buNone/>
              <a:tabLst>
                <a:tab pos="177800" algn="l"/>
              </a:tabLst>
            </a:pPr>
            <a:r>
              <a:rPr lang="sv-SE" b="1" dirty="0"/>
              <a:t>Centrum</a:t>
            </a:r>
            <a:endParaRPr lang="sv-SE" b="1" dirty="0">
              <a:cs typeface="Calibri"/>
            </a:endParaRPr>
          </a:p>
          <a:p>
            <a:pPr>
              <a:buFont typeface="Calibri" pitchFamily="34" charset="0"/>
              <a:buChar char="-"/>
            </a:pPr>
            <a:r>
              <a:rPr lang="sv-SE" dirty="0">
                <a:cs typeface="Calibri"/>
              </a:rPr>
              <a:t>Projektet färdigställs hösten 2023, sinusplattor från Apoteket (ansluts mot </a:t>
            </a:r>
            <a:r>
              <a:rPr lang="sv-SE" dirty="0" err="1">
                <a:cs typeface="Calibri"/>
              </a:rPr>
              <a:t>bef</a:t>
            </a:r>
            <a:r>
              <a:rPr lang="sv-SE" dirty="0">
                <a:cs typeface="Calibri"/>
              </a:rPr>
              <a:t>.) samt till p-platser utanför Forum. </a:t>
            </a:r>
            <a:r>
              <a:rPr lang="sv-SE" b="1" dirty="0">
                <a:solidFill>
                  <a:srgbClr val="00B050"/>
                </a:solidFill>
                <a:cs typeface="Calibri"/>
              </a:rPr>
              <a:t>KLART</a:t>
            </a:r>
          </a:p>
          <a:p>
            <a:pPr>
              <a:buFont typeface="Calibri" pitchFamily="34" charset="0"/>
              <a:buChar char="-"/>
            </a:pPr>
            <a:r>
              <a:rPr lang="sv-SE" dirty="0">
                <a:cs typeface="Calibri"/>
              </a:rPr>
              <a:t>Resterande del av torget utförs senare då det har en koppling mot utveckling av torgytan, och det arbete som pågår avseende ordnings- och torgföreskrifterna.</a:t>
            </a:r>
          </a:p>
          <a:p>
            <a:pPr marL="354013" indent="-354013">
              <a:buNone/>
            </a:pPr>
            <a:r>
              <a:rPr lang="sv-SE" dirty="0">
                <a:cs typeface="Calibri"/>
              </a:rPr>
              <a:t>	</a:t>
            </a:r>
            <a:r>
              <a:rPr lang="sv-SE" b="1" dirty="0">
                <a:solidFill>
                  <a:srgbClr val="00B050"/>
                </a:solidFill>
                <a:cs typeface="Calibri"/>
              </a:rPr>
              <a:t>PLANERING PÅGÅR</a:t>
            </a:r>
            <a:endParaRPr lang="sv-S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F9B3-6B37-3DC3-0626-6792AFB8E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DC077C-19B5-6286-4E3B-2F62CF5E6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3"/>
            <a:ext cx="8424936" cy="93610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v-SE" dirty="0">
                <a:latin typeface="Verdana"/>
                <a:ea typeface="Verdana"/>
              </a:rPr>
              <a:t>Övriga frågor enligt dagordning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21B982-D1C4-30EC-A87C-44F28681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0" indent="0">
              <a:buNone/>
              <a:tabLst>
                <a:tab pos="177800" algn="l"/>
              </a:tabLst>
            </a:pPr>
            <a:r>
              <a:rPr lang="sv-SE" b="1" dirty="0"/>
              <a:t>Anslagstavlor</a:t>
            </a:r>
          </a:p>
          <a:p>
            <a:pPr>
              <a:buFont typeface="Calibri" pitchFamily="34" charset="0"/>
              <a:buChar char="-"/>
              <a:tabLst>
                <a:tab pos="177800" algn="l"/>
              </a:tabLst>
            </a:pPr>
            <a:r>
              <a:rPr lang="sv-SE" dirty="0">
                <a:cs typeface="Calibri"/>
              </a:rPr>
              <a:t>Ansvar ej färdigutrett, översyn av möjligheter att anlägga nya tavlor har inletts.</a:t>
            </a:r>
            <a:endParaRPr lang="sv-SE" b="1" dirty="0">
              <a:solidFill>
                <a:srgbClr val="00B050"/>
              </a:solidFill>
              <a:cs typeface="Calibri"/>
            </a:endParaRPr>
          </a:p>
          <a:p>
            <a:pPr marL="0" indent="0">
              <a:buNone/>
              <a:tabLst>
                <a:tab pos="177800" algn="l"/>
              </a:tabLst>
            </a:pPr>
            <a:endParaRPr lang="sv-SE" dirty="0">
              <a:cs typeface="Calibri"/>
            </a:endParaRPr>
          </a:p>
          <a:p>
            <a:pPr marL="0" indent="0">
              <a:buNone/>
              <a:tabLst>
                <a:tab pos="177800" algn="l"/>
              </a:tabLst>
            </a:pPr>
            <a:r>
              <a:rPr lang="sv-SE" b="1" dirty="0"/>
              <a:t>Öra för test av hörselslinga</a:t>
            </a:r>
            <a:endParaRPr lang="sv-SE" b="1" dirty="0">
              <a:cs typeface="Calibri"/>
            </a:endParaRPr>
          </a:p>
          <a:p>
            <a:pPr>
              <a:buFont typeface="Calibri" pitchFamily="34" charset="0"/>
              <a:buChar char="-"/>
            </a:pPr>
            <a:r>
              <a:rPr lang="sv-SE" dirty="0">
                <a:cs typeface="Calibri"/>
              </a:rPr>
              <a:t>Behov mottaget, Tekniska enheten/Fastighet tar uppgiften att se över möjligheten, och sedan återkopplar vi till KPR/KRF.</a:t>
            </a:r>
            <a:endParaRPr lang="sv-S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ver 5 .potx" id="{56301C59-C6C4-4EF3-BC34-3305CDB9F57A}" vid="{892F68AC-945B-4334-A63F-32BDFB87C00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4b358c-f951-447d-973f-dd25d3dead2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90D495B3BA54E8402626D3CD65E95" ma:contentTypeVersion="11" ma:contentTypeDescription="Skapa ett nytt dokument." ma:contentTypeScope="" ma:versionID="4867f0717359fca7b42cd91c79db1b6b">
  <xsd:schema xmlns:xsd="http://www.w3.org/2001/XMLSchema" xmlns:xs="http://www.w3.org/2001/XMLSchema" xmlns:p="http://schemas.microsoft.com/office/2006/metadata/properties" xmlns:ns2="d14b358c-f951-447d-973f-dd25d3dead26" targetNamespace="http://schemas.microsoft.com/office/2006/metadata/properties" ma:root="true" ma:fieldsID="e1aebc1aa4afdbfbeddf8a6a8c4869ed" ns2:_="">
    <xsd:import namespace="d14b358c-f951-447d-973f-dd25d3dead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b358c-f951-447d-973f-dd25d3dea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5a2ede7-b573-4280-91b0-c0913bef1a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D3AB8-F894-4A8E-A6CF-A65612060458}">
  <ds:schemaRefs>
    <ds:schemaRef ds:uri="http://schemas.microsoft.com/office/2006/metadata/properties"/>
    <ds:schemaRef ds:uri="http://schemas.microsoft.com/office/infopath/2007/PartnerControls"/>
    <ds:schemaRef ds:uri="d14b358c-f951-447d-973f-dd25d3dead26"/>
  </ds:schemaRefs>
</ds:datastoreItem>
</file>

<file path=customXml/itemProps2.xml><?xml version="1.0" encoding="utf-8"?>
<ds:datastoreItem xmlns:ds="http://schemas.openxmlformats.org/officeDocument/2006/customXml" ds:itemID="{2E05F0AF-1819-4D48-B83A-55D688129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b358c-f951-447d-973f-dd25d3dea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BE7C0-93B8-42B8-837D-62999EF621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Munkedals kommun 2019c</Template>
  <TotalTime>364</TotalTime>
  <Words>483</Words>
  <Application>Microsoft Office PowerPoint</Application>
  <PresentationFormat>Bildspel på skärmen (4:3)</PresentationFormat>
  <Paragraphs>76</Paragraphs>
  <Slides>11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Verdana</vt:lpstr>
      <vt:lpstr>Wingdings</vt:lpstr>
      <vt:lpstr>Office-tema</vt:lpstr>
      <vt:lpstr>PowerPoint-presentation</vt:lpstr>
      <vt:lpstr>KPR/KRF</vt:lpstr>
      <vt:lpstr>Samhällsbyggnadsförvaltningen utdrag ur bokslutrapport 2023</vt:lpstr>
      <vt:lpstr>Samhällsbyggnadsförvaltningen Övriga uppdrag</vt:lpstr>
      <vt:lpstr>Samhällsbyggnadsförvaltningen Övriga uppdrag</vt:lpstr>
      <vt:lpstr>Samhällsbyggnadsförvaltningen Övriga uppdrag</vt:lpstr>
      <vt:lpstr>Information Ny skola/SÄBO</vt:lpstr>
      <vt:lpstr>Tillgänglighet</vt:lpstr>
      <vt:lpstr>Övriga frågor enligt dagordning</vt:lpstr>
      <vt:lpstr>Tack för uppmärksamheten</vt:lpstr>
      <vt:lpstr>Samverkan - Tillgänglighetsfrågor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Karlsson</dc:creator>
  <cp:lastModifiedBy>Ingalill Johansson</cp:lastModifiedBy>
  <cp:revision>98</cp:revision>
  <dcterms:created xsi:type="dcterms:W3CDTF">2022-11-18T08:03:13Z</dcterms:created>
  <dcterms:modified xsi:type="dcterms:W3CDTF">2024-04-04T13:49:14Z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0x010100E9C90D495B3BA54E8402626D3CD65E95</vt:lpwstr>
  </property>
  <property fmtid="{D5CDD505-2E9C-101B-9397-08002B2CF9AE}" pid="3" name="MediaServiceImageTags">
    <vt:lpwstr/>
  </property>
</Properties>
</file>