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03" r:id="rId3"/>
    <p:sldId id="309" r:id="rId4"/>
    <p:sldId id="314" r:id="rId5"/>
    <p:sldId id="315" r:id="rId6"/>
    <p:sldId id="316" r:id="rId7"/>
    <p:sldId id="317" r:id="rId8"/>
    <p:sldId id="318" r:id="rId9"/>
    <p:sldId id="321" r:id="rId10"/>
    <p:sldId id="319" r:id="rId11"/>
    <p:sldId id="320" r:id="rId12"/>
    <p:sldId id="302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BE"/>
    <a:srgbClr val="D9F1FF"/>
    <a:srgbClr val="FFFFFF"/>
    <a:srgbClr val="0078BC"/>
    <a:srgbClr val="6D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94" autoAdjust="0"/>
  </p:normalViewPr>
  <p:slideViewPr>
    <p:cSldViewPr>
      <p:cViewPr varScale="1">
        <p:scale>
          <a:sx n="59" d="100"/>
          <a:sy n="59" d="100"/>
        </p:scale>
        <p:origin x="13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038C8-7CFF-4A54-B87B-EC0C72BB5239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9A3C6EB8-2B2A-4F64-B03E-FDBCF68366C7}">
      <dgm:prSet/>
      <dgm:spPr/>
      <dgm:t>
        <a:bodyPr/>
        <a:lstStyle/>
        <a:p>
          <a:r>
            <a:rPr lang="en-US"/>
            <a:t>Omställningsprocess där vården flyttas närmare patienten</a:t>
          </a:r>
        </a:p>
      </dgm:t>
    </dgm:pt>
    <dgm:pt modelId="{16DA34CB-9A9F-4247-9C82-099A1FD8783C}" type="parTrans" cxnId="{47D32994-9BEF-4626-8F5D-D0A75D8A2D3D}">
      <dgm:prSet/>
      <dgm:spPr/>
      <dgm:t>
        <a:bodyPr/>
        <a:lstStyle/>
        <a:p>
          <a:endParaRPr lang="en-US"/>
        </a:p>
      </dgm:t>
    </dgm:pt>
    <dgm:pt modelId="{15714B94-78B3-4952-8203-42F1AC83F3B4}" type="sibTrans" cxnId="{47D32994-9BEF-4626-8F5D-D0A75D8A2D3D}">
      <dgm:prSet/>
      <dgm:spPr/>
      <dgm:t>
        <a:bodyPr/>
        <a:lstStyle/>
        <a:p>
          <a:endParaRPr lang="en-US"/>
        </a:p>
      </dgm:t>
    </dgm:pt>
    <dgm:pt modelId="{CBF0B88B-ECD9-43CE-B9D4-5C91C4219E04}">
      <dgm:prSet/>
      <dgm:spPr/>
      <dgm:t>
        <a:bodyPr/>
        <a:lstStyle/>
        <a:p>
          <a:r>
            <a:rPr lang="en-US"/>
            <a:t>Målet med omställningen är att patienten får en god, nära och samordnad vård som stärker hälsan</a:t>
          </a:r>
        </a:p>
      </dgm:t>
    </dgm:pt>
    <dgm:pt modelId="{2B8C66A2-08CB-4401-9CF6-8C4CEE12CC2A}" type="parTrans" cxnId="{9310DC58-FFFB-48B0-AB7E-4E4EC1177CAC}">
      <dgm:prSet/>
      <dgm:spPr/>
      <dgm:t>
        <a:bodyPr/>
        <a:lstStyle/>
        <a:p>
          <a:endParaRPr lang="en-US"/>
        </a:p>
      </dgm:t>
    </dgm:pt>
    <dgm:pt modelId="{E2816BE8-CC55-4349-AC99-3D4CA436F165}" type="sibTrans" cxnId="{9310DC58-FFFB-48B0-AB7E-4E4EC1177CAC}">
      <dgm:prSet/>
      <dgm:spPr/>
      <dgm:t>
        <a:bodyPr/>
        <a:lstStyle/>
        <a:p>
          <a:endParaRPr lang="en-US"/>
        </a:p>
      </dgm:t>
    </dgm:pt>
    <dgm:pt modelId="{80FD5EF8-C961-487C-8291-4942B9CD0196}">
      <dgm:prSet/>
      <dgm:spPr/>
      <dgm:t>
        <a:bodyPr/>
        <a:lstStyle/>
        <a:p>
          <a:r>
            <a:rPr lang="en-US"/>
            <a:t>I begreppet primärvård omfattas kommunens hälso- och sjukvård benämnt kommunal primärvård samt den av regionen finansierade primärvården</a:t>
          </a:r>
        </a:p>
      </dgm:t>
    </dgm:pt>
    <dgm:pt modelId="{269CC7BE-B5B6-4524-BFE2-4F5F6783E791}" type="parTrans" cxnId="{29B92BA4-4C0E-4033-A5E1-A58E0E6640A2}">
      <dgm:prSet/>
      <dgm:spPr/>
      <dgm:t>
        <a:bodyPr/>
        <a:lstStyle/>
        <a:p>
          <a:endParaRPr lang="en-US"/>
        </a:p>
      </dgm:t>
    </dgm:pt>
    <dgm:pt modelId="{B98B37C2-0B51-4F82-8186-FACFD9E2C63E}" type="sibTrans" cxnId="{29B92BA4-4C0E-4033-A5E1-A58E0E6640A2}">
      <dgm:prSet/>
      <dgm:spPr/>
      <dgm:t>
        <a:bodyPr/>
        <a:lstStyle/>
        <a:p>
          <a:endParaRPr lang="en-US"/>
        </a:p>
      </dgm:t>
    </dgm:pt>
    <dgm:pt modelId="{BC5DFE00-3A11-4506-81CE-197A002A3C2D}">
      <dgm:prSet/>
      <dgm:spPr/>
      <dgm:t>
        <a:bodyPr/>
        <a:lstStyle/>
        <a:p>
          <a:r>
            <a:rPr lang="en-US"/>
            <a:t>Utmaningar i samverkan med regionens primärvård samt gemensamma tolkningar av avtal och överenskommelser</a:t>
          </a:r>
        </a:p>
      </dgm:t>
    </dgm:pt>
    <dgm:pt modelId="{7E1414EC-7757-413F-AAD6-D3020C1C8BC2}" type="parTrans" cxnId="{F582747E-F838-4152-809E-F8E07B86EEE7}">
      <dgm:prSet/>
      <dgm:spPr/>
      <dgm:t>
        <a:bodyPr/>
        <a:lstStyle/>
        <a:p>
          <a:endParaRPr lang="en-US"/>
        </a:p>
      </dgm:t>
    </dgm:pt>
    <dgm:pt modelId="{28C05EF3-E292-414A-BD8D-89FD3F1FDB2A}" type="sibTrans" cxnId="{F582747E-F838-4152-809E-F8E07B86EEE7}">
      <dgm:prSet/>
      <dgm:spPr/>
      <dgm:t>
        <a:bodyPr/>
        <a:lstStyle/>
        <a:p>
          <a:endParaRPr lang="en-US"/>
        </a:p>
      </dgm:t>
    </dgm:pt>
    <dgm:pt modelId="{1EA89F1C-C7EB-43A8-AEE6-E9FBF8F8837B}" type="pres">
      <dgm:prSet presAssocID="{466038C8-7CFF-4A54-B87B-EC0C72BB5239}" presName="vert0" presStyleCnt="0">
        <dgm:presLayoutVars>
          <dgm:dir/>
          <dgm:animOne val="branch"/>
          <dgm:animLvl val="lvl"/>
        </dgm:presLayoutVars>
      </dgm:prSet>
      <dgm:spPr/>
    </dgm:pt>
    <dgm:pt modelId="{9934B79C-EDE2-4CF1-80C2-32EE64839B6D}" type="pres">
      <dgm:prSet presAssocID="{9A3C6EB8-2B2A-4F64-B03E-FDBCF68366C7}" presName="thickLine" presStyleLbl="alignNode1" presStyleIdx="0" presStyleCnt="4"/>
      <dgm:spPr/>
    </dgm:pt>
    <dgm:pt modelId="{20C81950-87AE-472D-85F5-20C55004D5CB}" type="pres">
      <dgm:prSet presAssocID="{9A3C6EB8-2B2A-4F64-B03E-FDBCF68366C7}" presName="horz1" presStyleCnt="0"/>
      <dgm:spPr/>
    </dgm:pt>
    <dgm:pt modelId="{48543BDF-410E-40A5-A600-1EFEC7C2219B}" type="pres">
      <dgm:prSet presAssocID="{9A3C6EB8-2B2A-4F64-B03E-FDBCF68366C7}" presName="tx1" presStyleLbl="revTx" presStyleIdx="0" presStyleCnt="4"/>
      <dgm:spPr/>
    </dgm:pt>
    <dgm:pt modelId="{F200F7D8-A601-4C40-9CF6-67D6581A80F2}" type="pres">
      <dgm:prSet presAssocID="{9A3C6EB8-2B2A-4F64-B03E-FDBCF68366C7}" presName="vert1" presStyleCnt="0"/>
      <dgm:spPr/>
    </dgm:pt>
    <dgm:pt modelId="{1018D7C3-00F5-4EA5-AA3E-F7C0F9071556}" type="pres">
      <dgm:prSet presAssocID="{CBF0B88B-ECD9-43CE-B9D4-5C91C4219E04}" presName="thickLine" presStyleLbl="alignNode1" presStyleIdx="1" presStyleCnt="4"/>
      <dgm:spPr/>
    </dgm:pt>
    <dgm:pt modelId="{D7C204CE-52A4-4DE1-967D-67B8A2F6CB62}" type="pres">
      <dgm:prSet presAssocID="{CBF0B88B-ECD9-43CE-B9D4-5C91C4219E04}" presName="horz1" presStyleCnt="0"/>
      <dgm:spPr/>
    </dgm:pt>
    <dgm:pt modelId="{E5064A78-3705-449C-9088-5092B41C4580}" type="pres">
      <dgm:prSet presAssocID="{CBF0B88B-ECD9-43CE-B9D4-5C91C4219E04}" presName="tx1" presStyleLbl="revTx" presStyleIdx="1" presStyleCnt="4"/>
      <dgm:spPr/>
    </dgm:pt>
    <dgm:pt modelId="{AA7C8FFB-0134-4DB4-91DD-F4868678CB2E}" type="pres">
      <dgm:prSet presAssocID="{CBF0B88B-ECD9-43CE-B9D4-5C91C4219E04}" presName="vert1" presStyleCnt="0"/>
      <dgm:spPr/>
    </dgm:pt>
    <dgm:pt modelId="{B450F204-B3AE-452C-90B8-1261469A43F9}" type="pres">
      <dgm:prSet presAssocID="{80FD5EF8-C961-487C-8291-4942B9CD0196}" presName="thickLine" presStyleLbl="alignNode1" presStyleIdx="2" presStyleCnt="4"/>
      <dgm:spPr/>
    </dgm:pt>
    <dgm:pt modelId="{4ED91FD6-27C8-46DB-B663-BDC6BBEE79FE}" type="pres">
      <dgm:prSet presAssocID="{80FD5EF8-C961-487C-8291-4942B9CD0196}" presName="horz1" presStyleCnt="0"/>
      <dgm:spPr/>
    </dgm:pt>
    <dgm:pt modelId="{70104386-F696-4543-8278-BDC85AF1F614}" type="pres">
      <dgm:prSet presAssocID="{80FD5EF8-C961-487C-8291-4942B9CD0196}" presName="tx1" presStyleLbl="revTx" presStyleIdx="2" presStyleCnt="4"/>
      <dgm:spPr/>
    </dgm:pt>
    <dgm:pt modelId="{B606E91E-7E14-4777-8D4B-4D391A25D6EA}" type="pres">
      <dgm:prSet presAssocID="{80FD5EF8-C961-487C-8291-4942B9CD0196}" presName="vert1" presStyleCnt="0"/>
      <dgm:spPr/>
    </dgm:pt>
    <dgm:pt modelId="{7E4515B7-64D5-41ED-9818-92A9F213ED77}" type="pres">
      <dgm:prSet presAssocID="{BC5DFE00-3A11-4506-81CE-197A002A3C2D}" presName="thickLine" presStyleLbl="alignNode1" presStyleIdx="3" presStyleCnt="4"/>
      <dgm:spPr/>
    </dgm:pt>
    <dgm:pt modelId="{139F43C1-F869-469B-94AE-032D3E3B7DCE}" type="pres">
      <dgm:prSet presAssocID="{BC5DFE00-3A11-4506-81CE-197A002A3C2D}" presName="horz1" presStyleCnt="0"/>
      <dgm:spPr/>
    </dgm:pt>
    <dgm:pt modelId="{7B55783B-E9EC-4A02-9C39-C0F1620EC0CA}" type="pres">
      <dgm:prSet presAssocID="{BC5DFE00-3A11-4506-81CE-197A002A3C2D}" presName="tx1" presStyleLbl="revTx" presStyleIdx="3" presStyleCnt="4"/>
      <dgm:spPr/>
    </dgm:pt>
    <dgm:pt modelId="{FB276BF2-1063-4D80-A2E0-FAB5031D6527}" type="pres">
      <dgm:prSet presAssocID="{BC5DFE00-3A11-4506-81CE-197A002A3C2D}" presName="vert1" presStyleCnt="0"/>
      <dgm:spPr/>
    </dgm:pt>
  </dgm:ptLst>
  <dgm:cxnLst>
    <dgm:cxn modelId="{C58C0844-53C4-48DC-BCFB-B1D7831BCC89}" type="presOf" srcId="{9A3C6EB8-2B2A-4F64-B03E-FDBCF68366C7}" destId="{48543BDF-410E-40A5-A600-1EFEC7C2219B}" srcOrd="0" destOrd="0" presId="urn:microsoft.com/office/officeart/2008/layout/LinedList"/>
    <dgm:cxn modelId="{9310DC58-FFFB-48B0-AB7E-4E4EC1177CAC}" srcId="{466038C8-7CFF-4A54-B87B-EC0C72BB5239}" destId="{CBF0B88B-ECD9-43CE-B9D4-5C91C4219E04}" srcOrd="1" destOrd="0" parTransId="{2B8C66A2-08CB-4401-9CF6-8C4CEE12CC2A}" sibTransId="{E2816BE8-CC55-4349-AC99-3D4CA436F165}"/>
    <dgm:cxn modelId="{02195F7D-0D6D-4893-A2B9-7B69A2E31355}" type="presOf" srcId="{BC5DFE00-3A11-4506-81CE-197A002A3C2D}" destId="{7B55783B-E9EC-4A02-9C39-C0F1620EC0CA}" srcOrd="0" destOrd="0" presId="urn:microsoft.com/office/officeart/2008/layout/LinedList"/>
    <dgm:cxn modelId="{F582747E-F838-4152-809E-F8E07B86EEE7}" srcId="{466038C8-7CFF-4A54-B87B-EC0C72BB5239}" destId="{BC5DFE00-3A11-4506-81CE-197A002A3C2D}" srcOrd="3" destOrd="0" parTransId="{7E1414EC-7757-413F-AAD6-D3020C1C8BC2}" sibTransId="{28C05EF3-E292-414A-BD8D-89FD3F1FDB2A}"/>
    <dgm:cxn modelId="{990A7A7E-433D-4B13-BDF8-302FBB5698CE}" type="presOf" srcId="{466038C8-7CFF-4A54-B87B-EC0C72BB5239}" destId="{1EA89F1C-C7EB-43A8-AEE6-E9FBF8F8837B}" srcOrd="0" destOrd="0" presId="urn:microsoft.com/office/officeart/2008/layout/LinedList"/>
    <dgm:cxn modelId="{25C9DC8A-0664-47B0-8FCC-99567B5CF041}" type="presOf" srcId="{80FD5EF8-C961-487C-8291-4942B9CD0196}" destId="{70104386-F696-4543-8278-BDC85AF1F614}" srcOrd="0" destOrd="0" presId="urn:microsoft.com/office/officeart/2008/layout/LinedList"/>
    <dgm:cxn modelId="{47D32994-9BEF-4626-8F5D-D0A75D8A2D3D}" srcId="{466038C8-7CFF-4A54-B87B-EC0C72BB5239}" destId="{9A3C6EB8-2B2A-4F64-B03E-FDBCF68366C7}" srcOrd="0" destOrd="0" parTransId="{16DA34CB-9A9F-4247-9C82-099A1FD8783C}" sibTransId="{15714B94-78B3-4952-8203-42F1AC83F3B4}"/>
    <dgm:cxn modelId="{29B92BA4-4C0E-4033-A5E1-A58E0E6640A2}" srcId="{466038C8-7CFF-4A54-B87B-EC0C72BB5239}" destId="{80FD5EF8-C961-487C-8291-4942B9CD0196}" srcOrd="2" destOrd="0" parTransId="{269CC7BE-B5B6-4524-BFE2-4F5F6783E791}" sibTransId="{B98B37C2-0B51-4F82-8186-FACFD9E2C63E}"/>
    <dgm:cxn modelId="{03ADBBC0-140B-47EB-95FF-7A656EA3D783}" type="presOf" srcId="{CBF0B88B-ECD9-43CE-B9D4-5C91C4219E04}" destId="{E5064A78-3705-449C-9088-5092B41C4580}" srcOrd="0" destOrd="0" presId="urn:microsoft.com/office/officeart/2008/layout/LinedList"/>
    <dgm:cxn modelId="{6D3058FA-E751-4076-8888-3260EAE6AF60}" type="presParOf" srcId="{1EA89F1C-C7EB-43A8-AEE6-E9FBF8F8837B}" destId="{9934B79C-EDE2-4CF1-80C2-32EE64839B6D}" srcOrd="0" destOrd="0" presId="urn:microsoft.com/office/officeart/2008/layout/LinedList"/>
    <dgm:cxn modelId="{126453D0-F027-49EF-B9EC-99D79E76F6E5}" type="presParOf" srcId="{1EA89F1C-C7EB-43A8-AEE6-E9FBF8F8837B}" destId="{20C81950-87AE-472D-85F5-20C55004D5CB}" srcOrd="1" destOrd="0" presId="urn:microsoft.com/office/officeart/2008/layout/LinedList"/>
    <dgm:cxn modelId="{F2FC58CB-64EA-40EB-9B9C-D44FB0CA13C1}" type="presParOf" srcId="{20C81950-87AE-472D-85F5-20C55004D5CB}" destId="{48543BDF-410E-40A5-A600-1EFEC7C2219B}" srcOrd="0" destOrd="0" presId="urn:microsoft.com/office/officeart/2008/layout/LinedList"/>
    <dgm:cxn modelId="{96E11DC4-F499-4540-9A04-2871B83ACD2E}" type="presParOf" srcId="{20C81950-87AE-472D-85F5-20C55004D5CB}" destId="{F200F7D8-A601-4C40-9CF6-67D6581A80F2}" srcOrd="1" destOrd="0" presId="urn:microsoft.com/office/officeart/2008/layout/LinedList"/>
    <dgm:cxn modelId="{55AD4AE5-ED1E-4110-9E12-082ECD857B93}" type="presParOf" srcId="{1EA89F1C-C7EB-43A8-AEE6-E9FBF8F8837B}" destId="{1018D7C3-00F5-4EA5-AA3E-F7C0F9071556}" srcOrd="2" destOrd="0" presId="urn:microsoft.com/office/officeart/2008/layout/LinedList"/>
    <dgm:cxn modelId="{A6A2667A-F7D1-4E3D-9B9C-2A99D5972D0F}" type="presParOf" srcId="{1EA89F1C-C7EB-43A8-AEE6-E9FBF8F8837B}" destId="{D7C204CE-52A4-4DE1-967D-67B8A2F6CB62}" srcOrd="3" destOrd="0" presId="urn:microsoft.com/office/officeart/2008/layout/LinedList"/>
    <dgm:cxn modelId="{4DB24FF1-EBBF-4DAF-A6D0-CA3C3C22AF99}" type="presParOf" srcId="{D7C204CE-52A4-4DE1-967D-67B8A2F6CB62}" destId="{E5064A78-3705-449C-9088-5092B41C4580}" srcOrd="0" destOrd="0" presId="urn:microsoft.com/office/officeart/2008/layout/LinedList"/>
    <dgm:cxn modelId="{547D85CD-5CB5-402A-A974-276D6898D119}" type="presParOf" srcId="{D7C204CE-52A4-4DE1-967D-67B8A2F6CB62}" destId="{AA7C8FFB-0134-4DB4-91DD-F4868678CB2E}" srcOrd="1" destOrd="0" presId="urn:microsoft.com/office/officeart/2008/layout/LinedList"/>
    <dgm:cxn modelId="{D8569BD7-2801-43FC-AEA7-57BFB0B736FE}" type="presParOf" srcId="{1EA89F1C-C7EB-43A8-AEE6-E9FBF8F8837B}" destId="{B450F204-B3AE-452C-90B8-1261469A43F9}" srcOrd="4" destOrd="0" presId="urn:microsoft.com/office/officeart/2008/layout/LinedList"/>
    <dgm:cxn modelId="{F7F2DB91-79AA-48BE-B1AD-649E0AFB01AC}" type="presParOf" srcId="{1EA89F1C-C7EB-43A8-AEE6-E9FBF8F8837B}" destId="{4ED91FD6-27C8-46DB-B663-BDC6BBEE79FE}" srcOrd="5" destOrd="0" presId="urn:microsoft.com/office/officeart/2008/layout/LinedList"/>
    <dgm:cxn modelId="{11B803B1-3E49-4D86-9DC4-A9783DCE5AF1}" type="presParOf" srcId="{4ED91FD6-27C8-46DB-B663-BDC6BBEE79FE}" destId="{70104386-F696-4543-8278-BDC85AF1F614}" srcOrd="0" destOrd="0" presId="urn:microsoft.com/office/officeart/2008/layout/LinedList"/>
    <dgm:cxn modelId="{5D0AEDE1-7045-40E4-B09F-147C322C7359}" type="presParOf" srcId="{4ED91FD6-27C8-46DB-B663-BDC6BBEE79FE}" destId="{B606E91E-7E14-4777-8D4B-4D391A25D6EA}" srcOrd="1" destOrd="0" presId="urn:microsoft.com/office/officeart/2008/layout/LinedList"/>
    <dgm:cxn modelId="{1F10E2D0-D480-4E32-B529-8A59A1AB8778}" type="presParOf" srcId="{1EA89F1C-C7EB-43A8-AEE6-E9FBF8F8837B}" destId="{7E4515B7-64D5-41ED-9818-92A9F213ED77}" srcOrd="6" destOrd="0" presId="urn:microsoft.com/office/officeart/2008/layout/LinedList"/>
    <dgm:cxn modelId="{7FF36448-1A25-4B73-9837-F6401C6397A0}" type="presParOf" srcId="{1EA89F1C-C7EB-43A8-AEE6-E9FBF8F8837B}" destId="{139F43C1-F869-469B-94AE-032D3E3B7DCE}" srcOrd="7" destOrd="0" presId="urn:microsoft.com/office/officeart/2008/layout/LinedList"/>
    <dgm:cxn modelId="{A0E36508-A475-40AA-A47E-B73224075384}" type="presParOf" srcId="{139F43C1-F869-469B-94AE-032D3E3B7DCE}" destId="{7B55783B-E9EC-4A02-9C39-C0F1620EC0CA}" srcOrd="0" destOrd="0" presId="urn:microsoft.com/office/officeart/2008/layout/LinedList"/>
    <dgm:cxn modelId="{A243A278-89DB-4FD9-A756-95CA997CFD43}" type="presParOf" srcId="{139F43C1-F869-469B-94AE-032D3E3B7DCE}" destId="{FB276BF2-1063-4D80-A2E0-FAB5031D65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34B79C-EDE2-4CF1-80C2-32EE64839B6D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3BDF-410E-40A5-A600-1EFEC7C2219B}">
      <dsp:nvSpPr>
        <dsp:cNvPr id="0" name=""/>
        <dsp:cNvSpPr/>
      </dsp:nvSpPr>
      <dsp:spPr>
        <a:xfrm>
          <a:off x="0" y="0"/>
          <a:ext cx="7772400" cy="116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Omställningsprocess där vården flyttas närmare patienten</a:t>
          </a:r>
        </a:p>
      </dsp:txBody>
      <dsp:txXfrm>
        <a:off x="0" y="0"/>
        <a:ext cx="7772400" cy="1169987"/>
      </dsp:txXfrm>
    </dsp:sp>
    <dsp:sp modelId="{1018D7C3-00F5-4EA5-AA3E-F7C0F9071556}">
      <dsp:nvSpPr>
        <dsp:cNvPr id="0" name=""/>
        <dsp:cNvSpPr/>
      </dsp:nvSpPr>
      <dsp:spPr>
        <a:xfrm>
          <a:off x="0" y="1169987"/>
          <a:ext cx="7772400" cy="0"/>
        </a:xfrm>
        <a:prstGeom prst="lin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64A78-3705-449C-9088-5092B41C4580}">
      <dsp:nvSpPr>
        <dsp:cNvPr id="0" name=""/>
        <dsp:cNvSpPr/>
      </dsp:nvSpPr>
      <dsp:spPr>
        <a:xfrm>
          <a:off x="0" y="1169987"/>
          <a:ext cx="7772400" cy="116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Målet med omställningen är att patienten får en god, nära och samordnad vård som stärker hälsan</a:t>
          </a:r>
        </a:p>
      </dsp:txBody>
      <dsp:txXfrm>
        <a:off x="0" y="1169987"/>
        <a:ext cx="7772400" cy="1169987"/>
      </dsp:txXfrm>
    </dsp:sp>
    <dsp:sp modelId="{B450F204-B3AE-452C-90B8-1261469A43F9}">
      <dsp:nvSpPr>
        <dsp:cNvPr id="0" name=""/>
        <dsp:cNvSpPr/>
      </dsp:nvSpPr>
      <dsp:spPr>
        <a:xfrm>
          <a:off x="0" y="2339974"/>
          <a:ext cx="7772400" cy="0"/>
        </a:xfrm>
        <a:prstGeom prst="lin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04386-F696-4543-8278-BDC85AF1F614}">
      <dsp:nvSpPr>
        <dsp:cNvPr id="0" name=""/>
        <dsp:cNvSpPr/>
      </dsp:nvSpPr>
      <dsp:spPr>
        <a:xfrm>
          <a:off x="0" y="2339974"/>
          <a:ext cx="7772400" cy="116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 begreppet primärvård omfattas kommunens hälso- och sjukvård benämnt kommunal primärvård samt den av regionen finansierade primärvården</a:t>
          </a:r>
        </a:p>
      </dsp:txBody>
      <dsp:txXfrm>
        <a:off x="0" y="2339974"/>
        <a:ext cx="7772400" cy="1169987"/>
      </dsp:txXfrm>
    </dsp:sp>
    <dsp:sp modelId="{7E4515B7-64D5-41ED-9818-92A9F213ED77}">
      <dsp:nvSpPr>
        <dsp:cNvPr id="0" name=""/>
        <dsp:cNvSpPr/>
      </dsp:nvSpPr>
      <dsp:spPr>
        <a:xfrm>
          <a:off x="0" y="3509962"/>
          <a:ext cx="7772400" cy="0"/>
        </a:xfrm>
        <a:prstGeom prst="lin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5783B-E9EC-4A02-9C39-C0F1620EC0CA}">
      <dsp:nvSpPr>
        <dsp:cNvPr id="0" name=""/>
        <dsp:cNvSpPr/>
      </dsp:nvSpPr>
      <dsp:spPr>
        <a:xfrm>
          <a:off x="0" y="3509962"/>
          <a:ext cx="7772400" cy="116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Utmaningar i samverkan med regionens primärvård samt gemensamma tolkningar av avtal och överenskommelser</a:t>
          </a:r>
        </a:p>
      </dsp:txBody>
      <dsp:txXfrm>
        <a:off x="0" y="3509962"/>
        <a:ext cx="7772400" cy="116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089795D-CA40-4B92-8BD2-419D230176B0}" type="datetimeFigureOut">
              <a:rPr lang="sv-SE" smtClean="0"/>
              <a:pPr/>
              <a:t>2024-06-05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941D05A-E3EB-444E-9292-ECEB73978C6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5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50480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Förstasidans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6057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4" y="6110768"/>
            <a:ext cx="1512168" cy="52169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5941546-B6F2-47FB-B73C-D87FBD27D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93938" y="6597352"/>
            <a:ext cx="924564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94B4206-9A18-43D7-AED7-7FA2D430BB49}" type="datetime1">
              <a:rPr lang="sv-SE" smtClean="0"/>
              <a:t>2024-06-05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00C300C-6BAD-4FA9-9AC4-9448B51D7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2229" y="6597352"/>
            <a:ext cx="3274319" cy="26064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Munkedals kommun</a:t>
            </a: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4A22C2-664F-45F2-9F69-916F0BCB5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59832" y="6597352"/>
            <a:ext cx="786362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Sida </a:t>
            </a:r>
            <a:fld id="{340DD3A0-A0FF-45AE-9FE1-2CD056686F0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En bild som visar text, Grafik, logotyp, grafisk design&#10;&#10;Automatiskt genererad beskrivning">
            <a:extLst>
              <a:ext uri="{FF2B5EF4-FFF2-40B4-BE49-F238E27FC236}">
                <a16:creationId xmlns:a16="http://schemas.microsoft.com/office/drawing/2014/main" id="{EC02F5F9-CC81-2BCB-D059-3772708DA6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4" y="5801084"/>
            <a:ext cx="1086371" cy="91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nlig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404663"/>
            <a:ext cx="7772400" cy="9361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Sidrubrik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4" y="6110768"/>
            <a:ext cx="1512168" cy="521698"/>
          </a:xfrm>
          <a:prstGeom prst="rect">
            <a:avLst/>
          </a:prstGeom>
        </p:spPr>
      </p:pic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37987475-2AAF-4EA3-915F-03DCE0AF245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340768"/>
            <a:ext cx="7772400" cy="46805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rgbClr val="0077BE"/>
              </a:buClr>
              <a:defRPr sz="2800"/>
            </a:lvl1pPr>
            <a:lvl2pPr marL="742950" indent="-285750">
              <a:buClr>
                <a:srgbClr val="0077BE"/>
              </a:buClr>
              <a:buSzPct val="80000"/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</a:lstStyle>
          <a:p>
            <a:r>
              <a:rPr lang="sv-S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 1</a:t>
            </a:r>
          </a:p>
          <a:p>
            <a:pPr lvl="1"/>
            <a:r>
              <a:rPr lang="sv-S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 2</a:t>
            </a:r>
          </a:p>
          <a:p>
            <a:pPr lvl="2"/>
            <a:r>
              <a:rPr lang="sv-S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Nivå 3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63F4080-8B25-4E08-A05A-9A39CC868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606" y="6597352"/>
            <a:ext cx="1017020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50ECC88-5340-4E9C-AE3F-5F7961DA5B13}" type="datetime1">
              <a:rPr lang="sv-SE" smtClean="0"/>
              <a:t>2024-06-05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15B9E58-5AB6-4DAD-80FA-26938449B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0409" y="6597352"/>
            <a:ext cx="3601751" cy="26064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Munkedals kommun</a:t>
            </a:r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D1E155D-2274-4399-9360-AEDF96E0F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2410" y="6597352"/>
            <a:ext cx="864998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Sida </a:t>
            </a:r>
            <a:fld id="{340DD3A0-A0FF-45AE-9FE1-2CD056686F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2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404665"/>
            <a:ext cx="7772400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Sidrubrik</a:t>
            </a:r>
          </a:p>
        </p:txBody>
      </p:sp>
      <p:sp>
        <p:nvSpPr>
          <p:cNvPr id="5" name="Platshållare för bild 2"/>
          <p:cNvSpPr>
            <a:spLocks noGrp="1"/>
          </p:cNvSpPr>
          <p:nvPr>
            <p:ph type="pic" idx="1"/>
          </p:nvPr>
        </p:nvSpPr>
        <p:spPr>
          <a:xfrm>
            <a:off x="683568" y="1340768"/>
            <a:ext cx="7776864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4" y="6110768"/>
            <a:ext cx="1512168" cy="521698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482C226-DE82-4678-9D34-9364F8613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606" y="6597352"/>
            <a:ext cx="1017020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7FC541-87C6-4A29-AEF6-9CCF8CE6DEB9}" type="datetime1">
              <a:rPr lang="sv-SE" smtClean="0"/>
              <a:t>2024-06-05</a:t>
            </a:fld>
            <a:endParaRPr lang="sv-SE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E939DBB-5954-48DA-926B-B6AB3D5DF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0409" y="6597352"/>
            <a:ext cx="3601751" cy="26064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Munkedals kommun</a:t>
            </a:r>
            <a:endParaRPr lang="sv-SE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D224406-3C1B-416D-9381-579AAC0D1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2410" y="6597352"/>
            <a:ext cx="864998" cy="260648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Sida </a:t>
            </a:r>
            <a:fld id="{340DD3A0-A0FF-45AE-9FE1-2CD056686F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8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a uta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4BD8B-E827-49E3-807A-FA88F1DDD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404665"/>
            <a:ext cx="7772400" cy="936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77B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dirty="0"/>
              <a:t>Sidrubrik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5BA291B-14BF-4BF9-A8F2-B56C6533C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3568" y="1340768"/>
            <a:ext cx="7776864" cy="4536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8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13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73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D5EF772-143A-4604-B677-E15BF89396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r="-2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6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EAC5E-E557-4AF6-DCFB-D06C138BD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Justera och planera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44BECB-766D-7447-B356-85E5517F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Åtgärda de förändringar som genomgången resulterat i. Planera fortsatt uppföljning</a:t>
            </a:r>
          </a:p>
          <a:p>
            <a:r>
              <a:rPr lang="sv-SE" dirty="0"/>
              <a:t>Informera patienten om resultatet av läkemedelsgenomgången och överlämna en aktuell läkemedelslista. Dokumentera läkemedelsgenomgången i journalen</a:t>
            </a:r>
          </a:p>
        </p:txBody>
      </p:sp>
    </p:spTree>
    <p:extLst>
      <p:ext uri="{BB962C8B-B14F-4D97-AF65-F5344CB8AC3E}">
        <p14:creationId xmlns:p14="http://schemas.microsoft.com/office/powerpoint/2010/main" val="21055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5EBF3E-5DA2-2B3C-2730-A330AB13A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Internkontroll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18FF88-E1E8-70EC-71A6-EBD8F02F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100% av samtliga boende på </a:t>
            </a:r>
            <a:r>
              <a:rPr lang="sv-SE" dirty="0" err="1"/>
              <a:t>säbo</a:t>
            </a:r>
            <a:r>
              <a:rPr lang="sv-SE" dirty="0"/>
              <a:t> har haft en fördjupad läkemedelsgenomgång</a:t>
            </a:r>
          </a:p>
        </p:txBody>
      </p:sp>
    </p:spTree>
    <p:extLst>
      <p:ext uri="{BB962C8B-B14F-4D97-AF65-F5344CB8AC3E}">
        <p14:creationId xmlns:p14="http://schemas.microsoft.com/office/powerpoint/2010/main" val="4144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91741CF-8C11-4BCC-B387-42776F176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r>
              <a:rPr lang="sv-SE" dirty="0"/>
              <a:t>Tack för uppmärksamheten</a:t>
            </a:r>
          </a:p>
        </p:txBody>
      </p:sp>
    </p:spTree>
    <p:extLst>
      <p:ext uri="{BB962C8B-B14F-4D97-AF65-F5344CB8AC3E}">
        <p14:creationId xmlns:p14="http://schemas.microsoft.com/office/powerpoint/2010/main" val="6339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4F0795-3E05-4D2C-8D2A-932FD00845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KPR</a:t>
            </a:r>
            <a:br>
              <a:rPr lang="sv-SE" dirty="0"/>
            </a:br>
            <a:r>
              <a:rPr lang="sv-SE" dirty="0"/>
              <a:t>2024-05-16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8B699B-3473-479A-9349-FAE44E12C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Patientsäkerhetsberättelsen</a:t>
            </a:r>
          </a:p>
          <a:p>
            <a:r>
              <a:rPr lang="sv-SE" dirty="0"/>
              <a:t>Läkemedelsgenomgång</a:t>
            </a:r>
          </a:p>
        </p:txBody>
      </p:sp>
    </p:spTree>
    <p:extLst>
      <p:ext uri="{BB962C8B-B14F-4D97-AF65-F5344CB8AC3E}">
        <p14:creationId xmlns:p14="http://schemas.microsoft.com/office/powerpoint/2010/main" val="166790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9F461-70EB-4C65-BEEA-02695F881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Verdana"/>
                <a:ea typeface="Verdana"/>
              </a:rPr>
              <a:t>Sammanfattning av år 2023 (HSL)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E5AD72-F664-4F3F-801A-F64F9B578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cs typeface="Calibri"/>
              </a:rPr>
              <a:t>Kommunal primärvård</a:t>
            </a:r>
          </a:p>
          <a:p>
            <a:r>
              <a:rPr lang="sv-SE" dirty="0">
                <a:cs typeface="Calibri"/>
              </a:rPr>
              <a:t>Digital akutmottagning</a:t>
            </a:r>
          </a:p>
          <a:p>
            <a:r>
              <a:rPr lang="sv-SE" dirty="0">
                <a:cs typeface="Calibri"/>
              </a:rPr>
              <a:t>Uppdatering av HSL-rutiner i samverkan</a:t>
            </a:r>
          </a:p>
          <a:p>
            <a:r>
              <a:rPr lang="sv-SE" dirty="0"/>
              <a:t>Utbildning läkemedelsavvikelser </a:t>
            </a:r>
            <a:endParaRPr lang="sv-SE" dirty="0">
              <a:cs typeface="Calibri"/>
            </a:endParaRPr>
          </a:p>
          <a:p>
            <a:r>
              <a:rPr lang="sv-SE" dirty="0"/>
              <a:t>Hälso- och sjukvårdsavtalet </a:t>
            </a:r>
          </a:p>
          <a:p>
            <a:r>
              <a:rPr lang="sv-SE" dirty="0">
                <a:cs typeface="Calibri"/>
              </a:rPr>
              <a:t>Tillsyn av medicinsk vård vid särskilda boende IVO</a:t>
            </a:r>
          </a:p>
          <a:p>
            <a:r>
              <a:rPr lang="sv-SE" dirty="0">
                <a:cs typeface="Calibri"/>
              </a:rPr>
              <a:t>Internkontroll planerad och genomförd uppföljning av pågående hälso- och sjukvårdsåtgärder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3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90D0D-37F6-57C3-832B-8FAEDBCD5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04663"/>
            <a:ext cx="7772400" cy="864097"/>
          </a:xfrm>
        </p:spPr>
        <p:txBody>
          <a:bodyPr>
            <a:normAutofit fontScale="90000"/>
          </a:bodyPr>
          <a:lstStyle/>
          <a:p>
            <a:r>
              <a:rPr lang="sv-SE" dirty="0"/>
              <a:t>Fördelning av rapporterade HSL avvikelser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2D84C95-FA4E-FF0C-D453-B38B986E5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519497"/>
            <a:ext cx="7772400" cy="2323831"/>
          </a:xfrm>
        </p:spPr>
      </p:pic>
    </p:spTree>
    <p:extLst>
      <p:ext uri="{BB962C8B-B14F-4D97-AF65-F5344CB8AC3E}">
        <p14:creationId xmlns:p14="http://schemas.microsoft.com/office/powerpoint/2010/main" val="13301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2993CA-0B7C-8D6C-E82F-79504979D9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Verdana"/>
                <a:ea typeface="Verdana"/>
              </a:rPr>
              <a:t>Fokusområden inför 2024 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E43741-5354-A4D1-B078-75A0E0F7E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5050102010706020507" pitchFamily="18" charset="2"/>
              <a:buChar char="•"/>
            </a:pPr>
            <a:r>
              <a:rPr lang="sv-SE" sz="2800" dirty="0">
                <a:latin typeface="Verdana"/>
                <a:ea typeface="+mn-lt"/>
                <a:cs typeface="+mn-lt"/>
              </a:rPr>
              <a:t>Införande av läkemedelsautomater</a:t>
            </a:r>
            <a:endParaRPr lang="sv-SE" dirty="0">
              <a:latin typeface="Verdana"/>
              <a:ea typeface="Verdana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sv-SE" sz="2800" dirty="0">
                <a:latin typeface="Verdana"/>
                <a:ea typeface="+mn-lt"/>
                <a:cs typeface="+mn-lt"/>
              </a:rPr>
              <a:t>Införande av digitala läkemedelsskåp</a:t>
            </a:r>
            <a:endParaRPr lang="sv-SE" dirty="0">
              <a:latin typeface="Verdana"/>
              <a:ea typeface="Verdana"/>
            </a:endParaRPr>
          </a:p>
          <a:p>
            <a:pPr>
              <a:buFont typeface="Arial" panose="05050102010706020507" pitchFamily="18" charset="2"/>
              <a:buChar char="•"/>
            </a:pPr>
            <a:r>
              <a:rPr lang="sv-SE" sz="2800" dirty="0">
                <a:latin typeface="Verdana"/>
                <a:ea typeface="+mn-lt"/>
                <a:cs typeface="+mn-lt"/>
              </a:rPr>
              <a:t>Fortsatt arbete med krisberedskap</a:t>
            </a:r>
            <a:endParaRPr lang="sv-SE" dirty="0">
              <a:latin typeface="Verdana"/>
            </a:endParaRPr>
          </a:p>
          <a:p>
            <a:r>
              <a:rPr lang="sv-SE" sz="2800" dirty="0">
                <a:latin typeface="Verdana"/>
                <a:ea typeface="+mn-lt"/>
                <a:cs typeface="+mn-lt"/>
              </a:rPr>
              <a:t>Fortsatt arbete med det systematiska kvalitetsarbetet och fortsätta arbetet med att systematiskt följa upp resultaten och åtgärderna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15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E7A89-7B35-A248-F3D5-B55F3117E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/>
              <a:t>Överenskommelse God och nära vård</a:t>
            </a:r>
            <a:endParaRPr lang="sv-SE" dirty="0"/>
          </a:p>
        </p:txBody>
      </p:sp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425BA0FE-9945-9A94-267D-A775301C2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094151"/>
              </p:ext>
            </p:extLst>
          </p:nvPr>
        </p:nvGraphicFramePr>
        <p:xfrm>
          <a:off x="685800" y="1341438"/>
          <a:ext cx="7772400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4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E385A9-1821-C813-6CFB-7B5D17CD2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Fördjupad läkemedelsgenomgång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056750-44C2-3C99-70C7-FB47A536B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Genomföra minst en gång årligen i primärvården för alla patienter ≥75 år, vid inflyttning på vård- och omsorgsboende vid inskrivning i kommunal primärvård</a:t>
            </a:r>
          </a:p>
          <a:p>
            <a:r>
              <a:rPr lang="sv-SE" dirty="0"/>
              <a:t>Läkare har ansvaret för att genomföra läkemedelsgenomgångar samt uppföljning </a:t>
            </a:r>
          </a:p>
          <a:p>
            <a:r>
              <a:rPr lang="sv-SE" dirty="0"/>
              <a:t>Görs tillsammans med patientansvarig sjuksköterska och patient</a:t>
            </a:r>
          </a:p>
        </p:txBody>
      </p:sp>
    </p:spTree>
    <p:extLst>
      <p:ext uri="{BB962C8B-B14F-4D97-AF65-F5344CB8AC3E}">
        <p14:creationId xmlns:p14="http://schemas.microsoft.com/office/powerpoint/2010/main" val="10763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7293F-85A9-80EE-C399-408E269A2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Prover och kontroller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954CF6-7D8A-E1A4-02D6-689875DC0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Läkaren ordinerar de prover och kontroller som behövs för att kunna bedöma patientens hälsotillstånd och läkemedelsbehandling, t.ex. </a:t>
            </a:r>
            <a:r>
              <a:rPr lang="sv-SE" dirty="0" err="1"/>
              <a:t>njurvårde</a:t>
            </a:r>
            <a:r>
              <a:rPr lang="sv-SE" dirty="0"/>
              <a:t>, blodtryck samt symtomskattning PHASE-20</a:t>
            </a:r>
          </a:p>
          <a:p>
            <a:r>
              <a:rPr lang="sv-SE" dirty="0"/>
              <a:t>Utifrån patientens hälsotillstånd eftersöks biverkningar och görs en bedömning av varje läkemedel:</a:t>
            </a:r>
          </a:p>
          <a:p>
            <a:r>
              <a:rPr lang="sv-SE" dirty="0"/>
              <a:t> – Föreligger relevant ordinationsorsak? </a:t>
            </a:r>
          </a:p>
          <a:p>
            <a:r>
              <a:rPr lang="sv-SE" dirty="0"/>
              <a:t>– Värdera effekten </a:t>
            </a:r>
          </a:p>
          <a:p>
            <a:r>
              <a:rPr lang="sv-SE" dirty="0"/>
              <a:t>– Behöver doseringen justeras? </a:t>
            </a:r>
          </a:p>
          <a:p>
            <a:r>
              <a:rPr lang="sv-SE" dirty="0"/>
              <a:t>- Väg risker/biverkningar mot nytta </a:t>
            </a:r>
          </a:p>
          <a:p>
            <a:r>
              <a:rPr lang="sv-SE" dirty="0"/>
              <a:t>– Kan tillståndet behandlas på något annat fördelaktigare sätt</a:t>
            </a:r>
          </a:p>
          <a:p>
            <a:r>
              <a:rPr lang="sv-SE" dirty="0"/>
              <a:t>-Är läkemedlet optimalt i förhållande till patientens övriga ordinationer?</a:t>
            </a:r>
          </a:p>
          <a:p>
            <a:r>
              <a:rPr lang="sv-SE" dirty="0"/>
              <a:t> – Finns interaktioner?</a:t>
            </a:r>
          </a:p>
        </p:txBody>
      </p:sp>
    </p:spTree>
    <p:extLst>
      <p:ext uri="{BB962C8B-B14F-4D97-AF65-F5344CB8AC3E}">
        <p14:creationId xmlns:p14="http://schemas.microsoft.com/office/powerpoint/2010/main" val="23756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2C42E-505E-0D8B-8BDA-A14E081EB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PHASE-20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3918D9C-32E3-2BA0-C029-18698C78F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5117" y="1341438"/>
            <a:ext cx="2933765" cy="4679950"/>
          </a:xfrm>
        </p:spPr>
      </p:pic>
    </p:spTree>
    <p:extLst>
      <p:ext uri="{BB962C8B-B14F-4D97-AF65-F5344CB8AC3E}">
        <p14:creationId xmlns:p14="http://schemas.microsoft.com/office/powerpoint/2010/main" val="11206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Munkedals kommun 2019c.potx" id="{7E0C45E9-4567-42A8-AF9F-96E19E5B775B}" vid="{75947F39-C59A-4D77-945C-09F94DA440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PP-Mall 50 år Munkedals kommun 2024</Template>
  <TotalTime>23</TotalTime>
  <Words>318</Words>
  <Application>Microsoft Office PowerPoint</Application>
  <PresentationFormat>Bildspel på skärmen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Office-tema</vt:lpstr>
      <vt:lpstr>PowerPoint-presentation</vt:lpstr>
      <vt:lpstr>KPR 2024-05-16</vt:lpstr>
      <vt:lpstr>Sammanfattning av år 2023 (HSL)</vt:lpstr>
      <vt:lpstr>Fördelning av rapporterade HSL avvikelser </vt:lpstr>
      <vt:lpstr>Fokusområden inför 2024 </vt:lpstr>
      <vt:lpstr>Överenskommelse God och nära vård</vt:lpstr>
      <vt:lpstr>Fördjupad läkemedelsgenomgång</vt:lpstr>
      <vt:lpstr>Prover och kontroller</vt:lpstr>
      <vt:lpstr>PHASE-20</vt:lpstr>
      <vt:lpstr>Justera och planera</vt:lpstr>
      <vt:lpstr>Internkontroll 2023</vt:lpstr>
      <vt:lpstr>Tack för uppmärksamheten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Elin Råhnängen</dc:creator>
  <cp:lastModifiedBy>Ingalill Johansson</cp:lastModifiedBy>
  <cp:revision>2</cp:revision>
  <dcterms:created xsi:type="dcterms:W3CDTF">2024-05-16T06:10:35Z</dcterms:created>
  <dcterms:modified xsi:type="dcterms:W3CDTF">2024-06-05T09:36:24Z</dcterms:modified>
</cp:coreProperties>
</file>