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  <p:sldMasterId id="2147483672" r:id="rId3"/>
    <p:sldMasterId id="2147483681" r:id="rId4"/>
  </p:sldMasterIdLst>
  <p:notesMasterIdLst>
    <p:notesMasterId r:id="rId26"/>
  </p:notesMasterIdLst>
  <p:sldIdLst>
    <p:sldId id="271" r:id="rId5"/>
    <p:sldId id="266" r:id="rId6"/>
    <p:sldId id="275" r:id="rId7"/>
    <p:sldId id="279" r:id="rId8"/>
    <p:sldId id="282" r:id="rId9"/>
    <p:sldId id="276" r:id="rId10"/>
    <p:sldId id="273" r:id="rId11"/>
    <p:sldId id="283" r:id="rId12"/>
    <p:sldId id="280" r:id="rId13"/>
    <p:sldId id="281" r:id="rId14"/>
    <p:sldId id="278" r:id="rId15"/>
    <p:sldId id="284" r:id="rId16"/>
    <p:sldId id="293" r:id="rId17"/>
    <p:sldId id="285" r:id="rId18"/>
    <p:sldId id="286" r:id="rId19"/>
    <p:sldId id="295" r:id="rId20"/>
    <p:sldId id="291" r:id="rId21"/>
    <p:sldId id="288" r:id="rId22"/>
    <p:sldId id="290" r:id="rId23"/>
    <p:sldId id="287" r:id="rId24"/>
    <p:sldId id="270" r:id="rId2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65">
          <p15:clr>
            <a:srgbClr val="A4A3A4"/>
          </p15:clr>
        </p15:guide>
        <p15:guide id="3" orient="horz" pos="890" userDrawn="1">
          <p15:clr>
            <a:srgbClr val="A4A3A4"/>
          </p15:clr>
        </p15:guide>
        <p15:guide id="4" orient="horz" pos="1525" userDrawn="1">
          <p15:clr>
            <a:srgbClr val="A4A3A4"/>
          </p15:clr>
        </p15:guide>
        <p15:guide id="5" orient="horz" pos="255">
          <p15:clr>
            <a:srgbClr val="A4A3A4"/>
          </p15:clr>
        </p15:guide>
        <p15:guide id="6" pos="2880">
          <p15:clr>
            <a:srgbClr val="A4A3A4"/>
          </p15:clr>
        </p15:guide>
        <p15:guide id="7" pos="975" userDrawn="1">
          <p15:clr>
            <a:srgbClr val="A4A3A4"/>
          </p15:clr>
        </p15:guide>
        <p15:guide id="8" pos="4785" userDrawn="1">
          <p15:clr>
            <a:srgbClr val="A4A3A4"/>
          </p15:clr>
        </p15:guide>
        <p15:guide id="9" pos="340">
          <p15:clr>
            <a:srgbClr val="A4A3A4"/>
          </p15:clr>
        </p15:guide>
        <p15:guide id="10" pos="5420">
          <p15:clr>
            <a:srgbClr val="A4A3A4"/>
          </p15:clr>
        </p15:guide>
        <p15:guide id="11" pos="2245" userDrawn="1">
          <p15:clr>
            <a:srgbClr val="A4A3A4"/>
          </p15:clr>
        </p15:guide>
        <p15:guide id="12" pos="1610" userDrawn="1">
          <p15:clr>
            <a:srgbClr val="A4A3A4"/>
          </p15:clr>
        </p15:guide>
        <p15:guide id="13" pos="4150" userDrawn="1">
          <p15:clr>
            <a:srgbClr val="A4A3A4"/>
          </p15:clr>
        </p15:guide>
        <p15:guide id="14" pos="3515" userDrawn="1">
          <p15:clr>
            <a:srgbClr val="A4A3A4"/>
          </p15:clr>
        </p15:guide>
        <p15:guide id="15" orient="horz" pos="2795" userDrawn="1">
          <p15:clr>
            <a:srgbClr val="A4A3A4"/>
          </p15:clr>
        </p15:guide>
        <p15:guide id="16" orient="horz" pos="3430" userDrawn="1">
          <p15:clr>
            <a:srgbClr val="A4A3A4"/>
          </p15:clr>
        </p15:guide>
        <p15:guide id="17" orient="horz" pos="37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A4"/>
    <a:srgbClr val="6C6058"/>
    <a:srgbClr val="FFD800"/>
    <a:srgbClr val="006C50"/>
    <a:srgbClr val="58B030"/>
    <a:srgbClr val="00A8DC"/>
    <a:srgbClr val="E00068"/>
    <a:srgbClr val="F4A4BC"/>
    <a:srgbClr val="70207C"/>
    <a:srgbClr val="EC6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0" autoAdjust="0"/>
    <p:restoredTop sz="79302" autoAdjust="0"/>
  </p:normalViewPr>
  <p:slideViewPr>
    <p:cSldViewPr>
      <p:cViewPr varScale="1">
        <p:scale>
          <a:sx n="104" d="100"/>
          <a:sy n="104" d="100"/>
        </p:scale>
        <p:origin x="2136" y="102"/>
      </p:cViewPr>
      <p:guideLst>
        <p:guide orient="horz" pos="2160"/>
        <p:guide orient="horz" pos="4065"/>
        <p:guide orient="horz" pos="890"/>
        <p:guide orient="horz" pos="1525"/>
        <p:guide orient="horz" pos="255"/>
        <p:guide pos="2880"/>
        <p:guide pos="975"/>
        <p:guide pos="4785"/>
        <p:guide pos="340"/>
        <p:guide pos="5420"/>
        <p:guide pos="2245"/>
        <p:guide pos="1610"/>
        <p:guide pos="4150"/>
        <p:guide pos="3515"/>
        <p:guide orient="horz" pos="2795"/>
        <p:guide orient="horz" pos="3430"/>
        <p:guide orient="horz" pos="3748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688E5-D669-41D1-857E-BC83E26B82CE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B1B4C-40B8-4B07-B436-C2AB5602F8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240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1B4C-40B8-4B07-B436-C2AB5602F80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4064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1B4C-40B8-4B07-B436-C2AB5602F80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20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1B4C-40B8-4B07-B436-C2AB5602F80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8612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1B4C-40B8-4B07-B436-C2AB5602F80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1272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1B4C-40B8-4B07-B436-C2AB5602F80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0751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1B4C-40B8-4B07-B436-C2AB5602F80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6396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1B4C-40B8-4B07-B436-C2AB5602F80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5264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1B4C-40B8-4B07-B436-C2AB5602F803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6507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1B4C-40B8-4B07-B436-C2AB5602F803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5674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3"/>
          <p:cNvSpPr>
            <a:spLocks noGrp="1"/>
          </p:cNvSpPr>
          <p:nvPr>
            <p:ph type="title"/>
          </p:nvPr>
        </p:nvSpPr>
        <p:spPr>
          <a:xfrm>
            <a:off x="540000" y="1404000"/>
            <a:ext cx="8064000" cy="1008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0"/>
          </p:nvPr>
        </p:nvSpPr>
        <p:spPr>
          <a:xfrm>
            <a:off x="540001" y="2916238"/>
            <a:ext cx="8064000" cy="1088826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spcAft>
                <a:spcPts val="1200"/>
              </a:spcAft>
              <a:buFont typeface="Arial" panose="020B0604020202020204" pitchFamily="34" charset="0"/>
              <a:buNone/>
              <a:defRPr sz="2400"/>
            </a:lvl1pPr>
            <a:lvl2pPr marL="0" indent="0" algn="ctr">
              <a:spcAft>
                <a:spcPts val="1200"/>
              </a:spcAft>
              <a:buNone/>
              <a:defRPr sz="2400"/>
            </a:lvl2pPr>
            <a:lvl3pPr marL="0" indent="0" algn="ctr">
              <a:spcAft>
                <a:spcPts val="1200"/>
              </a:spcAft>
              <a:buNone/>
              <a:defRPr sz="2400"/>
            </a:lvl3pPr>
            <a:lvl4pPr marL="0" indent="0" algn="ctr">
              <a:spcAft>
                <a:spcPts val="1200"/>
              </a:spcAft>
              <a:buNone/>
              <a:defRPr sz="2400"/>
            </a:lvl4pPr>
            <a:lvl5pPr marL="0" indent="0" algn="ctr">
              <a:spcAft>
                <a:spcPts val="1200"/>
              </a:spcAft>
              <a:buNone/>
              <a:defRPr sz="24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821371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bo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24000"/>
            <a:ext cx="7056000" cy="1008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defRPr sz="24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9749" y="1908000"/>
            <a:ext cx="8064000" cy="151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spcAft>
                <a:spcPts val="80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84898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1pPr>
            <a:lvl2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3pPr>
            <a:lvl4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4pPr>
            <a:lvl5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3346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 marL="288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1pPr>
            <a:lvl2pPr marL="576000" indent="-288000">
              <a:spcAft>
                <a:spcPts val="800"/>
              </a:spcAft>
              <a:buFont typeface="Gill Sans MT" panose="020B0502020104020203" pitchFamily="34" charset="0"/>
              <a:buChar char="–"/>
              <a:defRPr>
                <a:solidFill>
                  <a:schemeClr val="bg1"/>
                </a:solidFill>
              </a:defRPr>
            </a:lvl2pPr>
            <a:lvl3pPr marL="864000" indent="-288000">
              <a:spcAft>
                <a:spcPts val="800"/>
              </a:spcAft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3pPr>
            <a:lvl4pPr marL="1152000" indent="-288000">
              <a:spcAft>
                <a:spcPts val="800"/>
              </a:spcAft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1440000" indent="-288000">
              <a:spcAft>
                <a:spcPts val="800"/>
              </a:spcAft>
              <a:buFont typeface="Gill Sans MT" panose="020B0502020104020203" pitchFamily="34" charset="0"/>
              <a:buChar char="»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2095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ingress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4000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defRPr>
                <a:solidFill>
                  <a:schemeClr val="bg1"/>
                </a:solidFill>
              </a:defRPr>
            </a:lvl1pPr>
            <a:lvl2pPr marL="576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76000" indent="0">
              <a:buNone/>
              <a:defRPr/>
            </a:lvl3pPr>
            <a:lvl4pPr marL="1152000" indent="-288000">
              <a:buFont typeface="Arial" pitchFamily="34" charset="0"/>
              <a:buChar char="•"/>
              <a:defRPr/>
            </a:lvl4pPr>
            <a:lvl5pPr marL="1440000" indent="-288000"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4234121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 mi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40000" y="2412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40000" y="3924000"/>
            <a:ext cx="7056000" cy="1512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Aft>
                <a:spcPts val="800"/>
              </a:spcAft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6008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7603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4032000" cy="151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 2"/>
          <p:cNvSpPr>
            <a:spLocks noGrp="1"/>
          </p:cNvSpPr>
          <p:nvPr>
            <p:ph type="pic" idx="1"/>
          </p:nvPr>
        </p:nvSpPr>
        <p:spPr>
          <a:xfrm>
            <a:off x="5076000" y="396000"/>
            <a:ext cx="3528000" cy="60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idx="10" hasCustomPrompt="1"/>
          </p:nvPr>
        </p:nvSpPr>
        <p:spPr>
          <a:xfrm>
            <a:off x="540000" y="2412000"/>
            <a:ext cx="4032000" cy="403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82117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40000" y="1908000"/>
            <a:ext cx="3528000" cy="453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800"/>
              </a:spcAft>
              <a:defRPr sz="1800">
                <a:solidFill>
                  <a:schemeClr val="bg1"/>
                </a:solidFill>
              </a:defRPr>
            </a:lvl1pPr>
            <a:lvl2pPr marL="576000" indent="-288000">
              <a:spcAft>
                <a:spcPts val="8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864000" indent="-288000">
              <a:spcAft>
                <a:spcPts val="800"/>
              </a:spcAft>
              <a:buFont typeface="Gill Sans MT" panose="020B0502020104020203" pitchFamily="34" charset="0"/>
              <a:buChar char="–"/>
              <a:defRPr sz="1800">
                <a:solidFill>
                  <a:schemeClr val="bg1"/>
                </a:solidFill>
              </a:defRPr>
            </a:lvl3pPr>
            <a:lvl4pPr marL="1152000" indent="-288000">
              <a:spcAft>
                <a:spcPts val="800"/>
              </a:spcAft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</a:defRPr>
            </a:lvl4pPr>
            <a:lvl5pPr marL="1440000" indent="-288000">
              <a:spcAft>
                <a:spcPts val="800"/>
              </a:spcAft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0" y="1908000"/>
            <a:ext cx="3240000" cy="453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800"/>
              </a:spcAft>
              <a:defRPr sz="1800">
                <a:solidFill>
                  <a:schemeClr val="bg1"/>
                </a:solidFill>
              </a:defRPr>
            </a:lvl1pPr>
            <a:lvl2pPr marL="576000" indent="-288000">
              <a:spcAft>
                <a:spcPts val="8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864000" indent="-288000">
              <a:spcAft>
                <a:spcPts val="800"/>
              </a:spcAft>
              <a:buFont typeface="Gill Sans MT" panose="020B0502020104020203" pitchFamily="34" charset="0"/>
              <a:buChar char="–"/>
              <a:defRPr sz="1800">
                <a:solidFill>
                  <a:schemeClr val="bg1"/>
                </a:solidFill>
              </a:defRPr>
            </a:lvl3pPr>
            <a:lvl4pPr marL="1152000" indent="-288000">
              <a:spcAft>
                <a:spcPts val="800"/>
              </a:spcAft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</a:defRPr>
            </a:lvl4pPr>
            <a:lvl5pPr marL="1440000" indent="-288000">
              <a:spcAft>
                <a:spcPts val="800"/>
              </a:spcAft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11982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bo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24000"/>
            <a:ext cx="7056000" cy="1008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defRPr sz="24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9749" y="1908000"/>
            <a:ext cx="8064000" cy="151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spcAft>
                <a:spcPts val="80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4676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1pPr>
            <a:lvl2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2pPr>
            <a:lvl3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3pPr>
            <a:lvl4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4pPr>
            <a:lvl5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5960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3"/>
          <p:cNvSpPr>
            <a:spLocks noGrp="1"/>
          </p:cNvSpPr>
          <p:nvPr>
            <p:ph type="title"/>
          </p:nvPr>
        </p:nvSpPr>
        <p:spPr>
          <a:xfrm>
            <a:off x="540000" y="1404000"/>
            <a:ext cx="8064000" cy="1008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0"/>
          </p:nvPr>
        </p:nvSpPr>
        <p:spPr>
          <a:xfrm>
            <a:off x="540000" y="2916000"/>
            <a:ext cx="8064000" cy="1512000"/>
          </a:xfrm>
          <a:prstGeom prst="rect">
            <a:avLst/>
          </a:prstGeom>
        </p:spPr>
        <p:txBody>
          <a:bodyPr lIns="0" tIns="0" rIns="0" bIns="0"/>
          <a:lstStyle>
            <a:lvl1pPr algn="ctr">
              <a:spcAft>
                <a:spcPts val="1200"/>
              </a:spcAft>
              <a:defRPr sz="2400"/>
            </a:lvl1pPr>
            <a:lvl2pPr marL="0" indent="0" algn="ctr">
              <a:spcAft>
                <a:spcPts val="1200"/>
              </a:spcAft>
              <a:buFontTx/>
              <a:buNone/>
              <a:defRPr sz="2400"/>
            </a:lvl2pPr>
            <a:lvl3pPr marL="0" indent="0" algn="ctr">
              <a:spcAft>
                <a:spcPts val="1200"/>
              </a:spcAft>
              <a:buNone/>
              <a:defRPr sz="2400"/>
            </a:lvl3pPr>
            <a:lvl4pPr marL="0" indent="0" algn="ctr">
              <a:spcAft>
                <a:spcPts val="1200"/>
              </a:spcAft>
              <a:buNone/>
              <a:defRPr sz="2400"/>
            </a:lvl4pPr>
            <a:lvl5pPr marL="0" indent="0" algn="ctr">
              <a:spcAft>
                <a:spcPts val="1200"/>
              </a:spcAft>
              <a:buNone/>
              <a:defRPr sz="24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2880000" y="5932800"/>
            <a:ext cx="3384000" cy="648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1400"/>
              </a:lnSpc>
              <a:spcAft>
                <a:spcPts val="0"/>
              </a:spcAft>
              <a:defRPr sz="1200"/>
            </a:lvl1pPr>
            <a:lvl2pPr algn="l">
              <a:lnSpc>
                <a:spcPts val="1400"/>
              </a:lnSpc>
              <a:spcAft>
                <a:spcPts val="0"/>
              </a:spcAft>
              <a:defRPr sz="1200"/>
            </a:lvl2pPr>
            <a:lvl3pPr algn="l">
              <a:lnSpc>
                <a:spcPts val="1400"/>
              </a:lnSpc>
              <a:spcAft>
                <a:spcPts val="0"/>
              </a:spcAft>
              <a:defRPr sz="1200"/>
            </a:lvl3pPr>
            <a:lvl4pPr algn="l">
              <a:lnSpc>
                <a:spcPts val="1400"/>
              </a:lnSpc>
              <a:spcAft>
                <a:spcPts val="0"/>
              </a:spcAft>
              <a:defRPr sz="1200"/>
            </a:lvl4pPr>
            <a:lvl5pPr algn="l">
              <a:lnSpc>
                <a:spcPts val="1400"/>
              </a:lnSpc>
              <a:spcAft>
                <a:spcPts val="0"/>
              </a:spcAft>
              <a:defRPr sz="1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425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 marL="288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 marL="576000" indent="-288000">
              <a:spcAft>
                <a:spcPts val="800"/>
              </a:spcAft>
              <a:buFont typeface="Gill Sans MT" panose="020B0502020104020203" pitchFamily="34" charset="0"/>
              <a:buChar char="–"/>
              <a:defRPr>
                <a:solidFill>
                  <a:schemeClr val="tx1"/>
                </a:solidFill>
              </a:defRPr>
            </a:lvl2pPr>
            <a:lvl3pPr marL="864000" indent="-288000">
              <a:spcAft>
                <a:spcPts val="800"/>
              </a:spcAft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 marL="1152000" indent="-288000">
              <a:spcAft>
                <a:spcPts val="800"/>
              </a:spcAft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4pPr>
            <a:lvl5pPr marL="1440000" indent="-288000">
              <a:spcAft>
                <a:spcPts val="800"/>
              </a:spcAft>
              <a:buFont typeface="Gill Sans MT" panose="020B0502020104020203" pitchFamily="34" charset="0"/>
              <a:buChar char="»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8182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ingress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4000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defRPr>
                <a:solidFill>
                  <a:schemeClr val="tx1"/>
                </a:solidFill>
              </a:defRPr>
            </a:lvl1pPr>
            <a:lvl2pPr marL="576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576000" indent="0">
              <a:buNone/>
              <a:defRPr/>
            </a:lvl3pPr>
            <a:lvl4pPr marL="1152000" indent="-288000">
              <a:buFont typeface="Arial" pitchFamily="34" charset="0"/>
              <a:buChar char="•"/>
              <a:defRPr/>
            </a:lvl4pPr>
            <a:lvl5pPr marL="1440000" indent="-288000"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3367282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 mi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40000" y="2412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40000" y="3924000"/>
            <a:ext cx="7056000" cy="1512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Aft>
                <a:spcPts val="80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23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1561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4032000" cy="151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 2"/>
          <p:cNvSpPr>
            <a:spLocks noGrp="1"/>
          </p:cNvSpPr>
          <p:nvPr>
            <p:ph type="pic" idx="1"/>
          </p:nvPr>
        </p:nvSpPr>
        <p:spPr>
          <a:xfrm>
            <a:off x="5076000" y="396000"/>
            <a:ext cx="3528000" cy="60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idx="10" hasCustomPrompt="1"/>
          </p:nvPr>
        </p:nvSpPr>
        <p:spPr>
          <a:xfrm>
            <a:off x="540000" y="2412000"/>
            <a:ext cx="4032000" cy="403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136883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40000" y="1908000"/>
            <a:ext cx="3528000" cy="453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800"/>
              </a:spcAft>
              <a:defRPr sz="1800">
                <a:solidFill>
                  <a:schemeClr val="tx1"/>
                </a:solidFill>
              </a:defRPr>
            </a:lvl1pPr>
            <a:lvl2pPr marL="576000" indent="-288000">
              <a:spcAft>
                <a:spcPts val="800"/>
              </a:spcAft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864000" indent="-288000">
              <a:spcAft>
                <a:spcPts val="800"/>
              </a:spcAft>
              <a:buFont typeface="Gill Sans MT" panose="020B0502020104020203" pitchFamily="34" charset="0"/>
              <a:buChar char="–"/>
              <a:defRPr sz="1800">
                <a:solidFill>
                  <a:schemeClr val="tx1"/>
                </a:solidFill>
              </a:defRPr>
            </a:lvl3pPr>
            <a:lvl4pPr marL="1152000" indent="-288000">
              <a:spcAft>
                <a:spcPts val="800"/>
              </a:spcAft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4pPr>
            <a:lvl5pPr marL="1440000" indent="-288000">
              <a:spcAft>
                <a:spcPts val="800"/>
              </a:spcAft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0" y="1908000"/>
            <a:ext cx="3240000" cy="453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800"/>
              </a:spcAft>
              <a:defRPr sz="1800">
                <a:solidFill>
                  <a:schemeClr val="tx1"/>
                </a:solidFill>
              </a:defRPr>
            </a:lvl1pPr>
            <a:lvl2pPr marL="576000" indent="-288000">
              <a:spcAft>
                <a:spcPts val="800"/>
              </a:spcAft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864000" indent="-288000">
              <a:spcAft>
                <a:spcPts val="800"/>
              </a:spcAft>
              <a:buFont typeface="Gill Sans MT" panose="020B0502020104020203" pitchFamily="34" charset="0"/>
              <a:buChar char="–"/>
              <a:defRPr sz="1800">
                <a:solidFill>
                  <a:schemeClr val="tx1"/>
                </a:solidFill>
              </a:defRPr>
            </a:lvl3pPr>
            <a:lvl4pPr marL="1152000" indent="-288000">
              <a:spcAft>
                <a:spcPts val="800"/>
              </a:spcAft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</a:defRPr>
            </a:lvl4pPr>
            <a:lvl5pPr marL="1440000" indent="-288000">
              <a:spcAft>
                <a:spcPts val="800"/>
              </a:spcAft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95095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bo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24000"/>
            <a:ext cx="7056000" cy="1008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defRPr sz="2400" b="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9749" y="1908000"/>
            <a:ext cx="8064000" cy="151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spcAft>
                <a:spcPts val="80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626392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1pPr>
            <a:lvl2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3pPr>
            <a:lvl4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4pPr>
            <a:lvl5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4540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 marL="288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1pPr>
            <a:lvl2pPr marL="576000" indent="-288000">
              <a:spcAft>
                <a:spcPts val="800"/>
              </a:spcAft>
              <a:buFont typeface="Gill Sans MT" panose="020B0502020104020203" pitchFamily="34" charset="0"/>
              <a:buChar char="–"/>
              <a:defRPr>
                <a:solidFill>
                  <a:schemeClr val="bg1"/>
                </a:solidFill>
              </a:defRPr>
            </a:lvl2pPr>
            <a:lvl3pPr marL="864000" indent="-288000">
              <a:spcAft>
                <a:spcPts val="800"/>
              </a:spcAft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3pPr>
            <a:lvl4pPr marL="1152000" indent="-288000">
              <a:spcAft>
                <a:spcPts val="800"/>
              </a:spcAft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1440000" indent="-288000">
              <a:spcAft>
                <a:spcPts val="800"/>
              </a:spcAft>
              <a:buFont typeface="Gill Sans MT" panose="020B0502020104020203" pitchFamily="34" charset="0"/>
              <a:buChar char="»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436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ingress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4000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defRPr>
                <a:solidFill>
                  <a:schemeClr val="bg1"/>
                </a:solidFill>
              </a:defRPr>
            </a:lvl1pPr>
            <a:lvl2pPr marL="576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76000" indent="0">
              <a:buNone/>
              <a:defRPr/>
            </a:lvl3pPr>
            <a:lvl4pPr marL="1152000" indent="-288000">
              <a:buFont typeface="Arial" pitchFamily="34" charset="0"/>
              <a:buChar char="•"/>
              <a:defRPr/>
            </a:lvl4pPr>
            <a:lvl5pPr marL="1440000" indent="-288000"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933210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 mi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40000" y="2412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40000" y="3924000"/>
            <a:ext cx="7056000" cy="1512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Aft>
                <a:spcPts val="800"/>
              </a:spcAft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3485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50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4032000" cy="151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 2"/>
          <p:cNvSpPr>
            <a:spLocks noGrp="1"/>
          </p:cNvSpPr>
          <p:nvPr>
            <p:ph type="pic" idx="1"/>
          </p:nvPr>
        </p:nvSpPr>
        <p:spPr>
          <a:xfrm>
            <a:off x="5076000" y="396000"/>
            <a:ext cx="3528000" cy="60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idx="10" hasCustomPrompt="1"/>
          </p:nvPr>
        </p:nvSpPr>
        <p:spPr>
          <a:xfrm>
            <a:off x="540000" y="2412000"/>
            <a:ext cx="4032000" cy="403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>
              <a:spcAft>
                <a:spcPts val="800"/>
              </a:spcAft>
              <a:buFontTx/>
              <a:buNone/>
              <a:defRPr>
                <a:solidFill>
                  <a:schemeClr val="bg1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3589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defRPr sz="240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40000" y="1908000"/>
            <a:ext cx="3528000" cy="453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800"/>
              </a:spcAft>
              <a:defRPr sz="1800">
                <a:solidFill>
                  <a:schemeClr val="bg1"/>
                </a:solidFill>
              </a:defRPr>
            </a:lvl1pPr>
            <a:lvl2pPr marL="576000" indent="-288000">
              <a:spcAft>
                <a:spcPts val="8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864000" indent="-288000">
              <a:spcAft>
                <a:spcPts val="800"/>
              </a:spcAft>
              <a:buFont typeface="Gill Sans MT" panose="020B0502020104020203" pitchFamily="34" charset="0"/>
              <a:buChar char="–"/>
              <a:defRPr sz="1800">
                <a:solidFill>
                  <a:schemeClr val="bg1"/>
                </a:solidFill>
              </a:defRPr>
            </a:lvl3pPr>
            <a:lvl4pPr marL="1152000" indent="-288000">
              <a:spcAft>
                <a:spcPts val="800"/>
              </a:spcAft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</a:defRPr>
            </a:lvl4pPr>
            <a:lvl5pPr marL="1440000" indent="-288000">
              <a:spcAft>
                <a:spcPts val="800"/>
              </a:spcAft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0" y="1908000"/>
            <a:ext cx="3240000" cy="453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800"/>
              </a:spcAft>
              <a:defRPr sz="1800">
                <a:solidFill>
                  <a:schemeClr val="bg1"/>
                </a:solidFill>
              </a:defRPr>
            </a:lvl1pPr>
            <a:lvl2pPr marL="576000" indent="-288000">
              <a:spcAft>
                <a:spcPts val="8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864000" indent="-288000">
              <a:spcAft>
                <a:spcPts val="800"/>
              </a:spcAft>
              <a:buFont typeface="Gill Sans MT" panose="020B0502020104020203" pitchFamily="34" charset="0"/>
              <a:buChar char="–"/>
              <a:defRPr sz="1800">
                <a:solidFill>
                  <a:schemeClr val="bg1"/>
                </a:solidFill>
              </a:defRPr>
            </a:lvl3pPr>
            <a:lvl4pPr marL="1152000" indent="-288000">
              <a:spcAft>
                <a:spcPts val="800"/>
              </a:spcAft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</a:defRPr>
            </a:lvl4pPr>
            <a:lvl5pPr marL="1440000" indent="-288000">
              <a:spcAft>
                <a:spcPts val="800"/>
              </a:spcAft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804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2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41C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280" y="4687200"/>
            <a:ext cx="1188720" cy="2171700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940000"/>
            <a:ext cx="1802130" cy="50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34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60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280" y="4687200"/>
            <a:ext cx="118872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5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1" r:id="rId2"/>
    <p:sldLayoutId id="2147483668" r:id="rId3"/>
    <p:sldLayoutId id="2147483649" r:id="rId4"/>
    <p:sldLayoutId id="2147483655" r:id="rId5"/>
    <p:sldLayoutId id="2147483654" r:id="rId6"/>
    <p:sldLayoutId id="2147483652" r:id="rId7"/>
    <p:sldLayoutId id="2147483651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8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000" y="4687200"/>
            <a:ext cx="118872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31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000" y="4687200"/>
            <a:ext cx="118872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0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Utredning – helhetsplan för äldres boende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Uppdrag från kommunfullmäktige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52893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Utredningen rekommenderar att ”vanliga” trygghetsbostäder ska implementeras utifrån investeringsstödets modell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sz="2000" dirty="0" smtClean="0"/>
              <a:t>Inför trygghetsboende med följande krav:</a:t>
            </a:r>
          </a:p>
          <a:p>
            <a:pPr>
              <a:buFontTx/>
              <a:buChar char="-"/>
            </a:pPr>
            <a:r>
              <a:rPr lang="sv-SE" sz="2000" dirty="0" smtClean="0"/>
              <a:t>Åldersgräns över 65 år</a:t>
            </a:r>
          </a:p>
          <a:p>
            <a:pPr>
              <a:buFontTx/>
              <a:buChar char="-"/>
            </a:pPr>
            <a:r>
              <a:rPr lang="sv-SE" sz="2000" dirty="0" smtClean="0"/>
              <a:t>Tillgång till gemensamhetslokal</a:t>
            </a:r>
          </a:p>
          <a:p>
            <a:pPr>
              <a:buFontTx/>
              <a:buChar char="-"/>
            </a:pPr>
            <a:r>
              <a:rPr lang="sv-SE" sz="2000" dirty="0" smtClean="0"/>
              <a:t>Värd/värdinna anställd som daglig personal</a:t>
            </a:r>
          </a:p>
          <a:p>
            <a:pPr>
              <a:buFontTx/>
              <a:buChar char="-"/>
            </a:pPr>
            <a:endParaRPr lang="sv-SE" sz="2000" dirty="0"/>
          </a:p>
          <a:p>
            <a:pPr>
              <a:buFontTx/>
              <a:buChar char="-"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Avveckla </a:t>
            </a:r>
            <a:r>
              <a:rPr lang="sv-SE" sz="2000" dirty="0"/>
              <a:t>seniorboende 70+ över tid, den fungerar inte som den ska</a:t>
            </a:r>
          </a:p>
          <a:p>
            <a:pPr>
              <a:buFontTx/>
              <a:buChar char="-"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236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ihandsfigur 10"/>
          <p:cNvSpPr/>
          <p:nvPr/>
        </p:nvSpPr>
        <p:spPr>
          <a:xfrm>
            <a:off x="3149842" y="1130915"/>
            <a:ext cx="1836204" cy="1246082"/>
          </a:xfrm>
          <a:custGeom>
            <a:avLst/>
            <a:gdLst>
              <a:gd name="connsiteX0" fmla="*/ 0 w 1752110"/>
              <a:gd name="connsiteY0" fmla="*/ 1174074 h 1174074"/>
              <a:gd name="connsiteX1" fmla="*/ 876055 w 1752110"/>
              <a:gd name="connsiteY1" fmla="*/ 0 h 1174074"/>
              <a:gd name="connsiteX2" fmla="*/ 876055 w 1752110"/>
              <a:gd name="connsiteY2" fmla="*/ 0 h 1174074"/>
              <a:gd name="connsiteX3" fmla="*/ 1752110 w 1752110"/>
              <a:gd name="connsiteY3" fmla="*/ 1174074 h 1174074"/>
              <a:gd name="connsiteX4" fmla="*/ 0 w 1752110"/>
              <a:gd name="connsiteY4" fmla="*/ 1174074 h 117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2110" h="1174074">
                <a:moveTo>
                  <a:pt x="0" y="1174074"/>
                </a:moveTo>
                <a:lnTo>
                  <a:pt x="876055" y="0"/>
                </a:lnTo>
                <a:lnTo>
                  <a:pt x="876055" y="0"/>
                </a:lnTo>
                <a:lnTo>
                  <a:pt x="1752110" y="1174074"/>
                </a:lnTo>
                <a:lnTo>
                  <a:pt x="0" y="1174074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0" vert="horz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2300" kern="1200" dirty="0" err="1" smtClean="0"/>
              <a:t>Våbo</a:t>
            </a:r>
            <a:endParaRPr lang="sv-SE" sz="2300" kern="1200" dirty="0"/>
          </a:p>
        </p:txBody>
      </p:sp>
      <p:sp>
        <p:nvSpPr>
          <p:cNvPr id="12" name="Frihandsfigur 11"/>
          <p:cNvSpPr/>
          <p:nvPr/>
        </p:nvSpPr>
        <p:spPr>
          <a:xfrm>
            <a:off x="2231740" y="2376996"/>
            <a:ext cx="3672408" cy="1246082"/>
          </a:xfrm>
          <a:custGeom>
            <a:avLst/>
            <a:gdLst>
              <a:gd name="connsiteX0" fmla="*/ 0 w 3504220"/>
              <a:gd name="connsiteY0" fmla="*/ 1174074 h 1174074"/>
              <a:gd name="connsiteX1" fmla="*/ 876059 w 3504220"/>
              <a:gd name="connsiteY1" fmla="*/ 0 h 1174074"/>
              <a:gd name="connsiteX2" fmla="*/ 2628161 w 3504220"/>
              <a:gd name="connsiteY2" fmla="*/ 0 h 1174074"/>
              <a:gd name="connsiteX3" fmla="*/ 3504220 w 3504220"/>
              <a:gd name="connsiteY3" fmla="*/ 1174074 h 1174074"/>
              <a:gd name="connsiteX4" fmla="*/ 0 w 3504220"/>
              <a:gd name="connsiteY4" fmla="*/ 1174074 h 117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4220" h="1174074">
                <a:moveTo>
                  <a:pt x="0" y="1174074"/>
                </a:moveTo>
                <a:lnTo>
                  <a:pt x="876059" y="0"/>
                </a:lnTo>
                <a:lnTo>
                  <a:pt x="2628161" y="0"/>
                </a:lnTo>
                <a:lnTo>
                  <a:pt x="3504220" y="1174074"/>
                </a:lnTo>
                <a:lnTo>
                  <a:pt x="0" y="1174074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0" vert="horz" wrap="square" lIns="642448" tIns="29210" rIns="642449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2300" kern="1200" dirty="0" smtClean="0"/>
              <a:t>Biståndsbedömda trygghetsbostäder</a:t>
            </a:r>
            <a:endParaRPr lang="sv-SE" sz="2300" kern="1200" dirty="0"/>
          </a:p>
        </p:txBody>
      </p:sp>
      <p:sp>
        <p:nvSpPr>
          <p:cNvPr id="13" name="Frihandsfigur 12"/>
          <p:cNvSpPr/>
          <p:nvPr/>
        </p:nvSpPr>
        <p:spPr>
          <a:xfrm>
            <a:off x="1313638" y="3623078"/>
            <a:ext cx="5508612" cy="1246082"/>
          </a:xfrm>
          <a:custGeom>
            <a:avLst/>
            <a:gdLst>
              <a:gd name="connsiteX0" fmla="*/ 0 w 5256330"/>
              <a:gd name="connsiteY0" fmla="*/ 1174074 h 1174074"/>
              <a:gd name="connsiteX1" fmla="*/ 876059 w 5256330"/>
              <a:gd name="connsiteY1" fmla="*/ 0 h 1174074"/>
              <a:gd name="connsiteX2" fmla="*/ 4380271 w 5256330"/>
              <a:gd name="connsiteY2" fmla="*/ 0 h 1174074"/>
              <a:gd name="connsiteX3" fmla="*/ 5256330 w 5256330"/>
              <a:gd name="connsiteY3" fmla="*/ 1174074 h 1174074"/>
              <a:gd name="connsiteX4" fmla="*/ 0 w 5256330"/>
              <a:gd name="connsiteY4" fmla="*/ 1174074 h 117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6330" h="1174074">
                <a:moveTo>
                  <a:pt x="0" y="1174074"/>
                </a:moveTo>
                <a:lnTo>
                  <a:pt x="876059" y="0"/>
                </a:lnTo>
                <a:lnTo>
                  <a:pt x="4380271" y="0"/>
                </a:lnTo>
                <a:lnTo>
                  <a:pt x="5256330" y="1174074"/>
                </a:lnTo>
                <a:lnTo>
                  <a:pt x="0" y="1174074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0" vert="horz" wrap="square" lIns="949067" tIns="29210" rIns="949069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2300" kern="1200" dirty="0" smtClean="0"/>
              <a:t>Vanliga trygghetsbostäder</a:t>
            </a:r>
            <a:endParaRPr lang="sv-SE" sz="2300" kern="1200" dirty="0"/>
          </a:p>
        </p:txBody>
      </p:sp>
      <p:sp>
        <p:nvSpPr>
          <p:cNvPr id="14" name="Frihandsfigur 13"/>
          <p:cNvSpPr/>
          <p:nvPr/>
        </p:nvSpPr>
        <p:spPr>
          <a:xfrm>
            <a:off x="395536" y="4869160"/>
            <a:ext cx="7344816" cy="1246082"/>
          </a:xfrm>
          <a:custGeom>
            <a:avLst/>
            <a:gdLst>
              <a:gd name="connsiteX0" fmla="*/ 0 w 7008440"/>
              <a:gd name="connsiteY0" fmla="*/ 1174074 h 1174074"/>
              <a:gd name="connsiteX1" fmla="*/ 876059 w 7008440"/>
              <a:gd name="connsiteY1" fmla="*/ 0 h 1174074"/>
              <a:gd name="connsiteX2" fmla="*/ 6132381 w 7008440"/>
              <a:gd name="connsiteY2" fmla="*/ 0 h 1174074"/>
              <a:gd name="connsiteX3" fmla="*/ 7008440 w 7008440"/>
              <a:gd name="connsiteY3" fmla="*/ 1174074 h 1174074"/>
              <a:gd name="connsiteX4" fmla="*/ 0 w 7008440"/>
              <a:gd name="connsiteY4" fmla="*/ 1174074 h 117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08440" h="1174074">
                <a:moveTo>
                  <a:pt x="0" y="1174074"/>
                </a:moveTo>
                <a:lnTo>
                  <a:pt x="876059" y="0"/>
                </a:lnTo>
                <a:lnTo>
                  <a:pt x="6132381" y="0"/>
                </a:lnTo>
                <a:lnTo>
                  <a:pt x="7008440" y="1174074"/>
                </a:lnTo>
                <a:lnTo>
                  <a:pt x="0" y="1174074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0" vert="horz" wrap="square" lIns="1255686" tIns="29210" rIns="1255688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2300" kern="1200" dirty="0" smtClean="0"/>
              <a:t>Ordinärt boende</a:t>
            </a:r>
            <a:endParaRPr lang="sv-SE" sz="2300" kern="1200" dirty="0"/>
          </a:p>
        </p:txBody>
      </p:sp>
      <p:sp>
        <p:nvSpPr>
          <p:cNvPr id="22" name="Höger klammerparentes 21"/>
          <p:cNvSpPr/>
          <p:nvPr/>
        </p:nvSpPr>
        <p:spPr>
          <a:xfrm rot="19375947">
            <a:off x="5746253" y="2259011"/>
            <a:ext cx="974061" cy="1545307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/>
              </a:solidFill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1547664" y="413838"/>
            <a:ext cx="585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solidFill>
                  <a:schemeClr val="bg1"/>
                </a:solidFill>
              </a:rPr>
              <a:t>En fungerande bostadsmarknad för äldre</a:t>
            </a:r>
            <a:endParaRPr lang="sv-S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17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Hur kan kommunen möta efterfrågan på bostäder för äldre?</a:t>
            </a:r>
            <a:br>
              <a:rPr lang="sv-SE" sz="2800" dirty="0"/>
            </a:br>
            <a:endParaRPr lang="sv-SE" sz="280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689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sz="2400" b="1" dirty="0" smtClean="0"/>
              <a:t>Biståndsbedömt</a:t>
            </a:r>
            <a:r>
              <a:rPr lang="sv-SE" sz="2400" dirty="0" smtClean="0"/>
              <a:t> trygghetsboende tilldelas av kommunen men </a:t>
            </a:r>
            <a:r>
              <a:rPr lang="sv-SE" sz="2400" b="1" dirty="0" smtClean="0"/>
              <a:t>vanliga </a:t>
            </a:r>
            <a:r>
              <a:rPr lang="sv-SE" sz="2400" dirty="0" smtClean="0"/>
              <a:t>trygghetsboende agerar på den reguljära bostadsmarknaden</a:t>
            </a:r>
          </a:p>
          <a:p>
            <a:endParaRPr lang="sv-SE" sz="2400" dirty="0" smtClean="0"/>
          </a:p>
          <a:p>
            <a:r>
              <a:rPr lang="sv-SE" sz="2400" i="1" dirty="0" smtClean="0">
                <a:solidFill>
                  <a:srgbClr val="FF0000"/>
                </a:solidFill>
              </a:rPr>
              <a:t>Detta innebär stora skillnader i vem som kan tillskapa fler bostäder och hur det kan göras! </a:t>
            </a:r>
            <a:endParaRPr lang="sv-SE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</p:spPr>
        <p:txBody>
          <a:bodyPr/>
          <a:lstStyle/>
          <a:p>
            <a:r>
              <a:rPr lang="sv-SE" sz="3600" dirty="0"/>
              <a:t>F</a:t>
            </a:r>
            <a:r>
              <a:rPr lang="sv-SE" sz="3600" dirty="0" smtClean="0"/>
              <a:t>yra </a:t>
            </a:r>
            <a:r>
              <a:rPr lang="sv-SE" sz="3600" dirty="0"/>
              <a:t>alternativ till hur fler trygghetsboende kan möjliggöras i kommunen</a:t>
            </a:r>
            <a:r>
              <a:rPr lang="sv-SE" sz="3600" dirty="0" smtClean="0"/>
              <a:t>:</a:t>
            </a:r>
            <a:endParaRPr lang="sv-SE" sz="360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sv-SE" sz="2400" dirty="0" smtClean="0"/>
              <a:t>Alternativ </a:t>
            </a:r>
            <a:r>
              <a:rPr lang="sv-SE" sz="2400" dirty="0"/>
              <a:t>1: nyproduktion genom kommunalägt bolag</a:t>
            </a:r>
          </a:p>
          <a:p>
            <a:pPr lvl="0"/>
            <a:r>
              <a:rPr lang="sv-SE" sz="2400" dirty="0"/>
              <a:t>Alternativ 2: nyproduktion genom markanvisning</a:t>
            </a:r>
          </a:p>
          <a:p>
            <a:pPr lvl="0"/>
            <a:r>
              <a:rPr lang="sv-SE" sz="2400" dirty="0"/>
              <a:t>Alternativ 3: ombildning av vård- och omsorgsboende/seniorbostäder</a:t>
            </a:r>
          </a:p>
          <a:p>
            <a:pPr lvl="0"/>
            <a:r>
              <a:rPr lang="sv-SE" sz="2400" dirty="0"/>
              <a:t>Alternativ 4: ombildning av ordinära </a:t>
            </a:r>
            <a:r>
              <a:rPr lang="sv-SE" sz="2400" dirty="0" smtClean="0"/>
              <a:t>bostäder</a:t>
            </a:r>
          </a:p>
          <a:p>
            <a:pPr lvl="0"/>
            <a:endParaRPr lang="sv-SE" sz="2800" dirty="0"/>
          </a:p>
          <a:p>
            <a:pPr lvl="0"/>
            <a:endParaRPr lang="sv-SE" sz="2800" dirty="0" smtClean="0"/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45624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678669"/>
          </a:xfrm>
        </p:spPr>
        <p:txBody>
          <a:bodyPr/>
          <a:lstStyle/>
          <a:p>
            <a:pPr algn="ctr"/>
            <a:r>
              <a:rPr lang="sv-SE" sz="2800" dirty="0" smtClean="0"/>
              <a:t>Utredningens förslag för fler trygghetsbostäder</a:t>
            </a:r>
            <a:endParaRPr lang="sv-SE" sz="2800" dirty="0"/>
          </a:p>
        </p:txBody>
      </p:sp>
      <p:sp>
        <p:nvSpPr>
          <p:cNvPr id="4" name="textruta 3"/>
          <p:cNvSpPr txBox="1"/>
          <p:nvPr/>
        </p:nvSpPr>
        <p:spPr>
          <a:xfrm>
            <a:off x="1128618" y="2160223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solidFill>
                  <a:schemeClr val="bg1"/>
                </a:solidFill>
              </a:rPr>
              <a:t>1. AB </a:t>
            </a:r>
            <a:r>
              <a:rPr lang="sv-SE" sz="2400" dirty="0" err="1" smtClean="0">
                <a:solidFill>
                  <a:schemeClr val="bg1"/>
                </a:solidFill>
              </a:rPr>
              <a:t>Gislavedshus</a:t>
            </a:r>
            <a:r>
              <a:rPr lang="sv-SE" sz="2400" dirty="0" smtClean="0">
                <a:solidFill>
                  <a:schemeClr val="bg1"/>
                </a:solidFill>
              </a:rPr>
              <a:t> ges i uppdrag att utreda de fulla konsekvenserna för nyproduktion av vanliga trygghetsbostäder</a:t>
            </a:r>
            <a:endParaRPr lang="sv-SE" sz="2400" dirty="0">
              <a:solidFill>
                <a:schemeClr val="bg1"/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1064498" y="3355866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solidFill>
                  <a:schemeClr val="bg1"/>
                </a:solidFill>
              </a:rPr>
              <a:t>2. Markanvisning ska användas som verktyg för att möjliggöra fler vanliga trygghetsbostäder</a:t>
            </a:r>
            <a:endParaRPr lang="sv-SE" sz="2400" dirty="0">
              <a:solidFill>
                <a:schemeClr val="bg1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122156" y="5013176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solidFill>
                  <a:schemeClr val="bg1"/>
                </a:solidFill>
              </a:rPr>
              <a:t>3. Ombildning av Klockaregården eller Mariagårdens seniorboende 70 + till biståndsbedömda trygghetsbostäder</a:t>
            </a:r>
            <a:r>
              <a:rPr lang="sv-SE" sz="2400" dirty="0">
                <a:solidFill>
                  <a:schemeClr val="bg1"/>
                </a:solidFill>
              </a:rPr>
              <a:t> </a:t>
            </a:r>
            <a:r>
              <a:rPr lang="sv-SE" sz="2400" dirty="0" smtClean="0">
                <a:solidFill>
                  <a:schemeClr val="bg1"/>
                </a:solidFill>
              </a:rPr>
              <a:t>när utflytt sker	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045262" y="4437112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 smtClean="0">
                <a:solidFill>
                  <a:schemeClr val="bg1"/>
                </a:solidFill>
              </a:rPr>
              <a:t>Biståndsbedömda trygghetsbostäder</a:t>
            </a:r>
            <a:endParaRPr lang="sv-SE" sz="2400" b="1" dirty="0">
              <a:solidFill>
                <a:schemeClr val="bg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1064498" y="1252607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 smtClean="0">
                <a:solidFill>
                  <a:schemeClr val="bg1"/>
                </a:solidFill>
              </a:rPr>
              <a:t>Insatser för att öka antalet vanliga trygghetsbostäder</a:t>
            </a:r>
            <a:endParaRPr lang="sv-SE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63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Vilka förutsättningar finns för flexibelt boende?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10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883402" cy="1008000"/>
          </a:xfrm>
        </p:spPr>
        <p:txBody>
          <a:bodyPr/>
          <a:lstStyle/>
          <a:p>
            <a:r>
              <a:rPr lang="sv-SE" sz="2800" dirty="0"/>
              <a:t>Flexibla boende?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7772977" cy="4032000"/>
          </a:xfrm>
        </p:spPr>
        <p:txBody>
          <a:bodyPr/>
          <a:lstStyle/>
          <a:p>
            <a:r>
              <a:rPr lang="sv-SE" sz="2400" dirty="0" smtClean="0"/>
              <a:t>Tolkas som att det </a:t>
            </a:r>
            <a:r>
              <a:rPr lang="sv-SE" sz="2400" dirty="0"/>
              <a:t>ska vara möjligt att ett vård- och omsorgsboende även ska inhysa biståndsbedömda trygghetsbostäder och på så sätt fylla de tomställda lägenheter som finns inom den sistnämnda boendeformen</a:t>
            </a:r>
          </a:p>
        </p:txBody>
      </p:sp>
    </p:spTree>
    <p:extLst>
      <p:ext uri="{BB962C8B-B14F-4D97-AF65-F5344CB8AC3E}">
        <p14:creationId xmlns:p14="http://schemas.microsoft.com/office/powerpoint/2010/main" val="160202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/>
              <a:t>Flexibla boende?</a:t>
            </a:r>
            <a:endParaRPr lang="sv-SE" sz="32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sv-SE" sz="2400" dirty="0"/>
              <a:t>Ombyggnation krävs</a:t>
            </a:r>
          </a:p>
          <a:p>
            <a:pPr lvl="0"/>
            <a:r>
              <a:rPr lang="sv-SE" sz="2400" dirty="0"/>
              <a:t>Blandat boende kan skapa gränsdragningsproblem på boenden</a:t>
            </a:r>
          </a:p>
          <a:p>
            <a:pPr lvl="0"/>
            <a:r>
              <a:rPr lang="sv-SE" sz="2400" dirty="0"/>
              <a:t>Det riskerar att på sikt minska möjligheten till en välfungerande bostadsmarknad för äldre</a:t>
            </a:r>
          </a:p>
        </p:txBody>
      </p:sp>
    </p:spTree>
    <p:extLst>
      <p:ext uri="{BB962C8B-B14F-4D97-AF65-F5344CB8AC3E}">
        <p14:creationId xmlns:p14="http://schemas.microsoft.com/office/powerpoint/2010/main" val="28566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/>
              <a:t>Framtida förändringar?</a:t>
            </a:r>
            <a:r>
              <a:rPr lang="sv-SE" dirty="0" smtClean="0"/>
              <a:t>	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sz="2400" dirty="0" smtClean="0"/>
              <a:t>Övriga seniorboende 70+ övergår till </a:t>
            </a:r>
            <a:r>
              <a:rPr lang="sv-SE" sz="2400" b="1" u="sng" dirty="0" smtClean="0"/>
              <a:t>vanliga</a:t>
            </a:r>
            <a:r>
              <a:rPr lang="sv-SE" sz="2400" dirty="0" smtClean="0"/>
              <a:t> trygghetsboende </a:t>
            </a:r>
          </a:p>
          <a:p>
            <a:r>
              <a:rPr lang="sv-SE" sz="2400" dirty="0" smtClean="0"/>
              <a:t>Om efterfrågan kvarstår efter att nyproduktion tillkommit alternativt att nyproduktion inte bedöms möjlig bör antingen </a:t>
            </a:r>
            <a:r>
              <a:rPr lang="sv-SE" sz="2400" b="1" dirty="0" smtClean="0"/>
              <a:t>Klockaregården</a:t>
            </a:r>
            <a:r>
              <a:rPr lang="sv-SE" sz="2400" dirty="0" smtClean="0"/>
              <a:t> eller </a:t>
            </a:r>
            <a:r>
              <a:rPr lang="sv-SE" sz="2400" b="1" dirty="0" smtClean="0"/>
              <a:t>Mariagården</a:t>
            </a:r>
            <a:r>
              <a:rPr lang="sv-SE" sz="2400" dirty="0" smtClean="0"/>
              <a:t> (vård- och omsorgsboende samt seniorboende 70 +) ombildas till ett </a:t>
            </a:r>
            <a:r>
              <a:rPr lang="sv-SE" sz="2400" b="1" u="sng" dirty="0" smtClean="0"/>
              <a:t>vanligt</a:t>
            </a:r>
            <a:r>
              <a:rPr lang="sv-SE" sz="2400" b="1" dirty="0" smtClean="0"/>
              <a:t> trygghetsboende</a:t>
            </a:r>
            <a:r>
              <a:rPr lang="sv-SE" sz="2400" dirty="0" smtClean="0"/>
              <a:t>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16076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Uppdrag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772816"/>
            <a:ext cx="7416626" cy="4167184"/>
          </a:xfrm>
          <a:prstGeom prst="rect">
            <a:avLst/>
          </a:prstGeom>
        </p:spPr>
        <p:txBody>
          <a:bodyPr/>
          <a:lstStyle/>
          <a:p>
            <a:r>
              <a:rPr lang="sv-SE" sz="2000" dirty="0"/>
              <a:t>Gislaveds kommunfullmäktige beslutade den 18 november 2021 att uppdra till kommunstyrelsen att i samråd med socialnämnden och AB </a:t>
            </a:r>
            <a:r>
              <a:rPr lang="sv-SE" sz="2000" dirty="0" err="1"/>
              <a:t>Gislavedshus</a:t>
            </a:r>
            <a:r>
              <a:rPr lang="sv-SE" sz="2000" dirty="0"/>
              <a:t> ta fram helhetsförslag på hur </a:t>
            </a:r>
            <a:r>
              <a:rPr lang="sv-SE" sz="2000" b="1" dirty="0" err="1"/>
              <a:t>mellanboenden</a:t>
            </a:r>
            <a:r>
              <a:rPr lang="sv-SE" sz="2000" b="1" dirty="0"/>
              <a:t>, 70+ boenden, trygghetsboenden och biståndsbedömda trygghetsboenden kan möjliggöras</a:t>
            </a:r>
            <a:r>
              <a:rPr lang="sv-SE" sz="2000" dirty="0"/>
              <a:t>. Även </a:t>
            </a:r>
            <a:r>
              <a:rPr lang="sv-SE" sz="2000" b="1" dirty="0"/>
              <a:t>förutsättningar till mer s.k. flexibla boenden i vår verksamhet ska utredas</a:t>
            </a:r>
            <a:r>
              <a:rPr lang="sv-SE" sz="2000" dirty="0"/>
              <a:t>. I uppdraget ingår att bedöma behov, utförande och omfattning för att möta efterfrågan och för att möjliggöra aktiva och positiva flyttkedjor. Uppdraget redovisas för kommunfullmäktige i maj 2022. 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899592" y="4869160"/>
            <a:ext cx="61926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solidFill>
                  <a:srgbClr val="FF0000"/>
                </a:solidFill>
              </a:rPr>
              <a:t>Boende som bidrar till att överbrygga glappet mellan ordinärt boende och vård- och omsorgsboende</a:t>
            </a:r>
            <a:endParaRPr lang="sv-SE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6137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8064000" cy="426421"/>
          </a:xfrm>
        </p:spPr>
        <p:txBody>
          <a:bodyPr/>
          <a:lstStyle/>
          <a:p>
            <a:r>
              <a:rPr lang="sv-SE" sz="2800" dirty="0" smtClean="0"/>
              <a:t>Vad beslutades i kommunfullmäktige?</a:t>
            </a:r>
            <a:endParaRPr lang="sv-SE" sz="2800" dirty="0"/>
          </a:p>
        </p:txBody>
      </p:sp>
      <p:sp>
        <p:nvSpPr>
          <p:cNvPr id="3" name="Rektangel 2"/>
          <p:cNvSpPr/>
          <p:nvPr/>
        </p:nvSpPr>
        <p:spPr>
          <a:xfrm>
            <a:off x="-46651" y="997638"/>
            <a:ext cx="9433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smtClean="0">
                <a:solidFill>
                  <a:schemeClr val="bg1"/>
                </a:solidFill>
              </a:rPr>
              <a:t>1. Att </a:t>
            </a:r>
            <a:r>
              <a:rPr lang="sv-SE" sz="2000" dirty="0">
                <a:solidFill>
                  <a:schemeClr val="bg1"/>
                </a:solidFill>
              </a:rPr>
              <a:t>i samband med översynen av de kommunala bolagen ska slutsatserna i ovanstående utredning vägas in. </a:t>
            </a:r>
          </a:p>
        </p:txBody>
      </p:sp>
      <p:sp>
        <p:nvSpPr>
          <p:cNvPr id="4" name="Rektangel 3"/>
          <p:cNvSpPr/>
          <p:nvPr/>
        </p:nvSpPr>
        <p:spPr>
          <a:xfrm>
            <a:off x="-2976" y="1996620"/>
            <a:ext cx="9113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smtClean="0">
                <a:solidFill>
                  <a:schemeClr val="bg1"/>
                </a:solidFill>
              </a:rPr>
              <a:t>2.  Att </a:t>
            </a:r>
            <a:r>
              <a:rPr lang="sv-SE" sz="2000" dirty="0">
                <a:solidFill>
                  <a:schemeClr val="bg1"/>
                </a:solidFill>
              </a:rPr>
              <a:t>AB </a:t>
            </a:r>
            <a:r>
              <a:rPr lang="sv-SE" sz="2000" dirty="0" err="1">
                <a:solidFill>
                  <a:schemeClr val="bg1"/>
                </a:solidFill>
              </a:rPr>
              <a:t>Gislavedshus</a:t>
            </a:r>
            <a:r>
              <a:rPr lang="sv-SE" sz="2000" dirty="0">
                <a:solidFill>
                  <a:schemeClr val="bg1"/>
                </a:solidFill>
              </a:rPr>
              <a:t> </a:t>
            </a:r>
            <a:r>
              <a:rPr lang="sv-SE" sz="2000" dirty="0" smtClean="0">
                <a:solidFill>
                  <a:schemeClr val="bg1"/>
                </a:solidFill>
              </a:rPr>
              <a:t>ska </a:t>
            </a:r>
            <a:r>
              <a:rPr lang="sv-SE" sz="2000" dirty="0">
                <a:solidFill>
                  <a:schemeClr val="bg1"/>
                </a:solidFill>
              </a:rPr>
              <a:t>utreda möjligheten till nyproduktion av ett vanligt trygghetsboende. </a:t>
            </a:r>
          </a:p>
        </p:txBody>
      </p:sp>
      <p:sp>
        <p:nvSpPr>
          <p:cNvPr id="5" name="Rektangel 4"/>
          <p:cNvSpPr/>
          <p:nvPr/>
        </p:nvSpPr>
        <p:spPr>
          <a:xfrm>
            <a:off x="-31665" y="2871196"/>
            <a:ext cx="9324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smtClean="0">
                <a:solidFill>
                  <a:schemeClr val="bg1"/>
                </a:solidFill>
              </a:rPr>
              <a:t>3. Att </a:t>
            </a:r>
            <a:r>
              <a:rPr lang="sv-SE" sz="2000" dirty="0">
                <a:solidFill>
                  <a:schemeClr val="bg1"/>
                </a:solidFill>
              </a:rPr>
              <a:t>en markanvisning ska planeras för att möjliggöra vanliga trygghetsbostäder i kommunen. En lämplig plats ska </a:t>
            </a:r>
            <a:r>
              <a:rPr lang="sv-SE" sz="2000" dirty="0" smtClean="0">
                <a:solidFill>
                  <a:schemeClr val="bg1"/>
                </a:solidFill>
              </a:rPr>
              <a:t>väljas för detta. 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0" y="3789040"/>
            <a:ext cx="81388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smtClean="0">
                <a:solidFill>
                  <a:schemeClr val="bg1"/>
                </a:solidFill>
              </a:rPr>
              <a:t>4. Att </a:t>
            </a:r>
            <a:r>
              <a:rPr lang="sv-SE" sz="2000" dirty="0">
                <a:solidFill>
                  <a:schemeClr val="bg1"/>
                </a:solidFill>
              </a:rPr>
              <a:t>komplettera utredningen utifrån ett helhetsperspektiv rörande frågor kring vård- och omsorgsboende och korttidsplatser där framtida behov och lokalförsörjning omhändertas </a:t>
            </a:r>
            <a:r>
              <a:rPr lang="sv-SE" sz="2000" dirty="0" smtClean="0">
                <a:solidFill>
                  <a:schemeClr val="bg1"/>
                </a:solidFill>
              </a:rPr>
              <a:t>tillsammans med den fjärde att-satsen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-12646" y="4869160"/>
            <a:ext cx="86118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smtClean="0">
                <a:solidFill>
                  <a:srgbClr val="FF0000"/>
                </a:solidFill>
              </a:rPr>
              <a:t>Fjärde att-sats: </a:t>
            </a:r>
            <a:r>
              <a:rPr lang="sv-SE" sz="2000" dirty="0" smtClean="0">
                <a:solidFill>
                  <a:schemeClr val="bg1"/>
                </a:solidFill>
              </a:rPr>
              <a:t>Att </a:t>
            </a:r>
            <a:r>
              <a:rPr lang="sv-SE" sz="2000" dirty="0">
                <a:solidFill>
                  <a:schemeClr val="bg1"/>
                </a:solidFill>
              </a:rPr>
              <a:t>vid uppsägning av enskilt hyresavtal vid Klockaregården och Mariagårdens seniorboende 70 + ska lägenheten tilldelas socialförvaltningen i syfte att bli biståndsbedömd trygghetsbostad om ett sådant behov finns.</a:t>
            </a:r>
          </a:p>
        </p:txBody>
      </p:sp>
    </p:spTree>
    <p:extLst>
      <p:ext uri="{BB962C8B-B14F-4D97-AF65-F5344CB8AC3E}">
        <p14:creationId xmlns:p14="http://schemas.microsoft.com/office/powerpoint/2010/main" val="254138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7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för din uppmärksamhet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Ha en underbar dag!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 smtClean="0"/>
              <a:t>N: Namn Efternamn</a:t>
            </a:r>
          </a:p>
          <a:p>
            <a:r>
              <a:rPr lang="sv-SE" dirty="0" smtClean="0"/>
              <a:t>E: namn.efternamn@gislaved.se</a:t>
            </a:r>
          </a:p>
          <a:p>
            <a:r>
              <a:rPr lang="sv-SE" dirty="0" smtClean="0"/>
              <a:t>T: 0371-811 49</a:t>
            </a:r>
          </a:p>
        </p:txBody>
      </p:sp>
    </p:spTree>
    <p:extLst>
      <p:ext uri="{BB962C8B-B14F-4D97-AF65-F5344CB8AC3E}">
        <p14:creationId xmlns:p14="http://schemas.microsoft.com/office/powerpoint/2010/main" val="7571249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728744"/>
          </a:xfrm>
        </p:spPr>
        <p:txBody>
          <a:bodyPr/>
          <a:lstStyle/>
          <a:p>
            <a:r>
              <a:rPr lang="sv-SE" sz="2800" dirty="0" smtClean="0"/>
              <a:t>Vad behöver vi besvara för att få ut en helhetsplan?</a:t>
            </a:r>
            <a:endParaRPr lang="sv-SE" sz="28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540000" y="1556792"/>
            <a:ext cx="7056000" cy="40320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sz="2400" dirty="0" smtClean="0"/>
              <a:t>Hur ska det långsiktiga ägandet och ansvaret för äldres boende se ut?</a:t>
            </a:r>
          </a:p>
          <a:p>
            <a:pPr marL="342900" indent="-342900">
              <a:buFont typeface="+mj-lt"/>
              <a:buAutoNum type="arabicPeriod"/>
            </a:pPr>
            <a:endParaRPr lang="sv-SE" sz="2400" dirty="0"/>
          </a:p>
          <a:p>
            <a:pPr marL="342900" indent="-342900">
              <a:buFont typeface="+mj-lt"/>
              <a:buAutoNum type="arabicPeriod"/>
            </a:pPr>
            <a:r>
              <a:rPr lang="sv-SE" sz="2400" dirty="0" smtClean="0"/>
              <a:t>Vilken eller vilka boendeformer ska kommunen använda?</a:t>
            </a:r>
          </a:p>
          <a:p>
            <a:pPr marL="342900" indent="-342900">
              <a:buFont typeface="+mj-lt"/>
              <a:buAutoNum type="arabicPeriod"/>
            </a:pPr>
            <a:endParaRPr lang="sv-SE" sz="2400" dirty="0"/>
          </a:p>
          <a:p>
            <a:pPr marL="342900" indent="-342900">
              <a:buFont typeface="+mj-lt"/>
              <a:buAutoNum type="arabicPeriod"/>
            </a:pPr>
            <a:r>
              <a:rPr lang="sv-SE" sz="2400" dirty="0" smtClean="0"/>
              <a:t>Hur kan kommunen möta efterfrågan på bostäder för äldre?</a:t>
            </a:r>
          </a:p>
          <a:p>
            <a:pPr marL="342900" indent="-342900">
              <a:buFont typeface="+mj-lt"/>
              <a:buAutoNum type="arabicPeriod"/>
            </a:pPr>
            <a:endParaRPr lang="sv-SE" sz="2400" dirty="0"/>
          </a:p>
          <a:p>
            <a:pPr marL="342900" indent="-342900">
              <a:buFont typeface="+mj-lt"/>
              <a:buAutoNum type="arabicPeriod"/>
            </a:pPr>
            <a:r>
              <a:rPr lang="sv-SE" sz="2400" dirty="0" smtClean="0"/>
              <a:t>Vilka förutsättningar finns för flexibelt boende?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098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116631"/>
            <a:ext cx="8064000" cy="440712"/>
          </a:xfrm>
        </p:spPr>
        <p:txBody>
          <a:bodyPr/>
          <a:lstStyle/>
          <a:p>
            <a:pPr algn="ctr"/>
            <a:r>
              <a:rPr lang="sv-SE" dirty="0" smtClean="0"/>
              <a:t>Olika boendeformer</a:t>
            </a:r>
            <a:endParaRPr lang="sv-SE" dirty="0"/>
          </a:p>
        </p:txBody>
      </p:sp>
      <p:sp>
        <p:nvSpPr>
          <p:cNvPr id="9" name="Rektangel 8"/>
          <p:cNvSpPr/>
          <p:nvPr/>
        </p:nvSpPr>
        <p:spPr>
          <a:xfrm>
            <a:off x="2631684" y="1124744"/>
            <a:ext cx="1900800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Biståndsbedömt trygghetsboende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335884" y="1124744"/>
            <a:ext cx="1900800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Seniorboende </a:t>
            </a:r>
            <a:br>
              <a:rPr lang="sv-SE" dirty="0" smtClean="0"/>
            </a:br>
            <a:r>
              <a:rPr lang="sv-SE" dirty="0" smtClean="0"/>
              <a:t>70 +</a:t>
            </a:r>
            <a:endParaRPr lang="sv-SE" dirty="0"/>
          </a:p>
        </p:txBody>
      </p:sp>
      <p:sp>
        <p:nvSpPr>
          <p:cNvPr id="11" name="Rektangel 10"/>
          <p:cNvSpPr/>
          <p:nvPr/>
        </p:nvSpPr>
        <p:spPr>
          <a:xfrm>
            <a:off x="7160226" y="1199828"/>
            <a:ext cx="1900800" cy="12210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Trygghetsboende investerings-stödets modell</a:t>
            </a:r>
            <a:br>
              <a:rPr lang="sv-SE" dirty="0" smtClean="0"/>
            </a:br>
            <a:r>
              <a:rPr lang="sv-SE" dirty="0" smtClean="0"/>
              <a:t>(benämnt vanligt)</a:t>
            </a:r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>
            <a:off x="2621732" y="2495972"/>
            <a:ext cx="1900800" cy="42809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Regleras i SOL</a:t>
            </a:r>
            <a:br>
              <a:rPr lang="sv-SE" sz="1600" dirty="0" smtClean="0"/>
            </a:b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Kräver bistånds-beslut</a:t>
            </a:r>
            <a:br>
              <a:rPr lang="sv-SE" sz="1600" dirty="0" smtClean="0"/>
            </a:b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Vårdnadsbehov understiger </a:t>
            </a:r>
            <a:r>
              <a:rPr lang="sv-SE" sz="1600" dirty="0"/>
              <a:t>heldygnsvård, </a:t>
            </a: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Enskilde upplever inte </a:t>
            </a:r>
            <a:r>
              <a:rPr lang="sv-SE" sz="1600" dirty="0"/>
              <a:t>trygghet i det egna hemmet.</a:t>
            </a:r>
            <a:r>
              <a:rPr lang="sv-SE" sz="1600" dirty="0" smtClean="0"/>
              <a:t/>
            </a:r>
            <a:br>
              <a:rPr lang="sv-SE" sz="1600" dirty="0" smtClean="0"/>
            </a:b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Syftar till att bryta isolering</a:t>
            </a:r>
            <a:endParaRPr lang="sv-SE" sz="1600" dirty="0"/>
          </a:p>
        </p:txBody>
      </p:sp>
      <p:sp>
        <p:nvSpPr>
          <p:cNvPr id="14" name="Rektangel 13"/>
          <p:cNvSpPr/>
          <p:nvPr/>
        </p:nvSpPr>
        <p:spPr>
          <a:xfrm>
            <a:off x="341492" y="2495972"/>
            <a:ext cx="1900800" cy="42883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Du måste vara över 70</a:t>
            </a:r>
            <a:br>
              <a:rPr lang="sv-SE" sz="1600" dirty="0" smtClean="0"/>
            </a:b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Det </a:t>
            </a:r>
            <a:r>
              <a:rPr lang="sv-SE" sz="1600" dirty="0"/>
              <a:t>ska vara lätt att ta sig till träffpunkter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Kötid avgör tilldelning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Inget personalkrav</a:t>
            </a:r>
          </a:p>
        </p:txBody>
      </p:sp>
      <p:sp>
        <p:nvSpPr>
          <p:cNvPr id="15" name="Rektangel 14"/>
          <p:cNvSpPr/>
          <p:nvPr/>
        </p:nvSpPr>
        <p:spPr>
          <a:xfrm>
            <a:off x="7160226" y="2495972"/>
            <a:ext cx="1900800" cy="428834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Inget bistånds-beslut behövs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Minst 65 år</a:t>
            </a:r>
            <a:br>
              <a:rPr lang="sv-SE" sz="1600" dirty="0" smtClean="0"/>
            </a:b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Det ska finnas gemensamma utrymmen för samvaro</a:t>
            </a:r>
            <a:br>
              <a:rPr lang="sv-SE" sz="1600" dirty="0" smtClean="0"/>
            </a:b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Bostäderna ska ha personal eller gemensam tjänst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Saknas i kommunen idag</a:t>
            </a:r>
          </a:p>
        </p:txBody>
      </p:sp>
      <p:sp>
        <p:nvSpPr>
          <p:cNvPr id="19" name="Rektangel 18"/>
          <p:cNvSpPr/>
          <p:nvPr/>
        </p:nvSpPr>
        <p:spPr>
          <a:xfrm>
            <a:off x="4901971" y="1124744"/>
            <a:ext cx="1900800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Vård- och omsorgsboende</a:t>
            </a:r>
            <a:endParaRPr lang="sv-SE" dirty="0"/>
          </a:p>
        </p:txBody>
      </p:sp>
      <p:sp>
        <p:nvSpPr>
          <p:cNvPr id="20" name="Rektangel 19"/>
          <p:cNvSpPr/>
          <p:nvPr/>
        </p:nvSpPr>
        <p:spPr>
          <a:xfrm>
            <a:off x="4890978" y="2495972"/>
            <a:ext cx="1900800" cy="42883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Regleras i SOL</a:t>
            </a:r>
            <a:br>
              <a:rPr lang="sv-SE" sz="1600" dirty="0" smtClean="0"/>
            </a:b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Kräver biståndsbeslut</a:t>
            </a:r>
            <a:br>
              <a:rPr lang="sv-SE" sz="1600" dirty="0" smtClean="0"/>
            </a:b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För de med behov </a:t>
            </a:r>
            <a:r>
              <a:rPr lang="sv-SE" sz="1600" dirty="0"/>
              <a:t>av </a:t>
            </a:r>
            <a:r>
              <a:rPr lang="sv-SE" sz="1600" dirty="0" smtClean="0"/>
              <a:t>heldygnsvård</a:t>
            </a:r>
            <a:br>
              <a:rPr lang="sv-SE" sz="1600" dirty="0" smtClean="0"/>
            </a:b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krav på </a:t>
            </a:r>
            <a:r>
              <a:rPr lang="sv-SE" sz="1600" dirty="0" smtClean="0"/>
              <a:t>personal-bemanning </a:t>
            </a:r>
            <a:r>
              <a:rPr lang="sv-SE" sz="1600" dirty="0"/>
              <a:t>dygnet </a:t>
            </a:r>
            <a:r>
              <a:rPr lang="sv-SE" sz="1600" dirty="0" smtClean="0"/>
              <a:t>runt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Behovet </a:t>
            </a:r>
            <a:r>
              <a:rPr lang="sv-SE" sz="1600" dirty="0"/>
              <a:t>ska inte kunna </a:t>
            </a:r>
            <a:r>
              <a:rPr lang="sv-SE" sz="1600" dirty="0" smtClean="0"/>
              <a:t>tillgodoses </a:t>
            </a:r>
            <a:r>
              <a:rPr lang="sv-SE" sz="1600" dirty="0"/>
              <a:t>på annat sätt</a:t>
            </a:r>
          </a:p>
        </p:txBody>
      </p:sp>
    </p:spTree>
    <p:extLst>
      <p:ext uri="{BB962C8B-B14F-4D97-AF65-F5344CB8AC3E}">
        <p14:creationId xmlns:p14="http://schemas.microsoft.com/office/powerpoint/2010/main" val="17689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Hur ska det långsiktiga ägandet och ansvaret för äldres boende se ut?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203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323528" y="4149080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>
                <a:solidFill>
                  <a:schemeClr val="bg1"/>
                </a:solidFill>
              </a:rPr>
              <a:t>Identifierade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bg1"/>
                </a:solidFill>
              </a:rPr>
              <a:t>Delat ansvar och ägande har lett till för höga förväntningar på socialförvaltningen</a:t>
            </a:r>
            <a:endParaRPr lang="sv-SE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179512" y="1196752"/>
            <a:ext cx="2651094" cy="26576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dirty="0" smtClean="0"/>
              <a:t>Fastighet- och serviceförvaltningen</a:t>
            </a:r>
            <a:br>
              <a:rPr lang="sv-SE" dirty="0" smtClean="0"/>
            </a:b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äger alla fastigheter med </a:t>
            </a:r>
            <a:r>
              <a:rPr lang="sv-SE" dirty="0" err="1" smtClean="0"/>
              <a:t>Våbo</a:t>
            </a:r>
            <a:r>
              <a:rPr lang="sv-SE" dirty="0" smtClean="0"/>
              <a:t> förutom i Anderstorp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Äger och tilldelar 45 seniorboende 70 +</a:t>
            </a:r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>
            <a:off x="3046430" y="1190448"/>
            <a:ext cx="2649600" cy="266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dirty="0" smtClean="0"/>
              <a:t>AB </a:t>
            </a:r>
            <a:r>
              <a:rPr lang="sv-SE" dirty="0" err="1" smtClean="0"/>
              <a:t>Gislavedshus</a:t>
            </a:r>
            <a:endParaRPr lang="sv-SE" dirty="0"/>
          </a:p>
          <a:p>
            <a:pPr algn="ctr"/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Äger ett </a:t>
            </a:r>
            <a:r>
              <a:rPr lang="sv-SE" dirty="0" err="1" smtClean="0"/>
              <a:t>våbo</a:t>
            </a:r>
            <a:r>
              <a:rPr lang="sv-SE" dirty="0" smtClean="0"/>
              <a:t> </a:t>
            </a:r>
            <a:br>
              <a:rPr lang="sv-SE" dirty="0" smtClean="0"/>
            </a:b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Äger och tilldelar 84 seniorbostäder 70 +</a:t>
            </a:r>
            <a:endParaRPr lang="sv-SE" dirty="0"/>
          </a:p>
        </p:txBody>
      </p:sp>
      <p:sp>
        <p:nvSpPr>
          <p:cNvPr id="15" name="Rektangel 14"/>
          <p:cNvSpPr/>
          <p:nvPr/>
        </p:nvSpPr>
        <p:spPr>
          <a:xfrm>
            <a:off x="6156176" y="1161085"/>
            <a:ext cx="2649600" cy="266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dirty="0" smtClean="0"/>
              <a:t>Socialförvaltningen</a:t>
            </a:r>
            <a:br>
              <a:rPr lang="sv-SE" dirty="0" smtClean="0"/>
            </a:b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Biståndsbedömning</a:t>
            </a:r>
            <a:r>
              <a:rPr lang="sv-SE" dirty="0"/>
              <a:t/>
            </a:r>
            <a:br>
              <a:rPr lang="sv-SE" dirty="0"/>
            </a:b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Tilldelar lägenhet efter beslut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Har personal på plats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1979712" y="205297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>
                <a:solidFill>
                  <a:schemeClr val="bg1"/>
                </a:solidFill>
              </a:rPr>
              <a:t>Nuvarande ägarstruktur</a:t>
            </a:r>
            <a:endParaRPr lang="sv-S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4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Gill Sans MT" pitchFamily="34" charset="0"/>
              </a:rPr>
              <a:t> </a:t>
            </a:r>
            <a:r>
              <a:rPr lang="sv-SE" sz="3200" dirty="0">
                <a:latin typeface="Gill Sans MT" pitchFamily="34" charset="0"/>
              </a:rPr>
              <a:t>Utredningen rekommenderar att ägandet av fastigheter samlas under ett kommunalägt bolag</a:t>
            </a:r>
            <a:endParaRPr lang="sv-SE" sz="3200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7056000" cy="20250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/>
              <a:t>Ett </a:t>
            </a:r>
            <a:r>
              <a:rPr lang="sv-SE" sz="2400" dirty="0"/>
              <a:t>samlat ägande ger bättre förutsättningar att möta </a:t>
            </a:r>
            <a:r>
              <a:rPr lang="sv-SE" sz="2400" dirty="0" smtClean="0"/>
              <a:t>efterfrågan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/>
              <a:t>En </a:t>
            </a:r>
            <a:r>
              <a:rPr lang="sv-SE" sz="2400" dirty="0"/>
              <a:t>samlat ägande av bostäderna ger </a:t>
            </a:r>
            <a:r>
              <a:rPr lang="sv-SE" sz="2400" dirty="0" smtClean="0"/>
              <a:t>stordriftsfördelar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/>
              <a:t>Kostnad </a:t>
            </a:r>
            <a:r>
              <a:rPr lang="sv-SE" sz="2400" dirty="0"/>
              <a:t>för underhåll och investeringar konkurrerar inte med investeringsbehov i andra kommunala </a:t>
            </a:r>
            <a:r>
              <a:rPr lang="sv-SE" sz="2400" dirty="0" smtClean="0"/>
              <a:t>fastigheter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/>
              <a:t>Ur </a:t>
            </a:r>
            <a:r>
              <a:rPr lang="sv-SE" sz="2400" dirty="0"/>
              <a:t>kundperspektivet är en ensam kommunal aktör enklare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99326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 smtClean="0"/>
              <a:t>Vilken eller vilka boendeformer </a:t>
            </a:r>
            <a:r>
              <a:rPr lang="sv-SE" sz="2800" dirty="0"/>
              <a:t>bör kommunen </a:t>
            </a:r>
            <a:r>
              <a:rPr lang="sv-SE" sz="2800" dirty="0" smtClean="0"/>
              <a:t>använda?</a:t>
            </a:r>
            <a:endParaRPr lang="sv-SE" sz="280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720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544192" y="1772816"/>
            <a:ext cx="7772224" cy="4032448"/>
          </a:xfrm>
        </p:spPr>
        <p:txBody>
          <a:bodyPr/>
          <a:lstStyle/>
          <a:p>
            <a:pPr marL="0" indent="0" algn="ctr">
              <a:buNone/>
            </a:pPr>
            <a:r>
              <a:rPr lang="sv-SE" sz="2000" dirty="0" smtClean="0"/>
              <a:t>Identifierad efterfrågan</a:t>
            </a:r>
          </a:p>
          <a:p>
            <a:r>
              <a:rPr lang="sv-SE" sz="2000" b="1" dirty="0" smtClean="0"/>
              <a:t>Vanligt</a:t>
            </a:r>
            <a:r>
              <a:rPr lang="sv-SE" sz="2000" dirty="0" smtClean="0"/>
              <a:t> </a:t>
            </a:r>
            <a:r>
              <a:rPr lang="sv-SE" sz="2000" dirty="0"/>
              <a:t>trygghetsboende snarare än ett vård- och </a:t>
            </a:r>
            <a:r>
              <a:rPr lang="sv-SE" sz="2000" dirty="0" smtClean="0"/>
              <a:t>omsorgsboende</a:t>
            </a:r>
            <a:endParaRPr lang="sv-SE" sz="2000" dirty="0"/>
          </a:p>
          <a:p>
            <a:r>
              <a:rPr lang="sv-SE" sz="2000" dirty="0" smtClean="0"/>
              <a:t>Stor oro för ensamhet och minskat socialt umgänge</a:t>
            </a:r>
          </a:p>
          <a:p>
            <a:r>
              <a:rPr lang="sv-SE" sz="2000" dirty="0" smtClean="0"/>
              <a:t>Valfrihet och </a:t>
            </a:r>
            <a:r>
              <a:rPr lang="sv-SE" sz="2000" dirty="0"/>
              <a:t>anpassning efter individens </a:t>
            </a:r>
            <a:r>
              <a:rPr lang="sv-SE" sz="2000" dirty="0" smtClean="0"/>
              <a:t>livssituation</a:t>
            </a:r>
          </a:p>
          <a:p>
            <a:r>
              <a:rPr lang="sv-SE" sz="2000" dirty="0" smtClean="0"/>
              <a:t>Den </a:t>
            </a:r>
            <a:r>
              <a:rPr lang="sv-SE" sz="2000" dirty="0"/>
              <a:t>boende ska klara sig så mycket själv som det går, men att hjälp ska finnas när det </a:t>
            </a:r>
            <a:r>
              <a:rPr lang="sv-SE" sz="2000" dirty="0" smtClean="0"/>
              <a:t>efterfrågas</a:t>
            </a:r>
            <a:endParaRPr lang="sv-SE" sz="2000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det egentligen som efterfrågas?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997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tart/avslutning">
  <a:themeElements>
    <a:clrScheme name="Gislaved 20">
      <a:dk1>
        <a:srgbClr val="000000"/>
      </a:dk1>
      <a:lt1>
        <a:srgbClr val="FFFFFF"/>
      </a:lt1>
      <a:dk2>
        <a:srgbClr val="6C6058"/>
      </a:dk2>
      <a:lt2>
        <a:srgbClr val="D8D8D8"/>
      </a:lt2>
      <a:accent1>
        <a:srgbClr val="00A8DC"/>
      </a:accent1>
      <a:accent2>
        <a:srgbClr val="E00068"/>
      </a:accent2>
      <a:accent3>
        <a:srgbClr val="58B030"/>
      </a:accent3>
      <a:accent4>
        <a:srgbClr val="FFD800"/>
      </a:accent4>
      <a:accent5>
        <a:srgbClr val="F4A4BC"/>
      </a:accent5>
      <a:accent6>
        <a:srgbClr val="006C50"/>
      </a:accent6>
      <a:hlink>
        <a:srgbClr val="0078A4"/>
      </a:hlink>
      <a:folHlink>
        <a:srgbClr val="EC6C04"/>
      </a:folHlink>
    </a:clrScheme>
    <a:fontScheme name="Gislaveds kommu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3F4995E-9B20-4001-88BB-FA04D5ED0A0A}" vid="{CE47E328-F0D1-4D1E-905B-F0B37BED5822}"/>
    </a:ext>
  </a:extLst>
</a:theme>
</file>

<file path=ppt/theme/theme2.xml><?xml version="1.0" encoding="utf-8"?>
<a:theme xmlns:a="http://schemas.openxmlformats.org/drawingml/2006/main" name="Symbolsida mocca">
  <a:themeElements>
    <a:clrScheme name="Gislaved 20">
      <a:dk1>
        <a:srgbClr val="000000"/>
      </a:dk1>
      <a:lt1>
        <a:srgbClr val="FFFFFF"/>
      </a:lt1>
      <a:dk2>
        <a:srgbClr val="6C6058"/>
      </a:dk2>
      <a:lt2>
        <a:srgbClr val="D8D8D8"/>
      </a:lt2>
      <a:accent1>
        <a:srgbClr val="00A8DC"/>
      </a:accent1>
      <a:accent2>
        <a:srgbClr val="E00068"/>
      </a:accent2>
      <a:accent3>
        <a:srgbClr val="58B030"/>
      </a:accent3>
      <a:accent4>
        <a:srgbClr val="FFD800"/>
      </a:accent4>
      <a:accent5>
        <a:srgbClr val="F4A4BC"/>
      </a:accent5>
      <a:accent6>
        <a:srgbClr val="006C50"/>
      </a:accent6>
      <a:hlink>
        <a:srgbClr val="0078A4"/>
      </a:hlink>
      <a:folHlink>
        <a:srgbClr val="EC6C04"/>
      </a:folHlink>
    </a:clrScheme>
    <a:fontScheme name="Gislaveds kommu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3F4995E-9B20-4001-88BB-FA04D5ED0A0A}" vid="{B51B41C9-EAD2-420D-BEC3-47304D74E853}"/>
    </a:ext>
  </a:extLst>
</a:theme>
</file>

<file path=ppt/theme/theme3.xml><?xml version="1.0" encoding="utf-8"?>
<a:theme xmlns:a="http://schemas.openxmlformats.org/drawingml/2006/main" name="Symbolsida safir">
  <a:themeElements>
    <a:clrScheme name="Gislaved 20">
      <a:dk1>
        <a:srgbClr val="000000"/>
      </a:dk1>
      <a:lt1>
        <a:srgbClr val="FFFFFF"/>
      </a:lt1>
      <a:dk2>
        <a:srgbClr val="6C6058"/>
      </a:dk2>
      <a:lt2>
        <a:srgbClr val="D8D8D8"/>
      </a:lt2>
      <a:accent1>
        <a:srgbClr val="00A8DC"/>
      </a:accent1>
      <a:accent2>
        <a:srgbClr val="E00068"/>
      </a:accent2>
      <a:accent3>
        <a:srgbClr val="58B030"/>
      </a:accent3>
      <a:accent4>
        <a:srgbClr val="FFD800"/>
      </a:accent4>
      <a:accent5>
        <a:srgbClr val="F4A4BC"/>
      </a:accent5>
      <a:accent6>
        <a:srgbClr val="006C50"/>
      </a:accent6>
      <a:hlink>
        <a:srgbClr val="0078A4"/>
      </a:hlink>
      <a:folHlink>
        <a:srgbClr val="EC6C04"/>
      </a:folHlink>
    </a:clrScheme>
    <a:fontScheme name="Gislaveds kommu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3F4995E-9B20-4001-88BB-FA04D5ED0A0A}" vid="{617AF003-1AEF-45F0-96D5-4989203AD04F}"/>
    </a:ext>
  </a:extLst>
</a:theme>
</file>

<file path=ppt/theme/theme4.xml><?xml version="1.0" encoding="utf-8"?>
<a:theme xmlns:a="http://schemas.openxmlformats.org/drawingml/2006/main" name="Symbolsida vit">
  <a:themeElements>
    <a:clrScheme name="Gislaved 20">
      <a:dk1>
        <a:srgbClr val="000000"/>
      </a:dk1>
      <a:lt1>
        <a:srgbClr val="FFFFFF"/>
      </a:lt1>
      <a:dk2>
        <a:srgbClr val="6C6058"/>
      </a:dk2>
      <a:lt2>
        <a:srgbClr val="D8D8D8"/>
      </a:lt2>
      <a:accent1>
        <a:srgbClr val="00A8DC"/>
      </a:accent1>
      <a:accent2>
        <a:srgbClr val="E00068"/>
      </a:accent2>
      <a:accent3>
        <a:srgbClr val="58B030"/>
      </a:accent3>
      <a:accent4>
        <a:srgbClr val="FFD800"/>
      </a:accent4>
      <a:accent5>
        <a:srgbClr val="F4A4BC"/>
      </a:accent5>
      <a:accent6>
        <a:srgbClr val="006C50"/>
      </a:accent6>
      <a:hlink>
        <a:srgbClr val="0078A4"/>
      </a:hlink>
      <a:folHlink>
        <a:srgbClr val="EC6C04"/>
      </a:folHlink>
    </a:clrScheme>
    <a:fontScheme name="Gislaveds kommu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3F4995E-9B20-4001-88BB-FA04D5ED0A0A}" vid="{EDD2D6AC-D07A-4D51-AA23-614E47F021B3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Gislaveds kommun - bildspel</Template>
  <TotalTime>73256</TotalTime>
  <Words>911</Words>
  <Application>Microsoft Office PowerPoint</Application>
  <PresentationFormat>Bildspel på skärmen (4:3)</PresentationFormat>
  <Paragraphs>133</Paragraphs>
  <Slides>21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21</vt:i4>
      </vt:variant>
    </vt:vector>
  </HeadingPairs>
  <TitlesOfParts>
    <vt:vector size="30" baseType="lpstr">
      <vt:lpstr>Arial</vt:lpstr>
      <vt:lpstr>Calibri</vt:lpstr>
      <vt:lpstr>Courier New</vt:lpstr>
      <vt:lpstr>Gill Sans MT</vt:lpstr>
      <vt:lpstr>Wingdings</vt:lpstr>
      <vt:lpstr>Start/avslutning</vt:lpstr>
      <vt:lpstr>Symbolsida mocca</vt:lpstr>
      <vt:lpstr>Symbolsida safir</vt:lpstr>
      <vt:lpstr>Symbolsida vit</vt:lpstr>
      <vt:lpstr>Utredning – helhetsplan för äldres boende</vt:lpstr>
      <vt:lpstr>Uppdrag</vt:lpstr>
      <vt:lpstr>Vad behöver vi besvara för att få ut en helhetsplan?</vt:lpstr>
      <vt:lpstr>Olika boendeformer</vt:lpstr>
      <vt:lpstr>Hur ska det långsiktiga ägandet och ansvaret för äldres boende se ut?</vt:lpstr>
      <vt:lpstr> </vt:lpstr>
      <vt:lpstr> Utredningen rekommenderar att ägandet av fastigheter samlas under ett kommunalägt bolag</vt:lpstr>
      <vt:lpstr>Vilken eller vilka boendeformer bör kommunen använda?</vt:lpstr>
      <vt:lpstr>Vad är det egentligen som efterfrågas?</vt:lpstr>
      <vt:lpstr>Utredningen rekommenderar att ”vanliga” trygghetsbostäder ska implementeras utifrån investeringsstödets modell</vt:lpstr>
      <vt:lpstr>PowerPoint-presentation</vt:lpstr>
      <vt:lpstr>Hur kan kommunen möta efterfrågan på bostäder för äldre? </vt:lpstr>
      <vt:lpstr>PowerPoint-presentation</vt:lpstr>
      <vt:lpstr>Fyra alternativ till hur fler trygghetsboende kan möjliggöras i kommunen:</vt:lpstr>
      <vt:lpstr>Utredningens förslag för fler trygghetsbostäder</vt:lpstr>
      <vt:lpstr>Vilka förutsättningar finns för flexibelt boende?</vt:lpstr>
      <vt:lpstr>Flexibla boende?</vt:lpstr>
      <vt:lpstr>Flexibla boende?</vt:lpstr>
      <vt:lpstr>Framtida förändringar? </vt:lpstr>
      <vt:lpstr>Vad beslutades i kommunfullmäktige?</vt:lpstr>
      <vt:lpstr>Tack för din uppmärksamhet</vt:lpstr>
    </vt:vector>
  </TitlesOfParts>
  <Company>Gislaveds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Utredning – helhetsplan för äldres boende</dc:title>
  <dc:creator>Tomas Gustavsson</dc:creator>
  <cp:lastModifiedBy>Tomas Gustavsson</cp:lastModifiedBy>
  <cp:revision>67</cp:revision>
  <dcterms:created xsi:type="dcterms:W3CDTF">2022-03-28T16:07:04Z</dcterms:created>
  <dcterms:modified xsi:type="dcterms:W3CDTF">2022-06-01T10:57:50Z</dcterms:modified>
</cp:coreProperties>
</file>