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6"/>
  </p:notesMasterIdLst>
  <p:sldIdLst>
    <p:sldId id="271" r:id="rId3"/>
    <p:sldId id="296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4" r:id="rId12"/>
    <p:sldId id="303" r:id="rId13"/>
    <p:sldId id="305" r:id="rId14"/>
    <p:sldId id="270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890" userDrawn="1">
          <p15:clr>
            <a:srgbClr val="A4A3A4"/>
          </p15:clr>
        </p15:guide>
        <p15:guide id="4" orient="horz" pos="1525" userDrawn="1">
          <p15:clr>
            <a:srgbClr val="A4A3A4"/>
          </p15:clr>
        </p15:guide>
        <p15:guide id="5" orient="horz" pos="255">
          <p15:clr>
            <a:srgbClr val="A4A3A4"/>
          </p15:clr>
        </p15:guide>
        <p15:guide id="7" pos="975" userDrawn="1">
          <p15:clr>
            <a:srgbClr val="A4A3A4"/>
          </p15:clr>
        </p15:guide>
        <p15:guide id="8" pos="4785" userDrawn="1">
          <p15:clr>
            <a:srgbClr val="A4A3A4"/>
          </p15:clr>
        </p15:guide>
        <p15:guide id="9" pos="340">
          <p15:clr>
            <a:srgbClr val="A4A3A4"/>
          </p15:clr>
        </p15:guide>
        <p15:guide id="10" pos="5420">
          <p15:clr>
            <a:srgbClr val="A4A3A4"/>
          </p15:clr>
        </p15:guide>
        <p15:guide id="11" pos="2245" userDrawn="1">
          <p15:clr>
            <a:srgbClr val="A4A3A4"/>
          </p15:clr>
        </p15:guide>
        <p15:guide id="12" pos="1610" userDrawn="1">
          <p15:clr>
            <a:srgbClr val="A4A3A4"/>
          </p15:clr>
        </p15:guide>
        <p15:guide id="13" pos="4150" userDrawn="1">
          <p15:clr>
            <a:srgbClr val="A4A3A4"/>
          </p15:clr>
        </p15:guide>
        <p15:guide id="14" pos="3515" userDrawn="1">
          <p15:clr>
            <a:srgbClr val="A4A3A4"/>
          </p15:clr>
        </p15:guide>
        <p15:guide id="15" orient="horz" pos="2795" userDrawn="1">
          <p15:clr>
            <a:srgbClr val="A4A3A4"/>
          </p15:clr>
        </p15:guide>
        <p15:guide id="16" orient="horz" pos="3430" userDrawn="1">
          <p15:clr>
            <a:srgbClr val="A4A3A4"/>
          </p15:clr>
        </p15:guide>
        <p15:guide id="17" orient="horz" pos="3748" userDrawn="1">
          <p15:clr>
            <a:srgbClr val="A4A3A4"/>
          </p15:clr>
        </p15:guide>
        <p15:guide id="19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A4"/>
    <a:srgbClr val="6C6058"/>
    <a:srgbClr val="EC6C04"/>
    <a:srgbClr val="FFD800"/>
    <a:srgbClr val="F4A4BC"/>
    <a:srgbClr val="006C50"/>
    <a:srgbClr val="58B030"/>
    <a:srgbClr val="00A8DC"/>
    <a:srgbClr val="E00068"/>
    <a:srgbClr val="702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80102" autoAdjust="0"/>
  </p:normalViewPr>
  <p:slideViewPr>
    <p:cSldViewPr>
      <p:cViewPr varScale="1">
        <p:scale>
          <a:sx n="67" d="100"/>
          <a:sy n="67" d="100"/>
        </p:scale>
        <p:origin x="1278" y="60"/>
      </p:cViewPr>
      <p:guideLst>
        <p:guide orient="horz" pos="2160"/>
        <p:guide orient="horz" pos="4065"/>
        <p:guide orient="horz" pos="890"/>
        <p:guide orient="horz" pos="1525"/>
        <p:guide orient="horz" pos="255"/>
        <p:guide pos="975"/>
        <p:guide pos="4785"/>
        <p:guide pos="340"/>
        <p:guide pos="5420"/>
        <p:guide pos="2245"/>
        <p:guide pos="1610"/>
        <p:guide pos="4150"/>
        <p:guide pos="3515"/>
        <p:guide orient="horz" pos="2795"/>
        <p:guide orient="horz" pos="3430"/>
        <p:guide orient="horz" pos="3748"/>
        <p:guide pos="2880"/>
      </p:guideLst>
    </p:cSldViewPr>
  </p:slideViewPr>
  <p:outlineViewPr>
    <p:cViewPr>
      <p:scale>
        <a:sx n="33" d="100"/>
        <a:sy n="33" d="100"/>
      </p:scale>
      <p:origin x="0" y="-466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88E5-D669-41D1-857E-BC83E26B82CE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1B4C-40B8-4B07-B436-C2AB5602F8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40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(Rubriken är valbar beroende på ärendets art)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06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(Kortfattat)</a:t>
            </a:r>
          </a:p>
          <a:p>
            <a:endParaRPr lang="sv-SE" dirty="0" smtClean="0"/>
          </a:p>
          <a:p>
            <a:r>
              <a:rPr lang="sv-SE" dirty="0" smtClean="0"/>
              <a:t>(Om beslutet kan överklagas med hjälp av förvaltningslagen och innebär avslag eller inskränkning ska beslutet motiveras. I motiveringen ska tydligt anges vad som varit avgörande för beslut och vilka rättsregler som tillämpats. Tillsammans med en överklagandehänvisning ska detta expedieras. En sammanfattning av bedömningen behöver ingå i protokollet och ska därmed beskrivas under sammanfattning? Se texten under bild 5.)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741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(Rubriken är valbar beroende på ärendets art)</a:t>
            </a:r>
          </a:p>
          <a:p>
            <a:r>
              <a:rPr lang="sv-SE" dirty="0" smtClean="0"/>
              <a:t>Informationen syftar till att ge politikerna ett bättre underlag inför beslut. (Texten följer inte med till protokollet.)</a:t>
            </a:r>
          </a:p>
          <a:p>
            <a:endParaRPr lang="sv-SE" dirty="0" smtClean="0"/>
          </a:p>
          <a:p>
            <a:r>
              <a:rPr lang="sv-SE" dirty="0" smtClean="0"/>
              <a:t>(Välj) Ärendet har ekonomiska konsekvenser (eller) Ärendet har inga ekonomiska konsekvenser.</a:t>
            </a:r>
          </a:p>
          <a:p>
            <a:endParaRPr lang="sv-SE" dirty="0" smtClean="0"/>
          </a:p>
          <a:p>
            <a:r>
              <a:rPr lang="sv-SE" dirty="0" smtClean="0"/>
              <a:t>(Beskriv de ekonomiska konsekvenserna översiktligt eller med helhetskalkyl beroende på komplexitet. Använd gärna en extra bild men tänk på att hålla nere antal ord.)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82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(Rubriken är valbar beroende på ärendets art)</a:t>
            </a:r>
          </a:p>
          <a:p>
            <a:endParaRPr lang="sv-SE" dirty="0" smtClean="0"/>
          </a:p>
          <a:p>
            <a:r>
              <a:rPr lang="sv-SE" dirty="0" smtClean="0"/>
              <a:t>(Handläggarens egna kommentarer, synpunkter samt vilka avvägningar som gjorts.)</a:t>
            </a:r>
          </a:p>
          <a:p>
            <a:endParaRPr lang="sv-SE" dirty="0" smtClean="0"/>
          </a:p>
          <a:p>
            <a:r>
              <a:rPr lang="sv-SE" dirty="0" smtClean="0"/>
              <a:t>(Om beslutet kan överklagas med hjälp av förvaltningslagen och innebär avslag eller inskränkning ska beslutet motiveras. I motiveringen ska tydligt anges vad som varit avgörande för beslut och vilka rättsregler som tillämpats. Tillsammans med en överklagandehänvisning ska detta expedieras. En sammanfattning av bedömningen behöver ingå i protokollet och ska därmed beskrivas under sammanfattning.)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12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Kommunstyrelseförvaltningens förslag till beslut (inklusive kort slutsats av ärendet)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464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8064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540001" y="2916238"/>
            <a:ext cx="8064000" cy="1088826"/>
          </a:xfrm>
          <a:prstGeom prst="rect">
            <a:avLst/>
          </a:prstGeom>
        </p:spPr>
        <p:txBody>
          <a:bodyPr/>
          <a:lstStyle>
            <a:lvl1pPr marL="0" indent="0" algn="ctr">
              <a:spcAft>
                <a:spcPts val="1200"/>
              </a:spcAft>
              <a:buFont typeface="Arial" panose="020B0604020202020204" pitchFamily="34" charset="0"/>
              <a:buNone/>
              <a:defRPr sz="2400"/>
            </a:lvl1pPr>
            <a:lvl2pPr marL="0" indent="0" algn="ctr">
              <a:spcAft>
                <a:spcPts val="1200"/>
              </a:spcAft>
              <a:buNone/>
              <a:defRPr sz="2400"/>
            </a:lvl2pPr>
            <a:lvl3pPr marL="0" indent="0" algn="ctr">
              <a:spcAft>
                <a:spcPts val="1200"/>
              </a:spcAft>
              <a:buNone/>
              <a:defRPr sz="2400"/>
            </a:lvl3pPr>
            <a:lvl4pPr marL="0" indent="0" algn="ctr">
              <a:spcAft>
                <a:spcPts val="1200"/>
              </a:spcAft>
              <a:buNone/>
              <a:defRPr sz="2400"/>
            </a:lvl4pPr>
            <a:lvl5pPr marL="0" indent="0" algn="ctr">
              <a:spcAft>
                <a:spcPts val="1200"/>
              </a:spcAft>
              <a:buNone/>
              <a:defRPr sz="24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82137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8489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8064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540000" y="2916000"/>
            <a:ext cx="8064000" cy="1512000"/>
          </a:xfrm>
          <a:prstGeom prst="rect">
            <a:avLst/>
          </a:prstGeom>
        </p:spPr>
        <p:txBody>
          <a:bodyPr/>
          <a:lstStyle>
            <a:lvl1pPr algn="ctr">
              <a:spcAft>
                <a:spcPts val="1200"/>
              </a:spcAft>
              <a:defRPr sz="2400"/>
            </a:lvl1pPr>
            <a:lvl2pPr marL="0" indent="0" algn="ctr">
              <a:spcAft>
                <a:spcPts val="1200"/>
              </a:spcAft>
              <a:buFontTx/>
              <a:buNone/>
              <a:defRPr sz="2400"/>
            </a:lvl2pPr>
            <a:lvl3pPr marL="0" indent="0" algn="ctr">
              <a:spcAft>
                <a:spcPts val="1200"/>
              </a:spcAft>
              <a:buNone/>
              <a:defRPr sz="2400"/>
            </a:lvl3pPr>
            <a:lvl4pPr marL="0" indent="0" algn="ctr">
              <a:spcAft>
                <a:spcPts val="1200"/>
              </a:spcAft>
              <a:buNone/>
              <a:defRPr sz="2400"/>
            </a:lvl4pPr>
            <a:lvl5pPr marL="0" indent="0" algn="ctr">
              <a:spcAft>
                <a:spcPts val="1200"/>
              </a:spcAft>
              <a:buNone/>
              <a:defRPr sz="24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2880000" y="5932800"/>
            <a:ext cx="3384000" cy="64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1400"/>
              </a:lnSpc>
              <a:spcAft>
                <a:spcPts val="0"/>
              </a:spcAft>
              <a:defRPr sz="1200"/>
            </a:lvl1pPr>
            <a:lvl2pPr algn="l">
              <a:lnSpc>
                <a:spcPts val="1400"/>
              </a:lnSpc>
              <a:spcAft>
                <a:spcPts val="0"/>
              </a:spcAft>
              <a:defRPr sz="1200"/>
            </a:lvl2pPr>
            <a:lvl3pPr algn="l">
              <a:lnSpc>
                <a:spcPts val="1400"/>
              </a:lnSpc>
              <a:spcAft>
                <a:spcPts val="0"/>
              </a:spcAft>
              <a:defRPr sz="1200"/>
            </a:lvl3pPr>
            <a:lvl4pPr algn="l">
              <a:lnSpc>
                <a:spcPts val="1400"/>
              </a:lnSpc>
              <a:spcAft>
                <a:spcPts val="0"/>
              </a:spcAft>
              <a:defRPr sz="1200"/>
            </a:lvl4pPr>
            <a:lvl5pPr algn="l">
              <a:lnSpc>
                <a:spcPts val="1400"/>
              </a:lnSpc>
              <a:spcAft>
                <a:spcPts val="0"/>
              </a:spcAft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425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454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436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ingress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tx1"/>
                </a:solidFill>
              </a:defRPr>
            </a:lvl1pPr>
            <a:lvl2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93321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 mi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7056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3485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5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4032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5076000" y="396000"/>
            <a:ext cx="3528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4032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3589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1034668"/>
            <a:ext cx="8064000" cy="3693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algn="ctr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>
              <a:spcAft>
                <a:spcPts val="800"/>
              </a:spcAft>
              <a:defRPr sz="1800">
                <a:solidFill>
                  <a:schemeClr val="tx1"/>
                </a:solidFill>
              </a:defRPr>
            </a:lvl2pPr>
            <a:lvl3pPr>
              <a:spcAft>
                <a:spcPts val="800"/>
              </a:spcAft>
              <a:defRPr sz="1800">
                <a:solidFill>
                  <a:schemeClr val="tx1"/>
                </a:solidFill>
              </a:defRPr>
            </a:lvl3pPr>
            <a:lvl4pPr>
              <a:spcAft>
                <a:spcPts val="8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800"/>
              </a:spcAft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>
              <a:spcAft>
                <a:spcPts val="800"/>
              </a:spcAft>
              <a:defRPr sz="1800">
                <a:solidFill>
                  <a:schemeClr val="tx1"/>
                </a:solidFill>
              </a:defRPr>
            </a:lvl2pPr>
            <a:lvl3pPr>
              <a:spcAft>
                <a:spcPts val="800"/>
              </a:spcAft>
              <a:defRPr sz="1800">
                <a:solidFill>
                  <a:schemeClr val="tx1"/>
                </a:solidFill>
              </a:defRPr>
            </a:lvl3pPr>
            <a:lvl4pPr>
              <a:spcAft>
                <a:spcPts val="8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800"/>
              </a:spcAft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80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1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4687200"/>
            <a:ext cx="1188720" cy="21717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40000"/>
            <a:ext cx="1802130" cy="5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00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5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1" r:id="rId2"/>
    <p:sldLayoutId id="2147483668" r:id="rId3"/>
    <p:sldLayoutId id="2147483649" r:id="rId4"/>
    <p:sldLayoutId id="2147483655" r:id="rId5"/>
    <p:sldLayoutId id="2147483654" r:id="rId6"/>
    <p:sldLayoutId id="2147483652" r:id="rId7"/>
    <p:sldLayoutId id="2147483651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Medarbetarenkät 2022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v-SE" dirty="0" smtClean="0"/>
              <a:t>Socialförvaltningen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52893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512720"/>
          </a:xfrm>
        </p:spPr>
        <p:txBody>
          <a:bodyPr/>
          <a:lstStyle/>
          <a:p>
            <a:r>
              <a:rPr lang="sv-SE" dirty="0" smtClean="0"/>
              <a:t>Utveckling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162925" cy="3974207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34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440712"/>
          </a:xfrm>
        </p:spPr>
        <p:txBody>
          <a:bodyPr/>
          <a:lstStyle/>
          <a:p>
            <a:r>
              <a:rPr lang="sv-SE" dirty="0" smtClean="0"/>
              <a:t>Hållbart medarbetarindex HME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58" y="1268760"/>
            <a:ext cx="7924800" cy="4283918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1196752"/>
            <a:ext cx="7056000" cy="474324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6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512720"/>
          </a:xfrm>
        </p:spPr>
        <p:txBody>
          <a:bodyPr/>
          <a:lstStyle/>
          <a:p>
            <a:r>
              <a:rPr lang="sv-SE" dirty="0" smtClean="0"/>
              <a:t>Hållbart medarbetarindex HME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90670"/>
            <a:ext cx="8096250" cy="160972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920245"/>
            <a:ext cx="8191500" cy="1562100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43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er uppmärksamhet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Tillsammans gör vi skillnad!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N: Namn Efternamn</a:t>
            </a:r>
          </a:p>
          <a:p>
            <a:r>
              <a:rPr lang="sv-SE" dirty="0" smtClean="0"/>
              <a:t>E: namn.efternamn@gislaved.se</a:t>
            </a:r>
          </a:p>
          <a:p>
            <a:r>
              <a:rPr lang="sv-SE" dirty="0" smtClean="0"/>
              <a:t>T: 0371-811 49</a:t>
            </a:r>
          </a:p>
        </p:txBody>
      </p:sp>
    </p:spTree>
    <p:extLst>
      <p:ext uri="{BB962C8B-B14F-4D97-AF65-F5344CB8AC3E}">
        <p14:creationId xmlns:p14="http://schemas.microsoft.com/office/powerpoint/2010/main" val="7571249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656736"/>
          </a:xfrm>
        </p:spPr>
        <p:txBody>
          <a:bodyPr/>
          <a:lstStyle/>
          <a:p>
            <a:r>
              <a:rPr lang="sv-SE" dirty="0" smtClean="0"/>
              <a:t>Socialförvaltningen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173944"/>
            <a:ext cx="5505450" cy="4248150"/>
          </a:xfrm>
          <a:prstGeom prst="rect">
            <a:avLst/>
          </a:prstGeom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48878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Socialförvaltningen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988840"/>
            <a:ext cx="4536504" cy="3717032"/>
          </a:xfrm>
          <a:prstGeom prst="rect">
            <a:avLst/>
          </a:prstGeom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539750" y="1340768"/>
            <a:ext cx="7488634" cy="4599232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56931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512720"/>
          </a:xfrm>
        </p:spPr>
        <p:txBody>
          <a:bodyPr/>
          <a:lstStyle/>
          <a:p>
            <a:r>
              <a:rPr lang="sv-SE" dirty="0" smtClean="0"/>
              <a:t>Frågeområden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7" y="1114425"/>
            <a:ext cx="766762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70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Allmänt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628800"/>
            <a:ext cx="8401050" cy="3219450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75708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Medarbetarskap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08000"/>
            <a:ext cx="7972425" cy="2752725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227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714825"/>
          </a:xfrm>
        </p:spPr>
        <p:txBody>
          <a:bodyPr/>
          <a:lstStyle/>
          <a:p>
            <a:r>
              <a:rPr lang="sv-SE" dirty="0" smtClean="0"/>
              <a:t>Arbetsgruppen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68760"/>
            <a:ext cx="8096250" cy="4829175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4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584728"/>
          </a:xfrm>
        </p:spPr>
        <p:txBody>
          <a:bodyPr/>
          <a:lstStyle/>
          <a:p>
            <a:r>
              <a:rPr lang="sv-SE" dirty="0" smtClean="0"/>
              <a:t>Arbetsbelastning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52736"/>
            <a:ext cx="8153400" cy="4943475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1340768"/>
            <a:ext cx="7056000" cy="4968552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1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584728"/>
          </a:xfrm>
        </p:spPr>
        <p:txBody>
          <a:bodyPr/>
          <a:lstStyle/>
          <a:p>
            <a:r>
              <a:rPr lang="sv-SE" dirty="0" smtClean="0"/>
              <a:t>Ledarskap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52736"/>
            <a:ext cx="8220075" cy="4419600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1340768"/>
            <a:ext cx="7056000" cy="4599232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30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/avslutning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827-föredragande_presentation_vit (2)" id="{9F210489-E57F-40F0-AC69-A59E0DB91CC3}" vid="{10CD8AAF-976C-4095-970B-EF29F4257014}"/>
    </a:ext>
  </a:extLst>
</a:theme>
</file>

<file path=ppt/theme/theme2.xml><?xml version="1.0" encoding="utf-8"?>
<a:theme xmlns:a="http://schemas.openxmlformats.org/drawingml/2006/main" name="Symbolsida neutral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200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90827-föredragande_presentation_vit (2)" id="{9F210489-E57F-40F0-AC69-A59E0DB91CC3}" vid="{0B246ABA-DF61-4B48-88BC-23491903977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190827-föredragande_presentation_vit</Template>
  <TotalTime>157</TotalTime>
  <Words>281</Words>
  <Application>Microsoft Office PowerPoint</Application>
  <PresentationFormat>Bildspel på skärmen (4:3)</PresentationFormat>
  <Paragraphs>39</Paragraphs>
  <Slides>13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Start/avslutning</vt:lpstr>
      <vt:lpstr>Symbolsida neutral</vt:lpstr>
      <vt:lpstr>Medarbetarenkät 2022</vt:lpstr>
      <vt:lpstr>Socialförvaltningen</vt:lpstr>
      <vt:lpstr>Socialförvaltningen</vt:lpstr>
      <vt:lpstr>Frågeområden</vt:lpstr>
      <vt:lpstr>Allmänt</vt:lpstr>
      <vt:lpstr>Medarbetarskap</vt:lpstr>
      <vt:lpstr>Arbetsgruppen</vt:lpstr>
      <vt:lpstr>Arbetsbelastning</vt:lpstr>
      <vt:lpstr>Ledarskap</vt:lpstr>
      <vt:lpstr>Utveckling</vt:lpstr>
      <vt:lpstr>Hållbart medarbetarindex HME</vt:lpstr>
      <vt:lpstr>Hållbart medarbetarindex HME</vt:lpstr>
      <vt:lpstr>Tack för er uppmärksamhet</vt:lpstr>
    </vt:vector>
  </TitlesOfParts>
  <Company>Gislaveds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Föredragsämne</dc:title>
  <dc:creator>Susanna Olsen</dc:creator>
  <cp:lastModifiedBy>Susanna Olsen</cp:lastModifiedBy>
  <cp:revision>8</cp:revision>
  <dcterms:created xsi:type="dcterms:W3CDTF">2022-11-07T11:37:20Z</dcterms:created>
  <dcterms:modified xsi:type="dcterms:W3CDTF">2022-11-07T14:14:59Z</dcterms:modified>
</cp:coreProperties>
</file>