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8"/>
  </p:notesMasterIdLst>
  <p:sldIdLst>
    <p:sldId id="271" r:id="rId3"/>
    <p:sldId id="295" r:id="rId4"/>
    <p:sldId id="296" r:id="rId5"/>
    <p:sldId id="297" r:id="rId6"/>
    <p:sldId id="300" r:id="rId7"/>
    <p:sldId id="301" r:id="rId8"/>
    <p:sldId id="298" r:id="rId9"/>
    <p:sldId id="303" r:id="rId10"/>
    <p:sldId id="302" r:id="rId11"/>
    <p:sldId id="299" r:id="rId12"/>
    <p:sldId id="308" r:id="rId13"/>
    <p:sldId id="305" r:id="rId14"/>
    <p:sldId id="307" r:id="rId15"/>
    <p:sldId id="304" r:id="rId16"/>
    <p:sldId id="270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890" userDrawn="1">
          <p15:clr>
            <a:srgbClr val="A4A3A4"/>
          </p15:clr>
        </p15:guide>
        <p15:guide id="4" orient="horz" pos="1525" userDrawn="1">
          <p15:clr>
            <a:srgbClr val="A4A3A4"/>
          </p15:clr>
        </p15:guide>
        <p15:guide id="5" orient="horz" pos="255">
          <p15:clr>
            <a:srgbClr val="A4A3A4"/>
          </p15:clr>
        </p15:guide>
        <p15:guide id="7" pos="975" userDrawn="1">
          <p15:clr>
            <a:srgbClr val="A4A3A4"/>
          </p15:clr>
        </p15:guide>
        <p15:guide id="8" pos="4785" userDrawn="1">
          <p15:clr>
            <a:srgbClr val="A4A3A4"/>
          </p15:clr>
        </p15:guide>
        <p15:guide id="9" pos="340">
          <p15:clr>
            <a:srgbClr val="A4A3A4"/>
          </p15:clr>
        </p15:guide>
        <p15:guide id="10" pos="5420">
          <p15:clr>
            <a:srgbClr val="A4A3A4"/>
          </p15:clr>
        </p15:guide>
        <p15:guide id="11" pos="2245" userDrawn="1">
          <p15:clr>
            <a:srgbClr val="A4A3A4"/>
          </p15:clr>
        </p15:guide>
        <p15:guide id="12" pos="1610" userDrawn="1">
          <p15:clr>
            <a:srgbClr val="A4A3A4"/>
          </p15:clr>
        </p15:guide>
        <p15:guide id="13" pos="4150" userDrawn="1">
          <p15:clr>
            <a:srgbClr val="A4A3A4"/>
          </p15:clr>
        </p15:guide>
        <p15:guide id="14" pos="3515" userDrawn="1">
          <p15:clr>
            <a:srgbClr val="A4A3A4"/>
          </p15:clr>
        </p15:guide>
        <p15:guide id="15" orient="horz" pos="2795" userDrawn="1">
          <p15:clr>
            <a:srgbClr val="A4A3A4"/>
          </p15:clr>
        </p15:guide>
        <p15:guide id="16" orient="horz" pos="3430" userDrawn="1">
          <p15:clr>
            <a:srgbClr val="A4A3A4"/>
          </p15:clr>
        </p15:guide>
        <p15:guide id="17" orient="horz" pos="3748" userDrawn="1">
          <p15:clr>
            <a:srgbClr val="A4A3A4"/>
          </p15:clr>
        </p15:guide>
        <p15:guide id="19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A4"/>
    <a:srgbClr val="6C6058"/>
    <a:srgbClr val="EC6C04"/>
    <a:srgbClr val="FFD800"/>
    <a:srgbClr val="F4A4BC"/>
    <a:srgbClr val="006C50"/>
    <a:srgbClr val="58B030"/>
    <a:srgbClr val="00A8DC"/>
    <a:srgbClr val="E00068"/>
    <a:srgbClr val="702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80102" autoAdjust="0"/>
  </p:normalViewPr>
  <p:slideViewPr>
    <p:cSldViewPr>
      <p:cViewPr varScale="1">
        <p:scale>
          <a:sx n="66" d="100"/>
          <a:sy n="66" d="100"/>
        </p:scale>
        <p:origin x="1302" y="78"/>
      </p:cViewPr>
      <p:guideLst>
        <p:guide orient="horz" pos="2160"/>
        <p:guide orient="horz" pos="4065"/>
        <p:guide orient="horz" pos="890"/>
        <p:guide orient="horz" pos="1525"/>
        <p:guide orient="horz" pos="255"/>
        <p:guide pos="975"/>
        <p:guide pos="4785"/>
        <p:guide pos="340"/>
        <p:guide pos="5420"/>
        <p:guide pos="2245"/>
        <p:guide pos="1610"/>
        <p:guide pos="4150"/>
        <p:guide pos="3515"/>
        <p:guide orient="horz" pos="2795"/>
        <p:guide orient="horz" pos="3430"/>
        <p:guide orient="horz" pos="3748"/>
        <p:guide pos="2880"/>
      </p:guideLst>
    </p:cSldViewPr>
  </p:slideViewPr>
  <p:outlineViewPr>
    <p:cViewPr>
      <p:scale>
        <a:sx n="33" d="100"/>
        <a:sy n="33" d="100"/>
      </p:scale>
      <p:origin x="0" y="-466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688E5-D669-41D1-857E-BC83E26B82CE}" type="datetimeFigureOut">
              <a:rPr lang="sv-SE" smtClean="0"/>
              <a:t>2022-05-25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B1B4C-40B8-4B07-B436-C2AB5602F8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40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(Kortfattat)</a:t>
            </a:r>
          </a:p>
          <a:p>
            <a:endParaRPr lang="sv-SE" dirty="0" smtClean="0"/>
          </a:p>
          <a:p>
            <a:r>
              <a:rPr lang="sv-SE" dirty="0" smtClean="0"/>
              <a:t>(Om beslutet kan överklagas med hjälp av förvaltningslagen och innebär avslag eller inskränkning ska beslutet motiveras. I motiveringen ska tydligt anges vad som varit avgörande för beslut och vilka rättsregler som tillämpats. Tillsammans med en överklagandehänvisning ska detta expedieras. En sammanfattning av bedömningen behöver ingå i protokollet och ska därmed beskrivas under sammanfattning? Se texten under bild 5.)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741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(Rubriken är valbar beroende på ärendets art)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063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(Rubriken är valbar beroende på ärendets art)</a:t>
            </a:r>
          </a:p>
          <a:p>
            <a:r>
              <a:rPr lang="sv-SE" dirty="0" smtClean="0"/>
              <a:t>Informationen syftar till att ge politikerna ett bättre underlag inför beslut. (Texten följer inte med till protokollet.)</a:t>
            </a:r>
          </a:p>
          <a:p>
            <a:endParaRPr lang="sv-SE" dirty="0" smtClean="0"/>
          </a:p>
          <a:p>
            <a:r>
              <a:rPr lang="sv-SE" dirty="0" smtClean="0"/>
              <a:t>(Välj) Ärendet har ekonomiska konsekvenser (eller) Ärendet har inga ekonomiska konsekvenser.</a:t>
            </a:r>
          </a:p>
          <a:p>
            <a:endParaRPr lang="sv-SE" dirty="0" smtClean="0"/>
          </a:p>
          <a:p>
            <a:r>
              <a:rPr lang="sv-SE" dirty="0" smtClean="0"/>
              <a:t>(Beskriv de ekonomiska konsekvenserna översiktligt eller med helhetskalkyl beroende på komplexitet. Använd gärna en extra bild men tänk på att hålla nere antal ord.)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82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(Rubriken är valbar beroende på ärendets art)</a:t>
            </a:r>
          </a:p>
          <a:p>
            <a:endParaRPr lang="sv-SE" dirty="0" smtClean="0"/>
          </a:p>
          <a:p>
            <a:r>
              <a:rPr lang="sv-SE" dirty="0" smtClean="0"/>
              <a:t>(Handläggarens egna kommentarer, synpunkter samt vilka avvägningar som gjorts.)</a:t>
            </a:r>
          </a:p>
          <a:p>
            <a:endParaRPr lang="sv-SE" dirty="0" smtClean="0"/>
          </a:p>
          <a:p>
            <a:r>
              <a:rPr lang="sv-SE" dirty="0" smtClean="0"/>
              <a:t>(Om beslutet kan överklagas med hjälp av förvaltningslagen och innebär avslag eller inskränkning ska beslutet motiveras. I motiveringen ska tydligt anges vad som varit avgörande för beslut och vilka rättsregler som tillämpats. Tillsammans med en överklagandehänvisning ska detta expedieras. En sammanfattning av bedömningen behöver ingå i protokollet och ska därmed beskrivas under sammanfattning.)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0129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Kommunstyrelseförvaltningens förslag till beslut (inklusive kort slutsats av ärendet)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B1B4C-40B8-4B07-B436-C2AB5602F80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4648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VARFÖR  MÅSTE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 ÄNDRA SYSTEMET???   Största reformen sedan ädel – är igång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Bakomliggande orsaker  demografin  -  </a:t>
            </a:r>
          </a:p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Befolkningen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lever allt längre vilket är en framgång för det svenska välfärdssamhället. Antalet gamla och unga ökar dock snabbare än befolkningen i arbetsför ålder och under den kommande 10-årsperioden prognostiseras gruppen i ålder 80 år och äldre att öka med närmare 50 procent medan gruppen i arbetsför ålder bedöms öka med endast 5 procent. Den demografiska förändringen innebär stora utmaningar att finansiera och inte minst bemanna hälso- och sjukvårdens verksamheter. Som en del av lösningen krävs att kommuner och regioner förändrar arbetssätt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FEEE50-C068-4CFE-88D2-7E8E5C4564B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163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8064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0"/>
          </p:nvPr>
        </p:nvSpPr>
        <p:spPr>
          <a:xfrm>
            <a:off x="540001" y="2916238"/>
            <a:ext cx="8064000" cy="1088826"/>
          </a:xfrm>
          <a:prstGeom prst="rect">
            <a:avLst/>
          </a:prstGeom>
        </p:spPr>
        <p:txBody>
          <a:bodyPr/>
          <a:lstStyle>
            <a:lvl1pPr marL="0" indent="0" algn="ctr">
              <a:spcAft>
                <a:spcPts val="1200"/>
              </a:spcAft>
              <a:buFont typeface="Arial" panose="020B0604020202020204" pitchFamily="34" charset="0"/>
              <a:buNone/>
              <a:defRPr sz="2400"/>
            </a:lvl1pPr>
            <a:lvl2pPr marL="0" indent="0" algn="ctr">
              <a:spcAft>
                <a:spcPts val="1200"/>
              </a:spcAft>
              <a:buNone/>
              <a:defRPr sz="2400"/>
            </a:lvl2pPr>
            <a:lvl3pPr marL="0" indent="0" algn="ctr">
              <a:spcAft>
                <a:spcPts val="1200"/>
              </a:spcAft>
              <a:buNone/>
              <a:defRPr sz="2400"/>
            </a:lvl3pPr>
            <a:lvl4pPr marL="0" indent="0" algn="ctr">
              <a:spcAft>
                <a:spcPts val="1200"/>
              </a:spcAft>
              <a:buNone/>
              <a:defRPr sz="2400"/>
            </a:lvl4pPr>
            <a:lvl5pPr marL="0" indent="0" algn="ctr">
              <a:spcAft>
                <a:spcPts val="1200"/>
              </a:spcAft>
              <a:buNone/>
              <a:defRPr sz="24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82137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bo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24000"/>
            <a:ext cx="7056000" cy="1008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defRPr sz="2400" b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9749" y="1908000"/>
            <a:ext cx="8064000" cy="151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8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8489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3"/>
          <p:cNvSpPr>
            <a:spLocks noGrp="1"/>
          </p:cNvSpPr>
          <p:nvPr>
            <p:ph type="title"/>
          </p:nvPr>
        </p:nvSpPr>
        <p:spPr>
          <a:xfrm>
            <a:off x="540000" y="1404000"/>
            <a:ext cx="8064000" cy="100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/>
          </p:nvPr>
        </p:nvSpPr>
        <p:spPr>
          <a:xfrm>
            <a:off x="540000" y="2916000"/>
            <a:ext cx="8064000" cy="1512000"/>
          </a:xfrm>
          <a:prstGeom prst="rect">
            <a:avLst/>
          </a:prstGeom>
        </p:spPr>
        <p:txBody>
          <a:bodyPr/>
          <a:lstStyle>
            <a:lvl1pPr algn="ctr">
              <a:spcAft>
                <a:spcPts val="1200"/>
              </a:spcAft>
              <a:defRPr sz="2400"/>
            </a:lvl1pPr>
            <a:lvl2pPr marL="0" indent="0" algn="ctr">
              <a:spcAft>
                <a:spcPts val="1200"/>
              </a:spcAft>
              <a:buFontTx/>
              <a:buNone/>
              <a:defRPr sz="2400"/>
            </a:lvl2pPr>
            <a:lvl3pPr marL="0" indent="0" algn="ctr">
              <a:spcAft>
                <a:spcPts val="1200"/>
              </a:spcAft>
              <a:buNone/>
              <a:defRPr sz="2400"/>
            </a:lvl3pPr>
            <a:lvl4pPr marL="0" indent="0" algn="ctr">
              <a:spcAft>
                <a:spcPts val="1200"/>
              </a:spcAft>
              <a:buNone/>
              <a:defRPr sz="2400"/>
            </a:lvl4pPr>
            <a:lvl5pPr marL="0" indent="0" algn="ctr">
              <a:spcAft>
                <a:spcPts val="1200"/>
              </a:spcAft>
              <a:buNone/>
              <a:defRPr sz="24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2880000" y="5932800"/>
            <a:ext cx="3384000" cy="648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1400"/>
              </a:lnSpc>
              <a:spcAft>
                <a:spcPts val="0"/>
              </a:spcAft>
              <a:defRPr sz="1200"/>
            </a:lvl1pPr>
            <a:lvl2pPr algn="l">
              <a:lnSpc>
                <a:spcPts val="1400"/>
              </a:lnSpc>
              <a:spcAft>
                <a:spcPts val="0"/>
              </a:spcAft>
              <a:defRPr sz="1200"/>
            </a:lvl2pPr>
            <a:lvl3pPr algn="l">
              <a:lnSpc>
                <a:spcPts val="1400"/>
              </a:lnSpc>
              <a:spcAft>
                <a:spcPts val="0"/>
              </a:spcAft>
              <a:defRPr sz="1200"/>
            </a:lvl3pPr>
            <a:lvl4pPr algn="l">
              <a:lnSpc>
                <a:spcPts val="1400"/>
              </a:lnSpc>
              <a:spcAft>
                <a:spcPts val="0"/>
              </a:spcAft>
              <a:defRPr sz="1200"/>
            </a:lvl4pPr>
            <a:lvl5pPr algn="l">
              <a:lnSpc>
                <a:spcPts val="1400"/>
              </a:lnSpc>
              <a:spcAft>
                <a:spcPts val="0"/>
              </a:spcAft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425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2pPr>
            <a:lvl3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3pPr>
            <a:lvl4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4pPr>
            <a:lvl5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454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53975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436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ingress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0000" y="1908000"/>
            <a:ext cx="7056000" cy="4032000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800"/>
              </a:spcAft>
              <a:defRPr>
                <a:solidFill>
                  <a:schemeClr val="tx1"/>
                </a:solidFill>
              </a:defRPr>
            </a:lvl1pPr>
            <a:lvl2pPr marL="288000" indent="-288000">
              <a:spcAft>
                <a:spcPts val="80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576000" indent="0">
              <a:buNone/>
              <a:defRPr/>
            </a:lvl3pPr>
            <a:lvl4pPr marL="1152000" indent="-288000">
              <a:buFont typeface="Arial" pitchFamily="34" charset="0"/>
              <a:buChar char="•"/>
              <a:defRPr/>
            </a:lvl4pPr>
            <a:lvl5pPr marL="1440000" indent="-288000">
              <a:buFont typeface="Arial" pitchFamily="34" charset="0"/>
              <a:buChar char="•"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93321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 mi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0000" y="2412000"/>
            <a:ext cx="8064000" cy="1008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40000" y="3924000"/>
            <a:ext cx="7056000" cy="1512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Aft>
                <a:spcPts val="80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3485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5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4032000" cy="15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5076000" y="396000"/>
            <a:ext cx="3528000" cy="6048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0" hasCustomPrompt="1"/>
          </p:nvPr>
        </p:nvSpPr>
        <p:spPr>
          <a:xfrm>
            <a:off x="540000" y="2412000"/>
            <a:ext cx="4032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spcAft>
                <a:spcPts val="800"/>
              </a:spcAft>
              <a:buFontTx/>
              <a:buNone/>
              <a:defRPr>
                <a:solidFill>
                  <a:schemeClr val="tx1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3589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1034668"/>
            <a:ext cx="8064000" cy="3693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algn="ctr">
              <a:defRPr sz="240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40000" y="1908000"/>
            <a:ext cx="3528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>
              <a:spcAft>
                <a:spcPts val="800"/>
              </a:spcAft>
              <a:defRPr sz="1800">
                <a:solidFill>
                  <a:schemeClr val="tx1"/>
                </a:solidFill>
              </a:defRPr>
            </a:lvl2pPr>
            <a:lvl3pPr>
              <a:spcAft>
                <a:spcPts val="800"/>
              </a:spcAft>
              <a:defRPr sz="1800">
                <a:solidFill>
                  <a:schemeClr val="tx1"/>
                </a:solidFill>
              </a:defRPr>
            </a:lvl3pPr>
            <a:lvl4pPr>
              <a:spcAft>
                <a:spcPts val="8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800"/>
              </a:spcAft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08000"/>
            <a:ext cx="3528000" cy="453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800"/>
              </a:spcAft>
              <a:defRPr sz="1800">
                <a:solidFill>
                  <a:schemeClr val="tx1"/>
                </a:solidFill>
              </a:defRPr>
            </a:lvl1pPr>
            <a:lvl2pPr>
              <a:spcAft>
                <a:spcPts val="800"/>
              </a:spcAft>
              <a:defRPr sz="1800">
                <a:solidFill>
                  <a:schemeClr val="tx1"/>
                </a:solidFill>
              </a:defRPr>
            </a:lvl2pPr>
            <a:lvl3pPr>
              <a:spcAft>
                <a:spcPts val="800"/>
              </a:spcAft>
              <a:defRPr sz="1800">
                <a:solidFill>
                  <a:schemeClr val="tx1"/>
                </a:solidFill>
              </a:defRPr>
            </a:lvl3pPr>
            <a:lvl4pPr>
              <a:spcAft>
                <a:spcPts val="8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800"/>
              </a:spcAft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80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41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4687200"/>
            <a:ext cx="1188720" cy="217170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40000"/>
            <a:ext cx="1802130" cy="5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000" y="4687200"/>
            <a:ext cx="118872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5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1" r:id="rId2"/>
    <p:sldLayoutId id="2147483668" r:id="rId3"/>
    <p:sldLayoutId id="2147483649" r:id="rId4"/>
    <p:sldLayoutId id="2147483655" r:id="rId5"/>
    <p:sldLayoutId id="2147483654" r:id="rId6"/>
    <p:sldLayoutId id="2147483652" r:id="rId7"/>
    <p:sldLayoutId id="2147483651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Kvalitets- och patientsäkerhetsberättelsen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sv-SE" dirty="0" smtClean="0"/>
              <a:t>Doris Kjellström </a:t>
            </a:r>
            <a:endParaRPr lang="sv-SE" dirty="0" smtClean="0"/>
          </a:p>
          <a:p>
            <a:pPr>
              <a:spcAft>
                <a:spcPts val="600"/>
              </a:spcAft>
            </a:pPr>
            <a:r>
              <a:rPr lang="sv-SE" dirty="0" smtClean="0"/>
              <a:t>Medicinskt ansvarig sjuksköterska </a:t>
            </a:r>
            <a:endParaRPr lang="sv-SE" dirty="0" smtClean="0"/>
          </a:p>
          <a:p>
            <a:pPr>
              <a:spcAft>
                <a:spcPts val="600"/>
              </a:spcAft>
            </a:pPr>
            <a:r>
              <a:rPr lang="sv-SE" dirty="0" smtClean="0"/>
              <a:t>Socialförvaltningen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52893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512720"/>
          </a:xfrm>
        </p:spPr>
        <p:txBody>
          <a:bodyPr/>
          <a:lstStyle/>
          <a:p>
            <a:r>
              <a:rPr lang="sv-SE" sz="2800" dirty="0" smtClean="0"/>
              <a:t>Strategier för 2022</a:t>
            </a:r>
            <a:endParaRPr lang="sv-SE" sz="28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Goda rutiner för vårdhygien </a:t>
            </a:r>
          </a:p>
          <a:p>
            <a:endParaRPr lang="sv-SE" dirty="0" smtClean="0"/>
          </a:p>
          <a:p>
            <a:r>
              <a:rPr lang="sv-SE" dirty="0" smtClean="0"/>
              <a:t>Apotekare i vården och läkarmedverkan – läkemedelsgenomgångar </a:t>
            </a:r>
          </a:p>
          <a:p>
            <a:endParaRPr lang="sv-SE" dirty="0" smtClean="0"/>
          </a:p>
          <a:p>
            <a:r>
              <a:rPr lang="sv-SE" dirty="0" smtClean="0"/>
              <a:t>Delegering av läkemedelshantering och utbildning  omarbetning </a:t>
            </a:r>
          </a:p>
          <a:p>
            <a:endParaRPr lang="sv-SE" dirty="0" smtClean="0"/>
          </a:p>
          <a:p>
            <a:r>
              <a:rPr lang="sv-SE" dirty="0" smtClean="0"/>
              <a:t>Nationell handlingsplan för ökad patientsäkerhet i hälso- och sjukvård </a:t>
            </a:r>
          </a:p>
          <a:p>
            <a:endParaRPr lang="sv-SE" dirty="0" smtClean="0"/>
          </a:p>
          <a:p>
            <a:r>
              <a:rPr lang="sv-SE" dirty="0" smtClean="0"/>
              <a:t>God och Nära vård </a:t>
            </a:r>
          </a:p>
          <a:p>
            <a:endParaRPr lang="sv-SE" dirty="0" smtClean="0"/>
          </a:p>
          <a:p>
            <a:r>
              <a:rPr lang="sv-SE" dirty="0" smtClean="0"/>
              <a:t>Välfärdsteknologi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227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Kommunen som sjukvårdshuvudman  - vårdgivare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39750" y="1484784"/>
            <a:ext cx="7056000" cy="2664296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Nära vård – sjukvårdsreform </a:t>
            </a:r>
          </a:p>
          <a:p>
            <a:r>
              <a:rPr lang="sv-SE" dirty="0" smtClean="0"/>
              <a:t>Förebyggande vård </a:t>
            </a:r>
          </a:p>
          <a:p>
            <a:r>
              <a:rPr lang="sv-SE" dirty="0" smtClean="0"/>
              <a:t>Relationsbaserad vård </a:t>
            </a:r>
          </a:p>
          <a:p>
            <a:r>
              <a:rPr lang="sv-SE" dirty="0" smtClean="0"/>
              <a:t>Medskapande </a:t>
            </a:r>
          </a:p>
          <a:p>
            <a:r>
              <a:rPr lang="sv-SE" dirty="0" smtClean="0"/>
              <a:t>Samordnad vård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148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57" y="0"/>
            <a:ext cx="8279086" cy="5730737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1157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6" descr="Illustration som visar fördelningen av personers ålder i procent 2030 jämfört med 2020. Budskapet i bilden är att personer som är 80 år eller äldre kommer att öka med 49 procent, medan personer i arbetsför ålder bara ökar med 3,9 procent. ">
            <a:extLst>
              <a:ext uri="{FF2B5EF4-FFF2-40B4-BE49-F238E27FC236}">
                <a16:creationId xmlns:a16="http://schemas.microsoft.com/office/drawing/2014/main" id="{7A17C904-C7EB-49CD-843F-E24902D019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5827" y="2149107"/>
            <a:ext cx="7476586" cy="341658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333" y="332656"/>
            <a:ext cx="8064000" cy="648000"/>
          </a:xfrm>
        </p:spPr>
        <p:txBody>
          <a:bodyPr/>
          <a:lstStyle/>
          <a:p>
            <a:r>
              <a:rPr lang="sv-SE" dirty="0"/>
              <a:t>Demografin driver förändring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85A5F7A-A2D1-46AC-8ACF-B95315D739B2}"/>
              </a:ext>
            </a:extLst>
          </p:cNvPr>
          <p:cNvSpPr txBox="1"/>
          <p:nvPr/>
        </p:nvSpPr>
        <p:spPr>
          <a:xfrm>
            <a:off x="568151" y="2293207"/>
            <a:ext cx="357989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sv-SE" sz="1350" dirty="0">
                <a:solidFill>
                  <a:prstClr val="black"/>
                </a:solidFill>
                <a:latin typeface="Arial"/>
              </a:rPr>
              <a:t>Förändringar i procent i olika åldersgrupper, </a:t>
            </a:r>
            <a:br>
              <a:rPr lang="sv-SE" sz="1350" dirty="0">
                <a:solidFill>
                  <a:prstClr val="black"/>
                </a:solidFill>
                <a:latin typeface="Arial"/>
              </a:rPr>
            </a:br>
            <a:r>
              <a:rPr lang="sv-SE" sz="1350" dirty="0">
                <a:solidFill>
                  <a:prstClr val="black"/>
                </a:solidFill>
                <a:latin typeface="Arial"/>
              </a:rPr>
              <a:t>2030 jämfört med 2020</a:t>
            </a:r>
          </a:p>
        </p:txBody>
      </p:sp>
    </p:spTree>
    <p:extLst>
      <p:ext uri="{BB962C8B-B14F-4D97-AF65-F5344CB8AC3E}">
        <p14:creationId xmlns:p14="http://schemas.microsoft.com/office/powerpoint/2010/main" val="15118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0"/>
            <a:ext cx="8064000" cy="764704"/>
          </a:xfrm>
        </p:spPr>
        <p:txBody>
          <a:bodyPr/>
          <a:lstStyle/>
          <a:p>
            <a:r>
              <a:rPr lang="sv-SE" sz="3600" dirty="0" smtClean="0"/>
              <a:t>UTMANINGAR 2022 -</a:t>
            </a:r>
            <a:endParaRPr lang="sv-SE" sz="36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39750" y="1052736"/>
            <a:ext cx="7056000" cy="4887264"/>
          </a:xfrm>
        </p:spPr>
        <p:txBody>
          <a:bodyPr/>
          <a:lstStyle/>
          <a:p>
            <a:r>
              <a:rPr lang="sv-SE" sz="4400" dirty="0" smtClean="0"/>
              <a:t>Bemanning </a:t>
            </a:r>
          </a:p>
          <a:p>
            <a:endParaRPr lang="sv-SE" sz="4400" dirty="0"/>
          </a:p>
          <a:p>
            <a:r>
              <a:rPr lang="sv-SE" sz="4400" dirty="0" smtClean="0"/>
              <a:t>Kommunikation </a:t>
            </a:r>
          </a:p>
          <a:p>
            <a:endParaRPr lang="sv-SE" sz="4400" dirty="0"/>
          </a:p>
          <a:p>
            <a:r>
              <a:rPr lang="sv-SE" sz="4400" dirty="0" smtClean="0"/>
              <a:t>Kompetens 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332295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 för er uppmärksamhet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Tillsammans gör vi skillnad!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smtClean="0"/>
              <a:t>N: Namn Efternamn</a:t>
            </a:r>
          </a:p>
          <a:p>
            <a:r>
              <a:rPr lang="sv-SE" dirty="0" smtClean="0"/>
              <a:t>E: namn.efternamn@gislaved.se</a:t>
            </a:r>
          </a:p>
          <a:p>
            <a:r>
              <a:rPr lang="sv-SE" dirty="0" smtClean="0"/>
              <a:t>T: 0371-811 49</a:t>
            </a:r>
          </a:p>
        </p:txBody>
      </p:sp>
    </p:spTree>
    <p:extLst>
      <p:ext uri="{BB962C8B-B14F-4D97-AF65-F5344CB8AC3E}">
        <p14:creationId xmlns:p14="http://schemas.microsoft.com/office/powerpoint/2010/main" val="7571249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 smtClean="0"/>
              <a:t>Sammanfattning av ärendet</a:t>
            </a:r>
            <a:endParaRPr lang="sv-SE" sz="2800" b="1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sz="2400" dirty="0" smtClean="0"/>
              <a:t>Varför skriver vi inom socialförvaltningen en kvalitets- och patientsäkerhetsberättelse?</a:t>
            </a:r>
          </a:p>
          <a:p>
            <a:r>
              <a:rPr lang="sv-SE" sz="2400" dirty="0" smtClean="0"/>
              <a:t>Vad är det  vi följer ? </a:t>
            </a:r>
          </a:p>
          <a:p>
            <a:r>
              <a:rPr lang="sv-SE" sz="2400" dirty="0" smtClean="0"/>
              <a:t>Hur ser trenderna ut  vad är förbättringsområden och vad är stabilt ?</a:t>
            </a:r>
          </a:p>
          <a:p>
            <a:r>
              <a:rPr lang="sv-SE" sz="2400" dirty="0" smtClean="0"/>
              <a:t>Analys</a:t>
            </a:r>
          </a:p>
          <a:p>
            <a:r>
              <a:rPr lang="sv-SE" sz="2400" dirty="0" smtClean="0"/>
              <a:t>Vad är Utmaningarna i framtiden?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456931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512720"/>
          </a:xfrm>
        </p:spPr>
        <p:txBody>
          <a:bodyPr/>
          <a:lstStyle/>
          <a:p>
            <a:r>
              <a:rPr lang="sv-SE" dirty="0" smtClean="0"/>
              <a:t>Varför </a:t>
            </a:r>
            <a:r>
              <a:rPr lang="sv-SE" sz="2800" dirty="0" smtClean="0"/>
              <a:t>upprättas</a:t>
            </a:r>
            <a:r>
              <a:rPr lang="sv-SE" dirty="0" smtClean="0"/>
              <a:t> en kvalitet- och patientsäkerhetsberättelse ?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540000" y="1412776"/>
            <a:ext cx="7056000" cy="5193352"/>
          </a:xfrm>
        </p:spPr>
        <p:txBody>
          <a:bodyPr/>
          <a:lstStyle/>
          <a:p>
            <a:r>
              <a:rPr lang="sv-SE" dirty="0" smtClean="0"/>
              <a:t>Den nämnd som bedriver omsorg enligt </a:t>
            </a:r>
            <a:r>
              <a:rPr lang="sv-SE" b="1" dirty="0" smtClean="0"/>
              <a:t>socialtjänstlagen, hälso- och sjukvårdslagen och lagen om stöd och service till vissa funktionshindrade. </a:t>
            </a:r>
            <a:r>
              <a:rPr lang="sv-SE" dirty="0" smtClean="0"/>
              <a:t>Ska utifrån det ledningssystem som antagits av socialnämnden 2013. </a:t>
            </a:r>
            <a:r>
              <a:rPr lang="sv-SE" b="1" dirty="0" smtClean="0"/>
              <a:t>Planera, leda, kontrollera följa upp utvärdera och förbättra verksamheten.</a:t>
            </a:r>
          </a:p>
          <a:p>
            <a:endParaRPr lang="sv-SE" dirty="0"/>
          </a:p>
          <a:p>
            <a:r>
              <a:rPr lang="sv-SE" dirty="0" smtClean="0"/>
              <a:t>När det gäller patientsäkerhet regleras det </a:t>
            </a:r>
            <a:r>
              <a:rPr lang="sv-SE" b="1" dirty="0" smtClean="0"/>
              <a:t>i Patientsäkerhetslagen </a:t>
            </a:r>
            <a:r>
              <a:rPr lang="sv-SE" dirty="0" smtClean="0"/>
              <a:t>att en rapport årligen ska sammanställas som beskriver kvalitet och patientsäkerhet </a:t>
            </a:r>
          </a:p>
          <a:p>
            <a:r>
              <a:rPr lang="sv-SE" b="1" dirty="0" smtClean="0"/>
              <a:t>Kommunen är en sjukvårdshuvudman </a:t>
            </a:r>
            <a:r>
              <a:rPr lang="sv-SE" dirty="0" smtClean="0"/>
              <a:t>och ansvarar för hälso-och sjukvård inom dess geografiska område. Det innebär att det finns flera vårdgivare inom kommunen som har att följa de författning som gäller för vårdgivare </a:t>
            </a:r>
          </a:p>
          <a:p>
            <a:r>
              <a:rPr lang="sv-SE" b="1" dirty="0" smtClean="0"/>
              <a:t>Kommunal hälso- och sjukvård definieras i  hälso- och sjukvårdslagen nu som en del av primärvården  det innebär att vård ska ges utan avgränsningar  när det gäller sjukdom, ålder eller patientgrupper 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1248878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440712"/>
          </a:xfrm>
        </p:spPr>
        <p:txBody>
          <a:bodyPr/>
          <a:lstStyle/>
          <a:p>
            <a:r>
              <a:rPr lang="sv-SE" dirty="0" smtClean="0"/>
              <a:t>Mål 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540000" y="836712"/>
            <a:ext cx="7056000" cy="49592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att </a:t>
            </a:r>
            <a:r>
              <a:rPr lang="sv-SE" dirty="0"/>
              <a:t>den enskilde är en samverkanspartner i utformningen av dennes vård, omsorg och rehabilitering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att </a:t>
            </a:r>
            <a:r>
              <a:rPr lang="sv-SE" dirty="0"/>
              <a:t>samverkan sker med andra vårdgivare, omsorgsgivare och myndigheter för den enskildes </a:t>
            </a:r>
            <a:r>
              <a:rPr lang="sv-SE" dirty="0" smtClean="0"/>
              <a:t>bästa</a:t>
            </a:r>
          </a:p>
          <a:p>
            <a:r>
              <a:rPr lang="sv-SE" dirty="0" smtClean="0"/>
              <a:t>•   att </a:t>
            </a:r>
            <a:r>
              <a:rPr lang="sv-SE" dirty="0"/>
              <a:t>vården bygger på trygghet, kontinuitet, </a:t>
            </a:r>
            <a:r>
              <a:rPr lang="sv-SE" dirty="0" smtClean="0"/>
              <a:t>tillgänglighet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att </a:t>
            </a:r>
            <a:r>
              <a:rPr lang="sv-SE" dirty="0"/>
              <a:t>möta de behov individen har av åtgärder för att förebygga, utreda, behandla och rehabilitera en skada/sjukdom 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att </a:t>
            </a:r>
            <a:r>
              <a:rPr lang="sv-SE" dirty="0"/>
              <a:t>preventivt arbete bedrivs för att behålla hälsa, förebygga sjukdom och vårdskada samt förebygga sociala problem och social </a:t>
            </a:r>
            <a:r>
              <a:rPr lang="sv-SE" dirty="0" smtClean="0"/>
              <a:t>utestängning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att </a:t>
            </a:r>
            <a:r>
              <a:rPr lang="sv-SE" dirty="0"/>
              <a:t>användningen av medicintekniska produkter är säker 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att </a:t>
            </a:r>
            <a:r>
              <a:rPr lang="sv-SE" dirty="0"/>
              <a:t>vi har en god hygienisk standard i verksamheterna 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att </a:t>
            </a:r>
            <a:r>
              <a:rPr lang="sv-SE" dirty="0"/>
              <a:t>vi levererar en fungerande vardag efter individens behov 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096870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224688"/>
          </a:xfrm>
        </p:spPr>
        <p:txBody>
          <a:bodyPr/>
          <a:lstStyle/>
          <a:p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39750" y="980728"/>
            <a:ext cx="7056000" cy="4959272"/>
          </a:xfrm>
        </p:spPr>
        <p:txBody>
          <a:bodyPr/>
          <a:lstStyle/>
          <a:p>
            <a:r>
              <a:rPr lang="sv-SE" dirty="0" smtClean="0"/>
              <a:t>att </a:t>
            </a:r>
            <a:r>
              <a:rPr lang="sv-SE" dirty="0"/>
              <a:t>handläggning och dokumentation är effektiv och </a:t>
            </a:r>
            <a:r>
              <a:rPr lang="sv-SE" dirty="0" smtClean="0"/>
              <a:t>rättssäker</a:t>
            </a:r>
          </a:p>
          <a:p>
            <a:r>
              <a:rPr lang="sv-SE" dirty="0" smtClean="0"/>
              <a:t>att </a:t>
            </a:r>
            <a:r>
              <a:rPr lang="sv-SE" dirty="0"/>
              <a:t>insatser syftar till att minska psykisk ohälsa hos barn och </a:t>
            </a:r>
            <a:r>
              <a:rPr lang="sv-SE" dirty="0" smtClean="0"/>
              <a:t>unga</a:t>
            </a:r>
          </a:p>
          <a:p>
            <a:r>
              <a:rPr lang="sv-SE" dirty="0" smtClean="0"/>
              <a:t>att </a:t>
            </a:r>
            <a:r>
              <a:rPr lang="sv-SE" dirty="0"/>
              <a:t>när barn kommer i kontakt med vård och omsorg ska de mötas av lyhördhet för deras behov och åsikter samt med information utifrån deras ålder och mognad </a:t>
            </a:r>
            <a:endParaRPr lang="sv-SE" dirty="0" smtClean="0"/>
          </a:p>
          <a:p>
            <a:r>
              <a:rPr lang="sv-SE" dirty="0" smtClean="0"/>
              <a:t>att </a:t>
            </a:r>
            <a:r>
              <a:rPr lang="sv-SE" dirty="0"/>
              <a:t>öka trygghet, service och delaktighet i hemmet genom </a:t>
            </a:r>
            <a:r>
              <a:rPr lang="sv-SE" dirty="0" smtClean="0"/>
              <a:t>välfärdsteknologi och </a:t>
            </a:r>
            <a:r>
              <a:rPr lang="sv-SE" dirty="0"/>
              <a:t>strategier är helt hämtade ur det som är lagstadgadnivå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66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Mätningar och register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Följer dödsfall </a:t>
            </a:r>
          </a:p>
          <a:p>
            <a:r>
              <a:rPr lang="sv-SE" dirty="0" smtClean="0"/>
              <a:t>Efterlevandeenkät</a:t>
            </a:r>
          </a:p>
          <a:p>
            <a:r>
              <a:rPr lang="sv-SE" dirty="0" smtClean="0"/>
              <a:t>Nattfastemätning</a:t>
            </a:r>
          </a:p>
          <a:p>
            <a:r>
              <a:rPr lang="sv-SE" dirty="0" smtClean="0"/>
              <a:t>Kvalitetsregister   Palliativ registret</a:t>
            </a:r>
          </a:p>
          <a:p>
            <a:pPr lvl="4"/>
            <a:r>
              <a:rPr lang="sv-SE" dirty="0"/>
              <a:t> </a:t>
            </a:r>
            <a:r>
              <a:rPr lang="sv-SE" dirty="0" smtClean="0"/>
              <a:t>                          Senior alert</a:t>
            </a:r>
          </a:p>
          <a:p>
            <a:pPr lvl="4"/>
            <a:r>
              <a:rPr lang="sv-SE" dirty="0"/>
              <a:t> </a:t>
            </a:r>
            <a:r>
              <a:rPr lang="sv-SE" dirty="0" smtClean="0"/>
              <a:t>                          BPSD</a:t>
            </a:r>
          </a:p>
          <a:p>
            <a:pPr lvl="4"/>
            <a:r>
              <a:rPr lang="sv-SE" dirty="0" smtClean="0"/>
              <a:t>Vårdsamordning </a:t>
            </a:r>
          </a:p>
          <a:p>
            <a:pPr lvl="4"/>
            <a:r>
              <a:rPr lang="sv-SE" dirty="0" smtClean="0"/>
              <a:t>Vaccineringsgrad</a:t>
            </a:r>
          </a:p>
          <a:p>
            <a:pPr lvl="4"/>
            <a:r>
              <a:rPr lang="sv-SE" dirty="0" smtClean="0"/>
              <a:t>Uppföljning av Dokumentation, tillsynsrapporter, Ej verkställda beslut, Avvikelser Klagomål och Lex Sara Maria, Klagomål och synpunkter </a:t>
            </a:r>
          </a:p>
        </p:txBody>
      </p:sp>
    </p:spTree>
    <p:extLst>
      <p:ext uri="{BB962C8B-B14F-4D97-AF65-F5344CB8AC3E}">
        <p14:creationId xmlns:p14="http://schemas.microsoft.com/office/powerpoint/2010/main" val="401270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Bedömning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Hygienmätning har förbättrats men  fortsatt arbete nödvändigt </a:t>
            </a:r>
          </a:p>
          <a:p>
            <a:r>
              <a:rPr lang="sv-SE" dirty="0" smtClean="0"/>
              <a:t>Nattfastan  11.03 timmar i medeltal</a:t>
            </a:r>
          </a:p>
          <a:p>
            <a:r>
              <a:rPr lang="sv-SE" dirty="0" smtClean="0"/>
              <a:t>Kvalitetsregister Senioralert och BPSD arbete behöver förbättras  både gällande registrering  och åtgärder </a:t>
            </a:r>
          </a:p>
          <a:p>
            <a:r>
              <a:rPr lang="sv-SE" dirty="0" smtClean="0"/>
              <a:t>Palliativ registret ligger kvar på samman nivå  och  bättre i hemsjukvård och på korttids.</a:t>
            </a:r>
          </a:p>
          <a:p>
            <a:r>
              <a:rPr lang="sv-SE" dirty="0" smtClean="0"/>
              <a:t>Avvikelser gällande läkemedel har minskat  medan fallavvikelser ligger kvar ungefär samma nivå  som tidigare. </a:t>
            </a:r>
          </a:p>
          <a:p>
            <a:r>
              <a:rPr lang="sv-SE" dirty="0" smtClean="0"/>
              <a:t>Klagomål från samhällsmedborgare har minskat till ungefär  hälften </a:t>
            </a:r>
          </a:p>
          <a:p>
            <a:r>
              <a:rPr lang="sv-SE" dirty="0" smtClean="0"/>
              <a:t>Ej verkställda beslut minskat inom </a:t>
            </a:r>
            <a:r>
              <a:rPr lang="sv-SE" dirty="0" err="1" smtClean="0"/>
              <a:t>dagv</a:t>
            </a:r>
            <a:r>
              <a:rPr lang="sv-SE" dirty="0" smtClean="0"/>
              <a:t>. Sol ökat inom </a:t>
            </a:r>
            <a:r>
              <a:rPr lang="sv-SE" dirty="0" err="1" smtClean="0"/>
              <a:t>VaBo</a:t>
            </a:r>
            <a:r>
              <a:rPr lang="sv-SE" dirty="0" smtClean="0"/>
              <a:t>, Kontaktperson  Sol ökat LSS korttids, daglig verksamhet ökat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75708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368704"/>
          </a:xfrm>
        </p:spPr>
        <p:txBody>
          <a:bodyPr/>
          <a:lstStyle/>
          <a:p>
            <a:r>
              <a:rPr lang="sv-SE" b="1" dirty="0" smtClean="0"/>
              <a:t>Vad har vi genomfört under 2021 </a:t>
            </a:r>
            <a:endParaRPr lang="sv-SE" b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39750" y="908720"/>
            <a:ext cx="7056000" cy="5031280"/>
          </a:xfrm>
        </p:spPr>
        <p:txBody>
          <a:bodyPr/>
          <a:lstStyle/>
          <a:p>
            <a:r>
              <a:rPr lang="sv-SE" sz="2800" dirty="0" smtClean="0"/>
              <a:t>Pandemi hantering  och vaccinering </a:t>
            </a:r>
          </a:p>
          <a:p>
            <a:r>
              <a:rPr lang="sv-SE" sz="2800" dirty="0" smtClean="0"/>
              <a:t>Arbetat med läkemedelsfrågor i samverkan med Apotekare </a:t>
            </a:r>
          </a:p>
          <a:p>
            <a:r>
              <a:rPr lang="sv-SE" sz="2800" dirty="0" smtClean="0"/>
              <a:t>Infört nytt verksamhetssystem  inom hela  socialförvaltningen</a:t>
            </a:r>
          </a:p>
          <a:p>
            <a:r>
              <a:rPr lang="sv-SE" sz="2800" dirty="0" smtClean="0"/>
              <a:t>Infört  nytt Avvikelsesystem </a:t>
            </a:r>
          </a:p>
          <a:p>
            <a:r>
              <a:rPr lang="sv-SE" sz="2800" dirty="0" smtClean="0"/>
              <a:t>Arbetat med införandet av  välfärdsteknik  främst nattillsyn </a:t>
            </a:r>
          </a:p>
          <a:p>
            <a:r>
              <a:rPr lang="sv-SE" sz="2800" dirty="0" smtClean="0"/>
              <a:t>Nära vård  - primärvårdsuppdrag </a:t>
            </a:r>
          </a:p>
          <a:p>
            <a:endParaRPr lang="sv-SE" sz="2800" dirty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44312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000" y="396000"/>
            <a:ext cx="8064000" cy="440712"/>
          </a:xfrm>
        </p:spPr>
        <p:txBody>
          <a:bodyPr/>
          <a:lstStyle/>
          <a:p>
            <a:r>
              <a:rPr lang="sv-SE" b="1" dirty="0" smtClean="0"/>
              <a:t>Varför ser det ut som det gör ? </a:t>
            </a:r>
            <a:endParaRPr lang="sv-SE" b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539750" y="908720"/>
            <a:ext cx="7056000" cy="5031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2000" dirty="0" smtClean="0"/>
              <a:t>2 år av pandemi  där vi fått prioritera om för att hantera denna i verksamheterna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 smtClean="0"/>
              <a:t>Det har varit hög sjukfrånvaro då även personal gruppen har påverkats av pandemin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 smtClean="0"/>
              <a:t>Det är svårt att rekrytera personal främst legitimerad personal men även  vård och omsorgspersonal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 smtClean="0"/>
              <a:t>Kompetensbrist, behov av språkstöd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 smtClean="0"/>
              <a:t>Ökat tryck från sjukhusvården, korta vårdtider </a:t>
            </a:r>
          </a:p>
          <a:p>
            <a:pPr marL="0" indent="0">
              <a:buNone/>
            </a:pPr>
            <a:r>
              <a:rPr lang="sv-SE" sz="2000" dirty="0" smtClean="0"/>
              <a:t>( uppdraget renodlas till medicinsk behandling) omvårdnad och rehabilitering får ske utan för sjukhuset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 smtClean="0"/>
              <a:t>Vården förskjuts från sjukhus innebär mer vårdinsatser i hemmet och på säbo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 smtClean="0"/>
              <a:t>Effektiviseringar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17513214"/>
      </p:ext>
    </p:extLst>
  </p:cSld>
  <p:clrMapOvr>
    <a:masterClrMapping/>
  </p:clrMapOvr>
</p:sld>
</file>

<file path=ppt/theme/theme1.xml><?xml version="1.0" encoding="utf-8"?>
<a:theme xmlns:a="http://schemas.openxmlformats.org/drawingml/2006/main" name="Start/avslutning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90827-föredragande_presentation_vit (2)" id="{9F210489-E57F-40F0-AC69-A59E0DB91CC3}" vid="{10CD8AAF-976C-4095-970B-EF29F4257014}"/>
    </a:ext>
  </a:extLst>
</a:theme>
</file>

<file path=ppt/theme/theme2.xml><?xml version="1.0" encoding="utf-8"?>
<a:theme xmlns:a="http://schemas.openxmlformats.org/drawingml/2006/main" name="Symbolsida neutral">
  <a:themeElements>
    <a:clrScheme name="Gislaved 20">
      <a:dk1>
        <a:srgbClr val="000000"/>
      </a:dk1>
      <a:lt1>
        <a:srgbClr val="FFFFFF"/>
      </a:lt1>
      <a:dk2>
        <a:srgbClr val="6C6058"/>
      </a:dk2>
      <a:lt2>
        <a:srgbClr val="D8D8D8"/>
      </a:lt2>
      <a:accent1>
        <a:srgbClr val="00A8DC"/>
      </a:accent1>
      <a:accent2>
        <a:srgbClr val="E00068"/>
      </a:accent2>
      <a:accent3>
        <a:srgbClr val="58B030"/>
      </a:accent3>
      <a:accent4>
        <a:srgbClr val="FFD800"/>
      </a:accent4>
      <a:accent5>
        <a:srgbClr val="F4A4BC"/>
      </a:accent5>
      <a:accent6>
        <a:srgbClr val="006C50"/>
      </a:accent6>
      <a:hlink>
        <a:srgbClr val="0078A4"/>
      </a:hlink>
      <a:folHlink>
        <a:srgbClr val="EC6C04"/>
      </a:folHlink>
    </a:clrScheme>
    <a:fontScheme name="Gislaveds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200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90827-föredragande_presentation_vit (2)" id="{9F210489-E57F-40F0-AC69-A59E0DB91CC3}" vid="{0B246ABA-DF61-4B48-88BC-23491903977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190827-föredragande_presentation_vit</Template>
  <TotalTime>581</TotalTime>
  <Words>1043</Words>
  <Application>Microsoft Office PowerPoint</Application>
  <PresentationFormat>Bildspel på skärmen (4:3)</PresentationFormat>
  <Paragraphs>122</Paragraphs>
  <Slides>15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Start/avslutning</vt:lpstr>
      <vt:lpstr>Symbolsida neutral</vt:lpstr>
      <vt:lpstr>Kvalitets- och patientsäkerhetsberättelsen</vt:lpstr>
      <vt:lpstr>Sammanfattning av ärendet</vt:lpstr>
      <vt:lpstr>Varför upprättas en kvalitet- och patientsäkerhetsberättelse ?</vt:lpstr>
      <vt:lpstr>Mål </vt:lpstr>
      <vt:lpstr>  </vt:lpstr>
      <vt:lpstr>Mätningar och register </vt:lpstr>
      <vt:lpstr>Bedömning</vt:lpstr>
      <vt:lpstr>Vad har vi genomfört under 2021 </vt:lpstr>
      <vt:lpstr>Varför ser det ut som det gör ? </vt:lpstr>
      <vt:lpstr>Strategier för 2022</vt:lpstr>
      <vt:lpstr>Kommunen som sjukvårdshuvudman  - vårdgivare </vt:lpstr>
      <vt:lpstr>PowerPoint-presentation</vt:lpstr>
      <vt:lpstr>Demografin driver förändring</vt:lpstr>
      <vt:lpstr>UTMANINGAR 2022 -</vt:lpstr>
      <vt:lpstr>Tack för er uppmärksamhet</vt:lpstr>
    </vt:vector>
  </TitlesOfParts>
  <Company>Gislaveds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Föredragsämne</dc:title>
  <dc:creator>Doris Kjellström</dc:creator>
  <cp:lastModifiedBy>Doris Kjellström</cp:lastModifiedBy>
  <cp:revision>12</cp:revision>
  <dcterms:created xsi:type="dcterms:W3CDTF">2022-05-25T05:24:57Z</dcterms:created>
  <dcterms:modified xsi:type="dcterms:W3CDTF">2022-05-25T15:06:13Z</dcterms:modified>
</cp:coreProperties>
</file>