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4"/>
    <p:sldMasterId id="2147483683" r:id="rId5"/>
    <p:sldMasterId id="2147483671" r:id="rId6"/>
  </p:sldMasterIdLst>
  <p:notesMasterIdLst>
    <p:notesMasterId r:id="rId13"/>
  </p:notesMasterIdLst>
  <p:sldIdLst>
    <p:sldId id="256" r:id="rId7"/>
    <p:sldId id="258" r:id="rId8"/>
    <p:sldId id="257" r:id="rId9"/>
    <p:sldId id="265" r:id="rId10"/>
    <p:sldId id="266" r:id="rId11"/>
    <p:sldId id="260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6" userDrawn="1">
          <p15:clr>
            <a:srgbClr val="A4A3A4"/>
          </p15:clr>
        </p15:guide>
        <p15:guide id="2" orient="horz" pos="845" userDrawn="1">
          <p15:clr>
            <a:srgbClr val="A4A3A4"/>
          </p15:clr>
        </p15:guide>
        <p15:guide id="3" orient="horz" pos="1253" userDrawn="1">
          <p15:clr>
            <a:srgbClr val="A4A3A4"/>
          </p15:clr>
        </p15:guide>
        <p15:guide id="4" orient="horz" pos="1434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pos="1360" userDrawn="1">
          <p15:clr>
            <a:srgbClr val="A4A3A4"/>
          </p15:clr>
        </p15:guide>
        <p15:guide id="7" pos="7289" userDrawn="1">
          <p15:clr>
            <a:srgbClr val="A4A3A4"/>
          </p15:clr>
        </p15:guide>
        <p15:guide id="8" pos="2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57B"/>
    <a:srgbClr val="9A8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60"/>
  </p:normalViewPr>
  <p:slideViewPr>
    <p:cSldViewPr showGuides="1">
      <p:cViewPr varScale="1">
        <p:scale>
          <a:sx n="163" d="100"/>
          <a:sy n="163" d="100"/>
        </p:scale>
        <p:origin x="2406" y="144"/>
      </p:cViewPr>
      <p:guideLst>
        <p:guide orient="horz" pos="3566"/>
        <p:guide orient="horz" pos="845"/>
        <p:guide orient="horz" pos="1253"/>
        <p:guide orient="horz" pos="1434"/>
        <p:guide pos="3840"/>
        <p:guide pos="1360"/>
        <p:guide pos="7289"/>
        <p:guide pos="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1595E-F811-41B9-A6EE-8C8296F1D356}" type="datetimeFigureOut">
              <a:rPr lang="sv-SE" smtClean="0"/>
              <a:pPr/>
              <a:t>2026-02-10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794B0-DD89-4F0C-804E-67EB26EEC33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598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E5613C-F876-42B9-8226-4D805AF52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7808" y="2276872"/>
            <a:ext cx="6696745" cy="1494824"/>
          </a:xfrm>
        </p:spPr>
        <p:txBody>
          <a:bodyPr/>
          <a:lstStyle>
            <a:lvl1pPr algn="l">
              <a:defRPr lang="sv-SE" sz="325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D936EED1-5838-480C-B470-CA6A4CC096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04512" y="548680"/>
            <a:ext cx="1000636" cy="1022996"/>
          </a:xfrm>
          <a:prstGeom prst="rect">
            <a:avLst/>
          </a:prstGeom>
        </p:spPr>
      </p:pic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5E1E5FED-8423-4BBA-8BF1-8C956D4A2E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79708" y="3849974"/>
            <a:ext cx="6264274" cy="1223963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371475" indent="0">
              <a:buFontTx/>
              <a:buNone/>
              <a:defRPr/>
            </a:lvl2pPr>
            <a:lvl3pPr marL="742950" indent="0">
              <a:buFontTx/>
              <a:buNone/>
              <a:defRPr/>
            </a:lvl3pPr>
            <a:lvl4pPr marL="1114425" indent="0">
              <a:buFontTx/>
              <a:buNone/>
              <a:defRPr/>
            </a:lvl4pPr>
            <a:lvl5pPr marL="14859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5A616C-C061-4037-8136-FA74E0A5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3003B0-3590-4E68-97B7-9F0FEDDA2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F67B4F-F6F1-497A-86E0-66FDD515E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824A4B-2CDE-4170-9890-2FE0CC290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7186D8B-B305-4492-9224-4DB93DCA1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262588A-4432-45A2-8B6D-8B6E41777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2FDC4FD-18F2-4D93-B544-5DD5A632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5604C82-5861-422A-82F2-F5BDBB49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94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F17A8E-B965-4FBF-B1E5-F5A38AB6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EF9DEA5-7222-444D-8BB3-5B0330F3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B38863E-3C0C-4AE3-BDA8-25A63FA3B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F197BC9-A3D5-4335-BFF0-3D154B64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3275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E3597B3-1582-44DF-97C9-8BAE5D118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C9C13E2-C624-47BA-9E6F-A2F308BD1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7246BB-0D73-46C8-B661-80FF046B6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7563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078990-B3B4-41C1-A678-63618B8C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21F444-DBD5-4678-BB2F-DA1C062CC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9BFD710-4633-4E65-B21B-2675FD60D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E44B87-5463-497F-AFB9-77AEC2EE5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8DE905-6D8A-44E1-8313-7E391864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65181B3-99F7-43C9-9C46-A499A324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983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426FBC-0E5C-4008-9C02-B024CD0C4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B745D5D-66BB-4957-A896-A911A818A8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5A5A67-58C7-4E50-B45C-622F2D0BD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898BD8E-62FB-46D6-B50A-6BDF67237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1A9527A-9931-476C-B8C4-7C3D8028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770B67-CA48-427F-AB1B-F4185E67E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9087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84C573-F7E3-4FFF-B4E4-4BD79E835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70CC4E-977B-46FE-897D-ECE68F5E1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0D5175-1BB2-4C5A-9BE9-6C33CA5C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8271A1-A38E-4BFF-8502-493773E6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3ECAE1D-53B4-43A5-8EDB-69D5C6ED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4363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B02FD97-2631-4BCA-B103-D64D0C851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08E3E00-7436-4476-AEB7-12E36C7E0C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0B185DC-4AF4-4391-B9B6-2EC56446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1279DF0-F754-41F4-87F1-253A4FD86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97088C-7245-4127-8B4D-01D75F5ED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298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1A15D9-BA9A-4951-81A9-31C9049F13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03E28B-13C9-4B87-B78D-3D7E6A121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894C4D-083D-4B98-8E4B-0561B0432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222A72C-CB18-4344-BE97-66585C9E3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806CE1-EE17-4200-93B8-A97723F5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290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47E134-1AC1-462F-B034-47DEC5D36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FB5F7E-B438-44F2-8346-0AD4F5A1C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5EAF37B-C7A3-4A66-B3ED-7B9997E5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2617B1-CE66-4FE7-AFB7-401768FEB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C1AC3B-2F74-458D-84C7-228CE69EF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7693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674220-345F-4EFE-BF67-8A943155A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8A61A4-8F48-4C14-9A20-480A8AEB8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13D550-63BD-496A-AB82-291C8F079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42C35C-8CC6-482D-95B8-E7DFEF713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D77916-5633-484C-B601-359B72899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4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med hasselnöt vän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7BC2E6-04EE-B33E-001E-D7E6FA220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1052736"/>
            <a:ext cx="11040619" cy="7920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350CB7-1C25-11AE-3B9F-161CCD3C9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82" y="1988842"/>
            <a:ext cx="11039618" cy="432025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25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 sz="1625"/>
            </a:lvl2pPr>
            <a:lvl3pPr>
              <a:defRPr sz="1625"/>
            </a:lvl3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92393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AFFEF9-8B59-4868-88E0-3DB25437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2ECF42-AEEB-4A91-A493-9A1EBA71D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AAE1FA1-992D-4B7B-ABF6-652BFF327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569AE5-4F34-440E-B220-25E09CAFF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F3C0DA-3ABE-4A54-9819-B85901405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7A44B03-EEF6-45BE-872E-8736A3BC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447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5042E8-4BB2-45B5-9C3C-CAFEEAE90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B772D2-1DB7-4820-B813-1C5BB9DE9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BF97AC0-F28D-4487-AA3E-B5617C97C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A1166CD-101B-4423-B1F2-FBF47892CE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2732D3C-706C-41C9-8883-C0CF9B1C2D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70C01A1-5236-4D3E-B75A-4E4461AA9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8F3AC02-BD27-4E06-98EA-2B7FC70C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22F4679-9884-4481-AA5D-9C2845E6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1478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475931-BF8F-47A2-9368-3A8D17B69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9A08F66-A2B6-43F4-B43D-E6432E653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ADE346E-2DDF-4429-A923-603D66D2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BC5637-6E21-4B9B-8B03-7F37D831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56748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18461A0-88E5-448B-A9EC-CD7613B88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D59516E-78BB-4DEC-B534-5D1BB5B4E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057E0F2-C73C-4747-9228-24DE8A7A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685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4F0218-F387-4A00-8E73-89B57801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CF511A-5263-4CA6-94BD-925F50D4A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DFE9616-D441-4755-93F8-1E5AA454A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3AD7A43-8110-4798-BA7E-B787AAFA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8B3F60-7732-4CAA-A450-CDC5DBE7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65AB95B-BDC9-4590-9D66-A2DC64E1D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0671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7E7CF1-A8ED-46D0-BC88-FAD84830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940B1AD-F42E-42D4-98F4-B2E01B0C9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1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4C1DB5-4B69-4D30-8BD2-64FAA322F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4A544E7-F1C7-4E20-B61A-703D76B03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3EE3177-378D-494A-B447-3B917148E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F53464E-6272-4058-BE35-EFBDACD3D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1797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54B069-95F8-48AA-86AC-799AF1B8B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6622DE-461A-4779-B103-A6345348B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6E9BD8-565E-440C-80F2-03E9EBA81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2FE325-042E-4402-B8F0-DA8EB400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06BD29-094D-4832-AE8E-FEEA9AB6A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4599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CF8990F-56F0-464C-AF43-45969AD1D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DD4BAFE-DEC6-4BD7-BE00-A5747611E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E69435-826F-4F4D-AAC7-CF16C5F95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57FF5D4-A4D9-4AD8-8D36-FCA042832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2CBDE9-F6C9-4ACB-AD25-EDC8F9A10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90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4D143455-86D6-46A6-A68F-8B8CE4B35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1052736"/>
            <a:ext cx="11040619" cy="7920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8E88A65-5543-07AC-84E3-2DE723B8F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82" y="1988842"/>
            <a:ext cx="11039618" cy="432025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25"/>
            </a:lvl1pPr>
            <a:lvl2pPr>
              <a:defRPr sz="1625"/>
            </a:lvl2pPr>
            <a:lvl3pPr>
              <a:defRPr sz="1625"/>
            </a:lvl3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med vå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 hidden="1"/>
          <p:cNvSpPr>
            <a:spLocks noGrp="1"/>
          </p:cNvSpPr>
          <p:nvPr>
            <p:ph type="dt" sz="half" idx="10"/>
          </p:nvPr>
        </p:nvSpPr>
        <p:spPr>
          <a:xfrm>
            <a:off x="393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Datum</a:t>
            </a:r>
          </a:p>
        </p:txBody>
      </p:sp>
      <p:sp>
        <p:nvSpPr>
          <p:cNvPr id="5" name="Platshållare för sidfot 4" hidden="1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sv-SE"/>
              <a:t>Förvaltning/avdelning/enhet</a:t>
            </a:r>
            <a:endParaRPr lang="sv-SE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72A551DD-7438-3DC8-3A1D-4516F319B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1052736"/>
            <a:ext cx="11040619" cy="7920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C9D3EEED-4301-0F1C-3729-01D7F7E77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82" y="1988842"/>
            <a:ext cx="11039618" cy="432025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25"/>
            </a:lvl1pPr>
            <a:lvl2pPr>
              <a:defRPr sz="1625"/>
            </a:lvl2pPr>
            <a:lvl3pPr>
              <a:defRPr sz="1625"/>
            </a:lvl3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uppgif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F89A9233-B031-4C84-99ED-0C204948F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7415" y="2348880"/>
            <a:ext cx="5977056" cy="792088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 dirty="0"/>
              <a:t>Kontaktuppgifter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8D9082A-CCEC-44F5-A8D0-0A82BA7BA0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67810" y="3434864"/>
            <a:ext cx="4537074" cy="20161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73DFD3D5-2FBF-4CAB-AFB7-360B54DD31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b="34146"/>
          <a:stretch/>
        </p:blipFill>
        <p:spPr>
          <a:xfrm>
            <a:off x="10776520" y="620688"/>
            <a:ext cx="1000636" cy="673677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7BA0CD09-A041-A64D-8F2E-F4D5785DB84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360" y="6142565"/>
            <a:ext cx="2288897" cy="18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1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A857A1-285B-4F31-B9FC-04512540E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A230A2C-9EAC-4058-8038-00BD33238E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F96F64-5E8F-4A4D-92DC-1046FABF0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48D5E6-AF41-45C9-AC04-FDD29C99B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23A1F8-BA2F-4A79-9F36-21ED28E1C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26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8E20CF-8BC7-440F-9AC2-279D951D9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0ECDFB-3558-417D-A8AB-5D2FA773F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19A022-91F3-4262-83EE-A6A6EA768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EE9681-98F6-4D99-82AE-A6BAB70B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C9E910-1BB0-4413-9DED-53E7B9709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70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98CD09-336F-4603-B83F-A8E27D23C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A6812B3-FB7B-4421-9CD3-68BD16902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36D7505-0D81-494A-93FF-998AB696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16AB129-D707-44D2-A3B8-86690C6E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188296A-4731-4AEF-8C3F-F6F0298E5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39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CF8FE-5821-4CA8-8DA4-2B71FD2CD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A07E0E2-2E1C-4AE7-8BEF-1C20E1BE7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40DC304-A800-4E44-87FD-6BF4ECC10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B4C6706-D6EA-46DB-A009-787ABB2F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E5C1DF-F7E2-45A0-8E44-0940F5F86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035CCDC-4C00-42BE-A911-8CF3D208E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716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3392" y="1124744"/>
            <a:ext cx="1094460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Klicka här för att ändra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392" y="2248137"/>
            <a:ext cx="10944608" cy="4032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7" r:id="rId2"/>
    <p:sldLayoutId id="2147483663" r:id="rId3"/>
    <p:sldLayoutId id="2147483670" r:id="rId4"/>
    <p:sldLayoutId id="2147483699" r:id="rId5"/>
  </p:sldLayoutIdLst>
  <p:hf sldNum="0" hdr="0" dt="0"/>
  <p:txStyles>
    <p:titleStyle>
      <a:lvl1pPr algn="l" defTabSz="742950" rtl="0" eaLnBrk="1" latinLnBrk="0" hangingPunct="1">
        <a:spcBef>
          <a:spcPct val="0"/>
        </a:spcBef>
        <a:buNone/>
        <a:defRPr sz="325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78606" indent="-278606" algn="l" defTabSz="742950" rtl="0" eaLnBrk="1" latinLnBrk="0" hangingPunct="1">
        <a:spcBef>
          <a:spcPct val="20000"/>
        </a:spcBef>
        <a:buFont typeface="Arial" pitchFamily="34" charset="0"/>
        <a:buChar char="•"/>
        <a:defRPr sz="1463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03647" indent="-232172" algn="l" defTabSz="742950" rtl="0" eaLnBrk="1" latinLnBrk="0" hangingPunct="1">
        <a:spcBef>
          <a:spcPct val="20000"/>
        </a:spcBef>
        <a:buFont typeface="Arial" pitchFamily="34" charset="0"/>
        <a:buChar char="–"/>
        <a:defRPr sz="1463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spcBef>
          <a:spcPct val="20000"/>
        </a:spcBef>
        <a:buFont typeface="Arial" pitchFamily="34" charset="0"/>
        <a:buChar char="•"/>
        <a:defRPr sz="1463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spcBef>
          <a:spcPct val="20000"/>
        </a:spcBef>
        <a:buFont typeface="Arial" pitchFamily="34" charset="0"/>
        <a:buChar char="–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spcBef>
          <a:spcPct val="20000"/>
        </a:spcBef>
        <a:buFont typeface="Arial" pitchFamily="34" charset="0"/>
        <a:buChar char="»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B91853C-E5BC-4EE7-ADC3-659A4C68E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05BE2C-1B6D-49DA-AC52-9900D1B6B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27E727-268E-4C3F-AB15-F72AB5CE9C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233F1-CF5D-4FC3-A5CA-13BFB99620BE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51F2F8-7E22-43D3-BD65-52A6BE647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359E40-C9BB-49DC-9D7A-37AF99799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BABE-8822-4951-8FB6-B199140C74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916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9B49749-B95F-41E8-855A-703D82A6E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0F1843-2479-45BC-8B92-1DC1A3E7C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EBF008-33AB-4558-9DDD-2C0FF3FB9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8E31-F123-47E7-9AED-9BD603F05100}" type="datetimeFigureOut">
              <a:rPr lang="sv-SE" smtClean="0"/>
              <a:t>2026-02-10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796D691-2B03-454E-9B18-25B63172E9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0D56520-4F67-4438-A015-60E7C2C79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B20AD-EFDF-4E0A-BB87-4EC8E8CFE6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502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1DE9CF-B293-E8A1-B235-E86F17AA3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8019" y="476672"/>
            <a:ext cx="8652438" cy="2016224"/>
          </a:xfrm>
        </p:spPr>
        <p:txBody>
          <a:bodyPr/>
          <a:lstStyle/>
          <a:p>
            <a:r>
              <a:rPr lang="sv-SE" sz="1000" b="0" dirty="0" err="1">
                <a:solidFill>
                  <a:srgbClr val="FF0000"/>
                </a:solidFill>
              </a:rPr>
              <a:t>Arb</a:t>
            </a:r>
            <a:r>
              <a:rPr lang="sv-SE" sz="1000" b="0" dirty="0">
                <a:solidFill>
                  <a:srgbClr val="FF0000"/>
                </a:solidFill>
              </a:rPr>
              <a:t> mtrl</a:t>
            </a:r>
            <a:br>
              <a:rPr lang="sv-SE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3200" dirty="0">
                <a:solidFill>
                  <a:schemeClr val="accent6">
                    <a:lumMod val="75000"/>
                  </a:schemeClr>
                </a:solidFill>
              </a:rPr>
              <a:t>Myndigheten i Hässleholm 2027</a:t>
            </a:r>
            <a:br>
              <a:rPr lang="sv-SE" sz="32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1800" dirty="0">
                <a:solidFill>
                  <a:schemeClr val="accent6">
                    <a:lumMod val="75000"/>
                  </a:schemeClr>
                </a:solidFill>
              </a:rPr>
              <a:t>* En Myndighet med kommuninvånarnas behov i centrum! </a:t>
            </a:r>
            <a:br>
              <a:rPr lang="sv-SE" sz="1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1800" dirty="0">
                <a:solidFill>
                  <a:schemeClr val="accent6">
                    <a:lumMod val="75000"/>
                  </a:schemeClr>
                </a:solidFill>
              </a:rPr>
              <a:t>* En Myndighet med samlade resurser för att arbeta handläggande, förebyggande, uppsökande, jämlikt, jämställt och kunskapsbaserat! </a:t>
            </a:r>
            <a:br>
              <a:rPr lang="sv-SE" sz="1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1800" dirty="0">
                <a:solidFill>
                  <a:schemeClr val="accent6">
                    <a:lumMod val="75000"/>
                  </a:schemeClr>
                </a:solidFill>
              </a:rPr>
              <a:t>* En Myndighet där vi når alla målgrupper! </a:t>
            </a:r>
            <a:br>
              <a:rPr lang="sv-SE" sz="1800" dirty="0">
                <a:solidFill>
                  <a:schemeClr val="accent6">
                    <a:lumMod val="75000"/>
                  </a:schemeClr>
                </a:solidFill>
              </a:rPr>
            </a:br>
            <a:endParaRPr lang="sv-SE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797146-36E6-68A2-863F-E6902F2662B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87488" y="2708920"/>
            <a:ext cx="9156494" cy="3240360"/>
          </a:xfrm>
        </p:spPr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endParaRPr lang="sv-SE" b="1" dirty="0"/>
          </a:p>
          <a:p>
            <a:pPr marL="285750" indent="-285750">
              <a:buFontTx/>
              <a:buChar char="-"/>
            </a:pPr>
            <a:r>
              <a:rPr lang="sv-SE" sz="1600" dirty="0"/>
              <a:t>En viktig och nödvändig del av omställningen till en god och nära vård är att stärka det </a:t>
            </a:r>
            <a:r>
              <a:rPr lang="sv-SE" sz="1600" u="sng" dirty="0"/>
              <a:t>hälsofrämjande och förebyggande arbetet</a:t>
            </a:r>
            <a:r>
              <a:rPr lang="sv-SE" sz="1600" dirty="0"/>
              <a:t>. 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Även den nya Socialtjänstlagen ställer krav på kommunerna att organisera sig så att man kan arbeta </a:t>
            </a:r>
            <a:r>
              <a:rPr lang="sv-SE" sz="1600" u="sng" dirty="0"/>
              <a:t>förebyggande, kunskapsbaserat, uppsökande, jämlikt och jämställt.</a:t>
            </a:r>
            <a:endParaRPr lang="sv-SE" sz="1600" dirty="0"/>
          </a:p>
          <a:p>
            <a:pPr marL="285750" indent="-285750">
              <a:buFontTx/>
              <a:buChar char="-"/>
            </a:pPr>
            <a:r>
              <a:rPr lang="sv-SE" sz="1600" dirty="0"/>
              <a:t>Med samlade resurser kan vi säkra upp hur vi når så stor målgrupp som möjligt samtidigt som vi kan hitta </a:t>
            </a:r>
            <a:r>
              <a:rPr lang="sv-SE" sz="1600" u="sng" dirty="0"/>
              <a:t>samverkansformer och synergieffekter</a:t>
            </a:r>
            <a:r>
              <a:rPr lang="sv-SE" sz="1600" dirty="0"/>
              <a:t>. 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Mot bakgrund av detta föreslås en ny enhet bildas. 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Det förebyggande och uppsökande arbetet i synnerhet går hand i hand med myndighetsfunktionens sätt att arbeta. </a:t>
            </a:r>
          </a:p>
          <a:p>
            <a:pPr marL="285750" indent="-285750">
              <a:buFontTx/>
              <a:buChar char="-"/>
            </a:pPr>
            <a:r>
              <a:rPr lang="sv-SE" sz="1600" dirty="0"/>
              <a:t>Enheten innehåller </a:t>
            </a:r>
            <a:r>
              <a:rPr lang="sv-SE" sz="1600" u="sng" dirty="0"/>
              <a:t>flera specialistfunktioner som arbetar förvaltnings- och kommunövergripande </a:t>
            </a:r>
            <a:r>
              <a:rPr lang="sv-SE" sz="1600" dirty="0"/>
              <a:t>varför den bör därför sortera under myndigheten och ligga i direkt stabsfunktion till verksamhetschef myndighet.</a:t>
            </a:r>
            <a:r>
              <a:rPr lang="sv-SE" dirty="0"/>
              <a:t> 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372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24D552-9F3C-B315-AE7D-CB0B82FD0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836712"/>
            <a:ext cx="11040619" cy="1008112"/>
          </a:xfrm>
        </p:spPr>
        <p:txBody>
          <a:bodyPr/>
          <a:lstStyle/>
          <a:p>
            <a:r>
              <a:rPr lang="sv-SE" sz="2800" dirty="0">
                <a:solidFill>
                  <a:schemeClr val="accent6">
                    <a:lumMod val="75000"/>
                  </a:schemeClr>
                </a:solidFill>
              </a:rPr>
              <a:t>Samlade resurser i en ny enhet för Hälsa- och förebyggande på Myndigheten: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0CBEE-2955-96F0-A690-2C19FA9E4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82" y="1700808"/>
            <a:ext cx="11039618" cy="4608291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endParaRPr lang="sv-SE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Anhörigstrateg </a:t>
            </a:r>
            <a:r>
              <a:rPr lang="sv-SE" sz="1800" dirty="0"/>
              <a:t>(målgrupp anhöriga, externa samarbetspartners Region m </a:t>
            </a:r>
            <a:r>
              <a:rPr lang="sv-SE" sz="1800" dirty="0" err="1"/>
              <a:t>fl</a:t>
            </a:r>
            <a:r>
              <a:rPr lang="sv-SE" sz="1800" dirty="0"/>
              <a:t>)*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Anhörigkonsulent </a:t>
            </a:r>
            <a:r>
              <a:rPr lang="sv-SE" sz="1800" dirty="0"/>
              <a:t>(målgrupp anhöriga, föreningar, träffpunkter m </a:t>
            </a:r>
            <a:r>
              <a:rPr lang="sv-SE" sz="1800" dirty="0" err="1"/>
              <a:t>fl</a:t>
            </a:r>
            <a:r>
              <a:rPr lang="sv-SE" sz="1800" dirty="0"/>
              <a:t>)*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Suicid preventiv samordnare </a:t>
            </a:r>
            <a:r>
              <a:rPr lang="sv-SE" sz="1800" dirty="0"/>
              <a:t>(målgruppen själv, anhöriga, skola, föreningar, Region m </a:t>
            </a:r>
            <a:r>
              <a:rPr lang="sv-SE" sz="1800" dirty="0" err="1"/>
              <a:t>fl</a:t>
            </a:r>
            <a:r>
              <a:rPr lang="sv-SE" sz="1800" dirty="0"/>
              <a:t>)*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Psykiatrisamordnare </a:t>
            </a:r>
            <a:r>
              <a:rPr lang="sv-SE" sz="1800" dirty="0"/>
              <a:t>(målgruppen själv, anhöriga, skola, föreningar, Region m </a:t>
            </a:r>
            <a:r>
              <a:rPr lang="sv-SE" sz="1800" dirty="0" err="1"/>
              <a:t>fl</a:t>
            </a:r>
            <a:r>
              <a:rPr lang="sv-SE" sz="1800" dirty="0"/>
              <a:t>) </a:t>
            </a:r>
            <a:r>
              <a:rPr lang="sv-SE" sz="1800" i="1" dirty="0"/>
              <a:t>ej aktiv f n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Sjuksköterska för uppsökande verksamhet </a:t>
            </a:r>
            <a:r>
              <a:rPr lang="sv-SE" sz="1800" dirty="0"/>
              <a:t>(målgrupp äldregruppen 80+, föreningar m </a:t>
            </a:r>
            <a:r>
              <a:rPr lang="sv-SE" sz="1800" dirty="0" err="1"/>
              <a:t>fl</a:t>
            </a:r>
            <a:r>
              <a:rPr lang="sv-SE" sz="1800" dirty="0"/>
              <a:t>) </a:t>
            </a:r>
            <a:r>
              <a:rPr lang="sv-SE" sz="1800" i="1" dirty="0"/>
              <a:t>ej aktiv f n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Demenssjuksköterska </a:t>
            </a:r>
            <a:r>
              <a:rPr lang="sv-SE" sz="1800" dirty="0"/>
              <a:t>(målgrupp omsorgstagare med kognitiv störning, anhöriga, föreningar, Region, m </a:t>
            </a:r>
            <a:r>
              <a:rPr lang="sv-SE" sz="1800" dirty="0" err="1"/>
              <a:t>fl</a:t>
            </a:r>
            <a:r>
              <a:rPr lang="sv-SE" sz="1800" dirty="0"/>
              <a:t>)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Social ansvarig samordnare (SAS) </a:t>
            </a:r>
            <a:r>
              <a:rPr lang="sv-SE" sz="1800" dirty="0"/>
              <a:t>(har en samlad bild av förvaltningens systematiska kvalitetsarbete, lex Sarah, icke verkställda, diverse utvecklingsarbete, rådgivande till handläggare m m)*</a:t>
            </a:r>
            <a:endParaRPr lang="sv-SE" sz="1800" b="1" dirty="0"/>
          </a:p>
          <a:p>
            <a:pPr marL="285750" indent="-285750">
              <a:buFontTx/>
              <a:buChar char="-"/>
            </a:pPr>
            <a:r>
              <a:rPr lang="sv-SE" sz="1800" b="1" dirty="0"/>
              <a:t>Projektledare nya </a:t>
            </a:r>
            <a:r>
              <a:rPr lang="sv-SE" sz="1800" b="1" dirty="0" err="1"/>
              <a:t>SoL</a:t>
            </a:r>
            <a:r>
              <a:rPr lang="sv-SE" sz="1800" b="1" dirty="0"/>
              <a:t> </a:t>
            </a:r>
            <a:r>
              <a:rPr lang="sv-SE" sz="1800" dirty="0"/>
              <a:t>(ledande och rådgivande i förvaltningens fortsatta med nya </a:t>
            </a:r>
            <a:r>
              <a:rPr lang="sv-SE" sz="1800" dirty="0" err="1"/>
              <a:t>SoL</a:t>
            </a:r>
            <a:r>
              <a:rPr lang="sv-SE" sz="1800" dirty="0"/>
              <a:t>)*</a:t>
            </a:r>
          </a:p>
          <a:p>
            <a:pPr marL="285750" indent="-285750">
              <a:buFontTx/>
              <a:buChar char="-"/>
            </a:pPr>
            <a:r>
              <a:rPr lang="sv-SE" sz="1800" b="1" dirty="0" err="1"/>
              <a:t>Ev</a:t>
            </a:r>
            <a:r>
              <a:rPr lang="sv-SE" sz="1800" b="1" dirty="0"/>
              <a:t> framtida utvecklings/projektledare för omställningsarbete mot en god och nära vård </a:t>
            </a:r>
            <a:r>
              <a:rPr lang="sv-SE" sz="1800" dirty="0"/>
              <a:t>(men vara rapporterande till förvaltningschef och förvaltningens ledningsgrupp)</a:t>
            </a:r>
            <a:endParaRPr lang="sv-SE" sz="1800" b="1" dirty="0"/>
          </a:p>
          <a:p>
            <a:r>
              <a:rPr lang="sv-SE" sz="1400" i="1" dirty="0"/>
              <a:t>*=har redan lyfts in på Myndigheten</a:t>
            </a:r>
          </a:p>
        </p:txBody>
      </p:sp>
    </p:spTree>
    <p:extLst>
      <p:ext uri="{BB962C8B-B14F-4D97-AF65-F5344CB8AC3E}">
        <p14:creationId xmlns:p14="http://schemas.microsoft.com/office/powerpoint/2010/main" val="386087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BE9C9C-32AD-0034-7DA8-4A600AEA0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476672"/>
            <a:ext cx="11040619" cy="1584176"/>
          </a:xfrm>
        </p:spPr>
        <p:txBody>
          <a:bodyPr/>
          <a:lstStyle/>
          <a:p>
            <a:r>
              <a:rPr lang="sv-SE" sz="2800" dirty="0">
                <a:solidFill>
                  <a:schemeClr val="accent6">
                    <a:lumMod val="75000"/>
                  </a:schemeClr>
                </a:solidFill>
              </a:rPr>
              <a:t>Förslag på organisation i Myndigheten från och med 2027 där en ny enhet för Hälsa- och förebyggande tillskapas och ligger i stab till Verksamhetschefen.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85B511-E550-334C-48FE-0F13755DD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Genom att samla så många specialinriktade resurser på ett och samma ställe säkrar vi upp samordning, målstyrning, effektivt resursnyttjande och det uppföljningsbara arbetet!</a:t>
            </a:r>
          </a:p>
          <a:p>
            <a:r>
              <a:rPr lang="sv-S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Samtidigt som vi säkrar upp </a:t>
            </a:r>
            <a:r>
              <a:rPr lang="sv-SE" u="sng" dirty="0"/>
              <a:t>hur</a:t>
            </a:r>
            <a:r>
              <a:rPr lang="sv-SE" dirty="0"/>
              <a:t> vi möter </a:t>
            </a:r>
            <a:r>
              <a:rPr lang="sv-SE" u="sng" dirty="0"/>
              <a:t>alla</a:t>
            </a:r>
            <a:r>
              <a:rPr lang="sv-SE" dirty="0"/>
              <a:t> målgrupper i Hässleholm!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kan ”</a:t>
            </a:r>
            <a:r>
              <a:rPr lang="sv-SE" dirty="0" err="1"/>
              <a:t>pinpointa</a:t>
            </a:r>
            <a:r>
              <a:rPr lang="sv-SE" dirty="0"/>
              <a:t>” vad som är </a:t>
            </a:r>
            <a:r>
              <a:rPr lang="sv-SE" u="sng" dirty="0"/>
              <a:t>viktigt för just Hässleholm </a:t>
            </a:r>
            <a:r>
              <a:rPr lang="sv-SE" dirty="0"/>
              <a:t>i den nya Socialtjänstlagen och synka det med våra värdegrunder både internt och externt!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säkrar effektivt </a:t>
            </a:r>
            <a:r>
              <a:rPr lang="sv-SE" u="sng" dirty="0"/>
              <a:t>samarbete och rådgivande funktion med berörd föreningsverksamhet</a:t>
            </a:r>
            <a:r>
              <a:rPr lang="sv-SE" dirty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Men det förutsätter också rätt förutsättningar i chefsledet för att styra det kunskapsbaserade arbetet, samordna resurser, följa statliga- regionala- delregionala och kommunala riktlinjer.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8458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38F94D-F8E3-2637-5F35-DC9E3251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692696"/>
            <a:ext cx="11040619" cy="720080"/>
          </a:xfrm>
        </p:spPr>
        <p:txBody>
          <a:bodyPr/>
          <a:lstStyle/>
          <a:p>
            <a:r>
              <a:rPr lang="sv-SE" dirty="0">
                <a:solidFill>
                  <a:schemeClr val="accent6">
                    <a:lumMod val="75000"/>
                  </a:schemeClr>
                </a:solidFill>
              </a:rPr>
              <a:t>Syfte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13C433B-83E4-1120-7807-345E55854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82" y="1484784"/>
            <a:ext cx="11039618" cy="4824315"/>
          </a:xfrm>
        </p:spPr>
        <p:txBody>
          <a:bodyPr>
            <a:normAutofit fontScale="92500" lnSpcReduction="20000"/>
          </a:bodyPr>
          <a:lstStyle/>
          <a:p>
            <a:r>
              <a:rPr lang="sv-SE" sz="1900" i="1" dirty="0"/>
              <a:t>Främja och bevara hälsan för äldre vuxna och anhöriga. Ambitionen är att stärka invånarnas resurser för hälsa och förebygga sjukdom och ohälsa i både riskgrupper och hela befolkningen. </a:t>
            </a:r>
            <a:br>
              <a:rPr lang="sv-SE" sz="1900" i="1" dirty="0"/>
            </a:br>
            <a:br>
              <a:rPr lang="sv-SE" sz="1900" i="1" dirty="0"/>
            </a:br>
            <a:r>
              <a:rPr lang="sv-SE" sz="1900" dirty="0"/>
              <a:t>Målet är att skapa sammanhang och miljöer som skapar god och jämlik hälsa och som ger individen förutsättningar att ta ansvar för sin hälsa.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Utgår från att skapa ett effektivt och hållbart arbete genom: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- En </a:t>
            </a:r>
            <a:r>
              <a:rPr lang="sv-SE" sz="1900" u="sng" dirty="0"/>
              <a:t>helhetssyn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- </a:t>
            </a:r>
            <a:r>
              <a:rPr lang="sv-SE" sz="1900" u="sng" dirty="0"/>
              <a:t>Tvärsektoriellt- och organisationsöverskridande samverkan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- </a:t>
            </a:r>
            <a:r>
              <a:rPr lang="sv-SE" sz="1900" u="sng" dirty="0"/>
              <a:t>Förankring i forskning och evidens</a:t>
            </a:r>
            <a:r>
              <a:rPr lang="sv-SE" sz="1900" dirty="0"/>
              <a:t>, säkra upp hur vi kan arbeta kunskapsbaserat inom olika kompetensområden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- </a:t>
            </a:r>
            <a:r>
              <a:rPr lang="sv-SE" sz="1900" u="sng" dirty="0"/>
              <a:t>Lokal förankring och hitta synergieffekter</a:t>
            </a:r>
            <a:br>
              <a:rPr lang="sv-SE" sz="1900" dirty="0"/>
            </a:br>
            <a:br>
              <a:rPr lang="sv-SE" sz="1900" dirty="0"/>
            </a:br>
            <a:r>
              <a:rPr lang="sv-SE" sz="1900" dirty="0"/>
              <a:t>Genom att stärka kommuninvånarnas hälsa kan vi på ett hållbart sätt möta framtidens utmaningar med ökad andel äldre i befolkningen och fördröja behovet av kommunens omsorgsinsatser. </a:t>
            </a:r>
            <a:br>
              <a:rPr lang="sv-SE" sz="1800" b="1" i="1" dirty="0"/>
            </a:b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752581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3E164A-BC56-959F-682B-E58CF5AC5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82" y="620688"/>
            <a:ext cx="11040619" cy="1224136"/>
          </a:xfrm>
        </p:spPr>
        <p:txBody>
          <a:bodyPr/>
          <a:lstStyle/>
          <a:p>
            <a:r>
              <a:rPr lang="sv-SE" sz="2400" dirty="0">
                <a:solidFill>
                  <a:schemeClr val="accent6">
                    <a:lumMod val="75000"/>
                  </a:schemeClr>
                </a:solidFill>
              </a:rPr>
              <a:t>Identifierade områden </a:t>
            </a:r>
            <a:br>
              <a:rPr lang="sv-SE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2400" dirty="0">
                <a:solidFill>
                  <a:schemeClr val="accent6">
                    <a:lumMod val="75000"/>
                  </a:schemeClr>
                </a:solidFill>
              </a:rPr>
              <a:t>….</a:t>
            </a:r>
            <a:r>
              <a:rPr lang="sv-SE" sz="2400" b="0" dirty="0">
                <a:solidFill>
                  <a:schemeClr val="accent6">
                    <a:lumMod val="75000"/>
                  </a:schemeClr>
                </a:solidFill>
              </a:rPr>
              <a:t>som vi aktivt kan arbeta med genom hälsofrämjande arbete</a:t>
            </a:r>
            <a:endParaRPr lang="sv-SE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026643-7C75-B75C-E20E-2DF8E806E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Levnadsvanor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Fysisk aktivitet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Fallprevention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Måltidsvanor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Psykisk hälsa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Suicid preventivt arbete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Sociala sammanhang, inkludering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Kognitiv svikt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19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1900" dirty="0">
                <a:solidFill>
                  <a:schemeClr val="tx1"/>
                </a:solidFill>
              </a:rPr>
              <a:t>Anhörigstöd och utbildning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093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D5F38E-26F1-F451-B386-612BD4810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5BF1B938-10B3-909F-F1C4-5475B8C0234A}"/>
              </a:ext>
            </a:extLst>
          </p:cNvPr>
          <p:cNvSpPr txBox="1">
            <a:spLocks noGrp="1"/>
          </p:cNvSpPr>
          <p:nvPr>
            <p:ph type="body" sz="quarter" idx="10"/>
          </p:nvPr>
        </p:nvSpPr>
        <p:spPr>
          <a:xfrm>
            <a:off x="4367213" y="3435350"/>
            <a:ext cx="4537075" cy="20161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8606" indent="-278606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3647" indent="-232172" algn="l" defTabSz="74295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8130" indent="-278130">
              <a:buFont typeface="Arial" pitchFamily="34" charset="0"/>
              <a:buNone/>
            </a:pPr>
            <a:r>
              <a:rPr lang="sv-SE" sz="1450" dirty="0">
                <a:ea typeface="+mn-lt"/>
                <a:cs typeface="+mn-lt"/>
              </a:rPr>
              <a:t>Jens Westerlund</a:t>
            </a:r>
            <a:endParaRPr lang="sv-SE" sz="1400" dirty="0">
              <a:cs typeface="Arial"/>
            </a:endParaRPr>
          </a:p>
          <a:p>
            <a:pPr marL="278130" indent="-278130">
              <a:buFont typeface="Arial" pitchFamily="34" charset="0"/>
              <a:buNone/>
            </a:pPr>
            <a:r>
              <a:rPr lang="sv-SE" sz="1450" dirty="0">
                <a:ea typeface="+mn-lt"/>
                <a:cs typeface="+mn-lt"/>
              </a:rPr>
              <a:t>Verksamhetschef myndighet</a:t>
            </a:r>
          </a:p>
          <a:p>
            <a:pPr marL="278130" indent="-278130">
              <a:buFont typeface="Arial" pitchFamily="34" charset="0"/>
              <a:buNone/>
            </a:pPr>
            <a:r>
              <a:rPr lang="sv-SE" sz="1450" dirty="0">
                <a:ea typeface="+mn-lt"/>
                <a:cs typeface="+mn-lt"/>
              </a:rPr>
              <a:t>jens.westerlund@hassleholm.se</a:t>
            </a:r>
            <a:endParaRPr lang="sv-SE" dirty="0">
              <a:cs typeface="Arial"/>
            </a:endParaRPr>
          </a:p>
          <a:p>
            <a:pPr marL="278130" indent="-278130">
              <a:buFont typeface="Arial" pitchFamily="34" charset="0"/>
              <a:buNone/>
            </a:pPr>
            <a:r>
              <a:rPr lang="sv-SE" sz="1450" dirty="0">
                <a:ea typeface="+mn-lt"/>
                <a:cs typeface="+mn-lt"/>
              </a:rPr>
              <a:t>www.hassleholm.se</a:t>
            </a:r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509429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Liggande">
  <a:themeElements>
    <a:clrScheme name="Anpassat 1">
      <a:dk1>
        <a:srgbClr val="0C0C0C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npassat 3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76E8766-C2E8-4CCD-8175-CDFDB46AAB79}" vid="{F749116D-25E5-4CF3-80AE-5CE3B1BA513B}"/>
    </a:ext>
  </a:extLst>
</a:theme>
</file>

<file path=ppt/theme/theme2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76E8766-C2E8-4CCD-8175-CDFDB46AAB79}" vid="{C15347A0-1D7A-4AF1-B844-9C821B204E0C}"/>
    </a:ext>
  </a:extLst>
</a:theme>
</file>

<file path=ppt/theme/theme3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76E8766-C2E8-4CCD-8175-CDFDB46AAB79}" vid="{D3A0DA74-EC1C-471C-9C84-6D56415F2C2F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CD954A431C4D84280CC95A94F1CAB35" ma:contentTypeVersion="11" ma:contentTypeDescription="Skapa ett nytt dokument." ma:contentTypeScope="" ma:versionID="d5cec7d2265e8840fce4c303d4413a11">
  <xsd:schema xmlns:xsd="http://www.w3.org/2001/XMLSchema" xmlns:xs="http://www.w3.org/2001/XMLSchema" xmlns:p="http://schemas.microsoft.com/office/2006/metadata/properties" xmlns:ns2="2ba1845a-0153-45dd-b679-67e768113a34" xmlns:ns3="c871babc-2ab2-49fc-b27b-5d64f0c4329d" targetNamespace="http://schemas.microsoft.com/office/2006/metadata/properties" ma:root="true" ma:fieldsID="fe8de941bb27b445986c58653b3ac8eb" ns2:_="" ns3:_="">
    <xsd:import namespace="2ba1845a-0153-45dd-b679-67e768113a34"/>
    <xsd:import namespace="c871babc-2ab2-49fc-b27b-5d64f0c432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1845a-0153-45dd-b679-67e768113a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1babc-2ab2-49fc-b27b-5d64f0c4329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996CA5-22A6-4E06-94A3-438100E3484A}">
  <ds:schemaRefs>
    <ds:schemaRef ds:uri="http://schemas.microsoft.com/office/2006/documentManagement/types"/>
    <ds:schemaRef ds:uri="c871babc-2ab2-49fc-b27b-5d64f0c4329d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2ba1845a-0153-45dd-b679-67e768113a3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8B4E6A9-CCD7-4158-9EC2-16CA388318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a1845a-0153-45dd-b679-67e768113a34"/>
    <ds:schemaRef ds:uri="c871babc-2ab2-49fc-b27b-5d64f0c432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FD180F-35F0-4707-96FC-71AD907020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671</Words>
  <Application>Microsoft Office PowerPoint</Application>
  <PresentationFormat>Bredbild</PresentationFormat>
  <Paragraphs>55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Presentation_Liggande</vt:lpstr>
      <vt:lpstr>1_Anpassad formgivning</vt:lpstr>
      <vt:lpstr>Anpassad formgivning</vt:lpstr>
      <vt:lpstr>Arb mtrl Myndigheten i Hässleholm 2027 * En Myndighet med kommuninvånarnas behov i centrum!  * En Myndighet med samlade resurser för att arbeta handläggande, förebyggande, uppsökande, jämlikt, jämställt och kunskapsbaserat!  * En Myndighet där vi når alla målgrupper!  </vt:lpstr>
      <vt:lpstr>Samlade resurser i en ny enhet för Hälsa- och förebyggande på Myndigheten: </vt:lpstr>
      <vt:lpstr>Förslag på organisation i Myndigheten från och med 2027 där en ny enhet för Hälsa- och förebyggande tillskapas och ligger i stab till Verksamhetschefen.</vt:lpstr>
      <vt:lpstr>Syfte </vt:lpstr>
      <vt:lpstr>Identifierade områden  ….som vi aktivt kan arbeta med genom hälsofrämjande arbete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Liggande Grön och orange</dc:title>
  <dc:creator>jens.westerlund@hassleholm.se</dc:creator>
  <cp:lastModifiedBy>Westerlund, Jens</cp:lastModifiedBy>
  <cp:revision>22</cp:revision>
  <dcterms:created xsi:type="dcterms:W3CDTF">2022-10-07T13:52:40Z</dcterms:created>
  <dcterms:modified xsi:type="dcterms:W3CDTF">2026-02-10T09:55:17Z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0x0101009CD954A431C4D84280CC95A94F1CAB35</vt:lpwstr>
  </property>
</Properties>
</file>