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4"/>
  </p:sldMasterIdLst>
  <p:notesMasterIdLst>
    <p:notesMasterId r:id="rId11"/>
  </p:notesMasterIdLst>
  <p:handoutMasterIdLst>
    <p:handoutMasterId r:id="rId12"/>
  </p:handoutMasterIdLst>
  <p:sldIdLst>
    <p:sldId id="256" r:id="rId5"/>
    <p:sldId id="257" r:id="rId6"/>
    <p:sldId id="261" r:id="rId7"/>
    <p:sldId id="260" r:id="rId8"/>
    <p:sldId id="263" r:id="rId9"/>
    <p:sldId id="259" r:id="rId10"/>
  </p:sldIdLst>
  <p:sldSz cx="6858000" cy="9144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55">
          <p15:clr>
            <a:srgbClr val="A4A3A4"/>
          </p15:clr>
        </p15:guide>
        <p15:guide id="2" orient="horz" pos="1127">
          <p15:clr>
            <a:srgbClr val="A4A3A4"/>
          </p15:clr>
        </p15:guide>
        <p15:guide id="3" orient="horz" pos="1671">
          <p15:clr>
            <a:srgbClr val="A4A3A4"/>
          </p15:clr>
        </p15:guide>
        <p15:guide id="4" orient="horz" pos="1912">
          <p15:clr>
            <a:srgbClr val="A4A3A4"/>
          </p15:clr>
        </p15:guide>
        <p15:guide id="5" pos="2160">
          <p15:clr>
            <a:srgbClr val="A4A3A4"/>
          </p15:clr>
        </p15:guide>
        <p15:guide id="6" pos="765">
          <p15:clr>
            <a:srgbClr val="A4A3A4"/>
          </p15:clr>
        </p15:guide>
        <p15:guide id="7" pos="4100">
          <p15:clr>
            <a:srgbClr val="A4A3A4"/>
          </p15:clr>
        </p15:guide>
        <p15:guide id="8" pos="1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130" d="100"/>
          <a:sy n="130" d="100"/>
        </p:scale>
        <p:origin x="6432" y="138"/>
      </p:cViewPr>
      <p:guideLst>
        <p:guide orient="horz" pos="4755"/>
        <p:guide orient="horz" pos="1127"/>
        <p:guide orient="horz" pos="1671"/>
        <p:guide orient="horz" pos="1912"/>
        <p:guide pos="2160"/>
        <p:guide pos="765"/>
        <p:guide pos="4100"/>
        <p:guide pos="1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48FF1688-8743-4731-8C4D-121FCE4F668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3FF6617C-68F2-4D04-9A68-9EF0DD3AF1F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E77EDF-4782-4460-BA1D-3A3FF5BB6550}" type="datetimeFigureOut">
              <a:rPr lang="sv-SE" smtClean="0"/>
              <a:t>2026-02-10</a:t>
            </a:fld>
            <a:endParaRPr lang="sv-SE"/>
          </a:p>
        </p:txBody>
      </p:sp>
      <p:sp>
        <p:nvSpPr>
          <p:cNvPr id="4" name="Platshållare för sidfot 3">
            <a:extLst>
              <a:ext uri="{FF2B5EF4-FFF2-40B4-BE49-F238E27FC236}">
                <a16:creationId xmlns:a16="http://schemas.microsoft.com/office/drawing/2014/main" id="{D911086D-322F-4D7F-941D-349018DC89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EE37F35B-6AAE-4EB7-A4CD-D99E63DF158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C023E05-A764-4E3E-B6EE-44A4A310F9A6}" type="slidenum">
              <a:rPr lang="sv-SE" smtClean="0"/>
              <a:t>‹#›</a:t>
            </a:fld>
            <a:endParaRPr lang="sv-SE"/>
          </a:p>
        </p:txBody>
      </p:sp>
    </p:spTree>
    <p:extLst>
      <p:ext uri="{BB962C8B-B14F-4D97-AF65-F5344CB8AC3E}">
        <p14:creationId xmlns:p14="http://schemas.microsoft.com/office/powerpoint/2010/main" val="814711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D1595E-F811-41B9-A6EE-8C8296F1D356}" type="datetimeFigureOut">
              <a:rPr lang="sv-SE" smtClean="0"/>
              <a:pPr/>
              <a:t>2026-02-10</a:t>
            </a:fld>
            <a:endParaRPr lang="sv-SE"/>
          </a:p>
        </p:txBody>
      </p:sp>
      <p:sp>
        <p:nvSpPr>
          <p:cNvPr id="4" name="Platshållare för bildobjekt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7794B0-DD89-4F0C-804E-67EB26EEC334}" type="slidenum">
              <a:rPr lang="sv-SE" smtClean="0"/>
              <a:pPr/>
              <a:t>‹#›</a:t>
            </a:fld>
            <a:endParaRPr lang="sv-SE"/>
          </a:p>
        </p:txBody>
      </p:sp>
    </p:spTree>
    <p:extLst>
      <p:ext uri="{BB962C8B-B14F-4D97-AF65-F5344CB8AC3E}">
        <p14:creationId xmlns:p14="http://schemas.microsoft.com/office/powerpoint/2010/main" val="568786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latshållare för datum 3" hidden="1"/>
          <p:cNvSpPr>
            <a:spLocks noGrp="1"/>
          </p:cNvSpPr>
          <p:nvPr>
            <p:ph type="dt" sz="half" idx="10"/>
          </p:nvPr>
        </p:nvSpPr>
        <p:spPr>
          <a:xfrm>
            <a:off x="221400" y="8475134"/>
            <a:ext cx="1600200" cy="486833"/>
          </a:xfrm>
          <a:prstGeom prst="rect">
            <a:avLst/>
          </a:prstGeom>
        </p:spPr>
        <p:txBody>
          <a:bodyPr/>
          <a:lstStyle/>
          <a:p>
            <a:r>
              <a:rPr lang="sv-SE"/>
              <a:t>Datum</a:t>
            </a:r>
          </a:p>
        </p:txBody>
      </p:sp>
      <p:sp>
        <p:nvSpPr>
          <p:cNvPr id="5" name="Platshållare för sidfot 4" hidden="1"/>
          <p:cNvSpPr>
            <a:spLocks noGrp="1"/>
          </p:cNvSpPr>
          <p:nvPr>
            <p:ph type="ftr" sz="quarter" idx="11"/>
          </p:nvPr>
        </p:nvSpPr>
        <p:spPr>
          <a:xfrm>
            <a:off x="221400" y="7642754"/>
            <a:ext cx="6447688" cy="480484"/>
          </a:xfrm>
          <a:prstGeom prst="rect">
            <a:avLst/>
          </a:prstGeom>
        </p:spPr>
        <p:txBody>
          <a:bodyPr/>
          <a:lstStyle/>
          <a:p>
            <a:r>
              <a:rPr lang="sv-SE"/>
              <a:t>Förvaltning/avdelning/enhet</a:t>
            </a:r>
          </a:p>
        </p:txBody>
      </p:sp>
      <p:sp>
        <p:nvSpPr>
          <p:cNvPr id="6" name="Rubrik 1">
            <a:extLst>
              <a:ext uri="{FF2B5EF4-FFF2-40B4-BE49-F238E27FC236}">
                <a16:creationId xmlns:a16="http://schemas.microsoft.com/office/drawing/2014/main" id="{C0C44594-FC50-4309-8877-DF24C4AEE93E}"/>
              </a:ext>
            </a:extLst>
          </p:cNvPr>
          <p:cNvSpPr>
            <a:spLocks noGrp="1"/>
          </p:cNvSpPr>
          <p:nvPr>
            <p:ph type="title"/>
          </p:nvPr>
        </p:nvSpPr>
        <p:spPr>
          <a:xfrm>
            <a:off x="1268760" y="2339751"/>
            <a:ext cx="4752528" cy="2357691"/>
          </a:xfrm>
          <a:prstGeom prst="rect">
            <a:avLst/>
          </a:prstGeom>
        </p:spPr>
        <p:txBody>
          <a:bodyPr/>
          <a:lstStyle>
            <a:lvl1pPr algn="l">
              <a:defRPr lang="sv-SE" sz="4000" kern="1200" dirty="0" smtClean="0">
                <a:solidFill>
                  <a:schemeClr val="tx1"/>
                </a:solidFill>
                <a:latin typeface="Arial Black" panose="020B0A04020102020204" pitchFamily="34" charset="0"/>
                <a:ea typeface="+mn-ea"/>
                <a:cs typeface="+mn-cs"/>
              </a:defRPr>
            </a:lvl1pPr>
          </a:lstStyle>
          <a:p>
            <a:r>
              <a:rPr lang="sv-SE"/>
              <a:t>Klicka här för att ändra mall för rubrikformat</a:t>
            </a:r>
          </a:p>
        </p:txBody>
      </p:sp>
      <p:sp>
        <p:nvSpPr>
          <p:cNvPr id="7" name="Platshållare för text 8">
            <a:extLst>
              <a:ext uri="{FF2B5EF4-FFF2-40B4-BE49-F238E27FC236}">
                <a16:creationId xmlns:a16="http://schemas.microsoft.com/office/drawing/2014/main" id="{8988DA62-7AEC-49A3-A869-4925DE1425AD}"/>
              </a:ext>
            </a:extLst>
          </p:cNvPr>
          <p:cNvSpPr>
            <a:spLocks noGrp="1"/>
          </p:cNvSpPr>
          <p:nvPr>
            <p:ph type="body" sz="quarter" idx="12"/>
          </p:nvPr>
        </p:nvSpPr>
        <p:spPr>
          <a:xfrm>
            <a:off x="1280658" y="4697443"/>
            <a:ext cx="3637321" cy="1223963"/>
          </a:xfrm>
        </p:spPr>
        <p:txBody>
          <a:bodyPr>
            <a:normAutofit/>
          </a:bodyPr>
          <a:lstStyle>
            <a:lvl1pPr marL="0" indent="0">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pic>
        <p:nvPicPr>
          <p:cNvPr id="8" name="Bild 7">
            <a:extLst>
              <a:ext uri="{FF2B5EF4-FFF2-40B4-BE49-F238E27FC236}">
                <a16:creationId xmlns:a16="http://schemas.microsoft.com/office/drawing/2014/main" id="{E35B7166-E920-454F-A457-9F5D00346DB2}"/>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61248" y="323528"/>
            <a:ext cx="1000636" cy="1022996"/>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3" name="Platshållare för innehåll 2"/>
          <p:cNvSpPr>
            <a:spLocks noGrp="1"/>
          </p:cNvSpPr>
          <p:nvPr>
            <p:ph sz="half" idx="1"/>
          </p:nvPr>
        </p:nvSpPr>
        <p:spPr>
          <a:xfrm>
            <a:off x="476672" y="3419872"/>
            <a:ext cx="2895178" cy="4560209"/>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p:txBody>
      </p:sp>
      <p:sp>
        <p:nvSpPr>
          <p:cNvPr id="4" name="Platshållare för innehåll 3"/>
          <p:cNvSpPr>
            <a:spLocks noGrp="1"/>
          </p:cNvSpPr>
          <p:nvPr>
            <p:ph sz="half" idx="2"/>
          </p:nvPr>
        </p:nvSpPr>
        <p:spPr>
          <a:xfrm>
            <a:off x="3486150" y="3419872"/>
            <a:ext cx="3028950" cy="4560209"/>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p:txBody>
      </p:sp>
      <p:pic>
        <p:nvPicPr>
          <p:cNvPr id="7" name="Bild 6">
            <a:extLst>
              <a:ext uri="{FF2B5EF4-FFF2-40B4-BE49-F238E27FC236}">
                <a16:creationId xmlns:a16="http://schemas.microsoft.com/office/drawing/2014/main" id="{38E13971-7E70-055E-C60E-09901E80E2EB}"/>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b="29610"/>
          <a:stretch/>
        </p:blipFill>
        <p:spPr>
          <a:xfrm>
            <a:off x="5661248" y="323528"/>
            <a:ext cx="1000636" cy="720080"/>
          </a:xfrm>
          <a:prstGeom prst="rect">
            <a:avLst/>
          </a:prstGeom>
        </p:spPr>
      </p:pic>
      <p:sp>
        <p:nvSpPr>
          <p:cNvPr id="8" name="Platshållare för rubrik 4">
            <a:extLst>
              <a:ext uri="{FF2B5EF4-FFF2-40B4-BE49-F238E27FC236}">
                <a16:creationId xmlns:a16="http://schemas.microsoft.com/office/drawing/2014/main" id="{EDF13D76-4619-D905-4282-0BEF0BD83F6E}"/>
              </a:ext>
            </a:extLst>
          </p:cNvPr>
          <p:cNvSpPr>
            <a:spLocks noGrp="1"/>
          </p:cNvSpPr>
          <p:nvPr>
            <p:ph type="title"/>
          </p:nvPr>
        </p:nvSpPr>
        <p:spPr>
          <a:xfrm>
            <a:off x="476672" y="1547664"/>
            <a:ext cx="5915025" cy="1766887"/>
          </a:xfrm>
          <a:prstGeom prst="rect">
            <a:avLst/>
          </a:prstGeom>
        </p:spPr>
        <p:txBody>
          <a:bodyPr vert="horz" lIns="91440" tIns="45720" rIns="91440" bIns="45720" rtlCol="0" anchor="ctr">
            <a:normAutofit/>
          </a:bodyPr>
          <a:lstStyle>
            <a:lvl1pPr>
              <a:defRPr>
                <a:solidFill>
                  <a:schemeClr val="tx1"/>
                </a:solidFill>
              </a:defRPr>
            </a:lvl1pPr>
          </a:lstStyle>
          <a:p>
            <a:r>
              <a:rPr lang="sv-SE"/>
              <a:t>Klicka här för att ändra mall för rubrikformat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m med vapen">
    <p:spTree>
      <p:nvGrpSpPr>
        <p:cNvPr id="1" name=""/>
        <p:cNvGrpSpPr/>
        <p:nvPr/>
      </p:nvGrpSpPr>
      <p:grpSpPr>
        <a:xfrm>
          <a:off x="0" y="0"/>
          <a:ext cx="0" cy="0"/>
          <a:chOff x="0" y="0"/>
          <a:chExt cx="0" cy="0"/>
        </a:xfrm>
      </p:grpSpPr>
      <p:pic>
        <p:nvPicPr>
          <p:cNvPr id="3" name="Bild 2">
            <a:extLst>
              <a:ext uri="{FF2B5EF4-FFF2-40B4-BE49-F238E27FC236}">
                <a16:creationId xmlns:a16="http://schemas.microsoft.com/office/drawing/2014/main" id="{FDF67074-C5D8-4909-81BD-5F68A4CF864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b="29610"/>
          <a:stretch/>
        </p:blipFill>
        <p:spPr>
          <a:xfrm>
            <a:off x="5661248" y="323528"/>
            <a:ext cx="1000636" cy="720080"/>
          </a:xfrm>
          <a:prstGeom prst="rect">
            <a:avLst/>
          </a:prstGeom>
        </p:spPr>
      </p:pic>
      <p:sp>
        <p:nvSpPr>
          <p:cNvPr id="5" name="Platshållare för rubrik 4">
            <a:extLst>
              <a:ext uri="{FF2B5EF4-FFF2-40B4-BE49-F238E27FC236}">
                <a16:creationId xmlns:a16="http://schemas.microsoft.com/office/drawing/2014/main" id="{B085AE4A-07B2-397D-93A1-0E1B97151E85}"/>
              </a:ext>
            </a:extLst>
          </p:cNvPr>
          <p:cNvSpPr>
            <a:spLocks noGrp="1"/>
          </p:cNvSpPr>
          <p:nvPr>
            <p:ph type="title"/>
          </p:nvPr>
        </p:nvSpPr>
        <p:spPr>
          <a:xfrm>
            <a:off x="476672" y="1547664"/>
            <a:ext cx="5915025" cy="1766887"/>
          </a:xfrm>
          <a:prstGeom prst="rect">
            <a:avLst/>
          </a:prstGeom>
        </p:spPr>
        <p:txBody>
          <a:bodyPr vert="horz" lIns="91440" tIns="45720" rIns="91440" bIns="45720" rtlCol="0" anchor="ctr">
            <a:normAutofit/>
          </a:bodyPr>
          <a:lstStyle>
            <a:lvl1pPr>
              <a:defRPr>
                <a:solidFill>
                  <a:schemeClr val="tx1"/>
                </a:solidFill>
              </a:defRPr>
            </a:lvl1pPr>
          </a:lstStyle>
          <a:p>
            <a:r>
              <a:rPr lang="sv-SE"/>
              <a:t>Klicka här för att ändra mall för rubrikformat</a:t>
            </a:r>
          </a:p>
        </p:txBody>
      </p:sp>
      <p:sp>
        <p:nvSpPr>
          <p:cNvPr id="6" name="Platshållare för text 8">
            <a:extLst>
              <a:ext uri="{FF2B5EF4-FFF2-40B4-BE49-F238E27FC236}">
                <a16:creationId xmlns:a16="http://schemas.microsoft.com/office/drawing/2014/main" id="{8B19513F-5292-344E-A875-25529DF9F4F7}"/>
              </a:ext>
            </a:extLst>
          </p:cNvPr>
          <p:cNvSpPr>
            <a:spLocks noGrp="1"/>
          </p:cNvSpPr>
          <p:nvPr>
            <p:ph type="body" sz="quarter" idx="12"/>
          </p:nvPr>
        </p:nvSpPr>
        <p:spPr>
          <a:xfrm>
            <a:off x="476672" y="3563888"/>
            <a:ext cx="5976664" cy="3528392"/>
          </a:xfrm>
        </p:spPr>
        <p:txBody>
          <a:bodyPr>
            <a:normAutofit/>
          </a:bodyPr>
          <a:lstStyle>
            <a:lvl1pPr marL="0" indent="0">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Tree>
    <p:extLst>
      <p:ext uri="{BB962C8B-B14F-4D97-AF65-F5344CB8AC3E}">
        <p14:creationId xmlns:p14="http://schemas.microsoft.com/office/powerpoint/2010/main" val="1230902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344216" y="6400800"/>
            <a:ext cx="4114800" cy="696010"/>
          </a:xfrm>
          <a:prstGeom prst="rect">
            <a:avLst/>
          </a:prstGeom>
        </p:spPr>
        <p:txBody>
          <a:bodyPr anchor="b"/>
          <a:lstStyle>
            <a:lvl1pPr algn="l">
              <a:defRPr sz="2000" b="1">
                <a:solidFill>
                  <a:schemeClr val="tx1"/>
                </a:solidFill>
              </a:defRPr>
            </a:lvl1pPr>
          </a:lstStyle>
          <a:p>
            <a:r>
              <a:rPr lang="sv-SE"/>
              <a:t>Klicka här för att ändra mall för rubrikformat</a:t>
            </a:r>
          </a:p>
        </p:txBody>
      </p:sp>
      <p:sp>
        <p:nvSpPr>
          <p:cNvPr id="3" name="Platshållare för bild 2"/>
          <p:cNvSpPr>
            <a:spLocks noGrp="1"/>
          </p:cNvSpPr>
          <p:nvPr>
            <p:ph type="pic" idx="1"/>
          </p:nvPr>
        </p:nvSpPr>
        <p:spPr>
          <a:xfrm>
            <a:off x="1344216" y="1259632"/>
            <a:ext cx="4114800" cy="5043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Platshållare för text 3"/>
          <p:cNvSpPr>
            <a:spLocks noGrp="1"/>
          </p:cNvSpPr>
          <p:nvPr>
            <p:ph type="body" sz="half" idx="2"/>
          </p:nvPr>
        </p:nvSpPr>
        <p:spPr>
          <a:xfrm>
            <a:off x="1344216" y="7190188"/>
            <a:ext cx="4114800" cy="69601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 5">
            <a:extLst>
              <a:ext uri="{FF2B5EF4-FFF2-40B4-BE49-F238E27FC236}">
                <a16:creationId xmlns:a16="http://schemas.microsoft.com/office/drawing/2014/main" id="{5847310E-5FEA-263A-3D40-EE2FA23DD06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b="29610"/>
          <a:stretch/>
        </p:blipFill>
        <p:spPr>
          <a:xfrm>
            <a:off x="5661248" y="323528"/>
            <a:ext cx="1000636" cy="7200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ontatuppgifter">
    <p:spTree>
      <p:nvGrpSpPr>
        <p:cNvPr id="1" name=""/>
        <p:cNvGrpSpPr/>
        <p:nvPr/>
      </p:nvGrpSpPr>
      <p:grpSpPr>
        <a:xfrm>
          <a:off x="0" y="0"/>
          <a:ext cx="0" cy="0"/>
          <a:chOff x="0" y="0"/>
          <a:chExt cx="0" cy="0"/>
        </a:xfrm>
      </p:grpSpPr>
      <p:sp>
        <p:nvSpPr>
          <p:cNvPr id="4" name="Platshållare för datum 3" hidden="1"/>
          <p:cNvSpPr>
            <a:spLocks noGrp="1"/>
          </p:cNvSpPr>
          <p:nvPr>
            <p:ph type="dt" sz="half" idx="10"/>
          </p:nvPr>
        </p:nvSpPr>
        <p:spPr>
          <a:xfrm>
            <a:off x="221400" y="8475134"/>
            <a:ext cx="1600200" cy="486833"/>
          </a:xfrm>
          <a:prstGeom prst="rect">
            <a:avLst/>
          </a:prstGeom>
        </p:spPr>
        <p:txBody>
          <a:bodyPr/>
          <a:lstStyle/>
          <a:p>
            <a:r>
              <a:rPr lang="sv-SE"/>
              <a:t>Datum</a:t>
            </a:r>
          </a:p>
        </p:txBody>
      </p:sp>
      <p:sp>
        <p:nvSpPr>
          <p:cNvPr id="5" name="Platshållare för sidfot 4" hidden="1"/>
          <p:cNvSpPr>
            <a:spLocks noGrp="1"/>
          </p:cNvSpPr>
          <p:nvPr>
            <p:ph type="ftr" sz="quarter" idx="11"/>
          </p:nvPr>
        </p:nvSpPr>
        <p:spPr>
          <a:xfrm>
            <a:off x="221400" y="7642754"/>
            <a:ext cx="6447688" cy="480484"/>
          </a:xfrm>
          <a:prstGeom prst="rect">
            <a:avLst/>
          </a:prstGeom>
        </p:spPr>
        <p:txBody>
          <a:bodyPr/>
          <a:lstStyle/>
          <a:p>
            <a:r>
              <a:rPr lang="sv-SE"/>
              <a:t>Förvaltning/avdelning/enhet</a:t>
            </a:r>
          </a:p>
        </p:txBody>
      </p:sp>
      <p:sp>
        <p:nvSpPr>
          <p:cNvPr id="8" name="Rubrik 1">
            <a:extLst>
              <a:ext uri="{FF2B5EF4-FFF2-40B4-BE49-F238E27FC236}">
                <a16:creationId xmlns:a16="http://schemas.microsoft.com/office/drawing/2014/main" id="{E8BEA721-677C-4168-B2AD-64717276E8E4}"/>
              </a:ext>
            </a:extLst>
          </p:cNvPr>
          <p:cNvSpPr>
            <a:spLocks noGrp="1"/>
          </p:cNvSpPr>
          <p:nvPr>
            <p:ph type="title" hasCustomPrompt="1"/>
          </p:nvPr>
        </p:nvSpPr>
        <p:spPr>
          <a:xfrm>
            <a:off x="1160070" y="3269994"/>
            <a:ext cx="4933226" cy="792088"/>
          </a:xfrm>
          <a:prstGeom prst="rect">
            <a:avLst/>
          </a:prstGeom>
        </p:spPr>
        <p:txBody>
          <a:bodyPr/>
          <a:lstStyle>
            <a:lvl1pPr>
              <a:defRPr>
                <a:solidFill>
                  <a:schemeClr val="tx1"/>
                </a:solidFill>
              </a:defRPr>
            </a:lvl1pPr>
          </a:lstStyle>
          <a:p>
            <a:r>
              <a:rPr lang="sv-SE"/>
              <a:t>Kontaktuppgifter</a:t>
            </a:r>
          </a:p>
        </p:txBody>
      </p:sp>
      <p:sp>
        <p:nvSpPr>
          <p:cNvPr id="10" name="Platshållare för text 6">
            <a:extLst>
              <a:ext uri="{FF2B5EF4-FFF2-40B4-BE49-F238E27FC236}">
                <a16:creationId xmlns:a16="http://schemas.microsoft.com/office/drawing/2014/main" id="{02265319-CD82-4540-94A1-8E8020D1DD2A}"/>
              </a:ext>
            </a:extLst>
          </p:cNvPr>
          <p:cNvSpPr>
            <a:spLocks noGrp="1"/>
          </p:cNvSpPr>
          <p:nvPr>
            <p:ph type="body" sz="quarter" idx="12"/>
          </p:nvPr>
        </p:nvSpPr>
        <p:spPr>
          <a:xfrm>
            <a:off x="1160462" y="4355976"/>
            <a:ext cx="4537075" cy="2016125"/>
          </a:xfrm>
        </p:spPr>
        <p:txBody>
          <a:bodyPr/>
          <a:lstStyle>
            <a:lvl1pPr marL="0" indent="0">
              <a:buFontTx/>
              <a:buNone/>
              <a:defRPr/>
            </a:lvl1pPr>
          </a:lstStyle>
          <a:p>
            <a:pPr lvl="0"/>
            <a:r>
              <a:rPr lang="sv-SE"/>
              <a:t>Klicka här för att ändra format på bakgrundstexten</a:t>
            </a:r>
          </a:p>
        </p:txBody>
      </p:sp>
      <p:pic>
        <p:nvPicPr>
          <p:cNvPr id="12" name="Bildobjekt 11">
            <a:extLst>
              <a:ext uri="{FF2B5EF4-FFF2-40B4-BE49-F238E27FC236}">
                <a16:creationId xmlns:a16="http://schemas.microsoft.com/office/drawing/2014/main" id="{73273784-2F37-4BAA-BCA4-F5BAB6C2F25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365104" y="8707249"/>
            <a:ext cx="2227646" cy="185230"/>
          </a:xfrm>
          <a:prstGeom prst="rect">
            <a:avLst/>
          </a:prstGeom>
        </p:spPr>
      </p:pic>
      <p:pic>
        <p:nvPicPr>
          <p:cNvPr id="14" name="Bild 13">
            <a:extLst>
              <a:ext uri="{FF2B5EF4-FFF2-40B4-BE49-F238E27FC236}">
                <a16:creationId xmlns:a16="http://schemas.microsoft.com/office/drawing/2014/main" id="{85689AE5-294B-45F8-A9F7-43286CEC7185}"/>
              </a:ext>
            </a:extLst>
          </p:cNvPr>
          <p:cNvPicPr>
            <a:picLocks noChangeAspect="1"/>
          </p:cNvPicPr>
          <p:nvPr userDrawn="1"/>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29610"/>
          <a:stretch/>
        </p:blipFill>
        <p:spPr>
          <a:xfrm>
            <a:off x="5661248" y="323528"/>
            <a:ext cx="1000636" cy="7200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476672" y="2964119"/>
            <a:ext cx="6030328" cy="4704225"/>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rubrik 4">
            <a:extLst>
              <a:ext uri="{FF2B5EF4-FFF2-40B4-BE49-F238E27FC236}">
                <a16:creationId xmlns:a16="http://schemas.microsoft.com/office/drawing/2014/main" id="{4E6C4FA8-A25A-4CBF-96B1-4FE2DE371129}"/>
              </a:ext>
            </a:extLst>
          </p:cNvPr>
          <p:cNvSpPr>
            <a:spLocks noGrp="1"/>
          </p:cNvSpPr>
          <p:nvPr>
            <p:ph type="title"/>
          </p:nvPr>
        </p:nvSpPr>
        <p:spPr>
          <a:xfrm>
            <a:off x="476672" y="899592"/>
            <a:ext cx="5915025" cy="1766887"/>
          </a:xfrm>
          <a:prstGeom prst="rect">
            <a:avLst/>
          </a:prstGeom>
        </p:spPr>
        <p:txBody>
          <a:bodyPr vert="horz" lIns="91440" tIns="45720" rIns="91440" bIns="45720" rtlCol="0" anchor="ctr">
            <a:normAutofit/>
          </a:bodyPr>
          <a:lstStyle/>
          <a:p>
            <a:r>
              <a:rPr lang="sv-SE"/>
              <a:t>Klicka här för att ändra mall för rubrikformat</a:t>
            </a:r>
          </a:p>
        </p:txBody>
      </p:sp>
      <p:pic>
        <p:nvPicPr>
          <p:cNvPr id="4" name="Bild 3">
            <a:extLst>
              <a:ext uri="{FF2B5EF4-FFF2-40B4-BE49-F238E27FC236}">
                <a16:creationId xmlns:a16="http://schemas.microsoft.com/office/drawing/2014/main" id="{D43AD06B-FA2D-E6CF-282C-ECE75DB5C371}"/>
              </a:ext>
            </a:extLst>
          </p:cNvPr>
          <p:cNvPicPr>
            <a:picLocks noChangeAspect="1"/>
          </p:cNvPicPr>
          <p:nvPr userDrawn="1"/>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b="29610"/>
          <a:stretch/>
        </p:blipFill>
        <p:spPr>
          <a:xfrm>
            <a:off x="5661248" y="323528"/>
            <a:ext cx="1000636" cy="720080"/>
          </a:xfrm>
          <a:prstGeom prst="rect">
            <a:avLst/>
          </a:prstGeom>
        </p:spPr>
      </p:pic>
    </p:spTree>
  </p:cSld>
  <p:clrMap bg1="lt1" tx1="dk1" bg2="lt2" tx2="dk2" accent1="accent1" accent2="accent2" accent3="accent3" accent4="accent4" accent5="accent5" accent6="accent6" hlink="hlink" folHlink="folHlink"/>
  <p:sldLayoutIdLst>
    <p:sldLayoutId id="2147483662" r:id="rId1"/>
    <p:sldLayoutId id="2147483664" r:id="rId2"/>
    <p:sldLayoutId id="2147483671" r:id="rId3"/>
    <p:sldLayoutId id="2147483669" r:id="rId4"/>
    <p:sldLayoutId id="2147483670" r:id="rId5"/>
  </p:sldLayoutIdLst>
  <p:hf sldNum="0" hdr="0" dt="0"/>
  <p:txStyles>
    <p:titleStyle>
      <a:lvl1pPr algn="l"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www.hassleholm.se/"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2D8C5E-FC88-DAC7-2B2D-B94357436757}"/>
              </a:ext>
            </a:extLst>
          </p:cNvPr>
          <p:cNvSpPr>
            <a:spLocks noGrp="1"/>
          </p:cNvSpPr>
          <p:nvPr>
            <p:ph type="title"/>
          </p:nvPr>
        </p:nvSpPr>
        <p:spPr/>
        <p:txBody>
          <a:bodyPr>
            <a:normAutofit fontScale="90000"/>
          </a:bodyPr>
          <a:lstStyle/>
          <a:p>
            <a:r>
              <a:rPr lang="sv-SE" b="0" dirty="0"/>
              <a:t>Fixartjänstens framtida innehåll och placering</a:t>
            </a:r>
            <a:br>
              <a:rPr lang="sv-SE" dirty="0"/>
            </a:br>
            <a:endParaRPr lang="sv-SE" dirty="0"/>
          </a:p>
        </p:txBody>
      </p:sp>
      <p:sp>
        <p:nvSpPr>
          <p:cNvPr id="3" name="Platshållare för text 2">
            <a:extLst>
              <a:ext uri="{FF2B5EF4-FFF2-40B4-BE49-F238E27FC236}">
                <a16:creationId xmlns:a16="http://schemas.microsoft.com/office/drawing/2014/main" id="{B2A213C4-3D5A-685C-3636-9065376795C3}"/>
              </a:ext>
            </a:extLst>
          </p:cNvPr>
          <p:cNvSpPr>
            <a:spLocks noGrp="1"/>
          </p:cNvSpPr>
          <p:nvPr>
            <p:ph type="body" sz="quarter" idx="12"/>
          </p:nvPr>
        </p:nvSpPr>
        <p:spPr>
          <a:xfrm>
            <a:off x="1280658" y="4697443"/>
            <a:ext cx="3637321" cy="1743114"/>
          </a:xfrm>
        </p:spPr>
        <p:txBody>
          <a:bodyPr>
            <a:normAutofit fontScale="85000" lnSpcReduction="10000"/>
          </a:bodyPr>
          <a:lstStyle/>
          <a:p>
            <a:r>
              <a:rPr lang="sv-SE" dirty="0"/>
              <a:t>På uppdrag av nämnden har Verksamhetschef Myndighet Jens Westerlund och Verksamhetschef FSS Malena Sylvan fått i uppdrag att utreda Fixartjänstens framtida omfattning, innehåll och placering inom FSS. </a:t>
            </a:r>
          </a:p>
        </p:txBody>
      </p:sp>
    </p:spTree>
    <p:extLst>
      <p:ext uri="{BB962C8B-B14F-4D97-AF65-F5344CB8AC3E}">
        <p14:creationId xmlns:p14="http://schemas.microsoft.com/office/powerpoint/2010/main" val="3915843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084BD4-1EB7-8AB5-FCCE-0A9FBC3F5125}"/>
              </a:ext>
            </a:extLst>
          </p:cNvPr>
          <p:cNvSpPr>
            <a:spLocks noGrp="1"/>
          </p:cNvSpPr>
          <p:nvPr>
            <p:ph type="title"/>
          </p:nvPr>
        </p:nvSpPr>
        <p:spPr>
          <a:xfrm>
            <a:off x="476672" y="1089330"/>
            <a:ext cx="5915025" cy="763324"/>
          </a:xfrm>
        </p:spPr>
        <p:txBody>
          <a:bodyPr>
            <a:normAutofit fontScale="90000"/>
          </a:bodyPr>
          <a:lstStyle/>
          <a:p>
            <a:r>
              <a:rPr lang="sv-SE" sz="1600" u="sng" dirty="0"/>
              <a:t>Förutsättningar och nuläge fixartjänstens servicetjänster</a:t>
            </a:r>
            <a:br>
              <a:rPr lang="sv-SE" dirty="0"/>
            </a:br>
            <a:endParaRPr lang="sv-SE" dirty="0"/>
          </a:p>
        </p:txBody>
      </p:sp>
      <p:sp>
        <p:nvSpPr>
          <p:cNvPr id="3" name="Platshållare för text 2">
            <a:extLst>
              <a:ext uri="{FF2B5EF4-FFF2-40B4-BE49-F238E27FC236}">
                <a16:creationId xmlns:a16="http://schemas.microsoft.com/office/drawing/2014/main" id="{10AF3795-1AA0-5AF7-2ED5-83284BD5FC74}"/>
              </a:ext>
            </a:extLst>
          </p:cNvPr>
          <p:cNvSpPr>
            <a:spLocks noGrp="1"/>
          </p:cNvSpPr>
          <p:nvPr>
            <p:ph type="body" sz="quarter" idx="12"/>
          </p:nvPr>
        </p:nvSpPr>
        <p:spPr>
          <a:xfrm>
            <a:off x="476672" y="1963972"/>
            <a:ext cx="5976664" cy="6170212"/>
          </a:xfrm>
        </p:spPr>
        <p:txBody>
          <a:bodyPr>
            <a:normAutofit fontScale="85000" lnSpcReduction="10000"/>
          </a:bodyPr>
          <a:lstStyle/>
          <a:p>
            <a:pPr marL="342900" indent="-342900">
              <a:buFont typeface="Arial" panose="020B0604020202020204" pitchFamily="34" charset="0"/>
              <a:buChar char="•"/>
            </a:pPr>
            <a:r>
              <a:rPr lang="sv-SE" dirty="0"/>
              <a:t>Med servicetjänster avses tjänster som är avsedda att </a:t>
            </a:r>
            <a:r>
              <a:rPr lang="sv-SE" b="1" dirty="0"/>
              <a:t>förebygga skador, olycksfall eller ohälsa </a:t>
            </a:r>
            <a:r>
              <a:rPr lang="sv-SE" dirty="0"/>
              <a:t>som inte utgör personlig omvårdnad. </a:t>
            </a:r>
          </a:p>
          <a:p>
            <a:pPr marL="342900" indent="-342900">
              <a:buFont typeface="Arial" panose="020B0604020202020204" pitchFamily="34" charset="0"/>
              <a:buChar char="•"/>
            </a:pPr>
            <a:r>
              <a:rPr lang="sv-SE" dirty="0"/>
              <a:t>Det är kommunen som beslutar om och i sådant fall </a:t>
            </a:r>
            <a:r>
              <a:rPr lang="sv-SE" b="1" dirty="0"/>
              <a:t>vilka servicetjänster som skall erbjudas, i vilken utsträckning samt vilken åldersgrupp som skall omfattas. </a:t>
            </a:r>
          </a:p>
          <a:p>
            <a:pPr marL="342900" indent="-342900">
              <a:buFont typeface="Arial" panose="020B0604020202020204" pitchFamily="34" charset="0"/>
              <a:buChar char="•"/>
            </a:pPr>
            <a:r>
              <a:rPr lang="sv-SE" dirty="0"/>
              <a:t>Kommunen får ta ut skäliga avgifter för servicetjänster enligt grunder som kommunen själv bestämmer, dock </a:t>
            </a:r>
            <a:r>
              <a:rPr lang="sv-SE" b="1" dirty="0"/>
              <a:t>avgiftsfritt i de flesta kommuner. </a:t>
            </a:r>
          </a:p>
          <a:p>
            <a:pPr marL="342900" indent="-342900">
              <a:buFont typeface="Arial" panose="020B0604020202020204" pitchFamily="34" charset="0"/>
              <a:buChar char="•"/>
            </a:pPr>
            <a:r>
              <a:rPr lang="sv-SE" b="1" dirty="0"/>
              <a:t>191 av Sveriges 290 kommuner har fixartjänster i egen regi. </a:t>
            </a:r>
          </a:p>
          <a:p>
            <a:pPr marL="342900" indent="-342900">
              <a:buFont typeface="Arial" panose="020B0604020202020204" pitchFamily="34" charset="0"/>
              <a:buChar char="•"/>
            </a:pPr>
            <a:r>
              <a:rPr lang="sv-SE" dirty="0"/>
              <a:t>Utöver den humanitära aspekten att </a:t>
            </a:r>
            <a:r>
              <a:rPr lang="sv-SE" b="1" dirty="0"/>
              <a:t>fallolyckor medför omfattande lidande och därmed förlorad livskvalitet så är olyckorna också förknippade med stora samhällsekonomiska kostnader </a:t>
            </a:r>
            <a:r>
              <a:rPr lang="sv-SE" dirty="0"/>
              <a:t>i form av vård- och omsorg. </a:t>
            </a:r>
          </a:p>
          <a:p>
            <a:pPr marL="342900" indent="-342900">
              <a:buFont typeface="Arial" panose="020B0604020202020204" pitchFamily="34" charset="0"/>
              <a:buChar char="•"/>
            </a:pPr>
            <a:r>
              <a:rPr lang="sv-SE" dirty="0"/>
              <a:t>Det är av dessa anledningar mycket angeläget att försöka </a:t>
            </a:r>
            <a:r>
              <a:rPr lang="sv-SE" b="1" dirty="0"/>
              <a:t>reducera fallolyckorna</a:t>
            </a:r>
            <a:r>
              <a:rPr lang="sv-SE" dirty="0"/>
              <a:t>, och det är detta som är det huvudsakliga syftet med fixartjänsterna. </a:t>
            </a:r>
          </a:p>
          <a:p>
            <a:pPr marL="342900" indent="-342900">
              <a:buFont typeface="Arial" panose="020B0604020202020204" pitchFamily="34" charset="0"/>
              <a:buChar char="•"/>
            </a:pPr>
            <a:r>
              <a:rPr lang="sv-SE" dirty="0"/>
              <a:t>Men även andra aspekter lyfts fram som viktiga, där nämns bland annat de </a:t>
            </a:r>
            <a:r>
              <a:rPr lang="sv-SE" b="1" dirty="0"/>
              <a:t>sociala aspekterna och möjligheten att kunna erbjuda meningsfull sysselsättning </a:t>
            </a:r>
            <a:r>
              <a:rPr lang="sv-SE" dirty="0"/>
              <a:t>till personer utanför arbetsmarknaden. </a:t>
            </a:r>
          </a:p>
          <a:p>
            <a:pPr lvl="0"/>
            <a:endParaRPr lang="sv-SE" dirty="0"/>
          </a:p>
          <a:p>
            <a:endParaRPr lang="sv-SE" dirty="0"/>
          </a:p>
        </p:txBody>
      </p:sp>
    </p:spTree>
    <p:extLst>
      <p:ext uri="{BB962C8B-B14F-4D97-AF65-F5344CB8AC3E}">
        <p14:creationId xmlns:p14="http://schemas.microsoft.com/office/powerpoint/2010/main" val="2106123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F8A244-053C-D5E3-C06E-A3B3B0C0AF3B}"/>
              </a:ext>
            </a:extLst>
          </p:cNvPr>
          <p:cNvSpPr>
            <a:spLocks noGrp="1"/>
          </p:cNvSpPr>
          <p:nvPr>
            <p:ph type="title"/>
          </p:nvPr>
        </p:nvSpPr>
        <p:spPr>
          <a:xfrm>
            <a:off x="476672" y="1121135"/>
            <a:ext cx="5915025" cy="771276"/>
          </a:xfrm>
        </p:spPr>
        <p:txBody>
          <a:bodyPr>
            <a:normAutofit/>
          </a:bodyPr>
          <a:lstStyle/>
          <a:p>
            <a:r>
              <a:rPr lang="sv-SE" sz="1400" dirty="0"/>
              <a:t>Målgrupp och tjänster</a:t>
            </a:r>
          </a:p>
        </p:txBody>
      </p:sp>
      <p:sp>
        <p:nvSpPr>
          <p:cNvPr id="3" name="Platshållare för text 2">
            <a:extLst>
              <a:ext uri="{FF2B5EF4-FFF2-40B4-BE49-F238E27FC236}">
                <a16:creationId xmlns:a16="http://schemas.microsoft.com/office/drawing/2014/main" id="{9320F030-DBFD-D399-4D3F-74CF5B8C1A6A}"/>
              </a:ext>
            </a:extLst>
          </p:cNvPr>
          <p:cNvSpPr>
            <a:spLocks noGrp="1"/>
          </p:cNvSpPr>
          <p:nvPr>
            <p:ph type="body" sz="quarter" idx="12"/>
          </p:nvPr>
        </p:nvSpPr>
        <p:spPr>
          <a:xfrm>
            <a:off x="476672" y="1987826"/>
            <a:ext cx="5976664" cy="6154310"/>
          </a:xfrm>
        </p:spPr>
        <p:txBody>
          <a:bodyPr>
            <a:normAutofit fontScale="92500" lnSpcReduction="20000"/>
          </a:bodyPr>
          <a:lstStyle/>
          <a:p>
            <a:r>
              <a:rPr lang="sv-SE" u="sng" dirty="0"/>
              <a:t>Målgrupp i omvärldsbevakning</a:t>
            </a:r>
            <a:endParaRPr lang="sv-SE" dirty="0"/>
          </a:p>
          <a:p>
            <a:r>
              <a:rPr lang="sv-SE" dirty="0"/>
              <a:t>Det finns en stor variation i åldersgrupp som kan vara aktuell för att nyttja fixartjänst. Det gemensamma utgångsläget förefaller vara lägre de senaste åren jämfört med tidigare vilket tyder på att man inser nyttan av att </a:t>
            </a:r>
            <a:r>
              <a:rPr lang="sv-SE" b="1" dirty="0"/>
              <a:t>arbeta förebyggande och trygghetsskapande. </a:t>
            </a:r>
          </a:p>
          <a:p>
            <a:r>
              <a:rPr lang="sv-SE" dirty="0"/>
              <a:t>Det gemensamma utgångsläget är </a:t>
            </a:r>
            <a:r>
              <a:rPr lang="sv-SE" b="1" dirty="0"/>
              <a:t>ålderspension och uppåt</a:t>
            </a:r>
            <a:r>
              <a:rPr lang="sv-SE" dirty="0"/>
              <a:t>. </a:t>
            </a:r>
          </a:p>
          <a:p>
            <a:endParaRPr lang="sv-SE" dirty="0"/>
          </a:p>
          <a:p>
            <a:r>
              <a:rPr lang="sv-SE" u="sng" dirty="0"/>
              <a:t>De tjänster som erbjuds och efterfrågas mest är: </a:t>
            </a:r>
            <a:endParaRPr lang="sv-SE" dirty="0"/>
          </a:p>
          <a:p>
            <a:pPr lvl="0"/>
            <a:r>
              <a:rPr lang="sv-SE" dirty="0"/>
              <a:t>- Byta batterier</a:t>
            </a:r>
          </a:p>
          <a:p>
            <a:pPr lvl="0"/>
            <a:r>
              <a:rPr lang="sv-SE" dirty="0"/>
              <a:t>- Lägga ut halksäkra mattor</a:t>
            </a:r>
          </a:p>
          <a:p>
            <a:pPr lvl="0"/>
            <a:r>
              <a:rPr lang="sv-SE" dirty="0"/>
              <a:t>- Fästa sladdar</a:t>
            </a:r>
          </a:p>
          <a:p>
            <a:pPr lvl="0"/>
            <a:r>
              <a:rPr lang="sv-SE" dirty="0"/>
              <a:t>- Spika upp enstaka tavlor</a:t>
            </a:r>
          </a:p>
          <a:p>
            <a:pPr lvl="0"/>
            <a:r>
              <a:rPr lang="sv-SE" dirty="0"/>
              <a:t>- Hämta/ställa saker i källare/vindsförråd</a:t>
            </a:r>
          </a:p>
          <a:p>
            <a:pPr lvl="0"/>
            <a:r>
              <a:rPr lang="sv-SE" dirty="0"/>
              <a:t>- Hänga upp/ta ner gardiner</a:t>
            </a:r>
          </a:p>
          <a:p>
            <a:pPr lvl="0"/>
            <a:r>
              <a:rPr lang="sv-SE" dirty="0"/>
              <a:t>- Sätta upp brandvarnare</a:t>
            </a:r>
          </a:p>
          <a:p>
            <a:pPr lvl="0"/>
            <a:r>
              <a:rPr lang="sv-SE" dirty="0"/>
              <a:t>- Byta glödlampor</a:t>
            </a:r>
          </a:p>
          <a:p>
            <a:pPr lvl="0"/>
            <a:r>
              <a:rPr lang="sv-SE" dirty="0"/>
              <a:t>- Rådgivning i syfte att minska risker för halkolyckor och förbättra säkerheten i  ditt hem</a:t>
            </a:r>
          </a:p>
          <a:p>
            <a:pPr lvl="0"/>
            <a:endParaRPr lang="sv-SE" dirty="0"/>
          </a:p>
          <a:p>
            <a:endParaRPr lang="sv-SE" dirty="0"/>
          </a:p>
        </p:txBody>
      </p:sp>
    </p:spTree>
    <p:extLst>
      <p:ext uri="{BB962C8B-B14F-4D97-AF65-F5344CB8AC3E}">
        <p14:creationId xmlns:p14="http://schemas.microsoft.com/office/powerpoint/2010/main" val="889347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E6CC99B-BC95-8461-6C11-4D8ED7318DF3}"/>
              </a:ext>
            </a:extLst>
          </p:cNvPr>
          <p:cNvSpPr>
            <a:spLocks noGrp="1"/>
          </p:cNvSpPr>
          <p:nvPr>
            <p:ph type="title"/>
          </p:nvPr>
        </p:nvSpPr>
        <p:spPr>
          <a:xfrm>
            <a:off x="476672" y="1129086"/>
            <a:ext cx="5915025" cy="675860"/>
          </a:xfrm>
        </p:spPr>
        <p:txBody>
          <a:bodyPr>
            <a:normAutofit/>
          </a:bodyPr>
          <a:lstStyle/>
          <a:p>
            <a:r>
              <a:rPr lang="sv-SE" sz="1400" dirty="0"/>
              <a:t>Trygghetsskapande, brandskyddsförebyggande och förebygga fallskador</a:t>
            </a:r>
          </a:p>
        </p:txBody>
      </p:sp>
      <p:sp>
        <p:nvSpPr>
          <p:cNvPr id="3" name="Platshållare för text 2">
            <a:extLst>
              <a:ext uri="{FF2B5EF4-FFF2-40B4-BE49-F238E27FC236}">
                <a16:creationId xmlns:a16="http://schemas.microsoft.com/office/drawing/2014/main" id="{F3E0F739-851B-07C4-2CF4-07BBFD7E9BCD}"/>
              </a:ext>
            </a:extLst>
          </p:cNvPr>
          <p:cNvSpPr>
            <a:spLocks noGrp="1"/>
          </p:cNvSpPr>
          <p:nvPr>
            <p:ph type="body" sz="quarter" idx="12"/>
          </p:nvPr>
        </p:nvSpPr>
        <p:spPr>
          <a:xfrm>
            <a:off x="476672" y="1868557"/>
            <a:ext cx="5976664" cy="6472361"/>
          </a:xfrm>
        </p:spPr>
        <p:txBody>
          <a:bodyPr>
            <a:normAutofit fontScale="85000" lnSpcReduction="10000"/>
          </a:bodyPr>
          <a:lstStyle/>
          <a:p>
            <a:r>
              <a:rPr lang="sv-SE" sz="1900" u="sng" dirty="0"/>
              <a:t>Angående trygghetsskapande och brandskyddsförebyggande arbete</a:t>
            </a:r>
            <a:endParaRPr lang="sv-SE" sz="1900" dirty="0"/>
          </a:p>
          <a:p>
            <a:r>
              <a:rPr lang="sv-SE" sz="1900" dirty="0"/>
              <a:t>Många kommuner har ett allt större </a:t>
            </a:r>
            <a:r>
              <a:rPr lang="sv-SE" sz="1900" b="1" dirty="0"/>
              <a:t>samarbete med lokalpolis i trygghetsskapande syfte men även med Räddningstjänsten i förebyggande brandskyddsarbete. </a:t>
            </a:r>
          </a:p>
          <a:p>
            <a:endParaRPr lang="sv-SE" sz="1900" b="1" dirty="0"/>
          </a:p>
          <a:p>
            <a:r>
              <a:rPr lang="sv-SE" sz="1900" b="1" dirty="0"/>
              <a:t>För fixartjänsten har det brandskyddsförebyggande arbetet blivit allt större i många kommuner, så även i Hässleholm. </a:t>
            </a:r>
          </a:p>
          <a:p>
            <a:r>
              <a:rPr lang="sv-SE" sz="1900" u="sng" dirty="0"/>
              <a:t>Det kan t ex handla om att kontrollera brandskyddet genom att</a:t>
            </a:r>
            <a:r>
              <a:rPr lang="sv-SE" sz="1900" dirty="0"/>
              <a:t>: </a:t>
            </a:r>
          </a:p>
          <a:p>
            <a:pPr lvl="0"/>
            <a:r>
              <a:rPr lang="sv-SE" sz="1900" dirty="0"/>
              <a:t>- Kontrollera att </a:t>
            </a:r>
            <a:r>
              <a:rPr lang="sv-SE" sz="1900" b="1" dirty="0"/>
              <a:t>brandvarnare</a:t>
            </a:r>
            <a:r>
              <a:rPr lang="sv-SE" sz="1900" dirty="0"/>
              <a:t> finns och fungerar</a:t>
            </a:r>
          </a:p>
          <a:p>
            <a:pPr lvl="0"/>
            <a:r>
              <a:rPr lang="sv-SE" sz="1900" dirty="0"/>
              <a:t>- Installera ny eller </a:t>
            </a:r>
            <a:r>
              <a:rPr lang="sv-SE" sz="1900" b="1" dirty="0"/>
              <a:t>byta batteri </a:t>
            </a:r>
            <a:r>
              <a:rPr lang="sv-SE" sz="1900" dirty="0"/>
              <a:t>i brandvarnare </a:t>
            </a:r>
          </a:p>
          <a:p>
            <a:pPr lvl="0"/>
            <a:r>
              <a:rPr lang="sv-SE" sz="1900" dirty="0"/>
              <a:t>- Fråga om det finns </a:t>
            </a:r>
            <a:r>
              <a:rPr lang="sv-SE" sz="1900" b="1" dirty="0"/>
              <a:t>brandfilt</a:t>
            </a:r>
            <a:r>
              <a:rPr lang="sv-SE" sz="1900" dirty="0"/>
              <a:t> och om den boende vet hur den skall användas</a:t>
            </a:r>
          </a:p>
          <a:p>
            <a:pPr lvl="0"/>
            <a:r>
              <a:rPr lang="sv-SE" sz="1900" dirty="0"/>
              <a:t>- Fråga om det finns </a:t>
            </a:r>
            <a:r>
              <a:rPr lang="sv-SE" sz="1900" b="1" dirty="0"/>
              <a:t>brandsläckare </a:t>
            </a:r>
            <a:r>
              <a:rPr lang="sv-SE" sz="1900" dirty="0"/>
              <a:t>och om den boende vet hur den används, kontrollera att brandsläckare har giltigt till och med datum</a:t>
            </a:r>
          </a:p>
          <a:p>
            <a:pPr lvl="0"/>
            <a:r>
              <a:rPr lang="sv-SE" sz="1900" dirty="0"/>
              <a:t>- Kontrollera om det finns </a:t>
            </a:r>
            <a:r>
              <a:rPr lang="sv-SE" sz="1900" b="1" dirty="0"/>
              <a:t>spisvakt</a:t>
            </a:r>
          </a:p>
          <a:p>
            <a:pPr lvl="0"/>
            <a:r>
              <a:rPr lang="sv-SE" sz="1900" dirty="0"/>
              <a:t>- Fråga om den boende vet hur hen skall agera om det börjar brinna</a:t>
            </a:r>
          </a:p>
          <a:p>
            <a:endParaRPr lang="sv-SE" sz="1900" u="sng" dirty="0"/>
          </a:p>
          <a:p>
            <a:r>
              <a:rPr lang="sv-SE" sz="1900" u="sng" dirty="0"/>
              <a:t>Förebygga fallskador</a:t>
            </a:r>
            <a:endParaRPr lang="sv-SE" sz="1900" dirty="0"/>
          </a:p>
          <a:p>
            <a:r>
              <a:rPr lang="sv-SE" sz="1900" dirty="0"/>
              <a:t>Ett viktigt syfte med fixartjänsten är att förebygga fallskador. Därför hjälper man gärna till med sådant som annars hade inneburit att nyttjaren av tjänsten hade behövt klättra upp på en stol eller stege för att sträcka sig efter sådant som är svårt att nå. </a:t>
            </a:r>
          </a:p>
          <a:p>
            <a:endParaRPr lang="sv-SE" dirty="0"/>
          </a:p>
        </p:txBody>
      </p:sp>
    </p:spTree>
    <p:extLst>
      <p:ext uri="{BB962C8B-B14F-4D97-AF65-F5344CB8AC3E}">
        <p14:creationId xmlns:p14="http://schemas.microsoft.com/office/powerpoint/2010/main" val="509964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F8D0B4-31B5-F31A-B02E-2858FC3FCFE7}"/>
              </a:ext>
            </a:extLst>
          </p:cNvPr>
          <p:cNvSpPr>
            <a:spLocks noGrp="1"/>
          </p:cNvSpPr>
          <p:nvPr>
            <p:ph type="title"/>
          </p:nvPr>
        </p:nvSpPr>
        <p:spPr>
          <a:xfrm>
            <a:off x="476672" y="1032387"/>
            <a:ext cx="5915025" cy="287594"/>
          </a:xfrm>
        </p:spPr>
        <p:txBody>
          <a:bodyPr>
            <a:normAutofit fontScale="90000"/>
          </a:bodyPr>
          <a:lstStyle/>
          <a:p>
            <a:r>
              <a:rPr lang="sv-SE" sz="1400" dirty="0"/>
              <a:t>Slutsats och förslag</a:t>
            </a:r>
          </a:p>
        </p:txBody>
      </p:sp>
      <p:sp>
        <p:nvSpPr>
          <p:cNvPr id="3" name="Platshållare för text 2">
            <a:extLst>
              <a:ext uri="{FF2B5EF4-FFF2-40B4-BE49-F238E27FC236}">
                <a16:creationId xmlns:a16="http://schemas.microsoft.com/office/drawing/2014/main" id="{54753502-59B2-58C6-EE35-80C8422BF878}"/>
              </a:ext>
            </a:extLst>
          </p:cNvPr>
          <p:cNvSpPr>
            <a:spLocks noGrp="1"/>
          </p:cNvSpPr>
          <p:nvPr>
            <p:ph type="body" sz="quarter" idx="12"/>
          </p:nvPr>
        </p:nvSpPr>
        <p:spPr>
          <a:xfrm>
            <a:off x="476672" y="1423219"/>
            <a:ext cx="5976664" cy="6846138"/>
          </a:xfrm>
        </p:spPr>
        <p:txBody>
          <a:bodyPr>
            <a:normAutofit fontScale="92500" lnSpcReduction="20000"/>
          </a:bodyPr>
          <a:lstStyle/>
          <a:p>
            <a:pPr marL="285750" indent="-285750">
              <a:buFont typeface="Arial" panose="020B0604020202020204" pitchFamily="34" charset="0"/>
              <a:buChar char="•"/>
            </a:pPr>
            <a:r>
              <a:rPr lang="sv-SE" sz="1900" dirty="0"/>
              <a:t>Fixartjänsten bedöms som mycket värdefull för målgruppen i de vardagliga situationerna. Det finns också erfarenhet som pekar på såväl </a:t>
            </a:r>
            <a:r>
              <a:rPr lang="sv-SE" sz="1900" b="1" dirty="0"/>
              <a:t>social, trygghetsskapande och ekonomisk nytta i ett större samhällsperspektiv. </a:t>
            </a:r>
          </a:p>
          <a:p>
            <a:pPr marL="285750" indent="-285750">
              <a:buFont typeface="Arial" panose="020B0604020202020204" pitchFamily="34" charset="0"/>
              <a:buChar char="•"/>
            </a:pPr>
            <a:r>
              <a:rPr lang="sv-SE" sz="1900" dirty="0"/>
              <a:t>Grundtanken bakom denna typ av tjänst när den infördes handlade om att skapa </a:t>
            </a:r>
            <a:r>
              <a:rPr lang="sv-SE" sz="1900" b="1" dirty="0"/>
              <a:t>större självständighet och förebygga fallskador</a:t>
            </a:r>
            <a:r>
              <a:rPr lang="sv-SE" sz="1900" dirty="0"/>
              <a:t>. Argument som blivit än mer tydliga i samband med den nya Socialtjänstlagen vilken infördes per den 1 juli 2025. </a:t>
            </a:r>
          </a:p>
          <a:p>
            <a:pPr marL="285750" indent="-285750">
              <a:buFont typeface="Arial" panose="020B0604020202020204" pitchFamily="34" charset="0"/>
              <a:buChar char="•"/>
            </a:pPr>
            <a:r>
              <a:rPr lang="sv-SE" sz="1900" dirty="0"/>
              <a:t>Föreslås att åldersgrupp ändras från dagens 75+ till </a:t>
            </a:r>
            <a:r>
              <a:rPr lang="sv-SE" sz="1900" b="1" dirty="0"/>
              <a:t>67+ och målgrupp skall även innefatta möjlighet för de som är yngre och samtidigt har aktiva insatser för en längre tidsperiod genom omsorgsförvaltningens försorg.</a:t>
            </a:r>
            <a:r>
              <a:rPr lang="sv-SE" sz="1900" dirty="0"/>
              <a:t> Vidare bör även våra träffpunktsverksamheter i mån av fixartjänstens tid och möjlighet kunna avropa fixartjänsten.</a:t>
            </a:r>
          </a:p>
          <a:p>
            <a:pPr marL="285750" indent="-285750">
              <a:buFont typeface="Arial" panose="020B0604020202020204" pitchFamily="34" charset="0"/>
              <a:buChar char="•"/>
            </a:pPr>
            <a:r>
              <a:rPr lang="sv-SE" sz="1900" dirty="0"/>
              <a:t>Mot bakgrund av ovanstående </a:t>
            </a:r>
            <a:r>
              <a:rPr lang="sv-SE" sz="1900" b="1" dirty="0"/>
              <a:t>föreslås ON att fixartjänsten under 2026 skall gå över från Tekniska förvaltningen till Omsorgsförvaltningen och sortera under verksamhetsområde FSS med en heltidstjänst </a:t>
            </a:r>
            <a:r>
              <a:rPr lang="sv-SE" sz="1900" dirty="0"/>
              <a:t>istället för 25%. </a:t>
            </a:r>
          </a:p>
          <a:p>
            <a:pPr marL="285750" indent="-285750">
              <a:buFont typeface="Arial" panose="020B0604020202020204" pitchFamily="34" charset="0"/>
              <a:buChar char="•"/>
            </a:pPr>
            <a:r>
              <a:rPr lang="sv-SE" sz="1900" dirty="0"/>
              <a:t>Utformning av tjänsten skall där vara på sådant sätt att </a:t>
            </a:r>
            <a:r>
              <a:rPr lang="sv-SE" sz="1900" b="1" dirty="0"/>
              <a:t>internt samarbete sker och ges möjlighet att skapa meningsfull sysselsättning för deltagare i daglig verksamhet.</a:t>
            </a:r>
            <a:r>
              <a:rPr lang="sv-SE" sz="1900" dirty="0"/>
              <a:t> Fixartjänsten bör därför organiseras så att den sorterar under berörd Enhetschef för daglig verksamhet. </a:t>
            </a:r>
          </a:p>
          <a:p>
            <a:endParaRPr lang="sv-SE" dirty="0"/>
          </a:p>
        </p:txBody>
      </p:sp>
    </p:spTree>
    <p:extLst>
      <p:ext uri="{BB962C8B-B14F-4D97-AF65-F5344CB8AC3E}">
        <p14:creationId xmlns:p14="http://schemas.microsoft.com/office/powerpoint/2010/main" val="3108733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E69AA889-C066-639B-75B5-AA57B8664A7E}"/>
              </a:ext>
            </a:extLst>
          </p:cNvPr>
          <p:cNvSpPr>
            <a:spLocks noGrp="1"/>
          </p:cNvSpPr>
          <p:nvPr>
            <p:ph type="title"/>
          </p:nvPr>
        </p:nvSpPr>
        <p:spPr/>
        <p:txBody>
          <a:bodyPr/>
          <a:lstStyle/>
          <a:p>
            <a:endParaRPr lang="sv-SE"/>
          </a:p>
        </p:txBody>
      </p:sp>
      <p:sp>
        <p:nvSpPr>
          <p:cNvPr id="2" name="Platshållare för text 2">
            <a:extLst>
              <a:ext uri="{FF2B5EF4-FFF2-40B4-BE49-F238E27FC236}">
                <a16:creationId xmlns:a16="http://schemas.microsoft.com/office/drawing/2014/main" id="{E9F8A22B-2E76-AFCC-807A-1D6F285A2217}"/>
              </a:ext>
            </a:extLst>
          </p:cNvPr>
          <p:cNvSpPr txBox="1">
            <a:spLocks noGrp="1"/>
          </p:cNvSpPr>
          <p:nvPr>
            <p:ph type="body" sz="quarter" idx="12"/>
          </p:nvPr>
        </p:nvSpPr>
        <p:spPr>
          <a:xfrm>
            <a:off x="1160463" y="4356100"/>
            <a:ext cx="4537075" cy="2016125"/>
          </a:xfrm>
          <a:prstGeom prst="rect">
            <a:avLst/>
          </a:prstGeom>
        </p:spPr>
        <p:txBody>
          <a:bodyPr vert="horz" lIns="91440" tIns="45720" rIns="91440" bIns="45720" rtlCol="0" anchor="t">
            <a:normAutofit/>
          </a:bodyPr>
          <a:lstStyle>
            <a:lvl1pPr marL="278606" indent="-278606" algn="l" defTabSz="742950" rtl="0" eaLnBrk="1" latinLnBrk="0" hangingPunct="1">
              <a:spcBef>
                <a:spcPct val="20000"/>
              </a:spcBef>
              <a:buFont typeface="Arial" pitchFamily="34" charset="0"/>
              <a:buChar char="•"/>
              <a:defRPr sz="1463" kern="1200">
                <a:solidFill>
                  <a:schemeClr val="tx1"/>
                </a:solidFill>
                <a:latin typeface="+mn-lt"/>
                <a:ea typeface="+mn-ea"/>
                <a:cs typeface="+mn-cs"/>
              </a:defRPr>
            </a:lvl1pPr>
            <a:lvl2pPr marL="603647" indent="-232172" algn="l" defTabSz="742950" rtl="0" eaLnBrk="1" latinLnBrk="0" hangingPunct="1">
              <a:spcBef>
                <a:spcPct val="20000"/>
              </a:spcBef>
              <a:buFont typeface="Arial" pitchFamily="34" charset="0"/>
              <a:buChar char="–"/>
              <a:defRPr sz="1463" kern="1200">
                <a:solidFill>
                  <a:schemeClr val="tx1"/>
                </a:solidFill>
                <a:latin typeface="+mn-lt"/>
                <a:ea typeface="+mn-ea"/>
                <a:cs typeface="+mn-cs"/>
              </a:defRPr>
            </a:lvl2pPr>
            <a:lvl3pPr marL="928688" indent="-185738" algn="l" defTabSz="742950" rtl="0" eaLnBrk="1" latinLnBrk="0" hangingPunct="1">
              <a:spcBef>
                <a:spcPct val="20000"/>
              </a:spcBef>
              <a:buFont typeface="Arial" pitchFamily="34" charset="0"/>
              <a:buChar char="•"/>
              <a:defRPr sz="1463" kern="1200">
                <a:solidFill>
                  <a:schemeClr val="tx1"/>
                </a:solidFill>
                <a:latin typeface="+mn-lt"/>
                <a:ea typeface="+mn-ea"/>
                <a:cs typeface="+mn-cs"/>
              </a:defRPr>
            </a:lvl3pPr>
            <a:lvl4pPr marL="1300163" indent="-185738" algn="l" defTabSz="742950" rtl="0" eaLnBrk="1" latinLnBrk="0" hangingPunct="1">
              <a:spcBef>
                <a:spcPct val="20000"/>
              </a:spcBef>
              <a:buFont typeface="Arial" pitchFamily="34" charset="0"/>
              <a:buChar char="–"/>
              <a:defRPr sz="1463" kern="1200">
                <a:solidFill>
                  <a:schemeClr val="tx1"/>
                </a:solidFill>
                <a:latin typeface="+mn-lt"/>
                <a:ea typeface="+mn-ea"/>
                <a:cs typeface="+mn-cs"/>
              </a:defRPr>
            </a:lvl4pPr>
            <a:lvl5pPr marL="1671638" indent="-185738" algn="l" defTabSz="742950" rtl="0" eaLnBrk="1" latinLnBrk="0" hangingPunct="1">
              <a:spcBef>
                <a:spcPct val="20000"/>
              </a:spcBef>
              <a:buFont typeface="Arial" pitchFamily="34" charset="0"/>
              <a:buChar char="»"/>
              <a:defRPr sz="1463" kern="1200">
                <a:solidFill>
                  <a:schemeClr val="tx1"/>
                </a:solidFill>
                <a:latin typeface="+mn-lt"/>
                <a:ea typeface="+mn-ea"/>
                <a:cs typeface="+mn-cs"/>
              </a:defRPr>
            </a:lvl5pPr>
            <a:lvl6pPr marL="2043113" indent="-185738" algn="l" defTabSz="742950" rtl="0" eaLnBrk="1" latinLnBrk="0" hangingPunct="1">
              <a:spcBef>
                <a:spcPct val="20000"/>
              </a:spcBef>
              <a:buFont typeface="Arial" pitchFamily="34" charset="0"/>
              <a:buChar char="•"/>
              <a:defRPr sz="1625" kern="1200">
                <a:solidFill>
                  <a:schemeClr val="tx1"/>
                </a:solidFill>
                <a:latin typeface="+mn-lt"/>
                <a:ea typeface="+mn-ea"/>
                <a:cs typeface="+mn-cs"/>
              </a:defRPr>
            </a:lvl6pPr>
            <a:lvl7pPr marL="2414588" indent="-185738" algn="l" defTabSz="742950" rtl="0" eaLnBrk="1" latinLnBrk="0" hangingPunct="1">
              <a:spcBef>
                <a:spcPct val="20000"/>
              </a:spcBef>
              <a:buFont typeface="Arial" pitchFamily="34" charset="0"/>
              <a:buChar char="•"/>
              <a:defRPr sz="1625" kern="1200">
                <a:solidFill>
                  <a:schemeClr val="tx1"/>
                </a:solidFill>
                <a:latin typeface="+mn-lt"/>
                <a:ea typeface="+mn-ea"/>
                <a:cs typeface="+mn-cs"/>
              </a:defRPr>
            </a:lvl7pPr>
            <a:lvl8pPr marL="2786063" indent="-185738" algn="l" defTabSz="742950" rtl="0" eaLnBrk="1" latinLnBrk="0" hangingPunct="1">
              <a:spcBef>
                <a:spcPct val="20000"/>
              </a:spcBef>
              <a:buFont typeface="Arial" pitchFamily="34" charset="0"/>
              <a:buChar char="•"/>
              <a:defRPr sz="1625" kern="1200">
                <a:solidFill>
                  <a:schemeClr val="tx1"/>
                </a:solidFill>
                <a:latin typeface="+mn-lt"/>
                <a:ea typeface="+mn-ea"/>
                <a:cs typeface="+mn-cs"/>
              </a:defRPr>
            </a:lvl8pPr>
            <a:lvl9pPr marL="3157538" indent="-185738" algn="l" defTabSz="742950" rtl="0" eaLnBrk="1" latinLnBrk="0" hangingPunct="1">
              <a:spcBef>
                <a:spcPct val="20000"/>
              </a:spcBef>
              <a:buFont typeface="Arial" pitchFamily="34" charset="0"/>
              <a:buChar char="•"/>
              <a:defRPr sz="1625" kern="1200">
                <a:solidFill>
                  <a:schemeClr val="tx1"/>
                </a:solidFill>
                <a:latin typeface="+mn-lt"/>
                <a:ea typeface="+mn-ea"/>
                <a:cs typeface="+mn-cs"/>
              </a:defRPr>
            </a:lvl9pPr>
          </a:lstStyle>
          <a:p>
            <a:pPr marL="278130" indent="-278130">
              <a:buFont typeface="Arial" pitchFamily="34" charset="0"/>
              <a:buNone/>
            </a:pPr>
            <a:r>
              <a:rPr lang="sv-SE" sz="1450" dirty="0">
                <a:ea typeface="+mn-lt"/>
                <a:cs typeface="+mn-lt"/>
              </a:rPr>
              <a:t>Jens Westerlund</a:t>
            </a:r>
            <a:endParaRPr lang="sv-SE" sz="1400" dirty="0">
              <a:cs typeface="Arial"/>
            </a:endParaRPr>
          </a:p>
          <a:p>
            <a:pPr marL="278130" indent="-278130">
              <a:buFont typeface="Arial" pitchFamily="34" charset="0"/>
              <a:buNone/>
            </a:pPr>
            <a:r>
              <a:rPr lang="sv-SE" sz="1450" dirty="0">
                <a:ea typeface="+mn-lt"/>
                <a:cs typeface="+mn-lt"/>
              </a:rPr>
              <a:t>verksamhetschef myndighet</a:t>
            </a:r>
          </a:p>
          <a:p>
            <a:pPr marL="278130" indent="-278130">
              <a:buFont typeface="Arial" pitchFamily="34" charset="0"/>
              <a:buNone/>
            </a:pPr>
            <a:r>
              <a:rPr lang="sv-SE" sz="1450" dirty="0">
                <a:ea typeface="+mn-lt"/>
                <a:cs typeface="+mn-lt"/>
              </a:rPr>
              <a:t>jens.westerlund@hassleholm.se</a:t>
            </a:r>
            <a:endParaRPr lang="sv-SE" dirty="0">
              <a:cs typeface="Arial"/>
            </a:endParaRPr>
          </a:p>
          <a:p>
            <a:pPr marL="278130" indent="-278130">
              <a:buFont typeface="Arial" pitchFamily="34" charset="0"/>
              <a:buNone/>
            </a:pPr>
            <a:r>
              <a:rPr lang="sv-SE" sz="1450" dirty="0">
                <a:ea typeface="+mn-lt"/>
                <a:cs typeface="+mn-lt"/>
                <a:hlinkClick r:id="rId2"/>
              </a:rPr>
              <a:t>www.hassleholm.se</a:t>
            </a:r>
            <a:r>
              <a:rPr lang="sv-SE" sz="1450" dirty="0">
                <a:ea typeface="+mn-lt"/>
                <a:cs typeface="+mn-lt"/>
              </a:rPr>
              <a:t> </a:t>
            </a:r>
            <a:endParaRPr lang="sv-SE" dirty="0">
              <a:cs typeface="Arial"/>
            </a:endParaRPr>
          </a:p>
        </p:txBody>
      </p:sp>
    </p:spTree>
    <p:extLst>
      <p:ext uri="{BB962C8B-B14F-4D97-AF65-F5344CB8AC3E}">
        <p14:creationId xmlns:p14="http://schemas.microsoft.com/office/powerpoint/2010/main" val="3829616517"/>
      </p:ext>
    </p:extLst>
  </p:cSld>
  <p:clrMapOvr>
    <a:masterClrMapping/>
  </p:clrMapOvr>
</p:sld>
</file>

<file path=ppt/theme/theme1.xml><?xml version="1.0" encoding="utf-8"?>
<a:theme xmlns:a="http://schemas.openxmlformats.org/drawingml/2006/main" name="Presentation_Stående">
  <a:themeElements>
    <a:clrScheme name="Anpassat 1">
      <a:dk1>
        <a:srgbClr val="0C0C0C"/>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npassat 3">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B704E2AB-E0AF-4453-A7C6-3B943F2581D4}" vid="{D0028FF4-AB9F-438D-B848-09DE1952EFE0}"/>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9CD954A431C4D84280CC95A94F1CAB35" ma:contentTypeVersion="11" ma:contentTypeDescription="Skapa ett nytt dokument." ma:contentTypeScope="" ma:versionID="d5cec7d2265e8840fce4c303d4413a11">
  <xsd:schema xmlns:xsd="http://www.w3.org/2001/XMLSchema" xmlns:xs="http://www.w3.org/2001/XMLSchema" xmlns:p="http://schemas.microsoft.com/office/2006/metadata/properties" xmlns:ns2="2ba1845a-0153-45dd-b679-67e768113a34" xmlns:ns3="c871babc-2ab2-49fc-b27b-5d64f0c4329d" targetNamespace="http://schemas.microsoft.com/office/2006/metadata/properties" ma:root="true" ma:fieldsID="fe8de941bb27b445986c58653b3ac8eb" ns2:_="" ns3:_="">
    <xsd:import namespace="2ba1845a-0153-45dd-b679-67e768113a34"/>
    <xsd:import namespace="c871babc-2ab2-49fc-b27b-5d64f0c4329d"/>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a1845a-0153-45dd-b679-67e768113a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871babc-2ab2-49fc-b27b-5d64f0c4329d" elementFormDefault="qualified">
    <xsd:import namespace="http://schemas.microsoft.com/office/2006/documentManagement/types"/>
    <xsd:import namespace="http://schemas.microsoft.com/office/infopath/2007/PartnerControls"/>
    <xsd:element name="SharedWithUsers" ma:index="17"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65F8DF-A11E-4CA9-9CD5-93FC78743DA0}">
  <ds:schemaRefs>
    <ds:schemaRef ds:uri="http://schemas.microsoft.com/sharepoint/v3/contenttype/forms"/>
  </ds:schemaRefs>
</ds:datastoreItem>
</file>

<file path=customXml/itemProps2.xml><?xml version="1.0" encoding="utf-8"?>
<ds:datastoreItem xmlns:ds="http://schemas.openxmlformats.org/officeDocument/2006/customXml" ds:itemID="{35B7518C-6AC5-454F-A8DE-02B38E20E904}">
  <ds:schemaRefs>
    <ds:schemaRef ds:uri="http://schemas.microsoft.com/office/2006/metadata/properties"/>
    <ds:schemaRef ds:uri="c871babc-2ab2-49fc-b27b-5d64f0c4329d"/>
    <ds:schemaRef ds:uri="http://purl.org/dc/terms/"/>
    <ds:schemaRef ds:uri="http://schemas.microsoft.com/office/2006/documentManagement/types"/>
    <ds:schemaRef ds:uri="http://www.w3.org/XML/1998/namespace"/>
    <ds:schemaRef ds:uri="http://purl.org/dc/dcmitype/"/>
    <ds:schemaRef ds:uri="http://schemas.microsoft.com/office/infopath/2007/PartnerControls"/>
    <ds:schemaRef ds:uri="http://schemas.openxmlformats.org/package/2006/metadata/core-properties"/>
    <ds:schemaRef ds:uri="2ba1845a-0153-45dd-b679-67e768113a34"/>
    <ds:schemaRef ds:uri="http://purl.org/dc/elements/1.1/"/>
  </ds:schemaRefs>
</ds:datastoreItem>
</file>

<file path=customXml/itemProps3.xml><?xml version="1.0" encoding="utf-8"?>
<ds:datastoreItem xmlns:ds="http://schemas.openxmlformats.org/officeDocument/2006/customXml" ds:itemID="{C05386A0-9D13-49B9-8BD7-8474CD370B1A}">
  <ds:schemaRefs>
    <ds:schemaRef ds:uri="2ba1845a-0153-45dd-b679-67e768113a34"/>
    <ds:schemaRef ds:uri="c871babc-2ab2-49fc-b27b-5d64f0c4329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133</TotalTime>
  <Words>714</Words>
  <Application>Microsoft Office PowerPoint</Application>
  <PresentationFormat>Bildspel på skärmen (4:3)</PresentationFormat>
  <Paragraphs>50</Paragraphs>
  <Slides>6</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6</vt:i4>
      </vt:variant>
    </vt:vector>
  </HeadingPairs>
  <TitlesOfParts>
    <vt:vector size="10" baseType="lpstr">
      <vt:lpstr>Arial</vt:lpstr>
      <vt:lpstr>Arial Black</vt:lpstr>
      <vt:lpstr>Calibri</vt:lpstr>
      <vt:lpstr>Presentation_Stående</vt:lpstr>
      <vt:lpstr>Fixartjänstens framtida innehåll och placering </vt:lpstr>
      <vt:lpstr>Förutsättningar och nuläge fixartjänstens servicetjänster </vt:lpstr>
      <vt:lpstr>Målgrupp och tjänster</vt:lpstr>
      <vt:lpstr>Trygghetsskapande, brandskyddsförebyggande och förebygga fallskador</vt:lpstr>
      <vt:lpstr>Slutsats och förslag</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 Stående Turkos</dc:title>
  <dc:creator>jens.westerlund@hassleholm.se</dc:creator>
  <cp:lastModifiedBy>Westerlund, Jens</cp:lastModifiedBy>
  <cp:revision>14</cp:revision>
  <dcterms:created xsi:type="dcterms:W3CDTF">2022-10-07T14:27:09Z</dcterms:created>
  <dcterms:modified xsi:type="dcterms:W3CDTF">2026-02-10T09:52:32Z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0x0101009CD954A431C4D84280CC95A94F1CAB35</vt:lpwstr>
  </property>
</Properties>
</file>