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7" r:id="rId2"/>
    <p:sldId id="291" r:id="rId3"/>
    <p:sldId id="258" r:id="rId4"/>
    <p:sldId id="272" r:id="rId5"/>
    <p:sldId id="311" r:id="rId6"/>
    <p:sldId id="312" r:id="rId7"/>
    <p:sldId id="313" r:id="rId8"/>
    <p:sldId id="314" r:id="rId9"/>
    <p:sldId id="315" r:id="rId10"/>
    <p:sldId id="316" r:id="rId11"/>
    <p:sldId id="317" r:id="rId12"/>
    <p:sldId id="318" r:id="rId13"/>
    <p:sldId id="319" r:id="rId14"/>
    <p:sldId id="331" r:id="rId15"/>
    <p:sldId id="332" r:id="rId16"/>
    <p:sldId id="320" r:id="rId17"/>
    <p:sldId id="326" r:id="rId18"/>
    <p:sldId id="328" r:id="rId19"/>
    <p:sldId id="329" r:id="rId20"/>
    <p:sldId id="330" r:id="rId2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D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B25C97-1008-435B-A600-8CE4AFC241C2}" v="18" dt="2025-03-11T12:48:37.0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9" autoAdjust="0"/>
    <p:restoredTop sz="95458" autoAdjust="0"/>
  </p:normalViewPr>
  <p:slideViewPr>
    <p:cSldViewPr snapToGrid="0" showGuides="1">
      <p:cViewPr varScale="1">
        <p:scale>
          <a:sx n="65" d="100"/>
          <a:sy n="65" d="100"/>
        </p:scale>
        <p:origin x="56" y="960"/>
      </p:cViewPr>
      <p:guideLst>
        <p:guide orient="horz" pos="2160"/>
        <p:guide pos="3795"/>
      </p:guideLst>
    </p:cSldViewPr>
  </p:slideViewPr>
  <p:outlineViewPr>
    <p:cViewPr>
      <p:scale>
        <a:sx n="33" d="100"/>
        <a:sy n="33" d="100"/>
      </p:scale>
      <p:origin x="0" y="-191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93F4EB-9957-154A-8618-3B118EDA2330}" type="datetimeFigureOut">
              <a:rPr lang="sv-SE" smtClean="0"/>
              <a:t>2025-11-13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D41515-E477-364F-9A66-9F02E1AADA04}" type="slidenum">
              <a:rPr lang="sv-SE" smtClean="0"/>
              <a:t>‹#›</a:t>
            </a:fld>
            <a:endParaRPr lang="sv-SE"/>
          </a:p>
        </p:txBody>
      </p:sp>
    </p:spTree>
    <p:extLst>
      <p:ext uri="{BB962C8B-B14F-4D97-AF65-F5344CB8AC3E}">
        <p14:creationId xmlns:p14="http://schemas.microsoft.com/office/powerpoint/2010/main" val="3886682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kan ni ändra underrubrik genom att dubbelklicka</a:t>
            </a:r>
          </a:p>
          <a:p>
            <a:r>
              <a:rPr lang="sv-SE" dirty="0"/>
              <a:t>- Skriv in vart ni är och datum för föreläsning</a:t>
            </a:r>
          </a:p>
        </p:txBody>
      </p:sp>
      <p:sp>
        <p:nvSpPr>
          <p:cNvPr id="4" name="Platshållare för bildnummer 3"/>
          <p:cNvSpPr>
            <a:spLocks noGrp="1"/>
          </p:cNvSpPr>
          <p:nvPr>
            <p:ph type="sldNum" sz="quarter" idx="5"/>
          </p:nvPr>
        </p:nvSpPr>
        <p:spPr/>
        <p:txBody>
          <a:bodyPr/>
          <a:lstStyle/>
          <a:p>
            <a:fld id="{E2D41515-E477-364F-9A66-9F02E1AADA04}" type="slidenum">
              <a:rPr lang="sv-SE" smtClean="0"/>
              <a:t>1</a:t>
            </a:fld>
            <a:endParaRPr lang="sv-SE"/>
          </a:p>
        </p:txBody>
      </p:sp>
    </p:spTree>
    <p:extLst>
      <p:ext uri="{BB962C8B-B14F-4D97-AF65-F5344CB8AC3E}">
        <p14:creationId xmlns:p14="http://schemas.microsoft.com/office/powerpoint/2010/main" val="595719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kan man lägga in sin egen bild och namn samt en beskrivning av sin erfarenhet om man vill.</a:t>
            </a:r>
          </a:p>
          <a:p>
            <a:r>
              <a:rPr lang="sv-SE" dirty="0"/>
              <a:t>- Högerklicka på bilden och välj ”Ändra bild”, där kan man sedan välja en egen bild från datorn eller någon annanstans</a:t>
            </a:r>
          </a:p>
        </p:txBody>
      </p:sp>
      <p:sp>
        <p:nvSpPr>
          <p:cNvPr id="4" name="Platshållare för bildnummer 3"/>
          <p:cNvSpPr>
            <a:spLocks noGrp="1"/>
          </p:cNvSpPr>
          <p:nvPr>
            <p:ph type="sldNum" sz="quarter" idx="5"/>
          </p:nvPr>
        </p:nvSpPr>
        <p:spPr/>
        <p:txBody>
          <a:bodyPr/>
          <a:lstStyle/>
          <a:p>
            <a:fld id="{E2D41515-E477-364F-9A66-9F02E1AADA04}" type="slidenum">
              <a:rPr lang="sv-SE" smtClean="0"/>
              <a:t>2</a:t>
            </a:fld>
            <a:endParaRPr lang="sv-SE"/>
          </a:p>
        </p:txBody>
      </p:sp>
    </p:spTree>
    <p:extLst>
      <p:ext uri="{BB962C8B-B14F-4D97-AF65-F5344CB8AC3E}">
        <p14:creationId xmlns:p14="http://schemas.microsoft.com/office/powerpoint/2010/main" val="969415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kan man tala om bakgrunden till  varför man står här och utbildar, kan nämna </a:t>
            </a:r>
          </a:p>
          <a:p>
            <a:pPr marL="171450" indent="-171450">
              <a:buFontTx/>
              <a:buChar char="-"/>
            </a:pPr>
            <a:r>
              <a:rPr lang="sv-SE" dirty="0"/>
              <a:t>Över 249 000 anmälningar rörande bedrägeri inkom 2023 enligt Brå (Brottsförebyggande rådet)</a:t>
            </a:r>
          </a:p>
          <a:p>
            <a:pPr marL="171450" indent="-171450">
              <a:buFontTx/>
              <a:buChar char="-"/>
            </a:pPr>
            <a:r>
              <a:rPr lang="sv-SE" dirty="0"/>
              <a:t>700 000 kronor i brottsvinster från telefonbedrägeri 2023 enligt NBC (Nationellt Bedrägeri Center)</a:t>
            </a:r>
          </a:p>
          <a:p>
            <a:pPr marL="171450" indent="-171450">
              <a:buFontTx/>
              <a:buChar char="-"/>
            </a:pPr>
            <a:r>
              <a:rPr lang="sv-SE" dirty="0"/>
              <a:t>7,5 miljarder kronor totalt i brottsvinster från bedrägeri 2023 enligt NBC (Nationellt Bedrägeri Center)</a:t>
            </a:r>
          </a:p>
          <a:p>
            <a:pPr marL="171450" indent="-171450">
              <a:buFontTx/>
              <a:buChar char="-"/>
            </a:pPr>
            <a:r>
              <a:rPr lang="sv-SE" dirty="0"/>
              <a:t>Seniorer oftast drabbats och är de mest utsatta genom press och stress från bedragare</a:t>
            </a:r>
          </a:p>
          <a:p>
            <a:pPr marL="171450" indent="-171450">
              <a:buFontTx/>
              <a:buChar char="-"/>
            </a:pPr>
            <a:r>
              <a:rPr lang="sv-SE" dirty="0"/>
              <a:t>Alltid bra med repetering som är kunskapens moder</a:t>
            </a:r>
          </a:p>
          <a:p>
            <a:pPr marL="0" indent="0">
              <a:buFontTx/>
              <a:buNone/>
            </a:pPr>
            <a:r>
              <a:rPr lang="sv-SE" dirty="0"/>
              <a:t>Om man vill så kan man öppna upp för diskussion under själva föredraget</a:t>
            </a:r>
          </a:p>
        </p:txBody>
      </p:sp>
      <p:sp>
        <p:nvSpPr>
          <p:cNvPr id="4" name="Platshållare för bildnummer 3"/>
          <p:cNvSpPr>
            <a:spLocks noGrp="1"/>
          </p:cNvSpPr>
          <p:nvPr>
            <p:ph type="sldNum" sz="quarter" idx="5"/>
          </p:nvPr>
        </p:nvSpPr>
        <p:spPr/>
        <p:txBody>
          <a:bodyPr/>
          <a:lstStyle/>
          <a:p>
            <a:fld id="{E2D41515-E477-364F-9A66-9F02E1AADA04}" type="slidenum">
              <a:rPr lang="sv-SE" smtClean="0"/>
              <a:t>3</a:t>
            </a:fld>
            <a:endParaRPr lang="sv-SE"/>
          </a:p>
        </p:txBody>
      </p:sp>
    </p:spTree>
    <p:extLst>
      <p:ext uri="{BB962C8B-B14F-4D97-AF65-F5344CB8AC3E}">
        <p14:creationId xmlns:p14="http://schemas.microsoft.com/office/powerpoint/2010/main" val="2759276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Förklara tydligt att detta är de mest vanliga tillvägagångsätten (</a:t>
            </a:r>
            <a:r>
              <a:rPr lang="sv-SE" dirty="0" err="1"/>
              <a:t>modusen</a:t>
            </a:r>
            <a:r>
              <a:rPr lang="sv-SE" dirty="0"/>
              <a:t>) när det gäller bedrägerier</a:t>
            </a:r>
          </a:p>
          <a:p>
            <a:r>
              <a:rPr lang="sv-SE" dirty="0"/>
              <a:t>Vill man lägga till så kan man berätta om att även QR bedrägeri (</a:t>
            </a:r>
            <a:r>
              <a:rPr lang="sv-SE" dirty="0" err="1"/>
              <a:t>Quisching</a:t>
            </a:r>
            <a:r>
              <a:rPr lang="sv-SE" dirty="0"/>
              <a:t>) är på uppgång </a:t>
            </a:r>
          </a:p>
          <a:p>
            <a:r>
              <a:rPr lang="sv-SE" dirty="0"/>
              <a:t>Samtliga av dessa metoder använder sig av social manipulation på något sätt för sitt genomförande</a:t>
            </a:r>
          </a:p>
        </p:txBody>
      </p:sp>
      <p:sp>
        <p:nvSpPr>
          <p:cNvPr id="4" name="Platshållare för bildnummer 3"/>
          <p:cNvSpPr>
            <a:spLocks noGrp="1"/>
          </p:cNvSpPr>
          <p:nvPr>
            <p:ph type="sldNum" sz="quarter" idx="5"/>
          </p:nvPr>
        </p:nvSpPr>
        <p:spPr/>
        <p:txBody>
          <a:bodyPr/>
          <a:lstStyle/>
          <a:p>
            <a:fld id="{E2D41515-E477-364F-9A66-9F02E1AADA04}" type="slidenum">
              <a:rPr lang="sv-SE" smtClean="0"/>
              <a:t>4</a:t>
            </a:fld>
            <a:endParaRPr lang="sv-SE"/>
          </a:p>
        </p:txBody>
      </p:sp>
    </p:spTree>
    <p:extLst>
      <p:ext uri="{BB962C8B-B14F-4D97-AF65-F5344CB8AC3E}">
        <p14:creationId xmlns:p14="http://schemas.microsoft.com/office/powerpoint/2010/main" val="40649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är själva typerna av bedrägerier som är vanligast, dessa typer använder sig metoderna som beskrivs under ”Tillvägagångsätt”</a:t>
            </a:r>
          </a:p>
          <a:p>
            <a:r>
              <a:rPr lang="sv-SE" dirty="0"/>
              <a:t>Med fördel så kan man utveckla dessa förklaringar helt enligt eget huvud</a:t>
            </a:r>
          </a:p>
        </p:txBody>
      </p:sp>
      <p:sp>
        <p:nvSpPr>
          <p:cNvPr id="4" name="Platshållare för bildnummer 3"/>
          <p:cNvSpPr>
            <a:spLocks noGrp="1"/>
          </p:cNvSpPr>
          <p:nvPr>
            <p:ph type="sldNum" sz="quarter" idx="5"/>
          </p:nvPr>
        </p:nvSpPr>
        <p:spPr/>
        <p:txBody>
          <a:bodyPr/>
          <a:lstStyle/>
          <a:p>
            <a:fld id="{E2D41515-E477-364F-9A66-9F02E1AADA04}" type="slidenum">
              <a:rPr lang="sv-SE" smtClean="0"/>
              <a:t>5</a:t>
            </a:fld>
            <a:endParaRPr lang="sv-SE"/>
          </a:p>
        </p:txBody>
      </p:sp>
    </p:spTree>
    <p:extLst>
      <p:ext uri="{BB962C8B-B14F-4D97-AF65-F5344CB8AC3E}">
        <p14:creationId xmlns:p14="http://schemas.microsoft.com/office/powerpoint/2010/main" val="2715392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Anledningen att vi spenderar lite mer till att berätta om kortbedrägerier är att de står för nästan 50 % av samtliga bedrägerier som begås</a:t>
            </a:r>
          </a:p>
          <a:p>
            <a:pPr marL="171450" indent="-171450">
              <a:buFontTx/>
              <a:buChar char="-"/>
            </a:pPr>
            <a:r>
              <a:rPr lang="sv-SE" dirty="0"/>
              <a:t>Det vanligaste bedrägeriformen</a:t>
            </a:r>
          </a:p>
          <a:p>
            <a:pPr marL="171450" indent="-171450">
              <a:buFontTx/>
              <a:buChar char="-"/>
            </a:pPr>
            <a:r>
              <a:rPr lang="sv-SE" dirty="0"/>
              <a:t>Den största andelen är inte bedrägerier med fysiska kort utan bedrägerier </a:t>
            </a:r>
            <a:r>
              <a:rPr lang="sv-SE" dirty="0">
                <a:solidFill>
                  <a:srgbClr val="C00000"/>
                </a:solidFill>
              </a:rPr>
              <a:t>utan</a:t>
            </a:r>
            <a:r>
              <a:rPr lang="sv-SE" dirty="0"/>
              <a:t> fysiskt kort</a:t>
            </a:r>
          </a:p>
          <a:p>
            <a:pPr marL="628650" lvl="1" indent="-171450">
              <a:buFontTx/>
              <a:buChar char="-"/>
            </a:pPr>
            <a:r>
              <a:rPr lang="sv-SE" dirty="0"/>
              <a:t>Här behövs bara kortuppgifter såsom namn, kortnummer, giltighetstid och CVC kod</a:t>
            </a:r>
          </a:p>
          <a:p>
            <a:pPr marL="628650" lvl="1" indent="-171450">
              <a:buFontTx/>
              <a:buChar char="-"/>
            </a:pPr>
            <a:r>
              <a:rPr lang="sv-SE" dirty="0"/>
              <a:t>Dessa samlas in från falska hemsidor eller genom att databaser från webshoppar och andra tjänster blir stulna av hackare</a:t>
            </a:r>
          </a:p>
          <a:p>
            <a:pPr marL="628650" lvl="1" indent="-171450">
              <a:buFontTx/>
              <a:buChar char="-"/>
            </a:pPr>
            <a:r>
              <a:rPr lang="sv-SE" dirty="0"/>
              <a:t>Dessa uppgifter hamnar på </a:t>
            </a:r>
            <a:r>
              <a:rPr lang="sv-SE" dirty="0" err="1"/>
              <a:t>Darkweb</a:t>
            </a:r>
            <a:r>
              <a:rPr lang="sv-SE" dirty="0"/>
              <a:t> och säljs sedan i bulk</a:t>
            </a:r>
          </a:p>
          <a:p>
            <a:pPr marL="628650" lvl="1" indent="-171450">
              <a:buFontTx/>
              <a:buChar char="-"/>
            </a:pPr>
            <a:r>
              <a:rPr lang="sv-SE" dirty="0"/>
              <a:t>Används för att handla via internet på ej europeiska webbplatser</a:t>
            </a:r>
          </a:p>
          <a:p>
            <a:pPr marL="628650" lvl="1" indent="-171450">
              <a:buFontTx/>
              <a:buChar char="-"/>
            </a:pPr>
            <a:r>
              <a:rPr lang="sv-SE" dirty="0"/>
              <a:t>I Europa har vi ett direktiv som tvingar europeiska webbshoppar använda sig av tvåfaktorautentisering för att överhuvudtaget få idka handel i </a:t>
            </a:r>
            <a:r>
              <a:rPr lang="sv-SE" dirty="0" err="1"/>
              <a:t>europa</a:t>
            </a:r>
            <a:r>
              <a:rPr lang="sv-SE" dirty="0"/>
              <a:t>, därav är det svårare utnyttja dessa kontokortsnummer i </a:t>
            </a:r>
            <a:r>
              <a:rPr lang="sv-SE" dirty="0" err="1"/>
              <a:t>europa</a:t>
            </a:r>
            <a:endParaRPr lang="sv-SE" dirty="0"/>
          </a:p>
        </p:txBody>
      </p:sp>
      <p:sp>
        <p:nvSpPr>
          <p:cNvPr id="4" name="Platshållare för bildnummer 3"/>
          <p:cNvSpPr>
            <a:spLocks noGrp="1"/>
          </p:cNvSpPr>
          <p:nvPr>
            <p:ph type="sldNum" sz="quarter" idx="5"/>
          </p:nvPr>
        </p:nvSpPr>
        <p:spPr/>
        <p:txBody>
          <a:bodyPr/>
          <a:lstStyle/>
          <a:p>
            <a:fld id="{E2D41515-E477-364F-9A66-9F02E1AADA04}" type="slidenum">
              <a:rPr lang="sv-SE" smtClean="0"/>
              <a:t>6</a:t>
            </a:fld>
            <a:endParaRPr lang="sv-SE"/>
          </a:p>
        </p:txBody>
      </p:sp>
    </p:spTree>
    <p:extLst>
      <p:ext uri="{BB962C8B-B14F-4D97-AF65-F5344CB8AC3E}">
        <p14:creationId xmlns:p14="http://schemas.microsoft.com/office/powerpoint/2010/main" val="3763276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kan man också nämna att man alltid har ett alternativ att använda sig av distansköplagen, där man alltid har två veckors ångerrätt vid distansköp (internetköp), gäller dock inte evenemangsbiljetter</a:t>
            </a:r>
          </a:p>
        </p:txBody>
      </p:sp>
      <p:sp>
        <p:nvSpPr>
          <p:cNvPr id="4" name="Platshållare för bildnummer 3"/>
          <p:cNvSpPr>
            <a:spLocks noGrp="1"/>
          </p:cNvSpPr>
          <p:nvPr>
            <p:ph type="sldNum" sz="quarter" idx="5"/>
          </p:nvPr>
        </p:nvSpPr>
        <p:spPr/>
        <p:txBody>
          <a:bodyPr/>
          <a:lstStyle/>
          <a:p>
            <a:fld id="{E2D41515-E477-364F-9A66-9F02E1AADA04}" type="slidenum">
              <a:rPr lang="sv-SE" smtClean="0"/>
              <a:t>7</a:t>
            </a:fld>
            <a:endParaRPr lang="sv-SE"/>
          </a:p>
        </p:txBody>
      </p:sp>
    </p:spTree>
    <p:extLst>
      <p:ext uri="{BB962C8B-B14F-4D97-AF65-F5344CB8AC3E}">
        <p14:creationId xmlns:p14="http://schemas.microsoft.com/office/powerpoint/2010/main" val="3043685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 använder det svenska språket i denna Powerpoint, men vill ni berätta så kan ni alltid säga att detta också kallas för det vardagliga ”</a:t>
            </a:r>
            <a:r>
              <a:rPr lang="sv-SE" dirty="0" err="1"/>
              <a:t>phishing</a:t>
            </a:r>
            <a:r>
              <a:rPr lang="sv-SE" dirty="0"/>
              <a:t>”</a:t>
            </a:r>
          </a:p>
          <a:p>
            <a:r>
              <a:rPr lang="sv-SE" dirty="0"/>
              <a:t>Med fördel kan ni ta upp egna erfarenheter här om ni råkat ut för nätfiske</a:t>
            </a:r>
          </a:p>
          <a:p>
            <a:r>
              <a:rPr lang="sv-SE" dirty="0"/>
              <a:t>Viktigt att ni lämnar ut våra råd här</a:t>
            </a:r>
          </a:p>
        </p:txBody>
      </p:sp>
      <p:sp>
        <p:nvSpPr>
          <p:cNvPr id="4" name="Platshållare för bildnummer 3"/>
          <p:cNvSpPr>
            <a:spLocks noGrp="1"/>
          </p:cNvSpPr>
          <p:nvPr>
            <p:ph type="sldNum" sz="quarter" idx="5"/>
          </p:nvPr>
        </p:nvSpPr>
        <p:spPr/>
        <p:txBody>
          <a:bodyPr/>
          <a:lstStyle/>
          <a:p>
            <a:fld id="{E2D41515-E477-364F-9A66-9F02E1AADA04}" type="slidenum">
              <a:rPr lang="sv-SE" smtClean="0"/>
              <a:t>8</a:t>
            </a:fld>
            <a:endParaRPr lang="sv-SE"/>
          </a:p>
        </p:txBody>
      </p:sp>
    </p:spTree>
    <p:extLst>
      <p:ext uri="{BB962C8B-B14F-4D97-AF65-F5344CB8AC3E}">
        <p14:creationId xmlns:p14="http://schemas.microsoft.com/office/powerpoint/2010/main" val="3177571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Exempel på nätfiske hemsidor som antingen vill lura er på pengar eller samla in era kortuppgifter eller båda</a:t>
            </a:r>
          </a:p>
        </p:txBody>
      </p:sp>
      <p:sp>
        <p:nvSpPr>
          <p:cNvPr id="4" name="Platshållare för bildnummer 3"/>
          <p:cNvSpPr>
            <a:spLocks noGrp="1"/>
          </p:cNvSpPr>
          <p:nvPr>
            <p:ph type="sldNum" sz="quarter" idx="5"/>
          </p:nvPr>
        </p:nvSpPr>
        <p:spPr/>
        <p:txBody>
          <a:bodyPr/>
          <a:lstStyle/>
          <a:p>
            <a:fld id="{E2D41515-E477-364F-9A66-9F02E1AADA04}" type="slidenum">
              <a:rPr lang="sv-SE" smtClean="0"/>
              <a:t>9</a:t>
            </a:fld>
            <a:endParaRPr lang="sv-SE"/>
          </a:p>
        </p:txBody>
      </p:sp>
    </p:spTree>
    <p:extLst>
      <p:ext uri="{BB962C8B-B14F-4D97-AF65-F5344CB8AC3E}">
        <p14:creationId xmlns:p14="http://schemas.microsoft.com/office/powerpoint/2010/main" val="1785439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Vi använder det svenska språket i denna Powerpoint, men vill ni berätta så kan ni alltid säga att detta också kallas för det vardagliga ”</a:t>
            </a:r>
            <a:r>
              <a:rPr lang="sv-SE" dirty="0" err="1"/>
              <a:t>vishing</a:t>
            </a:r>
            <a:r>
              <a:rPr lang="sv-SE" dirty="0"/>
              <a:t>” (</a:t>
            </a:r>
            <a:r>
              <a:rPr lang="sv-SE" dirty="0" err="1"/>
              <a:t>voicephishing</a:t>
            </a:r>
            <a:r>
              <a:rPr lang="sv-SE" dirty="0"/>
              <a:t>)</a:t>
            </a:r>
          </a:p>
          <a:p>
            <a:r>
              <a:rPr lang="sv-SE" dirty="0"/>
              <a:t>Med fördel kan ni ta upp egna erfarenheter här om ni råkat ut för telefonbedrägeri</a:t>
            </a:r>
          </a:p>
          <a:p>
            <a:r>
              <a:rPr lang="sv-SE" dirty="0"/>
              <a:t>Viktigt att ni lämnar ut våra råd här, här finns och vår tre ”heliga” bokstäver som vi trycker på, de tre L:en som gör att man kommer klara sig från flesta bedrägeriförsöken och bli tryggare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E2D41515-E477-364F-9A66-9F02E1AADA04}" type="slidenum">
              <a:rPr lang="sv-SE" smtClean="0"/>
              <a:t>10</a:t>
            </a:fld>
            <a:endParaRPr lang="sv-SE"/>
          </a:p>
        </p:txBody>
      </p:sp>
    </p:spTree>
    <p:extLst>
      <p:ext uri="{BB962C8B-B14F-4D97-AF65-F5344CB8AC3E}">
        <p14:creationId xmlns:p14="http://schemas.microsoft.com/office/powerpoint/2010/main" val="3557443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Exempel på telefonbedrägeri där man hör en förinspelad röst som påstår sig ringa från polisen och begär att man trycker på 1, sedan så kommer man kopplas in till en bedragare som försöker lura dig vidare</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Digitala Varningsgruppen gick ut med denna varning till allmänheten genom Säkerhetskollen bland annat</a:t>
            </a:r>
          </a:p>
          <a:p>
            <a:endParaRPr lang="sv-SE" dirty="0"/>
          </a:p>
        </p:txBody>
      </p:sp>
      <p:sp>
        <p:nvSpPr>
          <p:cNvPr id="4" name="Platshållare för bildnummer 3"/>
          <p:cNvSpPr>
            <a:spLocks noGrp="1"/>
          </p:cNvSpPr>
          <p:nvPr>
            <p:ph type="sldNum" sz="quarter" idx="5"/>
          </p:nvPr>
        </p:nvSpPr>
        <p:spPr/>
        <p:txBody>
          <a:bodyPr/>
          <a:lstStyle/>
          <a:p>
            <a:fld id="{E2D41515-E477-364F-9A66-9F02E1AADA04}" type="slidenum">
              <a:rPr lang="sv-SE" smtClean="0"/>
              <a:t>11</a:t>
            </a:fld>
            <a:endParaRPr lang="sv-SE"/>
          </a:p>
        </p:txBody>
      </p:sp>
    </p:spTree>
    <p:extLst>
      <p:ext uri="{BB962C8B-B14F-4D97-AF65-F5344CB8AC3E}">
        <p14:creationId xmlns:p14="http://schemas.microsoft.com/office/powerpoint/2010/main" val="773452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Vi använder det svenska språket i denna Powerpoint, men vill ni berätta så kan ni alltid säga att detta också kallas för det vardagliga ”</a:t>
            </a:r>
            <a:r>
              <a:rPr lang="sv-SE" dirty="0" err="1"/>
              <a:t>smishing</a:t>
            </a:r>
            <a:r>
              <a:rPr lang="sv-SE"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Med fördel kan ni ta upp egna erfarenheter här om ni råkat ut för telefonbedrägeri</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Viktigt att ni lämnar ut våra råd</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Varför man ska vidarebefordra dessa sms till 7726 är att teleoperatörerna använder all dessa sms för att skapa en databas (AI) för att kunna förhindra dessa typer av sms i framtiden</a:t>
            </a:r>
          </a:p>
          <a:p>
            <a:endParaRPr lang="sv-SE" dirty="0"/>
          </a:p>
        </p:txBody>
      </p:sp>
      <p:sp>
        <p:nvSpPr>
          <p:cNvPr id="4" name="Platshållare för bildnummer 3"/>
          <p:cNvSpPr>
            <a:spLocks noGrp="1"/>
          </p:cNvSpPr>
          <p:nvPr>
            <p:ph type="sldNum" sz="quarter" idx="5"/>
          </p:nvPr>
        </p:nvSpPr>
        <p:spPr/>
        <p:txBody>
          <a:bodyPr/>
          <a:lstStyle/>
          <a:p>
            <a:fld id="{E2D41515-E477-364F-9A66-9F02E1AADA04}" type="slidenum">
              <a:rPr lang="sv-SE" smtClean="0"/>
              <a:t>12</a:t>
            </a:fld>
            <a:endParaRPr lang="sv-SE"/>
          </a:p>
        </p:txBody>
      </p:sp>
    </p:spTree>
    <p:extLst>
      <p:ext uri="{BB962C8B-B14F-4D97-AF65-F5344CB8AC3E}">
        <p14:creationId xmlns:p14="http://schemas.microsoft.com/office/powerpoint/2010/main" val="4011253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Exempel på sms bedrägeri där man antingen vill att man klickar på en länk och då hamnar på en falsk hemsida som vill ha dina kortuppgifter på ett eller annat sätt </a:t>
            </a:r>
            <a:r>
              <a:rPr lang="sv-SE"/>
              <a:t>eller ett </a:t>
            </a:r>
            <a:r>
              <a:rPr lang="sv-SE" dirty="0"/>
              <a:t>telefonnummer man ska ringa upp och blir på detta sätt bedragen</a:t>
            </a:r>
          </a:p>
          <a:p>
            <a:endParaRPr lang="sv-SE" dirty="0"/>
          </a:p>
        </p:txBody>
      </p:sp>
      <p:sp>
        <p:nvSpPr>
          <p:cNvPr id="4" name="Platshållare för bildnummer 3"/>
          <p:cNvSpPr>
            <a:spLocks noGrp="1"/>
          </p:cNvSpPr>
          <p:nvPr>
            <p:ph type="sldNum" sz="quarter" idx="5"/>
          </p:nvPr>
        </p:nvSpPr>
        <p:spPr/>
        <p:txBody>
          <a:bodyPr/>
          <a:lstStyle/>
          <a:p>
            <a:fld id="{E2D41515-E477-364F-9A66-9F02E1AADA04}" type="slidenum">
              <a:rPr lang="sv-SE" smtClean="0"/>
              <a:t>13</a:t>
            </a:fld>
            <a:endParaRPr lang="sv-SE"/>
          </a:p>
        </p:txBody>
      </p:sp>
    </p:spTree>
    <p:extLst>
      <p:ext uri="{BB962C8B-B14F-4D97-AF65-F5344CB8AC3E}">
        <p14:creationId xmlns:p14="http://schemas.microsoft.com/office/powerpoint/2010/main" val="2710390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114A7-E53B-71D9-1CD5-27D62946B54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6A2BF4D-A3E9-51F5-A2EE-62B4BD02D06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A1594EB-E9F8-B215-A95B-E1E832B9C6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Vi använder det svenska språket i denna Powerpoint, men vill ni berätta så kan ni alltid säga att detta också kallas för det vardagliga ”</a:t>
            </a:r>
            <a:r>
              <a:rPr lang="sv-SE" dirty="0" err="1"/>
              <a:t>quishing</a:t>
            </a:r>
            <a:r>
              <a:rPr lang="sv-SE"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Med fördel kan ni ta upp egna erfarenheter här om ni råkat ut för QR kodsbedrägeri</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Viktigt att ni lämnar ut våra råd</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a:extLst>
              <a:ext uri="{FF2B5EF4-FFF2-40B4-BE49-F238E27FC236}">
                <a16:creationId xmlns:a16="http://schemas.microsoft.com/office/drawing/2014/main" id="{D89B0DBF-55F2-4487-560C-B896FEE85EEE}"/>
              </a:ext>
            </a:extLst>
          </p:cNvPr>
          <p:cNvSpPr>
            <a:spLocks noGrp="1"/>
          </p:cNvSpPr>
          <p:nvPr>
            <p:ph type="sldNum" sz="quarter" idx="5"/>
          </p:nvPr>
        </p:nvSpPr>
        <p:spPr/>
        <p:txBody>
          <a:bodyPr/>
          <a:lstStyle/>
          <a:p>
            <a:fld id="{E2D41515-E477-364F-9A66-9F02E1AADA04}" type="slidenum">
              <a:rPr lang="sv-SE" smtClean="0"/>
              <a:t>14</a:t>
            </a:fld>
            <a:endParaRPr lang="sv-SE"/>
          </a:p>
        </p:txBody>
      </p:sp>
    </p:spTree>
    <p:extLst>
      <p:ext uri="{BB962C8B-B14F-4D97-AF65-F5344CB8AC3E}">
        <p14:creationId xmlns:p14="http://schemas.microsoft.com/office/powerpoint/2010/main" val="3403309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0BA44-725C-2FD3-572D-3C3404FF4A5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19B94EF-82C1-C909-1192-24A1EA362A4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32E53E1-4083-1ECB-D5A0-58CBA78664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Exempel på hur man kan förhandskolla en QR kod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Så här gör man när man förhandsgranskar en QR kod på mobil:</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Iphone: Man måste ha Safari som webbläsare, då har man en möjlighet att förhandsgranska länken (se nästa </a:t>
            </a:r>
            <a:r>
              <a:rPr lang="sv-SE" dirty="0" err="1"/>
              <a:t>slide</a:t>
            </a:r>
            <a:r>
              <a:rPr lang="sv-SE"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Android (Samsung): Se bild.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a:extLst>
              <a:ext uri="{FF2B5EF4-FFF2-40B4-BE49-F238E27FC236}">
                <a16:creationId xmlns:a16="http://schemas.microsoft.com/office/drawing/2014/main" id="{D9F5A0EF-C1F0-BFFC-465A-9BBD3F7DF709}"/>
              </a:ext>
            </a:extLst>
          </p:cNvPr>
          <p:cNvSpPr>
            <a:spLocks noGrp="1"/>
          </p:cNvSpPr>
          <p:nvPr>
            <p:ph type="sldNum" sz="quarter" idx="5"/>
          </p:nvPr>
        </p:nvSpPr>
        <p:spPr/>
        <p:txBody>
          <a:bodyPr/>
          <a:lstStyle/>
          <a:p>
            <a:fld id="{E2D41515-E477-364F-9A66-9F02E1AADA04}" type="slidenum">
              <a:rPr lang="sv-SE" smtClean="0"/>
              <a:t>15</a:t>
            </a:fld>
            <a:endParaRPr lang="sv-SE"/>
          </a:p>
        </p:txBody>
      </p:sp>
    </p:spTree>
    <p:extLst>
      <p:ext uri="{BB962C8B-B14F-4D97-AF65-F5344CB8AC3E}">
        <p14:creationId xmlns:p14="http://schemas.microsoft.com/office/powerpoint/2010/main" val="1605036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 ni har andra råd som fungerar är det helt ok att nämna dessa här, glöm inte bara att förklara hur man genomför era råd rent praktiskt.</a:t>
            </a:r>
          </a:p>
          <a:p>
            <a:r>
              <a:rPr lang="sv-SE" dirty="0"/>
              <a:t>Viktigt att ni nämner Säkerhetskollen, att man kan hitta mycket mer information på denna tjänst </a:t>
            </a:r>
          </a:p>
        </p:txBody>
      </p:sp>
      <p:sp>
        <p:nvSpPr>
          <p:cNvPr id="4" name="Platshållare för bildnummer 3"/>
          <p:cNvSpPr>
            <a:spLocks noGrp="1"/>
          </p:cNvSpPr>
          <p:nvPr>
            <p:ph type="sldNum" sz="quarter" idx="5"/>
          </p:nvPr>
        </p:nvSpPr>
        <p:spPr/>
        <p:txBody>
          <a:bodyPr/>
          <a:lstStyle/>
          <a:p>
            <a:fld id="{E2D41515-E477-364F-9A66-9F02E1AADA04}" type="slidenum">
              <a:rPr lang="sv-SE" smtClean="0"/>
              <a:t>16</a:t>
            </a:fld>
            <a:endParaRPr lang="sv-SE"/>
          </a:p>
        </p:txBody>
      </p:sp>
    </p:spTree>
    <p:extLst>
      <p:ext uri="{BB962C8B-B14F-4D97-AF65-F5344CB8AC3E}">
        <p14:creationId xmlns:p14="http://schemas.microsoft.com/office/powerpoint/2010/main" val="2082577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nämner våra åtgärder som vi har för att förebygga brott mot seniorer </a:t>
            </a:r>
          </a:p>
          <a:p>
            <a:r>
              <a:rPr lang="sv-SE" dirty="0"/>
              <a:t>När det gäller informationsbladet (klisterlappen) så har vi inte tillräckligt många kvar, men vi kommer att beställa dessa i framtiden</a:t>
            </a:r>
          </a:p>
          <a:p>
            <a:r>
              <a:rPr lang="sv-SE" dirty="0"/>
              <a:t>Ni kan också nämna att de foldrar som tagit fram ingår i en utbildningsserie som SSF har tagit fram och att ni kommer hålla i dessa utbildningar framöver</a:t>
            </a:r>
          </a:p>
        </p:txBody>
      </p:sp>
      <p:sp>
        <p:nvSpPr>
          <p:cNvPr id="4" name="Platshållare för bildnummer 3"/>
          <p:cNvSpPr>
            <a:spLocks noGrp="1"/>
          </p:cNvSpPr>
          <p:nvPr>
            <p:ph type="sldNum" sz="quarter" idx="5"/>
          </p:nvPr>
        </p:nvSpPr>
        <p:spPr/>
        <p:txBody>
          <a:bodyPr/>
          <a:lstStyle/>
          <a:p>
            <a:fld id="{E2D41515-E477-364F-9A66-9F02E1AADA04}" type="slidenum">
              <a:rPr lang="sv-SE" smtClean="0"/>
              <a:t>17</a:t>
            </a:fld>
            <a:endParaRPr lang="sv-SE"/>
          </a:p>
        </p:txBody>
      </p:sp>
    </p:spTree>
    <p:extLst>
      <p:ext uri="{BB962C8B-B14F-4D97-AF65-F5344CB8AC3E}">
        <p14:creationId xmlns:p14="http://schemas.microsoft.com/office/powerpoint/2010/main" val="12885412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Bakgrund hur lappen kom till och vad som var tänkt med denna gällande spridning</a:t>
            </a:r>
          </a:p>
        </p:txBody>
      </p:sp>
      <p:sp>
        <p:nvSpPr>
          <p:cNvPr id="4" name="Platshållare för bildnummer 3"/>
          <p:cNvSpPr>
            <a:spLocks noGrp="1"/>
          </p:cNvSpPr>
          <p:nvPr>
            <p:ph type="sldNum" sz="quarter" idx="5"/>
          </p:nvPr>
        </p:nvSpPr>
        <p:spPr/>
        <p:txBody>
          <a:bodyPr/>
          <a:lstStyle/>
          <a:p>
            <a:fld id="{E2D41515-E477-364F-9A66-9F02E1AADA04}" type="slidenum">
              <a:rPr lang="sv-SE" smtClean="0"/>
              <a:t>18</a:t>
            </a:fld>
            <a:endParaRPr lang="sv-SE"/>
          </a:p>
        </p:txBody>
      </p:sp>
    </p:spTree>
    <p:extLst>
      <p:ext uri="{BB962C8B-B14F-4D97-AF65-F5344CB8AC3E}">
        <p14:creationId xmlns:p14="http://schemas.microsoft.com/office/powerpoint/2010/main" val="1555612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Så här ser den ut</a:t>
            </a:r>
          </a:p>
          <a:p>
            <a:r>
              <a:rPr lang="sv-SE" dirty="0"/>
              <a:t>Den kommer även kunna laddas ner som </a:t>
            </a:r>
            <a:r>
              <a:rPr lang="sv-SE" dirty="0" err="1"/>
              <a:t>pdf</a:t>
            </a:r>
            <a:r>
              <a:rPr lang="sv-SE" dirty="0"/>
              <a:t> men då kommer inte klisterfunktionen att finnas, då får man själv vara kreativ om man skriver ut denna </a:t>
            </a:r>
          </a:p>
        </p:txBody>
      </p:sp>
      <p:sp>
        <p:nvSpPr>
          <p:cNvPr id="4" name="Platshållare för bildnummer 3"/>
          <p:cNvSpPr>
            <a:spLocks noGrp="1"/>
          </p:cNvSpPr>
          <p:nvPr>
            <p:ph type="sldNum" sz="quarter" idx="5"/>
          </p:nvPr>
        </p:nvSpPr>
        <p:spPr/>
        <p:txBody>
          <a:bodyPr/>
          <a:lstStyle/>
          <a:p>
            <a:fld id="{E2D41515-E477-364F-9A66-9F02E1AADA04}" type="slidenum">
              <a:rPr lang="sv-SE" smtClean="0"/>
              <a:t>19</a:t>
            </a:fld>
            <a:endParaRPr lang="sv-SE"/>
          </a:p>
        </p:txBody>
      </p:sp>
    </p:spTree>
    <p:extLst>
      <p:ext uri="{BB962C8B-B14F-4D97-AF65-F5344CB8AC3E}">
        <p14:creationId xmlns:p14="http://schemas.microsoft.com/office/powerpoint/2010/main" val="2510378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3A76D5-182A-36AD-3469-1A81BB8D1C93}"/>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313E641F-1E8B-3B1B-D099-96FFF63913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ECFF825D-676E-71B4-04BD-4C3C469884EB}"/>
              </a:ext>
            </a:extLst>
          </p:cNvPr>
          <p:cNvSpPr>
            <a:spLocks noGrp="1"/>
          </p:cNvSpPr>
          <p:nvPr>
            <p:ph type="dt" sz="half" idx="10"/>
          </p:nvPr>
        </p:nvSpPr>
        <p:spPr/>
        <p:txBody>
          <a:bodyPr/>
          <a:lstStyle/>
          <a:p>
            <a:fld id="{9D3F8838-A648-F741-856A-01C79C06AE81}" type="datetimeFigureOut">
              <a:rPr lang="sv-SE" smtClean="0"/>
              <a:t>2025-11-13</a:t>
            </a:fld>
            <a:endParaRPr lang="sv-SE"/>
          </a:p>
        </p:txBody>
      </p:sp>
      <p:sp>
        <p:nvSpPr>
          <p:cNvPr id="5" name="Platshållare för sidfot 4">
            <a:extLst>
              <a:ext uri="{FF2B5EF4-FFF2-40B4-BE49-F238E27FC236}">
                <a16:creationId xmlns:a16="http://schemas.microsoft.com/office/drawing/2014/main" id="{2EB87E52-2CAD-8BEC-877D-C352E564D48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7D5B85A-621C-803B-6BE2-8347365F3CED}"/>
              </a:ext>
            </a:extLst>
          </p:cNvPr>
          <p:cNvSpPr>
            <a:spLocks noGrp="1"/>
          </p:cNvSpPr>
          <p:nvPr>
            <p:ph type="sldNum" sz="quarter" idx="12"/>
          </p:nvPr>
        </p:nvSpPr>
        <p:spPr/>
        <p:txBody>
          <a:bodyPr/>
          <a:lstStyle/>
          <a:p>
            <a:fld id="{89E7527A-90F9-7A49-96FD-5B1639D143FE}" type="slidenum">
              <a:rPr lang="sv-SE" smtClean="0"/>
              <a:t>‹#›</a:t>
            </a:fld>
            <a:endParaRPr lang="sv-SE"/>
          </a:p>
        </p:txBody>
      </p:sp>
    </p:spTree>
    <p:extLst>
      <p:ext uri="{BB962C8B-B14F-4D97-AF65-F5344CB8AC3E}">
        <p14:creationId xmlns:p14="http://schemas.microsoft.com/office/powerpoint/2010/main" val="275996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82E6C8F-7189-A77F-D341-D6483BDDA68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CC0EB24-CB6B-B136-775A-2EB11E1DE778}"/>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CE77C64-5F9A-2878-915B-094BBDC10D82}"/>
              </a:ext>
            </a:extLst>
          </p:cNvPr>
          <p:cNvSpPr>
            <a:spLocks noGrp="1"/>
          </p:cNvSpPr>
          <p:nvPr>
            <p:ph type="dt" sz="half" idx="10"/>
          </p:nvPr>
        </p:nvSpPr>
        <p:spPr/>
        <p:txBody>
          <a:bodyPr/>
          <a:lstStyle/>
          <a:p>
            <a:fld id="{9D3F8838-A648-F741-856A-01C79C06AE81}" type="datetimeFigureOut">
              <a:rPr lang="sv-SE" smtClean="0"/>
              <a:t>2025-11-13</a:t>
            </a:fld>
            <a:endParaRPr lang="sv-SE"/>
          </a:p>
        </p:txBody>
      </p:sp>
      <p:sp>
        <p:nvSpPr>
          <p:cNvPr id="5" name="Platshållare för sidfot 4">
            <a:extLst>
              <a:ext uri="{FF2B5EF4-FFF2-40B4-BE49-F238E27FC236}">
                <a16:creationId xmlns:a16="http://schemas.microsoft.com/office/drawing/2014/main" id="{C385FDD7-A907-3933-299F-3878ADBB153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4ABC0CC-083A-3E69-9CE4-527DC3A76289}"/>
              </a:ext>
            </a:extLst>
          </p:cNvPr>
          <p:cNvSpPr>
            <a:spLocks noGrp="1"/>
          </p:cNvSpPr>
          <p:nvPr>
            <p:ph type="sldNum" sz="quarter" idx="12"/>
          </p:nvPr>
        </p:nvSpPr>
        <p:spPr/>
        <p:txBody>
          <a:bodyPr/>
          <a:lstStyle/>
          <a:p>
            <a:fld id="{89E7527A-90F9-7A49-96FD-5B1639D143FE}" type="slidenum">
              <a:rPr lang="sv-SE" smtClean="0"/>
              <a:t>‹#›</a:t>
            </a:fld>
            <a:endParaRPr lang="sv-SE"/>
          </a:p>
        </p:txBody>
      </p:sp>
    </p:spTree>
    <p:extLst>
      <p:ext uri="{BB962C8B-B14F-4D97-AF65-F5344CB8AC3E}">
        <p14:creationId xmlns:p14="http://schemas.microsoft.com/office/powerpoint/2010/main" val="3338386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7259E5-7668-4426-9D20-2389599D1DC1}"/>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B881EF9-000E-424F-E910-32E106F5F0B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9F672704-C131-75A4-B857-5B3F8BA7D635}"/>
              </a:ext>
            </a:extLst>
          </p:cNvPr>
          <p:cNvSpPr>
            <a:spLocks noGrp="1"/>
          </p:cNvSpPr>
          <p:nvPr>
            <p:ph type="dt" sz="half" idx="10"/>
          </p:nvPr>
        </p:nvSpPr>
        <p:spPr/>
        <p:txBody>
          <a:bodyPr/>
          <a:lstStyle/>
          <a:p>
            <a:fld id="{9D3F8838-A648-F741-856A-01C79C06AE81}" type="datetimeFigureOut">
              <a:rPr lang="sv-SE" smtClean="0"/>
              <a:t>2025-11-13</a:t>
            </a:fld>
            <a:endParaRPr lang="sv-SE"/>
          </a:p>
        </p:txBody>
      </p:sp>
      <p:sp>
        <p:nvSpPr>
          <p:cNvPr id="5" name="Platshållare för sidfot 4">
            <a:extLst>
              <a:ext uri="{FF2B5EF4-FFF2-40B4-BE49-F238E27FC236}">
                <a16:creationId xmlns:a16="http://schemas.microsoft.com/office/drawing/2014/main" id="{06644952-65B3-3B8A-74AD-662474CDED4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9E51EF3-B9F5-EDA8-0A92-16F6575AF75D}"/>
              </a:ext>
            </a:extLst>
          </p:cNvPr>
          <p:cNvSpPr>
            <a:spLocks noGrp="1"/>
          </p:cNvSpPr>
          <p:nvPr>
            <p:ph type="sldNum" sz="quarter" idx="12"/>
          </p:nvPr>
        </p:nvSpPr>
        <p:spPr/>
        <p:txBody>
          <a:bodyPr/>
          <a:lstStyle/>
          <a:p>
            <a:fld id="{89E7527A-90F9-7A49-96FD-5B1639D143FE}" type="slidenum">
              <a:rPr lang="sv-SE" smtClean="0"/>
              <a:t>‹#›</a:t>
            </a:fld>
            <a:endParaRPr lang="sv-SE"/>
          </a:p>
        </p:txBody>
      </p:sp>
    </p:spTree>
    <p:extLst>
      <p:ext uri="{BB962C8B-B14F-4D97-AF65-F5344CB8AC3E}">
        <p14:creationId xmlns:p14="http://schemas.microsoft.com/office/powerpoint/2010/main" val="1936184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488BF6-CA1F-D552-174F-EC72F3D29CB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6536A1D-66D0-9DF7-6532-7030783C03F4}"/>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CFC73A79-69D5-991A-98ED-5D87CBD07013}"/>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5A06798C-8205-44BB-7638-2EAFD2F68F48}"/>
              </a:ext>
            </a:extLst>
          </p:cNvPr>
          <p:cNvSpPr>
            <a:spLocks noGrp="1"/>
          </p:cNvSpPr>
          <p:nvPr>
            <p:ph type="dt" sz="half" idx="10"/>
          </p:nvPr>
        </p:nvSpPr>
        <p:spPr/>
        <p:txBody>
          <a:bodyPr/>
          <a:lstStyle/>
          <a:p>
            <a:fld id="{9D3F8838-A648-F741-856A-01C79C06AE81}" type="datetimeFigureOut">
              <a:rPr lang="sv-SE" smtClean="0"/>
              <a:t>2025-11-13</a:t>
            </a:fld>
            <a:endParaRPr lang="sv-SE"/>
          </a:p>
        </p:txBody>
      </p:sp>
      <p:sp>
        <p:nvSpPr>
          <p:cNvPr id="6" name="Platshållare för sidfot 5">
            <a:extLst>
              <a:ext uri="{FF2B5EF4-FFF2-40B4-BE49-F238E27FC236}">
                <a16:creationId xmlns:a16="http://schemas.microsoft.com/office/drawing/2014/main" id="{F847224E-550C-CF70-6DDD-B0BE0462FFF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8A1D012-AD44-4F28-BFE3-897688C241C3}"/>
              </a:ext>
            </a:extLst>
          </p:cNvPr>
          <p:cNvSpPr>
            <a:spLocks noGrp="1"/>
          </p:cNvSpPr>
          <p:nvPr>
            <p:ph type="sldNum" sz="quarter" idx="12"/>
          </p:nvPr>
        </p:nvSpPr>
        <p:spPr/>
        <p:txBody>
          <a:bodyPr/>
          <a:lstStyle/>
          <a:p>
            <a:fld id="{89E7527A-90F9-7A49-96FD-5B1639D143FE}" type="slidenum">
              <a:rPr lang="sv-SE" smtClean="0"/>
              <a:t>‹#›</a:t>
            </a:fld>
            <a:endParaRPr lang="sv-SE"/>
          </a:p>
        </p:txBody>
      </p:sp>
    </p:spTree>
    <p:extLst>
      <p:ext uri="{BB962C8B-B14F-4D97-AF65-F5344CB8AC3E}">
        <p14:creationId xmlns:p14="http://schemas.microsoft.com/office/powerpoint/2010/main" val="1773533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44682C-ED0E-2E46-D48E-726AD30B8C39}"/>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CADD5ED-2A7D-38E3-370C-475635B231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608126E5-D759-6B43-CDAD-B1455C06012F}"/>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1DEE72DC-B1E3-8EDD-0B1A-503F1FF678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90DC4FF-9DFF-AF37-56FC-D11FE9E754DB}"/>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BA2D8146-DD02-32D0-9CDC-0BDD070D629F}"/>
              </a:ext>
            </a:extLst>
          </p:cNvPr>
          <p:cNvSpPr>
            <a:spLocks noGrp="1"/>
          </p:cNvSpPr>
          <p:nvPr>
            <p:ph type="dt" sz="half" idx="10"/>
          </p:nvPr>
        </p:nvSpPr>
        <p:spPr/>
        <p:txBody>
          <a:bodyPr/>
          <a:lstStyle/>
          <a:p>
            <a:fld id="{9D3F8838-A648-F741-856A-01C79C06AE81}" type="datetimeFigureOut">
              <a:rPr lang="sv-SE" smtClean="0"/>
              <a:t>2025-11-13</a:t>
            </a:fld>
            <a:endParaRPr lang="sv-SE"/>
          </a:p>
        </p:txBody>
      </p:sp>
      <p:sp>
        <p:nvSpPr>
          <p:cNvPr id="8" name="Platshållare för sidfot 7">
            <a:extLst>
              <a:ext uri="{FF2B5EF4-FFF2-40B4-BE49-F238E27FC236}">
                <a16:creationId xmlns:a16="http://schemas.microsoft.com/office/drawing/2014/main" id="{8722D0C8-B4B8-49EB-A5B0-4BCB1898E73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9947F60-B6D5-E1AC-FBD0-7543D409DC69}"/>
              </a:ext>
            </a:extLst>
          </p:cNvPr>
          <p:cNvSpPr>
            <a:spLocks noGrp="1"/>
          </p:cNvSpPr>
          <p:nvPr>
            <p:ph type="sldNum" sz="quarter" idx="12"/>
          </p:nvPr>
        </p:nvSpPr>
        <p:spPr/>
        <p:txBody>
          <a:bodyPr/>
          <a:lstStyle/>
          <a:p>
            <a:fld id="{89E7527A-90F9-7A49-96FD-5B1639D143FE}" type="slidenum">
              <a:rPr lang="sv-SE" smtClean="0"/>
              <a:t>‹#›</a:t>
            </a:fld>
            <a:endParaRPr lang="sv-SE"/>
          </a:p>
        </p:txBody>
      </p:sp>
    </p:spTree>
    <p:extLst>
      <p:ext uri="{BB962C8B-B14F-4D97-AF65-F5344CB8AC3E}">
        <p14:creationId xmlns:p14="http://schemas.microsoft.com/office/powerpoint/2010/main" val="2796648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68F8D5-93BD-364B-57B6-8ECB55150EA8}"/>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3E413FC5-683D-072E-9E80-E818D69FD997}"/>
              </a:ext>
            </a:extLst>
          </p:cNvPr>
          <p:cNvSpPr>
            <a:spLocks noGrp="1"/>
          </p:cNvSpPr>
          <p:nvPr>
            <p:ph type="dt" sz="half" idx="10"/>
          </p:nvPr>
        </p:nvSpPr>
        <p:spPr/>
        <p:txBody>
          <a:bodyPr/>
          <a:lstStyle/>
          <a:p>
            <a:fld id="{9D3F8838-A648-F741-856A-01C79C06AE81}" type="datetimeFigureOut">
              <a:rPr lang="sv-SE" smtClean="0"/>
              <a:t>2025-11-13</a:t>
            </a:fld>
            <a:endParaRPr lang="sv-SE"/>
          </a:p>
        </p:txBody>
      </p:sp>
      <p:sp>
        <p:nvSpPr>
          <p:cNvPr id="4" name="Platshållare för sidfot 3">
            <a:extLst>
              <a:ext uri="{FF2B5EF4-FFF2-40B4-BE49-F238E27FC236}">
                <a16:creationId xmlns:a16="http://schemas.microsoft.com/office/drawing/2014/main" id="{E3AA4B04-FC17-2DA7-F2FB-30295B18C3D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7147327-BD97-D6BF-E4D1-51007B15F04C}"/>
              </a:ext>
            </a:extLst>
          </p:cNvPr>
          <p:cNvSpPr>
            <a:spLocks noGrp="1"/>
          </p:cNvSpPr>
          <p:nvPr>
            <p:ph type="sldNum" sz="quarter" idx="12"/>
          </p:nvPr>
        </p:nvSpPr>
        <p:spPr/>
        <p:txBody>
          <a:bodyPr/>
          <a:lstStyle/>
          <a:p>
            <a:fld id="{89E7527A-90F9-7A49-96FD-5B1639D143FE}" type="slidenum">
              <a:rPr lang="sv-SE" smtClean="0"/>
              <a:t>‹#›</a:t>
            </a:fld>
            <a:endParaRPr lang="sv-SE"/>
          </a:p>
        </p:txBody>
      </p:sp>
    </p:spTree>
    <p:extLst>
      <p:ext uri="{BB962C8B-B14F-4D97-AF65-F5344CB8AC3E}">
        <p14:creationId xmlns:p14="http://schemas.microsoft.com/office/powerpoint/2010/main" val="3388805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B450E0C-4CC1-92FE-1449-F8118995B168}"/>
              </a:ext>
            </a:extLst>
          </p:cNvPr>
          <p:cNvSpPr>
            <a:spLocks noGrp="1"/>
          </p:cNvSpPr>
          <p:nvPr>
            <p:ph type="dt" sz="half" idx="10"/>
          </p:nvPr>
        </p:nvSpPr>
        <p:spPr/>
        <p:txBody>
          <a:bodyPr/>
          <a:lstStyle/>
          <a:p>
            <a:fld id="{9D3F8838-A648-F741-856A-01C79C06AE81}" type="datetimeFigureOut">
              <a:rPr lang="sv-SE" smtClean="0"/>
              <a:t>2025-11-13</a:t>
            </a:fld>
            <a:endParaRPr lang="sv-SE"/>
          </a:p>
        </p:txBody>
      </p:sp>
      <p:sp>
        <p:nvSpPr>
          <p:cNvPr id="3" name="Platshållare för sidfot 2">
            <a:extLst>
              <a:ext uri="{FF2B5EF4-FFF2-40B4-BE49-F238E27FC236}">
                <a16:creationId xmlns:a16="http://schemas.microsoft.com/office/drawing/2014/main" id="{6B7039DB-794E-DD69-9B56-7BC7B809F81E}"/>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B5F4F1DF-2B4A-B69B-69F8-42479ED959EA}"/>
              </a:ext>
            </a:extLst>
          </p:cNvPr>
          <p:cNvSpPr>
            <a:spLocks noGrp="1"/>
          </p:cNvSpPr>
          <p:nvPr>
            <p:ph type="sldNum" sz="quarter" idx="12"/>
          </p:nvPr>
        </p:nvSpPr>
        <p:spPr/>
        <p:txBody>
          <a:bodyPr/>
          <a:lstStyle/>
          <a:p>
            <a:fld id="{89E7527A-90F9-7A49-96FD-5B1639D143FE}" type="slidenum">
              <a:rPr lang="sv-SE" smtClean="0"/>
              <a:t>‹#›</a:t>
            </a:fld>
            <a:endParaRPr lang="sv-SE"/>
          </a:p>
        </p:txBody>
      </p:sp>
    </p:spTree>
    <p:extLst>
      <p:ext uri="{BB962C8B-B14F-4D97-AF65-F5344CB8AC3E}">
        <p14:creationId xmlns:p14="http://schemas.microsoft.com/office/powerpoint/2010/main" val="2805672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2D55AE-D8EF-32E3-76C8-2CDF116FA84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FCDCE87-59B7-1FC9-8CA8-987F4C27B1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BBF0D201-2883-9BB8-BD5C-48B1D65D3A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27455AB-A4B6-1E30-609A-E8EA1F75D092}"/>
              </a:ext>
            </a:extLst>
          </p:cNvPr>
          <p:cNvSpPr>
            <a:spLocks noGrp="1"/>
          </p:cNvSpPr>
          <p:nvPr>
            <p:ph type="dt" sz="half" idx="10"/>
          </p:nvPr>
        </p:nvSpPr>
        <p:spPr/>
        <p:txBody>
          <a:bodyPr/>
          <a:lstStyle/>
          <a:p>
            <a:fld id="{9D3F8838-A648-F741-856A-01C79C06AE81}" type="datetimeFigureOut">
              <a:rPr lang="sv-SE" smtClean="0"/>
              <a:t>2025-11-13</a:t>
            </a:fld>
            <a:endParaRPr lang="sv-SE"/>
          </a:p>
        </p:txBody>
      </p:sp>
      <p:sp>
        <p:nvSpPr>
          <p:cNvPr id="6" name="Platshållare för sidfot 5">
            <a:extLst>
              <a:ext uri="{FF2B5EF4-FFF2-40B4-BE49-F238E27FC236}">
                <a16:creationId xmlns:a16="http://schemas.microsoft.com/office/drawing/2014/main" id="{568BC406-ADB4-1FBF-BC44-1DCFEA9B6A4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504C4EF-BEAC-B1F3-2060-71DF34AC22EE}"/>
              </a:ext>
            </a:extLst>
          </p:cNvPr>
          <p:cNvSpPr>
            <a:spLocks noGrp="1"/>
          </p:cNvSpPr>
          <p:nvPr>
            <p:ph type="sldNum" sz="quarter" idx="12"/>
          </p:nvPr>
        </p:nvSpPr>
        <p:spPr/>
        <p:txBody>
          <a:bodyPr/>
          <a:lstStyle/>
          <a:p>
            <a:fld id="{89E7527A-90F9-7A49-96FD-5B1639D143FE}" type="slidenum">
              <a:rPr lang="sv-SE" smtClean="0"/>
              <a:t>‹#›</a:t>
            </a:fld>
            <a:endParaRPr lang="sv-SE"/>
          </a:p>
        </p:txBody>
      </p:sp>
    </p:spTree>
    <p:extLst>
      <p:ext uri="{BB962C8B-B14F-4D97-AF65-F5344CB8AC3E}">
        <p14:creationId xmlns:p14="http://schemas.microsoft.com/office/powerpoint/2010/main" val="2480489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87A243-DD63-9D2D-BD59-382E7BF6921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1C5BA186-6134-D34E-C1B6-CABE55245B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3C2F7614-2A28-861A-90E0-6CB49109D6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3C975EA-28AF-F787-54D4-404040F171D0}"/>
              </a:ext>
            </a:extLst>
          </p:cNvPr>
          <p:cNvSpPr>
            <a:spLocks noGrp="1"/>
          </p:cNvSpPr>
          <p:nvPr>
            <p:ph type="dt" sz="half" idx="10"/>
          </p:nvPr>
        </p:nvSpPr>
        <p:spPr/>
        <p:txBody>
          <a:bodyPr/>
          <a:lstStyle/>
          <a:p>
            <a:fld id="{9D3F8838-A648-F741-856A-01C79C06AE81}" type="datetimeFigureOut">
              <a:rPr lang="sv-SE" smtClean="0"/>
              <a:t>2025-11-13</a:t>
            </a:fld>
            <a:endParaRPr lang="sv-SE"/>
          </a:p>
        </p:txBody>
      </p:sp>
      <p:sp>
        <p:nvSpPr>
          <p:cNvPr id="6" name="Platshållare för sidfot 5">
            <a:extLst>
              <a:ext uri="{FF2B5EF4-FFF2-40B4-BE49-F238E27FC236}">
                <a16:creationId xmlns:a16="http://schemas.microsoft.com/office/drawing/2014/main" id="{E9F7D388-4613-82BD-5CFB-3C7C0143675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3DADB82-8326-40FA-5CC7-52AA5FFB1B09}"/>
              </a:ext>
            </a:extLst>
          </p:cNvPr>
          <p:cNvSpPr>
            <a:spLocks noGrp="1"/>
          </p:cNvSpPr>
          <p:nvPr>
            <p:ph type="sldNum" sz="quarter" idx="12"/>
          </p:nvPr>
        </p:nvSpPr>
        <p:spPr/>
        <p:txBody>
          <a:bodyPr/>
          <a:lstStyle/>
          <a:p>
            <a:fld id="{89E7527A-90F9-7A49-96FD-5B1639D143FE}" type="slidenum">
              <a:rPr lang="sv-SE" smtClean="0"/>
              <a:t>‹#›</a:t>
            </a:fld>
            <a:endParaRPr lang="sv-SE"/>
          </a:p>
        </p:txBody>
      </p:sp>
    </p:spTree>
    <p:extLst>
      <p:ext uri="{BB962C8B-B14F-4D97-AF65-F5344CB8AC3E}">
        <p14:creationId xmlns:p14="http://schemas.microsoft.com/office/powerpoint/2010/main" val="3956793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CFF6D0-BD53-E7DB-EF83-00CD3F041CB3}"/>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A3853E3-BDBB-2330-64AB-6D57559E017B}"/>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4CFB54B-D48A-CD41-D5AB-4026AA7F8663}"/>
              </a:ext>
            </a:extLst>
          </p:cNvPr>
          <p:cNvSpPr>
            <a:spLocks noGrp="1"/>
          </p:cNvSpPr>
          <p:nvPr>
            <p:ph type="dt" sz="half" idx="10"/>
          </p:nvPr>
        </p:nvSpPr>
        <p:spPr/>
        <p:txBody>
          <a:bodyPr/>
          <a:lstStyle/>
          <a:p>
            <a:fld id="{9D3F8838-A648-F741-856A-01C79C06AE81}" type="datetimeFigureOut">
              <a:rPr lang="sv-SE" smtClean="0"/>
              <a:t>2025-11-13</a:t>
            </a:fld>
            <a:endParaRPr lang="sv-SE"/>
          </a:p>
        </p:txBody>
      </p:sp>
      <p:sp>
        <p:nvSpPr>
          <p:cNvPr id="5" name="Platshållare för sidfot 4">
            <a:extLst>
              <a:ext uri="{FF2B5EF4-FFF2-40B4-BE49-F238E27FC236}">
                <a16:creationId xmlns:a16="http://schemas.microsoft.com/office/drawing/2014/main" id="{C4A26588-E976-0E43-C5B2-6BB156D39DE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4276789-2F52-EB3E-CBB9-C9F004682DD0}"/>
              </a:ext>
            </a:extLst>
          </p:cNvPr>
          <p:cNvSpPr>
            <a:spLocks noGrp="1"/>
          </p:cNvSpPr>
          <p:nvPr>
            <p:ph type="sldNum" sz="quarter" idx="12"/>
          </p:nvPr>
        </p:nvSpPr>
        <p:spPr/>
        <p:txBody>
          <a:bodyPr/>
          <a:lstStyle/>
          <a:p>
            <a:fld id="{89E7527A-90F9-7A49-96FD-5B1639D143FE}" type="slidenum">
              <a:rPr lang="sv-SE" smtClean="0"/>
              <a:t>‹#›</a:t>
            </a:fld>
            <a:endParaRPr lang="sv-SE"/>
          </a:p>
        </p:txBody>
      </p:sp>
    </p:spTree>
    <p:extLst>
      <p:ext uri="{BB962C8B-B14F-4D97-AF65-F5344CB8AC3E}">
        <p14:creationId xmlns:p14="http://schemas.microsoft.com/office/powerpoint/2010/main" val="2187070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794201B-39EB-57B9-1CE9-2157EF98A282}"/>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D40B1F6-4F23-561A-3E86-CC2847598B89}"/>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519B4EF-68B4-C81F-E080-C525246A628D}"/>
              </a:ext>
            </a:extLst>
          </p:cNvPr>
          <p:cNvSpPr>
            <a:spLocks noGrp="1"/>
          </p:cNvSpPr>
          <p:nvPr>
            <p:ph type="dt" sz="half" idx="10"/>
          </p:nvPr>
        </p:nvSpPr>
        <p:spPr/>
        <p:txBody>
          <a:bodyPr/>
          <a:lstStyle/>
          <a:p>
            <a:fld id="{9D3F8838-A648-F741-856A-01C79C06AE81}" type="datetimeFigureOut">
              <a:rPr lang="sv-SE" smtClean="0"/>
              <a:t>2025-11-13</a:t>
            </a:fld>
            <a:endParaRPr lang="sv-SE"/>
          </a:p>
        </p:txBody>
      </p:sp>
      <p:sp>
        <p:nvSpPr>
          <p:cNvPr id="5" name="Platshållare för sidfot 4">
            <a:extLst>
              <a:ext uri="{FF2B5EF4-FFF2-40B4-BE49-F238E27FC236}">
                <a16:creationId xmlns:a16="http://schemas.microsoft.com/office/drawing/2014/main" id="{123EF5A6-9E46-6A5A-9DB2-8D1082E00F6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6B458BE-4BFB-AA07-A32C-79A2576B00C1}"/>
              </a:ext>
            </a:extLst>
          </p:cNvPr>
          <p:cNvSpPr>
            <a:spLocks noGrp="1"/>
          </p:cNvSpPr>
          <p:nvPr>
            <p:ph type="sldNum" sz="quarter" idx="12"/>
          </p:nvPr>
        </p:nvSpPr>
        <p:spPr/>
        <p:txBody>
          <a:bodyPr/>
          <a:lstStyle/>
          <a:p>
            <a:fld id="{89E7527A-90F9-7A49-96FD-5B1639D143FE}" type="slidenum">
              <a:rPr lang="sv-SE" smtClean="0"/>
              <a:t>‹#›</a:t>
            </a:fld>
            <a:endParaRPr lang="sv-SE"/>
          </a:p>
        </p:txBody>
      </p:sp>
    </p:spTree>
    <p:extLst>
      <p:ext uri="{BB962C8B-B14F-4D97-AF65-F5344CB8AC3E}">
        <p14:creationId xmlns:p14="http://schemas.microsoft.com/office/powerpoint/2010/main" val="2486312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12F3D2A-708A-D14C-900C-CECDE6FD2C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5E18CB0-59D2-DC3E-7092-0B57792B9E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5C5AB88-537C-0282-BF33-0217EA302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D3F8838-A648-F741-856A-01C79C06AE81}" type="datetimeFigureOut">
              <a:rPr lang="sv-SE" smtClean="0"/>
              <a:t>2025-11-13</a:t>
            </a:fld>
            <a:endParaRPr lang="sv-SE"/>
          </a:p>
        </p:txBody>
      </p:sp>
      <p:sp>
        <p:nvSpPr>
          <p:cNvPr id="5" name="Platshållare för sidfot 4">
            <a:extLst>
              <a:ext uri="{FF2B5EF4-FFF2-40B4-BE49-F238E27FC236}">
                <a16:creationId xmlns:a16="http://schemas.microsoft.com/office/drawing/2014/main" id="{E40DFD05-F2BD-751F-B8C2-049766F2DD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328D8E38-9D57-E958-83E5-1BAEC7CAE3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E7527A-90F9-7A49-96FD-5B1639D143FE}" type="slidenum">
              <a:rPr lang="sv-SE" smtClean="0"/>
              <a:t>‹#›</a:t>
            </a:fld>
            <a:endParaRPr lang="sv-SE"/>
          </a:p>
        </p:txBody>
      </p:sp>
    </p:spTree>
    <p:extLst>
      <p:ext uri="{BB962C8B-B14F-4D97-AF65-F5344CB8AC3E}">
        <p14:creationId xmlns:p14="http://schemas.microsoft.com/office/powerpoint/2010/main" val="39998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En bild som visar elektronik, person, dator, inomhus&#10;&#10;Automatiskt genererad beskrivning">
            <a:extLst>
              <a:ext uri="{FF2B5EF4-FFF2-40B4-BE49-F238E27FC236}">
                <a16:creationId xmlns:a16="http://schemas.microsoft.com/office/drawing/2014/main" id="{A57DA4EC-5F1D-B49D-D4E8-A89CF226CFAA}"/>
              </a:ext>
            </a:extLst>
          </p:cNvPr>
          <p:cNvPicPr>
            <a:picLocks noChangeAspect="1"/>
          </p:cNvPicPr>
          <p:nvPr/>
        </p:nvPicPr>
        <p:blipFill rotWithShape="1">
          <a:blip r:embed="rId3">
            <a:extLst>
              <a:ext uri="{28A0092B-C50C-407E-A947-70E740481C1C}">
                <a14:useLocalDpi xmlns:a14="http://schemas.microsoft.com/office/drawing/2010/main" val="0"/>
              </a:ext>
            </a:extLst>
          </a:blip>
          <a:srcRect l="870" t="44670" r="1222" b="29678"/>
          <a:stretch/>
        </p:blipFill>
        <p:spPr>
          <a:xfrm>
            <a:off x="1" y="4751804"/>
            <a:ext cx="12192000" cy="2129589"/>
          </a:xfrm>
          <a:prstGeom prst="rect">
            <a:avLst/>
          </a:prstGeom>
        </p:spPr>
      </p:pic>
      <p:sp>
        <p:nvSpPr>
          <p:cNvPr id="2" name="Rubrik 1">
            <a:extLst>
              <a:ext uri="{FF2B5EF4-FFF2-40B4-BE49-F238E27FC236}">
                <a16:creationId xmlns:a16="http://schemas.microsoft.com/office/drawing/2014/main" id="{C5FC8DC9-ABF5-7681-9A01-2BC68FC14AAF}"/>
              </a:ext>
            </a:extLst>
          </p:cNvPr>
          <p:cNvSpPr>
            <a:spLocks noGrp="1"/>
          </p:cNvSpPr>
          <p:nvPr>
            <p:ph type="ctrTitle"/>
          </p:nvPr>
        </p:nvSpPr>
        <p:spPr>
          <a:xfrm>
            <a:off x="741980" y="904231"/>
            <a:ext cx="10708039" cy="1215189"/>
          </a:xfrm>
        </p:spPr>
        <p:txBody>
          <a:bodyPr anchor="ctr">
            <a:normAutofit fontScale="90000"/>
          </a:bodyPr>
          <a:lstStyle/>
          <a:p>
            <a:r>
              <a:rPr lang="sv-SE" sz="7200" b="1" dirty="0">
                <a:latin typeface="Arial" panose="020B0604020202020204" pitchFamily="34" charset="0"/>
                <a:ea typeface="Verdana" panose="020B0604030504040204" pitchFamily="34" charset="0"/>
                <a:cs typeface="Arial" panose="020B0604020202020204" pitchFamily="34" charset="0"/>
              </a:rPr>
              <a:t>Kan vi känna oss säkra i den digitala åldern?</a:t>
            </a:r>
          </a:p>
        </p:txBody>
      </p:sp>
      <p:sp>
        <p:nvSpPr>
          <p:cNvPr id="3" name="Underrubrik 2">
            <a:extLst>
              <a:ext uri="{FF2B5EF4-FFF2-40B4-BE49-F238E27FC236}">
                <a16:creationId xmlns:a16="http://schemas.microsoft.com/office/drawing/2014/main" id="{E28E6D4E-EF48-3A44-BAC5-235F71DBC3D3}"/>
              </a:ext>
            </a:extLst>
          </p:cNvPr>
          <p:cNvSpPr>
            <a:spLocks noGrp="1"/>
          </p:cNvSpPr>
          <p:nvPr>
            <p:ph type="subTitle" idx="1"/>
          </p:nvPr>
        </p:nvSpPr>
        <p:spPr>
          <a:xfrm>
            <a:off x="-1" y="2890940"/>
            <a:ext cx="12191999" cy="684883"/>
          </a:xfrm>
        </p:spPr>
        <p:txBody>
          <a:bodyPr>
            <a:normAutofit/>
          </a:bodyPr>
          <a:lstStyle/>
          <a:p>
            <a:r>
              <a:rPr lang="sv-SE" dirty="0">
                <a:latin typeface="Arial" panose="020B0604020202020204" pitchFamily="34" charset="0"/>
                <a:ea typeface="Verdana" panose="020B0604030504040204" pitchFamily="34" charset="0"/>
                <a:cs typeface="Arial" panose="020B0604020202020204" pitchFamily="34" charset="0"/>
              </a:rPr>
              <a:t>Underrubrik</a:t>
            </a:r>
          </a:p>
        </p:txBody>
      </p:sp>
      <p:pic>
        <p:nvPicPr>
          <p:cNvPr id="6" name="Bildobjekt 5" descr="En bild som visar cirkel, Grafik, skärmbild, grafisk design&#10;&#10;Automatiskt genererad beskrivning">
            <a:extLst>
              <a:ext uri="{FF2B5EF4-FFF2-40B4-BE49-F238E27FC236}">
                <a16:creationId xmlns:a16="http://schemas.microsoft.com/office/drawing/2014/main" id="{7082B3D3-72FC-36C6-FE6A-406F43D0DF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5753" y="3429000"/>
            <a:ext cx="1280490" cy="647562"/>
          </a:xfrm>
          <a:prstGeom prst="rect">
            <a:avLst/>
          </a:prstGeom>
        </p:spPr>
      </p:pic>
    </p:spTree>
    <p:extLst>
      <p:ext uri="{BB962C8B-B14F-4D97-AF65-F5344CB8AC3E}">
        <p14:creationId xmlns:p14="http://schemas.microsoft.com/office/powerpoint/2010/main" val="4021488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ppehåll 10">
            <a:extLst>
              <a:ext uri="{FF2B5EF4-FFF2-40B4-BE49-F238E27FC236}">
                <a16:creationId xmlns:a16="http://schemas.microsoft.com/office/drawing/2014/main" id="{0B3E3281-6FB5-4B00-C2ED-76A03E536A00}"/>
              </a:ext>
            </a:extLst>
          </p:cNvPr>
          <p:cNvSpPr/>
          <p:nvPr/>
        </p:nvSpPr>
        <p:spPr>
          <a:xfrm rot="10800000">
            <a:off x="6393290" y="-2"/>
            <a:ext cx="5798709" cy="6874044"/>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95149" h="6874044">
                <a:moveTo>
                  <a:pt x="0" y="0"/>
                </a:moveTo>
                <a:lnTo>
                  <a:pt x="3864143" y="12032"/>
                </a:lnTo>
                <a:cubicBezTo>
                  <a:pt x="5759035" y="12032"/>
                  <a:pt x="7295149" y="1548146"/>
                  <a:pt x="7295149" y="3443038"/>
                </a:cubicBezTo>
                <a:cubicBezTo>
                  <a:pt x="7295149" y="5337930"/>
                  <a:pt x="5759035" y="6874044"/>
                  <a:pt x="3864143" y="6874044"/>
                </a:cubicBezTo>
                <a:lnTo>
                  <a:pt x="0" y="6874043"/>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9" name="Bildobjekt 8" descr="En bild som visar cirkel, Grafik, skärmbild, grafisk design&#10;&#10;Automatiskt genererad beskrivning">
            <a:extLst>
              <a:ext uri="{FF2B5EF4-FFF2-40B4-BE49-F238E27FC236}">
                <a16:creationId xmlns:a16="http://schemas.microsoft.com/office/drawing/2014/main" id="{BD5463E9-553C-3B2B-6D02-CA86843EA9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sp>
        <p:nvSpPr>
          <p:cNvPr id="2" name="Underrubrik 2">
            <a:extLst>
              <a:ext uri="{FF2B5EF4-FFF2-40B4-BE49-F238E27FC236}">
                <a16:creationId xmlns:a16="http://schemas.microsoft.com/office/drawing/2014/main" id="{39BB18E0-BB5E-2A4C-B19F-890E5BE254F2}"/>
              </a:ext>
            </a:extLst>
          </p:cNvPr>
          <p:cNvSpPr txBox="1">
            <a:spLocks/>
          </p:cNvSpPr>
          <p:nvPr/>
        </p:nvSpPr>
        <p:spPr>
          <a:xfrm>
            <a:off x="775855" y="3163824"/>
            <a:ext cx="4670789" cy="215632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sv-SE" dirty="0"/>
              <a:t>Information – presentation </a:t>
            </a:r>
            <a:br>
              <a:rPr lang="sv-SE" dirty="0"/>
            </a:br>
            <a:r>
              <a:rPr lang="sv-SE" dirty="0"/>
              <a:t>av talare</a:t>
            </a:r>
          </a:p>
        </p:txBody>
      </p:sp>
      <p:pic>
        <p:nvPicPr>
          <p:cNvPr id="4" name="Picture 2">
            <a:extLst>
              <a:ext uri="{FF2B5EF4-FFF2-40B4-BE49-F238E27FC236}">
                <a16:creationId xmlns:a16="http://schemas.microsoft.com/office/drawing/2014/main" id="{CC74A7A6-F729-98CF-0E6B-1ABA144F2BDE}"/>
              </a:ext>
            </a:extLst>
          </p:cNvPr>
          <p:cNvPicPr>
            <a:picLocks noChangeAspect="1" noChangeArrowheads="1"/>
          </p:cNvPicPr>
          <p:nvPr/>
        </p:nvPicPr>
        <p:blipFill rotWithShape="1">
          <a:blip r:embed="rId4"/>
          <a:srcRect l="38164" r="11760"/>
          <a:stretch/>
        </p:blipFill>
        <p:spPr bwMode="auto">
          <a:xfrm>
            <a:off x="5859378" y="938826"/>
            <a:ext cx="3748448" cy="4996388"/>
          </a:xfrm>
          <a:prstGeom prst="roundRect">
            <a:avLst/>
          </a:prstGeom>
          <a:noFill/>
          <a:extLst>
            <a:ext uri="{909E8E84-426E-40DD-AFC4-6F175D3DCCD1}">
              <a14:hiddenFill xmlns:a14="http://schemas.microsoft.com/office/drawing/2010/main">
                <a:solidFill>
                  <a:srgbClr val="FFFFFF"/>
                </a:solidFill>
              </a14:hiddenFill>
            </a:ext>
          </a:extLst>
        </p:spPr>
      </p:pic>
      <p:sp>
        <p:nvSpPr>
          <p:cNvPr id="6" name="Underrubrik 2">
            <a:extLst>
              <a:ext uri="{FF2B5EF4-FFF2-40B4-BE49-F238E27FC236}">
                <a16:creationId xmlns:a16="http://schemas.microsoft.com/office/drawing/2014/main" id="{A0C57FC3-FFA7-9F2A-0ED7-7ECA39D5E3BB}"/>
              </a:ext>
            </a:extLst>
          </p:cNvPr>
          <p:cNvSpPr txBox="1">
            <a:spLocks/>
          </p:cNvSpPr>
          <p:nvPr/>
        </p:nvSpPr>
        <p:spPr>
          <a:xfrm>
            <a:off x="399136" y="2084832"/>
            <a:ext cx="5047508" cy="1030847"/>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sv-SE" sz="3600" b="1" dirty="0"/>
              <a:t>Namn</a:t>
            </a:r>
          </a:p>
        </p:txBody>
      </p:sp>
    </p:spTree>
    <p:extLst>
      <p:ext uri="{BB962C8B-B14F-4D97-AF65-F5344CB8AC3E}">
        <p14:creationId xmlns:p14="http://schemas.microsoft.com/office/powerpoint/2010/main" val="3873486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Uppehåll 10">
            <a:extLst>
              <a:ext uri="{FF2B5EF4-FFF2-40B4-BE49-F238E27FC236}">
                <a16:creationId xmlns:a16="http://schemas.microsoft.com/office/drawing/2014/main" id="{9DA71CA1-2EC2-D140-D356-21F778A855E9}"/>
              </a:ext>
            </a:extLst>
          </p:cNvPr>
          <p:cNvSpPr/>
          <p:nvPr/>
        </p:nvSpPr>
        <p:spPr>
          <a:xfrm rot="10800000">
            <a:off x="6393290" y="0"/>
            <a:ext cx="5798709" cy="6874044"/>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95149" h="6874044">
                <a:moveTo>
                  <a:pt x="0" y="0"/>
                </a:moveTo>
                <a:lnTo>
                  <a:pt x="3864143" y="12032"/>
                </a:lnTo>
                <a:cubicBezTo>
                  <a:pt x="5759035" y="12032"/>
                  <a:pt x="7295149" y="1548146"/>
                  <a:pt x="7295149" y="3443038"/>
                </a:cubicBezTo>
                <a:cubicBezTo>
                  <a:pt x="7295149" y="5337930"/>
                  <a:pt x="5759035" y="6874044"/>
                  <a:pt x="3864143" y="6874044"/>
                </a:cubicBezTo>
                <a:lnTo>
                  <a:pt x="0" y="6874043"/>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791786" y="2766218"/>
            <a:ext cx="4533683" cy="1325563"/>
          </a:xfrm>
        </p:spPr>
        <p:txBody>
          <a:bodyPr>
            <a:normAutofit fontScale="90000"/>
          </a:bodyPr>
          <a:lstStyle/>
          <a:p>
            <a:r>
              <a:rPr lang="sv-SE" b="1" dirty="0">
                <a:latin typeface="Arial" panose="020B0604020202020204" pitchFamily="34" charset="0"/>
                <a:cs typeface="Arial" panose="020B0604020202020204" pitchFamily="34" charset="0"/>
              </a:rPr>
              <a:t>Förklaringar:</a:t>
            </a:r>
            <a:br>
              <a:rPr lang="sv-SE" b="1" dirty="0">
                <a:latin typeface="Arial" panose="020B0604020202020204" pitchFamily="34" charset="0"/>
                <a:cs typeface="Arial" panose="020B0604020202020204" pitchFamily="34" charset="0"/>
              </a:rPr>
            </a:br>
            <a:r>
              <a:rPr lang="sv-SE" b="1" dirty="0">
                <a:latin typeface="Arial" panose="020B0604020202020204" pitchFamily="34" charset="0"/>
                <a:cs typeface="Arial" panose="020B0604020202020204" pitchFamily="34" charset="0"/>
              </a:rPr>
              <a:t>olika bedrägerier</a:t>
            </a:r>
          </a:p>
        </p:txBody>
      </p:sp>
      <p:pic>
        <p:nvPicPr>
          <p:cNvPr id="6" name="Bildobjekt 5" descr="En bild som visar text, utomhus, Landfordon, fordon&#10;&#10;Automatiskt genererad beskrivning">
            <a:extLst>
              <a:ext uri="{FF2B5EF4-FFF2-40B4-BE49-F238E27FC236}">
                <a16:creationId xmlns:a16="http://schemas.microsoft.com/office/drawing/2014/main" id="{26F01525-15E9-83D1-A31A-71B12556B87D}"/>
              </a:ext>
            </a:extLst>
          </p:cNvPr>
          <p:cNvPicPr>
            <a:picLocks noChangeAspect="1"/>
          </p:cNvPicPr>
          <p:nvPr/>
        </p:nvPicPr>
        <p:blipFill rotWithShape="1">
          <a:blip r:embed="rId3">
            <a:extLst>
              <a:ext uri="{28A0092B-C50C-407E-A947-70E740481C1C}">
                <a14:useLocalDpi xmlns:a14="http://schemas.microsoft.com/office/drawing/2010/main" val="0"/>
              </a:ext>
            </a:extLst>
          </a:blip>
          <a:srcRect r="50817"/>
          <a:stretch/>
        </p:blipFill>
        <p:spPr>
          <a:xfrm>
            <a:off x="5859380" y="1885664"/>
            <a:ext cx="2698863" cy="3086672"/>
          </a:xfrm>
          <a:prstGeom prst="roundRect">
            <a:avLst/>
          </a:prstGeom>
          <a:effectLst/>
        </p:spPr>
      </p:pic>
      <p:pic>
        <p:nvPicPr>
          <p:cNvPr id="7" name="Bildobjekt 6" descr="En bild som visar text, utomhus, Landfordon, fordon&#10;&#10;Automatiskt genererad beskrivning">
            <a:extLst>
              <a:ext uri="{FF2B5EF4-FFF2-40B4-BE49-F238E27FC236}">
                <a16:creationId xmlns:a16="http://schemas.microsoft.com/office/drawing/2014/main" id="{D992CBD0-9993-049A-A399-5F120ADB3A3A}"/>
              </a:ext>
            </a:extLst>
          </p:cNvPr>
          <p:cNvPicPr>
            <a:picLocks noChangeAspect="1"/>
          </p:cNvPicPr>
          <p:nvPr/>
        </p:nvPicPr>
        <p:blipFill rotWithShape="1">
          <a:blip r:embed="rId3">
            <a:extLst>
              <a:ext uri="{28A0092B-C50C-407E-A947-70E740481C1C}">
                <a14:useLocalDpi xmlns:a14="http://schemas.microsoft.com/office/drawing/2010/main" val="0"/>
              </a:ext>
            </a:extLst>
          </a:blip>
          <a:srcRect l="50817"/>
          <a:stretch/>
        </p:blipFill>
        <p:spPr>
          <a:xfrm>
            <a:off x="8944202" y="1890246"/>
            <a:ext cx="2713886" cy="3103853"/>
          </a:xfrm>
          <a:prstGeom prst="roundRect">
            <a:avLst/>
          </a:prstGeom>
          <a:effectLst/>
        </p:spPr>
      </p:pic>
      <p:pic>
        <p:nvPicPr>
          <p:cNvPr id="16" name="Bildobjekt 15" descr="En bild som visar cirkel, Grafik, skärmbild, grafisk design&#10;&#10;Automatiskt genererad beskrivning">
            <a:extLst>
              <a:ext uri="{FF2B5EF4-FFF2-40B4-BE49-F238E27FC236}">
                <a16:creationId xmlns:a16="http://schemas.microsoft.com/office/drawing/2014/main" id="{6DFF3F85-BF6E-632C-98B5-F5811F2727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pic>
        <p:nvPicPr>
          <p:cNvPr id="1026" name="Picture 2" descr="man wearing black sweater using smartphone">
            <a:extLst>
              <a:ext uri="{FF2B5EF4-FFF2-40B4-BE49-F238E27FC236}">
                <a16:creationId xmlns:a16="http://schemas.microsoft.com/office/drawing/2014/main" id="{501DEE5D-2B45-9788-6FBA-A34B0141CFA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238" t="10304" r="2286" b="17855"/>
          <a:stretch/>
        </p:blipFill>
        <p:spPr bwMode="auto">
          <a:xfrm>
            <a:off x="5859378" y="1885664"/>
            <a:ext cx="5798709" cy="3103853"/>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986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år 15">
            <a:extLst>
              <a:ext uri="{FF2B5EF4-FFF2-40B4-BE49-F238E27FC236}">
                <a16:creationId xmlns:a16="http://schemas.microsoft.com/office/drawing/2014/main" id="{697E36BB-E8D5-2B84-CB3A-0C4FDF636E8D}"/>
              </a:ext>
            </a:extLst>
          </p:cNvPr>
          <p:cNvSpPr/>
          <p:nvPr/>
        </p:nvSpPr>
        <p:spPr>
          <a:xfrm rot="13500000">
            <a:off x="7787656" y="2483861"/>
            <a:ext cx="4054514" cy="4054514"/>
          </a:xfrm>
          <a:prstGeom prst="teardrop">
            <a:avLst>
              <a:gd name="adj" fmla="val 11477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517356" y="347457"/>
            <a:ext cx="10515600" cy="1325563"/>
          </a:xfrm>
        </p:spPr>
        <p:txBody>
          <a:bodyPr lIns="0" tIns="0" rIns="0" bIns="0"/>
          <a:lstStyle/>
          <a:p>
            <a:r>
              <a:rPr lang="sv-SE" b="1" dirty="0">
                <a:latin typeface="Arial" panose="020B0604020202020204" pitchFamily="34" charset="0"/>
                <a:cs typeface="Arial" panose="020B0604020202020204" pitchFamily="34" charset="0"/>
              </a:rPr>
              <a:t>Förklaringar/Modus/Tillvägagångsätt</a:t>
            </a:r>
          </a:p>
        </p:txBody>
      </p:sp>
      <p:sp>
        <p:nvSpPr>
          <p:cNvPr id="3" name="Platshållare för innehåll 2">
            <a:extLst>
              <a:ext uri="{FF2B5EF4-FFF2-40B4-BE49-F238E27FC236}">
                <a16:creationId xmlns:a16="http://schemas.microsoft.com/office/drawing/2014/main" id="{3E98157B-064D-0315-5333-CA0CB6549FAE}"/>
              </a:ext>
            </a:extLst>
          </p:cNvPr>
          <p:cNvSpPr>
            <a:spLocks noGrp="1"/>
          </p:cNvSpPr>
          <p:nvPr>
            <p:ph idx="1"/>
          </p:nvPr>
        </p:nvSpPr>
        <p:spPr>
          <a:xfrm>
            <a:off x="517358" y="1747600"/>
            <a:ext cx="2995863" cy="387438"/>
          </a:xfrm>
        </p:spPr>
        <p:txBody>
          <a:bodyPr lIns="0" tIns="0" rIns="0" bIns="0">
            <a:normAutofit/>
          </a:bodyPr>
          <a:lstStyle/>
          <a:p>
            <a:pPr marL="0" indent="0">
              <a:buNone/>
            </a:pPr>
            <a:r>
              <a:rPr lang="sv-SE" b="1" dirty="0"/>
              <a:t>Bedrägeri: </a:t>
            </a:r>
          </a:p>
        </p:txBody>
      </p:sp>
      <p:pic>
        <p:nvPicPr>
          <p:cNvPr id="25" name="Bildobjekt 24" descr="En bild som visar cirkel, Grafik, skärmbild, grafisk design&#10;&#10;Automatiskt genererad beskrivning">
            <a:extLst>
              <a:ext uri="{FF2B5EF4-FFF2-40B4-BE49-F238E27FC236}">
                <a16:creationId xmlns:a16="http://schemas.microsoft.com/office/drawing/2014/main" id="{99BC6098-EC5D-6803-2F3E-254F653CFE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sp>
        <p:nvSpPr>
          <p:cNvPr id="26" name="textruta 25">
            <a:extLst>
              <a:ext uri="{FF2B5EF4-FFF2-40B4-BE49-F238E27FC236}">
                <a16:creationId xmlns:a16="http://schemas.microsoft.com/office/drawing/2014/main" id="{0C0AA6E2-C743-5DA1-4306-DBD46B45CF85}"/>
              </a:ext>
            </a:extLst>
          </p:cNvPr>
          <p:cNvSpPr txBox="1"/>
          <p:nvPr/>
        </p:nvSpPr>
        <p:spPr>
          <a:xfrm>
            <a:off x="517357" y="2135037"/>
            <a:ext cx="6015209" cy="307777"/>
          </a:xfrm>
          <a:prstGeom prst="rect">
            <a:avLst/>
          </a:prstGeom>
          <a:noFill/>
        </p:spPr>
        <p:txBody>
          <a:bodyPr wrap="square" lIns="0" tIns="0" rIns="0" bIns="0" rtlCol="0" anchor="t">
            <a:spAutoFit/>
          </a:bodyPr>
          <a:lstStyle/>
          <a:p>
            <a:r>
              <a:rPr lang="sv-SE" sz="2000" dirty="0"/>
              <a:t>En person lurar en annan, för att tjäna pengar. </a:t>
            </a:r>
          </a:p>
        </p:txBody>
      </p:sp>
      <p:sp>
        <p:nvSpPr>
          <p:cNvPr id="7" name="Platshållare för innehåll 2">
            <a:extLst>
              <a:ext uri="{FF2B5EF4-FFF2-40B4-BE49-F238E27FC236}">
                <a16:creationId xmlns:a16="http://schemas.microsoft.com/office/drawing/2014/main" id="{680B5374-A23D-0B99-04A4-FA7E8FFEC700}"/>
              </a:ext>
            </a:extLst>
          </p:cNvPr>
          <p:cNvSpPr txBox="1">
            <a:spLocks/>
          </p:cNvSpPr>
          <p:nvPr/>
        </p:nvSpPr>
        <p:spPr>
          <a:xfrm>
            <a:off x="517358" y="3247752"/>
            <a:ext cx="2995863" cy="387438"/>
          </a:xfrm>
          <a:prstGeom prst="rect">
            <a:avLst/>
          </a:prstGeom>
        </p:spPr>
        <p:txBody>
          <a:bodyPr vert="horz" lIns="0" tIns="0" rIns="0" bIns="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b="1" dirty="0"/>
              <a:t>Nätfiske (</a:t>
            </a:r>
            <a:r>
              <a:rPr lang="sv-SE" b="1" dirty="0" err="1"/>
              <a:t>Phishing</a:t>
            </a:r>
            <a:r>
              <a:rPr lang="sv-SE" b="1" dirty="0"/>
              <a:t>): </a:t>
            </a:r>
          </a:p>
        </p:txBody>
      </p:sp>
      <p:sp>
        <p:nvSpPr>
          <p:cNvPr id="8" name="textruta 7">
            <a:extLst>
              <a:ext uri="{FF2B5EF4-FFF2-40B4-BE49-F238E27FC236}">
                <a16:creationId xmlns:a16="http://schemas.microsoft.com/office/drawing/2014/main" id="{60D006DC-11F0-FAF9-54DC-B3F16054F62A}"/>
              </a:ext>
            </a:extLst>
          </p:cNvPr>
          <p:cNvSpPr txBox="1"/>
          <p:nvPr/>
        </p:nvSpPr>
        <p:spPr>
          <a:xfrm>
            <a:off x="517357" y="3635189"/>
            <a:ext cx="5542131" cy="307777"/>
          </a:xfrm>
          <a:prstGeom prst="rect">
            <a:avLst/>
          </a:prstGeom>
          <a:noFill/>
        </p:spPr>
        <p:txBody>
          <a:bodyPr wrap="square" lIns="0" tIns="0" rIns="0" bIns="0" rtlCol="0" anchor="t">
            <a:spAutoFit/>
          </a:bodyPr>
          <a:lstStyle/>
          <a:p>
            <a:r>
              <a:rPr lang="sv-SE" sz="2000" dirty="0">
                <a:solidFill>
                  <a:srgbClr val="C00000"/>
                </a:solidFill>
              </a:rPr>
              <a:t>Bedrägeri via mejl eller falska hemsidor.</a:t>
            </a:r>
          </a:p>
        </p:txBody>
      </p:sp>
      <p:sp>
        <p:nvSpPr>
          <p:cNvPr id="9" name="Platshållare för innehåll 2">
            <a:extLst>
              <a:ext uri="{FF2B5EF4-FFF2-40B4-BE49-F238E27FC236}">
                <a16:creationId xmlns:a16="http://schemas.microsoft.com/office/drawing/2014/main" id="{E770E48C-F72A-6657-83E8-B2AADFAF4C46}"/>
              </a:ext>
            </a:extLst>
          </p:cNvPr>
          <p:cNvSpPr txBox="1">
            <a:spLocks/>
          </p:cNvSpPr>
          <p:nvPr/>
        </p:nvSpPr>
        <p:spPr>
          <a:xfrm>
            <a:off x="517357" y="4997187"/>
            <a:ext cx="4451249" cy="387438"/>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b="1" dirty="0"/>
              <a:t>Telefonbedrägeri (</a:t>
            </a:r>
            <a:r>
              <a:rPr lang="sv-SE" b="1" dirty="0" err="1"/>
              <a:t>Vishing</a:t>
            </a:r>
            <a:r>
              <a:rPr lang="sv-SE" b="1" dirty="0"/>
              <a:t>): </a:t>
            </a:r>
          </a:p>
        </p:txBody>
      </p:sp>
      <p:sp>
        <p:nvSpPr>
          <p:cNvPr id="10" name="textruta 9">
            <a:extLst>
              <a:ext uri="{FF2B5EF4-FFF2-40B4-BE49-F238E27FC236}">
                <a16:creationId xmlns:a16="http://schemas.microsoft.com/office/drawing/2014/main" id="{CAAAFC8A-100B-83B5-0E3E-64B9EF73588D}"/>
              </a:ext>
            </a:extLst>
          </p:cNvPr>
          <p:cNvSpPr txBox="1"/>
          <p:nvPr/>
        </p:nvSpPr>
        <p:spPr>
          <a:xfrm>
            <a:off x="517356" y="5384624"/>
            <a:ext cx="5112261" cy="307777"/>
          </a:xfrm>
          <a:prstGeom prst="rect">
            <a:avLst/>
          </a:prstGeom>
          <a:noFill/>
        </p:spPr>
        <p:txBody>
          <a:bodyPr wrap="square" lIns="0" tIns="0" rIns="0" bIns="0" rtlCol="0" anchor="t">
            <a:spAutoFit/>
          </a:bodyPr>
          <a:lstStyle/>
          <a:p>
            <a:r>
              <a:rPr lang="sv-SE" sz="2000" dirty="0">
                <a:solidFill>
                  <a:srgbClr val="C00000"/>
                </a:solidFill>
              </a:rPr>
              <a:t>Bedrägeri genom telefonsamtal</a:t>
            </a:r>
          </a:p>
        </p:txBody>
      </p:sp>
      <p:sp>
        <p:nvSpPr>
          <p:cNvPr id="11" name="Platshållare för innehåll 2">
            <a:extLst>
              <a:ext uri="{FF2B5EF4-FFF2-40B4-BE49-F238E27FC236}">
                <a16:creationId xmlns:a16="http://schemas.microsoft.com/office/drawing/2014/main" id="{0C37E416-B0E9-7147-B6DB-7C2D0EB1524D}"/>
              </a:ext>
            </a:extLst>
          </p:cNvPr>
          <p:cNvSpPr txBox="1">
            <a:spLocks/>
          </p:cNvSpPr>
          <p:nvPr/>
        </p:nvSpPr>
        <p:spPr>
          <a:xfrm>
            <a:off x="517357" y="4110925"/>
            <a:ext cx="4583451" cy="387438"/>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b="1" dirty="0"/>
              <a:t>Sms bedrägeri (</a:t>
            </a:r>
            <a:r>
              <a:rPr lang="sv-SE" b="1" dirty="0" err="1"/>
              <a:t>Smishing</a:t>
            </a:r>
            <a:r>
              <a:rPr lang="sv-SE" b="1" dirty="0"/>
              <a:t>):</a:t>
            </a:r>
          </a:p>
        </p:txBody>
      </p:sp>
      <p:sp>
        <p:nvSpPr>
          <p:cNvPr id="12" name="textruta 11">
            <a:extLst>
              <a:ext uri="{FF2B5EF4-FFF2-40B4-BE49-F238E27FC236}">
                <a16:creationId xmlns:a16="http://schemas.microsoft.com/office/drawing/2014/main" id="{1DF1C0DE-D351-9923-9938-97C3ECCC376A}"/>
              </a:ext>
            </a:extLst>
          </p:cNvPr>
          <p:cNvSpPr txBox="1"/>
          <p:nvPr/>
        </p:nvSpPr>
        <p:spPr>
          <a:xfrm>
            <a:off x="517357" y="4498362"/>
            <a:ext cx="3719108" cy="307777"/>
          </a:xfrm>
          <a:prstGeom prst="rect">
            <a:avLst/>
          </a:prstGeom>
          <a:noFill/>
        </p:spPr>
        <p:txBody>
          <a:bodyPr wrap="square" lIns="0" tIns="0" rIns="0" bIns="0" rtlCol="0" anchor="t">
            <a:spAutoFit/>
          </a:bodyPr>
          <a:lstStyle/>
          <a:p>
            <a:r>
              <a:rPr lang="sv-SE" sz="2000" dirty="0">
                <a:solidFill>
                  <a:srgbClr val="C00000"/>
                </a:solidFill>
              </a:rPr>
              <a:t>Bedrägeri genom via sms.</a:t>
            </a:r>
          </a:p>
        </p:txBody>
      </p:sp>
      <p:sp>
        <p:nvSpPr>
          <p:cNvPr id="4" name="Platshållare för innehåll 2">
            <a:extLst>
              <a:ext uri="{FF2B5EF4-FFF2-40B4-BE49-F238E27FC236}">
                <a16:creationId xmlns:a16="http://schemas.microsoft.com/office/drawing/2014/main" id="{85C9E9CF-50F4-354A-87CD-67EB6ACD5013}"/>
              </a:ext>
            </a:extLst>
          </p:cNvPr>
          <p:cNvSpPr txBox="1">
            <a:spLocks/>
          </p:cNvSpPr>
          <p:nvPr/>
        </p:nvSpPr>
        <p:spPr>
          <a:xfrm>
            <a:off x="7862556" y="3897834"/>
            <a:ext cx="3539381" cy="426182"/>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b="1" dirty="0">
                <a:solidFill>
                  <a:schemeClr val="bg1"/>
                </a:solidFill>
              </a:rPr>
              <a:t>Social manipulation:</a:t>
            </a:r>
          </a:p>
        </p:txBody>
      </p:sp>
      <p:sp>
        <p:nvSpPr>
          <p:cNvPr id="5" name="textruta 4">
            <a:extLst>
              <a:ext uri="{FF2B5EF4-FFF2-40B4-BE49-F238E27FC236}">
                <a16:creationId xmlns:a16="http://schemas.microsoft.com/office/drawing/2014/main" id="{6E182648-1BB9-AEE4-2FC1-1553C7A9C65C}"/>
              </a:ext>
            </a:extLst>
          </p:cNvPr>
          <p:cNvSpPr txBox="1"/>
          <p:nvPr/>
        </p:nvSpPr>
        <p:spPr>
          <a:xfrm>
            <a:off x="7862557" y="4261555"/>
            <a:ext cx="3504880" cy="738664"/>
          </a:xfrm>
          <a:prstGeom prst="rect">
            <a:avLst/>
          </a:prstGeom>
          <a:noFill/>
        </p:spPr>
        <p:txBody>
          <a:bodyPr wrap="square" lIns="0" tIns="0" rIns="0" bIns="0" rtlCol="0" anchor="t">
            <a:spAutoFit/>
          </a:bodyPr>
          <a:lstStyle/>
          <a:p>
            <a:r>
              <a:rPr lang="sv-SE" sz="2400" dirty="0">
                <a:solidFill>
                  <a:schemeClr val="bg1"/>
                </a:solidFill>
              </a:rPr>
              <a:t>När man manipulerar någon för att göra något .</a:t>
            </a:r>
          </a:p>
        </p:txBody>
      </p:sp>
      <p:sp>
        <p:nvSpPr>
          <p:cNvPr id="6" name="Höger klammerparentes 5">
            <a:extLst>
              <a:ext uri="{FF2B5EF4-FFF2-40B4-BE49-F238E27FC236}">
                <a16:creationId xmlns:a16="http://schemas.microsoft.com/office/drawing/2014/main" id="{813A3433-BC59-3385-106F-05FB3F213994}"/>
              </a:ext>
            </a:extLst>
          </p:cNvPr>
          <p:cNvSpPr/>
          <p:nvPr/>
        </p:nvSpPr>
        <p:spPr>
          <a:xfrm>
            <a:off x="4401671" y="2904831"/>
            <a:ext cx="2511767" cy="3197586"/>
          </a:xfrm>
          <a:prstGeom prst="rightBrace">
            <a:avLst>
              <a:gd name="adj1" fmla="val 14881"/>
              <a:gd name="adj2" fmla="val 50268"/>
            </a:avLst>
          </a:prstGeom>
          <a:ln w="50800"/>
        </p:spPr>
        <p:style>
          <a:lnRef idx="2">
            <a:schemeClr val="accent1"/>
          </a:lnRef>
          <a:fillRef idx="0">
            <a:schemeClr val="accent1"/>
          </a:fillRef>
          <a:effectRef idx="1">
            <a:schemeClr val="accent1"/>
          </a:effectRef>
          <a:fontRef idx="minor">
            <a:schemeClr val="tx1"/>
          </a:fontRef>
        </p:style>
        <p:txBody>
          <a:bodyPr rtlCol="0" anchor="ctr"/>
          <a:lstStyle/>
          <a:p>
            <a:pPr algn="ctr"/>
            <a:endParaRPr lang="sv-SE" dirty="0"/>
          </a:p>
        </p:txBody>
      </p:sp>
    </p:spTree>
    <p:extLst>
      <p:ext uri="{BB962C8B-B14F-4D97-AF65-F5344CB8AC3E}">
        <p14:creationId xmlns:p14="http://schemas.microsoft.com/office/powerpoint/2010/main" val="1157659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428613" y="347457"/>
            <a:ext cx="10515600" cy="1325563"/>
          </a:xfrm>
        </p:spPr>
        <p:txBody>
          <a:bodyPr lIns="0" tIns="0" rIns="0" bIns="0"/>
          <a:lstStyle/>
          <a:p>
            <a:r>
              <a:rPr lang="sv-SE" b="1" dirty="0">
                <a:latin typeface="Arial" panose="020B0604020202020204" pitchFamily="34" charset="0"/>
                <a:cs typeface="Arial" panose="020B0604020202020204" pitchFamily="34" charset="0"/>
              </a:rPr>
              <a:t>Olika bedrägerier på nätet</a:t>
            </a:r>
          </a:p>
        </p:txBody>
      </p:sp>
      <p:sp>
        <p:nvSpPr>
          <p:cNvPr id="3" name="Platshållare för innehåll 2">
            <a:extLst>
              <a:ext uri="{FF2B5EF4-FFF2-40B4-BE49-F238E27FC236}">
                <a16:creationId xmlns:a16="http://schemas.microsoft.com/office/drawing/2014/main" id="{3E98157B-064D-0315-5333-CA0CB6549FAE}"/>
              </a:ext>
            </a:extLst>
          </p:cNvPr>
          <p:cNvSpPr>
            <a:spLocks noGrp="1"/>
          </p:cNvSpPr>
          <p:nvPr>
            <p:ph idx="1"/>
          </p:nvPr>
        </p:nvSpPr>
        <p:spPr>
          <a:xfrm>
            <a:off x="517358" y="2133081"/>
            <a:ext cx="2995863" cy="387438"/>
          </a:xfrm>
        </p:spPr>
        <p:txBody>
          <a:bodyPr lIns="0" tIns="0" rIns="0" bIns="0">
            <a:normAutofit/>
          </a:bodyPr>
          <a:lstStyle/>
          <a:p>
            <a:pPr marL="0" indent="0">
              <a:buNone/>
            </a:pPr>
            <a:r>
              <a:rPr lang="sv-SE" b="1" dirty="0"/>
              <a:t>Romansbedrägeri</a:t>
            </a:r>
          </a:p>
        </p:txBody>
      </p:sp>
      <p:pic>
        <p:nvPicPr>
          <p:cNvPr id="25" name="Bildobjekt 24" descr="En bild som visar cirkel, Grafik, skärmbild, grafisk design&#10;&#10;Automatiskt genererad beskrivning">
            <a:extLst>
              <a:ext uri="{FF2B5EF4-FFF2-40B4-BE49-F238E27FC236}">
                <a16:creationId xmlns:a16="http://schemas.microsoft.com/office/drawing/2014/main" id="{99BC6098-EC5D-6803-2F3E-254F653CFE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sp>
        <p:nvSpPr>
          <p:cNvPr id="26" name="textruta 25">
            <a:extLst>
              <a:ext uri="{FF2B5EF4-FFF2-40B4-BE49-F238E27FC236}">
                <a16:creationId xmlns:a16="http://schemas.microsoft.com/office/drawing/2014/main" id="{0C0AA6E2-C743-5DA1-4306-DBD46B45CF85}"/>
              </a:ext>
            </a:extLst>
          </p:cNvPr>
          <p:cNvSpPr txBox="1"/>
          <p:nvPr/>
        </p:nvSpPr>
        <p:spPr>
          <a:xfrm>
            <a:off x="517358" y="2520518"/>
            <a:ext cx="3719108" cy="369332"/>
          </a:xfrm>
          <a:prstGeom prst="rect">
            <a:avLst/>
          </a:prstGeom>
          <a:noFill/>
        </p:spPr>
        <p:txBody>
          <a:bodyPr wrap="square" lIns="0" tIns="0" rIns="0" bIns="0" rtlCol="0" anchor="t">
            <a:spAutoFit/>
          </a:bodyPr>
          <a:lstStyle/>
          <a:p>
            <a:r>
              <a:rPr lang="sv-SE" sz="2400" dirty="0">
                <a:solidFill>
                  <a:srgbClr val="C00000"/>
                </a:solidFill>
              </a:rPr>
              <a:t>Kärlek över sociala nätverk</a:t>
            </a:r>
          </a:p>
        </p:txBody>
      </p:sp>
      <p:sp>
        <p:nvSpPr>
          <p:cNvPr id="6" name="Platshållare för innehåll 2">
            <a:extLst>
              <a:ext uri="{FF2B5EF4-FFF2-40B4-BE49-F238E27FC236}">
                <a16:creationId xmlns:a16="http://schemas.microsoft.com/office/drawing/2014/main" id="{94191117-1577-2286-AD5B-B883BDA51C27}"/>
              </a:ext>
            </a:extLst>
          </p:cNvPr>
          <p:cNvSpPr txBox="1">
            <a:spLocks/>
          </p:cNvSpPr>
          <p:nvPr/>
        </p:nvSpPr>
        <p:spPr>
          <a:xfrm>
            <a:off x="517358" y="3109508"/>
            <a:ext cx="4902941" cy="387438"/>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b="1" dirty="0"/>
              <a:t>Investeringsbedrägeri</a:t>
            </a:r>
          </a:p>
        </p:txBody>
      </p:sp>
      <p:sp>
        <p:nvSpPr>
          <p:cNvPr id="13" name="textruta 12">
            <a:extLst>
              <a:ext uri="{FF2B5EF4-FFF2-40B4-BE49-F238E27FC236}">
                <a16:creationId xmlns:a16="http://schemas.microsoft.com/office/drawing/2014/main" id="{342F0D22-DD26-FF0B-9D56-55976CD4AF42}"/>
              </a:ext>
            </a:extLst>
          </p:cNvPr>
          <p:cNvSpPr txBox="1"/>
          <p:nvPr/>
        </p:nvSpPr>
        <p:spPr>
          <a:xfrm>
            <a:off x="517358" y="3496945"/>
            <a:ext cx="3719108" cy="369332"/>
          </a:xfrm>
          <a:prstGeom prst="rect">
            <a:avLst/>
          </a:prstGeom>
          <a:noFill/>
        </p:spPr>
        <p:txBody>
          <a:bodyPr wrap="square" lIns="0" tIns="0" rIns="0" bIns="0" rtlCol="0" anchor="t">
            <a:spAutoFit/>
          </a:bodyPr>
          <a:lstStyle/>
          <a:p>
            <a:r>
              <a:rPr lang="sv-SE" sz="2400" dirty="0">
                <a:solidFill>
                  <a:srgbClr val="C00000"/>
                </a:solidFill>
              </a:rPr>
              <a:t>Bli rik fort med </a:t>
            </a:r>
            <a:r>
              <a:rPr lang="sv-SE" sz="2400" dirty="0" err="1">
                <a:solidFill>
                  <a:srgbClr val="C00000"/>
                </a:solidFill>
              </a:rPr>
              <a:t>Bitcoin</a:t>
            </a:r>
            <a:endParaRPr lang="sv-SE" sz="2400" dirty="0">
              <a:solidFill>
                <a:srgbClr val="C00000"/>
              </a:solidFill>
            </a:endParaRPr>
          </a:p>
        </p:txBody>
      </p:sp>
      <p:sp>
        <p:nvSpPr>
          <p:cNvPr id="14" name="Platshållare för innehåll 2">
            <a:extLst>
              <a:ext uri="{FF2B5EF4-FFF2-40B4-BE49-F238E27FC236}">
                <a16:creationId xmlns:a16="http://schemas.microsoft.com/office/drawing/2014/main" id="{4BB5C09B-B3C7-8D6C-CAE5-DBBD9045D464}"/>
              </a:ext>
            </a:extLst>
          </p:cNvPr>
          <p:cNvSpPr txBox="1">
            <a:spLocks/>
          </p:cNvSpPr>
          <p:nvPr/>
        </p:nvSpPr>
        <p:spPr>
          <a:xfrm>
            <a:off x="517358" y="4041867"/>
            <a:ext cx="4902941" cy="387438"/>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b="1" dirty="0"/>
              <a:t>Befogenhetsbedrägeri</a:t>
            </a:r>
          </a:p>
        </p:txBody>
      </p:sp>
      <p:sp>
        <p:nvSpPr>
          <p:cNvPr id="15" name="textruta 14">
            <a:extLst>
              <a:ext uri="{FF2B5EF4-FFF2-40B4-BE49-F238E27FC236}">
                <a16:creationId xmlns:a16="http://schemas.microsoft.com/office/drawing/2014/main" id="{78E3FFFC-64CE-0BDA-3BC7-B055DCDCDD20}"/>
              </a:ext>
            </a:extLst>
          </p:cNvPr>
          <p:cNvSpPr txBox="1"/>
          <p:nvPr/>
        </p:nvSpPr>
        <p:spPr>
          <a:xfrm>
            <a:off x="517357" y="4429304"/>
            <a:ext cx="4630839" cy="369332"/>
          </a:xfrm>
          <a:prstGeom prst="rect">
            <a:avLst/>
          </a:prstGeom>
          <a:noFill/>
        </p:spPr>
        <p:txBody>
          <a:bodyPr wrap="square" lIns="0" tIns="0" rIns="0" bIns="0" rtlCol="0" anchor="t">
            <a:spAutoFit/>
          </a:bodyPr>
          <a:lstStyle/>
          <a:p>
            <a:r>
              <a:rPr lang="sv-SE" sz="2400" dirty="0">
                <a:solidFill>
                  <a:srgbClr val="C00000"/>
                </a:solidFill>
              </a:rPr>
              <a:t>Förtroende som brottsmetod</a:t>
            </a:r>
          </a:p>
        </p:txBody>
      </p:sp>
      <p:sp>
        <p:nvSpPr>
          <p:cNvPr id="16" name="Platshållare för innehåll 2">
            <a:extLst>
              <a:ext uri="{FF2B5EF4-FFF2-40B4-BE49-F238E27FC236}">
                <a16:creationId xmlns:a16="http://schemas.microsoft.com/office/drawing/2014/main" id="{DA9A294D-68A5-77A2-C8C4-38734AA1D0C7}"/>
              </a:ext>
            </a:extLst>
          </p:cNvPr>
          <p:cNvSpPr txBox="1">
            <a:spLocks/>
          </p:cNvSpPr>
          <p:nvPr/>
        </p:nvSpPr>
        <p:spPr>
          <a:xfrm>
            <a:off x="517358" y="4956267"/>
            <a:ext cx="4902941" cy="387438"/>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b="1" dirty="0"/>
              <a:t>Annonsbedrägeri</a:t>
            </a:r>
          </a:p>
        </p:txBody>
      </p:sp>
      <p:sp>
        <p:nvSpPr>
          <p:cNvPr id="17" name="textruta 16">
            <a:extLst>
              <a:ext uri="{FF2B5EF4-FFF2-40B4-BE49-F238E27FC236}">
                <a16:creationId xmlns:a16="http://schemas.microsoft.com/office/drawing/2014/main" id="{0C07581D-C5FC-7D8D-B07A-83CF74EA9ED0}"/>
              </a:ext>
            </a:extLst>
          </p:cNvPr>
          <p:cNvSpPr txBox="1"/>
          <p:nvPr/>
        </p:nvSpPr>
        <p:spPr>
          <a:xfrm>
            <a:off x="517357" y="5343704"/>
            <a:ext cx="4630839" cy="369332"/>
          </a:xfrm>
          <a:prstGeom prst="rect">
            <a:avLst/>
          </a:prstGeom>
          <a:noFill/>
        </p:spPr>
        <p:txBody>
          <a:bodyPr wrap="square" lIns="0" tIns="0" rIns="0" bIns="0" rtlCol="0" anchor="t">
            <a:spAutoFit/>
          </a:bodyPr>
          <a:lstStyle/>
          <a:p>
            <a:r>
              <a:rPr lang="sv-SE" sz="2400" dirty="0">
                <a:solidFill>
                  <a:srgbClr val="C00000"/>
                </a:solidFill>
              </a:rPr>
              <a:t>För bra erbjudande</a:t>
            </a:r>
          </a:p>
        </p:txBody>
      </p:sp>
      <p:sp>
        <p:nvSpPr>
          <p:cNvPr id="18" name="Platshållare för innehåll 2">
            <a:extLst>
              <a:ext uri="{FF2B5EF4-FFF2-40B4-BE49-F238E27FC236}">
                <a16:creationId xmlns:a16="http://schemas.microsoft.com/office/drawing/2014/main" id="{998C9F79-1E82-1033-9CE4-0068ECF2B670}"/>
              </a:ext>
            </a:extLst>
          </p:cNvPr>
          <p:cNvSpPr txBox="1">
            <a:spLocks/>
          </p:cNvSpPr>
          <p:nvPr/>
        </p:nvSpPr>
        <p:spPr>
          <a:xfrm>
            <a:off x="6492273" y="2133081"/>
            <a:ext cx="2995863" cy="387438"/>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b="1" dirty="0"/>
              <a:t>Fakturabedrägeri</a:t>
            </a:r>
          </a:p>
        </p:txBody>
      </p:sp>
      <p:sp>
        <p:nvSpPr>
          <p:cNvPr id="19" name="textruta 18">
            <a:extLst>
              <a:ext uri="{FF2B5EF4-FFF2-40B4-BE49-F238E27FC236}">
                <a16:creationId xmlns:a16="http://schemas.microsoft.com/office/drawing/2014/main" id="{30049164-3A51-4CAA-2EC0-2BE0EE71361C}"/>
              </a:ext>
            </a:extLst>
          </p:cNvPr>
          <p:cNvSpPr txBox="1"/>
          <p:nvPr/>
        </p:nvSpPr>
        <p:spPr>
          <a:xfrm>
            <a:off x="6492273" y="2520518"/>
            <a:ext cx="3719108" cy="369332"/>
          </a:xfrm>
          <a:prstGeom prst="rect">
            <a:avLst/>
          </a:prstGeom>
          <a:noFill/>
        </p:spPr>
        <p:txBody>
          <a:bodyPr wrap="square" lIns="0" tIns="0" rIns="0" bIns="0" rtlCol="0" anchor="t">
            <a:spAutoFit/>
          </a:bodyPr>
          <a:lstStyle/>
          <a:p>
            <a:r>
              <a:rPr lang="sv-SE" sz="2400" dirty="0">
                <a:solidFill>
                  <a:srgbClr val="C00000"/>
                </a:solidFill>
              </a:rPr>
              <a:t>Betalat en okänd faktura</a:t>
            </a:r>
          </a:p>
        </p:txBody>
      </p:sp>
      <p:sp>
        <p:nvSpPr>
          <p:cNvPr id="20" name="Platshållare för innehåll 2">
            <a:extLst>
              <a:ext uri="{FF2B5EF4-FFF2-40B4-BE49-F238E27FC236}">
                <a16:creationId xmlns:a16="http://schemas.microsoft.com/office/drawing/2014/main" id="{42E260B6-05B1-D6CF-950D-F5841DFB1148}"/>
              </a:ext>
            </a:extLst>
          </p:cNvPr>
          <p:cNvSpPr txBox="1">
            <a:spLocks/>
          </p:cNvSpPr>
          <p:nvPr/>
        </p:nvSpPr>
        <p:spPr>
          <a:xfrm>
            <a:off x="6492273" y="3109508"/>
            <a:ext cx="5545239" cy="387438"/>
          </a:xfrm>
          <a:prstGeom prst="rect">
            <a:avLst/>
          </a:prstGeom>
        </p:spPr>
        <p:txBody>
          <a:bodyPr vert="horz" lIns="0" tIns="0" rIns="0" bIns="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b="1" dirty="0"/>
              <a:t>Kortbedrägeri (med eller utan kort) </a:t>
            </a:r>
          </a:p>
        </p:txBody>
      </p:sp>
      <p:sp>
        <p:nvSpPr>
          <p:cNvPr id="21" name="textruta 20">
            <a:extLst>
              <a:ext uri="{FF2B5EF4-FFF2-40B4-BE49-F238E27FC236}">
                <a16:creationId xmlns:a16="http://schemas.microsoft.com/office/drawing/2014/main" id="{669E3D57-5643-E68B-C9DD-F63C245812A1}"/>
              </a:ext>
            </a:extLst>
          </p:cNvPr>
          <p:cNvSpPr txBox="1"/>
          <p:nvPr/>
        </p:nvSpPr>
        <p:spPr>
          <a:xfrm>
            <a:off x="6492273" y="3496945"/>
            <a:ext cx="3719108" cy="369332"/>
          </a:xfrm>
          <a:prstGeom prst="rect">
            <a:avLst/>
          </a:prstGeom>
          <a:noFill/>
        </p:spPr>
        <p:txBody>
          <a:bodyPr wrap="square" lIns="0" tIns="0" rIns="0" bIns="0" rtlCol="0" anchor="t">
            <a:spAutoFit/>
          </a:bodyPr>
          <a:lstStyle/>
          <a:p>
            <a:r>
              <a:rPr lang="sv-SE" sz="2400" dirty="0">
                <a:solidFill>
                  <a:srgbClr val="C00000"/>
                </a:solidFill>
              </a:rPr>
              <a:t>Är kontot tomt</a:t>
            </a:r>
          </a:p>
        </p:txBody>
      </p:sp>
      <p:sp>
        <p:nvSpPr>
          <p:cNvPr id="22" name="Platshållare för innehåll 2">
            <a:extLst>
              <a:ext uri="{FF2B5EF4-FFF2-40B4-BE49-F238E27FC236}">
                <a16:creationId xmlns:a16="http://schemas.microsoft.com/office/drawing/2014/main" id="{CAFC7056-C4A0-95E0-A7D4-836393EA011B}"/>
              </a:ext>
            </a:extLst>
          </p:cNvPr>
          <p:cNvSpPr txBox="1">
            <a:spLocks/>
          </p:cNvSpPr>
          <p:nvPr/>
        </p:nvSpPr>
        <p:spPr>
          <a:xfrm>
            <a:off x="6492273" y="4041867"/>
            <a:ext cx="4902941" cy="387438"/>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b="1" dirty="0"/>
              <a:t>Identitetsbedrägeri</a:t>
            </a:r>
          </a:p>
        </p:txBody>
      </p:sp>
      <p:sp>
        <p:nvSpPr>
          <p:cNvPr id="23" name="textruta 22">
            <a:extLst>
              <a:ext uri="{FF2B5EF4-FFF2-40B4-BE49-F238E27FC236}">
                <a16:creationId xmlns:a16="http://schemas.microsoft.com/office/drawing/2014/main" id="{A99F12B8-62D1-82FD-1892-61DA5F9D8653}"/>
              </a:ext>
            </a:extLst>
          </p:cNvPr>
          <p:cNvSpPr txBox="1"/>
          <p:nvPr/>
        </p:nvSpPr>
        <p:spPr>
          <a:xfrm>
            <a:off x="6492272" y="4429304"/>
            <a:ext cx="4630839" cy="369332"/>
          </a:xfrm>
          <a:prstGeom prst="rect">
            <a:avLst/>
          </a:prstGeom>
          <a:noFill/>
        </p:spPr>
        <p:txBody>
          <a:bodyPr wrap="square" lIns="0" tIns="0" rIns="0" bIns="0" rtlCol="0" anchor="t">
            <a:spAutoFit/>
          </a:bodyPr>
          <a:lstStyle/>
          <a:p>
            <a:r>
              <a:rPr lang="sv-SE" sz="2400" dirty="0">
                <a:solidFill>
                  <a:srgbClr val="C00000"/>
                </a:solidFill>
              </a:rPr>
              <a:t>Är det jag som köpt denna vara</a:t>
            </a:r>
          </a:p>
        </p:txBody>
      </p:sp>
    </p:spTree>
    <p:extLst>
      <p:ext uri="{BB962C8B-B14F-4D97-AF65-F5344CB8AC3E}">
        <p14:creationId xmlns:p14="http://schemas.microsoft.com/office/powerpoint/2010/main" val="2839111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428612" y="347457"/>
            <a:ext cx="11471113" cy="1325563"/>
          </a:xfrm>
        </p:spPr>
        <p:txBody>
          <a:bodyPr lIns="0" tIns="0" rIns="0" bIns="0"/>
          <a:lstStyle/>
          <a:p>
            <a:r>
              <a:rPr lang="sv-SE" b="1" dirty="0">
                <a:latin typeface="Arial" panose="020B0604020202020204" pitchFamily="34" charset="0"/>
                <a:cs typeface="Arial" panose="020B0604020202020204" pitchFamily="34" charset="0"/>
              </a:rPr>
              <a:t>Kortbedrägerier – ett vanligt digitalt brott</a:t>
            </a:r>
          </a:p>
        </p:txBody>
      </p:sp>
      <p:pic>
        <p:nvPicPr>
          <p:cNvPr id="25" name="Bildobjekt 24" descr="En bild som visar cirkel, Grafik, skärmbild, grafisk design&#10;&#10;Automatiskt genererad beskrivning">
            <a:extLst>
              <a:ext uri="{FF2B5EF4-FFF2-40B4-BE49-F238E27FC236}">
                <a16:creationId xmlns:a16="http://schemas.microsoft.com/office/drawing/2014/main" id="{99BC6098-EC5D-6803-2F3E-254F653CFE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sp>
        <p:nvSpPr>
          <p:cNvPr id="7" name="Platshållare för innehåll 2">
            <a:extLst>
              <a:ext uri="{FF2B5EF4-FFF2-40B4-BE49-F238E27FC236}">
                <a16:creationId xmlns:a16="http://schemas.microsoft.com/office/drawing/2014/main" id="{64AA780E-37DA-FF03-991B-7FBDA2D15F71}"/>
              </a:ext>
            </a:extLst>
          </p:cNvPr>
          <p:cNvSpPr txBox="1">
            <a:spLocks/>
          </p:cNvSpPr>
          <p:nvPr/>
        </p:nvSpPr>
        <p:spPr>
          <a:xfrm>
            <a:off x="517357" y="1776019"/>
            <a:ext cx="11006588" cy="4201871"/>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sv-SE" sz="2400" b="1" dirty="0">
                <a:solidFill>
                  <a:srgbClr val="C00000"/>
                </a:solidFill>
              </a:rPr>
              <a:t>Lås alltid ditt kort </a:t>
            </a:r>
            <a:r>
              <a:rPr lang="sv-SE" sz="2400" dirty="0"/>
              <a:t>för internet- och utlandsköp.</a:t>
            </a:r>
          </a:p>
          <a:p>
            <a:pPr>
              <a:lnSpc>
                <a:spcPct val="150000"/>
              </a:lnSpc>
            </a:pPr>
            <a:r>
              <a:rPr lang="sv-SE" sz="2400" b="1" dirty="0">
                <a:solidFill>
                  <a:srgbClr val="C00000"/>
                </a:solidFill>
              </a:rPr>
              <a:t>Dubbelkolla alltid </a:t>
            </a:r>
            <a:r>
              <a:rPr lang="sv-SE" sz="2400" dirty="0"/>
              <a:t>sidan du handlar från genom en sökning på webbadressen!</a:t>
            </a:r>
          </a:p>
          <a:p>
            <a:pPr>
              <a:lnSpc>
                <a:spcPct val="150000"/>
              </a:lnSpc>
            </a:pPr>
            <a:r>
              <a:rPr lang="sv-SE" sz="2400" b="1" dirty="0">
                <a:solidFill>
                  <a:srgbClr val="C00000"/>
                </a:solidFill>
              </a:rPr>
              <a:t>Försäkra dig om </a:t>
            </a:r>
            <a:r>
              <a:rPr lang="sv-SE" sz="2400" dirty="0"/>
              <a:t>att företaget erbjuder säker betalning.</a:t>
            </a:r>
          </a:p>
          <a:p>
            <a:pPr>
              <a:lnSpc>
                <a:spcPct val="150000"/>
              </a:lnSpc>
            </a:pPr>
            <a:r>
              <a:rPr lang="sv-SE" sz="2400" b="1" dirty="0">
                <a:solidFill>
                  <a:srgbClr val="C00000"/>
                </a:solidFill>
              </a:rPr>
              <a:t>Skaffa ett separat kort </a:t>
            </a:r>
            <a:r>
              <a:rPr lang="sv-SE" sz="2400" dirty="0"/>
              <a:t>för internetköp.</a:t>
            </a:r>
          </a:p>
          <a:p>
            <a:pPr>
              <a:lnSpc>
                <a:spcPct val="150000"/>
              </a:lnSpc>
            </a:pPr>
            <a:r>
              <a:rPr lang="sv-SE" sz="2400" b="1" dirty="0">
                <a:solidFill>
                  <a:srgbClr val="C00000"/>
                </a:solidFill>
              </a:rPr>
              <a:t>Lämna aldrig ut dina kortuppgifter </a:t>
            </a:r>
            <a:r>
              <a:rPr lang="sv-SE" sz="2400" dirty="0"/>
              <a:t>till någon du inte känner, oavsett avsändare.</a:t>
            </a:r>
          </a:p>
          <a:p>
            <a:pPr>
              <a:lnSpc>
                <a:spcPct val="150000"/>
              </a:lnSpc>
            </a:pPr>
            <a:endParaRPr lang="sv-SE" sz="1800" dirty="0"/>
          </a:p>
        </p:txBody>
      </p:sp>
    </p:spTree>
    <p:extLst>
      <p:ext uri="{BB962C8B-B14F-4D97-AF65-F5344CB8AC3E}">
        <p14:creationId xmlns:p14="http://schemas.microsoft.com/office/powerpoint/2010/main" val="3585146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428612" y="347457"/>
            <a:ext cx="11471113" cy="1325563"/>
          </a:xfrm>
        </p:spPr>
        <p:txBody>
          <a:bodyPr lIns="0" tIns="0" rIns="0" bIns="0"/>
          <a:lstStyle/>
          <a:p>
            <a:r>
              <a:rPr lang="sv-SE" b="1" dirty="0">
                <a:latin typeface="Arial" panose="020B0604020202020204" pitchFamily="34" charset="0"/>
                <a:cs typeface="Arial" panose="020B0604020202020204" pitchFamily="34" charset="0"/>
              </a:rPr>
              <a:t>Att tänka på efter ett kortbedrägeri</a:t>
            </a:r>
          </a:p>
        </p:txBody>
      </p:sp>
      <p:pic>
        <p:nvPicPr>
          <p:cNvPr id="25" name="Bildobjekt 24" descr="En bild som visar cirkel, Grafik, skärmbild, grafisk design&#10;&#10;Automatiskt genererad beskrivning">
            <a:extLst>
              <a:ext uri="{FF2B5EF4-FFF2-40B4-BE49-F238E27FC236}">
                <a16:creationId xmlns:a16="http://schemas.microsoft.com/office/drawing/2014/main" id="{99BC6098-EC5D-6803-2F3E-254F653CFE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sp>
        <p:nvSpPr>
          <p:cNvPr id="7" name="Platshållare för innehåll 2">
            <a:extLst>
              <a:ext uri="{FF2B5EF4-FFF2-40B4-BE49-F238E27FC236}">
                <a16:creationId xmlns:a16="http://schemas.microsoft.com/office/drawing/2014/main" id="{64AA780E-37DA-FF03-991B-7FBDA2D15F71}"/>
              </a:ext>
            </a:extLst>
          </p:cNvPr>
          <p:cNvSpPr txBox="1">
            <a:spLocks/>
          </p:cNvSpPr>
          <p:nvPr/>
        </p:nvSpPr>
        <p:spPr>
          <a:xfrm>
            <a:off x="517357" y="2541957"/>
            <a:ext cx="4614713" cy="2715841"/>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sv-SE" b="1" dirty="0">
                <a:solidFill>
                  <a:srgbClr val="C00000"/>
                </a:solidFill>
              </a:rPr>
              <a:t>Spärra kortet… </a:t>
            </a:r>
            <a:br>
              <a:rPr lang="sv-SE" b="1" dirty="0"/>
            </a:br>
            <a:br>
              <a:rPr lang="sv-SE" b="1" dirty="0"/>
            </a:br>
            <a:r>
              <a:rPr lang="sv-SE" dirty="0"/>
              <a:t>…hos din bank omgående om du upptäcker att det används av någon annan.</a:t>
            </a:r>
          </a:p>
        </p:txBody>
      </p:sp>
      <p:sp>
        <p:nvSpPr>
          <p:cNvPr id="3" name="Platshållare för innehåll 2">
            <a:extLst>
              <a:ext uri="{FF2B5EF4-FFF2-40B4-BE49-F238E27FC236}">
                <a16:creationId xmlns:a16="http://schemas.microsoft.com/office/drawing/2014/main" id="{F423E18A-61D0-8697-6B56-90327ABD7AA7}"/>
              </a:ext>
            </a:extLst>
          </p:cNvPr>
          <p:cNvSpPr txBox="1">
            <a:spLocks/>
          </p:cNvSpPr>
          <p:nvPr/>
        </p:nvSpPr>
        <p:spPr>
          <a:xfrm>
            <a:off x="6529537" y="2328262"/>
            <a:ext cx="5145106" cy="2715842"/>
          </a:xfrm>
          <a:prstGeom prst="rect">
            <a:avLst/>
          </a:prstGeom>
        </p:spPr>
        <p:txBody>
          <a:bodyPr vert="horz" lIns="0" tIns="0" rIns="0" bIns="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sv-SE" b="1" dirty="0">
                <a:solidFill>
                  <a:srgbClr val="C00000"/>
                </a:solidFill>
              </a:rPr>
              <a:t>Polisanmäl och bestrid …</a:t>
            </a:r>
            <a:br>
              <a:rPr lang="sv-SE" b="1" dirty="0"/>
            </a:br>
            <a:br>
              <a:rPr lang="sv-SE" b="1" dirty="0"/>
            </a:br>
            <a:r>
              <a:rPr lang="sv-SE" dirty="0"/>
              <a:t>…eventuella fakturor och uttag skriftligt hos din bank.</a:t>
            </a:r>
          </a:p>
        </p:txBody>
      </p:sp>
    </p:spTree>
    <p:extLst>
      <p:ext uri="{BB962C8B-B14F-4D97-AF65-F5344CB8AC3E}">
        <p14:creationId xmlns:p14="http://schemas.microsoft.com/office/powerpoint/2010/main" val="275014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pehåll 10">
            <a:extLst>
              <a:ext uri="{FF2B5EF4-FFF2-40B4-BE49-F238E27FC236}">
                <a16:creationId xmlns:a16="http://schemas.microsoft.com/office/drawing/2014/main" id="{A89F5FCE-CC4C-3ACF-D889-FB31260BFB23}"/>
              </a:ext>
            </a:extLst>
          </p:cNvPr>
          <p:cNvSpPr/>
          <p:nvPr/>
        </p:nvSpPr>
        <p:spPr>
          <a:xfrm rot="10800000">
            <a:off x="7082217" y="0"/>
            <a:ext cx="5109777" cy="6858000"/>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 name="connsiteX0" fmla="*/ 898238 w 7295149"/>
              <a:gd name="connsiteY0" fmla="*/ 0 h 6886570"/>
              <a:gd name="connsiteX1" fmla="*/ 3864143 w 7295149"/>
              <a:gd name="connsiteY1" fmla="*/ 24558 h 6886570"/>
              <a:gd name="connsiteX2" fmla="*/ 7295149 w 7295149"/>
              <a:gd name="connsiteY2" fmla="*/ 3455564 h 6886570"/>
              <a:gd name="connsiteX3" fmla="*/ 3864143 w 7295149"/>
              <a:gd name="connsiteY3" fmla="*/ 6886570 h 6886570"/>
              <a:gd name="connsiteX4" fmla="*/ 0 w 7295149"/>
              <a:gd name="connsiteY4" fmla="*/ 6886569 h 6886570"/>
              <a:gd name="connsiteX5" fmla="*/ 898238 w 7295149"/>
              <a:gd name="connsiteY5" fmla="*/ 0 h 6886570"/>
              <a:gd name="connsiteX0" fmla="*/ 31517 w 6428428"/>
              <a:gd name="connsiteY0" fmla="*/ 0 h 6886570"/>
              <a:gd name="connsiteX1" fmla="*/ 2997422 w 6428428"/>
              <a:gd name="connsiteY1" fmla="*/ 24558 h 6886570"/>
              <a:gd name="connsiteX2" fmla="*/ 6428428 w 6428428"/>
              <a:gd name="connsiteY2" fmla="*/ 3455564 h 6886570"/>
              <a:gd name="connsiteX3" fmla="*/ 2997422 w 6428428"/>
              <a:gd name="connsiteY3" fmla="*/ 6886570 h 6886570"/>
              <a:gd name="connsiteX4" fmla="*/ 0 w 6428428"/>
              <a:gd name="connsiteY4" fmla="*/ 6886569 h 6886570"/>
              <a:gd name="connsiteX5" fmla="*/ 31517 w 6428428"/>
              <a:gd name="connsiteY5" fmla="*/ 0 h 6886570"/>
              <a:gd name="connsiteX0" fmla="*/ 634 w 6428428"/>
              <a:gd name="connsiteY0" fmla="*/ 18400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18400 h 6862012"/>
              <a:gd name="connsiteX0" fmla="*/ 634 w 6428428"/>
              <a:gd name="connsiteY0" fmla="*/ 6126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6126 h 686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8428" h="6862012">
                <a:moveTo>
                  <a:pt x="634" y="6126"/>
                </a:moveTo>
                <a:lnTo>
                  <a:pt x="2997422" y="0"/>
                </a:lnTo>
                <a:cubicBezTo>
                  <a:pt x="4892314" y="0"/>
                  <a:pt x="6428428" y="1536114"/>
                  <a:pt x="6428428" y="3431006"/>
                </a:cubicBezTo>
                <a:cubicBezTo>
                  <a:pt x="6428428" y="5325898"/>
                  <a:pt x="4892314" y="6862012"/>
                  <a:pt x="2997422" y="6862012"/>
                </a:cubicBezTo>
                <a:lnTo>
                  <a:pt x="0" y="6862011"/>
                </a:lnTo>
                <a:cubicBezTo>
                  <a:pt x="211" y="4580807"/>
                  <a:pt x="423" y="2287330"/>
                  <a:pt x="634" y="6126"/>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450570" y="338588"/>
            <a:ext cx="4533683" cy="1325563"/>
          </a:xfrm>
        </p:spPr>
        <p:txBody>
          <a:bodyPr>
            <a:normAutofit/>
          </a:bodyPr>
          <a:lstStyle/>
          <a:p>
            <a:r>
              <a:rPr lang="sv-SE" b="1" dirty="0">
                <a:latin typeface="Arial" panose="020B0604020202020204" pitchFamily="34" charset="0"/>
                <a:cs typeface="Arial" panose="020B0604020202020204" pitchFamily="34" charset="0"/>
              </a:rPr>
              <a:t>Nätfiske</a:t>
            </a:r>
          </a:p>
        </p:txBody>
      </p:sp>
      <p:pic>
        <p:nvPicPr>
          <p:cNvPr id="16" name="Bildobjekt 15" descr="En bild som visar cirkel, Grafik, skärmbild, grafisk design&#10;&#10;Automatiskt genererad beskrivning">
            <a:extLst>
              <a:ext uri="{FF2B5EF4-FFF2-40B4-BE49-F238E27FC236}">
                <a16:creationId xmlns:a16="http://schemas.microsoft.com/office/drawing/2014/main" id="{6DFF3F85-BF6E-632C-98B5-F5811F272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sp>
        <p:nvSpPr>
          <p:cNvPr id="8" name="Platshållare för innehåll 2">
            <a:extLst>
              <a:ext uri="{FF2B5EF4-FFF2-40B4-BE49-F238E27FC236}">
                <a16:creationId xmlns:a16="http://schemas.microsoft.com/office/drawing/2014/main" id="{F29DF38F-9CD3-F5C2-3F6A-4777007AC6C4}"/>
              </a:ext>
            </a:extLst>
          </p:cNvPr>
          <p:cNvSpPr>
            <a:spLocks noGrp="1"/>
          </p:cNvSpPr>
          <p:nvPr>
            <p:ph idx="1"/>
          </p:nvPr>
        </p:nvSpPr>
        <p:spPr>
          <a:xfrm>
            <a:off x="517358" y="1544320"/>
            <a:ext cx="5507205" cy="1456323"/>
          </a:xfrm>
        </p:spPr>
        <p:txBody>
          <a:bodyPr lIns="0" tIns="0" rIns="0" bIns="0">
            <a:normAutofit/>
          </a:bodyPr>
          <a:lstStyle/>
          <a:p>
            <a:pPr>
              <a:lnSpc>
                <a:spcPct val="100000"/>
              </a:lnSpc>
            </a:pPr>
            <a:r>
              <a:rPr lang="sv-SE" sz="2000" dirty="0"/>
              <a:t>Falska hemsidor, mail med </a:t>
            </a:r>
            <a:br>
              <a:rPr lang="sv-SE" sz="2000" dirty="0"/>
            </a:br>
            <a:r>
              <a:rPr lang="sv-SE" sz="2000" dirty="0"/>
              <a:t>länkar till skadlig kod.</a:t>
            </a:r>
          </a:p>
          <a:p>
            <a:pPr>
              <a:lnSpc>
                <a:spcPct val="100000"/>
              </a:lnSpc>
            </a:pPr>
            <a:r>
              <a:rPr lang="sv-SE" sz="2000" dirty="0"/>
              <a:t>Lurar av folk på personliga uppgifter, </a:t>
            </a:r>
            <a:br>
              <a:rPr lang="sv-SE" sz="2000" dirty="0"/>
            </a:br>
            <a:r>
              <a:rPr lang="sv-SE" sz="2000" dirty="0"/>
              <a:t>ex. kontokortsinformation.</a:t>
            </a:r>
          </a:p>
        </p:txBody>
      </p:sp>
      <p:sp>
        <p:nvSpPr>
          <p:cNvPr id="9" name="Rubrik 1">
            <a:extLst>
              <a:ext uri="{FF2B5EF4-FFF2-40B4-BE49-F238E27FC236}">
                <a16:creationId xmlns:a16="http://schemas.microsoft.com/office/drawing/2014/main" id="{3E3F6A63-8FE8-F3BC-77B3-99A373C3E6B2}"/>
              </a:ext>
            </a:extLst>
          </p:cNvPr>
          <p:cNvSpPr txBox="1">
            <a:spLocks/>
          </p:cNvSpPr>
          <p:nvPr/>
        </p:nvSpPr>
        <p:spPr>
          <a:xfrm>
            <a:off x="517358" y="3128472"/>
            <a:ext cx="5663727" cy="5047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2400" b="1" dirty="0">
                <a:latin typeface="Arial" panose="020B0604020202020204" pitchFamily="34" charset="0"/>
                <a:cs typeface="Arial" panose="020B0604020202020204" pitchFamily="34" charset="0"/>
              </a:rPr>
              <a:t>Våra råd:</a:t>
            </a:r>
          </a:p>
        </p:txBody>
      </p:sp>
      <p:sp>
        <p:nvSpPr>
          <p:cNvPr id="10" name="Platshållare för innehåll 2">
            <a:extLst>
              <a:ext uri="{FF2B5EF4-FFF2-40B4-BE49-F238E27FC236}">
                <a16:creationId xmlns:a16="http://schemas.microsoft.com/office/drawing/2014/main" id="{8E65AD6E-BA93-7E44-5473-695CBAED32F3}"/>
              </a:ext>
            </a:extLst>
          </p:cNvPr>
          <p:cNvSpPr txBox="1">
            <a:spLocks/>
          </p:cNvSpPr>
          <p:nvPr/>
        </p:nvSpPr>
        <p:spPr>
          <a:xfrm>
            <a:off x="517358" y="3710876"/>
            <a:ext cx="5109781" cy="2014409"/>
          </a:xfrm>
          <a:prstGeom prst="rect">
            <a:avLst/>
          </a:prstGeom>
        </p:spPr>
        <p:txBody>
          <a:bodyPr vert="horz" lIns="0" tIns="0" rIns="0" bIns="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lnSpc>
                <a:spcPct val="120000"/>
              </a:lnSpc>
              <a:buFont typeface="+mj-lt"/>
              <a:buAutoNum type="arabicPeriod"/>
            </a:pPr>
            <a:r>
              <a:rPr lang="sv-SE" sz="2400" b="1" dirty="0">
                <a:solidFill>
                  <a:srgbClr val="C00000"/>
                </a:solidFill>
              </a:rPr>
              <a:t>Klicka aldrig </a:t>
            </a:r>
            <a:r>
              <a:rPr lang="sv-SE" sz="2400" dirty="0"/>
              <a:t>på okända länkar.</a:t>
            </a:r>
          </a:p>
          <a:p>
            <a:pPr marL="742950" indent="-742950">
              <a:lnSpc>
                <a:spcPct val="120000"/>
              </a:lnSpc>
              <a:buFont typeface="+mj-lt"/>
              <a:buAutoNum type="arabicPeriod"/>
            </a:pPr>
            <a:r>
              <a:rPr lang="sv-SE" sz="2400" b="1" dirty="0">
                <a:solidFill>
                  <a:srgbClr val="C00000"/>
                </a:solidFill>
              </a:rPr>
              <a:t>Lämna aldrig ut </a:t>
            </a:r>
            <a:r>
              <a:rPr lang="sv-SE" sz="2400" dirty="0"/>
              <a:t>privat information.</a:t>
            </a:r>
          </a:p>
          <a:p>
            <a:pPr marL="742950" indent="-742950">
              <a:lnSpc>
                <a:spcPct val="120000"/>
              </a:lnSpc>
              <a:buFont typeface="+mj-lt"/>
              <a:buAutoNum type="arabicPeriod"/>
            </a:pPr>
            <a:r>
              <a:rPr lang="sv-SE" sz="2400" b="1" dirty="0">
                <a:solidFill>
                  <a:srgbClr val="C00000"/>
                </a:solidFill>
              </a:rPr>
              <a:t>Logga aldrig in </a:t>
            </a:r>
            <a:r>
              <a:rPr lang="sv-SE" sz="2400" dirty="0"/>
              <a:t>på </a:t>
            </a:r>
            <a:r>
              <a:rPr lang="sv-SE" sz="2400" dirty="0" err="1"/>
              <a:t>BankID</a:t>
            </a:r>
            <a:r>
              <a:rPr lang="sv-SE" sz="2400" dirty="0"/>
              <a:t> på </a:t>
            </a:r>
            <a:br>
              <a:rPr lang="sv-SE" sz="2400" dirty="0"/>
            </a:br>
            <a:r>
              <a:rPr lang="sv-SE" sz="2400" dirty="0"/>
              <a:t>upp-maning från någon okänd.</a:t>
            </a:r>
          </a:p>
          <a:p>
            <a:pPr marL="742950" indent="-742950">
              <a:lnSpc>
                <a:spcPct val="120000"/>
              </a:lnSpc>
              <a:buFont typeface="+mj-lt"/>
              <a:buAutoNum type="arabicPeriod"/>
            </a:pPr>
            <a:r>
              <a:rPr lang="sv-SE" sz="2400" b="1" dirty="0">
                <a:solidFill>
                  <a:srgbClr val="C00000"/>
                </a:solidFill>
              </a:rPr>
              <a:t>Gör en polisanmälan.</a:t>
            </a:r>
          </a:p>
        </p:txBody>
      </p:sp>
      <p:pic>
        <p:nvPicPr>
          <p:cNvPr id="3" name="Picture 2" descr="black laptop computer">
            <a:extLst>
              <a:ext uri="{FF2B5EF4-FFF2-40B4-BE49-F238E27FC236}">
                <a16:creationId xmlns:a16="http://schemas.microsoft.com/office/drawing/2014/main" id="{48932CCF-50F6-0AFE-979D-397CC2DD421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380" r="31739" b="2847"/>
          <a:stretch/>
        </p:blipFill>
        <p:spPr bwMode="auto">
          <a:xfrm>
            <a:off x="6631648" y="466207"/>
            <a:ext cx="5109781" cy="5922531"/>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490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450570" y="338588"/>
            <a:ext cx="7258169" cy="1325563"/>
          </a:xfrm>
        </p:spPr>
        <p:txBody>
          <a:bodyPr>
            <a:normAutofit/>
          </a:bodyPr>
          <a:lstStyle/>
          <a:p>
            <a:r>
              <a:rPr lang="sv-SE" b="1" dirty="0">
                <a:latin typeface="Arial" panose="020B0604020202020204" pitchFamily="34" charset="0"/>
                <a:cs typeface="Arial" panose="020B0604020202020204" pitchFamily="34" charset="0"/>
              </a:rPr>
              <a:t>Exempel på nätfiske</a:t>
            </a:r>
          </a:p>
        </p:txBody>
      </p:sp>
      <p:pic>
        <p:nvPicPr>
          <p:cNvPr id="16" name="Bildobjekt 15" descr="En bild som visar cirkel, Grafik, skärmbild, grafisk design&#10;&#10;Automatiskt genererad beskrivning">
            <a:extLst>
              <a:ext uri="{FF2B5EF4-FFF2-40B4-BE49-F238E27FC236}">
                <a16:creationId xmlns:a16="http://schemas.microsoft.com/office/drawing/2014/main" id="{6DFF3F85-BF6E-632C-98B5-F5811F272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pic>
        <p:nvPicPr>
          <p:cNvPr id="7" name="Platshållare för innehåll 5">
            <a:extLst>
              <a:ext uri="{FF2B5EF4-FFF2-40B4-BE49-F238E27FC236}">
                <a16:creationId xmlns:a16="http://schemas.microsoft.com/office/drawing/2014/main" id="{FDC19296-3378-1255-4856-5BB8D993533D}"/>
              </a:ext>
            </a:extLst>
          </p:cNvPr>
          <p:cNvPicPr>
            <a:picLocks noGrp="1" noChangeAspect="1"/>
          </p:cNvPicPr>
          <p:nvPr>
            <p:ph idx="1"/>
          </p:nvPr>
        </p:nvPicPr>
        <p:blipFill rotWithShape="1">
          <a:blip r:embed="rId4"/>
          <a:srcRect r="1828"/>
          <a:stretch/>
        </p:blipFill>
        <p:spPr>
          <a:xfrm>
            <a:off x="6052865" y="1959433"/>
            <a:ext cx="6139135" cy="3497113"/>
          </a:xfrm>
          <a:prstGeom prst="rect">
            <a:avLst/>
          </a:prstGeom>
        </p:spPr>
      </p:pic>
      <p:pic>
        <p:nvPicPr>
          <p:cNvPr id="6146" name="Picture 2" descr="Så funkar nätfiske | Pctidningen.se">
            <a:extLst>
              <a:ext uri="{FF2B5EF4-FFF2-40B4-BE49-F238E27FC236}">
                <a16:creationId xmlns:a16="http://schemas.microsoft.com/office/drawing/2014/main" id="{EA1BFCA0-21BB-591A-5264-7B7DD549E1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570" y="1993240"/>
            <a:ext cx="5467350" cy="3429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642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pehåll 10">
            <a:extLst>
              <a:ext uri="{FF2B5EF4-FFF2-40B4-BE49-F238E27FC236}">
                <a16:creationId xmlns:a16="http://schemas.microsoft.com/office/drawing/2014/main" id="{A89F5FCE-CC4C-3ACF-D889-FB31260BFB23}"/>
              </a:ext>
            </a:extLst>
          </p:cNvPr>
          <p:cNvSpPr/>
          <p:nvPr/>
        </p:nvSpPr>
        <p:spPr>
          <a:xfrm rot="10800000">
            <a:off x="7082217" y="0"/>
            <a:ext cx="5109777" cy="6858000"/>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 name="connsiteX0" fmla="*/ 898238 w 7295149"/>
              <a:gd name="connsiteY0" fmla="*/ 0 h 6886570"/>
              <a:gd name="connsiteX1" fmla="*/ 3864143 w 7295149"/>
              <a:gd name="connsiteY1" fmla="*/ 24558 h 6886570"/>
              <a:gd name="connsiteX2" fmla="*/ 7295149 w 7295149"/>
              <a:gd name="connsiteY2" fmla="*/ 3455564 h 6886570"/>
              <a:gd name="connsiteX3" fmla="*/ 3864143 w 7295149"/>
              <a:gd name="connsiteY3" fmla="*/ 6886570 h 6886570"/>
              <a:gd name="connsiteX4" fmla="*/ 0 w 7295149"/>
              <a:gd name="connsiteY4" fmla="*/ 6886569 h 6886570"/>
              <a:gd name="connsiteX5" fmla="*/ 898238 w 7295149"/>
              <a:gd name="connsiteY5" fmla="*/ 0 h 6886570"/>
              <a:gd name="connsiteX0" fmla="*/ 31517 w 6428428"/>
              <a:gd name="connsiteY0" fmla="*/ 0 h 6886570"/>
              <a:gd name="connsiteX1" fmla="*/ 2997422 w 6428428"/>
              <a:gd name="connsiteY1" fmla="*/ 24558 h 6886570"/>
              <a:gd name="connsiteX2" fmla="*/ 6428428 w 6428428"/>
              <a:gd name="connsiteY2" fmla="*/ 3455564 h 6886570"/>
              <a:gd name="connsiteX3" fmla="*/ 2997422 w 6428428"/>
              <a:gd name="connsiteY3" fmla="*/ 6886570 h 6886570"/>
              <a:gd name="connsiteX4" fmla="*/ 0 w 6428428"/>
              <a:gd name="connsiteY4" fmla="*/ 6886569 h 6886570"/>
              <a:gd name="connsiteX5" fmla="*/ 31517 w 6428428"/>
              <a:gd name="connsiteY5" fmla="*/ 0 h 6886570"/>
              <a:gd name="connsiteX0" fmla="*/ 634 w 6428428"/>
              <a:gd name="connsiteY0" fmla="*/ 18400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18400 h 6862012"/>
              <a:gd name="connsiteX0" fmla="*/ 634 w 6428428"/>
              <a:gd name="connsiteY0" fmla="*/ 6126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6126 h 686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8428" h="6862012">
                <a:moveTo>
                  <a:pt x="634" y="6126"/>
                </a:moveTo>
                <a:lnTo>
                  <a:pt x="2997422" y="0"/>
                </a:lnTo>
                <a:cubicBezTo>
                  <a:pt x="4892314" y="0"/>
                  <a:pt x="6428428" y="1536114"/>
                  <a:pt x="6428428" y="3431006"/>
                </a:cubicBezTo>
                <a:cubicBezTo>
                  <a:pt x="6428428" y="5325898"/>
                  <a:pt x="4892314" y="6862012"/>
                  <a:pt x="2997422" y="6862012"/>
                </a:cubicBezTo>
                <a:lnTo>
                  <a:pt x="0" y="6862011"/>
                </a:lnTo>
                <a:cubicBezTo>
                  <a:pt x="211" y="4580807"/>
                  <a:pt x="423" y="2287330"/>
                  <a:pt x="634" y="6126"/>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450570" y="338588"/>
            <a:ext cx="5645430" cy="1325563"/>
          </a:xfrm>
        </p:spPr>
        <p:txBody>
          <a:bodyPr>
            <a:normAutofit/>
          </a:bodyPr>
          <a:lstStyle/>
          <a:p>
            <a:r>
              <a:rPr lang="sv-SE" b="1" dirty="0">
                <a:latin typeface="Arial" panose="020B0604020202020204" pitchFamily="34" charset="0"/>
                <a:cs typeface="Arial" panose="020B0604020202020204" pitchFamily="34" charset="0"/>
              </a:rPr>
              <a:t>Telefonbedrägeri</a:t>
            </a:r>
          </a:p>
        </p:txBody>
      </p:sp>
      <p:pic>
        <p:nvPicPr>
          <p:cNvPr id="16" name="Bildobjekt 15" descr="En bild som visar cirkel, Grafik, skärmbild, grafisk design&#10;&#10;Automatiskt genererad beskrivning">
            <a:extLst>
              <a:ext uri="{FF2B5EF4-FFF2-40B4-BE49-F238E27FC236}">
                <a16:creationId xmlns:a16="http://schemas.microsoft.com/office/drawing/2014/main" id="{6DFF3F85-BF6E-632C-98B5-F5811F272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sp>
        <p:nvSpPr>
          <p:cNvPr id="8" name="Platshållare för innehåll 2">
            <a:extLst>
              <a:ext uri="{FF2B5EF4-FFF2-40B4-BE49-F238E27FC236}">
                <a16:creationId xmlns:a16="http://schemas.microsoft.com/office/drawing/2014/main" id="{F29DF38F-9CD3-F5C2-3F6A-4777007AC6C4}"/>
              </a:ext>
            </a:extLst>
          </p:cNvPr>
          <p:cNvSpPr>
            <a:spLocks noGrp="1"/>
          </p:cNvSpPr>
          <p:nvPr>
            <p:ph idx="1"/>
          </p:nvPr>
        </p:nvSpPr>
        <p:spPr>
          <a:xfrm>
            <a:off x="517358" y="1544320"/>
            <a:ext cx="5109781" cy="1456323"/>
          </a:xfrm>
        </p:spPr>
        <p:txBody>
          <a:bodyPr lIns="0" tIns="0" rIns="0" bIns="0">
            <a:normAutofit/>
          </a:bodyPr>
          <a:lstStyle/>
          <a:p>
            <a:pPr>
              <a:lnSpc>
                <a:spcPct val="100000"/>
              </a:lnSpc>
            </a:pPr>
            <a:r>
              <a:rPr lang="sv-SE" sz="2000" dirty="0"/>
              <a:t>Uppringd av personer som inger </a:t>
            </a:r>
            <a:r>
              <a:rPr lang="sv-SE" sz="2000" dirty="0" err="1"/>
              <a:t>förtoende</a:t>
            </a:r>
            <a:r>
              <a:rPr lang="sv-SE" sz="2000" dirty="0"/>
              <a:t>, ex. från bank, 1177.</a:t>
            </a:r>
          </a:p>
          <a:p>
            <a:pPr>
              <a:lnSpc>
                <a:spcPct val="100000"/>
              </a:lnSpc>
            </a:pPr>
            <a:r>
              <a:rPr lang="sv-SE" sz="2000" dirty="0"/>
              <a:t>Lurar av folk på personliga </a:t>
            </a:r>
            <a:r>
              <a:rPr lang="sv-SE" sz="2000" dirty="0" err="1"/>
              <a:t>uppgif</a:t>
            </a:r>
            <a:r>
              <a:rPr lang="sv-SE" sz="2000" dirty="0"/>
              <a:t>-ter, </a:t>
            </a:r>
            <a:br>
              <a:rPr lang="sv-SE" sz="2000" dirty="0"/>
            </a:br>
            <a:r>
              <a:rPr lang="sv-SE" sz="2000" dirty="0"/>
              <a:t>ex. kontokortsinformation.</a:t>
            </a:r>
          </a:p>
        </p:txBody>
      </p:sp>
      <p:sp>
        <p:nvSpPr>
          <p:cNvPr id="9" name="Rubrik 1">
            <a:extLst>
              <a:ext uri="{FF2B5EF4-FFF2-40B4-BE49-F238E27FC236}">
                <a16:creationId xmlns:a16="http://schemas.microsoft.com/office/drawing/2014/main" id="{3E3F6A63-8FE8-F3BC-77B3-99A373C3E6B2}"/>
              </a:ext>
            </a:extLst>
          </p:cNvPr>
          <p:cNvSpPr txBox="1">
            <a:spLocks/>
          </p:cNvSpPr>
          <p:nvPr/>
        </p:nvSpPr>
        <p:spPr>
          <a:xfrm>
            <a:off x="517358" y="3128472"/>
            <a:ext cx="5663727" cy="5047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2400" b="1" dirty="0">
                <a:latin typeface="Arial" panose="020B0604020202020204" pitchFamily="34" charset="0"/>
                <a:cs typeface="Arial" panose="020B0604020202020204" pitchFamily="34" charset="0"/>
              </a:rPr>
              <a:t>Våra råd (3L):</a:t>
            </a:r>
          </a:p>
        </p:txBody>
      </p:sp>
      <p:sp>
        <p:nvSpPr>
          <p:cNvPr id="10" name="Platshållare för innehåll 2">
            <a:extLst>
              <a:ext uri="{FF2B5EF4-FFF2-40B4-BE49-F238E27FC236}">
                <a16:creationId xmlns:a16="http://schemas.microsoft.com/office/drawing/2014/main" id="{8E65AD6E-BA93-7E44-5473-695CBAED32F3}"/>
              </a:ext>
            </a:extLst>
          </p:cNvPr>
          <p:cNvSpPr txBox="1">
            <a:spLocks/>
          </p:cNvSpPr>
          <p:nvPr/>
        </p:nvSpPr>
        <p:spPr>
          <a:xfrm>
            <a:off x="517358" y="3710876"/>
            <a:ext cx="5109781" cy="2014409"/>
          </a:xfrm>
          <a:prstGeom prst="rect">
            <a:avLst/>
          </a:prstGeom>
        </p:spPr>
        <p:txBody>
          <a:bodyPr vert="horz" lIns="0" tIns="0" rIns="0" bIns="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lnSpc>
                <a:spcPct val="120000"/>
              </a:lnSpc>
              <a:buFont typeface="+mj-lt"/>
              <a:buAutoNum type="arabicPeriod"/>
            </a:pPr>
            <a:r>
              <a:rPr lang="sv-SE" sz="2400" b="1" dirty="0">
                <a:solidFill>
                  <a:srgbClr val="C00000"/>
                </a:solidFill>
              </a:rPr>
              <a:t>Lägg på </a:t>
            </a:r>
            <a:r>
              <a:rPr lang="sv-SE" sz="2400" dirty="0"/>
              <a:t>och kontrollera.</a:t>
            </a:r>
          </a:p>
          <a:p>
            <a:pPr marL="742950" indent="-742950">
              <a:lnSpc>
                <a:spcPct val="120000"/>
              </a:lnSpc>
              <a:buFont typeface="+mj-lt"/>
              <a:buAutoNum type="arabicPeriod"/>
            </a:pPr>
            <a:r>
              <a:rPr lang="sv-SE" sz="2400" b="1" dirty="0">
                <a:solidFill>
                  <a:srgbClr val="C00000"/>
                </a:solidFill>
              </a:rPr>
              <a:t>Lämna aldrig ut </a:t>
            </a:r>
            <a:r>
              <a:rPr lang="sv-SE" sz="2400" dirty="0"/>
              <a:t>privat information.</a:t>
            </a:r>
          </a:p>
          <a:p>
            <a:pPr marL="742950" indent="-742950">
              <a:lnSpc>
                <a:spcPct val="120000"/>
              </a:lnSpc>
              <a:buFont typeface="+mj-lt"/>
              <a:buAutoNum type="arabicPeriod"/>
            </a:pPr>
            <a:r>
              <a:rPr lang="sv-SE" sz="2400" b="1" dirty="0">
                <a:solidFill>
                  <a:srgbClr val="C00000"/>
                </a:solidFill>
              </a:rPr>
              <a:t>Logga aldrig in </a:t>
            </a:r>
            <a:r>
              <a:rPr lang="sv-SE" sz="2400" dirty="0"/>
              <a:t>på </a:t>
            </a:r>
            <a:r>
              <a:rPr lang="sv-SE" sz="2400" dirty="0" err="1"/>
              <a:t>BankID</a:t>
            </a:r>
            <a:r>
              <a:rPr lang="sv-SE" sz="2400" dirty="0"/>
              <a:t> på </a:t>
            </a:r>
            <a:br>
              <a:rPr lang="sv-SE" sz="2400" dirty="0"/>
            </a:br>
            <a:r>
              <a:rPr lang="sv-SE" sz="2400" dirty="0"/>
              <a:t>upp-maning från någon okänd.</a:t>
            </a:r>
          </a:p>
          <a:p>
            <a:pPr marL="742950" indent="-742950">
              <a:lnSpc>
                <a:spcPct val="120000"/>
              </a:lnSpc>
              <a:buFont typeface="+mj-lt"/>
              <a:buAutoNum type="arabicPeriod"/>
            </a:pPr>
            <a:r>
              <a:rPr lang="sv-SE" sz="2400" b="1" dirty="0">
                <a:solidFill>
                  <a:srgbClr val="C00000"/>
                </a:solidFill>
              </a:rPr>
              <a:t>Gör en polisanmälan.</a:t>
            </a:r>
          </a:p>
        </p:txBody>
      </p:sp>
      <p:pic>
        <p:nvPicPr>
          <p:cNvPr id="5" name="Picture 2" descr="man in white top holding iPhone">
            <a:extLst>
              <a:ext uri="{FF2B5EF4-FFF2-40B4-BE49-F238E27FC236}">
                <a16:creationId xmlns:a16="http://schemas.microsoft.com/office/drawing/2014/main" id="{F3ACAD24-6596-B8BF-CCFC-C7DD7216B5A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98" t="15821" b="8143"/>
          <a:stretch/>
        </p:blipFill>
        <p:spPr bwMode="auto">
          <a:xfrm>
            <a:off x="6629521" y="466208"/>
            <a:ext cx="5109781" cy="592253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9083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pehåll 10">
            <a:extLst>
              <a:ext uri="{FF2B5EF4-FFF2-40B4-BE49-F238E27FC236}">
                <a16:creationId xmlns:a16="http://schemas.microsoft.com/office/drawing/2014/main" id="{A89F5FCE-CC4C-3ACF-D889-FB31260BFB23}"/>
              </a:ext>
            </a:extLst>
          </p:cNvPr>
          <p:cNvSpPr/>
          <p:nvPr/>
        </p:nvSpPr>
        <p:spPr>
          <a:xfrm rot="10800000">
            <a:off x="7082217" y="0"/>
            <a:ext cx="5109777" cy="6858000"/>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 name="connsiteX0" fmla="*/ 898238 w 7295149"/>
              <a:gd name="connsiteY0" fmla="*/ 0 h 6886570"/>
              <a:gd name="connsiteX1" fmla="*/ 3864143 w 7295149"/>
              <a:gd name="connsiteY1" fmla="*/ 24558 h 6886570"/>
              <a:gd name="connsiteX2" fmla="*/ 7295149 w 7295149"/>
              <a:gd name="connsiteY2" fmla="*/ 3455564 h 6886570"/>
              <a:gd name="connsiteX3" fmla="*/ 3864143 w 7295149"/>
              <a:gd name="connsiteY3" fmla="*/ 6886570 h 6886570"/>
              <a:gd name="connsiteX4" fmla="*/ 0 w 7295149"/>
              <a:gd name="connsiteY4" fmla="*/ 6886569 h 6886570"/>
              <a:gd name="connsiteX5" fmla="*/ 898238 w 7295149"/>
              <a:gd name="connsiteY5" fmla="*/ 0 h 6886570"/>
              <a:gd name="connsiteX0" fmla="*/ 31517 w 6428428"/>
              <a:gd name="connsiteY0" fmla="*/ 0 h 6886570"/>
              <a:gd name="connsiteX1" fmla="*/ 2997422 w 6428428"/>
              <a:gd name="connsiteY1" fmla="*/ 24558 h 6886570"/>
              <a:gd name="connsiteX2" fmla="*/ 6428428 w 6428428"/>
              <a:gd name="connsiteY2" fmla="*/ 3455564 h 6886570"/>
              <a:gd name="connsiteX3" fmla="*/ 2997422 w 6428428"/>
              <a:gd name="connsiteY3" fmla="*/ 6886570 h 6886570"/>
              <a:gd name="connsiteX4" fmla="*/ 0 w 6428428"/>
              <a:gd name="connsiteY4" fmla="*/ 6886569 h 6886570"/>
              <a:gd name="connsiteX5" fmla="*/ 31517 w 6428428"/>
              <a:gd name="connsiteY5" fmla="*/ 0 h 6886570"/>
              <a:gd name="connsiteX0" fmla="*/ 634 w 6428428"/>
              <a:gd name="connsiteY0" fmla="*/ 18400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18400 h 6862012"/>
              <a:gd name="connsiteX0" fmla="*/ 634 w 6428428"/>
              <a:gd name="connsiteY0" fmla="*/ 6126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6126 h 686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8428" h="6862012">
                <a:moveTo>
                  <a:pt x="634" y="6126"/>
                </a:moveTo>
                <a:lnTo>
                  <a:pt x="2997422" y="0"/>
                </a:lnTo>
                <a:cubicBezTo>
                  <a:pt x="4892314" y="0"/>
                  <a:pt x="6428428" y="1536114"/>
                  <a:pt x="6428428" y="3431006"/>
                </a:cubicBezTo>
                <a:cubicBezTo>
                  <a:pt x="6428428" y="5325898"/>
                  <a:pt x="4892314" y="6862012"/>
                  <a:pt x="2997422" y="6862012"/>
                </a:cubicBezTo>
                <a:lnTo>
                  <a:pt x="0" y="6862011"/>
                </a:lnTo>
                <a:cubicBezTo>
                  <a:pt x="211" y="4580807"/>
                  <a:pt x="423" y="2287330"/>
                  <a:pt x="634" y="6126"/>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450570" y="338588"/>
            <a:ext cx="5645430" cy="1325563"/>
          </a:xfrm>
        </p:spPr>
        <p:txBody>
          <a:bodyPr>
            <a:normAutofit/>
          </a:bodyPr>
          <a:lstStyle/>
          <a:p>
            <a:r>
              <a:rPr lang="sv-SE" b="1" dirty="0">
                <a:latin typeface="Arial" panose="020B0604020202020204" pitchFamily="34" charset="0"/>
                <a:cs typeface="Arial" panose="020B0604020202020204" pitchFamily="34" charset="0"/>
              </a:rPr>
              <a:t>Telefonbedrägeri</a:t>
            </a:r>
          </a:p>
        </p:txBody>
      </p:sp>
      <p:pic>
        <p:nvPicPr>
          <p:cNvPr id="16" name="Bildobjekt 15" descr="En bild som visar cirkel, Grafik, skärmbild, grafisk design&#10;&#10;Automatiskt genererad beskrivning">
            <a:extLst>
              <a:ext uri="{FF2B5EF4-FFF2-40B4-BE49-F238E27FC236}">
                <a16:creationId xmlns:a16="http://schemas.microsoft.com/office/drawing/2014/main" id="{6DFF3F85-BF6E-632C-98B5-F5811F272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grpSp>
        <p:nvGrpSpPr>
          <p:cNvPr id="11" name="Grupp 10">
            <a:extLst>
              <a:ext uri="{FF2B5EF4-FFF2-40B4-BE49-F238E27FC236}">
                <a16:creationId xmlns:a16="http://schemas.microsoft.com/office/drawing/2014/main" id="{CC9A6735-76EA-2DDF-1054-765B5DACFA2E}"/>
              </a:ext>
            </a:extLst>
          </p:cNvPr>
          <p:cNvGrpSpPr/>
          <p:nvPr/>
        </p:nvGrpSpPr>
        <p:grpSpPr>
          <a:xfrm>
            <a:off x="1755756" y="1664151"/>
            <a:ext cx="8680488" cy="4211143"/>
            <a:chOff x="1126431" y="1468419"/>
            <a:chExt cx="9813318" cy="4760710"/>
          </a:xfrm>
        </p:grpSpPr>
        <p:sp>
          <p:nvSpPr>
            <p:cNvPr id="7" name="Rektangel med rundade hörn 6">
              <a:extLst>
                <a:ext uri="{FF2B5EF4-FFF2-40B4-BE49-F238E27FC236}">
                  <a16:creationId xmlns:a16="http://schemas.microsoft.com/office/drawing/2014/main" id="{D42ACCB5-2884-1620-0EA3-93FC3D6FDA01}"/>
                </a:ext>
              </a:extLst>
            </p:cNvPr>
            <p:cNvSpPr/>
            <p:nvPr/>
          </p:nvSpPr>
          <p:spPr>
            <a:xfrm>
              <a:off x="1126431" y="1468419"/>
              <a:ext cx="9813318" cy="4760710"/>
            </a:xfrm>
            <a:prstGeom prst="roundRect">
              <a:avLst>
                <a:gd name="adj" fmla="val 9725"/>
              </a:avLst>
            </a:prstGeom>
            <a:solidFill>
              <a:srgbClr val="FDED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6" name="Bildobjekt 5">
              <a:extLst>
                <a:ext uri="{FF2B5EF4-FFF2-40B4-BE49-F238E27FC236}">
                  <a16:creationId xmlns:a16="http://schemas.microsoft.com/office/drawing/2014/main" id="{E0A64892-5C90-0F0F-DBFC-AA45E3144BAC}"/>
                </a:ext>
              </a:extLst>
            </p:cNvPr>
            <p:cNvPicPr>
              <a:picLocks noChangeAspect="1"/>
            </p:cNvPicPr>
            <p:nvPr/>
          </p:nvPicPr>
          <p:blipFill>
            <a:blip r:embed="rId4"/>
            <a:stretch>
              <a:fillRect/>
            </a:stretch>
          </p:blipFill>
          <p:spPr>
            <a:xfrm>
              <a:off x="1513535" y="1785878"/>
              <a:ext cx="9164930" cy="4125793"/>
            </a:xfrm>
            <a:prstGeom prst="rect">
              <a:avLst/>
            </a:prstGeom>
          </p:spPr>
        </p:pic>
      </p:grpSp>
    </p:spTree>
    <p:extLst>
      <p:ext uri="{BB962C8B-B14F-4D97-AF65-F5344CB8AC3E}">
        <p14:creationId xmlns:p14="http://schemas.microsoft.com/office/powerpoint/2010/main" val="756579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pehåll 10">
            <a:extLst>
              <a:ext uri="{FF2B5EF4-FFF2-40B4-BE49-F238E27FC236}">
                <a16:creationId xmlns:a16="http://schemas.microsoft.com/office/drawing/2014/main" id="{A89F5FCE-CC4C-3ACF-D889-FB31260BFB23}"/>
              </a:ext>
            </a:extLst>
          </p:cNvPr>
          <p:cNvSpPr/>
          <p:nvPr/>
        </p:nvSpPr>
        <p:spPr>
          <a:xfrm rot="10800000">
            <a:off x="7082217" y="0"/>
            <a:ext cx="5109777" cy="6858000"/>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 name="connsiteX0" fmla="*/ 898238 w 7295149"/>
              <a:gd name="connsiteY0" fmla="*/ 0 h 6886570"/>
              <a:gd name="connsiteX1" fmla="*/ 3864143 w 7295149"/>
              <a:gd name="connsiteY1" fmla="*/ 24558 h 6886570"/>
              <a:gd name="connsiteX2" fmla="*/ 7295149 w 7295149"/>
              <a:gd name="connsiteY2" fmla="*/ 3455564 h 6886570"/>
              <a:gd name="connsiteX3" fmla="*/ 3864143 w 7295149"/>
              <a:gd name="connsiteY3" fmla="*/ 6886570 h 6886570"/>
              <a:gd name="connsiteX4" fmla="*/ 0 w 7295149"/>
              <a:gd name="connsiteY4" fmla="*/ 6886569 h 6886570"/>
              <a:gd name="connsiteX5" fmla="*/ 898238 w 7295149"/>
              <a:gd name="connsiteY5" fmla="*/ 0 h 6886570"/>
              <a:gd name="connsiteX0" fmla="*/ 31517 w 6428428"/>
              <a:gd name="connsiteY0" fmla="*/ 0 h 6886570"/>
              <a:gd name="connsiteX1" fmla="*/ 2997422 w 6428428"/>
              <a:gd name="connsiteY1" fmla="*/ 24558 h 6886570"/>
              <a:gd name="connsiteX2" fmla="*/ 6428428 w 6428428"/>
              <a:gd name="connsiteY2" fmla="*/ 3455564 h 6886570"/>
              <a:gd name="connsiteX3" fmla="*/ 2997422 w 6428428"/>
              <a:gd name="connsiteY3" fmla="*/ 6886570 h 6886570"/>
              <a:gd name="connsiteX4" fmla="*/ 0 w 6428428"/>
              <a:gd name="connsiteY4" fmla="*/ 6886569 h 6886570"/>
              <a:gd name="connsiteX5" fmla="*/ 31517 w 6428428"/>
              <a:gd name="connsiteY5" fmla="*/ 0 h 6886570"/>
              <a:gd name="connsiteX0" fmla="*/ 634 w 6428428"/>
              <a:gd name="connsiteY0" fmla="*/ 18400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18400 h 6862012"/>
              <a:gd name="connsiteX0" fmla="*/ 634 w 6428428"/>
              <a:gd name="connsiteY0" fmla="*/ 6126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6126 h 686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8428" h="6862012">
                <a:moveTo>
                  <a:pt x="634" y="6126"/>
                </a:moveTo>
                <a:lnTo>
                  <a:pt x="2997422" y="0"/>
                </a:lnTo>
                <a:cubicBezTo>
                  <a:pt x="4892314" y="0"/>
                  <a:pt x="6428428" y="1536114"/>
                  <a:pt x="6428428" y="3431006"/>
                </a:cubicBezTo>
                <a:cubicBezTo>
                  <a:pt x="6428428" y="5325898"/>
                  <a:pt x="4892314" y="6862012"/>
                  <a:pt x="2997422" y="6862012"/>
                </a:cubicBezTo>
                <a:lnTo>
                  <a:pt x="0" y="6862011"/>
                </a:lnTo>
                <a:cubicBezTo>
                  <a:pt x="211" y="4580807"/>
                  <a:pt x="423" y="2287330"/>
                  <a:pt x="634" y="6126"/>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450570" y="338588"/>
            <a:ext cx="5645430" cy="1325563"/>
          </a:xfrm>
        </p:spPr>
        <p:txBody>
          <a:bodyPr>
            <a:normAutofit/>
          </a:bodyPr>
          <a:lstStyle/>
          <a:p>
            <a:r>
              <a:rPr lang="sv-SE" b="1" dirty="0">
                <a:latin typeface="Arial" panose="020B0604020202020204" pitchFamily="34" charset="0"/>
                <a:cs typeface="Arial" panose="020B0604020202020204" pitchFamily="34" charset="0"/>
              </a:rPr>
              <a:t>SMS-bedrägeri</a:t>
            </a:r>
          </a:p>
        </p:txBody>
      </p:sp>
      <p:pic>
        <p:nvPicPr>
          <p:cNvPr id="16" name="Bildobjekt 15" descr="En bild som visar cirkel, Grafik, skärmbild, grafisk design&#10;&#10;Automatiskt genererad beskrivning">
            <a:extLst>
              <a:ext uri="{FF2B5EF4-FFF2-40B4-BE49-F238E27FC236}">
                <a16:creationId xmlns:a16="http://schemas.microsoft.com/office/drawing/2014/main" id="{6DFF3F85-BF6E-632C-98B5-F5811F272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sp>
        <p:nvSpPr>
          <p:cNvPr id="8" name="Platshållare för innehåll 2">
            <a:extLst>
              <a:ext uri="{FF2B5EF4-FFF2-40B4-BE49-F238E27FC236}">
                <a16:creationId xmlns:a16="http://schemas.microsoft.com/office/drawing/2014/main" id="{F29DF38F-9CD3-F5C2-3F6A-4777007AC6C4}"/>
              </a:ext>
            </a:extLst>
          </p:cNvPr>
          <p:cNvSpPr>
            <a:spLocks noGrp="1"/>
          </p:cNvSpPr>
          <p:nvPr>
            <p:ph idx="1"/>
          </p:nvPr>
        </p:nvSpPr>
        <p:spPr>
          <a:xfrm>
            <a:off x="517358" y="1544320"/>
            <a:ext cx="5109781" cy="1456323"/>
          </a:xfrm>
        </p:spPr>
        <p:txBody>
          <a:bodyPr lIns="0" tIns="0" rIns="0" bIns="0">
            <a:normAutofit/>
          </a:bodyPr>
          <a:lstStyle/>
          <a:p>
            <a:pPr>
              <a:lnSpc>
                <a:spcPct val="100000"/>
              </a:lnSpc>
            </a:pPr>
            <a:r>
              <a:rPr lang="sv-SE" sz="1800" dirty="0"/>
              <a:t>Sms som innehåller länkar till falska hemsidor eller skadlig kod.</a:t>
            </a:r>
          </a:p>
          <a:p>
            <a:pPr>
              <a:lnSpc>
                <a:spcPct val="100000"/>
              </a:lnSpc>
            </a:pPr>
            <a:r>
              <a:rPr lang="sv-SE" sz="1800" dirty="0"/>
              <a:t>Lurar av folk på personliga uppgifter, ex. kontokortsinformation.</a:t>
            </a:r>
          </a:p>
        </p:txBody>
      </p:sp>
      <p:sp>
        <p:nvSpPr>
          <p:cNvPr id="9" name="Rubrik 1">
            <a:extLst>
              <a:ext uri="{FF2B5EF4-FFF2-40B4-BE49-F238E27FC236}">
                <a16:creationId xmlns:a16="http://schemas.microsoft.com/office/drawing/2014/main" id="{3E3F6A63-8FE8-F3BC-77B3-99A373C3E6B2}"/>
              </a:ext>
            </a:extLst>
          </p:cNvPr>
          <p:cNvSpPr txBox="1">
            <a:spLocks/>
          </p:cNvSpPr>
          <p:nvPr/>
        </p:nvSpPr>
        <p:spPr>
          <a:xfrm>
            <a:off x="517358" y="2865582"/>
            <a:ext cx="5663727" cy="5047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2400" b="1" dirty="0">
                <a:latin typeface="Arial" panose="020B0604020202020204" pitchFamily="34" charset="0"/>
                <a:cs typeface="Arial" panose="020B0604020202020204" pitchFamily="34" charset="0"/>
              </a:rPr>
              <a:t>Våra råd:</a:t>
            </a:r>
          </a:p>
        </p:txBody>
      </p:sp>
      <p:sp>
        <p:nvSpPr>
          <p:cNvPr id="10" name="Platshållare för innehåll 2">
            <a:extLst>
              <a:ext uri="{FF2B5EF4-FFF2-40B4-BE49-F238E27FC236}">
                <a16:creationId xmlns:a16="http://schemas.microsoft.com/office/drawing/2014/main" id="{8E65AD6E-BA93-7E44-5473-695CBAED32F3}"/>
              </a:ext>
            </a:extLst>
          </p:cNvPr>
          <p:cNvSpPr txBox="1">
            <a:spLocks/>
          </p:cNvSpPr>
          <p:nvPr/>
        </p:nvSpPr>
        <p:spPr>
          <a:xfrm>
            <a:off x="517358" y="3447985"/>
            <a:ext cx="5578642" cy="2609915"/>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lnSpc>
                <a:spcPct val="110000"/>
              </a:lnSpc>
              <a:buFont typeface="+mj-lt"/>
              <a:buAutoNum type="arabicPeriod"/>
            </a:pPr>
            <a:r>
              <a:rPr lang="sv-SE" sz="2000" b="1" dirty="0">
                <a:solidFill>
                  <a:srgbClr val="C00000"/>
                </a:solidFill>
              </a:rPr>
              <a:t>Klicka aldrig </a:t>
            </a:r>
            <a:r>
              <a:rPr lang="sv-SE" sz="2000" dirty="0"/>
              <a:t>på okända länkar.</a:t>
            </a:r>
          </a:p>
          <a:p>
            <a:pPr marL="742950" indent="-742950">
              <a:lnSpc>
                <a:spcPct val="110000"/>
              </a:lnSpc>
              <a:buFont typeface="+mj-lt"/>
              <a:buAutoNum type="arabicPeriod"/>
            </a:pPr>
            <a:r>
              <a:rPr lang="sv-SE" sz="2000" b="1" dirty="0">
                <a:solidFill>
                  <a:srgbClr val="C00000"/>
                </a:solidFill>
              </a:rPr>
              <a:t>Lämna aldrig ut </a:t>
            </a:r>
            <a:r>
              <a:rPr lang="sv-SE" sz="2000" dirty="0"/>
              <a:t>privat information.</a:t>
            </a:r>
          </a:p>
          <a:p>
            <a:pPr marL="742950" indent="-742950">
              <a:lnSpc>
                <a:spcPct val="110000"/>
              </a:lnSpc>
              <a:buFont typeface="+mj-lt"/>
              <a:buAutoNum type="arabicPeriod"/>
            </a:pPr>
            <a:r>
              <a:rPr lang="sv-SE" sz="2000" b="1" dirty="0">
                <a:solidFill>
                  <a:srgbClr val="C00000"/>
                </a:solidFill>
              </a:rPr>
              <a:t>Logga aldrig in </a:t>
            </a:r>
            <a:r>
              <a:rPr lang="sv-SE" sz="2000" dirty="0"/>
              <a:t>på </a:t>
            </a:r>
            <a:r>
              <a:rPr lang="sv-SE" sz="2000" dirty="0" err="1"/>
              <a:t>BankID</a:t>
            </a:r>
            <a:r>
              <a:rPr lang="sv-SE" sz="2000" dirty="0"/>
              <a:t> på </a:t>
            </a:r>
            <a:br>
              <a:rPr lang="sv-SE" sz="2000" dirty="0"/>
            </a:br>
            <a:r>
              <a:rPr lang="sv-SE" sz="2000" dirty="0"/>
              <a:t>upp-maning från okänd.</a:t>
            </a:r>
          </a:p>
          <a:p>
            <a:pPr marL="742950" indent="-742950">
              <a:lnSpc>
                <a:spcPct val="110000"/>
              </a:lnSpc>
              <a:buFont typeface="+mj-lt"/>
              <a:buAutoNum type="arabicPeriod"/>
            </a:pPr>
            <a:r>
              <a:rPr lang="sv-SE" sz="2000" b="1" dirty="0">
                <a:solidFill>
                  <a:srgbClr val="C00000"/>
                </a:solidFill>
              </a:rPr>
              <a:t>Gör en polisanmälan.</a:t>
            </a:r>
          </a:p>
          <a:p>
            <a:pPr marL="742950" indent="-742950">
              <a:lnSpc>
                <a:spcPct val="110000"/>
              </a:lnSpc>
              <a:buFont typeface="+mj-lt"/>
              <a:buAutoNum type="arabicPeriod"/>
            </a:pPr>
            <a:r>
              <a:rPr lang="sv-SE" sz="2000" b="1" dirty="0">
                <a:solidFill>
                  <a:srgbClr val="C00000"/>
                </a:solidFill>
              </a:rPr>
              <a:t>Vidarebefordra sms-bedrägerier till 7726</a:t>
            </a:r>
          </a:p>
        </p:txBody>
      </p:sp>
      <p:pic>
        <p:nvPicPr>
          <p:cNvPr id="3" name="Picture 2" descr="person holding black android smartphone">
            <a:extLst>
              <a:ext uri="{FF2B5EF4-FFF2-40B4-BE49-F238E27FC236}">
                <a16:creationId xmlns:a16="http://schemas.microsoft.com/office/drawing/2014/main" id="{D6CB5715-81E4-7B2D-D1EA-1BE3016E91A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156" t="2061" r="24819" b="2273"/>
          <a:stretch/>
        </p:blipFill>
        <p:spPr bwMode="auto">
          <a:xfrm>
            <a:off x="6629520" y="466208"/>
            <a:ext cx="5109782" cy="592253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951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pehåll 10">
            <a:extLst>
              <a:ext uri="{FF2B5EF4-FFF2-40B4-BE49-F238E27FC236}">
                <a16:creationId xmlns:a16="http://schemas.microsoft.com/office/drawing/2014/main" id="{A89F5FCE-CC4C-3ACF-D889-FB31260BFB23}"/>
              </a:ext>
            </a:extLst>
          </p:cNvPr>
          <p:cNvSpPr/>
          <p:nvPr/>
        </p:nvSpPr>
        <p:spPr>
          <a:xfrm rot="10800000">
            <a:off x="7082217" y="0"/>
            <a:ext cx="5109777" cy="6858000"/>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 name="connsiteX0" fmla="*/ 898238 w 7295149"/>
              <a:gd name="connsiteY0" fmla="*/ 0 h 6886570"/>
              <a:gd name="connsiteX1" fmla="*/ 3864143 w 7295149"/>
              <a:gd name="connsiteY1" fmla="*/ 24558 h 6886570"/>
              <a:gd name="connsiteX2" fmla="*/ 7295149 w 7295149"/>
              <a:gd name="connsiteY2" fmla="*/ 3455564 h 6886570"/>
              <a:gd name="connsiteX3" fmla="*/ 3864143 w 7295149"/>
              <a:gd name="connsiteY3" fmla="*/ 6886570 h 6886570"/>
              <a:gd name="connsiteX4" fmla="*/ 0 w 7295149"/>
              <a:gd name="connsiteY4" fmla="*/ 6886569 h 6886570"/>
              <a:gd name="connsiteX5" fmla="*/ 898238 w 7295149"/>
              <a:gd name="connsiteY5" fmla="*/ 0 h 6886570"/>
              <a:gd name="connsiteX0" fmla="*/ 31517 w 6428428"/>
              <a:gd name="connsiteY0" fmla="*/ 0 h 6886570"/>
              <a:gd name="connsiteX1" fmla="*/ 2997422 w 6428428"/>
              <a:gd name="connsiteY1" fmla="*/ 24558 h 6886570"/>
              <a:gd name="connsiteX2" fmla="*/ 6428428 w 6428428"/>
              <a:gd name="connsiteY2" fmla="*/ 3455564 h 6886570"/>
              <a:gd name="connsiteX3" fmla="*/ 2997422 w 6428428"/>
              <a:gd name="connsiteY3" fmla="*/ 6886570 h 6886570"/>
              <a:gd name="connsiteX4" fmla="*/ 0 w 6428428"/>
              <a:gd name="connsiteY4" fmla="*/ 6886569 h 6886570"/>
              <a:gd name="connsiteX5" fmla="*/ 31517 w 6428428"/>
              <a:gd name="connsiteY5" fmla="*/ 0 h 6886570"/>
              <a:gd name="connsiteX0" fmla="*/ 634 w 6428428"/>
              <a:gd name="connsiteY0" fmla="*/ 18400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18400 h 6862012"/>
              <a:gd name="connsiteX0" fmla="*/ 634 w 6428428"/>
              <a:gd name="connsiteY0" fmla="*/ 6126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6126 h 686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8428" h="6862012">
                <a:moveTo>
                  <a:pt x="634" y="6126"/>
                </a:moveTo>
                <a:lnTo>
                  <a:pt x="2997422" y="0"/>
                </a:lnTo>
                <a:cubicBezTo>
                  <a:pt x="4892314" y="0"/>
                  <a:pt x="6428428" y="1536114"/>
                  <a:pt x="6428428" y="3431006"/>
                </a:cubicBezTo>
                <a:cubicBezTo>
                  <a:pt x="6428428" y="5325898"/>
                  <a:pt x="4892314" y="6862012"/>
                  <a:pt x="2997422" y="6862012"/>
                </a:cubicBezTo>
                <a:lnTo>
                  <a:pt x="0" y="6862011"/>
                </a:lnTo>
                <a:cubicBezTo>
                  <a:pt x="211" y="4580807"/>
                  <a:pt x="423" y="2287330"/>
                  <a:pt x="634" y="6126"/>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450570" y="338588"/>
            <a:ext cx="5645430" cy="1325563"/>
          </a:xfrm>
        </p:spPr>
        <p:txBody>
          <a:bodyPr>
            <a:normAutofit/>
          </a:bodyPr>
          <a:lstStyle/>
          <a:p>
            <a:r>
              <a:rPr lang="sv-SE" b="1" dirty="0">
                <a:latin typeface="Arial" panose="020B0604020202020204" pitchFamily="34" charset="0"/>
                <a:cs typeface="Arial" panose="020B0604020202020204" pitchFamily="34" charset="0"/>
              </a:rPr>
              <a:t>SMS-bedrägeri</a:t>
            </a:r>
          </a:p>
        </p:txBody>
      </p:sp>
      <p:pic>
        <p:nvPicPr>
          <p:cNvPr id="16" name="Bildobjekt 15" descr="En bild som visar cirkel, Grafik, skärmbild, grafisk design&#10;&#10;Automatiskt genererad beskrivning">
            <a:extLst>
              <a:ext uri="{FF2B5EF4-FFF2-40B4-BE49-F238E27FC236}">
                <a16:creationId xmlns:a16="http://schemas.microsoft.com/office/drawing/2014/main" id="{6DFF3F85-BF6E-632C-98B5-F5811F272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pic>
        <p:nvPicPr>
          <p:cNvPr id="7" name="Bildobjekt 6">
            <a:extLst>
              <a:ext uri="{FF2B5EF4-FFF2-40B4-BE49-F238E27FC236}">
                <a16:creationId xmlns:a16="http://schemas.microsoft.com/office/drawing/2014/main" id="{B95B4158-22DD-ECB2-22DB-CFBD4BE54C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3976" y="1659989"/>
            <a:ext cx="2103856" cy="4324594"/>
          </a:xfrm>
          <a:prstGeom prst="rect">
            <a:avLst/>
          </a:prstGeom>
        </p:spPr>
      </p:pic>
      <p:pic>
        <p:nvPicPr>
          <p:cNvPr id="3074" name="Picture 2" descr="Varning för bluff-sms om tullavgifter – så undviker du att bli lurad -  Tullverket">
            <a:extLst>
              <a:ext uri="{FF2B5EF4-FFF2-40B4-BE49-F238E27FC236}">
                <a16:creationId xmlns:a16="http://schemas.microsoft.com/office/drawing/2014/main" id="{BE97A99C-25D0-69D8-BF20-60A72AEF05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6431" y="1659989"/>
            <a:ext cx="6855964" cy="3855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126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41D72-6CF9-5021-57EA-DFB6ABA10305}"/>
            </a:ext>
          </a:extLst>
        </p:cNvPr>
        <p:cNvGrpSpPr/>
        <p:nvPr/>
      </p:nvGrpSpPr>
      <p:grpSpPr>
        <a:xfrm>
          <a:off x="0" y="0"/>
          <a:ext cx="0" cy="0"/>
          <a:chOff x="0" y="0"/>
          <a:chExt cx="0" cy="0"/>
        </a:xfrm>
      </p:grpSpPr>
      <p:sp>
        <p:nvSpPr>
          <p:cNvPr id="4" name="Uppehåll 10">
            <a:extLst>
              <a:ext uri="{FF2B5EF4-FFF2-40B4-BE49-F238E27FC236}">
                <a16:creationId xmlns:a16="http://schemas.microsoft.com/office/drawing/2014/main" id="{C763AC75-D022-16F7-5598-9A43C569A2F9}"/>
              </a:ext>
            </a:extLst>
          </p:cNvPr>
          <p:cNvSpPr/>
          <p:nvPr/>
        </p:nvSpPr>
        <p:spPr>
          <a:xfrm rot="10800000">
            <a:off x="7082217" y="0"/>
            <a:ext cx="5109777" cy="6858000"/>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 name="connsiteX0" fmla="*/ 898238 w 7295149"/>
              <a:gd name="connsiteY0" fmla="*/ 0 h 6886570"/>
              <a:gd name="connsiteX1" fmla="*/ 3864143 w 7295149"/>
              <a:gd name="connsiteY1" fmla="*/ 24558 h 6886570"/>
              <a:gd name="connsiteX2" fmla="*/ 7295149 w 7295149"/>
              <a:gd name="connsiteY2" fmla="*/ 3455564 h 6886570"/>
              <a:gd name="connsiteX3" fmla="*/ 3864143 w 7295149"/>
              <a:gd name="connsiteY3" fmla="*/ 6886570 h 6886570"/>
              <a:gd name="connsiteX4" fmla="*/ 0 w 7295149"/>
              <a:gd name="connsiteY4" fmla="*/ 6886569 h 6886570"/>
              <a:gd name="connsiteX5" fmla="*/ 898238 w 7295149"/>
              <a:gd name="connsiteY5" fmla="*/ 0 h 6886570"/>
              <a:gd name="connsiteX0" fmla="*/ 31517 w 6428428"/>
              <a:gd name="connsiteY0" fmla="*/ 0 h 6886570"/>
              <a:gd name="connsiteX1" fmla="*/ 2997422 w 6428428"/>
              <a:gd name="connsiteY1" fmla="*/ 24558 h 6886570"/>
              <a:gd name="connsiteX2" fmla="*/ 6428428 w 6428428"/>
              <a:gd name="connsiteY2" fmla="*/ 3455564 h 6886570"/>
              <a:gd name="connsiteX3" fmla="*/ 2997422 w 6428428"/>
              <a:gd name="connsiteY3" fmla="*/ 6886570 h 6886570"/>
              <a:gd name="connsiteX4" fmla="*/ 0 w 6428428"/>
              <a:gd name="connsiteY4" fmla="*/ 6886569 h 6886570"/>
              <a:gd name="connsiteX5" fmla="*/ 31517 w 6428428"/>
              <a:gd name="connsiteY5" fmla="*/ 0 h 6886570"/>
              <a:gd name="connsiteX0" fmla="*/ 634 w 6428428"/>
              <a:gd name="connsiteY0" fmla="*/ 18400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18400 h 6862012"/>
              <a:gd name="connsiteX0" fmla="*/ 634 w 6428428"/>
              <a:gd name="connsiteY0" fmla="*/ 6126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6126 h 686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8428" h="6862012">
                <a:moveTo>
                  <a:pt x="634" y="6126"/>
                </a:moveTo>
                <a:lnTo>
                  <a:pt x="2997422" y="0"/>
                </a:lnTo>
                <a:cubicBezTo>
                  <a:pt x="4892314" y="0"/>
                  <a:pt x="6428428" y="1536114"/>
                  <a:pt x="6428428" y="3431006"/>
                </a:cubicBezTo>
                <a:cubicBezTo>
                  <a:pt x="6428428" y="5325898"/>
                  <a:pt x="4892314" y="6862012"/>
                  <a:pt x="2997422" y="6862012"/>
                </a:cubicBezTo>
                <a:lnTo>
                  <a:pt x="0" y="6862011"/>
                </a:lnTo>
                <a:cubicBezTo>
                  <a:pt x="211" y="4580807"/>
                  <a:pt x="423" y="2287330"/>
                  <a:pt x="634" y="6126"/>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CF5FC77C-09BA-1853-FE35-AE162A8AE364}"/>
              </a:ext>
            </a:extLst>
          </p:cNvPr>
          <p:cNvSpPr>
            <a:spLocks noGrp="1"/>
          </p:cNvSpPr>
          <p:nvPr>
            <p:ph type="title"/>
          </p:nvPr>
        </p:nvSpPr>
        <p:spPr>
          <a:xfrm>
            <a:off x="450570" y="338588"/>
            <a:ext cx="5645430" cy="1325563"/>
          </a:xfrm>
        </p:spPr>
        <p:txBody>
          <a:bodyPr>
            <a:normAutofit/>
          </a:bodyPr>
          <a:lstStyle/>
          <a:p>
            <a:r>
              <a:rPr lang="sv-SE" b="1" dirty="0">
                <a:latin typeface="Arial" panose="020B0604020202020204" pitchFamily="34" charset="0"/>
                <a:cs typeface="Arial" panose="020B0604020202020204" pitchFamily="34" charset="0"/>
              </a:rPr>
              <a:t>QR kods-bedrägeri</a:t>
            </a:r>
          </a:p>
        </p:txBody>
      </p:sp>
      <p:pic>
        <p:nvPicPr>
          <p:cNvPr id="16" name="Bildobjekt 15" descr="En bild som visar cirkel, Grafik, skärmbild, grafisk design&#10;&#10;Automatiskt genererad beskrivning">
            <a:extLst>
              <a:ext uri="{FF2B5EF4-FFF2-40B4-BE49-F238E27FC236}">
                <a16:creationId xmlns:a16="http://schemas.microsoft.com/office/drawing/2014/main" id="{90A0C7E5-E517-D59E-E843-6E20433DB5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sp>
        <p:nvSpPr>
          <p:cNvPr id="8" name="Platshållare för innehåll 2">
            <a:extLst>
              <a:ext uri="{FF2B5EF4-FFF2-40B4-BE49-F238E27FC236}">
                <a16:creationId xmlns:a16="http://schemas.microsoft.com/office/drawing/2014/main" id="{3A253D11-831E-40A2-13D0-2295D6E8453D}"/>
              </a:ext>
            </a:extLst>
          </p:cNvPr>
          <p:cNvSpPr>
            <a:spLocks noGrp="1"/>
          </p:cNvSpPr>
          <p:nvPr>
            <p:ph idx="1"/>
          </p:nvPr>
        </p:nvSpPr>
        <p:spPr>
          <a:xfrm>
            <a:off x="517358" y="1544320"/>
            <a:ext cx="5109781" cy="1456323"/>
          </a:xfrm>
        </p:spPr>
        <p:txBody>
          <a:bodyPr lIns="0" tIns="0" rIns="0" bIns="0">
            <a:normAutofit/>
          </a:bodyPr>
          <a:lstStyle/>
          <a:p>
            <a:pPr>
              <a:lnSpc>
                <a:spcPct val="100000"/>
              </a:lnSpc>
            </a:pPr>
            <a:r>
              <a:rPr lang="sv-SE" sz="1800" dirty="0"/>
              <a:t>QR koder som innehåller länkar till falska hemsidor eller skadlig kod.</a:t>
            </a:r>
          </a:p>
          <a:p>
            <a:pPr>
              <a:lnSpc>
                <a:spcPct val="100000"/>
              </a:lnSpc>
            </a:pPr>
            <a:r>
              <a:rPr lang="sv-SE" sz="1800" dirty="0"/>
              <a:t>Lurar av folk på personliga uppgifter, ex. kontokortsinformation.</a:t>
            </a:r>
          </a:p>
        </p:txBody>
      </p:sp>
      <p:sp>
        <p:nvSpPr>
          <p:cNvPr id="9" name="Rubrik 1">
            <a:extLst>
              <a:ext uri="{FF2B5EF4-FFF2-40B4-BE49-F238E27FC236}">
                <a16:creationId xmlns:a16="http://schemas.microsoft.com/office/drawing/2014/main" id="{8AA3FADF-DD77-EE6F-07D3-74D9CE1212C3}"/>
              </a:ext>
            </a:extLst>
          </p:cNvPr>
          <p:cNvSpPr txBox="1">
            <a:spLocks/>
          </p:cNvSpPr>
          <p:nvPr/>
        </p:nvSpPr>
        <p:spPr>
          <a:xfrm>
            <a:off x="517358" y="2865582"/>
            <a:ext cx="5663727" cy="5047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2400" b="1" dirty="0">
                <a:latin typeface="Arial" panose="020B0604020202020204" pitchFamily="34" charset="0"/>
                <a:cs typeface="Arial" panose="020B0604020202020204" pitchFamily="34" charset="0"/>
              </a:rPr>
              <a:t>Våra råd:</a:t>
            </a:r>
          </a:p>
        </p:txBody>
      </p:sp>
      <p:sp>
        <p:nvSpPr>
          <p:cNvPr id="10" name="Platshållare för innehåll 2">
            <a:extLst>
              <a:ext uri="{FF2B5EF4-FFF2-40B4-BE49-F238E27FC236}">
                <a16:creationId xmlns:a16="http://schemas.microsoft.com/office/drawing/2014/main" id="{CCF2E02B-85D0-DE48-F867-E0E2B5DE981E}"/>
              </a:ext>
            </a:extLst>
          </p:cNvPr>
          <p:cNvSpPr txBox="1">
            <a:spLocks/>
          </p:cNvSpPr>
          <p:nvPr/>
        </p:nvSpPr>
        <p:spPr>
          <a:xfrm>
            <a:off x="517358" y="3447985"/>
            <a:ext cx="5578642" cy="2609915"/>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lnSpc>
                <a:spcPct val="110000"/>
              </a:lnSpc>
              <a:buFont typeface="+mj-lt"/>
              <a:buAutoNum type="arabicPeriod"/>
            </a:pPr>
            <a:r>
              <a:rPr lang="sv-SE" sz="2000" b="1" dirty="0">
                <a:solidFill>
                  <a:srgbClr val="C00000"/>
                </a:solidFill>
              </a:rPr>
              <a:t>Läs aldrig av QR koder </a:t>
            </a:r>
            <a:r>
              <a:rPr lang="sv-SE" sz="2000" dirty="0"/>
              <a:t>på okända källor.</a:t>
            </a:r>
          </a:p>
          <a:p>
            <a:pPr marL="742950" indent="-742950">
              <a:lnSpc>
                <a:spcPct val="110000"/>
              </a:lnSpc>
              <a:buFont typeface="+mj-lt"/>
              <a:buAutoNum type="arabicPeriod"/>
            </a:pPr>
            <a:r>
              <a:rPr lang="sv-SE" sz="2000" b="1" dirty="0">
                <a:solidFill>
                  <a:srgbClr val="C00000"/>
                </a:solidFill>
              </a:rPr>
              <a:t>Förhandsgranska</a:t>
            </a:r>
            <a:r>
              <a:rPr lang="sv-SE" sz="2000" b="1" dirty="0">
                <a:solidFill>
                  <a:srgbClr val="FF0000"/>
                </a:solidFill>
              </a:rPr>
              <a:t> </a:t>
            </a:r>
            <a:r>
              <a:rPr lang="sv-SE" sz="2000" dirty="0"/>
              <a:t>QR-koden om det går.</a:t>
            </a:r>
          </a:p>
          <a:p>
            <a:pPr marL="742950" indent="-742950">
              <a:lnSpc>
                <a:spcPct val="110000"/>
              </a:lnSpc>
              <a:buFont typeface="+mj-lt"/>
              <a:buAutoNum type="arabicPeriod"/>
            </a:pPr>
            <a:r>
              <a:rPr lang="sv-SE" sz="2000" b="1" dirty="0">
                <a:solidFill>
                  <a:srgbClr val="C00000"/>
                </a:solidFill>
              </a:rPr>
              <a:t>Lämna aldrig ut </a:t>
            </a:r>
            <a:r>
              <a:rPr lang="sv-SE" sz="2000" dirty="0"/>
              <a:t>privat information.</a:t>
            </a:r>
          </a:p>
          <a:p>
            <a:pPr marL="742950" indent="-742950">
              <a:lnSpc>
                <a:spcPct val="110000"/>
              </a:lnSpc>
              <a:buFont typeface="+mj-lt"/>
              <a:buAutoNum type="arabicPeriod"/>
            </a:pPr>
            <a:r>
              <a:rPr lang="sv-SE" sz="2000" b="1" dirty="0">
                <a:solidFill>
                  <a:srgbClr val="C00000"/>
                </a:solidFill>
              </a:rPr>
              <a:t>Logga aldrig in </a:t>
            </a:r>
            <a:r>
              <a:rPr lang="sv-SE" sz="2000" dirty="0"/>
              <a:t>på </a:t>
            </a:r>
            <a:r>
              <a:rPr lang="sv-SE" sz="2000" dirty="0" err="1"/>
              <a:t>BankID</a:t>
            </a:r>
            <a:r>
              <a:rPr lang="sv-SE" sz="2000" dirty="0"/>
              <a:t> på </a:t>
            </a:r>
            <a:br>
              <a:rPr lang="sv-SE" sz="2000" dirty="0"/>
            </a:br>
            <a:r>
              <a:rPr lang="sv-SE" sz="2000" dirty="0"/>
              <a:t>upp-maning från okänd.</a:t>
            </a:r>
          </a:p>
          <a:p>
            <a:pPr marL="742950" indent="-742950">
              <a:lnSpc>
                <a:spcPct val="110000"/>
              </a:lnSpc>
              <a:buFont typeface="+mj-lt"/>
              <a:buAutoNum type="arabicPeriod"/>
            </a:pPr>
            <a:r>
              <a:rPr lang="sv-SE" sz="2000" b="1" dirty="0">
                <a:solidFill>
                  <a:srgbClr val="C00000"/>
                </a:solidFill>
              </a:rPr>
              <a:t>Gör en polisanmälan.</a:t>
            </a:r>
          </a:p>
          <a:p>
            <a:pPr marL="0" indent="0">
              <a:lnSpc>
                <a:spcPct val="110000"/>
              </a:lnSpc>
              <a:buNone/>
            </a:pPr>
            <a:endParaRPr lang="sv-SE" sz="2000" b="1" dirty="0">
              <a:solidFill>
                <a:srgbClr val="C00000"/>
              </a:solidFill>
            </a:endParaRPr>
          </a:p>
        </p:txBody>
      </p:sp>
      <p:pic>
        <p:nvPicPr>
          <p:cNvPr id="3" name="Picture 2" descr="person holding black android smartphone">
            <a:extLst>
              <a:ext uri="{FF2B5EF4-FFF2-40B4-BE49-F238E27FC236}">
                <a16:creationId xmlns:a16="http://schemas.microsoft.com/office/drawing/2014/main" id="{219B08EB-6F0C-4D82-E75B-D94965BA503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156" t="2061" r="24819" b="2273"/>
          <a:stretch/>
        </p:blipFill>
        <p:spPr bwMode="auto">
          <a:xfrm>
            <a:off x="6629520" y="466208"/>
            <a:ext cx="5109782" cy="592253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744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505D6-4D59-8555-2960-5228B3251AE3}"/>
            </a:ext>
          </a:extLst>
        </p:cNvPr>
        <p:cNvGrpSpPr/>
        <p:nvPr/>
      </p:nvGrpSpPr>
      <p:grpSpPr>
        <a:xfrm>
          <a:off x="0" y="0"/>
          <a:ext cx="0" cy="0"/>
          <a:chOff x="0" y="0"/>
          <a:chExt cx="0" cy="0"/>
        </a:xfrm>
      </p:grpSpPr>
      <p:sp>
        <p:nvSpPr>
          <p:cNvPr id="4" name="Uppehåll 10">
            <a:extLst>
              <a:ext uri="{FF2B5EF4-FFF2-40B4-BE49-F238E27FC236}">
                <a16:creationId xmlns:a16="http://schemas.microsoft.com/office/drawing/2014/main" id="{37ACF8D7-FB53-A5AF-B28A-55195D9FDE76}"/>
              </a:ext>
            </a:extLst>
          </p:cNvPr>
          <p:cNvSpPr/>
          <p:nvPr/>
        </p:nvSpPr>
        <p:spPr>
          <a:xfrm rot="10800000">
            <a:off x="7082217" y="0"/>
            <a:ext cx="5109777" cy="6858000"/>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 name="connsiteX0" fmla="*/ 898238 w 7295149"/>
              <a:gd name="connsiteY0" fmla="*/ 0 h 6886570"/>
              <a:gd name="connsiteX1" fmla="*/ 3864143 w 7295149"/>
              <a:gd name="connsiteY1" fmla="*/ 24558 h 6886570"/>
              <a:gd name="connsiteX2" fmla="*/ 7295149 w 7295149"/>
              <a:gd name="connsiteY2" fmla="*/ 3455564 h 6886570"/>
              <a:gd name="connsiteX3" fmla="*/ 3864143 w 7295149"/>
              <a:gd name="connsiteY3" fmla="*/ 6886570 h 6886570"/>
              <a:gd name="connsiteX4" fmla="*/ 0 w 7295149"/>
              <a:gd name="connsiteY4" fmla="*/ 6886569 h 6886570"/>
              <a:gd name="connsiteX5" fmla="*/ 898238 w 7295149"/>
              <a:gd name="connsiteY5" fmla="*/ 0 h 6886570"/>
              <a:gd name="connsiteX0" fmla="*/ 31517 w 6428428"/>
              <a:gd name="connsiteY0" fmla="*/ 0 h 6886570"/>
              <a:gd name="connsiteX1" fmla="*/ 2997422 w 6428428"/>
              <a:gd name="connsiteY1" fmla="*/ 24558 h 6886570"/>
              <a:gd name="connsiteX2" fmla="*/ 6428428 w 6428428"/>
              <a:gd name="connsiteY2" fmla="*/ 3455564 h 6886570"/>
              <a:gd name="connsiteX3" fmla="*/ 2997422 w 6428428"/>
              <a:gd name="connsiteY3" fmla="*/ 6886570 h 6886570"/>
              <a:gd name="connsiteX4" fmla="*/ 0 w 6428428"/>
              <a:gd name="connsiteY4" fmla="*/ 6886569 h 6886570"/>
              <a:gd name="connsiteX5" fmla="*/ 31517 w 6428428"/>
              <a:gd name="connsiteY5" fmla="*/ 0 h 6886570"/>
              <a:gd name="connsiteX0" fmla="*/ 634 w 6428428"/>
              <a:gd name="connsiteY0" fmla="*/ 18400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18400 h 6862012"/>
              <a:gd name="connsiteX0" fmla="*/ 634 w 6428428"/>
              <a:gd name="connsiteY0" fmla="*/ 6126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6126 h 686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8428" h="6862012">
                <a:moveTo>
                  <a:pt x="634" y="6126"/>
                </a:moveTo>
                <a:lnTo>
                  <a:pt x="2997422" y="0"/>
                </a:lnTo>
                <a:cubicBezTo>
                  <a:pt x="4892314" y="0"/>
                  <a:pt x="6428428" y="1536114"/>
                  <a:pt x="6428428" y="3431006"/>
                </a:cubicBezTo>
                <a:cubicBezTo>
                  <a:pt x="6428428" y="5325898"/>
                  <a:pt x="4892314" y="6862012"/>
                  <a:pt x="2997422" y="6862012"/>
                </a:cubicBezTo>
                <a:lnTo>
                  <a:pt x="0" y="6862011"/>
                </a:lnTo>
                <a:cubicBezTo>
                  <a:pt x="211" y="4580807"/>
                  <a:pt x="423" y="2287330"/>
                  <a:pt x="634" y="6126"/>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2602801A-343D-C348-58D0-F66C96738785}"/>
              </a:ext>
            </a:extLst>
          </p:cNvPr>
          <p:cNvSpPr>
            <a:spLocks noGrp="1"/>
          </p:cNvSpPr>
          <p:nvPr>
            <p:ph type="title"/>
          </p:nvPr>
        </p:nvSpPr>
        <p:spPr>
          <a:xfrm>
            <a:off x="450570" y="338588"/>
            <a:ext cx="5645430" cy="1325563"/>
          </a:xfrm>
        </p:spPr>
        <p:txBody>
          <a:bodyPr>
            <a:normAutofit/>
          </a:bodyPr>
          <a:lstStyle/>
          <a:p>
            <a:r>
              <a:rPr lang="sv-SE" b="1" dirty="0">
                <a:latin typeface="Arial" panose="020B0604020202020204" pitchFamily="34" charset="0"/>
                <a:cs typeface="Arial" panose="020B0604020202020204" pitchFamily="34" charset="0"/>
              </a:rPr>
              <a:t>QR kods-bedrägeri</a:t>
            </a:r>
          </a:p>
        </p:txBody>
      </p:sp>
      <p:pic>
        <p:nvPicPr>
          <p:cNvPr id="16" name="Bildobjekt 15" descr="En bild som visar cirkel, Grafik, skärmbild, grafisk design&#10;&#10;Automatiskt genererad beskrivning">
            <a:extLst>
              <a:ext uri="{FF2B5EF4-FFF2-40B4-BE49-F238E27FC236}">
                <a16:creationId xmlns:a16="http://schemas.microsoft.com/office/drawing/2014/main" id="{AC3ED6BC-D1DB-013F-6D59-5F9272E30B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pic>
        <p:nvPicPr>
          <p:cNvPr id="5" name="Bildobjekt 4" descr="En bild som visar text, skärmbild, design&#10;&#10;AI-genererat innehåll kan vara felaktigt.">
            <a:extLst>
              <a:ext uri="{FF2B5EF4-FFF2-40B4-BE49-F238E27FC236}">
                <a16:creationId xmlns:a16="http://schemas.microsoft.com/office/drawing/2014/main" id="{CC45E1A3-9C27-BC49-8A86-1CE96D21FD48}"/>
              </a:ext>
            </a:extLst>
          </p:cNvPr>
          <p:cNvPicPr>
            <a:picLocks noChangeAspect="1"/>
          </p:cNvPicPr>
          <p:nvPr/>
        </p:nvPicPr>
        <p:blipFill>
          <a:blip r:embed="rId4"/>
          <a:stretch>
            <a:fillRect/>
          </a:stretch>
        </p:blipFill>
        <p:spPr>
          <a:xfrm>
            <a:off x="6381436" y="764835"/>
            <a:ext cx="5359994" cy="5764655"/>
          </a:xfrm>
          <a:prstGeom prst="roundRect">
            <a:avLst>
              <a:gd name="adj" fmla="val 12669"/>
            </a:avLst>
          </a:prstGeom>
        </p:spPr>
      </p:pic>
      <p:sp>
        <p:nvSpPr>
          <p:cNvPr id="6" name="Ellips 5">
            <a:extLst>
              <a:ext uri="{FF2B5EF4-FFF2-40B4-BE49-F238E27FC236}">
                <a16:creationId xmlns:a16="http://schemas.microsoft.com/office/drawing/2014/main" id="{C7843D7C-B4B7-1C5D-6C13-6A302D3CB8FB}"/>
              </a:ext>
            </a:extLst>
          </p:cNvPr>
          <p:cNvSpPr/>
          <p:nvPr/>
        </p:nvSpPr>
        <p:spPr>
          <a:xfrm>
            <a:off x="9772650" y="3100387"/>
            <a:ext cx="1968780" cy="60007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textruta 8">
            <a:extLst>
              <a:ext uri="{FF2B5EF4-FFF2-40B4-BE49-F238E27FC236}">
                <a16:creationId xmlns:a16="http://schemas.microsoft.com/office/drawing/2014/main" id="{6510EC00-704B-A8F4-62F2-D1568AB07EFD}"/>
              </a:ext>
            </a:extLst>
          </p:cNvPr>
          <p:cNvSpPr txBox="1"/>
          <p:nvPr/>
        </p:nvSpPr>
        <p:spPr>
          <a:xfrm>
            <a:off x="480392" y="2115412"/>
            <a:ext cx="4641718" cy="3170099"/>
          </a:xfrm>
          <a:prstGeom prst="rect">
            <a:avLst/>
          </a:prstGeom>
          <a:noFill/>
        </p:spPr>
        <p:txBody>
          <a:bodyPr wrap="square" rtlCol="0">
            <a:spAutoFit/>
          </a:bodyPr>
          <a:lstStyle/>
          <a:p>
            <a:r>
              <a:rPr lang="sv-SE" sz="2000" b="1" dirty="0"/>
              <a:t>Samsung (Android)</a:t>
            </a:r>
          </a:p>
          <a:p>
            <a:endParaRPr lang="sv-SE" sz="2000" dirty="0"/>
          </a:p>
          <a:p>
            <a:pPr marL="342900" indent="-342900">
              <a:buFont typeface="Arial" panose="020B0604020202020204" pitchFamily="34" charset="0"/>
              <a:buChar char="•"/>
            </a:pPr>
            <a:r>
              <a:rPr lang="sv-SE" sz="2000" dirty="0"/>
              <a:t>Öppna Kamera-</a:t>
            </a:r>
            <a:r>
              <a:rPr lang="sv-SE" sz="2000" dirty="0" err="1"/>
              <a:t>appen</a:t>
            </a:r>
            <a:br>
              <a:rPr lang="sv-SE" sz="2000" dirty="0"/>
            </a:br>
            <a:endParaRPr lang="sv-SE" sz="2000" dirty="0"/>
          </a:p>
          <a:p>
            <a:pPr marL="342900" indent="-342900">
              <a:buFont typeface="Arial" panose="020B0604020202020204" pitchFamily="34" charset="0"/>
              <a:buChar char="•"/>
            </a:pPr>
            <a:r>
              <a:rPr lang="sv-SE" sz="2000" dirty="0"/>
              <a:t>Rikta kameran mot QR-koden</a:t>
            </a:r>
            <a:br>
              <a:rPr lang="sv-SE" sz="2000" dirty="0"/>
            </a:br>
            <a:endParaRPr lang="sv-SE" sz="2000" dirty="0"/>
          </a:p>
          <a:p>
            <a:pPr marL="342900" indent="-342900">
              <a:buFont typeface="Arial" panose="020B0604020202020204" pitchFamily="34" charset="0"/>
              <a:buChar char="•"/>
            </a:pPr>
            <a:r>
              <a:rPr lang="sv-SE" sz="2000" dirty="0"/>
              <a:t>En förhandsgranskning av länken eller innehållet visas</a:t>
            </a:r>
            <a:br>
              <a:rPr lang="sv-SE" sz="2000" dirty="0"/>
            </a:br>
            <a:endParaRPr lang="sv-SE" sz="2000" dirty="0"/>
          </a:p>
          <a:p>
            <a:pPr marL="342900" indent="-342900">
              <a:buFont typeface="Arial" panose="020B0604020202020204" pitchFamily="34" charset="0"/>
              <a:buChar char="•"/>
            </a:pPr>
            <a:r>
              <a:rPr lang="sv-SE" sz="2000" dirty="0"/>
              <a:t>Tryck på notisen för att öppna den</a:t>
            </a:r>
          </a:p>
        </p:txBody>
      </p:sp>
      <p:sp>
        <p:nvSpPr>
          <p:cNvPr id="11" name="Rektangel: rundade hörn 10">
            <a:extLst>
              <a:ext uri="{FF2B5EF4-FFF2-40B4-BE49-F238E27FC236}">
                <a16:creationId xmlns:a16="http://schemas.microsoft.com/office/drawing/2014/main" id="{98B1BCD1-C720-464A-910F-4A65506E6B9F}"/>
              </a:ext>
            </a:extLst>
          </p:cNvPr>
          <p:cNvSpPr/>
          <p:nvPr/>
        </p:nvSpPr>
        <p:spPr>
          <a:xfrm>
            <a:off x="291554" y="1664151"/>
            <a:ext cx="5019395" cy="3966021"/>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435605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pehåll 10">
            <a:extLst>
              <a:ext uri="{FF2B5EF4-FFF2-40B4-BE49-F238E27FC236}">
                <a16:creationId xmlns:a16="http://schemas.microsoft.com/office/drawing/2014/main" id="{A89F5FCE-CC4C-3ACF-D889-FB31260BFB23}"/>
              </a:ext>
            </a:extLst>
          </p:cNvPr>
          <p:cNvSpPr/>
          <p:nvPr/>
        </p:nvSpPr>
        <p:spPr>
          <a:xfrm rot="10800000">
            <a:off x="7082217" y="0"/>
            <a:ext cx="5109777" cy="6858000"/>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 name="connsiteX0" fmla="*/ 898238 w 7295149"/>
              <a:gd name="connsiteY0" fmla="*/ 0 h 6886570"/>
              <a:gd name="connsiteX1" fmla="*/ 3864143 w 7295149"/>
              <a:gd name="connsiteY1" fmla="*/ 24558 h 6886570"/>
              <a:gd name="connsiteX2" fmla="*/ 7295149 w 7295149"/>
              <a:gd name="connsiteY2" fmla="*/ 3455564 h 6886570"/>
              <a:gd name="connsiteX3" fmla="*/ 3864143 w 7295149"/>
              <a:gd name="connsiteY3" fmla="*/ 6886570 h 6886570"/>
              <a:gd name="connsiteX4" fmla="*/ 0 w 7295149"/>
              <a:gd name="connsiteY4" fmla="*/ 6886569 h 6886570"/>
              <a:gd name="connsiteX5" fmla="*/ 898238 w 7295149"/>
              <a:gd name="connsiteY5" fmla="*/ 0 h 6886570"/>
              <a:gd name="connsiteX0" fmla="*/ 31517 w 6428428"/>
              <a:gd name="connsiteY0" fmla="*/ 0 h 6886570"/>
              <a:gd name="connsiteX1" fmla="*/ 2997422 w 6428428"/>
              <a:gd name="connsiteY1" fmla="*/ 24558 h 6886570"/>
              <a:gd name="connsiteX2" fmla="*/ 6428428 w 6428428"/>
              <a:gd name="connsiteY2" fmla="*/ 3455564 h 6886570"/>
              <a:gd name="connsiteX3" fmla="*/ 2997422 w 6428428"/>
              <a:gd name="connsiteY3" fmla="*/ 6886570 h 6886570"/>
              <a:gd name="connsiteX4" fmla="*/ 0 w 6428428"/>
              <a:gd name="connsiteY4" fmla="*/ 6886569 h 6886570"/>
              <a:gd name="connsiteX5" fmla="*/ 31517 w 6428428"/>
              <a:gd name="connsiteY5" fmla="*/ 0 h 6886570"/>
              <a:gd name="connsiteX0" fmla="*/ 634 w 6428428"/>
              <a:gd name="connsiteY0" fmla="*/ 18400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18400 h 6862012"/>
              <a:gd name="connsiteX0" fmla="*/ 634 w 6428428"/>
              <a:gd name="connsiteY0" fmla="*/ 6126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6126 h 686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8428" h="6862012">
                <a:moveTo>
                  <a:pt x="634" y="6126"/>
                </a:moveTo>
                <a:lnTo>
                  <a:pt x="2997422" y="0"/>
                </a:lnTo>
                <a:cubicBezTo>
                  <a:pt x="4892314" y="0"/>
                  <a:pt x="6428428" y="1536114"/>
                  <a:pt x="6428428" y="3431006"/>
                </a:cubicBezTo>
                <a:cubicBezTo>
                  <a:pt x="6428428" y="5325898"/>
                  <a:pt x="4892314" y="6862012"/>
                  <a:pt x="2997422" y="6862012"/>
                </a:cubicBezTo>
                <a:lnTo>
                  <a:pt x="0" y="6862011"/>
                </a:lnTo>
                <a:cubicBezTo>
                  <a:pt x="211" y="4580807"/>
                  <a:pt x="423" y="2287330"/>
                  <a:pt x="634" y="6126"/>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5122" name="Picture 2" descr="Få tips och råd om digitala brott på Säkerhetskollen - Stöldskyddsföreningen">
            <a:extLst>
              <a:ext uri="{FF2B5EF4-FFF2-40B4-BE49-F238E27FC236}">
                <a16:creationId xmlns:a16="http://schemas.microsoft.com/office/drawing/2014/main" id="{292EF85A-2693-D833-0330-9311B16DA2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090" t="2046" r="14299" b="3020"/>
          <a:stretch/>
        </p:blipFill>
        <p:spPr bwMode="auto">
          <a:xfrm>
            <a:off x="6629521" y="466207"/>
            <a:ext cx="5109782" cy="5922529"/>
          </a:xfrm>
          <a:prstGeom prst="roundRect">
            <a:avLst/>
          </a:prstGeom>
          <a:noFill/>
          <a:extLst>
            <a:ext uri="{909E8E84-426E-40DD-AFC4-6F175D3DCCD1}">
              <a14:hiddenFill xmlns:a14="http://schemas.microsoft.com/office/drawing/2010/main">
                <a:solidFill>
                  <a:srgbClr val="FFFFFF"/>
                </a:solidFill>
              </a14:hiddenFill>
            </a:ext>
          </a:extLst>
        </p:spPr>
      </p:pic>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450570" y="338588"/>
            <a:ext cx="5645430" cy="1325563"/>
          </a:xfrm>
        </p:spPr>
        <p:txBody>
          <a:bodyPr>
            <a:normAutofit/>
          </a:bodyPr>
          <a:lstStyle/>
          <a:p>
            <a:r>
              <a:rPr lang="sv-SE" b="1" dirty="0">
                <a:latin typeface="Arial" panose="020B0604020202020204" pitchFamily="34" charset="0"/>
                <a:cs typeface="Arial" panose="020B0604020202020204" pitchFamily="34" charset="0"/>
              </a:rPr>
              <a:t>Övriga tips och råd</a:t>
            </a:r>
          </a:p>
        </p:txBody>
      </p:sp>
      <p:pic>
        <p:nvPicPr>
          <p:cNvPr id="16" name="Bildobjekt 15" descr="En bild som visar cirkel, Grafik, skärmbild, grafisk design&#10;&#10;Automatiskt genererad beskrivning">
            <a:extLst>
              <a:ext uri="{FF2B5EF4-FFF2-40B4-BE49-F238E27FC236}">
                <a16:creationId xmlns:a16="http://schemas.microsoft.com/office/drawing/2014/main" id="{6DFF3F85-BF6E-632C-98B5-F5811F2727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sp>
        <p:nvSpPr>
          <p:cNvPr id="8" name="Platshållare för innehåll 2">
            <a:extLst>
              <a:ext uri="{FF2B5EF4-FFF2-40B4-BE49-F238E27FC236}">
                <a16:creationId xmlns:a16="http://schemas.microsoft.com/office/drawing/2014/main" id="{F29DF38F-9CD3-F5C2-3F6A-4777007AC6C4}"/>
              </a:ext>
            </a:extLst>
          </p:cNvPr>
          <p:cNvSpPr>
            <a:spLocks noGrp="1"/>
          </p:cNvSpPr>
          <p:nvPr>
            <p:ph idx="1"/>
          </p:nvPr>
        </p:nvSpPr>
        <p:spPr>
          <a:xfrm>
            <a:off x="450570" y="1873777"/>
            <a:ext cx="5239113" cy="4844418"/>
          </a:xfrm>
        </p:spPr>
        <p:txBody>
          <a:bodyPr lIns="0" tIns="0" rIns="0" bIns="0">
            <a:normAutofit/>
          </a:bodyPr>
          <a:lstStyle/>
          <a:p>
            <a:pPr>
              <a:lnSpc>
                <a:spcPct val="100000"/>
              </a:lnSpc>
            </a:pPr>
            <a:r>
              <a:rPr lang="sv-SE" sz="2000" dirty="0">
                <a:solidFill>
                  <a:schemeClr val="tx2">
                    <a:lumMod val="75000"/>
                    <a:lumOff val="25000"/>
                  </a:schemeClr>
                </a:solidFill>
              </a:rPr>
              <a:t>Om något verkar för bra att vara sant så är det nog inte sant.</a:t>
            </a:r>
          </a:p>
          <a:p>
            <a:pPr>
              <a:lnSpc>
                <a:spcPct val="100000"/>
              </a:lnSpc>
            </a:pPr>
            <a:r>
              <a:rPr lang="sv-SE" sz="2000" dirty="0"/>
              <a:t>Var alltid kritisk när du får meddelande från någon okänd.</a:t>
            </a:r>
          </a:p>
          <a:p>
            <a:pPr>
              <a:lnSpc>
                <a:spcPct val="100000"/>
              </a:lnSpc>
            </a:pPr>
            <a:r>
              <a:rPr lang="sv-SE" sz="2000" dirty="0">
                <a:solidFill>
                  <a:schemeClr val="tx2">
                    <a:lumMod val="75000"/>
                    <a:lumOff val="25000"/>
                  </a:schemeClr>
                </a:solidFill>
              </a:rPr>
              <a:t>Om osäker, så släng mail, radera sms direkt eller lägg på luren på en gång.</a:t>
            </a:r>
          </a:p>
          <a:p>
            <a:pPr>
              <a:lnSpc>
                <a:spcPct val="100000"/>
              </a:lnSpc>
            </a:pPr>
            <a:r>
              <a:rPr lang="sv-SE" sz="2000" dirty="0"/>
              <a:t>Hitta.se (Adresslarm), Skatteverket (Adresslåset) och skaffa en digital brevlåda.</a:t>
            </a:r>
          </a:p>
          <a:p>
            <a:pPr>
              <a:lnSpc>
                <a:spcPct val="100000"/>
              </a:lnSpc>
            </a:pPr>
            <a:r>
              <a:rPr lang="sv-SE" sz="2000" dirty="0">
                <a:solidFill>
                  <a:schemeClr val="tx2">
                    <a:lumMod val="75000"/>
                    <a:lumOff val="25000"/>
                  </a:schemeClr>
                </a:solidFill>
              </a:rPr>
              <a:t>Anmäl bluffsms till 7726.</a:t>
            </a:r>
          </a:p>
          <a:p>
            <a:pPr marL="0" indent="0">
              <a:lnSpc>
                <a:spcPct val="100000"/>
              </a:lnSpc>
              <a:buNone/>
            </a:pPr>
            <a:r>
              <a:rPr lang="sv-SE" sz="2000" b="1" dirty="0"/>
              <a:t>För fler råd, tips eller tricks gå in på:</a:t>
            </a:r>
          </a:p>
          <a:p>
            <a:pPr marL="0" indent="0">
              <a:lnSpc>
                <a:spcPct val="100000"/>
              </a:lnSpc>
              <a:buNone/>
            </a:pPr>
            <a:r>
              <a:rPr lang="sv-SE" sz="2000" dirty="0">
                <a:solidFill>
                  <a:srgbClr val="FF0000"/>
                </a:solidFill>
              </a:rPr>
              <a:t>sakerhetskollen.se</a:t>
            </a:r>
          </a:p>
          <a:p>
            <a:pPr>
              <a:lnSpc>
                <a:spcPct val="100000"/>
              </a:lnSpc>
            </a:pPr>
            <a:endParaRPr lang="sv-SE" sz="2000" dirty="0"/>
          </a:p>
        </p:txBody>
      </p:sp>
    </p:spTree>
    <p:extLst>
      <p:ext uri="{BB962C8B-B14F-4D97-AF65-F5344CB8AC3E}">
        <p14:creationId xmlns:p14="http://schemas.microsoft.com/office/powerpoint/2010/main" val="4155531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pehåll 10">
            <a:extLst>
              <a:ext uri="{FF2B5EF4-FFF2-40B4-BE49-F238E27FC236}">
                <a16:creationId xmlns:a16="http://schemas.microsoft.com/office/drawing/2014/main" id="{A89F5FCE-CC4C-3ACF-D889-FB31260BFB23}"/>
              </a:ext>
            </a:extLst>
          </p:cNvPr>
          <p:cNvSpPr/>
          <p:nvPr/>
        </p:nvSpPr>
        <p:spPr>
          <a:xfrm rot="10800000">
            <a:off x="7082217" y="0"/>
            <a:ext cx="5109777" cy="6858000"/>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 name="connsiteX0" fmla="*/ 898238 w 7295149"/>
              <a:gd name="connsiteY0" fmla="*/ 0 h 6886570"/>
              <a:gd name="connsiteX1" fmla="*/ 3864143 w 7295149"/>
              <a:gd name="connsiteY1" fmla="*/ 24558 h 6886570"/>
              <a:gd name="connsiteX2" fmla="*/ 7295149 w 7295149"/>
              <a:gd name="connsiteY2" fmla="*/ 3455564 h 6886570"/>
              <a:gd name="connsiteX3" fmla="*/ 3864143 w 7295149"/>
              <a:gd name="connsiteY3" fmla="*/ 6886570 h 6886570"/>
              <a:gd name="connsiteX4" fmla="*/ 0 w 7295149"/>
              <a:gd name="connsiteY4" fmla="*/ 6886569 h 6886570"/>
              <a:gd name="connsiteX5" fmla="*/ 898238 w 7295149"/>
              <a:gd name="connsiteY5" fmla="*/ 0 h 6886570"/>
              <a:gd name="connsiteX0" fmla="*/ 31517 w 6428428"/>
              <a:gd name="connsiteY0" fmla="*/ 0 h 6886570"/>
              <a:gd name="connsiteX1" fmla="*/ 2997422 w 6428428"/>
              <a:gd name="connsiteY1" fmla="*/ 24558 h 6886570"/>
              <a:gd name="connsiteX2" fmla="*/ 6428428 w 6428428"/>
              <a:gd name="connsiteY2" fmla="*/ 3455564 h 6886570"/>
              <a:gd name="connsiteX3" fmla="*/ 2997422 w 6428428"/>
              <a:gd name="connsiteY3" fmla="*/ 6886570 h 6886570"/>
              <a:gd name="connsiteX4" fmla="*/ 0 w 6428428"/>
              <a:gd name="connsiteY4" fmla="*/ 6886569 h 6886570"/>
              <a:gd name="connsiteX5" fmla="*/ 31517 w 6428428"/>
              <a:gd name="connsiteY5" fmla="*/ 0 h 6886570"/>
              <a:gd name="connsiteX0" fmla="*/ 634 w 6428428"/>
              <a:gd name="connsiteY0" fmla="*/ 18400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18400 h 6862012"/>
              <a:gd name="connsiteX0" fmla="*/ 634 w 6428428"/>
              <a:gd name="connsiteY0" fmla="*/ 6126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6126 h 686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8428" h="6862012">
                <a:moveTo>
                  <a:pt x="634" y="6126"/>
                </a:moveTo>
                <a:lnTo>
                  <a:pt x="2997422" y="0"/>
                </a:lnTo>
                <a:cubicBezTo>
                  <a:pt x="4892314" y="0"/>
                  <a:pt x="6428428" y="1536114"/>
                  <a:pt x="6428428" y="3431006"/>
                </a:cubicBezTo>
                <a:cubicBezTo>
                  <a:pt x="6428428" y="5325898"/>
                  <a:pt x="4892314" y="6862012"/>
                  <a:pt x="2997422" y="6862012"/>
                </a:cubicBezTo>
                <a:lnTo>
                  <a:pt x="0" y="6862011"/>
                </a:lnTo>
                <a:cubicBezTo>
                  <a:pt x="211" y="4580807"/>
                  <a:pt x="423" y="2287330"/>
                  <a:pt x="634" y="6126"/>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450570" y="338588"/>
            <a:ext cx="5645430" cy="1325563"/>
          </a:xfrm>
        </p:spPr>
        <p:txBody>
          <a:bodyPr>
            <a:normAutofit/>
          </a:bodyPr>
          <a:lstStyle/>
          <a:p>
            <a:r>
              <a:rPr lang="sv-SE" b="1" dirty="0">
                <a:latin typeface="Arial" panose="020B0604020202020204" pitchFamily="34" charset="0"/>
                <a:cs typeface="Arial" panose="020B0604020202020204" pitchFamily="34" charset="0"/>
              </a:rPr>
              <a:t>Stoppa bedrägerier mot seniorer!</a:t>
            </a:r>
          </a:p>
        </p:txBody>
      </p:sp>
      <p:pic>
        <p:nvPicPr>
          <p:cNvPr id="16" name="Bildobjekt 15" descr="En bild som visar cirkel, Grafik, skärmbild, grafisk design&#10;&#10;Automatiskt genererad beskrivning">
            <a:extLst>
              <a:ext uri="{FF2B5EF4-FFF2-40B4-BE49-F238E27FC236}">
                <a16:creationId xmlns:a16="http://schemas.microsoft.com/office/drawing/2014/main" id="{6DFF3F85-BF6E-632C-98B5-F5811F272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sp>
        <p:nvSpPr>
          <p:cNvPr id="8" name="Platshållare för innehåll 2">
            <a:extLst>
              <a:ext uri="{FF2B5EF4-FFF2-40B4-BE49-F238E27FC236}">
                <a16:creationId xmlns:a16="http://schemas.microsoft.com/office/drawing/2014/main" id="{F29DF38F-9CD3-F5C2-3F6A-4777007AC6C4}"/>
              </a:ext>
            </a:extLst>
          </p:cNvPr>
          <p:cNvSpPr>
            <a:spLocks noGrp="1"/>
          </p:cNvSpPr>
          <p:nvPr>
            <p:ph idx="1"/>
          </p:nvPr>
        </p:nvSpPr>
        <p:spPr>
          <a:xfrm>
            <a:off x="517359" y="1891862"/>
            <a:ext cx="5189758" cy="4496876"/>
          </a:xfrm>
        </p:spPr>
        <p:txBody>
          <a:bodyPr lIns="0" tIns="0" rIns="0" bIns="0">
            <a:normAutofit/>
          </a:bodyPr>
          <a:lstStyle/>
          <a:p>
            <a:pPr marL="0" indent="0">
              <a:lnSpc>
                <a:spcPct val="100000"/>
              </a:lnSpc>
              <a:buNone/>
            </a:pPr>
            <a:r>
              <a:rPr lang="sv-SE" sz="2400" b="1" dirty="0"/>
              <a:t>Brottsförebyggande åtgärder från SSF</a:t>
            </a:r>
          </a:p>
          <a:p>
            <a:pPr>
              <a:lnSpc>
                <a:spcPct val="100000"/>
              </a:lnSpc>
            </a:pPr>
            <a:r>
              <a:rPr lang="sv-SE" sz="2400" dirty="0">
                <a:solidFill>
                  <a:schemeClr val="tx2">
                    <a:lumMod val="75000"/>
                    <a:lumOff val="25000"/>
                  </a:schemeClr>
                </a:solidFill>
              </a:rPr>
              <a:t>SSF Stöldskyddsföreningen </a:t>
            </a:r>
          </a:p>
          <a:p>
            <a:pPr>
              <a:lnSpc>
                <a:spcPct val="100000"/>
              </a:lnSpc>
            </a:pPr>
            <a:r>
              <a:rPr lang="sv-SE" sz="2400" dirty="0"/>
              <a:t>En tjänst mot den digitala brottslighet är </a:t>
            </a:r>
            <a:r>
              <a:rPr lang="sv-SE" sz="2400" dirty="0">
                <a:solidFill>
                  <a:srgbClr val="C00000"/>
                </a:solidFill>
              </a:rPr>
              <a:t>säkerhetskollen.se. </a:t>
            </a:r>
          </a:p>
          <a:p>
            <a:pPr>
              <a:lnSpc>
                <a:spcPct val="100000"/>
              </a:lnSpc>
            </a:pPr>
            <a:r>
              <a:rPr lang="sv-SE" sz="2400" dirty="0"/>
              <a:t>Ett </a:t>
            </a:r>
            <a:r>
              <a:rPr lang="sv-SE" sz="2400" dirty="0">
                <a:solidFill>
                  <a:srgbClr val="C00000"/>
                </a:solidFill>
              </a:rPr>
              <a:t>informationsblad</a:t>
            </a:r>
            <a:r>
              <a:rPr lang="sv-SE" sz="2400" dirty="0"/>
              <a:t> till äldre för att minska risken att utsättas för bedrägerier. </a:t>
            </a:r>
          </a:p>
          <a:p>
            <a:pPr marL="0" indent="0">
              <a:lnSpc>
                <a:spcPct val="100000"/>
              </a:lnSpc>
              <a:buNone/>
            </a:pPr>
            <a:endParaRPr lang="sv-SE" sz="2000" dirty="0"/>
          </a:p>
        </p:txBody>
      </p:sp>
      <p:pic>
        <p:nvPicPr>
          <p:cNvPr id="3" name="Picture 2" descr="a person sitting in a chair">
            <a:extLst>
              <a:ext uri="{FF2B5EF4-FFF2-40B4-BE49-F238E27FC236}">
                <a16:creationId xmlns:a16="http://schemas.microsoft.com/office/drawing/2014/main" id="{08AD80C0-FC68-EF59-3ED8-5C8320B7308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242" b="3515"/>
          <a:stretch/>
        </p:blipFill>
        <p:spPr bwMode="auto">
          <a:xfrm>
            <a:off x="6629522" y="466207"/>
            <a:ext cx="5109782" cy="5922529"/>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64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pehåll 10">
            <a:extLst>
              <a:ext uri="{FF2B5EF4-FFF2-40B4-BE49-F238E27FC236}">
                <a16:creationId xmlns:a16="http://schemas.microsoft.com/office/drawing/2014/main" id="{A89F5FCE-CC4C-3ACF-D889-FB31260BFB23}"/>
              </a:ext>
            </a:extLst>
          </p:cNvPr>
          <p:cNvSpPr/>
          <p:nvPr/>
        </p:nvSpPr>
        <p:spPr>
          <a:xfrm rot="10800000">
            <a:off x="7082217" y="0"/>
            <a:ext cx="5109777" cy="6858000"/>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 name="connsiteX0" fmla="*/ 898238 w 7295149"/>
              <a:gd name="connsiteY0" fmla="*/ 0 h 6886570"/>
              <a:gd name="connsiteX1" fmla="*/ 3864143 w 7295149"/>
              <a:gd name="connsiteY1" fmla="*/ 24558 h 6886570"/>
              <a:gd name="connsiteX2" fmla="*/ 7295149 w 7295149"/>
              <a:gd name="connsiteY2" fmla="*/ 3455564 h 6886570"/>
              <a:gd name="connsiteX3" fmla="*/ 3864143 w 7295149"/>
              <a:gd name="connsiteY3" fmla="*/ 6886570 h 6886570"/>
              <a:gd name="connsiteX4" fmla="*/ 0 w 7295149"/>
              <a:gd name="connsiteY4" fmla="*/ 6886569 h 6886570"/>
              <a:gd name="connsiteX5" fmla="*/ 898238 w 7295149"/>
              <a:gd name="connsiteY5" fmla="*/ 0 h 6886570"/>
              <a:gd name="connsiteX0" fmla="*/ 31517 w 6428428"/>
              <a:gd name="connsiteY0" fmla="*/ 0 h 6886570"/>
              <a:gd name="connsiteX1" fmla="*/ 2997422 w 6428428"/>
              <a:gd name="connsiteY1" fmla="*/ 24558 h 6886570"/>
              <a:gd name="connsiteX2" fmla="*/ 6428428 w 6428428"/>
              <a:gd name="connsiteY2" fmla="*/ 3455564 h 6886570"/>
              <a:gd name="connsiteX3" fmla="*/ 2997422 w 6428428"/>
              <a:gd name="connsiteY3" fmla="*/ 6886570 h 6886570"/>
              <a:gd name="connsiteX4" fmla="*/ 0 w 6428428"/>
              <a:gd name="connsiteY4" fmla="*/ 6886569 h 6886570"/>
              <a:gd name="connsiteX5" fmla="*/ 31517 w 6428428"/>
              <a:gd name="connsiteY5" fmla="*/ 0 h 6886570"/>
              <a:gd name="connsiteX0" fmla="*/ 634 w 6428428"/>
              <a:gd name="connsiteY0" fmla="*/ 18400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18400 h 6862012"/>
              <a:gd name="connsiteX0" fmla="*/ 634 w 6428428"/>
              <a:gd name="connsiteY0" fmla="*/ 6126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6126 h 686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8428" h="6862012">
                <a:moveTo>
                  <a:pt x="634" y="6126"/>
                </a:moveTo>
                <a:lnTo>
                  <a:pt x="2997422" y="0"/>
                </a:lnTo>
                <a:cubicBezTo>
                  <a:pt x="4892314" y="0"/>
                  <a:pt x="6428428" y="1536114"/>
                  <a:pt x="6428428" y="3431006"/>
                </a:cubicBezTo>
                <a:cubicBezTo>
                  <a:pt x="6428428" y="5325898"/>
                  <a:pt x="4892314" y="6862012"/>
                  <a:pt x="2997422" y="6862012"/>
                </a:cubicBezTo>
                <a:lnTo>
                  <a:pt x="0" y="6862011"/>
                </a:lnTo>
                <a:cubicBezTo>
                  <a:pt x="211" y="4580807"/>
                  <a:pt x="423" y="2287330"/>
                  <a:pt x="634" y="6126"/>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8ADE3B-2944-2650-8B86-67F7C02C69E4}"/>
              </a:ext>
            </a:extLst>
          </p:cNvPr>
          <p:cNvSpPr>
            <a:spLocks noGrp="1"/>
          </p:cNvSpPr>
          <p:nvPr>
            <p:ph type="title"/>
          </p:nvPr>
        </p:nvSpPr>
        <p:spPr>
          <a:xfrm>
            <a:off x="450570" y="338588"/>
            <a:ext cx="5645430" cy="1325563"/>
          </a:xfrm>
        </p:spPr>
        <p:txBody>
          <a:bodyPr anchor="t">
            <a:normAutofit fontScale="90000"/>
          </a:bodyPr>
          <a:lstStyle/>
          <a:p>
            <a:r>
              <a:rPr lang="sv-SE" b="1" dirty="0">
                <a:latin typeface="Arial" panose="020B0604020202020204" pitchFamily="34" charset="0"/>
                <a:cs typeface="Arial" panose="020B0604020202020204" pitchFamily="34" charset="0"/>
              </a:rPr>
              <a:t>Informationsblad med klistermärken för att förebygga bedrägerier mot seniorer </a:t>
            </a:r>
            <a:br>
              <a:rPr lang="sv-SE" b="1" dirty="0">
                <a:latin typeface="Arial" panose="020B0604020202020204" pitchFamily="34" charset="0"/>
                <a:cs typeface="Arial" panose="020B0604020202020204" pitchFamily="34" charset="0"/>
              </a:rPr>
            </a:br>
            <a:endParaRPr lang="sv-SE" b="1" dirty="0">
              <a:latin typeface="Arial" panose="020B0604020202020204" pitchFamily="34" charset="0"/>
              <a:cs typeface="Arial" panose="020B0604020202020204" pitchFamily="34" charset="0"/>
            </a:endParaRPr>
          </a:p>
        </p:txBody>
      </p:sp>
      <p:pic>
        <p:nvPicPr>
          <p:cNvPr id="16" name="Bildobjekt 15" descr="En bild som visar cirkel, Grafik, skärmbild, grafisk design&#10;&#10;Automatiskt genererad beskrivning">
            <a:extLst>
              <a:ext uri="{FF2B5EF4-FFF2-40B4-BE49-F238E27FC236}">
                <a16:creationId xmlns:a16="http://schemas.microsoft.com/office/drawing/2014/main" id="{6DFF3F85-BF6E-632C-98B5-F5811F272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sp>
        <p:nvSpPr>
          <p:cNvPr id="8" name="Platshållare för innehåll 2">
            <a:extLst>
              <a:ext uri="{FF2B5EF4-FFF2-40B4-BE49-F238E27FC236}">
                <a16:creationId xmlns:a16="http://schemas.microsoft.com/office/drawing/2014/main" id="{F29DF38F-9CD3-F5C2-3F6A-4777007AC6C4}"/>
              </a:ext>
            </a:extLst>
          </p:cNvPr>
          <p:cNvSpPr>
            <a:spLocks noGrp="1"/>
          </p:cNvSpPr>
          <p:nvPr>
            <p:ph idx="1"/>
          </p:nvPr>
        </p:nvSpPr>
        <p:spPr>
          <a:xfrm>
            <a:off x="517358" y="2974428"/>
            <a:ext cx="5542129" cy="3026979"/>
          </a:xfrm>
        </p:spPr>
        <p:txBody>
          <a:bodyPr lIns="0" tIns="0" rIns="0" bIns="0">
            <a:normAutofit fontScale="92500" lnSpcReduction="10000"/>
          </a:bodyPr>
          <a:lstStyle/>
          <a:p>
            <a:pPr>
              <a:lnSpc>
                <a:spcPct val="100000"/>
              </a:lnSpc>
            </a:pPr>
            <a:r>
              <a:rPr lang="sv-SE" sz="2400" dirty="0"/>
              <a:t>Ett samarbete med seniororganisationer och Svenska Bankföreningen.</a:t>
            </a:r>
          </a:p>
          <a:p>
            <a:pPr>
              <a:lnSpc>
                <a:spcPct val="100000"/>
              </a:lnSpc>
            </a:pPr>
            <a:r>
              <a:rPr lang="sv-SE" sz="2400" dirty="0">
                <a:solidFill>
                  <a:schemeClr val="tx2">
                    <a:lumMod val="75000"/>
                    <a:lumOff val="25000"/>
                  </a:schemeClr>
                </a:solidFill>
              </a:rPr>
              <a:t>Spridning till medlemmar i dessa organisationer.</a:t>
            </a:r>
          </a:p>
          <a:p>
            <a:pPr>
              <a:lnSpc>
                <a:spcPct val="100000"/>
              </a:lnSpc>
            </a:pPr>
            <a:r>
              <a:rPr lang="sv-SE" sz="2400" dirty="0"/>
              <a:t>Spridits via polis, kommun, försäkringsbolag mm runt om i landet.</a:t>
            </a:r>
          </a:p>
          <a:p>
            <a:pPr>
              <a:lnSpc>
                <a:spcPct val="100000"/>
              </a:lnSpc>
            </a:pPr>
            <a:r>
              <a:rPr lang="sv-SE" sz="2400" dirty="0">
                <a:solidFill>
                  <a:schemeClr val="tx2">
                    <a:lumMod val="75000"/>
                    <a:lumOff val="25000"/>
                  </a:schemeClr>
                </a:solidFill>
              </a:rPr>
              <a:t>Material går via organisationer, myndigheter </a:t>
            </a:r>
            <a:r>
              <a:rPr lang="sv-SE" sz="2400" dirty="0" err="1">
                <a:solidFill>
                  <a:schemeClr val="tx2">
                    <a:lumMod val="75000"/>
                    <a:lumOff val="25000"/>
                  </a:schemeClr>
                </a:solidFill>
              </a:rPr>
              <a:t>etc</a:t>
            </a:r>
            <a:r>
              <a:rPr lang="sv-SE" sz="2400" dirty="0">
                <a:solidFill>
                  <a:schemeClr val="tx2">
                    <a:lumMod val="75000"/>
                    <a:lumOff val="25000"/>
                  </a:schemeClr>
                </a:solidFill>
              </a:rPr>
              <a:t> till målgruppen</a:t>
            </a:r>
          </a:p>
          <a:p>
            <a:pPr>
              <a:lnSpc>
                <a:spcPct val="100000"/>
              </a:lnSpc>
            </a:pPr>
            <a:endParaRPr lang="sv-SE" sz="2400" dirty="0"/>
          </a:p>
          <a:p>
            <a:pPr>
              <a:lnSpc>
                <a:spcPct val="100000"/>
              </a:lnSpc>
            </a:pPr>
            <a:endParaRPr lang="sv-SE" sz="2400" dirty="0"/>
          </a:p>
          <a:p>
            <a:pPr>
              <a:lnSpc>
                <a:spcPct val="100000"/>
              </a:lnSpc>
            </a:pPr>
            <a:endParaRPr lang="sv-SE" sz="2400" dirty="0"/>
          </a:p>
        </p:txBody>
      </p:sp>
      <p:pic>
        <p:nvPicPr>
          <p:cNvPr id="5" name="Bildobjekt 4">
            <a:extLst>
              <a:ext uri="{FF2B5EF4-FFF2-40B4-BE49-F238E27FC236}">
                <a16:creationId xmlns:a16="http://schemas.microsoft.com/office/drawing/2014/main" id="{1736304F-CDE4-06E6-D2B4-0085C411A04E}"/>
              </a:ext>
            </a:extLst>
          </p:cNvPr>
          <p:cNvPicPr>
            <a:picLocks noChangeAspect="1"/>
          </p:cNvPicPr>
          <p:nvPr/>
        </p:nvPicPr>
        <p:blipFill>
          <a:blip r:embed="rId4"/>
          <a:stretch>
            <a:fillRect/>
          </a:stretch>
        </p:blipFill>
        <p:spPr>
          <a:xfrm>
            <a:off x="6632922" y="1616789"/>
            <a:ext cx="5106382" cy="3621364"/>
          </a:xfrm>
          <a:prstGeom prst="roundRect">
            <a:avLst>
              <a:gd name="adj" fmla="val 3026"/>
            </a:avLst>
          </a:prstGeom>
        </p:spPr>
      </p:pic>
    </p:spTree>
    <p:extLst>
      <p:ext uri="{BB962C8B-B14F-4D97-AF65-F5344CB8AC3E}">
        <p14:creationId xmlns:p14="http://schemas.microsoft.com/office/powerpoint/2010/main" val="214349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pehåll 10">
            <a:extLst>
              <a:ext uri="{FF2B5EF4-FFF2-40B4-BE49-F238E27FC236}">
                <a16:creationId xmlns:a16="http://schemas.microsoft.com/office/drawing/2014/main" id="{A89F5FCE-CC4C-3ACF-D889-FB31260BFB23}"/>
              </a:ext>
            </a:extLst>
          </p:cNvPr>
          <p:cNvSpPr/>
          <p:nvPr/>
        </p:nvSpPr>
        <p:spPr>
          <a:xfrm rot="10800000">
            <a:off x="7082217" y="0"/>
            <a:ext cx="5109777" cy="6858000"/>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 name="connsiteX0" fmla="*/ 898238 w 7295149"/>
              <a:gd name="connsiteY0" fmla="*/ 0 h 6886570"/>
              <a:gd name="connsiteX1" fmla="*/ 3864143 w 7295149"/>
              <a:gd name="connsiteY1" fmla="*/ 24558 h 6886570"/>
              <a:gd name="connsiteX2" fmla="*/ 7295149 w 7295149"/>
              <a:gd name="connsiteY2" fmla="*/ 3455564 h 6886570"/>
              <a:gd name="connsiteX3" fmla="*/ 3864143 w 7295149"/>
              <a:gd name="connsiteY3" fmla="*/ 6886570 h 6886570"/>
              <a:gd name="connsiteX4" fmla="*/ 0 w 7295149"/>
              <a:gd name="connsiteY4" fmla="*/ 6886569 h 6886570"/>
              <a:gd name="connsiteX5" fmla="*/ 898238 w 7295149"/>
              <a:gd name="connsiteY5" fmla="*/ 0 h 6886570"/>
              <a:gd name="connsiteX0" fmla="*/ 31517 w 6428428"/>
              <a:gd name="connsiteY0" fmla="*/ 0 h 6886570"/>
              <a:gd name="connsiteX1" fmla="*/ 2997422 w 6428428"/>
              <a:gd name="connsiteY1" fmla="*/ 24558 h 6886570"/>
              <a:gd name="connsiteX2" fmla="*/ 6428428 w 6428428"/>
              <a:gd name="connsiteY2" fmla="*/ 3455564 h 6886570"/>
              <a:gd name="connsiteX3" fmla="*/ 2997422 w 6428428"/>
              <a:gd name="connsiteY3" fmla="*/ 6886570 h 6886570"/>
              <a:gd name="connsiteX4" fmla="*/ 0 w 6428428"/>
              <a:gd name="connsiteY4" fmla="*/ 6886569 h 6886570"/>
              <a:gd name="connsiteX5" fmla="*/ 31517 w 6428428"/>
              <a:gd name="connsiteY5" fmla="*/ 0 h 6886570"/>
              <a:gd name="connsiteX0" fmla="*/ 634 w 6428428"/>
              <a:gd name="connsiteY0" fmla="*/ 18400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18400 h 6862012"/>
              <a:gd name="connsiteX0" fmla="*/ 634 w 6428428"/>
              <a:gd name="connsiteY0" fmla="*/ 6126 h 6862012"/>
              <a:gd name="connsiteX1" fmla="*/ 2997422 w 6428428"/>
              <a:gd name="connsiteY1" fmla="*/ 0 h 6862012"/>
              <a:gd name="connsiteX2" fmla="*/ 6428428 w 6428428"/>
              <a:gd name="connsiteY2" fmla="*/ 3431006 h 6862012"/>
              <a:gd name="connsiteX3" fmla="*/ 2997422 w 6428428"/>
              <a:gd name="connsiteY3" fmla="*/ 6862012 h 6862012"/>
              <a:gd name="connsiteX4" fmla="*/ 0 w 6428428"/>
              <a:gd name="connsiteY4" fmla="*/ 6862011 h 6862012"/>
              <a:gd name="connsiteX5" fmla="*/ 634 w 6428428"/>
              <a:gd name="connsiteY5" fmla="*/ 6126 h 686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8428" h="6862012">
                <a:moveTo>
                  <a:pt x="634" y="6126"/>
                </a:moveTo>
                <a:lnTo>
                  <a:pt x="2997422" y="0"/>
                </a:lnTo>
                <a:cubicBezTo>
                  <a:pt x="4892314" y="0"/>
                  <a:pt x="6428428" y="1536114"/>
                  <a:pt x="6428428" y="3431006"/>
                </a:cubicBezTo>
                <a:cubicBezTo>
                  <a:pt x="6428428" y="5325898"/>
                  <a:pt x="4892314" y="6862012"/>
                  <a:pt x="2997422" y="6862012"/>
                </a:cubicBezTo>
                <a:lnTo>
                  <a:pt x="0" y="6862011"/>
                </a:lnTo>
                <a:cubicBezTo>
                  <a:pt x="211" y="4580807"/>
                  <a:pt x="423" y="2287330"/>
                  <a:pt x="634" y="6126"/>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6" name="Bildobjekt 15" descr="En bild som visar cirkel, Grafik, skärmbild, grafisk design&#10;&#10;Automatiskt genererad beskrivning">
            <a:extLst>
              <a:ext uri="{FF2B5EF4-FFF2-40B4-BE49-F238E27FC236}">
                <a16:creationId xmlns:a16="http://schemas.microsoft.com/office/drawing/2014/main" id="{6DFF3F85-BF6E-632C-98B5-F5811F272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pic>
        <p:nvPicPr>
          <p:cNvPr id="10" name="Bildobjekt 9">
            <a:extLst>
              <a:ext uri="{FF2B5EF4-FFF2-40B4-BE49-F238E27FC236}">
                <a16:creationId xmlns:a16="http://schemas.microsoft.com/office/drawing/2014/main" id="{D3D7C48B-03EF-C182-873F-860B97F60CE1}"/>
              </a:ext>
            </a:extLst>
          </p:cNvPr>
          <p:cNvPicPr>
            <a:picLocks noChangeAspect="1"/>
          </p:cNvPicPr>
          <p:nvPr/>
        </p:nvPicPr>
        <p:blipFill>
          <a:blip r:embed="rId4"/>
          <a:stretch>
            <a:fillRect/>
          </a:stretch>
        </p:blipFill>
        <p:spPr>
          <a:xfrm>
            <a:off x="2322392" y="776110"/>
            <a:ext cx="7547216" cy="5305779"/>
          </a:xfrm>
          <a:prstGeom prst="rect">
            <a:avLst/>
          </a:prstGeom>
        </p:spPr>
      </p:pic>
    </p:spTree>
    <p:extLst>
      <p:ext uri="{BB962C8B-B14F-4D97-AF65-F5344CB8AC3E}">
        <p14:creationId xmlns:p14="http://schemas.microsoft.com/office/powerpoint/2010/main" val="2598350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ppehåll 10">
            <a:extLst>
              <a:ext uri="{FF2B5EF4-FFF2-40B4-BE49-F238E27FC236}">
                <a16:creationId xmlns:a16="http://schemas.microsoft.com/office/drawing/2014/main" id="{0B3E3281-6FB5-4B00-C2ED-76A03E536A00}"/>
              </a:ext>
            </a:extLst>
          </p:cNvPr>
          <p:cNvSpPr/>
          <p:nvPr/>
        </p:nvSpPr>
        <p:spPr>
          <a:xfrm rot="10800000">
            <a:off x="6393290" y="-2"/>
            <a:ext cx="5798709" cy="6874044"/>
          </a:xfrm>
          <a:custGeom>
            <a:avLst/>
            <a:gdLst>
              <a:gd name="connsiteX0" fmla="*/ 0 w 6862011"/>
              <a:gd name="connsiteY0" fmla="*/ 0 h 6862011"/>
              <a:gd name="connsiteX1" fmla="*/ 3431006 w 6862011"/>
              <a:gd name="connsiteY1" fmla="*/ 0 h 6862011"/>
              <a:gd name="connsiteX2" fmla="*/ 6862012 w 6862011"/>
              <a:gd name="connsiteY2" fmla="*/ 3431006 h 6862011"/>
              <a:gd name="connsiteX3" fmla="*/ 3431006 w 6862011"/>
              <a:gd name="connsiteY3" fmla="*/ 6862012 h 6862011"/>
              <a:gd name="connsiteX4" fmla="*/ 0 w 6862011"/>
              <a:gd name="connsiteY4" fmla="*/ 6862011 h 6862011"/>
              <a:gd name="connsiteX5" fmla="*/ 0 w 6862011"/>
              <a:gd name="connsiteY5" fmla="*/ 0 h 6862011"/>
              <a:gd name="connsiteX0" fmla="*/ 433137 w 7295149"/>
              <a:gd name="connsiteY0" fmla="*/ 0 h 6862012"/>
              <a:gd name="connsiteX1" fmla="*/ 3864143 w 7295149"/>
              <a:gd name="connsiteY1" fmla="*/ 0 h 6862012"/>
              <a:gd name="connsiteX2" fmla="*/ 7295149 w 7295149"/>
              <a:gd name="connsiteY2" fmla="*/ 3431006 h 6862012"/>
              <a:gd name="connsiteX3" fmla="*/ 3864143 w 7295149"/>
              <a:gd name="connsiteY3" fmla="*/ 6862012 h 6862012"/>
              <a:gd name="connsiteX4" fmla="*/ 0 w 7295149"/>
              <a:gd name="connsiteY4" fmla="*/ 6862011 h 6862012"/>
              <a:gd name="connsiteX5" fmla="*/ 433137 w 7295149"/>
              <a:gd name="connsiteY5" fmla="*/ 0 h 6862012"/>
              <a:gd name="connsiteX0" fmla="*/ 0 w 7295149"/>
              <a:gd name="connsiteY0" fmla="*/ 0 h 6874044"/>
              <a:gd name="connsiteX1" fmla="*/ 3864143 w 7295149"/>
              <a:gd name="connsiteY1" fmla="*/ 12032 h 6874044"/>
              <a:gd name="connsiteX2" fmla="*/ 7295149 w 7295149"/>
              <a:gd name="connsiteY2" fmla="*/ 3443038 h 6874044"/>
              <a:gd name="connsiteX3" fmla="*/ 3864143 w 7295149"/>
              <a:gd name="connsiteY3" fmla="*/ 6874044 h 6874044"/>
              <a:gd name="connsiteX4" fmla="*/ 0 w 7295149"/>
              <a:gd name="connsiteY4" fmla="*/ 6874043 h 6874044"/>
              <a:gd name="connsiteX5" fmla="*/ 0 w 7295149"/>
              <a:gd name="connsiteY5" fmla="*/ 0 h 6874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95149" h="6874044">
                <a:moveTo>
                  <a:pt x="0" y="0"/>
                </a:moveTo>
                <a:lnTo>
                  <a:pt x="3864143" y="12032"/>
                </a:lnTo>
                <a:cubicBezTo>
                  <a:pt x="5759035" y="12032"/>
                  <a:pt x="7295149" y="1548146"/>
                  <a:pt x="7295149" y="3443038"/>
                </a:cubicBezTo>
                <a:cubicBezTo>
                  <a:pt x="7295149" y="5337930"/>
                  <a:pt x="5759035" y="6874044"/>
                  <a:pt x="3864143" y="6874044"/>
                </a:cubicBezTo>
                <a:lnTo>
                  <a:pt x="0" y="6874043"/>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Underrubrik 2">
            <a:extLst>
              <a:ext uri="{FF2B5EF4-FFF2-40B4-BE49-F238E27FC236}">
                <a16:creationId xmlns:a16="http://schemas.microsoft.com/office/drawing/2014/main" id="{E9631B9D-E85A-CAF1-3CBE-AE9161B29415}"/>
              </a:ext>
            </a:extLst>
          </p:cNvPr>
          <p:cNvSpPr txBox="1">
            <a:spLocks/>
          </p:cNvSpPr>
          <p:nvPr/>
        </p:nvSpPr>
        <p:spPr>
          <a:xfrm>
            <a:off x="399136" y="2478548"/>
            <a:ext cx="5047508" cy="191694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sv-SE" sz="8800" b="1" dirty="0"/>
              <a:t>Frågor?!</a:t>
            </a:r>
          </a:p>
        </p:txBody>
      </p:sp>
      <p:pic>
        <p:nvPicPr>
          <p:cNvPr id="9" name="Bildobjekt 8" descr="En bild som visar cirkel, Grafik, skärmbild, grafisk design&#10;&#10;Automatiskt genererad beskrivning">
            <a:extLst>
              <a:ext uri="{FF2B5EF4-FFF2-40B4-BE49-F238E27FC236}">
                <a16:creationId xmlns:a16="http://schemas.microsoft.com/office/drawing/2014/main" id="{BD5463E9-553C-3B2B-6D02-CA86843EA9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805" y="6247987"/>
            <a:ext cx="768626" cy="281503"/>
          </a:xfrm>
          <a:prstGeom prst="rect">
            <a:avLst/>
          </a:prstGeom>
        </p:spPr>
      </p:pic>
      <p:pic>
        <p:nvPicPr>
          <p:cNvPr id="4" name="Picture 2">
            <a:extLst>
              <a:ext uri="{FF2B5EF4-FFF2-40B4-BE49-F238E27FC236}">
                <a16:creationId xmlns:a16="http://schemas.microsoft.com/office/drawing/2014/main" id="{DB68E672-0378-4D4A-6B52-45188409C7E1}"/>
              </a:ext>
            </a:extLst>
          </p:cNvPr>
          <p:cNvPicPr>
            <a:picLocks noChangeAspect="1" noChangeArrowheads="1"/>
          </p:cNvPicPr>
          <p:nvPr/>
        </p:nvPicPr>
        <p:blipFill rotWithShape="1">
          <a:blip r:embed="rId3"/>
          <a:srcRect l="22283" r="2687"/>
          <a:stretch/>
        </p:blipFill>
        <p:spPr bwMode="auto">
          <a:xfrm>
            <a:off x="5859378" y="938826"/>
            <a:ext cx="5616342" cy="4996388"/>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82722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358</TotalTime>
  <Words>1669</Words>
  <Application>Microsoft Office PowerPoint</Application>
  <PresentationFormat>Bredbild</PresentationFormat>
  <Paragraphs>179</Paragraphs>
  <Slides>20</Slides>
  <Notes>19</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20</vt:i4>
      </vt:variant>
    </vt:vector>
  </HeadingPairs>
  <TitlesOfParts>
    <vt:vector size="24" baseType="lpstr">
      <vt:lpstr>Aptos</vt:lpstr>
      <vt:lpstr>Aptos Display</vt:lpstr>
      <vt:lpstr>Arial</vt:lpstr>
      <vt:lpstr>Office-tema</vt:lpstr>
      <vt:lpstr>Kan vi känna oss säkra i den digitala åldern?</vt:lpstr>
      <vt:lpstr>PowerPoint-presentation</vt:lpstr>
      <vt:lpstr>Förklaringar: olika bedrägerier</vt:lpstr>
      <vt:lpstr>Förklaringar/Modus/Tillvägagångsätt</vt:lpstr>
      <vt:lpstr>Olika bedrägerier på nätet</vt:lpstr>
      <vt:lpstr>Kortbedrägerier – ett vanligt digitalt brott</vt:lpstr>
      <vt:lpstr>Att tänka på efter ett kortbedrägeri</vt:lpstr>
      <vt:lpstr>Nätfiske</vt:lpstr>
      <vt:lpstr>Exempel på nätfiske</vt:lpstr>
      <vt:lpstr>Telefonbedrägeri</vt:lpstr>
      <vt:lpstr>Telefonbedrägeri</vt:lpstr>
      <vt:lpstr>SMS-bedrägeri</vt:lpstr>
      <vt:lpstr>SMS-bedrägeri</vt:lpstr>
      <vt:lpstr>QR kods-bedrägeri</vt:lpstr>
      <vt:lpstr>QR kods-bedrägeri</vt:lpstr>
      <vt:lpstr>Övriga tips och råd</vt:lpstr>
      <vt:lpstr>Stoppa bedrägerier mot seniorer!</vt:lpstr>
      <vt:lpstr>Informationsblad med klistermärken för att förebygga bedrägerier mot seniorer  </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Rasmus Thuritz</dc:creator>
  <cp:lastModifiedBy>Paul Pintér</cp:lastModifiedBy>
  <cp:revision>30</cp:revision>
  <dcterms:created xsi:type="dcterms:W3CDTF">2024-06-26T07:42:47Z</dcterms:created>
  <dcterms:modified xsi:type="dcterms:W3CDTF">2025-11-13T09:14:18Z</dcterms:modified>
</cp:coreProperties>
</file>