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29" r:id="rId12"/>
    <p:sldMasterId id="2147484546" r:id="rId13"/>
    <p:sldMasterId id="2147484563" r:id="rId14"/>
    <p:sldMasterId id="2147484580" r:id="rId15"/>
  </p:sldMasterIdLst>
  <p:notesMasterIdLst>
    <p:notesMasterId r:id="rId27"/>
  </p:notesMasterIdLst>
  <p:handoutMasterIdLst>
    <p:handoutMasterId r:id="rId28"/>
  </p:handoutMasterIdLst>
  <p:sldIdLst>
    <p:sldId id="2142533490" r:id="rId16"/>
    <p:sldId id="2142533504" r:id="rId17"/>
    <p:sldId id="2142533505" r:id="rId18"/>
    <p:sldId id="2142533506" r:id="rId19"/>
    <p:sldId id="2142533509" r:id="rId20"/>
    <p:sldId id="2142533510" r:id="rId21"/>
    <p:sldId id="2142533511" r:id="rId22"/>
    <p:sldId id="2142533512" r:id="rId23"/>
    <p:sldId id="2147477889" r:id="rId24"/>
    <p:sldId id="2147477901" r:id="rId25"/>
    <p:sldId id="21425334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F8"/>
    <a:srgbClr val="D53878"/>
    <a:srgbClr val="FFF2B0"/>
    <a:srgbClr val="3F5564"/>
    <a:srgbClr val="0077BC"/>
    <a:srgbClr val="008391"/>
    <a:srgbClr val="FBF2B4"/>
    <a:srgbClr val="F0CD50"/>
    <a:srgbClr val="4675B7"/>
    <a:srgbClr val="DB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9" autoAdjust="0"/>
  </p:normalViewPr>
  <p:slideViewPr>
    <p:cSldViewPr snapToGrid="0">
      <p:cViewPr varScale="1">
        <p:scale>
          <a:sx n="68" d="100"/>
          <a:sy n="68" d="100"/>
        </p:scale>
        <p:origin x="972"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93816-86A2-48E4-8466-BBB79C7F219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sv-SE"/>
        </a:p>
      </dgm:t>
    </dgm:pt>
    <dgm:pt modelId="{A18BC517-7920-42AE-8569-9ABC1A2D8162}">
      <dgm:prSet phldrT="[Text]" phldr="0"/>
      <dgm:spPr/>
      <dgm:t>
        <a:bodyPr/>
        <a:lstStyle/>
        <a:p>
          <a:pPr rtl="0"/>
          <a:r>
            <a:rPr lang="sv-SE">
              <a:latin typeface="Arial Black" panose="020B0A04020102020204"/>
            </a:rPr>
            <a:t>Budgetbeslut i ÄVO och verksamhetsplan</a:t>
          </a:r>
          <a:endParaRPr lang="sv-SE"/>
        </a:p>
      </dgm:t>
    </dgm:pt>
    <dgm:pt modelId="{021DDFF2-8A6E-466C-8C34-9135F74B2C25}" type="parTrans" cxnId="{573680EC-A176-4182-BEEE-E90618CA33BD}">
      <dgm:prSet/>
      <dgm:spPr/>
      <dgm:t>
        <a:bodyPr/>
        <a:lstStyle/>
        <a:p>
          <a:endParaRPr lang="sv-SE"/>
        </a:p>
      </dgm:t>
    </dgm:pt>
    <dgm:pt modelId="{CA5A46A0-E842-41EB-9724-634296A40AA4}" type="sibTrans" cxnId="{573680EC-A176-4182-BEEE-E90618CA33BD}">
      <dgm:prSet/>
      <dgm:spPr/>
      <dgm:t>
        <a:bodyPr/>
        <a:lstStyle/>
        <a:p>
          <a:endParaRPr lang="sv-SE"/>
        </a:p>
      </dgm:t>
    </dgm:pt>
    <dgm:pt modelId="{B81C8C05-EB9A-42B6-B918-13999DF7D981}">
      <dgm:prSet phldrT="[Text]" phldr="0"/>
      <dgm:spPr/>
      <dgm:t>
        <a:bodyPr/>
        <a:lstStyle/>
        <a:p>
          <a:r>
            <a:rPr lang="sv-SE">
              <a:latin typeface="Arial Black" panose="020B0A04020102020204"/>
            </a:rPr>
            <a:t>Verksamhetsnomineringarna</a:t>
          </a:r>
          <a:endParaRPr lang="sv-SE"/>
        </a:p>
      </dgm:t>
    </dgm:pt>
    <dgm:pt modelId="{DE857FA0-462B-4B1B-BF9D-0EC802C5EBE0}" type="parTrans" cxnId="{A07F888B-6C66-4D5C-9807-92AE8C27A40A}">
      <dgm:prSet/>
      <dgm:spPr/>
      <dgm:t>
        <a:bodyPr/>
        <a:lstStyle/>
        <a:p>
          <a:endParaRPr lang="sv-SE"/>
        </a:p>
      </dgm:t>
    </dgm:pt>
    <dgm:pt modelId="{1B495AE4-E13A-4784-BEBB-56291238D449}" type="sibTrans" cxnId="{A07F888B-6C66-4D5C-9807-92AE8C27A40A}">
      <dgm:prSet/>
      <dgm:spPr/>
      <dgm:t>
        <a:bodyPr/>
        <a:lstStyle/>
        <a:p>
          <a:endParaRPr lang="sv-SE"/>
        </a:p>
      </dgm:t>
    </dgm:pt>
    <dgm:pt modelId="{477708F0-F278-403A-BDF2-F98A97F04285}">
      <dgm:prSet phldrT="[Text]" phldr="0"/>
      <dgm:spPr/>
      <dgm:t>
        <a:bodyPr/>
        <a:lstStyle/>
        <a:p>
          <a:pPr rtl="0"/>
          <a:r>
            <a:rPr lang="sv-SE">
              <a:latin typeface="Arial Black" panose="020B0A04020102020204"/>
            </a:rPr>
            <a:t>Stadens budgetförutsättningar</a:t>
          </a:r>
          <a:endParaRPr lang="sv-SE"/>
        </a:p>
      </dgm:t>
    </dgm:pt>
    <dgm:pt modelId="{866D6628-DE55-4A8E-8F28-1357D7FDE67D}" type="parTrans" cxnId="{5E459E92-A11C-4FF0-B678-11C2BEBA778A}">
      <dgm:prSet/>
      <dgm:spPr/>
      <dgm:t>
        <a:bodyPr/>
        <a:lstStyle/>
        <a:p>
          <a:endParaRPr lang="sv-SE"/>
        </a:p>
      </dgm:t>
    </dgm:pt>
    <dgm:pt modelId="{541A4C6C-BEE5-45FE-BFEF-2FF174C8FD4F}" type="sibTrans" cxnId="{5E459E92-A11C-4FF0-B678-11C2BEBA778A}">
      <dgm:prSet/>
      <dgm:spPr/>
      <dgm:t>
        <a:bodyPr/>
        <a:lstStyle/>
        <a:p>
          <a:endParaRPr lang="sv-SE"/>
        </a:p>
      </dgm:t>
    </dgm:pt>
    <dgm:pt modelId="{F2CEF9C8-9ADF-46C5-812D-C91A8DCC6017}">
      <dgm:prSet phldrT="[Text]" phldr="0"/>
      <dgm:spPr/>
      <dgm:t>
        <a:bodyPr/>
        <a:lstStyle/>
        <a:p>
          <a:pPr rtl="0"/>
          <a:r>
            <a:rPr lang="sv-SE">
              <a:latin typeface="Arial Black" panose="020B0A04020102020204"/>
            </a:rPr>
            <a:t>Politikens budgetarbete</a:t>
          </a:r>
          <a:endParaRPr lang="sv-SE"/>
        </a:p>
      </dgm:t>
    </dgm:pt>
    <dgm:pt modelId="{3527FA9B-A5D0-453C-93B1-EAC7F43C4D1B}" type="parTrans" cxnId="{0DDCF152-E1DE-416A-9298-09A356EC2678}">
      <dgm:prSet/>
      <dgm:spPr/>
      <dgm:t>
        <a:bodyPr/>
        <a:lstStyle/>
        <a:p>
          <a:endParaRPr lang="sv-SE"/>
        </a:p>
      </dgm:t>
    </dgm:pt>
    <dgm:pt modelId="{273EFDF1-F2AF-465C-A859-B9B57D454786}" type="sibTrans" cxnId="{0DDCF152-E1DE-416A-9298-09A356EC2678}">
      <dgm:prSet/>
      <dgm:spPr/>
      <dgm:t>
        <a:bodyPr/>
        <a:lstStyle/>
        <a:p>
          <a:endParaRPr lang="sv-SE"/>
        </a:p>
      </dgm:t>
    </dgm:pt>
    <dgm:pt modelId="{D68F567D-C57A-4F2B-9BD7-6FA2C6A1BCD1}">
      <dgm:prSet phldrT="[Text]" phldr="0"/>
      <dgm:spPr/>
      <dgm:t>
        <a:bodyPr/>
        <a:lstStyle/>
        <a:p>
          <a:pPr rtl="0"/>
          <a:r>
            <a:rPr lang="sv-SE">
              <a:latin typeface="Arial Black" panose="020B0A04020102020204"/>
            </a:rPr>
            <a:t>Budget beslut i KF</a:t>
          </a:r>
          <a:endParaRPr lang="sv-SE"/>
        </a:p>
      </dgm:t>
    </dgm:pt>
    <dgm:pt modelId="{BFD4E5C8-1363-4C3F-AAB0-9A8950571E13}" type="parTrans" cxnId="{A3922FF6-4A1B-4F93-BCE2-DA87A79D551D}">
      <dgm:prSet/>
      <dgm:spPr/>
      <dgm:t>
        <a:bodyPr/>
        <a:lstStyle/>
        <a:p>
          <a:endParaRPr lang="sv-SE"/>
        </a:p>
      </dgm:t>
    </dgm:pt>
    <dgm:pt modelId="{5ED6A234-A8AC-4578-BD3B-D1FEF1DEF439}" type="sibTrans" cxnId="{A3922FF6-4A1B-4F93-BCE2-DA87A79D551D}">
      <dgm:prSet/>
      <dgm:spPr/>
      <dgm:t>
        <a:bodyPr/>
        <a:lstStyle/>
        <a:p>
          <a:endParaRPr lang="sv-SE"/>
        </a:p>
      </dgm:t>
    </dgm:pt>
    <dgm:pt modelId="{53249463-D985-4F8D-B683-A43F02123226}" type="pres">
      <dgm:prSet presAssocID="{9DF93816-86A2-48E4-8466-BBB79C7F2195}" presName="Name0" presStyleCnt="0">
        <dgm:presLayoutVars>
          <dgm:dir/>
          <dgm:resizeHandles val="exact"/>
        </dgm:presLayoutVars>
      </dgm:prSet>
      <dgm:spPr/>
    </dgm:pt>
    <dgm:pt modelId="{065D889F-DE37-4B2C-9200-62611C7B0815}" type="pres">
      <dgm:prSet presAssocID="{9DF93816-86A2-48E4-8466-BBB79C7F2195}" presName="cycle" presStyleCnt="0"/>
      <dgm:spPr/>
    </dgm:pt>
    <dgm:pt modelId="{B52DDB02-5A07-4A84-9357-138D3E663CF4}" type="pres">
      <dgm:prSet presAssocID="{A18BC517-7920-42AE-8569-9ABC1A2D8162}" presName="nodeFirstNode" presStyleLbl="node1" presStyleIdx="0" presStyleCnt="5">
        <dgm:presLayoutVars>
          <dgm:bulletEnabled val="1"/>
        </dgm:presLayoutVars>
      </dgm:prSet>
      <dgm:spPr/>
    </dgm:pt>
    <dgm:pt modelId="{B834D763-7472-4E62-9656-A621AD811571}" type="pres">
      <dgm:prSet presAssocID="{CA5A46A0-E842-41EB-9724-634296A40AA4}" presName="sibTransFirstNode" presStyleLbl="bgShp" presStyleIdx="0" presStyleCnt="1"/>
      <dgm:spPr/>
    </dgm:pt>
    <dgm:pt modelId="{66A6F35F-2228-4DBC-89E2-5BF0789CD68B}" type="pres">
      <dgm:prSet presAssocID="{B81C8C05-EB9A-42B6-B918-13999DF7D981}" presName="nodeFollowingNodes" presStyleLbl="node1" presStyleIdx="1" presStyleCnt="5">
        <dgm:presLayoutVars>
          <dgm:bulletEnabled val="1"/>
        </dgm:presLayoutVars>
      </dgm:prSet>
      <dgm:spPr/>
    </dgm:pt>
    <dgm:pt modelId="{79B68DD4-E5E3-4CC0-9A4A-FE3992AA92EC}" type="pres">
      <dgm:prSet presAssocID="{477708F0-F278-403A-BDF2-F98A97F04285}" presName="nodeFollowingNodes" presStyleLbl="node1" presStyleIdx="2" presStyleCnt="5">
        <dgm:presLayoutVars>
          <dgm:bulletEnabled val="1"/>
        </dgm:presLayoutVars>
      </dgm:prSet>
      <dgm:spPr/>
    </dgm:pt>
    <dgm:pt modelId="{5B9649F9-8DB4-4E91-8C76-CDFE1008C8EC}" type="pres">
      <dgm:prSet presAssocID="{F2CEF9C8-9ADF-46C5-812D-C91A8DCC6017}" presName="nodeFollowingNodes" presStyleLbl="node1" presStyleIdx="3" presStyleCnt="5">
        <dgm:presLayoutVars>
          <dgm:bulletEnabled val="1"/>
        </dgm:presLayoutVars>
      </dgm:prSet>
      <dgm:spPr/>
    </dgm:pt>
    <dgm:pt modelId="{C95C0D3F-806D-4B6D-9893-51421C904DF1}" type="pres">
      <dgm:prSet presAssocID="{D68F567D-C57A-4F2B-9BD7-6FA2C6A1BCD1}" presName="nodeFollowingNodes" presStyleLbl="node1" presStyleIdx="4" presStyleCnt="5">
        <dgm:presLayoutVars>
          <dgm:bulletEnabled val="1"/>
        </dgm:presLayoutVars>
      </dgm:prSet>
      <dgm:spPr/>
    </dgm:pt>
  </dgm:ptLst>
  <dgm:cxnLst>
    <dgm:cxn modelId="{D12ACE01-F0D6-40DB-9B97-B5133ABC383B}" type="presOf" srcId="{A18BC517-7920-42AE-8569-9ABC1A2D8162}" destId="{B52DDB02-5A07-4A84-9357-138D3E663CF4}" srcOrd="0" destOrd="0" presId="urn:microsoft.com/office/officeart/2005/8/layout/cycle3"/>
    <dgm:cxn modelId="{9FEE4C39-E0E9-4109-828E-9DA9DE207A02}" type="presOf" srcId="{CA5A46A0-E842-41EB-9724-634296A40AA4}" destId="{B834D763-7472-4E62-9656-A621AD811571}" srcOrd="0" destOrd="0" presId="urn:microsoft.com/office/officeart/2005/8/layout/cycle3"/>
    <dgm:cxn modelId="{C82B933D-4AF3-4A17-ACAC-0DBF4CDBECB0}" type="presOf" srcId="{F2CEF9C8-9ADF-46C5-812D-C91A8DCC6017}" destId="{5B9649F9-8DB4-4E91-8C76-CDFE1008C8EC}" srcOrd="0" destOrd="0" presId="urn:microsoft.com/office/officeart/2005/8/layout/cycle3"/>
    <dgm:cxn modelId="{0DDCF152-E1DE-416A-9298-09A356EC2678}" srcId="{9DF93816-86A2-48E4-8466-BBB79C7F2195}" destId="{F2CEF9C8-9ADF-46C5-812D-C91A8DCC6017}" srcOrd="3" destOrd="0" parTransId="{3527FA9B-A5D0-453C-93B1-EAC7F43C4D1B}" sibTransId="{273EFDF1-F2AF-465C-A859-B9B57D454786}"/>
    <dgm:cxn modelId="{A07F888B-6C66-4D5C-9807-92AE8C27A40A}" srcId="{9DF93816-86A2-48E4-8466-BBB79C7F2195}" destId="{B81C8C05-EB9A-42B6-B918-13999DF7D981}" srcOrd="1" destOrd="0" parTransId="{DE857FA0-462B-4B1B-BF9D-0EC802C5EBE0}" sibTransId="{1B495AE4-E13A-4784-BEBB-56291238D449}"/>
    <dgm:cxn modelId="{5E459E92-A11C-4FF0-B678-11C2BEBA778A}" srcId="{9DF93816-86A2-48E4-8466-BBB79C7F2195}" destId="{477708F0-F278-403A-BDF2-F98A97F04285}" srcOrd="2" destOrd="0" parTransId="{866D6628-DE55-4A8E-8F28-1357D7FDE67D}" sibTransId="{541A4C6C-BEE5-45FE-BFEF-2FF174C8FD4F}"/>
    <dgm:cxn modelId="{15053A99-0D12-4D9C-94F8-FA9C38679333}" type="presOf" srcId="{D68F567D-C57A-4F2B-9BD7-6FA2C6A1BCD1}" destId="{C95C0D3F-806D-4B6D-9893-51421C904DF1}" srcOrd="0" destOrd="0" presId="urn:microsoft.com/office/officeart/2005/8/layout/cycle3"/>
    <dgm:cxn modelId="{286DB49C-93DA-4706-8F72-A7A00E544CB4}" type="presOf" srcId="{477708F0-F278-403A-BDF2-F98A97F04285}" destId="{79B68DD4-E5E3-4CC0-9A4A-FE3992AA92EC}" srcOrd="0" destOrd="0" presId="urn:microsoft.com/office/officeart/2005/8/layout/cycle3"/>
    <dgm:cxn modelId="{BE5F5D9D-D1BB-4FB8-B02F-5C2EBFC78D12}" type="presOf" srcId="{B81C8C05-EB9A-42B6-B918-13999DF7D981}" destId="{66A6F35F-2228-4DBC-89E2-5BF0789CD68B}" srcOrd="0" destOrd="0" presId="urn:microsoft.com/office/officeart/2005/8/layout/cycle3"/>
    <dgm:cxn modelId="{D5B1FFC3-8A7F-42AB-8A5B-737ADA980E0D}" type="presOf" srcId="{9DF93816-86A2-48E4-8466-BBB79C7F2195}" destId="{53249463-D985-4F8D-B683-A43F02123226}" srcOrd="0" destOrd="0" presId="urn:microsoft.com/office/officeart/2005/8/layout/cycle3"/>
    <dgm:cxn modelId="{573680EC-A176-4182-BEEE-E90618CA33BD}" srcId="{9DF93816-86A2-48E4-8466-BBB79C7F2195}" destId="{A18BC517-7920-42AE-8569-9ABC1A2D8162}" srcOrd="0" destOrd="0" parTransId="{021DDFF2-8A6E-466C-8C34-9135F74B2C25}" sibTransId="{CA5A46A0-E842-41EB-9724-634296A40AA4}"/>
    <dgm:cxn modelId="{A3922FF6-4A1B-4F93-BCE2-DA87A79D551D}" srcId="{9DF93816-86A2-48E4-8466-BBB79C7F2195}" destId="{D68F567D-C57A-4F2B-9BD7-6FA2C6A1BCD1}" srcOrd="4" destOrd="0" parTransId="{BFD4E5C8-1363-4C3F-AAB0-9A8950571E13}" sibTransId="{5ED6A234-A8AC-4578-BD3B-D1FEF1DEF439}"/>
    <dgm:cxn modelId="{DD3DE6F8-4B22-4F82-9E63-6EBBA561ADDC}" type="presParOf" srcId="{53249463-D985-4F8D-B683-A43F02123226}" destId="{065D889F-DE37-4B2C-9200-62611C7B0815}" srcOrd="0" destOrd="0" presId="urn:microsoft.com/office/officeart/2005/8/layout/cycle3"/>
    <dgm:cxn modelId="{8DAB8271-BB55-4AFE-9EE1-F6CEE1B7B33F}" type="presParOf" srcId="{065D889F-DE37-4B2C-9200-62611C7B0815}" destId="{B52DDB02-5A07-4A84-9357-138D3E663CF4}" srcOrd="0" destOrd="0" presId="urn:microsoft.com/office/officeart/2005/8/layout/cycle3"/>
    <dgm:cxn modelId="{48659243-3466-4994-A199-07C4186A72AF}" type="presParOf" srcId="{065D889F-DE37-4B2C-9200-62611C7B0815}" destId="{B834D763-7472-4E62-9656-A621AD811571}" srcOrd="1" destOrd="0" presId="urn:microsoft.com/office/officeart/2005/8/layout/cycle3"/>
    <dgm:cxn modelId="{BD0D943C-8EAD-4A04-9EE4-931C12D72678}" type="presParOf" srcId="{065D889F-DE37-4B2C-9200-62611C7B0815}" destId="{66A6F35F-2228-4DBC-89E2-5BF0789CD68B}" srcOrd="2" destOrd="0" presId="urn:microsoft.com/office/officeart/2005/8/layout/cycle3"/>
    <dgm:cxn modelId="{A31227B7-EFD0-408A-BD7E-2AA8EE2BC0D8}" type="presParOf" srcId="{065D889F-DE37-4B2C-9200-62611C7B0815}" destId="{79B68DD4-E5E3-4CC0-9A4A-FE3992AA92EC}" srcOrd="3" destOrd="0" presId="urn:microsoft.com/office/officeart/2005/8/layout/cycle3"/>
    <dgm:cxn modelId="{372BC0A9-A68F-4AB1-A9A6-F171E227EC4D}" type="presParOf" srcId="{065D889F-DE37-4B2C-9200-62611C7B0815}" destId="{5B9649F9-8DB4-4E91-8C76-CDFE1008C8EC}" srcOrd="4" destOrd="0" presId="urn:microsoft.com/office/officeart/2005/8/layout/cycle3"/>
    <dgm:cxn modelId="{1C452C53-7303-4FCC-B943-AD67E4CD2024}" type="presParOf" srcId="{065D889F-DE37-4B2C-9200-62611C7B0815}" destId="{C95C0D3F-806D-4B6D-9893-51421C904DF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4D763-7472-4E62-9656-A621AD811571}">
      <dsp:nvSpPr>
        <dsp:cNvPr id="0" name=""/>
        <dsp:cNvSpPr/>
      </dsp:nvSpPr>
      <dsp:spPr>
        <a:xfrm>
          <a:off x="2070447" y="-33001"/>
          <a:ext cx="5265862" cy="5265862"/>
        </a:xfrm>
        <a:prstGeom prst="circularArrow">
          <a:avLst>
            <a:gd name="adj1" fmla="val 5544"/>
            <a:gd name="adj2" fmla="val 330680"/>
            <a:gd name="adj3" fmla="val 13749293"/>
            <a:gd name="adj4" fmla="val 1740219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DDB02-5A07-4A84-9357-138D3E663CF4}">
      <dsp:nvSpPr>
        <dsp:cNvPr id="0" name=""/>
        <dsp:cNvSpPr/>
      </dsp:nvSpPr>
      <dsp:spPr>
        <a:xfrm>
          <a:off x="3456340" y="1832"/>
          <a:ext cx="2494076" cy="1247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sv-SE" sz="1100" kern="1200">
              <a:latin typeface="Arial Black" panose="020B0A04020102020204"/>
            </a:rPr>
            <a:t>Budgetbeslut i ÄVO och verksamhetsplan</a:t>
          </a:r>
          <a:endParaRPr lang="sv-SE" sz="1100" kern="1200"/>
        </a:p>
      </dsp:txBody>
      <dsp:txXfrm>
        <a:off x="3517215" y="62707"/>
        <a:ext cx="2372326" cy="1125288"/>
      </dsp:txXfrm>
    </dsp:sp>
    <dsp:sp modelId="{66A6F35F-2228-4DBC-89E2-5BF0789CD68B}">
      <dsp:nvSpPr>
        <dsp:cNvPr id="0" name=""/>
        <dsp:cNvSpPr/>
      </dsp:nvSpPr>
      <dsp:spPr>
        <a:xfrm>
          <a:off x="5592004" y="1553483"/>
          <a:ext cx="2494076" cy="1247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latin typeface="Arial Black" panose="020B0A04020102020204"/>
            </a:rPr>
            <a:t>Verksamhetsnomineringarna</a:t>
          </a:r>
          <a:endParaRPr lang="sv-SE" sz="1100" kern="1200"/>
        </a:p>
      </dsp:txBody>
      <dsp:txXfrm>
        <a:off x="5652879" y="1614358"/>
        <a:ext cx="2372326" cy="1125288"/>
      </dsp:txXfrm>
    </dsp:sp>
    <dsp:sp modelId="{79B68DD4-E5E3-4CC0-9A4A-FE3992AA92EC}">
      <dsp:nvSpPr>
        <dsp:cNvPr id="0" name=""/>
        <dsp:cNvSpPr/>
      </dsp:nvSpPr>
      <dsp:spPr>
        <a:xfrm>
          <a:off x="4776253" y="4064107"/>
          <a:ext cx="2494076" cy="1247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sv-SE" sz="1100" kern="1200">
              <a:latin typeface="Arial Black" panose="020B0A04020102020204"/>
            </a:rPr>
            <a:t>Stadens budgetförutsättningar</a:t>
          </a:r>
          <a:endParaRPr lang="sv-SE" sz="1100" kern="1200"/>
        </a:p>
      </dsp:txBody>
      <dsp:txXfrm>
        <a:off x="4837128" y="4124982"/>
        <a:ext cx="2372326" cy="1125288"/>
      </dsp:txXfrm>
    </dsp:sp>
    <dsp:sp modelId="{5B9649F9-8DB4-4E91-8C76-CDFE1008C8EC}">
      <dsp:nvSpPr>
        <dsp:cNvPr id="0" name=""/>
        <dsp:cNvSpPr/>
      </dsp:nvSpPr>
      <dsp:spPr>
        <a:xfrm>
          <a:off x="2136427" y="4064107"/>
          <a:ext cx="2494076" cy="1247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sv-SE" sz="1100" kern="1200">
              <a:latin typeface="Arial Black" panose="020B0A04020102020204"/>
            </a:rPr>
            <a:t>Politikens budgetarbete</a:t>
          </a:r>
          <a:endParaRPr lang="sv-SE" sz="1100" kern="1200"/>
        </a:p>
      </dsp:txBody>
      <dsp:txXfrm>
        <a:off x="2197302" y="4124982"/>
        <a:ext cx="2372326" cy="1125288"/>
      </dsp:txXfrm>
    </dsp:sp>
    <dsp:sp modelId="{C95C0D3F-806D-4B6D-9893-51421C904DF1}">
      <dsp:nvSpPr>
        <dsp:cNvPr id="0" name=""/>
        <dsp:cNvSpPr/>
      </dsp:nvSpPr>
      <dsp:spPr>
        <a:xfrm>
          <a:off x="1320676" y="1553483"/>
          <a:ext cx="2494076" cy="1247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sv-SE" sz="1100" kern="1200">
              <a:latin typeface="Arial Black" panose="020B0A04020102020204"/>
            </a:rPr>
            <a:t>Budget beslut i KF</a:t>
          </a:r>
          <a:endParaRPr lang="sv-SE" sz="1100" kern="1200"/>
        </a:p>
      </dsp:txBody>
      <dsp:txXfrm>
        <a:off x="1381551" y="1614358"/>
        <a:ext cx="2372326" cy="11252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2023-04-14</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2023-04-14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Får</a:t>
            </a:r>
            <a:r>
              <a:rPr lang="en-US">
                <a:latin typeface="Calibri"/>
                <a:cs typeface="Calibri"/>
              </a:rPr>
              <a:t> vi </a:t>
            </a:r>
            <a:r>
              <a:rPr lang="en-US" err="1">
                <a:latin typeface="Calibri"/>
                <a:cs typeface="Calibri"/>
              </a:rPr>
              <a:t>inget</a:t>
            </a:r>
            <a:r>
              <a:rPr lang="en-US">
                <a:latin typeface="Calibri"/>
                <a:cs typeface="Calibri"/>
              </a:rPr>
              <a:t> extern </a:t>
            </a:r>
            <a:r>
              <a:rPr lang="en-US" err="1">
                <a:latin typeface="Calibri"/>
                <a:cs typeface="Calibri"/>
              </a:rPr>
              <a:t>tillskott</a:t>
            </a:r>
            <a:r>
              <a:rPr lang="en-US">
                <a:latin typeface="Calibri"/>
                <a:cs typeface="Calibri"/>
              </a:rPr>
              <a:t> </a:t>
            </a:r>
            <a:r>
              <a:rPr lang="en-US" err="1">
                <a:latin typeface="Calibri"/>
                <a:cs typeface="Calibri"/>
              </a:rPr>
              <a:t>så</a:t>
            </a:r>
            <a:r>
              <a:rPr lang="en-US">
                <a:latin typeface="Calibri"/>
                <a:cs typeface="Calibri"/>
              </a:rPr>
              <a:t> </a:t>
            </a:r>
            <a:r>
              <a:rPr lang="en-US" err="1">
                <a:latin typeface="Calibri"/>
                <a:cs typeface="Calibri"/>
              </a:rPr>
              <a:t>kan</a:t>
            </a:r>
            <a:r>
              <a:rPr lang="en-US">
                <a:latin typeface="Calibri"/>
                <a:cs typeface="Calibri"/>
              </a:rPr>
              <a:t> vi </a:t>
            </a:r>
            <a:r>
              <a:rPr lang="en-US" err="1">
                <a:latin typeface="Calibri"/>
                <a:cs typeface="Calibri"/>
              </a:rPr>
              <a:t>behöva</a:t>
            </a:r>
            <a:r>
              <a:rPr lang="en-US">
                <a:latin typeface="Calibri"/>
                <a:cs typeface="Calibri"/>
              </a:rPr>
              <a:t> </a:t>
            </a:r>
            <a:r>
              <a:rPr lang="en-US" err="1">
                <a:latin typeface="Calibri"/>
                <a:cs typeface="Calibri"/>
              </a:rPr>
              <a:t>tänka</a:t>
            </a:r>
            <a:r>
              <a:rPr lang="en-US">
                <a:latin typeface="Calibri"/>
                <a:cs typeface="Calibri"/>
              </a:rPr>
              <a:t> om I </a:t>
            </a:r>
            <a:r>
              <a:rPr lang="en-US" err="1">
                <a:latin typeface="Calibri"/>
                <a:cs typeface="Calibri"/>
              </a:rPr>
              <a:t>budgetarbetet</a:t>
            </a:r>
            <a:r>
              <a:rPr lang="en-US">
                <a:latin typeface="Calibri"/>
                <a:cs typeface="Calibri"/>
              </a:rPr>
              <a:t>, </a:t>
            </a:r>
            <a:r>
              <a:rPr lang="en-US" err="1">
                <a:latin typeface="Calibri"/>
                <a:cs typeface="Calibri"/>
              </a:rPr>
              <a:t>prioritera</a:t>
            </a:r>
            <a:r>
              <a:rPr lang="en-US">
                <a:latin typeface="Calibri"/>
                <a:cs typeface="Calibri"/>
              </a:rPr>
              <a:t> </a:t>
            </a:r>
            <a:r>
              <a:rPr lang="en-US" err="1">
                <a:latin typeface="Calibri"/>
                <a:cs typeface="Calibri"/>
              </a:rPr>
              <a:t>ned</a:t>
            </a:r>
            <a:r>
              <a:rPr lang="en-US">
                <a:latin typeface="Calibri"/>
                <a:cs typeface="Calibri"/>
              </a:rPr>
              <a:t> </a:t>
            </a:r>
            <a:r>
              <a:rPr lang="en-US" err="1">
                <a:latin typeface="Calibri"/>
                <a:cs typeface="Calibri"/>
              </a:rPr>
              <a:t>annt</a:t>
            </a:r>
            <a:r>
              <a:rPr lang="en-US">
                <a:latin typeface="Calibri"/>
                <a:cs typeface="Calibri"/>
              </a:rPr>
              <a:t> </a:t>
            </a:r>
            <a:r>
              <a:rPr lang="en-US" err="1">
                <a:latin typeface="Calibri"/>
                <a:cs typeface="Calibri"/>
              </a:rPr>
              <a:t>eller</a:t>
            </a:r>
            <a:r>
              <a:rPr lang="en-US">
                <a:latin typeface="Calibri"/>
                <a:cs typeface="Calibri"/>
              </a:rPr>
              <a:t> </a:t>
            </a:r>
            <a:r>
              <a:rPr lang="en-US" err="1">
                <a:latin typeface="Calibri"/>
                <a:cs typeface="Calibri"/>
              </a:rPr>
              <a:t>avvakta</a:t>
            </a:r>
            <a:r>
              <a:rPr lang="en-US">
                <a:latin typeface="Calibri"/>
                <a:cs typeface="Calibri"/>
              </a:rPr>
              <a:t> </a:t>
            </a:r>
            <a:r>
              <a:rPr lang="en-US" err="1">
                <a:latin typeface="Calibri"/>
                <a:cs typeface="Calibri"/>
              </a:rPr>
              <a:t>denna</a:t>
            </a:r>
            <a:r>
              <a:rPr lang="en-US">
                <a:latin typeface="Calibri"/>
                <a:cs typeface="Calibri"/>
              </a:rPr>
              <a:t> </a:t>
            </a:r>
            <a:r>
              <a:rPr lang="en-US" err="1">
                <a:latin typeface="Calibri"/>
                <a:cs typeface="Calibri"/>
              </a:rPr>
              <a:t>satsning</a:t>
            </a:r>
            <a:r>
              <a:rPr lang="en-US">
                <a:latin typeface="Calibri"/>
                <a:cs typeface="Calibri"/>
              </a:rPr>
              <a:t>. Bland annat </a:t>
            </a:r>
            <a:r>
              <a:rPr lang="en-US" err="1">
                <a:latin typeface="Calibri"/>
                <a:cs typeface="Calibri"/>
              </a:rPr>
              <a:t>så</a:t>
            </a:r>
            <a:r>
              <a:rPr lang="en-US">
                <a:latin typeface="Calibri"/>
                <a:cs typeface="Calibri"/>
              </a:rPr>
              <a:t> </a:t>
            </a:r>
            <a:r>
              <a:rPr lang="en-US" err="1">
                <a:latin typeface="Calibri"/>
                <a:cs typeface="Calibri"/>
              </a:rPr>
              <a:t>finns</a:t>
            </a:r>
            <a:r>
              <a:rPr lang="en-US">
                <a:latin typeface="Calibri"/>
                <a:cs typeface="Calibri"/>
              </a:rPr>
              <a:t> det signaler om </a:t>
            </a:r>
            <a:r>
              <a:rPr lang="en-US" err="1">
                <a:latin typeface="Calibri"/>
                <a:cs typeface="Calibri"/>
              </a:rPr>
              <a:t>att</a:t>
            </a:r>
            <a:r>
              <a:rPr lang="en-US">
                <a:latin typeface="Calibri"/>
                <a:cs typeface="Calibri"/>
              </a:rPr>
              <a:t> </a:t>
            </a:r>
            <a:r>
              <a:rPr lang="en-US" err="1">
                <a:latin typeface="Calibri"/>
                <a:cs typeface="Calibri"/>
              </a:rPr>
              <a:t>digitala</a:t>
            </a:r>
            <a:r>
              <a:rPr lang="en-US">
                <a:latin typeface="Calibri"/>
                <a:cs typeface="Calibri"/>
              </a:rPr>
              <a:t> </a:t>
            </a:r>
            <a:r>
              <a:rPr lang="en-US" err="1">
                <a:latin typeface="Calibri"/>
                <a:cs typeface="Calibri"/>
              </a:rPr>
              <a:t>lås</a:t>
            </a:r>
            <a:r>
              <a:rPr lang="en-US">
                <a:latin typeface="Calibri"/>
                <a:cs typeface="Calibri"/>
              </a:rPr>
              <a:t> </a:t>
            </a:r>
            <a:r>
              <a:rPr lang="en-US" err="1">
                <a:latin typeface="Calibri"/>
                <a:cs typeface="Calibri"/>
              </a:rPr>
              <a:t>kan</a:t>
            </a:r>
            <a:r>
              <a:rPr lang="en-US">
                <a:latin typeface="Calibri"/>
                <a:cs typeface="Calibri"/>
              </a:rPr>
              <a:t> </a:t>
            </a:r>
            <a:r>
              <a:rPr lang="en-US" err="1">
                <a:latin typeface="Calibri"/>
                <a:cs typeface="Calibri"/>
              </a:rPr>
              <a:t>komma</a:t>
            </a:r>
            <a:r>
              <a:rPr lang="en-US">
                <a:latin typeface="Calibri"/>
                <a:cs typeface="Calibri"/>
              </a:rPr>
              <a:t> </a:t>
            </a:r>
            <a:r>
              <a:rPr lang="en-US" err="1">
                <a:latin typeface="Calibri"/>
                <a:cs typeface="Calibri"/>
              </a:rPr>
              <a:t>att</a:t>
            </a:r>
            <a:r>
              <a:rPr lang="en-US">
                <a:latin typeface="Calibri"/>
                <a:cs typeface="Calibri"/>
              </a:rPr>
              <a:t> </a:t>
            </a:r>
            <a:r>
              <a:rPr lang="en-US" err="1">
                <a:latin typeface="Calibri"/>
                <a:cs typeface="Calibri"/>
              </a:rPr>
              <a:t>ingå</a:t>
            </a:r>
            <a:r>
              <a:rPr lang="en-US">
                <a:latin typeface="Calibri"/>
                <a:cs typeface="Calibri"/>
              </a:rPr>
              <a:t> I </a:t>
            </a:r>
            <a:r>
              <a:rPr lang="en-US" err="1">
                <a:latin typeface="Calibri"/>
                <a:cs typeface="Calibri"/>
              </a:rPr>
              <a:t>digitala</a:t>
            </a:r>
            <a:r>
              <a:rPr lang="en-US">
                <a:latin typeface="Calibri"/>
                <a:cs typeface="Calibri"/>
              </a:rPr>
              <a:t> </a:t>
            </a:r>
            <a:r>
              <a:rPr lang="en-US" err="1">
                <a:latin typeface="Calibri"/>
                <a:cs typeface="Calibri"/>
              </a:rPr>
              <a:t>hjälpmedel</a:t>
            </a:r>
            <a:r>
              <a:rPr lang="en-US">
                <a:latin typeface="Calibri"/>
                <a:cs typeface="Calibri"/>
              </a:rPr>
              <a:t> men det </a:t>
            </a:r>
            <a:r>
              <a:rPr lang="en-US" err="1">
                <a:latin typeface="Calibri"/>
                <a:cs typeface="Calibri"/>
              </a:rPr>
              <a:t>kan</a:t>
            </a:r>
            <a:r>
              <a:rPr lang="en-US">
                <a:latin typeface="Calibri"/>
                <a:cs typeface="Calibri"/>
              </a:rPr>
              <a:t> </a:t>
            </a:r>
            <a:r>
              <a:rPr lang="en-US" err="1">
                <a:latin typeface="Calibri"/>
                <a:cs typeface="Calibri"/>
              </a:rPr>
              <a:t>dröja</a:t>
            </a:r>
            <a:r>
              <a:rPr lang="en-US">
                <a:latin typeface="Calibri"/>
                <a:cs typeface="Calibri"/>
              </a:rPr>
              <a:t> </a:t>
            </a:r>
            <a:r>
              <a:rPr lang="en-US" err="1">
                <a:latin typeface="Calibri"/>
                <a:cs typeface="Calibri"/>
              </a:rPr>
              <a:t>ytterligare</a:t>
            </a:r>
            <a:r>
              <a:rPr lang="en-US">
                <a:latin typeface="Calibri"/>
                <a:cs typeface="Calibri"/>
              </a:rPr>
              <a:t> </a:t>
            </a:r>
            <a:r>
              <a:rPr lang="en-US" err="1">
                <a:latin typeface="Calibri"/>
                <a:cs typeface="Calibri"/>
              </a:rPr>
              <a:t>något</a:t>
            </a:r>
            <a:r>
              <a:rPr lang="en-US">
                <a:latin typeface="Calibri"/>
                <a:cs typeface="Calibri"/>
              </a:rPr>
              <a:t> </a:t>
            </a:r>
            <a:r>
              <a:rPr lang="en-US" err="1">
                <a:latin typeface="Calibri"/>
                <a:cs typeface="Calibri"/>
              </a:rPr>
              <a:t>år</a:t>
            </a:r>
            <a:r>
              <a:rPr lang="en-US">
                <a:latin typeface="Calibri"/>
                <a:cs typeface="Calibri"/>
              </a:rPr>
              <a:t> till 2025-2026. </a:t>
            </a:r>
          </a:p>
        </p:txBody>
      </p:sp>
      <p:sp>
        <p:nvSpPr>
          <p:cNvPr id="4" name="Platshållare för datum 3"/>
          <p:cNvSpPr>
            <a:spLocks noGrp="1"/>
          </p:cNvSpPr>
          <p:nvPr>
            <p:ph type="dt" idx="1"/>
          </p:nvPr>
        </p:nvSpPr>
        <p:spPr/>
        <p:txBody>
          <a:bodyPr/>
          <a:lstStyle/>
          <a:p>
            <a:fld id="{F995FFDC-F934-4037-B505-500B08CD3B8C}" type="datetime1">
              <a:rPr lang="sv-SE" smtClean="0"/>
              <a:t>2023-04-14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81793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Jämställda och konkurrenskraftiga löner har stor påverkan på den strategiska kompetensförsörjningen. Stadens lönestruktur visar att behovet av åtgärder för att förändra lönerelationerna till förmån för vissa sektorer kvarstår för att kunna eliminera osakliga löneskillnader på gruppnivå, trots tidigare satsningar. Yrkesgrupper i förvaltningen som inte når de lönepolitiska målen är arbetsterapeuter, biståndsbedömare/socialsekreterare, biträde äldreomsorg, vårdbiträden, måltidsbiträden samt undersköterskor. Cirka 70 procent av förvaltningens medarbetare utgörs av dessa grupper. Dessutom finns andra yrkesgrupper i förvaltningen i behov av satsningar eftersom arbetsmarknaden nu är mycket gynnsam för många, exempelvis sjuksköterskor.  Lägger man till yrkesgruppen sjuksköterskor blir andelen 76 procent. Den dominansen påverkar i hög grad omfattningen på och kostnader för de satsningar som behöver göras för att nå den lönepolitiska målbilden. Det påverkar och begränsar även utrymmet och löneutvecklingen för övriga icke prioriterade yrkesgrupper.</a:t>
            </a:r>
          </a:p>
        </p:txBody>
      </p:sp>
      <p:sp>
        <p:nvSpPr>
          <p:cNvPr id="4" name="Platshållare för datum 3"/>
          <p:cNvSpPr>
            <a:spLocks noGrp="1"/>
          </p:cNvSpPr>
          <p:nvPr>
            <p:ph type="dt" idx="1"/>
          </p:nvPr>
        </p:nvSpPr>
        <p:spPr/>
        <p:txBody>
          <a:bodyPr/>
          <a:lstStyle/>
          <a:p>
            <a:fld id="{F995FFDC-F934-4037-B505-500B08CD3B8C}" type="datetime1">
              <a:rPr lang="sv-SE" smtClean="0"/>
              <a:t>2023-04-14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531492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79542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1032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25294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81281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321073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40314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42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054163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18076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620845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941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2865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721235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012682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8417821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8731553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9607578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71878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840746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76197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5451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177064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317658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42546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220034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329193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928958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1263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8216766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922133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336276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779644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7080287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286790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552272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62167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9042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1441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72520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10196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80561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6232370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36169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1481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3271276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3192633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21255928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749200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8380405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9044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96849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808099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606628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077849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707289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862428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1318421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1618536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10009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1264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85528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3507587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90444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09314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1.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theme" Target="../theme/theme12.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74769533"/>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62704938"/>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83489599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93" r:id="rId13"/>
    <p:sldLayoutId id="2147484594" r:id="rId14"/>
    <p:sldLayoutId id="2147484595" r:id="rId15"/>
    <p:sldLayoutId id="214748459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82002413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886B9-EE9E-4D22-293E-894AEF94F012}"/>
              </a:ext>
            </a:extLst>
          </p:cNvPr>
          <p:cNvSpPr>
            <a:spLocks noGrp="1"/>
          </p:cNvSpPr>
          <p:nvPr>
            <p:ph type="ctrTitle"/>
          </p:nvPr>
        </p:nvSpPr>
        <p:spPr/>
        <p:txBody>
          <a:bodyPr/>
          <a:lstStyle/>
          <a:p>
            <a:r>
              <a:rPr lang="sv-SE" dirty="0"/>
              <a:t>Verksamhetsnomineringar 2024</a:t>
            </a:r>
          </a:p>
        </p:txBody>
      </p:sp>
      <p:sp>
        <p:nvSpPr>
          <p:cNvPr id="3" name="Platshållare för text 2">
            <a:extLst>
              <a:ext uri="{FF2B5EF4-FFF2-40B4-BE49-F238E27FC236}">
                <a16:creationId xmlns:a16="http://schemas.microsoft.com/office/drawing/2014/main" id="{3D27ED9E-F6D0-F999-21AA-9B566A4C55E2}"/>
              </a:ext>
            </a:extLst>
          </p:cNvPr>
          <p:cNvSpPr>
            <a:spLocks noGrp="1"/>
          </p:cNvSpPr>
          <p:nvPr>
            <p:ph type="body" sz="quarter" idx="10"/>
          </p:nvPr>
        </p:nvSpPr>
        <p:spPr/>
        <p:txBody>
          <a:bodyPr/>
          <a:lstStyle/>
          <a:p>
            <a:endParaRPr lang="sv-SE"/>
          </a:p>
        </p:txBody>
      </p:sp>
      <p:sp>
        <p:nvSpPr>
          <p:cNvPr id="4" name="Platshållare för text 3">
            <a:extLst>
              <a:ext uri="{FF2B5EF4-FFF2-40B4-BE49-F238E27FC236}">
                <a16:creationId xmlns:a16="http://schemas.microsoft.com/office/drawing/2014/main" id="{58FC6477-D967-963F-5933-DA9682DA173F}"/>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94929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7DF62C-3DAD-8FF6-1420-788BB9D3A533}"/>
              </a:ext>
            </a:extLst>
          </p:cNvPr>
          <p:cNvSpPr>
            <a:spLocks noGrp="1"/>
          </p:cNvSpPr>
          <p:nvPr>
            <p:ph type="title"/>
          </p:nvPr>
        </p:nvSpPr>
        <p:spPr/>
        <p:txBody>
          <a:bodyPr>
            <a:normAutofit fontScale="90000"/>
          </a:bodyPr>
          <a:lstStyle/>
          <a:p>
            <a:r>
              <a:rPr lang="sv-SE"/>
              <a:t>Utöver årlig lönerevisionen behövs nedan för att jämna ut nämndens löneskillnaderna</a:t>
            </a:r>
          </a:p>
        </p:txBody>
      </p:sp>
      <p:sp>
        <p:nvSpPr>
          <p:cNvPr id="3" name="Platshållare för innehåll 2">
            <a:extLst>
              <a:ext uri="{FF2B5EF4-FFF2-40B4-BE49-F238E27FC236}">
                <a16:creationId xmlns:a16="http://schemas.microsoft.com/office/drawing/2014/main" id="{7AB5C275-8888-AECF-8A1C-0FCF80448B00}"/>
              </a:ext>
            </a:extLst>
          </p:cNvPr>
          <p:cNvSpPr>
            <a:spLocks noGrp="1"/>
          </p:cNvSpPr>
          <p:nvPr>
            <p:ph idx="11"/>
          </p:nvPr>
        </p:nvSpPr>
        <p:spPr/>
        <p:txBody>
          <a:bodyPr vert="horz" lIns="0" tIns="0" rIns="0" bIns="0" rtlCol="0" anchor="ctr">
            <a:normAutofit/>
          </a:bodyPr>
          <a:lstStyle/>
          <a:p>
            <a:pPr marL="0" indent="0" algn="ctr">
              <a:buNone/>
            </a:pPr>
            <a:r>
              <a:rPr lang="sv-SE" sz="9600" b="1">
                <a:ea typeface="+mn-lt"/>
                <a:cs typeface="+mn-lt"/>
              </a:rPr>
              <a:t>100 mkr</a:t>
            </a:r>
            <a:endParaRPr lang="sv-SE" sz="9600">
              <a:cs typeface="Arial"/>
            </a:endParaRPr>
          </a:p>
        </p:txBody>
      </p:sp>
    </p:spTree>
    <p:extLst>
      <p:ext uri="{BB962C8B-B14F-4D97-AF65-F5344CB8AC3E}">
        <p14:creationId xmlns:p14="http://schemas.microsoft.com/office/powerpoint/2010/main" val="176383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446D2E-3ADA-FFF3-6C65-E2D18F8BBC98}"/>
              </a:ext>
            </a:extLst>
          </p:cNvPr>
          <p:cNvSpPr>
            <a:spLocks noGrp="1"/>
          </p:cNvSpPr>
          <p:nvPr>
            <p:ph type="title"/>
          </p:nvPr>
        </p:nvSpPr>
        <p:spPr/>
        <p:txBody>
          <a:bodyPr/>
          <a:lstStyle/>
          <a:p>
            <a:r>
              <a:rPr lang="sv-SE"/>
              <a:t>Verksamhetsnomineringar 2024</a:t>
            </a:r>
          </a:p>
        </p:txBody>
      </p:sp>
      <p:sp>
        <p:nvSpPr>
          <p:cNvPr id="3" name="Platshållare för innehåll 2">
            <a:extLst>
              <a:ext uri="{FF2B5EF4-FFF2-40B4-BE49-F238E27FC236}">
                <a16:creationId xmlns:a16="http://schemas.microsoft.com/office/drawing/2014/main" id="{4B3F35DC-B598-C407-CB66-E17F2182FDB1}"/>
              </a:ext>
            </a:extLst>
          </p:cNvPr>
          <p:cNvSpPr>
            <a:spLocks noGrp="1"/>
          </p:cNvSpPr>
          <p:nvPr>
            <p:ph idx="11"/>
          </p:nvPr>
        </p:nvSpPr>
        <p:spPr/>
        <p:txBody>
          <a:bodyPr vert="horz" lIns="0" tIns="0" rIns="0" bIns="0" rtlCol="0" anchor="t">
            <a:normAutofit/>
          </a:bodyPr>
          <a:lstStyle/>
          <a:p>
            <a:pPr marL="229870" indent="-229870"/>
            <a:r>
              <a:rPr lang="sv-SE"/>
              <a:t>Äldreomsorgslyftet, fortsättning</a:t>
            </a:r>
          </a:p>
          <a:p>
            <a:pPr marL="229870" indent="-229870"/>
            <a:r>
              <a:rPr lang="sv-SE"/>
              <a:t>Digitala lås</a:t>
            </a:r>
            <a:endParaRPr lang="sv-SE">
              <a:cs typeface="Arial"/>
            </a:endParaRPr>
          </a:p>
          <a:p>
            <a:pPr marL="229870" indent="-229870"/>
            <a:r>
              <a:rPr lang="sv-SE">
                <a:cs typeface="Arial"/>
              </a:rPr>
              <a:t>Prioriterade lönegrupper</a:t>
            </a:r>
          </a:p>
        </p:txBody>
      </p:sp>
    </p:spTree>
    <p:extLst>
      <p:ext uri="{BB962C8B-B14F-4D97-AF65-F5344CB8AC3E}">
        <p14:creationId xmlns:p14="http://schemas.microsoft.com/office/powerpoint/2010/main" val="409820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7E5401-4F1D-3B9F-0000-F4B9F1D40686}"/>
              </a:ext>
            </a:extLst>
          </p:cNvPr>
          <p:cNvSpPr>
            <a:spLocks noGrp="1"/>
          </p:cNvSpPr>
          <p:nvPr>
            <p:ph type="title"/>
          </p:nvPr>
        </p:nvSpPr>
        <p:spPr/>
        <p:txBody>
          <a:bodyPr/>
          <a:lstStyle/>
          <a:p>
            <a:r>
              <a:rPr lang="sv-SE"/>
              <a:t>Anvisning för nämndens nomineringar</a:t>
            </a:r>
          </a:p>
        </p:txBody>
      </p:sp>
      <p:sp>
        <p:nvSpPr>
          <p:cNvPr id="3" name="Platshållare för innehåll 2">
            <a:extLst>
              <a:ext uri="{FF2B5EF4-FFF2-40B4-BE49-F238E27FC236}">
                <a16:creationId xmlns:a16="http://schemas.microsoft.com/office/drawing/2014/main" id="{063CC40F-FEB7-CB38-B6C0-FA675FC41F97}"/>
              </a:ext>
            </a:extLst>
          </p:cNvPr>
          <p:cNvSpPr>
            <a:spLocks noGrp="1"/>
          </p:cNvSpPr>
          <p:nvPr>
            <p:ph idx="11"/>
          </p:nvPr>
        </p:nvSpPr>
        <p:spPr/>
        <p:txBody>
          <a:bodyPr vert="horz" lIns="0" tIns="0" rIns="0" bIns="0" rtlCol="0" anchor="t">
            <a:normAutofit fontScale="85000" lnSpcReduction="10000"/>
          </a:bodyPr>
          <a:lstStyle/>
          <a:p>
            <a:pPr marL="229870" indent="-229870"/>
            <a:r>
              <a:rPr lang="sv-SE">
                <a:ea typeface="+mn-lt"/>
                <a:cs typeface="+mn-lt"/>
              </a:rPr>
              <a:t>Staden står, likt kommunsverige i övrigt, inför (betydande) utmaningar med avseende på kompetensförsörjning och finansiering. Det innebär att det årliga budgetarbetet framöver kommer att behöva hantera prioriteringar i såväl befintlig verksamhet som i ny verksamhet, genom utökade behov och/eller ambitioner. Det blir därför viktigt att även värdera vilka förutsättningar som finns att minska ambitioner och /eller uppdrag som ligger längre ifrån eller utanför det kommunala kärnuppdraget. I de fall det finns flera områden att nominera ska nämnden ange en tydlig prioriteringsordning.</a:t>
            </a:r>
            <a:endParaRPr lang="sv-SE">
              <a:cs typeface="Arial" panose="020B0604020202020204"/>
            </a:endParaRPr>
          </a:p>
          <a:p>
            <a:pPr marL="229870" indent="-229870"/>
            <a:r>
              <a:rPr lang="sv-SE">
                <a:ea typeface="+mn-lt"/>
                <a:cs typeface="+mn-lt"/>
              </a:rPr>
              <a:t>Verksamhetsnomineringen bör i första hand handla om den egna nämndens uppdrag.  Nämnden bör i nomineringen förhålla sig till lagstiftad verksamhet, nämndens reglemente samt kommunfullmäktiges budget. I relation till det bör det värderas om det finns nya förutsättningar, i förhållande till 2023 års budget kring nämndens uppdrag. </a:t>
            </a:r>
          </a:p>
          <a:p>
            <a:pPr marL="229870" indent="-229870"/>
            <a:r>
              <a:rPr lang="sv-SE">
                <a:ea typeface="+mn-lt"/>
                <a:cs typeface="+mn-lt"/>
              </a:rPr>
              <a:t>Det bör således värderas både om uppdraget för nämnden </a:t>
            </a:r>
            <a:r>
              <a:rPr lang="sv-SE" b="1">
                <a:ea typeface="+mn-lt"/>
                <a:cs typeface="+mn-lt"/>
              </a:rPr>
              <a:t>utökas eller minskas</a:t>
            </a:r>
            <a:r>
              <a:rPr lang="sv-SE">
                <a:ea typeface="+mn-lt"/>
                <a:cs typeface="+mn-lt"/>
              </a:rPr>
              <a:t>. Det är särskilt viktigt att nämnden värderar vilka </a:t>
            </a:r>
            <a:r>
              <a:rPr lang="sv-SE" b="1">
                <a:ea typeface="+mn-lt"/>
                <a:cs typeface="+mn-lt"/>
              </a:rPr>
              <a:t>effektiviseringsmöjligheter </a:t>
            </a:r>
            <a:r>
              <a:rPr lang="sv-SE">
                <a:ea typeface="+mn-lt"/>
                <a:cs typeface="+mn-lt"/>
              </a:rPr>
              <a:t>man ser, bland annat utifrån möjligheter till digitalisering, samt om det finns möjligheter till ökade intäkter till exempel via taxe- och avgiftsuttag.</a:t>
            </a:r>
            <a:endParaRPr lang="sv-SE">
              <a:cs typeface="Arial"/>
            </a:endParaRPr>
          </a:p>
          <a:p>
            <a:pPr marL="229870" indent="-229870"/>
            <a:endParaRPr lang="sv-SE"/>
          </a:p>
          <a:p>
            <a:pPr marL="229870" indent="-229870"/>
            <a:endParaRPr lang="sv-SE">
              <a:cs typeface="Arial"/>
            </a:endParaRPr>
          </a:p>
        </p:txBody>
      </p:sp>
    </p:spTree>
    <p:extLst>
      <p:ext uri="{BB962C8B-B14F-4D97-AF65-F5344CB8AC3E}">
        <p14:creationId xmlns:p14="http://schemas.microsoft.com/office/powerpoint/2010/main" val="168475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2A2D92-5EDD-9E6C-0268-7CD134BD5302}"/>
              </a:ext>
            </a:extLst>
          </p:cNvPr>
          <p:cNvSpPr>
            <a:spLocks noGrp="1"/>
          </p:cNvSpPr>
          <p:nvPr>
            <p:ph type="title"/>
          </p:nvPr>
        </p:nvSpPr>
        <p:spPr/>
        <p:txBody>
          <a:bodyPr/>
          <a:lstStyle/>
          <a:p>
            <a:r>
              <a:rPr lang="sv-SE"/>
              <a:t>Vad är verksamhetsnomineringar</a:t>
            </a:r>
          </a:p>
        </p:txBody>
      </p:sp>
      <p:sp>
        <p:nvSpPr>
          <p:cNvPr id="3" name="Platshållare för innehåll 2">
            <a:extLst>
              <a:ext uri="{FF2B5EF4-FFF2-40B4-BE49-F238E27FC236}">
                <a16:creationId xmlns:a16="http://schemas.microsoft.com/office/drawing/2014/main" id="{525B0040-C915-FB3C-D64F-11F3FDA93C04}"/>
              </a:ext>
            </a:extLst>
          </p:cNvPr>
          <p:cNvSpPr>
            <a:spLocks noGrp="1"/>
          </p:cNvSpPr>
          <p:nvPr>
            <p:ph idx="11"/>
          </p:nvPr>
        </p:nvSpPr>
        <p:spPr/>
        <p:txBody>
          <a:bodyPr vert="horz" lIns="0" tIns="0" rIns="0" bIns="0" rtlCol="0" anchor="t">
            <a:normAutofit fontScale="85000" lnSpcReduction="10000"/>
          </a:bodyPr>
          <a:lstStyle/>
          <a:p>
            <a:pPr marL="229870" indent="-229870"/>
            <a:r>
              <a:rPr lang="sv-SE">
                <a:ea typeface="+mn-lt"/>
                <a:cs typeface="+mn-lt"/>
              </a:rPr>
              <a:t>Verksamhetsnomineringen bör vara så konkret och precis som möjligt. Generella eller allt för öppna formuleringar är svåra att omhänderta. Den centrala budgetprocessen är omfattande och innehåller stora mängder material. Det är därför viktigt att formulera sig kortfattat. </a:t>
            </a:r>
            <a:br>
              <a:rPr lang="sv-SE">
                <a:ea typeface="+mn-lt"/>
                <a:cs typeface="+mn-lt"/>
              </a:rPr>
            </a:br>
            <a:endParaRPr lang="sv-SE">
              <a:ea typeface="+mn-lt"/>
              <a:cs typeface="+mn-lt"/>
            </a:endParaRPr>
          </a:p>
          <a:p>
            <a:pPr marL="229870" indent="-229870"/>
            <a:r>
              <a:rPr lang="sv-SE">
                <a:ea typeface="+mn-lt"/>
                <a:cs typeface="+mn-lt"/>
              </a:rPr>
              <a:t>Senast i mars ska nämnden inleda ett arbete med att upprätta ett underlag till en verksamhetsnominering med utgångspunkt ifrån innevarande budget. Nämnden ska senast i april fatta beslut om verksamhetsnomineringar och översända dessa till stadsledningskontoret.</a:t>
            </a:r>
            <a:endParaRPr lang="sv-SE"/>
          </a:p>
          <a:p>
            <a:pPr marL="229870" indent="-229870"/>
            <a:endParaRPr lang="sv-SE">
              <a:ea typeface="+mn-lt"/>
              <a:cs typeface="+mn-lt"/>
            </a:endParaRPr>
          </a:p>
          <a:p>
            <a:pPr marL="229870" indent="-229870"/>
            <a:r>
              <a:rPr lang="sv-SE">
                <a:ea typeface="+mn-lt"/>
                <a:cs typeface="+mn-lt"/>
              </a:rPr>
              <a:t>Enligt kommunfullmäktiges riktlinje för styrning, uppföljning och kontroll ska Göteborgs Stads nämnder ska nämnden upprätta ett underlag till en verksamhetsnominering</a:t>
            </a:r>
            <a:br>
              <a:rPr lang="sv-SE">
                <a:ea typeface="+mn-lt"/>
                <a:cs typeface="+mn-lt"/>
              </a:rPr>
            </a:br>
            <a:endParaRPr lang="sv-SE">
              <a:cs typeface="Arial"/>
            </a:endParaRPr>
          </a:p>
          <a:p>
            <a:pPr marL="229870" indent="-229870"/>
            <a:r>
              <a:rPr lang="sv-SE">
                <a:ea typeface="+mn-lt"/>
                <a:cs typeface="+mn-lt"/>
              </a:rPr>
              <a:t>Nomineringen ska överlämnas till det politiska budgetarbetet och skickas in till stadsledningskontoret</a:t>
            </a:r>
          </a:p>
          <a:p>
            <a:pPr marL="229870" indent="-229870"/>
            <a:endParaRPr lang="sv-SE">
              <a:cs typeface="Arial" panose="020B0604020202020204"/>
            </a:endParaRPr>
          </a:p>
        </p:txBody>
      </p:sp>
    </p:spTree>
    <p:extLst>
      <p:ext uri="{BB962C8B-B14F-4D97-AF65-F5344CB8AC3E}">
        <p14:creationId xmlns:p14="http://schemas.microsoft.com/office/powerpoint/2010/main" val="271112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947FE-29D4-FAF1-1F3D-5B58898ED2B9}"/>
              </a:ext>
            </a:extLst>
          </p:cNvPr>
          <p:cNvSpPr>
            <a:spLocks noGrp="1"/>
          </p:cNvSpPr>
          <p:nvPr>
            <p:ph type="title"/>
          </p:nvPr>
        </p:nvSpPr>
        <p:spPr/>
        <p:txBody>
          <a:bodyPr/>
          <a:lstStyle/>
          <a:p>
            <a:r>
              <a:rPr lang="sv-SE"/>
              <a:t>Politikens budgetprocess</a:t>
            </a:r>
          </a:p>
        </p:txBody>
      </p:sp>
      <p:graphicFrame>
        <p:nvGraphicFramePr>
          <p:cNvPr id="11" name="Diagram 11">
            <a:extLst>
              <a:ext uri="{FF2B5EF4-FFF2-40B4-BE49-F238E27FC236}">
                <a16:creationId xmlns:a16="http://schemas.microsoft.com/office/drawing/2014/main" id="{EC224F54-95CE-0A6D-E76A-AADC1FC1F86C}"/>
              </a:ext>
            </a:extLst>
          </p:cNvPr>
          <p:cNvGraphicFramePr/>
          <p:nvPr>
            <p:extLst>
              <p:ext uri="{D42A27DB-BD31-4B8C-83A1-F6EECF244321}">
                <p14:modId xmlns:p14="http://schemas.microsoft.com/office/powerpoint/2010/main" val="1643281101"/>
              </p:ext>
            </p:extLst>
          </p:nvPr>
        </p:nvGraphicFramePr>
        <p:xfrm>
          <a:off x="407276" y="1258613"/>
          <a:ext cx="9406758" cy="531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63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6730F2-90FB-6CA3-DA36-3D8070C99E0E}"/>
              </a:ext>
            </a:extLst>
          </p:cNvPr>
          <p:cNvSpPr>
            <a:spLocks noGrp="1"/>
          </p:cNvSpPr>
          <p:nvPr>
            <p:ph type="title"/>
          </p:nvPr>
        </p:nvSpPr>
        <p:spPr>
          <a:xfrm>
            <a:off x="407988" y="404813"/>
            <a:ext cx="9170279" cy="736959"/>
          </a:xfrm>
        </p:spPr>
        <p:txBody>
          <a:bodyPr anchor="ctr">
            <a:normAutofit/>
          </a:bodyPr>
          <a:lstStyle/>
          <a:p>
            <a:r>
              <a:rPr lang="sv-SE" sz="2300"/>
              <a:t>Modell som använts för äldreomsorgslyftet behöver fortgå med ny finansieringslösning</a:t>
            </a:r>
          </a:p>
        </p:txBody>
      </p:sp>
      <p:sp>
        <p:nvSpPr>
          <p:cNvPr id="1031" name="Content Placeholder 2">
            <a:extLst>
              <a:ext uri="{FF2B5EF4-FFF2-40B4-BE49-F238E27FC236}">
                <a16:creationId xmlns:a16="http://schemas.microsoft.com/office/drawing/2014/main" id="{7C7F5DB2-CFF7-A14D-C97F-937960D7C6DD}"/>
              </a:ext>
            </a:extLst>
          </p:cNvPr>
          <p:cNvSpPr>
            <a:spLocks noGrp="1"/>
          </p:cNvSpPr>
          <p:nvPr>
            <p:ph sz="half" idx="1"/>
          </p:nvPr>
        </p:nvSpPr>
        <p:spPr>
          <a:xfrm>
            <a:off x="407988" y="1736729"/>
            <a:ext cx="5400000" cy="4176710"/>
          </a:xfrm>
        </p:spPr>
        <p:txBody>
          <a:bodyPr>
            <a:normAutofit lnSpcReduction="10000"/>
          </a:bodyPr>
          <a:lstStyle/>
          <a:p>
            <a:r>
              <a:rPr lang="sv-S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Staten har finansierat kostnaden för den tid den anställde är frånvarande på grund av studier. Från och med 2023 avslutas satsningen.</a:t>
            </a:r>
          </a:p>
          <a:p>
            <a:r>
              <a:rPr lang="sv-SE" sz="1800">
                <a:solidFill>
                  <a:srgbClr val="000000"/>
                </a:solidFill>
                <a:effectLst/>
                <a:latin typeface="Arial" panose="020B0604020202020204" pitchFamily="34" charset="0"/>
                <a:ea typeface="Calibri" panose="020F0502020204030204" pitchFamily="34" charset="0"/>
              </a:rPr>
              <a:t>Arbete ska bedrivas på 50 procent så personerna kan studera 50 procent. Utbildningen ska ske inom ramen för heltidsanställningen, på betald arbetstid och i enlighet med de nationella yrkespaketen till vårdbiträde och undersköterska</a:t>
            </a:r>
          </a:p>
          <a:p>
            <a:r>
              <a:rPr lang="sv-SE" sz="1800">
                <a:solidFill>
                  <a:srgbClr val="000000"/>
                </a:solidFill>
                <a:effectLst/>
                <a:latin typeface="Arial" panose="020B0604020202020204" pitchFamily="34" charset="0"/>
                <a:ea typeface="Calibri" panose="020F0502020204030204" pitchFamily="34" charset="0"/>
              </a:rPr>
              <a:t>Äldre- samt vård och omsorgsförvaltningen (ÄVO) och Arbetsmarknad och vuxenutbildning (ARBVUX) har utvecklat en modell för att arbeta enligt äldreomsorglyftet syften. Modellen har utgått ifrån att ÄVO nyanställt personal som utbildats men också att befintlig personal vidareutbildats</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ramtidens interna digitala nav - rollbaserat.pdf">
            <a:extLst>
              <a:ext uri="{FF2B5EF4-FFF2-40B4-BE49-F238E27FC236}">
                <a16:creationId xmlns:a16="http://schemas.microsoft.com/office/drawing/2014/main" id="{B7B4339A-E144-5B57-A6D5-6C1659BF4E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0895" y="1736729"/>
            <a:ext cx="4176710" cy="4176710"/>
          </a:xfrm>
          <a:prstGeom prst="rect">
            <a:avLst/>
          </a:prstGeom>
          <a:solidFill>
            <a:srgbClr val="FFFFFF"/>
          </a:solidFill>
        </p:spPr>
      </p:pic>
    </p:spTree>
    <p:extLst>
      <p:ext uri="{BB962C8B-B14F-4D97-AF65-F5344CB8AC3E}">
        <p14:creationId xmlns:p14="http://schemas.microsoft.com/office/powerpoint/2010/main" val="348595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ECF107-6B32-5021-F966-14ECFD590869}"/>
              </a:ext>
            </a:extLst>
          </p:cNvPr>
          <p:cNvSpPr>
            <a:spLocks noGrp="1"/>
          </p:cNvSpPr>
          <p:nvPr>
            <p:ph type="title"/>
          </p:nvPr>
        </p:nvSpPr>
        <p:spPr>
          <a:xfrm>
            <a:off x="407988" y="404813"/>
            <a:ext cx="9170279" cy="736959"/>
          </a:xfrm>
        </p:spPr>
        <p:txBody>
          <a:bodyPr anchor="ctr">
            <a:normAutofit/>
          </a:bodyPr>
          <a:lstStyle/>
          <a:p>
            <a:r>
              <a:rPr lang="sv-SE" sz="2300"/>
              <a:t>Modell som använts för äldreomsorgslyftet behöver fortgå med ny finansieringslösning</a:t>
            </a:r>
          </a:p>
        </p:txBody>
      </p:sp>
      <p:sp>
        <p:nvSpPr>
          <p:cNvPr id="16" name="Content Placeholder 2">
            <a:extLst>
              <a:ext uri="{FF2B5EF4-FFF2-40B4-BE49-F238E27FC236}">
                <a16:creationId xmlns:a16="http://schemas.microsoft.com/office/drawing/2014/main" id="{B1BACCC9-B880-0763-1AFE-08CDD1D9E909}"/>
              </a:ext>
            </a:extLst>
          </p:cNvPr>
          <p:cNvSpPr>
            <a:spLocks noGrp="1"/>
          </p:cNvSpPr>
          <p:nvPr>
            <p:ph sz="half" idx="1"/>
          </p:nvPr>
        </p:nvSpPr>
        <p:spPr>
          <a:xfrm>
            <a:off x="407988" y="1736729"/>
            <a:ext cx="5688012" cy="4176710"/>
          </a:xfrm>
        </p:spPr>
        <p:txBody>
          <a:bodyPr>
            <a:normAutofit fontScale="92500" lnSpcReduction="10000"/>
          </a:bodyPr>
          <a:lstStyle/>
          <a:p>
            <a:r>
              <a:rPr lang="sv-SE" sz="2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Totalt har cirka 580 personer tagit del av satsningen till en årlig kostnad på cirka 55 miljoner kronor. I och med att satsningen avslutas 2023 saknas det finansiering för att fortsätta och inga nya kursstarter är planerade efter 2023. </a:t>
            </a:r>
            <a:endParaRPr lang="sv-SE" sz="2100">
              <a:effectLst/>
              <a:latin typeface="Calibri" panose="020F0502020204030204" pitchFamily="34" charset="0"/>
              <a:ea typeface="Calibri" panose="020F0502020204030204" pitchFamily="34" charset="0"/>
              <a:cs typeface="Times New Roman" panose="02020603050405020304" pitchFamily="18" charset="0"/>
            </a:endParaRPr>
          </a:p>
          <a:p>
            <a:r>
              <a:rPr lang="sv-SE"/>
              <a:t>Det finns finansiering för en kursstart till för uppstart under hösten 2023 men att det sedan saknas finansiering för att fullfölja utbildningen på fyra terminer för undersköterska och två terminer för vårdbiträden. Om en finansieringslösning kan antas för 2024 så kan förvaltningen planera för ytterligare kursstarter under 2023 för utbildning av undersköterskor och vårdbiträden</a:t>
            </a:r>
            <a:endParaRPr lang="en-US"/>
          </a:p>
        </p:txBody>
      </p:sp>
      <p:graphicFrame>
        <p:nvGraphicFramePr>
          <p:cNvPr id="6" name="Platshållare för innehåll 5">
            <a:extLst>
              <a:ext uri="{FF2B5EF4-FFF2-40B4-BE49-F238E27FC236}">
                <a16:creationId xmlns:a16="http://schemas.microsoft.com/office/drawing/2014/main" id="{7321B939-7361-868F-30C8-A706D5E63DA2}"/>
              </a:ext>
            </a:extLst>
          </p:cNvPr>
          <p:cNvGraphicFramePr>
            <a:graphicFrameLocks noGrp="1"/>
          </p:cNvGraphicFramePr>
          <p:nvPr>
            <p:ph sz="half" idx="2"/>
            <p:extLst>
              <p:ext uri="{D42A27DB-BD31-4B8C-83A1-F6EECF244321}">
                <p14:modId xmlns:p14="http://schemas.microsoft.com/office/powerpoint/2010/main" val="521592936"/>
              </p:ext>
            </p:extLst>
          </p:nvPr>
        </p:nvGraphicFramePr>
        <p:xfrm>
          <a:off x="6379251" y="2693885"/>
          <a:ext cx="5400001" cy="1738968"/>
        </p:xfrm>
        <a:graphic>
          <a:graphicData uri="http://schemas.openxmlformats.org/drawingml/2006/table">
            <a:tbl>
              <a:tblPr firstRow="1" firstCol="1" bandRow="1">
                <a:solidFill>
                  <a:srgbClr val="F2F2F2">
                    <a:alpha val="30196"/>
                  </a:srgbClr>
                </a:solidFill>
                <a:tableStyleId>{9D7B26C5-4107-4FEC-AEDC-1716B250A1EF}</a:tableStyleId>
              </a:tblPr>
              <a:tblGrid>
                <a:gridCol w="2002291">
                  <a:extLst>
                    <a:ext uri="{9D8B030D-6E8A-4147-A177-3AD203B41FA5}">
                      <a16:colId xmlns:a16="http://schemas.microsoft.com/office/drawing/2014/main" val="2041025880"/>
                    </a:ext>
                  </a:extLst>
                </a:gridCol>
                <a:gridCol w="1698855">
                  <a:extLst>
                    <a:ext uri="{9D8B030D-6E8A-4147-A177-3AD203B41FA5}">
                      <a16:colId xmlns:a16="http://schemas.microsoft.com/office/drawing/2014/main" val="130605874"/>
                    </a:ext>
                  </a:extLst>
                </a:gridCol>
                <a:gridCol w="1698855">
                  <a:extLst>
                    <a:ext uri="{9D8B030D-6E8A-4147-A177-3AD203B41FA5}">
                      <a16:colId xmlns:a16="http://schemas.microsoft.com/office/drawing/2014/main" val="3967511756"/>
                    </a:ext>
                  </a:extLst>
                </a:gridCol>
              </a:tblGrid>
              <a:tr h="630205">
                <a:tc>
                  <a:txBody>
                    <a:bodyPr/>
                    <a:lstStyle/>
                    <a:p>
                      <a:pPr algn="l">
                        <a:lnSpc>
                          <a:spcPct val="107000"/>
                        </a:lnSpc>
                        <a:spcAft>
                          <a:spcPts val="800"/>
                        </a:spcAft>
                      </a:pPr>
                      <a:r>
                        <a:rPr lang="sv-SE" sz="2400" b="0" cap="none" spc="0">
                          <a:solidFill>
                            <a:schemeClr val="bg1"/>
                          </a:solidFill>
                          <a:effectLst/>
                        </a:rPr>
                        <a:t>2024</a:t>
                      </a:r>
                      <a:endParaRPr lang="sv-SE" sz="2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07000"/>
                        </a:lnSpc>
                        <a:spcAft>
                          <a:spcPts val="800"/>
                        </a:spcAft>
                      </a:pPr>
                      <a:r>
                        <a:rPr lang="sv-SE" sz="2400" b="0" cap="none" spc="0">
                          <a:solidFill>
                            <a:schemeClr val="bg1"/>
                          </a:solidFill>
                          <a:effectLst/>
                        </a:rPr>
                        <a:t>2025</a:t>
                      </a:r>
                      <a:endParaRPr lang="sv-SE" sz="2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07000"/>
                        </a:lnSpc>
                        <a:spcAft>
                          <a:spcPts val="800"/>
                        </a:spcAft>
                      </a:pPr>
                      <a:r>
                        <a:rPr lang="sv-SE" sz="2400" b="0" cap="none" spc="0">
                          <a:solidFill>
                            <a:schemeClr val="bg1"/>
                          </a:solidFill>
                          <a:effectLst/>
                        </a:rPr>
                        <a:t>2026</a:t>
                      </a:r>
                      <a:endParaRPr lang="sv-SE" sz="2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54689929"/>
                  </a:ext>
                </a:extLst>
              </a:tr>
              <a:tr h="991432">
                <a:tc>
                  <a:txBody>
                    <a:bodyPr/>
                    <a:lstStyle/>
                    <a:p>
                      <a:pPr algn="l">
                        <a:lnSpc>
                          <a:spcPct val="107000"/>
                        </a:lnSpc>
                        <a:spcAft>
                          <a:spcPts val="800"/>
                        </a:spcAft>
                      </a:pPr>
                      <a:r>
                        <a:rPr lang="sv-SE" sz="2400" b="0" cap="none" spc="0">
                          <a:solidFill>
                            <a:schemeClr val="tx1"/>
                          </a:solidFill>
                          <a:effectLst/>
                        </a:rPr>
                        <a:t>30 mkr</a:t>
                      </a:r>
                      <a:endParaRPr lang="sv-SE"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l">
                        <a:lnSpc>
                          <a:spcPct val="107000"/>
                        </a:lnSpc>
                        <a:spcAft>
                          <a:spcPts val="800"/>
                        </a:spcAft>
                      </a:pPr>
                      <a:r>
                        <a:rPr lang="sv-SE" sz="2400" b="0" cap="none" spc="0">
                          <a:solidFill>
                            <a:schemeClr val="tx1"/>
                          </a:solidFill>
                          <a:effectLst/>
                        </a:rPr>
                        <a:t>48 mkr</a:t>
                      </a:r>
                      <a:endParaRPr lang="sv-SE"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l">
                        <a:lnSpc>
                          <a:spcPct val="107000"/>
                        </a:lnSpc>
                        <a:spcAft>
                          <a:spcPts val="800"/>
                        </a:spcAft>
                      </a:pPr>
                      <a:r>
                        <a:rPr lang="sv-SE" sz="2400" b="0" cap="none" spc="0">
                          <a:solidFill>
                            <a:schemeClr val="tx1"/>
                          </a:solidFill>
                          <a:effectLst/>
                        </a:rPr>
                        <a:t>72 mkr</a:t>
                      </a:r>
                      <a:endParaRPr lang="sv-SE"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extLst>
                  <a:ext uri="{0D108BD9-81ED-4DB2-BD59-A6C34878D82A}">
                    <a16:rowId xmlns:a16="http://schemas.microsoft.com/office/drawing/2014/main" val="2074386216"/>
                  </a:ext>
                </a:extLst>
              </a:tr>
            </a:tbl>
          </a:graphicData>
        </a:graphic>
      </p:graphicFrame>
    </p:spTree>
    <p:extLst>
      <p:ext uri="{BB962C8B-B14F-4D97-AF65-F5344CB8AC3E}">
        <p14:creationId xmlns:p14="http://schemas.microsoft.com/office/powerpoint/2010/main" val="53786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241FBD-6D08-4CFA-14C9-9CD75D82749F}"/>
              </a:ext>
            </a:extLst>
          </p:cNvPr>
          <p:cNvSpPr>
            <a:spLocks noGrp="1"/>
          </p:cNvSpPr>
          <p:nvPr>
            <p:ph type="title"/>
          </p:nvPr>
        </p:nvSpPr>
        <p:spPr/>
        <p:txBody>
          <a:bodyPr>
            <a:normAutofit fontScale="90000"/>
          </a:bodyPr>
          <a:lstStyle/>
          <a:p>
            <a:r>
              <a:rPr lang="sv-SE"/>
              <a:t>Ökad säkerhet och effektivitet med digitala lås</a:t>
            </a:r>
          </a:p>
        </p:txBody>
      </p:sp>
      <p:sp>
        <p:nvSpPr>
          <p:cNvPr id="3" name="Platshållare för innehåll 2">
            <a:extLst>
              <a:ext uri="{FF2B5EF4-FFF2-40B4-BE49-F238E27FC236}">
                <a16:creationId xmlns:a16="http://schemas.microsoft.com/office/drawing/2014/main" id="{C74F093D-6A78-388A-F4AB-B5DEC9E1BC3F}"/>
              </a:ext>
            </a:extLst>
          </p:cNvPr>
          <p:cNvSpPr>
            <a:spLocks noGrp="1"/>
          </p:cNvSpPr>
          <p:nvPr>
            <p:ph sz="half" idx="1"/>
          </p:nvPr>
        </p:nvSpPr>
        <p:spPr/>
        <p:txBody>
          <a:bodyPr>
            <a:normAutofit lnSpcReduction="10000"/>
          </a:bodyPr>
          <a:lstStyle/>
          <a:p>
            <a:r>
              <a:rPr lang="sv-SE" sz="1800">
                <a:solidFill>
                  <a:srgbClr val="000000"/>
                </a:solidFill>
                <a:latin typeface="Arial" panose="020B0604020202020204" pitchFamily="34" charset="0"/>
                <a:ea typeface="Calibri" panose="020F0502020204030204" pitchFamily="34" charset="0"/>
              </a:rPr>
              <a:t>V</a:t>
            </a:r>
            <a:r>
              <a:rPr lang="sv-SE" sz="1800">
                <a:solidFill>
                  <a:srgbClr val="000000"/>
                </a:solidFill>
                <a:effectLst/>
                <a:latin typeface="Arial" panose="020B0604020202020204" pitchFamily="34" charset="0"/>
                <a:ea typeface="Calibri" panose="020F0502020204030204" pitchFamily="34" charset="0"/>
              </a:rPr>
              <a:t>erksamheter hanterar ett mycket stort antal nycklar i det dagliga arbetet. </a:t>
            </a:r>
          </a:p>
          <a:p>
            <a:r>
              <a:rPr lang="sv-SE" sz="1800">
                <a:solidFill>
                  <a:srgbClr val="000000"/>
                </a:solidFill>
                <a:effectLst/>
                <a:latin typeface="Arial" panose="020B0604020202020204" pitchFamily="34" charset="0"/>
                <a:ea typeface="Calibri" panose="020F0502020204030204" pitchFamily="34" charset="0"/>
              </a:rPr>
              <a:t>Nyttan är en säkrare och förenklad nyckelhantering i och med att det ej behövs göras flera nyckelkopior till olika verksamheter och att det blir en spårbarhet i vem som har använt nyckeln och när. </a:t>
            </a:r>
            <a:endParaRPr lang="sv-SE" sz="1800">
              <a:solidFill>
                <a:srgbClr val="000000"/>
              </a:solidFill>
              <a:latin typeface="Arial" panose="020B0604020202020204" pitchFamily="34" charset="0"/>
              <a:ea typeface="Calibri" panose="020F0502020204030204" pitchFamily="34" charset="0"/>
            </a:endParaRPr>
          </a:p>
          <a:p>
            <a:r>
              <a:rPr lang="sv-SE" sz="1800">
                <a:solidFill>
                  <a:srgbClr val="000000"/>
                </a:solidFill>
                <a:latin typeface="Arial" panose="020B0604020202020204" pitchFamily="34" charset="0"/>
              </a:rPr>
              <a:t>För verksamheten är nyttan också en säkrare och förenklad nyckelhantering och sparad restid, snabbare åtgärdstid vid larm. Övriga nyttor från nytto- och kostnadsanalys är t ex snabbare start av arbetspass, minskad kostnad för </a:t>
            </a:r>
            <a:r>
              <a:rPr lang="sv-SE" sz="1800" err="1">
                <a:solidFill>
                  <a:srgbClr val="000000"/>
                </a:solidFill>
                <a:latin typeface="Arial" panose="020B0604020202020204" pitchFamily="34" charset="0"/>
              </a:rPr>
              <a:t>låsbyten</a:t>
            </a:r>
            <a:r>
              <a:rPr lang="sv-SE" sz="1800">
                <a:solidFill>
                  <a:srgbClr val="000000"/>
                </a:solidFill>
                <a:latin typeface="Arial" panose="020B0604020202020204" pitchFamily="34" charset="0"/>
              </a:rPr>
              <a:t>, förenklat samarbete, flexiblare arbetssätt och förbättrad arbetsmiljö.</a:t>
            </a:r>
          </a:p>
        </p:txBody>
      </p:sp>
      <p:pic>
        <p:nvPicPr>
          <p:cNvPr id="5" name="Platshållare för innehåll 4">
            <a:extLst>
              <a:ext uri="{FF2B5EF4-FFF2-40B4-BE49-F238E27FC236}">
                <a16:creationId xmlns:a16="http://schemas.microsoft.com/office/drawing/2014/main" id="{E5A7AE29-7B53-91CB-8CBD-1199177E305B}"/>
              </a:ext>
            </a:extLst>
          </p:cNvPr>
          <p:cNvPicPr>
            <a:picLocks noGrp="1" noChangeAspect="1"/>
          </p:cNvPicPr>
          <p:nvPr>
            <p:ph sz="half" idx="2"/>
          </p:nvPr>
        </p:nvPicPr>
        <p:blipFill>
          <a:blip r:embed="rId2"/>
          <a:stretch>
            <a:fillRect/>
          </a:stretch>
        </p:blipFill>
        <p:spPr>
          <a:xfrm>
            <a:off x="6096000" y="1412352"/>
            <a:ext cx="4095750" cy="3152775"/>
          </a:xfrm>
          <a:prstGeom prst="rect">
            <a:avLst/>
          </a:prstGeom>
        </p:spPr>
      </p:pic>
      <p:pic>
        <p:nvPicPr>
          <p:cNvPr id="6" name="Platshållare för innehåll 4">
            <a:extLst>
              <a:ext uri="{FF2B5EF4-FFF2-40B4-BE49-F238E27FC236}">
                <a16:creationId xmlns:a16="http://schemas.microsoft.com/office/drawing/2014/main" id="{48B0FAF2-6962-4E11-479F-5A6936C1AF24}"/>
              </a:ext>
            </a:extLst>
          </p:cNvPr>
          <p:cNvPicPr>
            <a:picLocks noChangeAspect="1"/>
          </p:cNvPicPr>
          <p:nvPr/>
        </p:nvPicPr>
        <p:blipFill>
          <a:blip r:embed="rId3"/>
          <a:stretch>
            <a:fillRect/>
          </a:stretch>
        </p:blipFill>
        <p:spPr>
          <a:xfrm>
            <a:off x="9341641" y="3947103"/>
            <a:ext cx="2609639" cy="2627761"/>
          </a:xfrm>
          <a:prstGeom prst="rect">
            <a:avLst/>
          </a:prstGeom>
        </p:spPr>
      </p:pic>
    </p:spTree>
    <p:extLst>
      <p:ext uri="{BB962C8B-B14F-4D97-AF65-F5344CB8AC3E}">
        <p14:creationId xmlns:p14="http://schemas.microsoft.com/office/powerpoint/2010/main" val="238690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7D16F-E3B5-98A6-25EF-56B7ADDE6A3F}"/>
              </a:ext>
            </a:extLst>
          </p:cNvPr>
          <p:cNvSpPr>
            <a:spLocks noGrp="1"/>
          </p:cNvSpPr>
          <p:nvPr>
            <p:ph type="title"/>
          </p:nvPr>
        </p:nvSpPr>
        <p:spPr/>
        <p:txBody>
          <a:bodyPr>
            <a:normAutofit fontScale="90000"/>
          </a:bodyPr>
          <a:lstStyle/>
          <a:p>
            <a:r>
              <a:rPr lang="sv-SE"/>
              <a:t>Ökad säkerhet och effektivitet med digitala lås</a:t>
            </a:r>
          </a:p>
        </p:txBody>
      </p:sp>
      <p:sp>
        <p:nvSpPr>
          <p:cNvPr id="3" name="Platshållare för innehåll 2">
            <a:extLst>
              <a:ext uri="{FF2B5EF4-FFF2-40B4-BE49-F238E27FC236}">
                <a16:creationId xmlns:a16="http://schemas.microsoft.com/office/drawing/2014/main" id="{9A3F0363-6CC3-C90C-DAE4-5466DE26792F}"/>
              </a:ext>
            </a:extLst>
          </p:cNvPr>
          <p:cNvSpPr>
            <a:spLocks noGrp="1"/>
          </p:cNvSpPr>
          <p:nvPr>
            <p:ph sz="half" idx="1"/>
          </p:nvPr>
        </p:nvSpPr>
        <p:spPr>
          <a:xfrm>
            <a:off x="407987" y="1628078"/>
            <a:ext cx="5552551" cy="4285361"/>
          </a:xfrm>
        </p:spPr>
        <p:txBody>
          <a:bodyPr>
            <a:normAutofit/>
          </a:bodyPr>
          <a:lstStyle/>
          <a:p>
            <a:r>
              <a:rPr lang="sv-SE" sz="1800">
                <a:solidFill>
                  <a:srgbClr val="000000"/>
                </a:solidFill>
                <a:effectLst/>
                <a:latin typeface="Arial" panose="020B0604020202020204" pitchFamily="34" charset="0"/>
                <a:ea typeface="Calibri" panose="020F0502020204030204" pitchFamily="34" charset="0"/>
              </a:rPr>
              <a:t>Den nytto-och kostnadsanalys som har beräknats påvisar direkta nyttor motsvarande en besparing på 13 miljoner och de indirekta nyttorna 30 miljoner under nyttoperioden på 3 år</a:t>
            </a:r>
          </a:p>
          <a:p>
            <a:pPr>
              <a:lnSpc>
                <a:spcPct val="107000"/>
              </a:lnSpc>
              <a:spcAft>
                <a:spcPts val="800"/>
              </a:spcAft>
            </a:pPr>
            <a:r>
              <a:rPr lang="sv-SE" sz="1800">
                <a:effectLst/>
                <a:latin typeface="Arial" panose="020B0604020202020204" pitchFamily="34" charset="0"/>
                <a:ea typeface="Calibri" panose="020F0502020204030204" pitchFamily="34" charset="0"/>
                <a:cs typeface="Times New Roman" panose="02020603050405020304" pitchFamily="18" charset="0"/>
              </a:rPr>
              <a:t>Detta nya arbetssätt kräver nya roller och bemanning under ett införande men också vidare för att administrera, </a:t>
            </a:r>
            <a:r>
              <a:rPr lang="sv-SE" sz="1800" err="1">
                <a:effectLst/>
                <a:latin typeface="Arial" panose="020B0604020202020204" pitchFamily="34" charset="0"/>
                <a:ea typeface="Calibri" panose="020F0502020204030204" pitchFamily="34" charset="0"/>
                <a:cs typeface="Times New Roman" panose="02020603050405020304" pitchFamily="18" charset="0"/>
              </a:rPr>
              <a:t>drifta</a:t>
            </a:r>
            <a:r>
              <a:rPr lang="sv-SE" sz="1800">
                <a:effectLst/>
                <a:latin typeface="Arial" panose="020B0604020202020204" pitchFamily="34" charset="0"/>
                <a:ea typeface="Calibri" panose="020F0502020204030204" pitchFamily="34" charset="0"/>
                <a:cs typeface="Times New Roman" panose="02020603050405020304" pitchFamily="18" charset="0"/>
              </a:rPr>
              <a:t> och underhålla systemet.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r>
              <a:rPr lang="sv-SE" sz="1800">
                <a:solidFill>
                  <a:srgbClr val="000000"/>
                </a:solidFill>
                <a:effectLst/>
                <a:latin typeface="Arial" panose="020B0604020202020204" pitchFamily="34" charset="0"/>
                <a:ea typeface="Calibri" panose="020F0502020204030204" pitchFamily="34" charset="0"/>
              </a:rPr>
              <a:t>Studier visar att 6–15 procent av arbetstiden går till nyckelhantering beroende på områdets storlek</a:t>
            </a:r>
          </a:p>
          <a:p>
            <a:r>
              <a:rPr lang="sv-SE" sz="1800">
                <a:solidFill>
                  <a:srgbClr val="000000"/>
                </a:solidFill>
                <a:effectLst/>
                <a:latin typeface="Arial" panose="020B0604020202020204" pitchFamily="34" charset="0"/>
                <a:ea typeface="Calibri" panose="020F0502020204030204" pitchFamily="34" charset="0"/>
              </a:rPr>
              <a:t>Från och med 2026 så kommer en effektivare hantering leda till minskade personella resurser för att hantera nycklar, lås och den administration som idag utförs</a:t>
            </a:r>
            <a:endParaRPr lang="sv-SE"/>
          </a:p>
        </p:txBody>
      </p:sp>
      <p:graphicFrame>
        <p:nvGraphicFramePr>
          <p:cNvPr id="10" name="Platshållare för innehåll 5">
            <a:extLst>
              <a:ext uri="{FF2B5EF4-FFF2-40B4-BE49-F238E27FC236}">
                <a16:creationId xmlns:a16="http://schemas.microsoft.com/office/drawing/2014/main" id="{84B50112-495C-9CC5-CCE3-10F19EAD7C25}"/>
              </a:ext>
            </a:extLst>
          </p:cNvPr>
          <p:cNvGraphicFramePr>
            <a:graphicFrameLocks/>
          </p:cNvGraphicFramePr>
          <p:nvPr>
            <p:extLst>
              <p:ext uri="{D42A27DB-BD31-4B8C-83A1-F6EECF244321}">
                <p14:modId xmlns:p14="http://schemas.microsoft.com/office/powerpoint/2010/main" val="2844656494"/>
              </p:ext>
            </p:extLst>
          </p:nvPr>
        </p:nvGraphicFramePr>
        <p:xfrm>
          <a:off x="6231460" y="2727339"/>
          <a:ext cx="5552552" cy="1738968"/>
        </p:xfrm>
        <a:graphic>
          <a:graphicData uri="http://schemas.openxmlformats.org/drawingml/2006/table">
            <a:tbl>
              <a:tblPr firstRow="1" firstCol="1" bandRow="1">
                <a:solidFill>
                  <a:srgbClr val="F2F2F2">
                    <a:alpha val="30196"/>
                  </a:srgbClr>
                </a:solidFill>
                <a:tableStyleId>{9D7B26C5-4107-4FEC-AEDC-1716B250A1EF}</a:tableStyleId>
              </a:tblPr>
              <a:tblGrid>
                <a:gridCol w="2058856">
                  <a:extLst>
                    <a:ext uri="{9D8B030D-6E8A-4147-A177-3AD203B41FA5}">
                      <a16:colId xmlns:a16="http://schemas.microsoft.com/office/drawing/2014/main" val="2041025880"/>
                    </a:ext>
                  </a:extLst>
                </a:gridCol>
                <a:gridCol w="1746848">
                  <a:extLst>
                    <a:ext uri="{9D8B030D-6E8A-4147-A177-3AD203B41FA5}">
                      <a16:colId xmlns:a16="http://schemas.microsoft.com/office/drawing/2014/main" val="130605874"/>
                    </a:ext>
                  </a:extLst>
                </a:gridCol>
                <a:gridCol w="1746848">
                  <a:extLst>
                    <a:ext uri="{9D8B030D-6E8A-4147-A177-3AD203B41FA5}">
                      <a16:colId xmlns:a16="http://schemas.microsoft.com/office/drawing/2014/main" val="3967511756"/>
                    </a:ext>
                  </a:extLst>
                </a:gridCol>
              </a:tblGrid>
              <a:tr h="630205">
                <a:tc>
                  <a:txBody>
                    <a:bodyPr/>
                    <a:lstStyle/>
                    <a:p>
                      <a:pPr algn="l">
                        <a:lnSpc>
                          <a:spcPct val="107000"/>
                        </a:lnSpc>
                        <a:spcAft>
                          <a:spcPts val="800"/>
                        </a:spcAft>
                      </a:pPr>
                      <a:r>
                        <a:rPr lang="sv-SE" sz="2400" b="0" cap="none" spc="0">
                          <a:solidFill>
                            <a:schemeClr val="bg1"/>
                          </a:solidFill>
                          <a:effectLst/>
                        </a:rPr>
                        <a:t>2024</a:t>
                      </a:r>
                      <a:endParaRPr lang="sv-SE" sz="2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07000"/>
                        </a:lnSpc>
                        <a:spcAft>
                          <a:spcPts val="800"/>
                        </a:spcAft>
                      </a:pPr>
                      <a:r>
                        <a:rPr lang="sv-SE" sz="2400" b="0" cap="none" spc="0">
                          <a:solidFill>
                            <a:schemeClr val="bg1"/>
                          </a:solidFill>
                          <a:effectLst/>
                        </a:rPr>
                        <a:t>2025</a:t>
                      </a:r>
                      <a:endParaRPr lang="sv-SE" sz="2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07000"/>
                        </a:lnSpc>
                        <a:spcAft>
                          <a:spcPts val="800"/>
                        </a:spcAft>
                      </a:pPr>
                      <a:r>
                        <a:rPr lang="sv-SE" sz="2400" b="0" cap="none" spc="0">
                          <a:solidFill>
                            <a:schemeClr val="bg1"/>
                          </a:solidFill>
                          <a:effectLst/>
                        </a:rPr>
                        <a:t>2026</a:t>
                      </a:r>
                      <a:endParaRPr lang="sv-SE" sz="2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54689929"/>
                  </a:ext>
                </a:extLst>
              </a:tr>
              <a:tr h="991432">
                <a:tc>
                  <a:txBody>
                    <a:bodyPr/>
                    <a:lstStyle/>
                    <a:p>
                      <a:pPr algn="l">
                        <a:lnSpc>
                          <a:spcPct val="107000"/>
                        </a:lnSpc>
                        <a:spcAft>
                          <a:spcPts val="800"/>
                        </a:spcAft>
                      </a:pPr>
                      <a:r>
                        <a:rPr lang="sv-SE" sz="2400" b="0" cap="none" spc="0">
                          <a:solidFill>
                            <a:schemeClr val="tx1"/>
                          </a:solidFill>
                          <a:effectLst/>
                        </a:rPr>
                        <a:t>40 mkr</a:t>
                      </a:r>
                      <a:endParaRPr lang="sv-SE"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l">
                        <a:lnSpc>
                          <a:spcPct val="107000"/>
                        </a:lnSpc>
                        <a:spcAft>
                          <a:spcPts val="800"/>
                        </a:spcAft>
                      </a:pPr>
                      <a:r>
                        <a:rPr lang="sv-SE" sz="2400" b="0" cap="none" spc="0">
                          <a:solidFill>
                            <a:schemeClr val="tx1"/>
                          </a:solidFill>
                          <a:effectLst/>
                        </a:rPr>
                        <a:t>40 mkr</a:t>
                      </a:r>
                      <a:endParaRPr lang="sv-SE"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algn="l">
                        <a:lnSpc>
                          <a:spcPct val="107000"/>
                        </a:lnSpc>
                        <a:spcAft>
                          <a:spcPts val="800"/>
                        </a:spcAft>
                      </a:pPr>
                      <a:r>
                        <a:rPr lang="sv-SE" sz="2400" b="0" cap="none" spc="0">
                          <a:solidFill>
                            <a:schemeClr val="tx1"/>
                          </a:solidFill>
                          <a:effectLst/>
                        </a:rPr>
                        <a:t>-13 mkr</a:t>
                      </a:r>
                      <a:endParaRPr lang="sv-SE" sz="2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315" marR="422854" marT="187935" marB="18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extLst>
                  <a:ext uri="{0D108BD9-81ED-4DB2-BD59-A6C34878D82A}">
                    <a16:rowId xmlns:a16="http://schemas.microsoft.com/office/drawing/2014/main" val="2074386216"/>
                  </a:ext>
                </a:extLst>
              </a:tr>
            </a:tbl>
          </a:graphicData>
        </a:graphic>
      </p:graphicFrame>
    </p:spTree>
    <p:extLst>
      <p:ext uri="{BB962C8B-B14F-4D97-AF65-F5344CB8AC3E}">
        <p14:creationId xmlns:p14="http://schemas.microsoft.com/office/powerpoint/2010/main" val="85853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1CB3A9-8615-45F7-81DB-D71E243B113C}"/>
              </a:ext>
            </a:extLst>
          </p:cNvPr>
          <p:cNvSpPr>
            <a:spLocks noGrp="1"/>
          </p:cNvSpPr>
          <p:nvPr>
            <p:ph type="title"/>
          </p:nvPr>
        </p:nvSpPr>
        <p:spPr/>
        <p:txBody>
          <a:bodyPr/>
          <a:lstStyle/>
          <a:p>
            <a:r>
              <a:rPr lang="sv-SE"/>
              <a:t>Prioriterade lönegrupper</a:t>
            </a:r>
          </a:p>
        </p:txBody>
      </p:sp>
      <p:sp>
        <p:nvSpPr>
          <p:cNvPr id="3" name="Platshållare för innehåll 2">
            <a:extLst>
              <a:ext uri="{FF2B5EF4-FFF2-40B4-BE49-F238E27FC236}">
                <a16:creationId xmlns:a16="http://schemas.microsoft.com/office/drawing/2014/main" id="{56132DAE-E26C-72E8-354A-2C39239F8FF4}"/>
              </a:ext>
            </a:extLst>
          </p:cNvPr>
          <p:cNvSpPr>
            <a:spLocks noGrp="1"/>
          </p:cNvSpPr>
          <p:nvPr>
            <p:ph idx="11"/>
          </p:nvPr>
        </p:nvSpPr>
        <p:spPr/>
        <p:txBody>
          <a:bodyPr vert="horz" lIns="0" tIns="0" rIns="0" bIns="0" rtlCol="0" anchor="t">
            <a:normAutofit/>
          </a:bodyPr>
          <a:lstStyle/>
          <a:p>
            <a:pPr marL="229870" indent="-229870"/>
            <a:r>
              <a:rPr lang="sv-SE" sz="1800">
                <a:latin typeface="Arial" panose="020B0604020202020204" pitchFamily="34" charset="0"/>
                <a:cs typeface="Times New Roman" panose="02020603050405020304" pitchFamily="18" charset="0"/>
              </a:rPr>
              <a:t>Jämställda och konkurrenskraftiga löner har stor påverkan på den strategiska kompetensförsörjningen.</a:t>
            </a:r>
          </a:p>
          <a:p>
            <a:pPr marL="229870" indent="-229870"/>
            <a:r>
              <a:rPr lang="sv-SE" sz="1800">
                <a:latin typeface="Arial"/>
                <a:cs typeface="Times New Roman"/>
              </a:rPr>
              <a:t>Trots prioriteringar inom tilldelad budget på cirka 150 mkr i ÄVO finns fortsatt behov av att åtgärda lönerelationerna. </a:t>
            </a:r>
          </a:p>
          <a:p>
            <a:pPr marL="229870" indent="-229870"/>
            <a:r>
              <a:rPr lang="sv-SE" sz="1800">
                <a:latin typeface="Arial"/>
                <a:cs typeface="Times New Roman"/>
              </a:rPr>
              <a:t>Yrkesgrupper i förvaltningen som inte når de lönepolitiska målen är </a:t>
            </a:r>
            <a:r>
              <a:rPr lang="sv-SE" sz="1800">
                <a:latin typeface="Arial"/>
                <a:cs typeface="Arial"/>
              </a:rPr>
              <a:t>undersköterskor,</a:t>
            </a:r>
            <a:r>
              <a:rPr lang="sv-SE" sz="1800">
                <a:latin typeface="Arial"/>
                <a:cs typeface="Times New Roman"/>
              </a:rPr>
              <a:t> biträde äldreomsorg, vårdbiträden, </a:t>
            </a:r>
            <a:r>
              <a:rPr lang="sv-SE" sz="1800">
                <a:latin typeface="Arial"/>
                <a:cs typeface="Arial"/>
              </a:rPr>
              <a:t>arbetsterapeuter och</a:t>
            </a:r>
            <a:r>
              <a:rPr lang="sv-SE" sz="1800">
                <a:latin typeface="Arial"/>
                <a:cs typeface="Times New Roman"/>
              </a:rPr>
              <a:t> måltidsbiträden.</a:t>
            </a:r>
          </a:p>
          <a:p>
            <a:pPr marL="229870" indent="-229870"/>
            <a:r>
              <a:rPr lang="sv-SE" sz="1800">
                <a:latin typeface="Arial"/>
                <a:cs typeface="Times New Roman"/>
              </a:rPr>
              <a:t>Även andra yrkesgrupper i förvaltningen är i behov av satsningar eftersom arbetsmarknaden påverkar, exempelvis sjuksköterskor.</a:t>
            </a:r>
          </a:p>
        </p:txBody>
      </p:sp>
      <p:pic>
        <p:nvPicPr>
          <p:cNvPr id="4" name="Bild 4" descr="Grupp kontur">
            <a:extLst>
              <a:ext uri="{FF2B5EF4-FFF2-40B4-BE49-F238E27FC236}">
                <a16:creationId xmlns:a16="http://schemas.microsoft.com/office/drawing/2014/main" id="{B692A305-334B-EAB6-F39F-57E624DB1E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5932" y="3777974"/>
            <a:ext cx="3288746" cy="3310834"/>
          </a:xfrm>
          <a:prstGeom prst="rect">
            <a:avLst/>
          </a:prstGeom>
        </p:spPr>
      </p:pic>
      <p:sp>
        <p:nvSpPr>
          <p:cNvPr id="5" name="textruta 4">
            <a:extLst>
              <a:ext uri="{FF2B5EF4-FFF2-40B4-BE49-F238E27FC236}">
                <a16:creationId xmlns:a16="http://schemas.microsoft.com/office/drawing/2014/main" id="{29C681FE-196A-15C5-DD52-E1659952FC2B}"/>
              </a:ext>
            </a:extLst>
          </p:cNvPr>
          <p:cNvSpPr txBox="1"/>
          <p:nvPr/>
        </p:nvSpPr>
        <p:spPr>
          <a:xfrm>
            <a:off x="4433957" y="4765261"/>
            <a:ext cx="276639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9600" b="1">
                <a:cs typeface="Arial"/>
              </a:rPr>
              <a:t>76%</a:t>
            </a:r>
            <a:endParaRPr lang="sv-SE" sz="9600" b="1"/>
          </a:p>
        </p:txBody>
      </p:sp>
    </p:spTree>
    <p:extLst>
      <p:ext uri="{BB962C8B-B14F-4D97-AF65-F5344CB8AC3E}">
        <p14:creationId xmlns:p14="http://schemas.microsoft.com/office/powerpoint/2010/main" val="2132831659"/>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8EBC49C1-6180-4C9D-9B8D-3C1E50410938}"/>
    </a:ext>
  </a:extLst>
</a:theme>
</file>

<file path=ppt/theme/theme10.xml><?xml version="1.0" encoding="utf-8"?>
<a:theme xmlns:a="http://schemas.openxmlformats.org/drawingml/2006/main" name="1_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0E3DE29-C919-412E-A2AE-28868079A93C}" vid="{DF7A71E0-FD75-4E93-9FE5-49515A73B2C4}"/>
    </a:ext>
  </a:extLst>
</a:theme>
</file>

<file path=ppt/theme/theme11.xml><?xml version="1.0" encoding="utf-8"?>
<a:theme xmlns:a="http://schemas.openxmlformats.org/drawingml/2006/main" name="2_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2.xml><?xml version="1.0" encoding="utf-8"?>
<a:theme xmlns:a="http://schemas.openxmlformats.org/drawingml/2006/main" name="1_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13.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BDB837A3-603F-461C-B148-DB61C10D661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D2CAE3F2-BC92-4DFF-AEEE-E356BD821320}"/>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200127D2-FD5B-49B3-9C0C-2C7363B47D73}"/>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F05FF3CC-9949-4A4D-B478-6F1A5DB8E7A0}"/>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A6165CE6-4CC1-45ED-BC19-73C2186824F4}"/>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2F6D3D8E-1679-466C-BB18-4E9C6FC4AB31}"/>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516B551B-5582-498E-802A-D2457898B643}"/>
    </a:ext>
  </a:extLst>
</a:theme>
</file>

<file path=ppt/theme/theme9.xml><?xml version="1.0" encoding="utf-8"?>
<a:theme xmlns:a="http://schemas.openxmlformats.org/drawingml/2006/main" name="1_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0E3DE29-C919-412E-A2AE-28868079A93C}" vid="{CE48A5FB-0BDC-4EF3-A19F-736EEEEE1A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F174FA259AC7408C55DC6A047EC1D1" ma:contentTypeVersion="6" ma:contentTypeDescription="Skapa ett nytt dokument." ma:contentTypeScope="" ma:versionID="f296989793fbd9dc5726a7eeba793343">
  <xsd:schema xmlns:xsd="http://www.w3.org/2001/XMLSchema" xmlns:xs="http://www.w3.org/2001/XMLSchema" xmlns:p="http://schemas.microsoft.com/office/2006/metadata/properties" xmlns:ns2="2141d8c4-1220-467e-8340-d8cc66ea8d13" xmlns:ns3="7081dbe3-c1fd-4f17-8dc8-4a8da001f172" targetNamespace="http://schemas.microsoft.com/office/2006/metadata/properties" ma:root="true" ma:fieldsID="2d9379c0ba3bd0e2b5417fc52b4fb56d" ns2:_="" ns3:_="">
    <xsd:import namespace="2141d8c4-1220-467e-8340-d8cc66ea8d13"/>
    <xsd:import namespace="7081dbe3-c1fd-4f17-8dc8-4a8da001f1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1d8c4-1220-467e-8340-d8cc66ea8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81dbe3-c1fd-4f17-8dc8-4a8da001f172"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780511-0129-4C6D-A6DA-2F090330EB97}">
  <ds:schemaRefs>
    <ds:schemaRef ds:uri="2141d8c4-1220-467e-8340-d8cc66ea8d13"/>
    <ds:schemaRef ds:uri="7081dbe3-c1fd-4f17-8dc8-4a8da001f1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D6AE08-D3EF-485A-B357-5736085F9FCB}">
  <ds:schemaRefs>
    <ds:schemaRef ds:uri="2141d8c4-1220-467e-8340-d8cc66ea8d13"/>
    <ds:schemaRef ds:uri="7081dbe3-c1fd-4f17-8dc8-4a8da001f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9D7940-730D-4A77-BE1B-2BBB2F58C5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1056</Words>
  <Application>Microsoft Office PowerPoint</Application>
  <PresentationFormat>Bredbild</PresentationFormat>
  <Paragraphs>63</Paragraphs>
  <Slides>11</Slides>
  <Notes>2</Notes>
  <HiddenSlides>0</HiddenSlides>
  <MMClips>0</MMClips>
  <ScaleCrop>false</ScaleCrop>
  <HeadingPairs>
    <vt:vector size="6" baseType="variant">
      <vt:variant>
        <vt:lpstr>Använt teckensnitt</vt:lpstr>
      </vt:variant>
      <vt:variant>
        <vt:i4>4</vt:i4>
      </vt:variant>
      <vt:variant>
        <vt:lpstr>Tema</vt:lpstr>
      </vt:variant>
      <vt:variant>
        <vt:i4>12</vt:i4>
      </vt:variant>
      <vt:variant>
        <vt:lpstr>Bildrubriker</vt:lpstr>
      </vt:variant>
      <vt:variant>
        <vt:i4>11</vt:i4>
      </vt:variant>
    </vt:vector>
  </HeadingPairs>
  <TitlesOfParts>
    <vt:vector size="27"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Lila dekor</vt:lpstr>
      <vt:lpstr>1_Göteborgs Stad – Blå dekor</vt:lpstr>
      <vt:lpstr>2_Göteborgs Stad – Blå dekor</vt:lpstr>
      <vt:lpstr>1_Göteborgs Stad – Gul dekor</vt:lpstr>
      <vt:lpstr>Verksamhetsnomineringar 2024</vt:lpstr>
      <vt:lpstr>Anvisning för nämndens nomineringar</vt:lpstr>
      <vt:lpstr>Vad är verksamhetsnomineringar</vt:lpstr>
      <vt:lpstr>Politikens budgetprocess</vt:lpstr>
      <vt:lpstr>Modell som använts för äldreomsorgslyftet behöver fortgå med ny finansieringslösning</vt:lpstr>
      <vt:lpstr>Modell som använts för äldreomsorgslyftet behöver fortgå med ny finansieringslösning</vt:lpstr>
      <vt:lpstr>Ökad säkerhet och effektivitet med digitala lås</vt:lpstr>
      <vt:lpstr>Ökad säkerhet och effektivitet med digitala lås</vt:lpstr>
      <vt:lpstr>Prioriterade lönegrupper</vt:lpstr>
      <vt:lpstr>Utöver årlig lönerevisionen behövs nedan för att jämna ut nämndens löneskillnaderna</vt:lpstr>
      <vt:lpstr>Verksamhetsnomineringar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Förvaltning</dc:creator>
  <cp:lastModifiedBy>Britt Wernlundh</cp:lastModifiedBy>
  <cp:revision>3</cp:revision>
  <dcterms:created xsi:type="dcterms:W3CDTF">2022-01-20T14:09:27Z</dcterms:created>
  <dcterms:modified xsi:type="dcterms:W3CDTF">2023-04-14T15:41:05Z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0x01010073F174FA259AC7408C55DC6A047EC1D1</vt:lpwstr>
  </property>
</Properties>
</file>