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0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2" r:id="rId4"/>
    <p:sldMasterId id="2147484410" r:id="rId5"/>
    <p:sldMasterId id="2147484427" r:id="rId6"/>
    <p:sldMasterId id="2147484444" r:id="rId7"/>
    <p:sldMasterId id="2147484461" r:id="rId8"/>
    <p:sldMasterId id="2147484478" r:id="rId9"/>
    <p:sldMasterId id="2147484495" r:id="rId10"/>
    <p:sldMasterId id="2147484512" r:id="rId11"/>
    <p:sldMasterId id="2147484529" r:id="rId12"/>
    <p:sldMasterId id="2147484546" r:id="rId13"/>
    <p:sldMasterId id="2147484563" r:id="rId14"/>
    <p:sldMasterId id="2147484580" r:id="rId15"/>
  </p:sldMasterIdLst>
  <p:notesMasterIdLst>
    <p:notesMasterId r:id="rId38"/>
  </p:notesMasterIdLst>
  <p:handoutMasterIdLst>
    <p:handoutMasterId r:id="rId39"/>
  </p:handoutMasterIdLst>
  <p:sldIdLst>
    <p:sldId id="2142533451" r:id="rId16"/>
    <p:sldId id="274" r:id="rId17"/>
    <p:sldId id="264" r:id="rId18"/>
    <p:sldId id="2142533452" r:id="rId19"/>
    <p:sldId id="272" r:id="rId20"/>
    <p:sldId id="2142533456" r:id="rId21"/>
    <p:sldId id="2142533457" r:id="rId22"/>
    <p:sldId id="2142533459" r:id="rId23"/>
    <p:sldId id="2142533458" r:id="rId24"/>
    <p:sldId id="2142533450" r:id="rId25"/>
    <p:sldId id="2042" r:id="rId26"/>
    <p:sldId id="2142533462" r:id="rId27"/>
    <p:sldId id="2142533467" r:id="rId28"/>
    <p:sldId id="2142533465" r:id="rId29"/>
    <p:sldId id="2142533466" r:id="rId30"/>
    <p:sldId id="2142533469" r:id="rId31"/>
    <p:sldId id="2142533447" r:id="rId32"/>
    <p:sldId id="2142533470" r:id="rId33"/>
    <p:sldId id="1992" r:id="rId34"/>
    <p:sldId id="2202" r:id="rId35"/>
    <p:sldId id="1994" r:id="rId36"/>
    <p:sldId id="27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FF8"/>
    <a:srgbClr val="D53878"/>
    <a:srgbClr val="FFF2B0"/>
    <a:srgbClr val="3F5564"/>
    <a:srgbClr val="0077BC"/>
    <a:srgbClr val="008391"/>
    <a:srgbClr val="FBF2B4"/>
    <a:srgbClr val="F0CD50"/>
    <a:srgbClr val="4675B7"/>
    <a:srgbClr val="DBD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78677" autoAdjust="0"/>
  </p:normalViewPr>
  <p:slideViewPr>
    <p:cSldViewPr snapToGrid="0">
      <p:cViewPr varScale="1">
        <p:scale>
          <a:sx n="52" d="100"/>
          <a:sy n="52" d="100"/>
        </p:scale>
        <p:origin x="119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-10720"/>
    </p:cViewPr>
  </p:sorterViewPr>
  <p:notesViewPr>
    <p:cSldViewPr snapToGrid="0">
      <p:cViewPr varScale="1">
        <p:scale>
          <a:sx n="93" d="100"/>
          <a:sy n="93" d="100"/>
        </p:scale>
        <p:origin x="36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mced1007\Desktop\&#197;ldersgrupper%20203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mced1007\Desktop\&#197;ldersgrupper%202035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mced1007\AppData\Local\Microsoft\Windows\INetCache\Content.Outlook\AU50A7SB\Befolkningsj&#228;mf&#246;relser%20&#229;ld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Blad1!$A$14</c:f>
              <c:strCache>
                <c:ptCount val="1"/>
                <c:pt idx="0">
                  <c:v>85- år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chemeClr val="accent1"/>
                </a:solidFill>
              </a:ln>
              <a:effectLst/>
            </c:spPr>
          </c:marker>
          <c:cat>
            <c:numRef>
              <c:f>Blad1!$B$11:$P$11</c:f>
              <c:numCache>
                <c:formatCode>General</c:formatCode>
                <c:ptCount val="1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</c:numCache>
            </c:numRef>
          </c:cat>
          <c:val>
            <c:numRef>
              <c:f>Blad1!$B$14:$P$14</c:f>
              <c:numCache>
                <c:formatCode>#,##0</c:formatCode>
                <c:ptCount val="15"/>
                <c:pt idx="0">
                  <c:v>11441</c:v>
                </c:pt>
                <c:pt idx="1">
                  <c:v>11525</c:v>
                </c:pt>
                <c:pt idx="2">
                  <c:v>11697</c:v>
                </c:pt>
                <c:pt idx="3">
                  <c:v>11882</c:v>
                </c:pt>
                <c:pt idx="4">
                  <c:v>12190</c:v>
                </c:pt>
                <c:pt idx="5">
                  <c:v>12525</c:v>
                </c:pt>
                <c:pt idx="6">
                  <c:v>13103</c:v>
                </c:pt>
                <c:pt idx="7">
                  <c:v>13845</c:v>
                </c:pt>
                <c:pt idx="8">
                  <c:v>14607</c:v>
                </c:pt>
                <c:pt idx="9">
                  <c:v>15478</c:v>
                </c:pt>
                <c:pt idx="10">
                  <c:v>16263</c:v>
                </c:pt>
                <c:pt idx="11">
                  <c:v>17079</c:v>
                </c:pt>
                <c:pt idx="12">
                  <c:v>17812</c:v>
                </c:pt>
                <c:pt idx="13">
                  <c:v>18452</c:v>
                </c:pt>
                <c:pt idx="14">
                  <c:v>18947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34-4406-AC45-43ADF725A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4358776"/>
        <c:axId val="574361728"/>
      </c:lineChart>
      <c:catAx>
        <c:axId val="574358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4361728"/>
        <c:crosses val="autoZero"/>
        <c:auto val="1"/>
        <c:lblAlgn val="ctr"/>
        <c:lblOffset val="100"/>
        <c:noMultiLvlLbl val="0"/>
      </c:catAx>
      <c:valAx>
        <c:axId val="57436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4358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Blad1!$A$6</c:f>
              <c:strCache>
                <c:ptCount val="1"/>
                <c:pt idx="0">
                  <c:v>20-64 år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chemeClr val="accent1"/>
                </a:solidFill>
              </a:ln>
              <a:effectLst/>
            </c:spPr>
          </c:marker>
          <c:cat>
            <c:numRef>
              <c:f>Blad1!$B$4:$P$4</c:f>
              <c:numCache>
                <c:formatCode>General</c:formatCode>
                <c:ptCount val="1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</c:numCache>
            </c:numRef>
          </c:cat>
          <c:val>
            <c:numRef>
              <c:f>Blad1!$B$6:$P$6</c:f>
              <c:numCache>
                <c:formatCode>#,##0</c:formatCode>
                <c:ptCount val="15"/>
                <c:pt idx="0" formatCode="0">
                  <c:v>367578</c:v>
                </c:pt>
                <c:pt idx="1">
                  <c:v>370856</c:v>
                </c:pt>
                <c:pt idx="2">
                  <c:v>374400</c:v>
                </c:pt>
                <c:pt idx="3">
                  <c:v>378083</c:v>
                </c:pt>
                <c:pt idx="4">
                  <c:v>381781</c:v>
                </c:pt>
                <c:pt idx="5">
                  <c:v>385451</c:v>
                </c:pt>
                <c:pt idx="6">
                  <c:v>389223</c:v>
                </c:pt>
                <c:pt idx="7">
                  <c:v>392642</c:v>
                </c:pt>
                <c:pt idx="8">
                  <c:v>396003</c:v>
                </c:pt>
                <c:pt idx="9">
                  <c:v>399603</c:v>
                </c:pt>
                <c:pt idx="10">
                  <c:v>403009</c:v>
                </c:pt>
                <c:pt idx="11">
                  <c:v>406769</c:v>
                </c:pt>
                <c:pt idx="12">
                  <c:v>410488</c:v>
                </c:pt>
                <c:pt idx="13">
                  <c:v>414459</c:v>
                </c:pt>
                <c:pt idx="14">
                  <c:v>418373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3E-4406-B09B-CDAE457E6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4326976"/>
        <c:axId val="574324680"/>
      </c:lineChart>
      <c:catAx>
        <c:axId val="57432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4324680"/>
        <c:crosses val="autoZero"/>
        <c:auto val="1"/>
        <c:lblAlgn val="ctr"/>
        <c:lblOffset val="100"/>
        <c:noMultiLvlLbl val="0"/>
      </c:catAx>
      <c:valAx>
        <c:axId val="574324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432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pPr>
            <a:r>
              <a:rPr lang="en-US" sz="28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Befolkning 2021 i Göteborg, ålder och bakgrund, antal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9.9567884007211185E-2"/>
          <c:y val="0.13065604427365476"/>
          <c:w val="0.86781922949234636"/>
          <c:h val="0.73097879903939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BE0101N1!$D$3</c:f>
              <c:strCache>
                <c:ptCount val="1"/>
                <c:pt idx="0">
                  <c:v>Utländsk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BE0101N1!$A$4:$A$104</c:f>
              <c:strCache>
                <c:ptCount val="101"/>
                <c:pt idx="0">
                  <c:v>0 år</c:v>
                </c:pt>
                <c:pt idx="1">
                  <c:v>1 år</c:v>
                </c:pt>
                <c:pt idx="2">
                  <c:v>2 år</c:v>
                </c:pt>
                <c:pt idx="3">
                  <c:v>3 år</c:v>
                </c:pt>
                <c:pt idx="4">
                  <c:v>4 år</c:v>
                </c:pt>
                <c:pt idx="5">
                  <c:v>5 år</c:v>
                </c:pt>
                <c:pt idx="6">
                  <c:v>6 år</c:v>
                </c:pt>
                <c:pt idx="7">
                  <c:v>7 år</c:v>
                </c:pt>
                <c:pt idx="8">
                  <c:v>8 år</c:v>
                </c:pt>
                <c:pt idx="9">
                  <c:v>9 år</c:v>
                </c:pt>
                <c:pt idx="10">
                  <c:v>10 år</c:v>
                </c:pt>
                <c:pt idx="11">
                  <c:v>11 år</c:v>
                </c:pt>
                <c:pt idx="12">
                  <c:v>12 år</c:v>
                </c:pt>
                <c:pt idx="13">
                  <c:v>13 år</c:v>
                </c:pt>
                <c:pt idx="14">
                  <c:v>14 år</c:v>
                </c:pt>
                <c:pt idx="15">
                  <c:v>15 år</c:v>
                </c:pt>
                <c:pt idx="16">
                  <c:v>16 år</c:v>
                </c:pt>
                <c:pt idx="17">
                  <c:v>17 år</c:v>
                </c:pt>
                <c:pt idx="18">
                  <c:v>18 år</c:v>
                </c:pt>
                <c:pt idx="19">
                  <c:v>19 år</c:v>
                </c:pt>
                <c:pt idx="20">
                  <c:v>20 år</c:v>
                </c:pt>
                <c:pt idx="21">
                  <c:v>21 år</c:v>
                </c:pt>
                <c:pt idx="22">
                  <c:v>22 år</c:v>
                </c:pt>
                <c:pt idx="23">
                  <c:v>23 år</c:v>
                </c:pt>
                <c:pt idx="24">
                  <c:v>24 år</c:v>
                </c:pt>
                <c:pt idx="25">
                  <c:v>25 år</c:v>
                </c:pt>
                <c:pt idx="26">
                  <c:v>26 år</c:v>
                </c:pt>
                <c:pt idx="27">
                  <c:v>27 år</c:v>
                </c:pt>
                <c:pt idx="28">
                  <c:v>28 år</c:v>
                </c:pt>
                <c:pt idx="29">
                  <c:v>29 år</c:v>
                </c:pt>
                <c:pt idx="30">
                  <c:v>30 år</c:v>
                </c:pt>
                <c:pt idx="31">
                  <c:v>31 år</c:v>
                </c:pt>
                <c:pt idx="32">
                  <c:v>32 år</c:v>
                </c:pt>
                <c:pt idx="33">
                  <c:v>33 år</c:v>
                </c:pt>
                <c:pt idx="34">
                  <c:v>34 år</c:v>
                </c:pt>
                <c:pt idx="35">
                  <c:v>35 år</c:v>
                </c:pt>
                <c:pt idx="36">
                  <c:v>36 år</c:v>
                </c:pt>
                <c:pt idx="37">
                  <c:v>37 år</c:v>
                </c:pt>
                <c:pt idx="38">
                  <c:v>38 år</c:v>
                </c:pt>
                <c:pt idx="39">
                  <c:v>39 år</c:v>
                </c:pt>
                <c:pt idx="40">
                  <c:v>40 år</c:v>
                </c:pt>
                <c:pt idx="41">
                  <c:v>41 år</c:v>
                </c:pt>
                <c:pt idx="42">
                  <c:v>42 år</c:v>
                </c:pt>
                <c:pt idx="43">
                  <c:v>43 år</c:v>
                </c:pt>
                <c:pt idx="44">
                  <c:v>44 år</c:v>
                </c:pt>
                <c:pt idx="45">
                  <c:v>45 år</c:v>
                </c:pt>
                <c:pt idx="46">
                  <c:v>46 år</c:v>
                </c:pt>
                <c:pt idx="47">
                  <c:v>47 år</c:v>
                </c:pt>
                <c:pt idx="48">
                  <c:v>48 år</c:v>
                </c:pt>
                <c:pt idx="49">
                  <c:v>49 år</c:v>
                </c:pt>
                <c:pt idx="50">
                  <c:v>50 år</c:v>
                </c:pt>
                <c:pt idx="51">
                  <c:v>51 år</c:v>
                </c:pt>
                <c:pt idx="52">
                  <c:v>52 år</c:v>
                </c:pt>
                <c:pt idx="53">
                  <c:v>53 år</c:v>
                </c:pt>
                <c:pt idx="54">
                  <c:v>54 år</c:v>
                </c:pt>
                <c:pt idx="55">
                  <c:v>55 år</c:v>
                </c:pt>
                <c:pt idx="56">
                  <c:v>56 år</c:v>
                </c:pt>
                <c:pt idx="57">
                  <c:v>57 år</c:v>
                </c:pt>
                <c:pt idx="58">
                  <c:v>58 år</c:v>
                </c:pt>
                <c:pt idx="59">
                  <c:v>59 år</c:v>
                </c:pt>
                <c:pt idx="60">
                  <c:v>60 år</c:v>
                </c:pt>
                <c:pt idx="61">
                  <c:v>61 år</c:v>
                </c:pt>
                <c:pt idx="62">
                  <c:v>62 år</c:v>
                </c:pt>
                <c:pt idx="63">
                  <c:v>63 år</c:v>
                </c:pt>
                <c:pt idx="64">
                  <c:v>64 år</c:v>
                </c:pt>
                <c:pt idx="65">
                  <c:v>65 år</c:v>
                </c:pt>
                <c:pt idx="66">
                  <c:v>66 år</c:v>
                </c:pt>
                <c:pt idx="67">
                  <c:v>67 år</c:v>
                </c:pt>
                <c:pt idx="68">
                  <c:v>68 år</c:v>
                </c:pt>
                <c:pt idx="69">
                  <c:v>69 år</c:v>
                </c:pt>
                <c:pt idx="70">
                  <c:v>70 år</c:v>
                </c:pt>
                <c:pt idx="71">
                  <c:v>71 år</c:v>
                </c:pt>
                <c:pt idx="72">
                  <c:v>72 år</c:v>
                </c:pt>
                <c:pt idx="73">
                  <c:v>73 år</c:v>
                </c:pt>
                <c:pt idx="74">
                  <c:v>74 år</c:v>
                </c:pt>
                <c:pt idx="75">
                  <c:v>75 år</c:v>
                </c:pt>
                <c:pt idx="76">
                  <c:v>76 år</c:v>
                </c:pt>
                <c:pt idx="77">
                  <c:v>77 år</c:v>
                </c:pt>
                <c:pt idx="78">
                  <c:v>78 år</c:v>
                </c:pt>
                <c:pt idx="79">
                  <c:v>79 år</c:v>
                </c:pt>
                <c:pt idx="80">
                  <c:v>80 år</c:v>
                </c:pt>
                <c:pt idx="81">
                  <c:v>81 år</c:v>
                </c:pt>
                <c:pt idx="82">
                  <c:v>82 år</c:v>
                </c:pt>
                <c:pt idx="83">
                  <c:v>83 år</c:v>
                </c:pt>
                <c:pt idx="84">
                  <c:v>84 år</c:v>
                </c:pt>
                <c:pt idx="85">
                  <c:v>85 år</c:v>
                </c:pt>
                <c:pt idx="86">
                  <c:v>86 år</c:v>
                </c:pt>
                <c:pt idx="87">
                  <c:v>87 år</c:v>
                </c:pt>
                <c:pt idx="88">
                  <c:v>88 år</c:v>
                </c:pt>
                <c:pt idx="89">
                  <c:v>89 år</c:v>
                </c:pt>
                <c:pt idx="90">
                  <c:v>90 år</c:v>
                </c:pt>
                <c:pt idx="91">
                  <c:v>91 år</c:v>
                </c:pt>
                <c:pt idx="92">
                  <c:v>92 år</c:v>
                </c:pt>
                <c:pt idx="93">
                  <c:v>93 år</c:v>
                </c:pt>
                <c:pt idx="94">
                  <c:v>94 år</c:v>
                </c:pt>
                <c:pt idx="95">
                  <c:v>95 år</c:v>
                </c:pt>
                <c:pt idx="96">
                  <c:v>96 år</c:v>
                </c:pt>
                <c:pt idx="97">
                  <c:v>97 år</c:v>
                </c:pt>
                <c:pt idx="98">
                  <c:v>98 år</c:v>
                </c:pt>
                <c:pt idx="99">
                  <c:v>99 år</c:v>
                </c:pt>
                <c:pt idx="100">
                  <c:v>100+ år</c:v>
                </c:pt>
              </c:strCache>
            </c:strRef>
          </c:cat>
          <c:val>
            <c:numRef>
              <c:f>BE0101N1!$D$4:$D$104</c:f>
              <c:numCache>
                <c:formatCode>#,##0</c:formatCode>
                <c:ptCount val="101"/>
                <c:pt idx="0">
                  <c:v>2159</c:v>
                </c:pt>
                <c:pt idx="1">
                  <c:v>2304</c:v>
                </c:pt>
                <c:pt idx="2">
                  <c:v>2446</c:v>
                </c:pt>
                <c:pt idx="3">
                  <c:v>2462</c:v>
                </c:pt>
                <c:pt idx="4">
                  <c:v>2544</c:v>
                </c:pt>
                <c:pt idx="5">
                  <c:v>2646</c:v>
                </c:pt>
                <c:pt idx="6">
                  <c:v>2525</c:v>
                </c:pt>
                <c:pt idx="7">
                  <c:v>2520</c:v>
                </c:pt>
                <c:pt idx="8">
                  <c:v>2514</c:v>
                </c:pt>
                <c:pt idx="9">
                  <c:v>2470</c:v>
                </c:pt>
                <c:pt idx="10">
                  <c:v>2344</c:v>
                </c:pt>
                <c:pt idx="11">
                  <c:v>2483</c:v>
                </c:pt>
                <c:pt idx="12">
                  <c:v>2336</c:v>
                </c:pt>
                <c:pt idx="13">
                  <c:v>2370</c:v>
                </c:pt>
                <c:pt idx="14">
                  <c:v>2341</c:v>
                </c:pt>
                <c:pt idx="15">
                  <c:v>2327</c:v>
                </c:pt>
                <c:pt idx="16">
                  <c:v>2286</c:v>
                </c:pt>
                <c:pt idx="17">
                  <c:v>2357</c:v>
                </c:pt>
                <c:pt idx="18">
                  <c:v>2364</c:v>
                </c:pt>
                <c:pt idx="19">
                  <c:v>2454</c:v>
                </c:pt>
                <c:pt idx="20">
                  <c:v>2555</c:v>
                </c:pt>
                <c:pt idx="21">
                  <c:v>2918</c:v>
                </c:pt>
                <c:pt idx="22">
                  <c:v>3610</c:v>
                </c:pt>
                <c:pt idx="23">
                  <c:v>3792</c:v>
                </c:pt>
                <c:pt idx="24">
                  <c:v>3691</c:v>
                </c:pt>
                <c:pt idx="25">
                  <c:v>3690</c:v>
                </c:pt>
                <c:pt idx="26">
                  <c:v>4075</c:v>
                </c:pt>
                <c:pt idx="27">
                  <c:v>4299</c:v>
                </c:pt>
                <c:pt idx="28">
                  <c:v>4399</c:v>
                </c:pt>
                <c:pt idx="29">
                  <c:v>4444</c:v>
                </c:pt>
                <c:pt idx="30">
                  <c:v>4641</c:v>
                </c:pt>
                <c:pt idx="31">
                  <c:v>4879</c:v>
                </c:pt>
                <c:pt idx="32">
                  <c:v>4677</c:v>
                </c:pt>
                <c:pt idx="33">
                  <c:v>4893</c:v>
                </c:pt>
                <c:pt idx="34">
                  <c:v>4750</c:v>
                </c:pt>
                <c:pt idx="35">
                  <c:v>4598</c:v>
                </c:pt>
                <c:pt idx="36">
                  <c:v>4757</c:v>
                </c:pt>
                <c:pt idx="37">
                  <c:v>4402</c:v>
                </c:pt>
                <c:pt idx="38">
                  <c:v>4287</c:v>
                </c:pt>
                <c:pt idx="39">
                  <c:v>4179</c:v>
                </c:pt>
                <c:pt idx="40">
                  <c:v>3858</c:v>
                </c:pt>
                <c:pt idx="41">
                  <c:v>3985</c:v>
                </c:pt>
                <c:pt idx="42">
                  <c:v>3719</c:v>
                </c:pt>
                <c:pt idx="43">
                  <c:v>3538</c:v>
                </c:pt>
                <c:pt idx="44">
                  <c:v>3362</c:v>
                </c:pt>
                <c:pt idx="45">
                  <c:v>3279</c:v>
                </c:pt>
                <c:pt idx="46">
                  <c:v>3154</c:v>
                </c:pt>
                <c:pt idx="47">
                  <c:v>3196</c:v>
                </c:pt>
                <c:pt idx="48">
                  <c:v>2920</c:v>
                </c:pt>
                <c:pt idx="49">
                  <c:v>2854</c:v>
                </c:pt>
                <c:pt idx="50">
                  <c:v>2800</c:v>
                </c:pt>
                <c:pt idx="51">
                  <c:v>2825</c:v>
                </c:pt>
                <c:pt idx="52">
                  <c:v>2643</c:v>
                </c:pt>
                <c:pt idx="53">
                  <c:v>2668</c:v>
                </c:pt>
                <c:pt idx="54">
                  <c:v>2484</c:v>
                </c:pt>
                <c:pt idx="55">
                  <c:v>2416</c:v>
                </c:pt>
                <c:pt idx="56">
                  <c:v>2524</c:v>
                </c:pt>
                <c:pt idx="57">
                  <c:v>2468</c:v>
                </c:pt>
                <c:pt idx="58">
                  <c:v>2502</c:v>
                </c:pt>
                <c:pt idx="59">
                  <c:v>2273</c:v>
                </c:pt>
                <c:pt idx="60">
                  <c:v>2103</c:v>
                </c:pt>
                <c:pt idx="61">
                  <c:v>2159</c:v>
                </c:pt>
                <c:pt idx="62">
                  <c:v>1988</c:v>
                </c:pt>
                <c:pt idx="63">
                  <c:v>1822</c:v>
                </c:pt>
                <c:pt idx="64">
                  <c:v>1824</c:v>
                </c:pt>
                <c:pt idx="65">
                  <c:v>1709</c:v>
                </c:pt>
                <c:pt idx="66">
                  <c:v>1646</c:v>
                </c:pt>
                <c:pt idx="67">
                  <c:v>1563</c:v>
                </c:pt>
                <c:pt idx="68">
                  <c:v>1484</c:v>
                </c:pt>
                <c:pt idx="69">
                  <c:v>1395</c:v>
                </c:pt>
                <c:pt idx="70">
                  <c:v>1235</c:v>
                </c:pt>
                <c:pt idx="71">
                  <c:v>1324</c:v>
                </c:pt>
                <c:pt idx="72">
                  <c:v>1278</c:v>
                </c:pt>
                <c:pt idx="73">
                  <c:v>1198</c:v>
                </c:pt>
                <c:pt idx="74">
                  <c:v>1170</c:v>
                </c:pt>
                <c:pt idx="75">
                  <c:v>985</c:v>
                </c:pt>
                <c:pt idx="76">
                  <c:v>885</c:v>
                </c:pt>
                <c:pt idx="77">
                  <c:v>767</c:v>
                </c:pt>
                <c:pt idx="78">
                  <c:v>678</c:v>
                </c:pt>
                <c:pt idx="79">
                  <c:v>702</c:v>
                </c:pt>
                <c:pt idx="80">
                  <c:v>653</c:v>
                </c:pt>
                <c:pt idx="81">
                  <c:v>629</c:v>
                </c:pt>
                <c:pt idx="82">
                  <c:v>546</c:v>
                </c:pt>
                <c:pt idx="83">
                  <c:v>492</c:v>
                </c:pt>
                <c:pt idx="84">
                  <c:v>408</c:v>
                </c:pt>
                <c:pt idx="85">
                  <c:v>372</c:v>
                </c:pt>
                <c:pt idx="86">
                  <c:v>332</c:v>
                </c:pt>
                <c:pt idx="87">
                  <c:v>306</c:v>
                </c:pt>
                <c:pt idx="88">
                  <c:v>223</c:v>
                </c:pt>
                <c:pt idx="89">
                  <c:v>173</c:v>
                </c:pt>
                <c:pt idx="90">
                  <c:v>150</c:v>
                </c:pt>
                <c:pt idx="91">
                  <c:v>182</c:v>
                </c:pt>
                <c:pt idx="92">
                  <c:v>115</c:v>
                </c:pt>
                <c:pt idx="93">
                  <c:v>85</c:v>
                </c:pt>
                <c:pt idx="94">
                  <c:v>61</c:v>
                </c:pt>
                <c:pt idx="95">
                  <c:v>59</c:v>
                </c:pt>
                <c:pt idx="96">
                  <c:v>38</c:v>
                </c:pt>
                <c:pt idx="97">
                  <c:v>21</c:v>
                </c:pt>
                <c:pt idx="98">
                  <c:v>17</c:v>
                </c:pt>
                <c:pt idx="99">
                  <c:v>9</c:v>
                </c:pt>
                <c:pt idx="10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A9-4419-8EE6-C8E363FBE9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75936408"/>
        <c:axId val="475937392"/>
      </c:barChart>
      <c:lineChart>
        <c:grouping val="standard"/>
        <c:varyColors val="0"/>
        <c:ser>
          <c:idx val="1"/>
          <c:order val="1"/>
          <c:tx>
            <c:strRef>
              <c:f>BE0101N1!$E$3</c:f>
              <c:strCache>
                <c:ptCount val="1"/>
                <c:pt idx="0">
                  <c:v>Svensk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BE0101N1!$E$4:$E$104</c:f>
              <c:numCache>
                <c:formatCode>#,##0</c:formatCode>
                <c:ptCount val="101"/>
                <c:pt idx="0">
                  <c:v>5310</c:v>
                </c:pt>
                <c:pt idx="1">
                  <c:v>4544</c:v>
                </c:pt>
                <c:pt idx="2">
                  <c:v>4284</c:v>
                </c:pt>
                <c:pt idx="3">
                  <c:v>4184</c:v>
                </c:pt>
                <c:pt idx="4">
                  <c:v>3979</c:v>
                </c:pt>
                <c:pt idx="5">
                  <c:v>4053</c:v>
                </c:pt>
                <c:pt idx="6">
                  <c:v>3917</c:v>
                </c:pt>
                <c:pt idx="7">
                  <c:v>3836</c:v>
                </c:pt>
                <c:pt idx="8">
                  <c:v>3845</c:v>
                </c:pt>
                <c:pt idx="9">
                  <c:v>4031</c:v>
                </c:pt>
                <c:pt idx="10">
                  <c:v>3872</c:v>
                </c:pt>
                <c:pt idx="11">
                  <c:v>4126</c:v>
                </c:pt>
                <c:pt idx="12">
                  <c:v>4046</c:v>
                </c:pt>
                <c:pt idx="13">
                  <c:v>3849</c:v>
                </c:pt>
                <c:pt idx="14">
                  <c:v>3780</c:v>
                </c:pt>
                <c:pt idx="15">
                  <c:v>3712</c:v>
                </c:pt>
                <c:pt idx="16">
                  <c:v>3511</c:v>
                </c:pt>
                <c:pt idx="17">
                  <c:v>3464</c:v>
                </c:pt>
                <c:pt idx="18">
                  <c:v>3437</c:v>
                </c:pt>
                <c:pt idx="19">
                  <c:v>3601</c:v>
                </c:pt>
                <c:pt idx="20">
                  <c:v>3997</c:v>
                </c:pt>
                <c:pt idx="21">
                  <c:v>4429</c:v>
                </c:pt>
                <c:pt idx="22">
                  <c:v>4704</c:v>
                </c:pt>
                <c:pt idx="23">
                  <c:v>5126</c:v>
                </c:pt>
                <c:pt idx="24">
                  <c:v>5298</c:v>
                </c:pt>
                <c:pt idx="25">
                  <c:v>5610</c:v>
                </c:pt>
                <c:pt idx="26">
                  <c:v>6186</c:v>
                </c:pt>
                <c:pt idx="27">
                  <c:v>6938</c:v>
                </c:pt>
                <c:pt idx="28">
                  <c:v>7161</c:v>
                </c:pt>
                <c:pt idx="29">
                  <c:v>7249</c:v>
                </c:pt>
                <c:pt idx="30">
                  <c:v>7229</c:v>
                </c:pt>
                <c:pt idx="31">
                  <c:v>6911</c:v>
                </c:pt>
                <c:pt idx="32">
                  <c:v>6305</c:v>
                </c:pt>
                <c:pt idx="33">
                  <c:v>6047</c:v>
                </c:pt>
                <c:pt idx="34">
                  <c:v>5452</c:v>
                </c:pt>
                <c:pt idx="35">
                  <c:v>4980</c:v>
                </c:pt>
                <c:pt idx="36">
                  <c:v>4810</c:v>
                </c:pt>
                <c:pt idx="37">
                  <c:v>4586</c:v>
                </c:pt>
                <c:pt idx="38">
                  <c:v>4265</c:v>
                </c:pt>
                <c:pt idx="39">
                  <c:v>4263</c:v>
                </c:pt>
                <c:pt idx="40">
                  <c:v>4178</c:v>
                </c:pt>
                <c:pt idx="41">
                  <c:v>4198</c:v>
                </c:pt>
                <c:pt idx="42">
                  <c:v>4040</c:v>
                </c:pt>
                <c:pt idx="43">
                  <c:v>3833</c:v>
                </c:pt>
                <c:pt idx="44">
                  <c:v>3963</c:v>
                </c:pt>
                <c:pt idx="45">
                  <c:v>3878</c:v>
                </c:pt>
                <c:pt idx="46">
                  <c:v>4175</c:v>
                </c:pt>
                <c:pt idx="47">
                  <c:v>4353</c:v>
                </c:pt>
                <c:pt idx="48">
                  <c:v>4299</c:v>
                </c:pt>
                <c:pt idx="49">
                  <c:v>4237</c:v>
                </c:pt>
                <c:pt idx="50">
                  <c:v>4273</c:v>
                </c:pt>
                <c:pt idx="51">
                  <c:v>3941</c:v>
                </c:pt>
                <c:pt idx="52">
                  <c:v>3964</c:v>
                </c:pt>
                <c:pt idx="53">
                  <c:v>4287</c:v>
                </c:pt>
                <c:pt idx="54">
                  <c:v>4485</c:v>
                </c:pt>
                <c:pt idx="55">
                  <c:v>4663</c:v>
                </c:pt>
                <c:pt idx="56">
                  <c:v>4575</c:v>
                </c:pt>
                <c:pt idx="57">
                  <c:v>4632</c:v>
                </c:pt>
                <c:pt idx="58">
                  <c:v>4257</c:v>
                </c:pt>
                <c:pt idx="59">
                  <c:v>3854</c:v>
                </c:pt>
                <c:pt idx="60">
                  <c:v>3951</c:v>
                </c:pt>
                <c:pt idx="61">
                  <c:v>3706</c:v>
                </c:pt>
                <c:pt idx="62">
                  <c:v>3762</c:v>
                </c:pt>
                <c:pt idx="63">
                  <c:v>3862</c:v>
                </c:pt>
                <c:pt idx="64">
                  <c:v>3766</c:v>
                </c:pt>
                <c:pt idx="65">
                  <c:v>3865</c:v>
                </c:pt>
                <c:pt idx="66">
                  <c:v>3706</c:v>
                </c:pt>
                <c:pt idx="67">
                  <c:v>3470</c:v>
                </c:pt>
                <c:pt idx="68">
                  <c:v>3606</c:v>
                </c:pt>
                <c:pt idx="69">
                  <c:v>3457</c:v>
                </c:pt>
                <c:pt idx="70">
                  <c:v>3318</c:v>
                </c:pt>
                <c:pt idx="71">
                  <c:v>3456</c:v>
                </c:pt>
                <c:pt idx="72">
                  <c:v>3568</c:v>
                </c:pt>
                <c:pt idx="73">
                  <c:v>3592</c:v>
                </c:pt>
                <c:pt idx="74">
                  <c:v>3530</c:v>
                </c:pt>
                <c:pt idx="75">
                  <c:v>3432</c:v>
                </c:pt>
                <c:pt idx="76">
                  <c:v>3444</c:v>
                </c:pt>
                <c:pt idx="77">
                  <c:v>3163</c:v>
                </c:pt>
                <c:pt idx="78">
                  <c:v>3017</c:v>
                </c:pt>
                <c:pt idx="79">
                  <c:v>2563</c:v>
                </c:pt>
                <c:pt idx="80">
                  <c:v>2117</c:v>
                </c:pt>
                <c:pt idx="81">
                  <c:v>1956</c:v>
                </c:pt>
                <c:pt idx="82">
                  <c:v>1746</c:v>
                </c:pt>
                <c:pt idx="83">
                  <c:v>1651</c:v>
                </c:pt>
                <c:pt idx="84">
                  <c:v>1493</c:v>
                </c:pt>
                <c:pt idx="85">
                  <c:v>1373</c:v>
                </c:pt>
                <c:pt idx="86">
                  <c:v>1150</c:v>
                </c:pt>
                <c:pt idx="87">
                  <c:v>987</c:v>
                </c:pt>
                <c:pt idx="88">
                  <c:v>967</c:v>
                </c:pt>
                <c:pt idx="89">
                  <c:v>916</c:v>
                </c:pt>
                <c:pt idx="90">
                  <c:v>820</c:v>
                </c:pt>
                <c:pt idx="91">
                  <c:v>670</c:v>
                </c:pt>
                <c:pt idx="92">
                  <c:v>559</c:v>
                </c:pt>
                <c:pt idx="93">
                  <c:v>451</c:v>
                </c:pt>
                <c:pt idx="94">
                  <c:v>353</c:v>
                </c:pt>
                <c:pt idx="95">
                  <c:v>310</c:v>
                </c:pt>
                <c:pt idx="96">
                  <c:v>249</c:v>
                </c:pt>
                <c:pt idx="97">
                  <c:v>171</c:v>
                </c:pt>
                <c:pt idx="98">
                  <c:v>105</c:v>
                </c:pt>
                <c:pt idx="99">
                  <c:v>84</c:v>
                </c:pt>
                <c:pt idx="100">
                  <c:v>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2A9-4419-8EE6-C8E363FBE9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5936408"/>
        <c:axId val="475937392"/>
      </c:lineChart>
      <c:catAx>
        <c:axId val="475936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Ålder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75937392"/>
        <c:crosses val="autoZero"/>
        <c:auto val="1"/>
        <c:lblAlgn val="ctr"/>
        <c:lblOffset val="100"/>
        <c:tickLblSkip val="10"/>
        <c:noMultiLvlLbl val="0"/>
      </c:catAx>
      <c:valAx>
        <c:axId val="47593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Antal personer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75936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969090545958119"/>
          <c:y val="0.17261111268290869"/>
          <c:w val="0.32711855215350372"/>
          <c:h val="7.2227335187314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sv-SE" sz="2500" b="1" i="0" u="none" strike="noStrike" kern="0" spc="0" baseline="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pPr>
            <a:r>
              <a:rPr lang="sv-SE" sz="2500" b="1" kern="0" spc="0" baseline="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Antal årsarbeten utförda av tillsvidareanställda och tidsbegränsat anställda, hemtjänst och VoB</a:t>
            </a:r>
          </a:p>
        </c:rich>
      </c:tx>
      <c:layout>
        <c:manualLayout>
          <c:xMode val="edge"/>
          <c:yMode val="edge"/>
          <c:x val="0.10758505180375605"/>
          <c:y val="1.8568147293655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sv-SE" sz="2500" b="1" i="0" u="none" strike="noStrike" kern="0" spc="0" baseline="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'Årsarbeten tidsutveckling'!$C$22</c:f>
              <c:strCache>
                <c:ptCount val="1"/>
                <c:pt idx="0">
                  <c:v>Biträden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'Årsarbeten tidsutveckling'!$D$21:$G$21</c:f>
              <c:strCache>
                <c:ptCount val="4"/>
                <c:pt idx="0">
                  <c:v>2019 okt</c:v>
                </c:pt>
                <c:pt idx="1">
                  <c:v>2020 okt</c:v>
                </c:pt>
                <c:pt idx="2">
                  <c:v>2021 okt</c:v>
                </c:pt>
                <c:pt idx="3">
                  <c:v>2022 okt</c:v>
                </c:pt>
              </c:strCache>
            </c:strRef>
          </c:cat>
          <c:val>
            <c:numRef>
              <c:f>'Årsarbeten tidsutveckling'!$D$22:$G$22</c:f>
              <c:numCache>
                <c:formatCode>General</c:formatCode>
                <c:ptCount val="4"/>
                <c:pt idx="0">
                  <c:v>254</c:v>
                </c:pt>
                <c:pt idx="1">
                  <c:v>425</c:v>
                </c:pt>
                <c:pt idx="2">
                  <c:v>691</c:v>
                </c:pt>
                <c:pt idx="3">
                  <c:v>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AC-458A-97BF-EEE32ECFED98}"/>
            </c:ext>
          </c:extLst>
        </c:ser>
        <c:ser>
          <c:idx val="1"/>
          <c:order val="1"/>
          <c:tx>
            <c:strRef>
              <c:f>'Årsarbeten tidsutveckling'!$C$23</c:f>
              <c:strCache>
                <c:ptCount val="1"/>
                <c:pt idx="0">
                  <c:v>Vårdbiträden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'Årsarbeten tidsutveckling'!$D$21:$G$21</c:f>
              <c:strCache>
                <c:ptCount val="4"/>
                <c:pt idx="0">
                  <c:v>2019 okt</c:v>
                </c:pt>
                <c:pt idx="1">
                  <c:v>2020 okt</c:v>
                </c:pt>
                <c:pt idx="2">
                  <c:v>2021 okt</c:v>
                </c:pt>
                <c:pt idx="3">
                  <c:v>2022 okt</c:v>
                </c:pt>
              </c:strCache>
            </c:strRef>
          </c:cat>
          <c:val>
            <c:numRef>
              <c:f>'Årsarbeten tidsutveckling'!$D$23:$G$23</c:f>
              <c:numCache>
                <c:formatCode>General</c:formatCode>
                <c:ptCount val="4"/>
                <c:pt idx="0">
                  <c:v>828</c:v>
                </c:pt>
                <c:pt idx="1">
                  <c:v>633</c:v>
                </c:pt>
                <c:pt idx="2">
                  <c:v>621</c:v>
                </c:pt>
                <c:pt idx="3">
                  <c:v>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AC-458A-97BF-EEE32ECFED98}"/>
            </c:ext>
          </c:extLst>
        </c:ser>
        <c:ser>
          <c:idx val="2"/>
          <c:order val="2"/>
          <c:tx>
            <c:strRef>
              <c:f>'Årsarbeten tidsutveckling'!$C$24</c:f>
              <c:strCache>
                <c:ptCount val="1"/>
                <c:pt idx="0">
                  <c:v>Usk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'Årsarbeten tidsutveckling'!$D$21:$G$21</c:f>
              <c:strCache>
                <c:ptCount val="4"/>
                <c:pt idx="0">
                  <c:v>2019 okt</c:v>
                </c:pt>
                <c:pt idx="1">
                  <c:v>2020 okt</c:v>
                </c:pt>
                <c:pt idx="2">
                  <c:v>2021 okt</c:v>
                </c:pt>
                <c:pt idx="3">
                  <c:v>2022 okt</c:v>
                </c:pt>
              </c:strCache>
            </c:strRef>
          </c:cat>
          <c:val>
            <c:numRef>
              <c:f>'Årsarbeten tidsutveckling'!$D$24:$G$24</c:f>
              <c:numCache>
                <c:formatCode>#,##0</c:formatCode>
                <c:ptCount val="4"/>
                <c:pt idx="0">
                  <c:v>2990</c:v>
                </c:pt>
                <c:pt idx="1">
                  <c:v>2802</c:v>
                </c:pt>
                <c:pt idx="2">
                  <c:v>2926</c:v>
                </c:pt>
                <c:pt idx="3">
                  <c:v>2880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AC-458A-97BF-EEE32ECFE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3057256"/>
        <c:axId val="723060536"/>
      </c:barChart>
      <c:catAx>
        <c:axId val="723057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23060536"/>
        <c:crosses val="autoZero"/>
        <c:auto val="1"/>
        <c:lblAlgn val="ctr"/>
        <c:lblOffset val="100"/>
        <c:noMultiLvlLbl val="0"/>
      </c:catAx>
      <c:valAx>
        <c:axId val="723060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23057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sv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F87C90-3F49-49D2-B7FE-25DF324D59F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D4633010-ABFF-4646-88D2-671995F69C46}">
      <dgm:prSet phldrT="[Text]"/>
      <dgm:spPr/>
      <dgm:t>
        <a:bodyPr/>
        <a:lstStyle/>
        <a:p>
          <a:r>
            <a:rPr lang="sv-SE" dirty="0"/>
            <a:t>Aktivt och hälsosamt åldrande</a:t>
          </a:r>
        </a:p>
      </dgm:t>
    </dgm:pt>
    <dgm:pt modelId="{FAF821E5-D643-40D3-9473-018711FF7A59}" type="parTrans" cxnId="{99BB1BD9-E5F7-4642-ABA7-129479DEE97B}">
      <dgm:prSet/>
      <dgm:spPr/>
      <dgm:t>
        <a:bodyPr/>
        <a:lstStyle/>
        <a:p>
          <a:endParaRPr lang="sv-SE"/>
        </a:p>
      </dgm:t>
    </dgm:pt>
    <dgm:pt modelId="{1F51ECB2-3091-4D35-A6E6-BD2359465893}" type="sibTrans" cxnId="{99BB1BD9-E5F7-4642-ABA7-129479DEE97B}">
      <dgm:prSet/>
      <dgm:spPr/>
      <dgm:t>
        <a:bodyPr/>
        <a:lstStyle/>
        <a:p>
          <a:endParaRPr lang="sv-SE"/>
        </a:p>
      </dgm:t>
    </dgm:pt>
    <dgm:pt modelId="{99074ADF-946B-4B88-949F-3C99B9DF2E36}">
      <dgm:prSet phldrT="[Text]"/>
      <dgm:spPr/>
      <dgm:t>
        <a:bodyPr/>
        <a:lstStyle/>
        <a:p>
          <a:r>
            <a:rPr lang="sv-SE" dirty="0"/>
            <a:t>Hållbar vård och omsorg</a:t>
          </a:r>
        </a:p>
      </dgm:t>
    </dgm:pt>
    <dgm:pt modelId="{2473512A-FC3F-46F1-9839-2636877F5EAC}" type="parTrans" cxnId="{646E927F-5DCB-49DF-BE93-F00F290733EF}">
      <dgm:prSet/>
      <dgm:spPr/>
      <dgm:t>
        <a:bodyPr/>
        <a:lstStyle/>
        <a:p>
          <a:endParaRPr lang="sv-SE"/>
        </a:p>
      </dgm:t>
    </dgm:pt>
    <dgm:pt modelId="{25B8D0B8-86B9-42F4-BF12-42CA3A2A6C75}" type="sibTrans" cxnId="{646E927F-5DCB-49DF-BE93-F00F290733EF}">
      <dgm:prSet/>
      <dgm:spPr/>
      <dgm:t>
        <a:bodyPr/>
        <a:lstStyle/>
        <a:p>
          <a:endParaRPr lang="sv-SE"/>
        </a:p>
      </dgm:t>
    </dgm:pt>
    <dgm:pt modelId="{7797BF69-EE3E-4E39-B3B6-DF6860665EB2}">
      <dgm:prSet phldrT="[Text]"/>
      <dgm:spPr/>
      <dgm:t>
        <a:bodyPr/>
        <a:lstStyle/>
        <a:p>
          <a:r>
            <a:rPr lang="sv-SE" dirty="0"/>
            <a:t>Attraktiv arbetsgivare</a:t>
          </a:r>
        </a:p>
      </dgm:t>
    </dgm:pt>
    <dgm:pt modelId="{CCFEB2C5-C64B-4AAD-9DC2-D961BCFD289A}" type="parTrans" cxnId="{49615C0F-7E08-40F4-B7F4-144B0A771D77}">
      <dgm:prSet/>
      <dgm:spPr/>
      <dgm:t>
        <a:bodyPr/>
        <a:lstStyle/>
        <a:p>
          <a:endParaRPr lang="sv-SE"/>
        </a:p>
      </dgm:t>
    </dgm:pt>
    <dgm:pt modelId="{6E4A834B-04EF-49D3-B8D3-ED75A23D6BAE}" type="sibTrans" cxnId="{49615C0F-7E08-40F4-B7F4-144B0A771D77}">
      <dgm:prSet/>
      <dgm:spPr/>
      <dgm:t>
        <a:bodyPr/>
        <a:lstStyle/>
        <a:p>
          <a:endParaRPr lang="sv-SE"/>
        </a:p>
      </dgm:t>
    </dgm:pt>
    <dgm:pt modelId="{CE753C46-7B9B-47B2-8CB9-C6C325D7A331}">
      <dgm:prSet phldrT="[Text]"/>
      <dgm:spPr/>
      <dgm:t>
        <a:bodyPr/>
        <a:lstStyle/>
        <a:p>
          <a:r>
            <a:rPr lang="sv-SE" dirty="0"/>
            <a:t>Kompetensförsörjning</a:t>
          </a:r>
          <a:br>
            <a:rPr lang="sv-SE" dirty="0"/>
          </a:br>
          <a:r>
            <a:rPr lang="sv-SE" dirty="0"/>
            <a:t> </a:t>
          </a:r>
        </a:p>
      </dgm:t>
    </dgm:pt>
    <dgm:pt modelId="{A2B234AA-D1D2-48E2-BF6D-856AED1F342D}" type="parTrans" cxnId="{51B27292-BD18-4D14-AF76-C307D7ADCE86}">
      <dgm:prSet/>
      <dgm:spPr/>
      <dgm:t>
        <a:bodyPr/>
        <a:lstStyle/>
        <a:p>
          <a:endParaRPr lang="sv-SE"/>
        </a:p>
      </dgm:t>
    </dgm:pt>
    <dgm:pt modelId="{D97EC842-4193-423F-882B-846C0473D19C}" type="sibTrans" cxnId="{51B27292-BD18-4D14-AF76-C307D7ADCE86}">
      <dgm:prSet/>
      <dgm:spPr/>
      <dgm:t>
        <a:bodyPr/>
        <a:lstStyle/>
        <a:p>
          <a:endParaRPr lang="sv-SE"/>
        </a:p>
      </dgm:t>
    </dgm:pt>
    <dgm:pt modelId="{888CF05C-C07B-44FA-AC61-DE822100727D}">
      <dgm:prSet phldrT="[Text]"/>
      <dgm:spPr/>
      <dgm:t>
        <a:bodyPr/>
        <a:lstStyle/>
        <a:p>
          <a:r>
            <a:rPr lang="sv-SE" dirty="0"/>
            <a:t>Hållbar bemanning </a:t>
          </a:r>
          <a:br>
            <a:rPr lang="sv-SE" dirty="0"/>
          </a:br>
          <a:endParaRPr lang="sv-SE" dirty="0"/>
        </a:p>
      </dgm:t>
    </dgm:pt>
    <dgm:pt modelId="{5BA221D5-C835-4127-8FDB-495257599292}" type="parTrans" cxnId="{AA5348AE-6654-4DAF-BCEA-94D41A2B716D}">
      <dgm:prSet/>
      <dgm:spPr/>
      <dgm:t>
        <a:bodyPr/>
        <a:lstStyle/>
        <a:p>
          <a:endParaRPr lang="sv-SE"/>
        </a:p>
      </dgm:t>
    </dgm:pt>
    <dgm:pt modelId="{E37E6846-D1BE-4C5A-AD99-D899B5F012DD}" type="sibTrans" cxnId="{AA5348AE-6654-4DAF-BCEA-94D41A2B716D}">
      <dgm:prSet/>
      <dgm:spPr/>
      <dgm:t>
        <a:bodyPr/>
        <a:lstStyle/>
        <a:p>
          <a:endParaRPr lang="sv-SE"/>
        </a:p>
      </dgm:t>
    </dgm:pt>
    <dgm:pt modelId="{482EFD6F-E8A8-4491-8840-86C13BDAA25F}">
      <dgm:prSet phldrT="[Text]"/>
      <dgm:spPr/>
      <dgm:t>
        <a:bodyPr/>
        <a:lstStyle/>
        <a:p>
          <a:r>
            <a:rPr lang="sv-SE" dirty="0"/>
            <a:t>Arbetsmiljö (fysisk, social och organisatorisk) </a:t>
          </a:r>
        </a:p>
      </dgm:t>
    </dgm:pt>
    <dgm:pt modelId="{A0294E91-2B82-41E9-8BD9-5409AEB74A7F}" type="parTrans" cxnId="{1C8209EB-DE1C-48E4-B8D3-03E7D5A2C50D}">
      <dgm:prSet/>
      <dgm:spPr/>
      <dgm:t>
        <a:bodyPr/>
        <a:lstStyle/>
        <a:p>
          <a:endParaRPr lang="sv-SE"/>
        </a:p>
      </dgm:t>
    </dgm:pt>
    <dgm:pt modelId="{BE66C03B-759A-4F79-BD1A-472936F1CE27}" type="sibTrans" cxnId="{1C8209EB-DE1C-48E4-B8D3-03E7D5A2C50D}">
      <dgm:prSet/>
      <dgm:spPr/>
      <dgm:t>
        <a:bodyPr/>
        <a:lstStyle/>
        <a:p>
          <a:endParaRPr lang="sv-SE"/>
        </a:p>
      </dgm:t>
    </dgm:pt>
    <dgm:pt modelId="{0B697AED-4644-4495-B00F-F7393A13BB01}">
      <dgm:prSet phldrT="[Text]"/>
      <dgm:spPr/>
      <dgm:t>
        <a:bodyPr/>
        <a:lstStyle/>
        <a:p>
          <a:r>
            <a:rPr lang="sv-SE" dirty="0"/>
            <a:t>Främja självständigt liv och fördröja ett inträde till äldreomsorgen</a:t>
          </a:r>
          <a:br>
            <a:rPr lang="sv-SE" dirty="0"/>
          </a:br>
          <a:endParaRPr lang="sv-SE" dirty="0"/>
        </a:p>
      </dgm:t>
    </dgm:pt>
    <dgm:pt modelId="{C0696D52-4887-4D8B-BBA3-8B2ADD9B62CB}" type="parTrans" cxnId="{24400683-6D89-4DF7-8E32-74E7B1398BA4}">
      <dgm:prSet/>
      <dgm:spPr/>
      <dgm:t>
        <a:bodyPr/>
        <a:lstStyle/>
        <a:p>
          <a:endParaRPr lang="sv-SE"/>
        </a:p>
      </dgm:t>
    </dgm:pt>
    <dgm:pt modelId="{EDB254DA-04E9-42E1-A79B-8D28661432CE}" type="sibTrans" cxnId="{24400683-6D89-4DF7-8E32-74E7B1398BA4}">
      <dgm:prSet/>
      <dgm:spPr/>
      <dgm:t>
        <a:bodyPr/>
        <a:lstStyle/>
        <a:p>
          <a:endParaRPr lang="sv-SE"/>
        </a:p>
      </dgm:t>
    </dgm:pt>
    <dgm:pt modelId="{451C93DA-4DAA-4DFD-A983-79AC5C6004DA}">
      <dgm:prSet phldrT="[Text]"/>
      <dgm:spPr/>
      <dgm:t>
        <a:bodyPr/>
        <a:lstStyle/>
        <a:p>
          <a:r>
            <a:rPr lang="sv-SE" dirty="0"/>
            <a:t>Arbeta för en åldersvänlig stad </a:t>
          </a:r>
        </a:p>
      </dgm:t>
    </dgm:pt>
    <dgm:pt modelId="{08F412BB-7A47-4862-9014-3713C073746B}" type="parTrans" cxnId="{805A87E6-CB0C-4381-B86D-293FB0A58BB0}">
      <dgm:prSet/>
      <dgm:spPr/>
      <dgm:t>
        <a:bodyPr/>
        <a:lstStyle/>
        <a:p>
          <a:endParaRPr lang="sv-SE"/>
        </a:p>
      </dgm:t>
    </dgm:pt>
    <dgm:pt modelId="{AA45A0D9-C8DC-4431-A6BA-9D9C862B5DED}" type="sibTrans" cxnId="{805A87E6-CB0C-4381-B86D-293FB0A58BB0}">
      <dgm:prSet/>
      <dgm:spPr/>
      <dgm:t>
        <a:bodyPr/>
        <a:lstStyle/>
        <a:p>
          <a:endParaRPr lang="sv-SE"/>
        </a:p>
      </dgm:t>
    </dgm:pt>
    <dgm:pt modelId="{EC5EC488-5DB3-4756-8D6D-C0482DF22FB6}">
      <dgm:prSet phldrT="[Text]"/>
      <dgm:spPr/>
      <dgm:t>
        <a:bodyPr/>
        <a:lstStyle/>
        <a:p>
          <a:endParaRPr lang="sv-SE" dirty="0"/>
        </a:p>
      </dgm:t>
    </dgm:pt>
    <dgm:pt modelId="{E1A2D271-4E23-4749-AC4B-D3AF1C507763}" type="parTrans" cxnId="{0DF4BC8E-2C2E-41BC-A4AF-94823FD73235}">
      <dgm:prSet/>
      <dgm:spPr/>
      <dgm:t>
        <a:bodyPr/>
        <a:lstStyle/>
        <a:p>
          <a:endParaRPr lang="sv-SE"/>
        </a:p>
      </dgm:t>
    </dgm:pt>
    <dgm:pt modelId="{A41EB1BF-67D1-4848-8170-8B7B53C1974A}" type="sibTrans" cxnId="{0DF4BC8E-2C2E-41BC-A4AF-94823FD73235}">
      <dgm:prSet/>
      <dgm:spPr/>
      <dgm:t>
        <a:bodyPr/>
        <a:lstStyle/>
        <a:p>
          <a:endParaRPr lang="sv-SE"/>
        </a:p>
      </dgm:t>
    </dgm:pt>
    <dgm:pt modelId="{70B28FD5-D0A2-4C85-A458-17E16560E402}">
      <dgm:prSet phldrT="[Text]"/>
      <dgm:spPr/>
      <dgm:t>
        <a:bodyPr/>
        <a:lstStyle/>
        <a:p>
          <a:r>
            <a:rPr lang="sv-SE" dirty="0"/>
            <a:t>Effektiva processer i vård- och omsorgskedjan</a:t>
          </a:r>
          <a:br>
            <a:rPr lang="sv-SE" dirty="0"/>
          </a:br>
          <a:endParaRPr lang="sv-SE" dirty="0"/>
        </a:p>
      </dgm:t>
    </dgm:pt>
    <dgm:pt modelId="{2A989726-BD05-47AC-BE7C-C8F59E7D81CC}" type="parTrans" cxnId="{28CE71B0-78D2-4747-96BE-0C9BD6D1E859}">
      <dgm:prSet/>
      <dgm:spPr/>
      <dgm:t>
        <a:bodyPr/>
        <a:lstStyle/>
        <a:p>
          <a:endParaRPr lang="sv-SE"/>
        </a:p>
      </dgm:t>
    </dgm:pt>
    <dgm:pt modelId="{34A3096E-138D-410A-A190-B1A1E0851B89}" type="sibTrans" cxnId="{28CE71B0-78D2-4747-96BE-0C9BD6D1E859}">
      <dgm:prSet/>
      <dgm:spPr/>
      <dgm:t>
        <a:bodyPr/>
        <a:lstStyle/>
        <a:p>
          <a:endParaRPr lang="sv-SE"/>
        </a:p>
      </dgm:t>
    </dgm:pt>
    <dgm:pt modelId="{6A9F8AC1-7C31-44DC-A0C2-638AC7B2B466}">
      <dgm:prSet phldrT="[Text]"/>
      <dgm:spPr/>
      <dgm:t>
        <a:bodyPr/>
        <a:lstStyle/>
        <a:p>
          <a:r>
            <a:rPr lang="sv-SE" dirty="0"/>
            <a:t>Systematiskt kvalitetsarbete</a:t>
          </a:r>
        </a:p>
      </dgm:t>
    </dgm:pt>
    <dgm:pt modelId="{D9B40C07-0E0C-4A9B-B689-9596BCD14AEE}" type="parTrans" cxnId="{B46EE0FB-7935-48FF-84A0-20D4839FE9F2}">
      <dgm:prSet/>
      <dgm:spPr/>
      <dgm:t>
        <a:bodyPr/>
        <a:lstStyle/>
        <a:p>
          <a:endParaRPr lang="sv-SE"/>
        </a:p>
      </dgm:t>
    </dgm:pt>
    <dgm:pt modelId="{4F9ECD32-E95F-4E7D-80D2-4E63501E8B1A}" type="sibTrans" cxnId="{B46EE0FB-7935-48FF-84A0-20D4839FE9F2}">
      <dgm:prSet/>
      <dgm:spPr/>
      <dgm:t>
        <a:bodyPr/>
        <a:lstStyle/>
        <a:p>
          <a:endParaRPr lang="sv-SE"/>
        </a:p>
      </dgm:t>
    </dgm:pt>
    <dgm:pt modelId="{606E6D39-851C-4F16-BB0E-40A14922DF05}" type="pres">
      <dgm:prSet presAssocID="{4EF87C90-3F49-49D2-B7FE-25DF324D59FA}" presName="Name0" presStyleCnt="0">
        <dgm:presLayoutVars>
          <dgm:dir/>
          <dgm:animLvl val="lvl"/>
          <dgm:resizeHandles val="exact"/>
        </dgm:presLayoutVars>
      </dgm:prSet>
      <dgm:spPr/>
    </dgm:pt>
    <dgm:pt modelId="{C3CCD83C-F26E-42B1-A9AE-D8C4C0F11204}" type="pres">
      <dgm:prSet presAssocID="{D4633010-ABFF-4646-88D2-671995F69C46}" presName="composite" presStyleCnt="0"/>
      <dgm:spPr/>
    </dgm:pt>
    <dgm:pt modelId="{C47B286C-DBAA-43C8-A47C-B0355E87921C}" type="pres">
      <dgm:prSet presAssocID="{D4633010-ABFF-4646-88D2-671995F69C4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5E8D40A-8494-4B33-B10D-7C875FC224C6}" type="pres">
      <dgm:prSet presAssocID="{D4633010-ABFF-4646-88D2-671995F69C46}" presName="desTx" presStyleLbl="alignAccFollowNode1" presStyleIdx="0" presStyleCnt="3">
        <dgm:presLayoutVars>
          <dgm:bulletEnabled val="1"/>
        </dgm:presLayoutVars>
      </dgm:prSet>
      <dgm:spPr/>
    </dgm:pt>
    <dgm:pt modelId="{4D39148D-4409-4CBC-88AC-073F5DF03FA4}" type="pres">
      <dgm:prSet presAssocID="{1F51ECB2-3091-4D35-A6E6-BD2359465893}" presName="space" presStyleCnt="0"/>
      <dgm:spPr/>
    </dgm:pt>
    <dgm:pt modelId="{6750BBA8-149A-410F-8FB1-E20B96F447A7}" type="pres">
      <dgm:prSet presAssocID="{99074ADF-946B-4B88-949F-3C99B9DF2E36}" presName="composite" presStyleCnt="0"/>
      <dgm:spPr/>
    </dgm:pt>
    <dgm:pt modelId="{FD2A9687-C235-4172-A098-312C87C99F49}" type="pres">
      <dgm:prSet presAssocID="{99074ADF-946B-4B88-949F-3C99B9DF2E3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CB4C7583-613C-42E8-9EF6-F95DA3B9A456}" type="pres">
      <dgm:prSet presAssocID="{99074ADF-946B-4B88-949F-3C99B9DF2E36}" presName="desTx" presStyleLbl="alignAccFollowNode1" presStyleIdx="1" presStyleCnt="3">
        <dgm:presLayoutVars>
          <dgm:bulletEnabled val="1"/>
        </dgm:presLayoutVars>
      </dgm:prSet>
      <dgm:spPr/>
    </dgm:pt>
    <dgm:pt modelId="{9A963CBB-A37D-48F4-93A5-47E97786F73C}" type="pres">
      <dgm:prSet presAssocID="{25B8D0B8-86B9-42F4-BF12-42CA3A2A6C75}" presName="space" presStyleCnt="0"/>
      <dgm:spPr/>
    </dgm:pt>
    <dgm:pt modelId="{DB496221-56DF-4060-AC53-A07A9DA9C50F}" type="pres">
      <dgm:prSet presAssocID="{7797BF69-EE3E-4E39-B3B6-DF6860665EB2}" presName="composite" presStyleCnt="0"/>
      <dgm:spPr/>
    </dgm:pt>
    <dgm:pt modelId="{6867BABB-C459-4D22-B03A-89D3D938DF9A}" type="pres">
      <dgm:prSet presAssocID="{7797BF69-EE3E-4E39-B3B6-DF6860665EB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812A10B-EDB0-4EDB-8A63-6B5B1D6458E6}" type="pres">
      <dgm:prSet presAssocID="{7797BF69-EE3E-4E39-B3B6-DF6860665EB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4CB2205-0B9B-4E2B-82FF-C2257C4793BA}" type="presOf" srcId="{4EF87C90-3F49-49D2-B7FE-25DF324D59FA}" destId="{606E6D39-851C-4F16-BB0E-40A14922DF05}" srcOrd="0" destOrd="0" presId="urn:microsoft.com/office/officeart/2005/8/layout/hList1"/>
    <dgm:cxn modelId="{D8BFF10D-D55F-4DCF-8FFD-DECE17BA84E4}" type="presOf" srcId="{99074ADF-946B-4B88-949F-3C99B9DF2E36}" destId="{FD2A9687-C235-4172-A098-312C87C99F49}" srcOrd="0" destOrd="0" presId="urn:microsoft.com/office/officeart/2005/8/layout/hList1"/>
    <dgm:cxn modelId="{49615C0F-7E08-40F4-B7F4-144B0A771D77}" srcId="{4EF87C90-3F49-49D2-B7FE-25DF324D59FA}" destId="{7797BF69-EE3E-4E39-B3B6-DF6860665EB2}" srcOrd="2" destOrd="0" parTransId="{CCFEB2C5-C64B-4AAD-9DC2-D961BCFD289A}" sibTransId="{6E4A834B-04EF-49D3-B8D3-ED75A23D6BAE}"/>
    <dgm:cxn modelId="{804B2A1F-D204-4A48-97C5-30A4C46C27C3}" type="presOf" srcId="{451C93DA-4DAA-4DFD-A983-79AC5C6004DA}" destId="{85E8D40A-8494-4B33-B10D-7C875FC224C6}" srcOrd="0" destOrd="1" presId="urn:microsoft.com/office/officeart/2005/8/layout/hList1"/>
    <dgm:cxn modelId="{85DD4229-0CAC-4F9A-B7D7-3426CDF237F5}" type="presOf" srcId="{70B28FD5-D0A2-4C85-A458-17E16560E402}" destId="{CB4C7583-613C-42E8-9EF6-F95DA3B9A456}" srcOrd="0" destOrd="0" presId="urn:microsoft.com/office/officeart/2005/8/layout/hList1"/>
    <dgm:cxn modelId="{A3FDDF5F-241A-4618-926F-B724DBC568F4}" type="presOf" srcId="{CE753C46-7B9B-47B2-8CB9-C6C325D7A331}" destId="{0812A10B-EDB0-4EDB-8A63-6B5B1D6458E6}" srcOrd="0" destOrd="0" presId="urn:microsoft.com/office/officeart/2005/8/layout/hList1"/>
    <dgm:cxn modelId="{B15DD878-50EA-4B1B-B181-4FD54C893C96}" type="presOf" srcId="{D4633010-ABFF-4646-88D2-671995F69C46}" destId="{C47B286C-DBAA-43C8-A47C-B0355E87921C}" srcOrd="0" destOrd="0" presId="urn:microsoft.com/office/officeart/2005/8/layout/hList1"/>
    <dgm:cxn modelId="{646E927F-5DCB-49DF-BE93-F00F290733EF}" srcId="{4EF87C90-3F49-49D2-B7FE-25DF324D59FA}" destId="{99074ADF-946B-4B88-949F-3C99B9DF2E36}" srcOrd="1" destOrd="0" parTransId="{2473512A-FC3F-46F1-9839-2636877F5EAC}" sibTransId="{25B8D0B8-86B9-42F4-BF12-42CA3A2A6C75}"/>
    <dgm:cxn modelId="{24400683-6D89-4DF7-8E32-74E7B1398BA4}" srcId="{D4633010-ABFF-4646-88D2-671995F69C46}" destId="{0B697AED-4644-4495-B00F-F7393A13BB01}" srcOrd="0" destOrd="0" parTransId="{C0696D52-4887-4D8B-BBA3-8B2ADD9B62CB}" sibTransId="{EDB254DA-04E9-42E1-A79B-8D28661432CE}"/>
    <dgm:cxn modelId="{0DF4BC8E-2C2E-41BC-A4AF-94823FD73235}" srcId="{7797BF69-EE3E-4E39-B3B6-DF6860665EB2}" destId="{EC5EC488-5DB3-4756-8D6D-C0482DF22FB6}" srcOrd="3" destOrd="0" parTransId="{E1A2D271-4E23-4749-AC4B-D3AF1C507763}" sibTransId="{A41EB1BF-67D1-4848-8170-8B7B53C1974A}"/>
    <dgm:cxn modelId="{51B27292-BD18-4D14-AF76-C307D7ADCE86}" srcId="{7797BF69-EE3E-4E39-B3B6-DF6860665EB2}" destId="{CE753C46-7B9B-47B2-8CB9-C6C325D7A331}" srcOrd="0" destOrd="0" parTransId="{A2B234AA-D1D2-48E2-BF6D-856AED1F342D}" sibTransId="{D97EC842-4193-423F-882B-846C0473D19C}"/>
    <dgm:cxn modelId="{C63639A6-280C-40D6-9610-5CE527D899EA}" type="presOf" srcId="{7797BF69-EE3E-4E39-B3B6-DF6860665EB2}" destId="{6867BABB-C459-4D22-B03A-89D3D938DF9A}" srcOrd="0" destOrd="0" presId="urn:microsoft.com/office/officeart/2005/8/layout/hList1"/>
    <dgm:cxn modelId="{44E073A6-96F2-4196-BAE5-53BCA558F1C1}" type="presOf" srcId="{888CF05C-C07B-44FA-AC61-DE822100727D}" destId="{0812A10B-EDB0-4EDB-8A63-6B5B1D6458E6}" srcOrd="0" destOrd="1" presId="urn:microsoft.com/office/officeart/2005/8/layout/hList1"/>
    <dgm:cxn modelId="{AA5348AE-6654-4DAF-BCEA-94D41A2B716D}" srcId="{7797BF69-EE3E-4E39-B3B6-DF6860665EB2}" destId="{888CF05C-C07B-44FA-AC61-DE822100727D}" srcOrd="1" destOrd="0" parTransId="{5BA221D5-C835-4127-8FDB-495257599292}" sibTransId="{E37E6846-D1BE-4C5A-AD99-D899B5F012DD}"/>
    <dgm:cxn modelId="{28CE71B0-78D2-4747-96BE-0C9BD6D1E859}" srcId="{99074ADF-946B-4B88-949F-3C99B9DF2E36}" destId="{70B28FD5-D0A2-4C85-A458-17E16560E402}" srcOrd="0" destOrd="0" parTransId="{2A989726-BD05-47AC-BE7C-C8F59E7D81CC}" sibTransId="{34A3096E-138D-410A-A190-B1A1E0851B89}"/>
    <dgm:cxn modelId="{E77522BB-87BF-4AD2-9580-5D0018529D79}" type="presOf" srcId="{482EFD6F-E8A8-4491-8840-86C13BDAA25F}" destId="{0812A10B-EDB0-4EDB-8A63-6B5B1D6458E6}" srcOrd="0" destOrd="2" presId="urn:microsoft.com/office/officeart/2005/8/layout/hList1"/>
    <dgm:cxn modelId="{4FAE2CC3-2134-4AB8-B4FC-9E2469E3DC92}" type="presOf" srcId="{EC5EC488-5DB3-4756-8D6D-C0482DF22FB6}" destId="{0812A10B-EDB0-4EDB-8A63-6B5B1D6458E6}" srcOrd="0" destOrd="3" presId="urn:microsoft.com/office/officeart/2005/8/layout/hList1"/>
    <dgm:cxn modelId="{99BB1BD9-E5F7-4642-ABA7-129479DEE97B}" srcId="{4EF87C90-3F49-49D2-B7FE-25DF324D59FA}" destId="{D4633010-ABFF-4646-88D2-671995F69C46}" srcOrd="0" destOrd="0" parTransId="{FAF821E5-D643-40D3-9473-018711FF7A59}" sibTransId="{1F51ECB2-3091-4D35-A6E6-BD2359465893}"/>
    <dgm:cxn modelId="{A4381DE1-7B52-4911-A229-A75F1CE3C110}" type="presOf" srcId="{6A9F8AC1-7C31-44DC-A0C2-638AC7B2B466}" destId="{CB4C7583-613C-42E8-9EF6-F95DA3B9A456}" srcOrd="0" destOrd="1" presId="urn:microsoft.com/office/officeart/2005/8/layout/hList1"/>
    <dgm:cxn modelId="{805A87E6-CB0C-4381-B86D-293FB0A58BB0}" srcId="{D4633010-ABFF-4646-88D2-671995F69C46}" destId="{451C93DA-4DAA-4DFD-A983-79AC5C6004DA}" srcOrd="1" destOrd="0" parTransId="{08F412BB-7A47-4862-9014-3713C073746B}" sibTransId="{AA45A0D9-C8DC-4431-A6BA-9D9C862B5DED}"/>
    <dgm:cxn modelId="{2CD457EA-4E7A-48D8-B83A-3C32F1703C48}" type="presOf" srcId="{0B697AED-4644-4495-B00F-F7393A13BB01}" destId="{85E8D40A-8494-4B33-B10D-7C875FC224C6}" srcOrd="0" destOrd="0" presId="urn:microsoft.com/office/officeart/2005/8/layout/hList1"/>
    <dgm:cxn modelId="{1C8209EB-DE1C-48E4-B8D3-03E7D5A2C50D}" srcId="{7797BF69-EE3E-4E39-B3B6-DF6860665EB2}" destId="{482EFD6F-E8A8-4491-8840-86C13BDAA25F}" srcOrd="2" destOrd="0" parTransId="{A0294E91-2B82-41E9-8BD9-5409AEB74A7F}" sibTransId="{BE66C03B-759A-4F79-BD1A-472936F1CE27}"/>
    <dgm:cxn modelId="{B46EE0FB-7935-48FF-84A0-20D4839FE9F2}" srcId="{99074ADF-946B-4B88-949F-3C99B9DF2E36}" destId="{6A9F8AC1-7C31-44DC-A0C2-638AC7B2B466}" srcOrd="1" destOrd="0" parTransId="{D9B40C07-0E0C-4A9B-B689-9596BCD14AEE}" sibTransId="{4F9ECD32-E95F-4E7D-80D2-4E63501E8B1A}"/>
    <dgm:cxn modelId="{619CA36F-B652-4700-A5B6-B914DC08F297}" type="presParOf" srcId="{606E6D39-851C-4F16-BB0E-40A14922DF05}" destId="{C3CCD83C-F26E-42B1-A9AE-D8C4C0F11204}" srcOrd="0" destOrd="0" presId="urn:microsoft.com/office/officeart/2005/8/layout/hList1"/>
    <dgm:cxn modelId="{234D07A7-E293-4966-9701-F78408BDCD84}" type="presParOf" srcId="{C3CCD83C-F26E-42B1-A9AE-D8C4C0F11204}" destId="{C47B286C-DBAA-43C8-A47C-B0355E87921C}" srcOrd="0" destOrd="0" presId="urn:microsoft.com/office/officeart/2005/8/layout/hList1"/>
    <dgm:cxn modelId="{236B3DBF-8102-455E-8237-DAD77A0A2E0F}" type="presParOf" srcId="{C3CCD83C-F26E-42B1-A9AE-D8C4C0F11204}" destId="{85E8D40A-8494-4B33-B10D-7C875FC224C6}" srcOrd="1" destOrd="0" presId="urn:microsoft.com/office/officeart/2005/8/layout/hList1"/>
    <dgm:cxn modelId="{E99A71D5-6444-46F6-AEE3-EA8994F51762}" type="presParOf" srcId="{606E6D39-851C-4F16-BB0E-40A14922DF05}" destId="{4D39148D-4409-4CBC-88AC-073F5DF03FA4}" srcOrd="1" destOrd="0" presId="urn:microsoft.com/office/officeart/2005/8/layout/hList1"/>
    <dgm:cxn modelId="{A40807A5-480D-405D-914A-367A274075DA}" type="presParOf" srcId="{606E6D39-851C-4F16-BB0E-40A14922DF05}" destId="{6750BBA8-149A-410F-8FB1-E20B96F447A7}" srcOrd="2" destOrd="0" presId="urn:microsoft.com/office/officeart/2005/8/layout/hList1"/>
    <dgm:cxn modelId="{836A644D-C3BB-44B5-95F7-DD341EDE8A8B}" type="presParOf" srcId="{6750BBA8-149A-410F-8FB1-E20B96F447A7}" destId="{FD2A9687-C235-4172-A098-312C87C99F49}" srcOrd="0" destOrd="0" presId="urn:microsoft.com/office/officeart/2005/8/layout/hList1"/>
    <dgm:cxn modelId="{2EBAEFE9-EACE-42AE-A94C-C60882EAFCDF}" type="presParOf" srcId="{6750BBA8-149A-410F-8FB1-E20B96F447A7}" destId="{CB4C7583-613C-42E8-9EF6-F95DA3B9A456}" srcOrd="1" destOrd="0" presId="urn:microsoft.com/office/officeart/2005/8/layout/hList1"/>
    <dgm:cxn modelId="{5A6316E0-C1D0-4957-9759-9E2660E9624E}" type="presParOf" srcId="{606E6D39-851C-4F16-BB0E-40A14922DF05}" destId="{9A963CBB-A37D-48F4-93A5-47E97786F73C}" srcOrd="3" destOrd="0" presId="urn:microsoft.com/office/officeart/2005/8/layout/hList1"/>
    <dgm:cxn modelId="{DCEF4A39-CA0F-4A51-8ADE-F042B10AD241}" type="presParOf" srcId="{606E6D39-851C-4F16-BB0E-40A14922DF05}" destId="{DB496221-56DF-4060-AC53-A07A9DA9C50F}" srcOrd="4" destOrd="0" presId="urn:microsoft.com/office/officeart/2005/8/layout/hList1"/>
    <dgm:cxn modelId="{4CCF09AD-9C52-4529-AAD0-DB1E95D274C8}" type="presParOf" srcId="{DB496221-56DF-4060-AC53-A07A9DA9C50F}" destId="{6867BABB-C459-4D22-B03A-89D3D938DF9A}" srcOrd="0" destOrd="0" presId="urn:microsoft.com/office/officeart/2005/8/layout/hList1"/>
    <dgm:cxn modelId="{71447E24-51E3-46C4-B6B2-5F795DFDAD7B}" type="presParOf" srcId="{DB496221-56DF-4060-AC53-A07A9DA9C50F}" destId="{0812A10B-EDB0-4EDB-8A63-6B5B1D6458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B286C-DBAA-43C8-A47C-B0355E87921C}">
      <dsp:nvSpPr>
        <dsp:cNvPr id="0" name=""/>
        <dsp:cNvSpPr/>
      </dsp:nvSpPr>
      <dsp:spPr>
        <a:xfrm>
          <a:off x="2776" y="1543020"/>
          <a:ext cx="2706737" cy="624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/>
            <a:t>Aktivt och hälsosamt åldrande</a:t>
          </a:r>
        </a:p>
      </dsp:txBody>
      <dsp:txXfrm>
        <a:off x="2776" y="1543020"/>
        <a:ext cx="2706737" cy="624205"/>
      </dsp:txXfrm>
    </dsp:sp>
    <dsp:sp modelId="{85E8D40A-8494-4B33-B10D-7C875FC224C6}">
      <dsp:nvSpPr>
        <dsp:cNvPr id="0" name=""/>
        <dsp:cNvSpPr/>
      </dsp:nvSpPr>
      <dsp:spPr>
        <a:xfrm>
          <a:off x="2776" y="2167225"/>
          <a:ext cx="2706737" cy="22852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800" kern="1200" dirty="0"/>
            <a:t>Främja självständigt liv och fördröja ett inträde till äldreomsorgen</a:t>
          </a:r>
          <a:br>
            <a:rPr lang="sv-SE" sz="1800" kern="1200" dirty="0"/>
          </a:br>
          <a:endParaRPr lang="sv-S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800" kern="1200" dirty="0"/>
            <a:t>Arbeta för en åldersvänlig stad </a:t>
          </a:r>
        </a:p>
      </dsp:txBody>
      <dsp:txXfrm>
        <a:off x="2776" y="2167225"/>
        <a:ext cx="2706737" cy="2285212"/>
      </dsp:txXfrm>
    </dsp:sp>
    <dsp:sp modelId="{FD2A9687-C235-4172-A098-312C87C99F49}">
      <dsp:nvSpPr>
        <dsp:cNvPr id="0" name=""/>
        <dsp:cNvSpPr/>
      </dsp:nvSpPr>
      <dsp:spPr>
        <a:xfrm>
          <a:off x="3088456" y="1543020"/>
          <a:ext cx="2706737" cy="624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/>
            <a:t>Hållbar vård och omsorg</a:t>
          </a:r>
        </a:p>
      </dsp:txBody>
      <dsp:txXfrm>
        <a:off x="3088456" y="1543020"/>
        <a:ext cx="2706737" cy="624205"/>
      </dsp:txXfrm>
    </dsp:sp>
    <dsp:sp modelId="{CB4C7583-613C-42E8-9EF6-F95DA3B9A456}">
      <dsp:nvSpPr>
        <dsp:cNvPr id="0" name=""/>
        <dsp:cNvSpPr/>
      </dsp:nvSpPr>
      <dsp:spPr>
        <a:xfrm>
          <a:off x="3088456" y="2167225"/>
          <a:ext cx="2706737" cy="22852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800" kern="1200" dirty="0"/>
            <a:t>Effektiva processer i vård- och omsorgskedjan</a:t>
          </a:r>
          <a:br>
            <a:rPr lang="sv-SE" sz="1800" kern="1200" dirty="0"/>
          </a:br>
          <a:endParaRPr lang="sv-S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800" kern="1200" dirty="0"/>
            <a:t>Systematiskt kvalitetsarbete</a:t>
          </a:r>
        </a:p>
      </dsp:txBody>
      <dsp:txXfrm>
        <a:off x="3088456" y="2167225"/>
        <a:ext cx="2706737" cy="2285212"/>
      </dsp:txXfrm>
    </dsp:sp>
    <dsp:sp modelId="{6867BABB-C459-4D22-B03A-89D3D938DF9A}">
      <dsp:nvSpPr>
        <dsp:cNvPr id="0" name=""/>
        <dsp:cNvSpPr/>
      </dsp:nvSpPr>
      <dsp:spPr>
        <a:xfrm>
          <a:off x="6174136" y="1543020"/>
          <a:ext cx="2706737" cy="624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/>
            <a:t>Attraktiv arbetsgivare</a:t>
          </a:r>
        </a:p>
      </dsp:txBody>
      <dsp:txXfrm>
        <a:off x="6174136" y="1543020"/>
        <a:ext cx="2706737" cy="624205"/>
      </dsp:txXfrm>
    </dsp:sp>
    <dsp:sp modelId="{0812A10B-EDB0-4EDB-8A63-6B5B1D6458E6}">
      <dsp:nvSpPr>
        <dsp:cNvPr id="0" name=""/>
        <dsp:cNvSpPr/>
      </dsp:nvSpPr>
      <dsp:spPr>
        <a:xfrm>
          <a:off x="6174136" y="2167225"/>
          <a:ext cx="2706737" cy="22852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800" kern="1200" dirty="0"/>
            <a:t>Kompetensförsörjning</a:t>
          </a:r>
          <a:br>
            <a:rPr lang="sv-SE" sz="1800" kern="1200" dirty="0"/>
          </a:br>
          <a:r>
            <a:rPr lang="sv-SE" sz="1800" kern="1200" dirty="0"/>
            <a:t>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800" kern="1200" dirty="0"/>
            <a:t>Hållbar bemanning </a:t>
          </a:r>
          <a:br>
            <a:rPr lang="sv-SE" sz="1800" kern="1200" dirty="0"/>
          </a:br>
          <a:endParaRPr lang="sv-S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800" kern="1200" dirty="0"/>
            <a:t>Arbetsmiljö (fysisk, social och organisatorisk)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sv-SE" sz="1800" kern="1200" dirty="0"/>
        </a:p>
      </dsp:txBody>
      <dsp:txXfrm>
        <a:off x="6174136" y="2167225"/>
        <a:ext cx="2706737" cy="2285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0.28839</cdr:x>
      <cdr:y>0.56837</cdr:y>
    </cdr:to>
    <cdr:sp macro="" textlink="">
      <cdr:nvSpPr>
        <cdr:cNvPr id="2" name="Ellips 1">
          <a:extLst xmlns:a="http://schemas.openxmlformats.org/drawingml/2006/main">
            <a:ext uri="{FF2B5EF4-FFF2-40B4-BE49-F238E27FC236}">
              <a16:creationId xmlns:a16="http://schemas.microsoft.com/office/drawing/2014/main" id="{D91ACA96-8F16-48B8-84C9-BF83CDB19817}"/>
            </a:ext>
          </a:extLst>
        </cdr:cNvPr>
        <cdr:cNvSpPr/>
      </cdr:nvSpPr>
      <cdr:spPr>
        <a:xfrm xmlns:a="http://schemas.openxmlformats.org/drawingml/2006/main">
          <a:off x="0" y="0"/>
          <a:ext cx="2906712" cy="237211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>
            <a:lumMod val="7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v-SE" sz="2800" dirty="0"/>
            <a:t>28 % ökning fram till 2035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8D75527-1052-40CF-90A7-805EC4F772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2182B2-420A-475A-83CF-72C9A1964B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BB566-3845-4DC0-8CE2-DC15231A2062}" type="datetime1">
              <a:rPr lang="sv-SE" smtClean="0"/>
              <a:t>2023-02-16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CFEBD13-AD79-4726-9C7A-9E5C531A1A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00A28DF-4169-4B51-B8D3-AA9A5D6123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A0780-C7EB-45E8-96EB-66D0986C42C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033701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5FFDC-F934-4037-B505-500B08CD3B8C}" type="datetime1">
              <a:rPr lang="sv-SE" smtClean="0"/>
              <a:t>2023-02-16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086EF-3011-429C-976B-61D9CA3A2B5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5868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Idag cirka 30 procent av 80 åringar med utländsk bakgrund</a:t>
            </a:r>
          </a:p>
          <a:p>
            <a:r>
              <a:rPr lang="sv-SE" dirty="0"/>
              <a:t>Cirka 40 procent av 70 åringar har utländsk bakgrund</a:t>
            </a:r>
          </a:p>
          <a:p>
            <a:r>
              <a:rPr lang="sv-SE" dirty="0"/>
              <a:t>Går man till 60 åringar så har över hälften utländsk bakgrund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5FFDC-F934-4037-B505-500B08CD3B8C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2023-02-16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086EF-3011-429C-976B-61D9CA3A2B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77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Från 5,2 miljarder till 5,7 miljarder, halv miljard mer sedan 2013</a:t>
            </a:r>
          </a:p>
          <a:p>
            <a:r>
              <a:rPr lang="sv-SE" dirty="0"/>
              <a:t>Medan riket skulle motsvara 4,7 miljarder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5FFDC-F934-4037-B505-500B08CD3B8C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2023-02-16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086EF-3011-429C-976B-61D9CA3A2B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81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5FFDC-F934-4037-B505-500B08CD3B8C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2023-02-16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086EF-3011-429C-976B-61D9CA3A2B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486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2023-02-16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5288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Som vi fått höra under förmiddagen står vi inför en utveckling där behoven av vård och omsorg blir större samtidigt som resurserna till välfärden inte ökar i samma takt. Vi kommer behöva göra mer – med mindre resurser. </a:t>
            </a:r>
          </a:p>
          <a:p>
            <a:endParaRPr lang="sv-SE" dirty="0"/>
          </a:p>
          <a:p>
            <a:r>
              <a:rPr lang="sv-SE" dirty="0"/>
              <a:t>Vi behöver hitta nya lösningar men också en gemensam plan framåt för hur vi ska hantera den här utvecklingen. </a:t>
            </a:r>
          </a:p>
          <a:p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Vi kan inte göra det själva – det här är en fråga för hela Göteborg.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5FFDC-F934-4037-B505-500B08CD3B8C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2023-02-16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086EF-3011-429C-976B-61D9CA3A2B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47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sv-SE" sz="1200" b="1" dirty="0"/>
              <a:t>Den här bilden beskriver nyckelkomponenterna i förvaltningens långsiktiga plan: 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sv-SE" sz="1200" b="1" dirty="0"/>
              <a:t>1) Tre fokusområden 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1200" dirty="0"/>
              <a:t>Ett område som vi (förvaltningsledningen) bedömt att vi behöver prioritera under lång tid för att öka förvaltningens och stadens förmåga och kapacitet att hantera välfärdsutmaningen. 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sv-SE" sz="1200" b="1" dirty="0"/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sv-SE" sz="1200" b="1" dirty="0"/>
              <a:t>2) Två-tre kritiska (avgörande) processer </a:t>
            </a:r>
            <a:endParaRPr lang="sv-SE" sz="1200" b="0" dirty="0"/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1200" dirty="0"/>
              <a:t>Processer som är avgörande för oss att utveckla, stärka eller på annat sätt prioritera inom respektive fokusområde. </a:t>
            </a:r>
          </a:p>
          <a:p>
            <a:pPr marL="0" lvl="0" indent="0">
              <a:lnSpc>
                <a:spcPct val="100000"/>
              </a:lnSpc>
              <a:buNone/>
            </a:pPr>
            <a:endParaRPr lang="sv-SE" sz="1200" dirty="0"/>
          </a:p>
          <a:p>
            <a:pPr marL="0" lvl="0" indent="0">
              <a:lnSpc>
                <a:spcPct val="100000"/>
              </a:lnSpc>
              <a:buNone/>
            </a:pPr>
            <a:r>
              <a:rPr lang="sv-SE" sz="1200" b="1" dirty="0"/>
              <a:t>Långsiktiga</a:t>
            </a:r>
            <a:r>
              <a:rPr lang="sv-SE" sz="1200" dirty="0"/>
              <a:t> </a:t>
            </a:r>
            <a:r>
              <a:rPr lang="sv-SE" sz="1200" b="1" dirty="0"/>
              <a:t>aktiviteter</a:t>
            </a:r>
            <a:br>
              <a:rPr lang="sv-SE" sz="1200" dirty="0"/>
            </a:br>
            <a:r>
              <a:rPr lang="sv-SE" sz="1200" dirty="0"/>
              <a:t>För varje kritisk process – kommer vi behöva prioritera konkreta och långsiktiga aktiviteter. </a:t>
            </a:r>
            <a:r>
              <a:rPr lang="sv-SE" sz="1200" dirty="0">
                <a:cs typeface="Arial"/>
              </a:rPr>
              <a:t>Vad vi behöver arbeta med under längre tid än ett år.  </a:t>
            </a:r>
          </a:p>
          <a:p>
            <a:pPr marL="0" lvl="0" indent="0">
              <a:lnSpc>
                <a:spcPct val="100000"/>
              </a:lnSpc>
              <a:buNone/>
            </a:pPr>
            <a:endParaRPr lang="sv-SE" sz="1200" dirty="0">
              <a:cs typeface="Arial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sv-SE" sz="1200" dirty="0">
                <a:cs typeface="Arial"/>
              </a:rPr>
              <a:t>Här behöver vi hjälpas åt för att landa rätt – och vi kommer göra en övning senare för att få in vad ni tänker är viktigast att få med som aktiviteter. Så vi lämnar den delen just nu. </a:t>
            </a:r>
          </a:p>
          <a:p>
            <a:pPr marL="0" lvl="0" indent="0">
              <a:lnSpc>
                <a:spcPct val="100000"/>
              </a:lnSpc>
              <a:buNone/>
            </a:pPr>
            <a:endParaRPr lang="sv-SE" sz="1200" dirty="0">
              <a:cs typeface="Arial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sv-SE" sz="1200" dirty="0">
                <a:cs typeface="Arial"/>
              </a:rPr>
              <a:t>Som ni ser finns inte digitalisering med varken som fokusområde eller kritisk process utan ligger som en pil över samtliga områden. </a:t>
            </a:r>
          </a:p>
          <a:p>
            <a:pPr marL="0" lvl="0" indent="0">
              <a:lnSpc>
                <a:spcPct val="100000"/>
              </a:lnSpc>
              <a:buNone/>
            </a:pPr>
            <a:endParaRPr lang="sv-SE" sz="1200" dirty="0">
              <a:cs typeface="Arial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sv-SE" sz="1200" dirty="0">
                <a:cs typeface="Arial"/>
              </a:rPr>
              <a:t>I alla dessa kritiska processer behöver vi använda oss av digitalisering som metod för utveckling. Digitaliseringen är ett </a:t>
            </a:r>
            <a:r>
              <a:rPr lang="sv-SE" sz="1200" b="1" dirty="0">
                <a:cs typeface="Arial"/>
              </a:rPr>
              <a:t>verktyg</a:t>
            </a:r>
            <a:r>
              <a:rPr lang="sv-SE" sz="1200" dirty="0">
                <a:cs typeface="Arial"/>
              </a:rPr>
              <a:t> för oss när vi tex ska arbeta med effektiva processer i vård- och omsorgskedjan, det är inte målet i sig. </a:t>
            </a:r>
          </a:p>
          <a:p>
            <a:pPr marL="0" lvl="0" indent="0">
              <a:lnSpc>
                <a:spcPct val="100000"/>
              </a:lnSpc>
              <a:buNone/>
            </a:pPr>
            <a:endParaRPr lang="sv-SE" sz="1200" dirty="0">
              <a:cs typeface="Arial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sv-SE" sz="1200" dirty="0">
                <a:cs typeface="Arial"/>
              </a:rPr>
              <a:t>På liknande sätt ska även våra fyra förhållningssätt genomsyra allt vi gör – även den här planen. Oavsett vilken kritisk process vi pratar om: </a:t>
            </a:r>
          </a:p>
          <a:p>
            <a:pPr marL="171450" lvl="0" indent="-171450">
              <a:lnSpc>
                <a:spcPct val="100000"/>
              </a:lnSpc>
              <a:buFontTx/>
              <a:buChar char="-"/>
            </a:pPr>
            <a:r>
              <a:rPr lang="sv-SE" sz="1200" dirty="0">
                <a:cs typeface="Arial"/>
              </a:rPr>
              <a:t>Vi vet vårt uppdrag och vem vi är till för </a:t>
            </a:r>
          </a:p>
          <a:p>
            <a:pPr marL="171450" lvl="0" indent="-171450">
              <a:lnSpc>
                <a:spcPct val="100000"/>
              </a:lnSpc>
              <a:buFontTx/>
              <a:buChar char="-"/>
            </a:pPr>
            <a:r>
              <a:rPr lang="sv-SE" sz="1200" dirty="0">
                <a:cs typeface="Arial"/>
              </a:rPr>
              <a:t>Vi arbetar tillsammans </a:t>
            </a:r>
          </a:p>
          <a:p>
            <a:pPr marL="171450" lvl="0" indent="-171450">
              <a:lnSpc>
                <a:spcPct val="100000"/>
              </a:lnSpc>
              <a:buFontTx/>
              <a:buChar char="-"/>
            </a:pPr>
            <a:r>
              <a:rPr lang="sv-SE" sz="1200" dirty="0">
                <a:cs typeface="Arial"/>
              </a:rPr>
              <a:t>Vi bryr oss</a:t>
            </a:r>
          </a:p>
          <a:p>
            <a:pPr marL="171450" lvl="0" indent="-171450">
              <a:lnSpc>
                <a:spcPct val="100000"/>
              </a:lnSpc>
              <a:buFontTx/>
              <a:buChar char="-"/>
            </a:pPr>
            <a:r>
              <a:rPr lang="sv-SE" sz="1200" dirty="0">
                <a:cs typeface="Arial"/>
              </a:rPr>
              <a:t>Och vi tänker nytt. </a:t>
            </a:r>
          </a:p>
          <a:p>
            <a:pPr marL="0" lvl="0" indent="0">
              <a:lnSpc>
                <a:spcPct val="100000"/>
              </a:lnSpc>
              <a:buNone/>
            </a:pPr>
            <a:endParaRPr lang="sv-SE" sz="1200" dirty="0">
              <a:cs typeface="Arial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sv-SE" sz="1200" dirty="0">
              <a:cs typeface="Arial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sv-SE" sz="1200" dirty="0">
              <a:cs typeface="Arial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sv-SE" sz="1200" dirty="0">
              <a:cs typeface="Arial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sv-SE" sz="1200" dirty="0">
              <a:cs typeface="Arial"/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5FFDC-F934-4037-B505-500B08CD3B8C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2023-02-16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086EF-3011-429C-976B-61D9CA3A2B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316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sv-SE" sz="4800">
                <a:effectLst/>
              </a:rPr>
              <a:t>Planen sträcker sig över 10 år men är ett levande dokument som revideras vid behov. </a:t>
            </a: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sv-SE" sz="3200">
                <a:effectLst/>
              </a:rPr>
              <a:t>Planen </a:t>
            </a:r>
            <a:r>
              <a:rPr lang="sv-SE" sz="3200" dirty="0">
                <a:effectLst/>
              </a:rPr>
              <a:t>är en kompass för hur vi ska hantera och förbereda oss för den demografiska utvecklingens effekter.  </a:t>
            </a: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sv-SE" sz="3200" dirty="0"/>
              <a:t>Planen ska </a:t>
            </a:r>
            <a:r>
              <a:rPr lang="sv-SE" sz="3200" dirty="0">
                <a:effectLst/>
              </a:rPr>
              <a:t>se till att vi arbetar systematiskt och långsiktigt</a:t>
            </a:r>
            <a:r>
              <a:rPr lang="sv-SE" sz="3200" dirty="0"/>
              <a:t> genom tydliga prioriteringar.</a:t>
            </a:r>
            <a:endParaRPr lang="sv-SE" sz="3200" dirty="0">
              <a:effectLst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sv-SE" sz="3200" dirty="0"/>
              <a:t>Planen är ett komplement till </a:t>
            </a:r>
            <a:r>
              <a:rPr lang="sv-SE" sz="3200" dirty="0">
                <a:effectLst/>
              </a:rPr>
              <a:t>våra </a:t>
            </a:r>
            <a:r>
              <a:rPr lang="sv-SE" sz="3200" dirty="0" err="1"/>
              <a:t>ettårsplaner</a:t>
            </a:r>
            <a:r>
              <a:rPr lang="sv-SE" sz="3200" dirty="0">
                <a:effectLst/>
              </a:rPr>
              <a:t> (budget och verksamhetsplan).  </a:t>
            </a:r>
            <a:endParaRPr lang="sv-SE" sz="3200" dirty="0">
              <a:effectLst/>
              <a:cs typeface="Arial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sv-SE" sz="3200" dirty="0">
                <a:effectLst/>
              </a:rPr>
              <a:t>Planen är oberoende det politiska styret.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har gjort och fortsätter göra väldigt många bra saker i den här förvaltningen. För en kommunal verksamhet finns nästintill oändliga behov och möjligheter i vad vi skulle kunna arbeta med inom ramen för vårt uppdrag. Och det kan göra stor skillnad och nytta i människors liv.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den stora utmaningen för oss framöver kommer vara den här – att prioritera det som är nödvändigt. </a:t>
            </a:r>
            <a:r>
              <a:rPr lang="sv-S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 prioritera vilka områden som vi alla måste arbeta med enträget och under lång tid för att vi ska klara av den stora utmaningen som vi pratat om under förmiddagen.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sv-S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här planen är en viktig del i det arbetet. 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5FFDC-F934-4037-B505-500B08CD3B8C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2023-02-16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086EF-3011-429C-976B-61D9CA3A2B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1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9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237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43038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87165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08323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4035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8765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367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726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39428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7754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5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4F5195-589E-4BA5-AA31-A11EABAE7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48642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88E3460-7228-4DB3-A6B8-F304B211BC3F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10014148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81ADCA10-B0AD-4D27-A94A-34783BF31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553C1A9-DB36-4729-A526-0352AB7C6E25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3821230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653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684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12937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56983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53569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85428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80063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3115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9523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69446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193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287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37005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0167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259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753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A335F1B5-8765-459C-802C-DA62079417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2F5E2AC-A457-4DE9-9A2C-4BE86BC00522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17644128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05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29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42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410324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25294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81281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21073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40314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41422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54163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076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457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419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245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2865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235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88E3460-7228-4DB3-A6B8-F304B211BC3F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5012682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81ADCA10-B0AD-4D27-A94A-34783BF31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553C1A9-DB36-4729-A526-0352AB7C6E25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18417821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553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578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40785F0-4073-4C09-A77E-AF825CBA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71878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40746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761978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4514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7A284E58-B676-47B0-B49B-D281A884E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11104959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A6D7259-E2CF-428A-9B5C-9AEE444FC1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77064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17658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4BB15C-87DA-407B-A8B6-CA070A8D70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42546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034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93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4F5195-589E-4BA5-AA31-A11EABAE7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28958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1263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7667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133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7A284E58-B676-47B0-B49B-D281A884E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3362765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760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644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287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40785F0-4073-4C09-A77E-AF825CBA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286790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52272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62167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90427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A6D7259-E2CF-428A-9B5C-9AEE444FC1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71441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725200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4BB15C-87DA-407B-A8B6-CA070A8D70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10196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612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8837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370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4F5195-589E-4BA5-AA31-A11EABAE7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6169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1481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2760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633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7A284E58-B676-47B0-B49B-D281A884E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21255928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00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405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9044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6849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C929D8-093F-4826-8D04-F268FF63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563519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08099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06628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778491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07289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624286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4217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5366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100096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12641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28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15128C6-B678-4715-9D0F-D4C07F59ED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07213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5877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A335F1B5-8765-459C-802C-DA62079417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2F5E2AC-A457-4DE9-9A2C-4BE86BC00522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17904449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4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40785F0-4073-4C09-A77E-AF825CBA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0651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8807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1503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3241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2909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2246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5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08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4909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099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15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4740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A5CC9138-760F-4A17-8B1B-6D99EFF79AD6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1858437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Logo&#10;&#10;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2C9C189C-4F50-4B1D-9EA5-30AB73E59C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01825FE-CC31-4DE6-9AA9-7C27B553E870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917259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21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13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53767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6787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1350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2779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24989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5150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78841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120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20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91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7067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52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94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7CCA5E-96FA-4B08-97E3-9C131E99F26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</a:t>
            </a:r>
            <a:r>
              <a:rPr lang="sv-SE" sz="1050" dirty="0">
                <a:solidFill>
                  <a:schemeClr val="tx1"/>
                </a:solidFill>
              </a:rPr>
              <a:t>öppen</a:t>
            </a:r>
            <a:r>
              <a:rPr lang="sv-S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för världen</a:t>
            </a:r>
          </a:p>
        </p:txBody>
      </p:sp>
    </p:spTree>
    <p:extLst>
      <p:ext uri="{BB962C8B-B14F-4D97-AF65-F5344CB8AC3E}">
        <p14:creationId xmlns:p14="http://schemas.microsoft.com/office/powerpoint/2010/main" val="1239555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01D92FDB-2EC0-4D2B-9027-B2C6802AC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3B86F8F-A217-4EC5-95CF-481328A25B1B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3431015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2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0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3982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99046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29012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8383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5905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82183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7798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14292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11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07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684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A6D7259-E2CF-428A-9B5C-9AEE444FC1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15549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8063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319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54FBE38-BAA0-4913-A593-C4237FC13E33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15231172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48B20EB8-4FF0-4D86-B782-FE843B459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66C4A4B-0FFF-4609-BF3A-89A12B42C121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3124043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064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3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08605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30186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1204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8104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44503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6640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61137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02658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3635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958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97697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0291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633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3A12899-234C-4D37-942E-64C01D64533B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6724697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D9E1B7B2-3451-4D29-B53E-14A274303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A484A78-938B-41DE-9685-15EC3BD0A572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65666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4BB15C-87DA-407B-A8B6-CA070A8D70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88029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17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196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50915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59298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002743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15633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18994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27762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5453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32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120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113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19730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7122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889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715C386-526F-48AC-AD19-830972616829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5876177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D4F390AC-3BA8-4C70-9E3A-28CC7DA51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342DB73-4413-4392-B228-119A141D349B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2294277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24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211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11878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621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48D0267-35CA-45BC-A225-E420D66A8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696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8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49" r:id="rId10"/>
    <p:sldLayoutId id="2147484057" r:id="rId11"/>
    <p:sldLayoutId id="2147484058" r:id="rId12"/>
    <p:sldLayoutId id="2147484047" r:id="rId13"/>
    <p:sldLayoutId id="2147484408" r:id="rId14"/>
    <p:sldLayoutId id="2147484409" r:id="rId15"/>
    <p:sldLayoutId id="2147484043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 userDrawn="1">
          <p15:clr>
            <a:srgbClr val="F26B43"/>
          </p15:clr>
        </p15:guide>
        <p15:guide id="9" orient="horz" pos="255" userDrawn="1">
          <p15:clr>
            <a:srgbClr val="F26B43"/>
          </p15:clr>
        </p15:guide>
        <p15:guide id="10" pos="257" userDrawn="1">
          <p15:clr>
            <a:srgbClr val="F26B43"/>
          </p15:clr>
        </p15:guide>
        <p15:guide id="11" pos="7423" userDrawn="1">
          <p15:clr>
            <a:srgbClr val="F26B43"/>
          </p15:clr>
        </p15:guide>
        <p15:guide id="12" orient="horz" pos="4156" userDrawn="1">
          <p15:clr>
            <a:srgbClr val="F26B43"/>
          </p15:clr>
        </p15:guide>
        <p15:guide id="14" orient="horz" pos="1095" userDrawn="1">
          <p15:clr>
            <a:srgbClr val="F26B43"/>
          </p15:clr>
        </p15:guide>
        <p15:guide id="15" orient="horz" pos="550" userDrawn="1">
          <p15:clr>
            <a:srgbClr val="F26B43"/>
          </p15:clr>
        </p15:guide>
        <p15:guide id="16" orient="horz" pos="3725" userDrawn="1">
          <p15:clr>
            <a:srgbClr val="F26B43"/>
          </p15:clr>
        </p15:guide>
        <p15:guide id="17" orient="horz" pos="4065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48D0267-35CA-45BC-A225-E420D66A8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476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  <p:sldLayoutId id="2147484559" r:id="rId13"/>
    <p:sldLayoutId id="2147484560" r:id="rId14"/>
    <p:sldLayoutId id="2147484561" r:id="rId15"/>
    <p:sldLayoutId id="2147484562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48D0267-35CA-45BC-A225-E420D66A8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270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  <p:sldLayoutId id="2147484575" r:id="rId12"/>
    <p:sldLayoutId id="2147484576" r:id="rId13"/>
    <p:sldLayoutId id="2147484577" r:id="rId14"/>
    <p:sldLayoutId id="2147484578" r:id="rId15"/>
    <p:sldLayoutId id="2147484579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6A2100A-00F3-4208-962E-587779F2E0C0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F508861A-5DB9-448E-9A9B-FD5CEF06B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489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1" r:id="rId1"/>
    <p:sldLayoutId id="2147484582" r:id="rId2"/>
    <p:sldLayoutId id="2147484583" r:id="rId3"/>
    <p:sldLayoutId id="2147484584" r:id="rId4"/>
    <p:sldLayoutId id="2147484585" r:id="rId5"/>
    <p:sldLayoutId id="2147484586" r:id="rId6"/>
    <p:sldLayoutId id="2147484587" r:id="rId7"/>
    <p:sldLayoutId id="2147484588" r:id="rId8"/>
    <p:sldLayoutId id="2147484589" r:id="rId9"/>
    <p:sldLayoutId id="2147484590" r:id="rId10"/>
    <p:sldLayoutId id="2147484591" r:id="rId11"/>
    <p:sldLayoutId id="2147484592" r:id="rId12"/>
    <p:sldLayoutId id="2147484593" r:id="rId13"/>
    <p:sldLayoutId id="2147484594" r:id="rId14"/>
    <p:sldLayoutId id="2147484595" r:id="rId15"/>
    <p:sldLayoutId id="2147484596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Platshållare för bildnummer 1">
            <a:extLst>
              <a:ext uri="{FF2B5EF4-FFF2-40B4-BE49-F238E27FC236}">
                <a16:creationId xmlns:a16="http://schemas.microsoft.com/office/drawing/2014/main" id="{49735908-7AA6-42A8-8D13-0A0800940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984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  <p:sldLayoutId id="2147484422" r:id="rId12"/>
    <p:sldLayoutId id="2147484423" r:id="rId13"/>
    <p:sldLayoutId id="2147484424" r:id="rId14"/>
    <p:sldLayoutId id="2147484425" r:id="rId15"/>
    <p:sldLayoutId id="2147484426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16FC2686-3742-4CA7-96AE-CD7BBA1A90F3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2A7AAA3E-885B-47E9-ACBA-A0293FCE5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359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  <p:sldLayoutId id="2147484441" r:id="rId14"/>
    <p:sldLayoutId id="2147484442" r:id="rId15"/>
    <p:sldLayoutId id="2147484443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DFF76B2-A88A-470E-B646-73BDC425A6E8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4D8D5E03-09FD-47B8-83A3-7C8B23D87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693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  <p:sldLayoutId id="2147484459" r:id="rId15"/>
    <p:sldLayoutId id="2147484460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F4542BD5-103E-4DB5-88FB-E05DB9624044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ACAA70FC-8994-456B-8FC6-D537F8406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5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  <p:sldLayoutId id="2147484473" r:id="rId12"/>
    <p:sldLayoutId id="2147484474" r:id="rId13"/>
    <p:sldLayoutId id="2147484475" r:id="rId14"/>
    <p:sldLayoutId id="2147484476" r:id="rId15"/>
    <p:sldLayoutId id="2147484477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BA98ADB3-7E4F-4041-B143-C1933A3E0DE3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3F2844B7-CEF6-4069-B35D-9858A8789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777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  <p:sldLayoutId id="2147484490" r:id="rId12"/>
    <p:sldLayoutId id="2147484491" r:id="rId13"/>
    <p:sldLayoutId id="2147484492" r:id="rId14"/>
    <p:sldLayoutId id="2147484493" r:id="rId15"/>
    <p:sldLayoutId id="2147484494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30862AA-79CD-47D7-A508-195920CF797F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0B5FE696-6F97-4D3C-86EA-DA1B9AC17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83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  <p:sldLayoutId id="2147484507" r:id="rId12"/>
    <p:sldLayoutId id="2147484508" r:id="rId13"/>
    <p:sldLayoutId id="2147484509" r:id="rId14"/>
    <p:sldLayoutId id="2147484510" r:id="rId15"/>
    <p:sldLayoutId id="2147484511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6A2100A-00F3-4208-962E-587779F2E0C0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F508861A-5DB9-448E-9A9B-FD5CEF06B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276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  <p:sldLayoutId id="2147484524" r:id="rId12"/>
    <p:sldLayoutId id="2147484525" r:id="rId13"/>
    <p:sldLayoutId id="2147484526" r:id="rId14"/>
    <p:sldLayoutId id="2147484527" r:id="rId15"/>
    <p:sldLayoutId id="2147484528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30862AA-79CD-47D7-A508-195920CF797F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0B5FE696-6F97-4D3C-86EA-DA1B9AC17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2002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  <p:sldLayoutId id="2147484541" r:id="rId12"/>
    <p:sldLayoutId id="2147484542" r:id="rId13"/>
    <p:sldLayoutId id="2147484543" r:id="rId14"/>
    <p:sldLayoutId id="2147484544" r:id="rId15"/>
    <p:sldLayoutId id="2147484545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8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F377E5-375F-450C-8FC9-D643D26BE1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Välfärdsutmaningen i Göteborg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98B1992-3875-4062-A0A3-5EBFB1A457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>
                <a:latin typeface="+mj-lt"/>
              </a:rPr>
              <a:t>Så möter vi en befolkning med fler äldre och färre yngre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9194FE1-7B74-43DD-909D-5D45C42C63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2230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1AA2F79-A5E6-4FC7-B8EE-156F9F86F06A}"/>
              </a:ext>
            </a:extLst>
          </p:cNvPr>
          <p:cNvGraphicFramePr>
            <a:graphicFrameLocks/>
          </p:cNvGraphicFramePr>
          <p:nvPr/>
        </p:nvGraphicFramePr>
        <p:xfrm>
          <a:off x="405352" y="273377"/>
          <a:ext cx="10444899" cy="6155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llips 1">
            <a:extLst>
              <a:ext uri="{FF2B5EF4-FFF2-40B4-BE49-F238E27FC236}">
                <a16:creationId xmlns:a16="http://schemas.microsoft.com/office/drawing/2014/main" id="{2A4B5B67-F347-4F80-9E12-9AA5FEAB323A}"/>
              </a:ext>
            </a:extLst>
          </p:cNvPr>
          <p:cNvSpPr/>
          <p:nvPr/>
        </p:nvSpPr>
        <p:spPr>
          <a:xfrm>
            <a:off x="10270435" y="4982818"/>
            <a:ext cx="1828800" cy="1755912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179 % ökning av biträden</a:t>
            </a:r>
          </a:p>
        </p:txBody>
      </p:sp>
    </p:spTree>
    <p:extLst>
      <p:ext uri="{BB962C8B-B14F-4D97-AF65-F5344CB8AC3E}">
        <p14:creationId xmlns:p14="http://schemas.microsoft.com/office/powerpoint/2010/main" val="370017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38649C-A6D4-44E6-B367-43F38F0D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254688"/>
            <a:ext cx="9170279" cy="736959"/>
          </a:xfrm>
        </p:spPr>
        <p:txBody>
          <a:bodyPr/>
          <a:lstStyle/>
          <a:p>
            <a:r>
              <a:rPr lang="sv-SE" dirty="0"/>
              <a:t>Göteborg gentemot riket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DD18CF2-5B85-4921-BD44-14D2FC86C1B0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298805" y="888552"/>
            <a:ext cx="8572239" cy="5811884"/>
          </a:xfrm>
        </p:spPr>
      </p:pic>
      <p:sp>
        <p:nvSpPr>
          <p:cNvPr id="6" name="Ellips 5">
            <a:extLst>
              <a:ext uri="{FF2B5EF4-FFF2-40B4-BE49-F238E27FC236}">
                <a16:creationId xmlns:a16="http://schemas.microsoft.com/office/drawing/2014/main" id="{CAD19D35-B1A2-4416-9E18-996FE761A8F2}"/>
              </a:ext>
            </a:extLst>
          </p:cNvPr>
          <p:cNvSpPr/>
          <p:nvPr/>
        </p:nvSpPr>
        <p:spPr>
          <a:xfrm>
            <a:off x="5663821" y="2345367"/>
            <a:ext cx="1105469" cy="32754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451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EE6588-8DF5-42F2-8899-8FDC1964FB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Personella resurserna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07BD0E5-963B-48D9-862B-FD1260C502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FA7303D-DAF5-4E0B-943B-42DC4A363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9836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682D34-B8F0-4DB0-AF02-36CC4EE7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75% av de personella resurserna finns tillgängliga om 10 år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81FEA1F-CFCF-4FC4-BF28-ABFA847552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7" r="14119"/>
          <a:stretch/>
        </p:blipFill>
        <p:spPr>
          <a:xfrm>
            <a:off x="7083285" y="1981200"/>
            <a:ext cx="1073427" cy="28956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045CE87-68F6-4A3A-836D-CFA8ECAFB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7" r="14119"/>
          <a:stretch/>
        </p:blipFill>
        <p:spPr>
          <a:xfrm>
            <a:off x="5234607" y="1981200"/>
            <a:ext cx="1073427" cy="28956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9A557B2-32D4-41EB-8346-588BF26FC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7" r="14119"/>
          <a:stretch/>
        </p:blipFill>
        <p:spPr>
          <a:xfrm>
            <a:off x="3385929" y="1964635"/>
            <a:ext cx="1073427" cy="28956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8FF56B0-33EF-446C-9AEE-2BFFAEDAA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7" r="14119"/>
          <a:stretch/>
        </p:blipFill>
        <p:spPr>
          <a:xfrm>
            <a:off x="1537251" y="1981200"/>
            <a:ext cx="1073427" cy="2895600"/>
          </a:xfrm>
          <a:prstGeom prst="rect">
            <a:avLst/>
          </a:prstGeom>
        </p:spPr>
      </p:pic>
      <p:sp>
        <p:nvSpPr>
          <p:cNvPr id="8" name="Multiplikationstecken 7">
            <a:extLst>
              <a:ext uri="{FF2B5EF4-FFF2-40B4-BE49-F238E27FC236}">
                <a16:creationId xmlns:a16="http://schemas.microsoft.com/office/drawing/2014/main" id="{B77AE985-C322-40C1-A89E-B3092FDF8C9C}"/>
              </a:ext>
            </a:extLst>
          </p:cNvPr>
          <p:cNvSpPr/>
          <p:nvPr/>
        </p:nvSpPr>
        <p:spPr>
          <a:xfrm>
            <a:off x="6056242" y="2365513"/>
            <a:ext cx="3127513" cy="2421835"/>
          </a:xfrm>
          <a:prstGeom prst="mathMultiply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32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4A1EE8-0D6C-4A6A-8A12-3CB0978B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Andel av tiden som läggs på de som vi är till för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DE78EA08-27FF-4272-BEBE-5965CADF93C2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2"/>
          <a:srcRect l="28749" t="7291" r="33479" b="46015"/>
          <a:stretch/>
        </p:blipFill>
        <p:spPr>
          <a:xfrm>
            <a:off x="310940" y="1341437"/>
            <a:ext cx="7163286" cy="498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47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CA00F2-1817-4E98-B5A8-DF7F643A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Andel av tiden som vi behöver omfördela till de som vi är till för, för att klara en 75% bemanning</a:t>
            </a: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23621E1F-B3D8-4655-A847-773E08F22BCF}"/>
              </a:ext>
            </a:extLst>
          </p:cNvPr>
          <p:cNvSpPr/>
          <p:nvPr/>
        </p:nvSpPr>
        <p:spPr>
          <a:xfrm>
            <a:off x="646527" y="1497496"/>
            <a:ext cx="3710609" cy="230587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Socialsekreterare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timme i veckan= ett På spåret avsnitt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7C87CE62-7674-421D-81E6-D5BA5B0E9D7A}"/>
              </a:ext>
            </a:extLst>
          </p:cNvPr>
          <p:cNvSpPr/>
          <p:nvPr/>
        </p:nvSpPr>
        <p:spPr>
          <a:xfrm>
            <a:off x="3659397" y="3338265"/>
            <a:ext cx="3710609" cy="2305878"/>
          </a:xfrm>
          <a:prstGeom prst="ellipse">
            <a:avLst/>
          </a:prstGeom>
          <a:solidFill>
            <a:schemeClr val="bg1">
              <a:lumMod val="6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Sjuksköterska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timmar i veckan= en fotbollsmatch inklusive paus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5284868-664C-4E00-A79A-4026ED6D7995}"/>
              </a:ext>
            </a:extLst>
          </p:cNvPr>
          <p:cNvSpPr/>
          <p:nvPr/>
        </p:nvSpPr>
        <p:spPr>
          <a:xfrm>
            <a:off x="6201359" y="1549222"/>
            <a:ext cx="3710609" cy="2305878"/>
          </a:xfrm>
          <a:prstGeom prst="ellipse">
            <a:avLst/>
          </a:prstGeom>
          <a:solidFill>
            <a:srgbClr val="C9E7A7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Undersköterska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 timmar i veckan= som ett vasalopp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E0E6FC2-ED29-4A09-BBA6-624AD7444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716" y="5053880"/>
            <a:ext cx="2209542" cy="162609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442B671-2AFF-4574-9439-DA1033469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630" y="3136368"/>
            <a:ext cx="3041371" cy="1917512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53D04C54-73DF-4A60-A194-723A04AF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88" y="3429000"/>
            <a:ext cx="1759447" cy="21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72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F5B906-0348-419A-A6D8-7C7FF96D96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Summering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60AF91-7A49-4AA5-95A0-20AC3815E1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8BB4751-D5E9-47DB-B63E-7ABD23FB14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8600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7208CD0C-2927-4043-8E1B-4FE5911EA8D3}"/>
              </a:ext>
            </a:extLst>
          </p:cNvPr>
          <p:cNvSpPr txBox="1">
            <a:spLocks/>
          </p:cNvSpPr>
          <p:nvPr/>
        </p:nvSpPr>
        <p:spPr>
          <a:xfrm>
            <a:off x="8160657" y="6606584"/>
            <a:ext cx="2567416" cy="2514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3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7" indent="-2303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7548" indent="-2303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332" indent="-2285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4714" indent="-2285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333333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Illustratör: Josephine Skapare</a:t>
            </a:r>
          </a:p>
        </p:txBody>
      </p:sp>
      <p:pic>
        <p:nvPicPr>
          <p:cNvPr id="6" name="Video 6" title="Animerad jordglob med ljus">
            <a:hlinkClick r:id="" action="ppaction://media"/>
            <a:extLst>
              <a:ext uri="{FF2B5EF4-FFF2-40B4-BE49-F238E27FC236}">
                <a16:creationId xmlns:a16="http://schemas.microsoft.com/office/drawing/2014/main" id="{2CB75B9A-FBE8-4579-96CD-0BE040581C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08"/>
                </p14:media>
              </p:ext>
            </p:extLst>
          </p:nvPr>
        </p:nvPicPr>
        <p:blipFill>
          <a:blip r:embed="rId5">
            <a:lum bright="20000" contrast="20000"/>
          </a:blip>
          <a:stretch>
            <a:fillRect/>
          </a:stretch>
        </p:blipFill>
        <p:spPr>
          <a:xfrm>
            <a:off x="6626" y="1"/>
            <a:ext cx="12192000" cy="6857999"/>
          </a:xfrm>
          <a:prstGeom prst="round2SameRect">
            <a:avLst>
              <a:gd name="adj1" fmla="val 0"/>
              <a:gd name="adj2" fmla="val 0"/>
            </a:avLst>
          </a:prstGeom>
          <a:noFill/>
        </p:spPr>
      </p:pic>
      <p:sp>
        <p:nvSpPr>
          <p:cNvPr id="50" name="Rubrik 1">
            <a:extLst>
              <a:ext uri="{FF2B5EF4-FFF2-40B4-BE49-F238E27FC236}">
                <a16:creationId xmlns:a16="http://schemas.microsoft.com/office/drawing/2014/main" id="{3DA1B2FD-D525-47C7-822F-F57CA79FB737}"/>
              </a:ext>
            </a:extLst>
          </p:cNvPr>
          <p:cNvSpPr txBox="1">
            <a:spLocks/>
          </p:cNvSpPr>
          <p:nvPr/>
        </p:nvSpPr>
        <p:spPr>
          <a:xfrm>
            <a:off x="1086678" y="1311966"/>
            <a:ext cx="10031896" cy="45322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0"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Med detta behöver vi leverera 115 procent av välfärd med 75 procent av resurserna 2035</a:t>
            </a:r>
            <a:endParaRPr kumimoji="0" lang="sv-SE" sz="3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2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DB39C557-77F4-4689-AF87-FF8E34AFF1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ubrik 1">
            <a:extLst>
              <a:ext uri="{FF2B5EF4-FFF2-40B4-BE49-F238E27FC236}">
                <a16:creationId xmlns:a16="http://schemas.microsoft.com/office/drawing/2014/main" id="{3DA1B2FD-D525-47C7-822F-F57CA79FB737}"/>
              </a:ext>
            </a:extLst>
          </p:cNvPr>
          <p:cNvSpPr txBox="1">
            <a:spLocks/>
          </p:cNvSpPr>
          <p:nvPr/>
        </p:nvSpPr>
        <p:spPr>
          <a:xfrm>
            <a:off x="0" y="2239617"/>
            <a:ext cx="12192000" cy="46183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lIns="0" tIns="0" rIns="0" bIns="0" anchor="ctr" anchorCtr="0"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sv-SE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Sammanfattning</a:t>
            </a:r>
          </a:p>
          <a:p>
            <a:pPr marL="514350" indent="-514350" algn="ctr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sv-SE" sz="3200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Göteborg har bättre förutsättningar än riket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sv-SE" sz="3200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Behov och efterfrågan på vårdbiträden och USK möts ej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sv-SE" sz="3200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Nya generationer och fler med utländsk bakgrund blir äldre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sv-SE" sz="3200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Vi behöver hitta nya lösningar och en gemensam plan framåt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sv-SE" sz="3200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Digitaliseringen är en del av lösningen men kommer inte räcka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sv-SE" sz="3200" b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491693E-EC51-41BE-92B0-C2B029E00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023" y="192154"/>
            <a:ext cx="1648639" cy="164863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99700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4212BB-D609-4129-B1B3-982163810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696" y="3174793"/>
            <a:ext cx="8728608" cy="1349829"/>
          </a:xfrm>
        </p:spPr>
        <p:txBody>
          <a:bodyPr/>
          <a:lstStyle/>
          <a:p>
            <a:pPr algn="ctr"/>
            <a:r>
              <a:rPr lang="sv-SE" dirty="0"/>
              <a:t>Välfärdsutmaningen </a:t>
            </a:r>
            <a:br>
              <a:rPr lang="sv-SE" dirty="0"/>
            </a:br>
            <a:r>
              <a:rPr lang="sv-SE" sz="2800" dirty="0"/>
              <a:t>- Så möter vi en befolkning med fler äldre och färre yngre</a:t>
            </a:r>
            <a:br>
              <a:rPr lang="sv-SE" sz="3600" dirty="0"/>
            </a:b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77F74A-FB01-402F-8D3D-8B1D44B297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1696" y="5099251"/>
            <a:ext cx="8728608" cy="251417"/>
          </a:xfrm>
        </p:spPr>
        <p:txBody>
          <a:bodyPr/>
          <a:lstStyle/>
          <a:p>
            <a:r>
              <a:rPr lang="sv-SE" dirty="0"/>
              <a:t>Äldre samt vård- och omsorgsförvaltningens långsiktiga plan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61E75D7-F390-49F7-88B6-BD71AEA8F8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31696" y="5569163"/>
            <a:ext cx="8728608" cy="251417"/>
          </a:xfrm>
        </p:spPr>
        <p:txBody>
          <a:bodyPr/>
          <a:lstStyle/>
          <a:p>
            <a:r>
              <a:rPr lang="sv-SE" dirty="0"/>
              <a:t>2023-2033</a:t>
            </a:r>
          </a:p>
        </p:txBody>
      </p:sp>
    </p:spTree>
    <p:extLst>
      <p:ext uri="{BB962C8B-B14F-4D97-AF65-F5344CB8AC3E}">
        <p14:creationId xmlns:p14="http://schemas.microsoft.com/office/powerpoint/2010/main" val="134938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>
            <a:extLst>
              <a:ext uri="{FF2B5EF4-FFF2-40B4-BE49-F238E27FC236}">
                <a16:creationId xmlns:a16="http://schemas.microsoft.com/office/drawing/2014/main" id="{7B38B7E5-C023-24D1-6B38-BAB10A4E4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Bildobjekt 1">
            <a:extLst>
              <a:ext uri="{FF2B5EF4-FFF2-40B4-BE49-F238E27FC236}">
                <a16:creationId xmlns:a16="http://schemas.microsoft.com/office/drawing/2014/main" id="{2163F3D8-E38F-4733-AA32-DA9DDA083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655" y="0"/>
            <a:ext cx="9345612" cy="62381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452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FC6ED6-1AA5-48A6-B0E6-220052EB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Vad behöver vi prioritera under lång tid?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732B59D0-C2B2-4F2B-B227-A8AE4E9B0710}"/>
              </a:ext>
            </a:extLst>
          </p:cNvPr>
          <p:cNvGraphicFramePr/>
          <p:nvPr/>
        </p:nvGraphicFramePr>
        <p:xfrm>
          <a:off x="1654175" y="773292"/>
          <a:ext cx="8883650" cy="5995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Rektangel 18">
            <a:extLst>
              <a:ext uri="{FF2B5EF4-FFF2-40B4-BE49-F238E27FC236}">
                <a16:creationId xmlns:a16="http://schemas.microsoft.com/office/drawing/2014/main" id="{D8CE7CB9-CD13-4DBD-A841-5398E7F32752}"/>
              </a:ext>
            </a:extLst>
          </p:cNvPr>
          <p:cNvSpPr/>
          <p:nvPr/>
        </p:nvSpPr>
        <p:spPr>
          <a:xfrm>
            <a:off x="1654175" y="1294074"/>
            <a:ext cx="8883650" cy="825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Välfärdsutmaningen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- Så möter vi en befolkning med fler äldre och färre yngre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2B39722-3C71-441A-AEE6-6AF91A074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5" y="6220482"/>
            <a:ext cx="528414" cy="52956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EDB0EEA-0D36-407E-BDB9-6B8148329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670" y="6239186"/>
            <a:ext cx="547078" cy="54827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CCE7BF0-E69A-42C9-B1F1-2E7B8737CA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609" y="6239186"/>
            <a:ext cx="521574" cy="52271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C855EAF-B2C3-4421-BFC4-8C3DE7B61E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70" y="6239186"/>
            <a:ext cx="547077" cy="548269"/>
          </a:xfrm>
          <a:prstGeom prst="rect">
            <a:avLst/>
          </a:prstGeom>
        </p:spPr>
      </p:pic>
      <p:sp>
        <p:nvSpPr>
          <p:cNvPr id="3" name="Pil: höger 2">
            <a:extLst>
              <a:ext uri="{FF2B5EF4-FFF2-40B4-BE49-F238E27FC236}">
                <a16:creationId xmlns:a16="http://schemas.microsoft.com/office/drawing/2014/main" id="{3AC3BF83-67ED-4D0C-BBA0-F2674267CE54}"/>
              </a:ext>
            </a:extLst>
          </p:cNvPr>
          <p:cNvSpPr/>
          <p:nvPr/>
        </p:nvSpPr>
        <p:spPr>
          <a:xfrm>
            <a:off x="-1" y="2137780"/>
            <a:ext cx="1895475" cy="100495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Fokusområde</a:t>
            </a:r>
          </a:p>
        </p:txBody>
      </p:sp>
      <p:sp>
        <p:nvSpPr>
          <p:cNvPr id="4" name="Pil: vänster 3">
            <a:extLst>
              <a:ext uri="{FF2B5EF4-FFF2-40B4-BE49-F238E27FC236}">
                <a16:creationId xmlns:a16="http://schemas.microsoft.com/office/drawing/2014/main" id="{2A168201-E514-4CFA-8D9C-91DBE38D558B}"/>
              </a:ext>
            </a:extLst>
          </p:cNvPr>
          <p:cNvSpPr/>
          <p:nvPr/>
        </p:nvSpPr>
        <p:spPr>
          <a:xfrm>
            <a:off x="10248901" y="3247146"/>
            <a:ext cx="1943100" cy="104775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Kritiska processer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39762C14-036F-4CFC-BE41-79CDD6DC175E}"/>
              </a:ext>
            </a:extLst>
          </p:cNvPr>
          <p:cNvGrpSpPr/>
          <p:nvPr/>
        </p:nvGrpSpPr>
        <p:grpSpPr>
          <a:xfrm>
            <a:off x="939196" y="5018656"/>
            <a:ext cx="10313608" cy="1295052"/>
            <a:chOff x="939196" y="5018656"/>
            <a:chExt cx="10313608" cy="1295052"/>
          </a:xfrm>
        </p:grpSpPr>
        <p:sp>
          <p:nvSpPr>
            <p:cNvPr id="5" name="Pil: vänster 4">
              <a:extLst>
                <a:ext uri="{FF2B5EF4-FFF2-40B4-BE49-F238E27FC236}">
                  <a16:creationId xmlns:a16="http://schemas.microsoft.com/office/drawing/2014/main" id="{43172A07-A9EA-4E73-A316-E449FFB7584C}"/>
                </a:ext>
              </a:extLst>
            </p:cNvPr>
            <p:cNvSpPr/>
            <p:nvPr/>
          </p:nvSpPr>
          <p:spPr>
            <a:xfrm>
              <a:off x="939196" y="5018657"/>
              <a:ext cx="5233274" cy="1295051"/>
            </a:xfrm>
            <a:prstGeom prst="leftArrow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Pil: höger 6">
              <a:extLst>
                <a:ext uri="{FF2B5EF4-FFF2-40B4-BE49-F238E27FC236}">
                  <a16:creationId xmlns:a16="http://schemas.microsoft.com/office/drawing/2014/main" id="{9ADC3994-E55F-4C42-B999-103DB79C30C0}"/>
                </a:ext>
              </a:extLst>
            </p:cNvPr>
            <p:cNvSpPr/>
            <p:nvPr/>
          </p:nvSpPr>
          <p:spPr>
            <a:xfrm>
              <a:off x="6019530" y="5018656"/>
              <a:ext cx="5233274" cy="1295052"/>
            </a:xfrm>
            <a:prstGeom prst="rightArrow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ruta 10">
            <a:extLst>
              <a:ext uri="{FF2B5EF4-FFF2-40B4-BE49-F238E27FC236}">
                <a16:creationId xmlns:a16="http://schemas.microsoft.com/office/drawing/2014/main" id="{60949712-C4CB-44B9-A80D-DEDF76A2ED08}"/>
              </a:ext>
            </a:extLst>
          </p:cNvPr>
          <p:cNvSpPr txBox="1"/>
          <p:nvPr/>
        </p:nvSpPr>
        <p:spPr>
          <a:xfrm>
            <a:off x="1794176" y="5422569"/>
            <a:ext cx="8883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Digitalisering som metod för verksamhetsutveckling</a:t>
            </a:r>
          </a:p>
        </p:txBody>
      </p:sp>
    </p:spTree>
    <p:extLst>
      <p:ext uri="{BB962C8B-B14F-4D97-AF65-F5344CB8AC3E}">
        <p14:creationId xmlns:p14="http://schemas.microsoft.com/office/powerpoint/2010/main" val="290574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E4A78B-D01A-4370-B22A-27F75318B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</p:spPr>
        <p:txBody>
          <a:bodyPr anchor="ctr">
            <a:normAutofit/>
          </a:bodyPr>
          <a:lstStyle/>
          <a:p>
            <a:r>
              <a:rPr lang="sv-SE" sz="2300" dirty="0"/>
              <a:t>Vad ska planen uppnå och hur ska den användas?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00DEBA-C2FF-4868-A8D1-0D522E06386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7004003" cy="4279061"/>
          </a:xfrm>
        </p:spPr>
        <p:txBody>
          <a:bodyPr vert="horz" lIns="0" tIns="0" rIns="0" bIns="0" rtlCol="0" anchor="t">
            <a:normAutofit/>
          </a:bodyPr>
          <a:lstStyle/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sv-SE" dirty="0"/>
              <a:t>s</a:t>
            </a:r>
            <a:r>
              <a:rPr lang="sv-SE" dirty="0">
                <a:effectLst/>
              </a:rPr>
              <a:t>träcker sig över 10 år </a:t>
            </a: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sv-SE" dirty="0"/>
              <a:t>e</a:t>
            </a:r>
            <a:r>
              <a:rPr lang="sv-SE" dirty="0">
                <a:effectLst/>
              </a:rPr>
              <a:t>n kompass för hur vi ska hantera utvecklingen</a:t>
            </a: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sv-SE" dirty="0">
                <a:effectLst/>
              </a:rPr>
              <a:t>systematiskt och långsiktigt</a:t>
            </a:r>
            <a:r>
              <a:rPr lang="sv-SE" dirty="0"/>
              <a:t> arbete genom tydliga prioriteringar</a:t>
            </a:r>
            <a:endParaRPr lang="sv-SE" dirty="0">
              <a:effectLst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sv-SE" dirty="0"/>
              <a:t>ett komplement till </a:t>
            </a:r>
            <a:r>
              <a:rPr lang="sv-SE" dirty="0">
                <a:effectLst/>
              </a:rPr>
              <a:t>våra </a:t>
            </a:r>
            <a:r>
              <a:rPr lang="sv-SE" dirty="0"/>
              <a:t>ettårsplaner</a:t>
            </a:r>
            <a:r>
              <a:rPr lang="sv-SE" dirty="0">
                <a:effectLst/>
              </a:rPr>
              <a:t> (budget och verksamhetsplan)</a:t>
            </a:r>
            <a:endParaRPr lang="sv-SE" dirty="0">
              <a:effectLst/>
              <a:cs typeface="Arial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sv-SE" dirty="0">
                <a:effectLst/>
              </a:rPr>
              <a:t>oberoende det politiska styret</a:t>
            </a:r>
          </a:p>
          <a:p>
            <a:pPr marL="229870" indent="-229870"/>
            <a:endParaRPr lang="sv-SE" dirty="0">
              <a:cs typeface="Arial"/>
            </a:endParaRPr>
          </a:p>
        </p:txBody>
      </p:sp>
      <p:pic>
        <p:nvPicPr>
          <p:cNvPr id="11" name="Bildobjekt 10" descr="En bild som visar enhet, kompass&#10;&#10;Automatiskt genererad beskrivning">
            <a:extLst>
              <a:ext uri="{FF2B5EF4-FFF2-40B4-BE49-F238E27FC236}">
                <a16:creationId xmlns:a16="http://schemas.microsoft.com/office/drawing/2014/main" id="{8945B531-1866-4353-A750-28FD2934B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925" y="2071955"/>
            <a:ext cx="4176000" cy="3507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2532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A81611-4ADD-46C1-AE90-FE8F069AB6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3600" dirty="0"/>
              <a:t>Vad har ni för tankar om hur vi tillsammans kan möta behoven?</a:t>
            </a:r>
          </a:p>
        </p:txBody>
      </p:sp>
    </p:spTree>
    <p:extLst>
      <p:ext uri="{BB962C8B-B14F-4D97-AF65-F5344CB8AC3E}">
        <p14:creationId xmlns:p14="http://schemas.microsoft.com/office/powerpoint/2010/main" val="380965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159943C-AAE6-3B7B-5E64-D3B196E8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85 </a:t>
            </a:r>
            <a:r>
              <a:rPr lang="en-US" sz="4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år</a:t>
            </a:r>
            <a:r>
              <a:rPr lang="en-US" sz="4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och äldre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25AAC56-B3E2-4D99-AAAE-265680668D07}"/>
              </a:ext>
            </a:extLst>
          </p:cNvPr>
          <p:cNvGraphicFramePr>
            <a:graphicFrameLocks/>
          </p:cNvGraphicFramePr>
          <p:nvPr/>
        </p:nvGraphicFramePr>
        <p:xfrm>
          <a:off x="1056000" y="1738313"/>
          <a:ext cx="10080000" cy="417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Ellips 5">
            <a:extLst>
              <a:ext uri="{FF2B5EF4-FFF2-40B4-BE49-F238E27FC236}">
                <a16:creationId xmlns:a16="http://schemas.microsoft.com/office/drawing/2014/main" id="{8BE4A1A7-FF51-47FA-A1B2-87314271027B}"/>
              </a:ext>
            </a:extLst>
          </p:cNvPr>
          <p:cNvSpPr/>
          <p:nvPr/>
        </p:nvSpPr>
        <p:spPr>
          <a:xfrm>
            <a:off x="7792278" y="2796209"/>
            <a:ext cx="2995465" cy="24833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64 % ökning fram till 2035 </a:t>
            </a:r>
          </a:p>
        </p:txBody>
      </p:sp>
    </p:spTree>
    <p:extLst>
      <p:ext uri="{BB962C8B-B14F-4D97-AF65-F5344CB8AC3E}">
        <p14:creationId xmlns:p14="http://schemas.microsoft.com/office/powerpoint/2010/main" val="3049000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2231575-F32B-47B3-8616-67D42FF2A587}"/>
              </a:ext>
            </a:extLst>
          </p:cNvPr>
          <p:cNvGraphicFramePr>
            <a:graphicFrameLocks/>
          </p:cNvGraphicFramePr>
          <p:nvPr/>
        </p:nvGraphicFramePr>
        <p:xfrm>
          <a:off x="1055688" y="1738313"/>
          <a:ext cx="10079038" cy="417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ubrik 1">
            <a:extLst>
              <a:ext uri="{FF2B5EF4-FFF2-40B4-BE49-F238E27FC236}">
                <a16:creationId xmlns:a16="http://schemas.microsoft.com/office/drawing/2014/main" id="{70818724-93B4-4E36-9C25-20A87B3E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362" y="378309"/>
            <a:ext cx="9170279" cy="736959"/>
          </a:xfrm>
        </p:spPr>
        <p:txBody>
          <a:bodyPr anchor="ctr">
            <a:normAutofit/>
          </a:bodyPr>
          <a:lstStyle/>
          <a:p>
            <a:r>
              <a:rPr lang="sv-SE" sz="4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20-64 år</a:t>
            </a:r>
          </a:p>
        </p:txBody>
      </p:sp>
    </p:spTree>
    <p:extLst>
      <p:ext uri="{BB962C8B-B14F-4D97-AF65-F5344CB8AC3E}">
        <p14:creationId xmlns:p14="http://schemas.microsoft.com/office/powerpoint/2010/main" val="125701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A78474E-AD13-4279-9AD2-FA7427B55648}"/>
              </a:ext>
            </a:extLst>
          </p:cNvPr>
          <p:cNvGraphicFramePr>
            <a:graphicFrameLocks/>
          </p:cNvGraphicFramePr>
          <p:nvPr/>
        </p:nvGraphicFramePr>
        <p:xfrm>
          <a:off x="0" y="614397"/>
          <a:ext cx="11532220" cy="5629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1969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CF8E28-9889-4575-8E91-508EE31A1F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Hur ser arbetsmarknaden i Göteborgsregionen ut fram till 2035?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6E1596A-DC9C-407C-9BAD-CF7429C89F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1696" y="4430645"/>
            <a:ext cx="8728608" cy="251417"/>
          </a:xfrm>
        </p:spPr>
        <p:txBody>
          <a:bodyPr/>
          <a:lstStyle/>
          <a:p>
            <a:r>
              <a:rPr lang="sv-SE" sz="1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Utbildnings- och arbetsmarknadsprognos för Göteborgsregionen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915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D48632-131F-494C-A997-D2813412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Sjuksköterskor</a:t>
            </a: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5B53D558-79F9-4A00-A00F-21A2EA3090B2}"/>
              </a:ext>
            </a:extLst>
          </p:cNvPr>
          <p:cNvPicPr>
            <a:picLocks noGrp="1" noChangeAspect="1" noChangeArrowheads="1"/>
          </p:cNvPicPr>
          <p:nvPr>
            <p:ph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b="1737"/>
          <a:stretch/>
        </p:blipFill>
        <p:spPr bwMode="auto">
          <a:xfrm>
            <a:off x="508000" y="1341437"/>
            <a:ext cx="8158922" cy="4703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3B3BE6-0C4F-41FE-B23B-9BF4F7CE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Socionomer</a:t>
            </a:r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5B8AAE8A-B100-4936-9890-FB8AFF2B05F1}"/>
              </a:ext>
            </a:extLst>
          </p:cNvPr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988" y="1325217"/>
            <a:ext cx="8423130" cy="480107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58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3B3BE6-0C4F-41FE-B23B-9BF4F7CE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Undersköterskor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AD435BAE-880D-42D6-AD18-60787736CF44}"/>
              </a:ext>
            </a:extLst>
          </p:cNvPr>
          <p:cNvPicPr>
            <a:picLocks noGrp="1" noChangeAspect="1" noChangeArrowheads="1"/>
          </p:cNvPicPr>
          <p:nvPr>
            <p:ph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t="1970"/>
          <a:stretch/>
        </p:blipFill>
        <p:spPr bwMode="auto">
          <a:xfrm>
            <a:off x="520700" y="1435100"/>
            <a:ext cx="805407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597463"/>
      </p:ext>
    </p:extLst>
  </p:cSld>
  <p:clrMapOvr>
    <a:masterClrMapping/>
  </p:clrMapOvr>
</p:sld>
</file>

<file path=ppt/theme/theme1.xml><?xml version="1.0" encoding="utf-8"?>
<a:theme xmlns:a="http://schemas.openxmlformats.org/drawingml/2006/main" name="Göteborgs Stad – Blå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dard 16_9.sv-SE_v4.pptx" id="{E3193080-49D2-4DE4-B013-108D15EE1419}" vid="{8EBC49C1-6180-4C9D-9B8D-3C1E50410938}"/>
    </a:ext>
  </a:extLst>
</a:theme>
</file>

<file path=ppt/theme/theme10.xml><?xml version="1.0" encoding="utf-8"?>
<a:theme xmlns:a="http://schemas.openxmlformats.org/drawingml/2006/main" name="1_Göteborgs Stad – Blå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dard 16_9.sv-SE.potx" id="{00E3DE29-C919-412E-A2AE-28868079A93C}" vid="{DF7A71E0-FD75-4E93-9FE5-49515A73B2C4}"/>
    </a:ext>
  </a:extLst>
</a:theme>
</file>

<file path=ppt/theme/theme11.xml><?xml version="1.0" encoding="utf-8"?>
<a:theme xmlns:a="http://schemas.openxmlformats.org/drawingml/2006/main" name="2_Göteborgs Stad – Blå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dard 16_9.sv-SE_ny.potx" id="{A3BC0E49-C5D0-4865-B1BE-3A636DF5CAE3}" vid="{607A6647-1E2D-454B-A339-17BC31080D31}"/>
    </a:ext>
  </a:extLst>
</a:theme>
</file>

<file path=ppt/theme/theme12.xml><?xml version="1.0" encoding="utf-8"?>
<a:theme xmlns:a="http://schemas.openxmlformats.org/drawingml/2006/main" name="1_Göteborgs Stad – Gul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dard 16_9.sv-SE_ny.potx" id="{A3BC0E49-C5D0-4865-B1BE-3A636DF5CAE3}" vid="{4B39BACD-060C-4B7E-AB6D-2F890CF44FDD}"/>
    </a:ext>
  </a:extLst>
</a:theme>
</file>

<file path=ppt/theme/theme13.xml><?xml version="1.0" encoding="utf-8"?>
<a:theme xmlns:a="http://schemas.openxmlformats.org/drawingml/2006/main" name="Office-tema">
  <a:themeElements>
    <a:clrScheme name="Göteborgs Stad Powerpoint">
      <a:dk1>
        <a:sysClr val="windowText" lastClr="000000"/>
      </a:dk1>
      <a:lt1>
        <a:sysClr val="window" lastClr="FFFFFF"/>
      </a:lt1>
      <a:dk2>
        <a:srgbClr val="495663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868"/>
      </a:accent5>
      <a:accent6>
        <a:srgbClr val="674B99"/>
      </a:accent6>
      <a:hlink>
        <a:srgbClr val="0563C1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öteborgs Stad – Mörkblå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dard 16_9.sv-SE_v4.pptx" id="{E3193080-49D2-4DE4-B013-108D15EE1419}" vid="{BDB837A3-603F-461C-B148-DB61C10D661B}"/>
    </a:ext>
  </a:extLst>
</a:theme>
</file>

<file path=ppt/theme/theme3.xml><?xml version="1.0" encoding="utf-8"?>
<a:theme xmlns:a="http://schemas.openxmlformats.org/drawingml/2006/main" name="Göteborgs Stad – Röd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dard 16_9.sv-SE_v4.pptx" id="{E3193080-49D2-4DE4-B013-108D15EE1419}" vid="{D2CAE3F2-BC92-4DFF-AEEE-E356BD821320}"/>
    </a:ext>
  </a:extLst>
</a:theme>
</file>

<file path=ppt/theme/theme4.xml><?xml version="1.0" encoding="utf-8"?>
<a:theme xmlns:a="http://schemas.openxmlformats.org/drawingml/2006/main" name="Göteborgs Stad – Turkos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dard 16_9.sv-SE_v4.pptx" id="{E3193080-49D2-4DE4-B013-108D15EE1419}" vid="{200127D2-FD5B-49B3-9C0C-2C7363B47D73}"/>
    </a:ext>
  </a:extLst>
</a:theme>
</file>

<file path=ppt/theme/theme5.xml><?xml version="1.0" encoding="utf-8"?>
<a:theme xmlns:a="http://schemas.openxmlformats.org/drawingml/2006/main" name="Göteborgs Stad – Rosa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dard 16_9.sv-SE_v4.pptx" id="{E3193080-49D2-4DE4-B013-108D15EE1419}" vid="{F05FF3CC-9949-4A4D-B478-6F1A5DB8E7A0}"/>
    </a:ext>
  </a:extLst>
</a:theme>
</file>

<file path=ppt/theme/theme6.xml><?xml version="1.0" encoding="utf-8"?>
<a:theme xmlns:a="http://schemas.openxmlformats.org/drawingml/2006/main" name="Göteborgs Stad – Grön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dard 16_9.sv-SE_v4.pptx" id="{E3193080-49D2-4DE4-B013-108D15EE1419}" vid="{A6165CE6-4CC1-45ED-BC19-73C2186824F4}"/>
    </a:ext>
  </a:extLst>
</a:theme>
</file>

<file path=ppt/theme/theme7.xml><?xml version="1.0" encoding="utf-8"?>
<a:theme xmlns:a="http://schemas.openxmlformats.org/drawingml/2006/main" name="Göteborgs Stad – Lila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dard 16_9.sv-SE_v4.pptx" id="{E3193080-49D2-4DE4-B013-108D15EE1419}" vid="{2F6D3D8E-1679-466C-BB18-4E9C6FC4AB31}"/>
    </a:ext>
  </a:extLst>
</a:theme>
</file>

<file path=ppt/theme/theme8.xml><?xml version="1.0" encoding="utf-8"?>
<a:theme xmlns:a="http://schemas.openxmlformats.org/drawingml/2006/main" name="Göteborgs Stad – Gul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dard 16_9.sv-SE_v4.pptx" id="{E3193080-49D2-4DE4-B013-108D15EE1419}" vid="{516B551B-5582-498E-802A-D2457898B643}"/>
    </a:ext>
  </a:extLst>
</a:theme>
</file>

<file path=ppt/theme/theme9.xml><?xml version="1.0" encoding="utf-8"?>
<a:theme xmlns:a="http://schemas.openxmlformats.org/drawingml/2006/main" name="1_Göteborgs Stad – Lila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dard 16_9.sv-SE.potx" id="{00E3DE29-C919-412E-A2AE-28868079A93C}" vid="{CE48A5FB-0BDC-4EF3-A19F-736EEEEE1A99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36590917CD469439BC0D5EA8CE88CE7" ma:contentTypeVersion="2" ma:contentTypeDescription="Skapa ett nytt dokument." ma:contentTypeScope="" ma:versionID="ecfb6c3f5be91b1352c8b53afee6c888">
  <xsd:schema xmlns:xsd="http://www.w3.org/2001/XMLSchema" xmlns:xs="http://www.w3.org/2001/XMLSchema" xmlns:p="http://schemas.microsoft.com/office/2006/metadata/properties" xmlns:ns2="6fad3940-c41f-4e9f-99b0-e0604f1c71c5" targetNamespace="http://schemas.microsoft.com/office/2006/metadata/properties" ma:root="true" ma:fieldsID="65e65d6a99828e4986639313f6e21b63" ns2:_="">
    <xsd:import namespace="6fad3940-c41f-4e9f-99b0-e0604f1c71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ad3940-c41f-4e9f-99b0-e0604f1c71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780511-0129-4C6D-A6DA-2F090330EB9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fad3940-c41f-4e9f-99b0-e0604f1c71c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7BD1778-85C7-41FF-A938-4BBED14B02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ad3940-c41f-4e9f-99b0-e0604f1c71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9D7940-730D-4A77-BE1B-2BBB2F58C5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956</Words>
  <Application>Microsoft Office PowerPoint</Application>
  <PresentationFormat>Bredbild</PresentationFormat>
  <Paragraphs>126</Paragraphs>
  <Slides>22</Slides>
  <Notes>7</Notes>
  <HiddenSlides>0</HiddenSlides>
  <MMClips>1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12</vt:i4>
      </vt:variant>
      <vt:variant>
        <vt:lpstr>Bildrubriker</vt:lpstr>
      </vt:variant>
      <vt:variant>
        <vt:i4>22</vt:i4>
      </vt:variant>
    </vt:vector>
  </HeadingPairs>
  <TitlesOfParts>
    <vt:vector size="41" baseType="lpstr">
      <vt:lpstr>Arial</vt:lpstr>
      <vt:lpstr>Arial Black</vt:lpstr>
      <vt:lpstr>Calibri</vt:lpstr>
      <vt:lpstr>Open Sans</vt:lpstr>
      <vt:lpstr>Open Sans Extrabold</vt:lpstr>
      <vt:lpstr>Symbol</vt:lpstr>
      <vt:lpstr>Wingdings</vt:lpstr>
      <vt:lpstr>Göteborgs Stad – Blå dekor</vt:lpstr>
      <vt:lpstr>Göteborgs Stad – Mörkblå dekor</vt:lpstr>
      <vt:lpstr>Göteborgs Stad – Röd dekor</vt:lpstr>
      <vt:lpstr>Göteborgs Stad – Turkos dekor</vt:lpstr>
      <vt:lpstr>Göteborgs Stad – Rosa dekor</vt:lpstr>
      <vt:lpstr>Göteborgs Stad – Grön dekor</vt:lpstr>
      <vt:lpstr>Göteborgs Stad – Lila dekor</vt:lpstr>
      <vt:lpstr>Göteborgs Stad – Gul dekor</vt:lpstr>
      <vt:lpstr>1_Göteborgs Stad – Lila dekor</vt:lpstr>
      <vt:lpstr>1_Göteborgs Stad – Blå dekor</vt:lpstr>
      <vt:lpstr>2_Göteborgs Stad – Blå dekor</vt:lpstr>
      <vt:lpstr>1_Göteborgs Stad – Gul dekor</vt:lpstr>
      <vt:lpstr>Välfärdsutmaningen i Göteborg</vt:lpstr>
      <vt:lpstr>PowerPoint-presentation</vt:lpstr>
      <vt:lpstr>85 år och äldre</vt:lpstr>
      <vt:lpstr>20-64 år</vt:lpstr>
      <vt:lpstr>PowerPoint-presentation</vt:lpstr>
      <vt:lpstr>Hur ser arbetsmarknaden i Göteborgsregionen ut fram till 2035?</vt:lpstr>
      <vt:lpstr>Sjuksköterskor</vt:lpstr>
      <vt:lpstr>Socionomer</vt:lpstr>
      <vt:lpstr>Undersköterskor</vt:lpstr>
      <vt:lpstr>PowerPoint-presentation</vt:lpstr>
      <vt:lpstr>Göteborg gentemot riket</vt:lpstr>
      <vt:lpstr>Personella resurserna</vt:lpstr>
      <vt:lpstr>75% av de personella resurserna finns tillgängliga om 10 år</vt:lpstr>
      <vt:lpstr>Andel av tiden som läggs på de som vi är till för</vt:lpstr>
      <vt:lpstr>Andel av tiden som vi behöver omfördela till de som vi är till för, för att klara en 75% bemanning</vt:lpstr>
      <vt:lpstr>Summering</vt:lpstr>
      <vt:lpstr>PowerPoint-presentation</vt:lpstr>
      <vt:lpstr>PowerPoint-presentation</vt:lpstr>
      <vt:lpstr>Välfärdsutmaningen  - Så möter vi en befolkning med fler äldre och färre yngre </vt:lpstr>
      <vt:lpstr>Vad behöver vi prioritera under lång tid?</vt:lpstr>
      <vt:lpstr>Vad ska planen uppnå och hur ska den användas?</vt:lpstr>
      <vt:lpstr>Vad har ni för tankar om hur vi tillsammans kan möta behoven?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16:9</dc:title>
  <dc:creator>Förvaltning</dc:creator>
  <cp:lastModifiedBy>Ingela Weiland</cp:lastModifiedBy>
  <cp:revision>37</cp:revision>
  <dcterms:created xsi:type="dcterms:W3CDTF">2022-01-20T14:09:27Z</dcterms:created>
  <dcterms:modified xsi:type="dcterms:W3CDTF">2023-02-16T11:49:53Z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0x010100A36590917CD469439BC0D5EA8CE88CE7</vt:lpwstr>
  </property>
</Properties>
</file>