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 id="2147484529" r:id="rId9"/>
  </p:sldMasterIdLst>
  <p:notesMasterIdLst>
    <p:notesMasterId r:id="rId30"/>
  </p:notesMasterIdLst>
  <p:handoutMasterIdLst>
    <p:handoutMasterId r:id="rId31"/>
  </p:handoutMasterIdLst>
  <p:sldIdLst>
    <p:sldId id="263" r:id="rId10"/>
    <p:sldId id="275" r:id="rId11"/>
    <p:sldId id="279" r:id="rId12"/>
    <p:sldId id="270" r:id="rId13"/>
    <p:sldId id="267" r:id="rId14"/>
    <p:sldId id="280" r:id="rId15"/>
    <p:sldId id="286" r:id="rId16"/>
    <p:sldId id="288" r:id="rId17"/>
    <p:sldId id="290" r:id="rId18"/>
    <p:sldId id="269" r:id="rId19"/>
    <p:sldId id="287" r:id="rId20"/>
    <p:sldId id="276" r:id="rId21"/>
    <p:sldId id="261" r:id="rId22"/>
    <p:sldId id="285" r:id="rId23"/>
    <p:sldId id="281" r:id="rId24"/>
    <p:sldId id="271" r:id="rId25"/>
    <p:sldId id="265" r:id="rId26"/>
    <p:sldId id="283" r:id="rId27"/>
    <p:sldId id="278" r:id="rId28"/>
    <p:sldId id="25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0"/>
    <a:srgbClr val="3F5564"/>
    <a:srgbClr val="0077BC"/>
    <a:srgbClr val="D53878"/>
    <a:srgbClr val="008391"/>
    <a:srgbClr val="FBF2B4"/>
    <a:srgbClr val="F0CD50"/>
    <a:srgbClr val="4675B7"/>
    <a:srgbClr val="DBD1E6"/>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866DA-262A-422D-A8AC-EA280F5CD5BA}" v="1572" dt="2022-09-20T12:34:55.20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6437" autoAdjust="0"/>
  </p:normalViewPr>
  <p:slideViewPr>
    <p:cSldViewPr snapToGrid="0">
      <p:cViewPr varScale="1">
        <p:scale>
          <a:sx n="43" d="100"/>
          <a:sy n="43" d="100"/>
        </p:scale>
        <p:origin x="1932"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DCCF8-5142-4FC6-B911-96902A95BAB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C1A3F08B-DB84-407D-AB56-C6579E6699E7}">
      <dgm:prSet phldrT="[Text]"/>
      <dgm:spPr/>
      <dgm:t>
        <a:bodyPr/>
        <a:lstStyle/>
        <a:p>
          <a:r>
            <a:rPr lang="sv-SE"/>
            <a:t>Kommunfullmäktige</a:t>
          </a:r>
        </a:p>
      </dgm:t>
    </dgm:pt>
    <dgm:pt modelId="{A03911EE-8764-447B-8812-BB181361E5EA}" type="parTrans" cxnId="{F6EC10CF-F2FF-4EAF-A8FA-638E22D99D28}">
      <dgm:prSet/>
      <dgm:spPr/>
      <dgm:t>
        <a:bodyPr/>
        <a:lstStyle/>
        <a:p>
          <a:endParaRPr lang="sv-SE"/>
        </a:p>
      </dgm:t>
    </dgm:pt>
    <dgm:pt modelId="{E0C8F91E-4BBA-48BE-A7BF-44E10FAAB4C1}" type="sibTrans" cxnId="{F6EC10CF-F2FF-4EAF-A8FA-638E22D99D28}">
      <dgm:prSet/>
      <dgm:spPr/>
      <dgm:t>
        <a:bodyPr/>
        <a:lstStyle/>
        <a:p>
          <a:endParaRPr lang="sv-SE"/>
        </a:p>
      </dgm:t>
    </dgm:pt>
    <dgm:pt modelId="{E8901217-BED4-4628-AC37-6839A48311C1}" type="asst">
      <dgm:prSet phldrT="[Text]"/>
      <dgm:spPr/>
      <dgm:t>
        <a:bodyPr/>
        <a:lstStyle/>
        <a:p>
          <a:r>
            <a:rPr lang="sv-SE"/>
            <a:t>Kommunstyrelsen</a:t>
          </a:r>
        </a:p>
      </dgm:t>
    </dgm:pt>
    <dgm:pt modelId="{36D65ED5-8857-45FC-928D-861160C11DE1}" type="parTrans" cxnId="{C69BC249-28D2-476C-A212-CCE681FFA9F2}">
      <dgm:prSet/>
      <dgm:spPr/>
      <dgm:t>
        <a:bodyPr/>
        <a:lstStyle/>
        <a:p>
          <a:endParaRPr lang="sv-SE"/>
        </a:p>
      </dgm:t>
    </dgm:pt>
    <dgm:pt modelId="{81A7B4D3-6B04-44B2-ABE6-7A51355E9ACD}" type="sibTrans" cxnId="{C69BC249-28D2-476C-A212-CCE681FFA9F2}">
      <dgm:prSet/>
      <dgm:spPr/>
      <dgm:t>
        <a:bodyPr/>
        <a:lstStyle/>
        <a:p>
          <a:endParaRPr lang="sv-SE"/>
        </a:p>
      </dgm:t>
    </dgm:pt>
    <dgm:pt modelId="{8FC7DE1F-852A-489D-97E9-66D43B8FAD29}">
      <dgm:prSet phldrT="[Text]"/>
      <dgm:spPr/>
      <dgm:t>
        <a:bodyPr/>
        <a:lstStyle/>
        <a:p>
          <a:r>
            <a:rPr lang="sv-SE"/>
            <a:t>Nämnder</a:t>
          </a:r>
        </a:p>
      </dgm:t>
    </dgm:pt>
    <dgm:pt modelId="{E58F1A92-C980-4F30-997C-DEE4CD52F60B}" type="parTrans" cxnId="{949BBAF5-FB68-4B8C-A46E-362B00B924F5}">
      <dgm:prSet/>
      <dgm:spPr/>
      <dgm:t>
        <a:bodyPr/>
        <a:lstStyle/>
        <a:p>
          <a:endParaRPr lang="sv-SE"/>
        </a:p>
      </dgm:t>
    </dgm:pt>
    <dgm:pt modelId="{D89F747E-8D25-4683-BC20-116E5C3F2982}" type="sibTrans" cxnId="{949BBAF5-FB68-4B8C-A46E-362B00B924F5}">
      <dgm:prSet/>
      <dgm:spPr/>
      <dgm:t>
        <a:bodyPr/>
        <a:lstStyle/>
        <a:p>
          <a:endParaRPr lang="sv-SE"/>
        </a:p>
      </dgm:t>
    </dgm:pt>
    <dgm:pt modelId="{B099A5C8-0141-4EEA-AD6D-7C76DB80CFFB}">
      <dgm:prSet phldrT="[Text]"/>
      <dgm:spPr/>
      <dgm:t>
        <a:bodyPr/>
        <a:lstStyle/>
        <a:p>
          <a:r>
            <a:rPr lang="sv-SE"/>
            <a:t>Göteborgs Stadshus AB</a:t>
          </a:r>
        </a:p>
      </dgm:t>
    </dgm:pt>
    <dgm:pt modelId="{B4463B2F-44E7-4C90-8D98-01928EAFA43D}" type="parTrans" cxnId="{6AEE4016-B489-46AC-A5D3-64958FA6746D}">
      <dgm:prSet/>
      <dgm:spPr/>
      <dgm:t>
        <a:bodyPr/>
        <a:lstStyle/>
        <a:p>
          <a:endParaRPr lang="sv-SE"/>
        </a:p>
      </dgm:t>
    </dgm:pt>
    <dgm:pt modelId="{9BAE18FC-9C45-4E0F-B0B0-C1E95157949B}" type="sibTrans" cxnId="{6AEE4016-B489-46AC-A5D3-64958FA6746D}">
      <dgm:prSet/>
      <dgm:spPr/>
      <dgm:t>
        <a:bodyPr/>
        <a:lstStyle/>
        <a:p>
          <a:endParaRPr lang="sv-SE"/>
        </a:p>
      </dgm:t>
    </dgm:pt>
    <dgm:pt modelId="{B65391B9-ED92-4248-BF5C-4AC61C2A27CB}" type="asst">
      <dgm:prSet phldrT="[Text]"/>
      <dgm:spPr/>
      <dgm:t>
        <a:bodyPr/>
        <a:lstStyle/>
        <a:p>
          <a:r>
            <a:rPr lang="sv-SE"/>
            <a:t>Stadsrevisionen</a:t>
          </a:r>
        </a:p>
      </dgm:t>
    </dgm:pt>
    <dgm:pt modelId="{295589D5-6596-4CEA-A926-91ECBFED6D6A}" type="parTrans" cxnId="{CA04EE7F-766E-464F-82AF-2B6D6E2232F9}">
      <dgm:prSet/>
      <dgm:spPr/>
      <dgm:t>
        <a:bodyPr/>
        <a:lstStyle/>
        <a:p>
          <a:endParaRPr lang="sv-SE"/>
        </a:p>
      </dgm:t>
    </dgm:pt>
    <dgm:pt modelId="{B660C243-14A6-4431-9D8D-FFCC6D87A4DB}" type="sibTrans" cxnId="{CA04EE7F-766E-464F-82AF-2B6D6E2232F9}">
      <dgm:prSet/>
      <dgm:spPr/>
      <dgm:t>
        <a:bodyPr/>
        <a:lstStyle/>
        <a:p>
          <a:endParaRPr lang="sv-SE"/>
        </a:p>
      </dgm:t>
    </dgm:pt>
    <dgm:pt modelId="{DD967E3C-0012-4E8D-A388-E3FBEBD19F4C}" type="pres">
      <dgm:prSet presAssocID="{415DCCF8-5142-4FC6-B911-96902A95BAB6}" presName="hierChild1" presStyleCnt="0">
        <dgm:presLayoutVars>
          <dgm:orgChart val="1"/>
          <dgm:chPref val="1"/>
          <dgm:dir/>
          <dgm:animOne val="branch"/>
          <dgm:animLvl val="lvl"/>
          <dgm:resizeHandles/>
        </dgm:presLayoutVars>
      </dgm:prSet>
      <dgm:spPr/>
    </dgm:pt>
    <dgm:pt modelId="{39982240-545D-4DC8-82D5-A562DC5A0915}" type="pres">
      <dgm:prSet presAssocID="{C1A3F08B-DB84-407D-AB56-C6579E6699E7}" presName="hierRoot1" presStyleCnt="0">
        <dgm:presLayoutVars>
          <dgm:hierBranch val="init"/>
        </dgm:presLayoutVars>
      </dgm:prSet>
      <dgm:spPr/>
    </dgm:pt>
    <dgm:pt modelId="{5A5F10D6-7AB1-49BC-94A6-D8F3DD5CCD55}" type="pres">
      <dgm:prSet presAssocID="{C1A3F08B-DB84-407D-AB56-C6579E6699E7}" presName="rootComposite1" presStyleCnt="0"/>
      <dgm:spPr/>
    </dgm:pt>
    <dgm:pt modelId="{E7130EC1-B926-47CE-9463-3C1482214F33}" type="pres">
      <dgm:prSet presAssocID="{C1A3F08B-DB84-407D-AB56-C6579E6699E7}" presName="rootText1" presStyleLbl="node0" presStyleIdx="0" presStyleCnt="1">
        <dgm:presLayoutVars>
          <dgm:chPref val="3"/>
        </dgm:presLayoutVars>
      </dgm:prSet>
      <dgm:spPr/>
    </dgm:pt>
    <dgm:pt modelId="{C1BDDF46-7321-4ED8-9DCF-48E2C21FFF90}" type="pres">
      <dgm:prSet presAssocID="{C1A3F08B-DB84-407D-AB56-C6579E6699E7}" presName="rootConnector1" presStyleLbl="node1" presStyleIdx="0" presStyleCnt="0"/>
      <dgm:spPr/>
    </dgm:pt>
    <dgm:pt modelId="{21646C70-5AF5-454A-81A3-AAAE532DE971}" type="pres">
      <dgm:prSet presAssocID="{C1A3F08B-DB84-407D-AB56-C6579E6699E7}" presName="hierChild2" presStyleCnt="0"/>
      <dgm:spPr/>
    </dgm:pt>
    <dgm:pt modelId="{265FADA7-85EA-4DF3-AF1C-0EF0EC4B8C0F}" type="pres">
      <dgm:prSet presAssocID="{E58F1A92-C980-4F30-997C-DEE4CD52F60B}" presName="Name37" presStyleLbl="parChTrans1D2" presStyleIdx="0" presStyleCnt="4"/>
      <dgm:spPr/>
    </dgm:pt>
    <dgm:pt modelId="{03408B05-7762-40E0-8178-844C5DF60A87}" type="pres">
      <dgm:prSet presAssocID="{8FC7DE1F-852A-489D-97E9-66D43B8FAD29}" presName="hierRoot2" presStyleCnt="0">
        <dgm:presLayoutVars>
          <dgm:hierBranch val="init"/>
        </dgm:presLayoutVars>
      </dgm:prSet>
      <dgm:spPr/>
    </dgm:pt>
    <dgm:pt modelId="{B215C528-7A08-4B0B-9F80-4474A27879E4}" type="pres">
      <dgm:prSet presAssocID="{8FC7DE1F-852A-489D-97E9-66D43B8FAD29}" presName="rootComposite" presStyleCnt="0"/>
      <dgm:spPr/>
    </dgm:pt>
    <dgm:pt modelId="{90108E24-39B0-4EEE-827C-1E157E4B30D1}" type="pres">
      <dgm:prSet presAssocID="{8FC7DE1F-852A-489D-97E9-66D43B8FAD29}" presName="rootText" presStyleLbl="node2" presStyleIdx="0" presStyleCnt="2">
        <dgm:presLayoutVars>
          <dgm:chPref val="3"/>
        </dgm:presLayoutVars>
      </dgm:prSet>
      <dgm:spPr/>
    </dgm:pt>
    <dgm:pt modelId="{4526694B-926C-4240-B533-F75BF0506018}" type="pres">
      <dgm:prSet presAssocID="{8FC7DE1F-852A-489D-97E9-66D43B8FAD29}" presName="rootConnector" presStyleLbl="node2" presStyleIdx="0" presStyleCnt="2"/>
      <dgm:spPr/>
    </dgm:pt>
    <dgm:pt modelId="{AF508AA5-1B6B-4255-9CF0-29D991CCF08F}" type="pres">
      <dgm:prSet presAssocID="{8FC7DE1F-852A-489D-97E9-66D43B8FAD29}" presName="hierChild4" presStyleCnt="0"/>
      <dgm:spPr/>
    </dgm:pt>
    <dgm:pt modelId="{EEA82197-964D-42FC-B106-CFF3B2B6740C}" type="pres">
      <dgm:prSet presAssocID="{8FC7DE1F-852A-489D-97E9-66D43B8FAD29}" presName="hierChild5" presStyleCnt="0"/>
      <dgm:spPr/>
    </dgm:pt>
    <dgm:pt modelId="{FE96239A-967E-4529-9ECC-C44EB99E6C27}" type="pres">
      <dgm:prSet presAssocID="{B4463B2F-44E7-4C90-8D98-01928EAFA43D}" presName="Name37" presStyleLbl="parChTrans1D2" presStyleIdx="1" presStyleCnt="4"/>
      <dgm:spPr/>
    </dgm:pt>
    <dgm:pt modelId="{1185D1B8-8845-428B-B395-0CA1825455A8}" type="pres">
      <dgm:prSet presAssocID="{B099A5C8-0141-4EEA-AD6D-7C76DB80CFFB}" presName="hierRoot2" presStyleCnt="0">
        <dgm:presLayoutVars>
          <dgm:hierBranch val="init"/>
        </dgm:presLayoutVars>
      </dgm:prSet>
      <dgm:spPr/>
    </dgm:pt>
    <dgm:pt modelId="{E37BBC13-D4B3-4C4A-B4C2-020FFC1711A0}" type="pres">
      <dgm:prSet presAssocID="{B099A5C8-0141-4EEA-AD6D-7C76DB80CFFB}" presName="rootComposite" presStyleCnt="0"/>
      <dgm:spPr/>
    </dgm:pt>
    <dgm:pt modelId="{E4038350-09D3-4179-8FAD-E074542C4436}" type="pres">
      <dgm:prSet presAssocID="{B099A5C8-0141-4EEA-AD6D-7C76DB80CFFB}" presName="rootText" presStyleLbl="node2" presStyleIdx="1" presStyleCnt="2">
        <dgm:presLayoutVars>
          <dgm:chPref val="3"/>
        </dgm:presLayoutVars>
      </dgm:prSet>
      <dgm:spPr/>
    </dgm:pt>
    <dgm:pt modelId="{20E360F2-CB68-4A62-BD98-B8E1C55C0EA2}" type="pres">
      <dgm:prSet presAssocID="{B099A5C8-0141-4EEA-AD6D-7C76DB80CFFB}" presName="rootConnector" presStyleLbl="node2" presStyleIdx="1" presStyleCnt="2"/>
      <dgm:spPr/>
    </dgm:pt>
    <dgm:pt modelId="{8B74B00A-BC1D-4A45-BA6B-76F41CF06E02}" type="pres">
      <dgm:prSet presAssocID="{B099A5C8-0141-4EEA-AD6D-7C76DB80CFFB}" presName="hierChild4" presStyleCnt="0"/>
      <dgm:spPr/>
    </dgm:pt>
    <dgm:pt modelId="{C569C02D-A30B-4FF1-9711-84946D9F8731}" type="pres">
      <dgm:prSet presAssocID="{B099A5C8-0141-4EEA-AD6D-7C76DB80CFFB}" presName="hierChild5" presStyleCnt="0"/>
      <dgm:spPr/>
    </dgm:pt>
    <dgm:pt modelId="{F8B2F8AE-EDEF-4188-AE7B-EC9403A7EF1C}" type="pres">
      <dgm:prSet presAssocID="{C1A3F08B-DB84-407D-AB56-C6579E6699E7}" presName="hierChild3" presStyleCnt="0"/>
      <dgm:spPr/>
    </dgm:pt>
    <dgm:pt modelId="{3BD8FB99-BA58-49F6-B65C-B8B4EFEDCC0B}" type="pres">
      <dgm:prSet presAssocID="{36D65ED5-8857-45FC-928D-861160C11DE1}" presName="Name111" presStyleLbl="parChTrans1D2" presStyleIdx="2" presStyleCnt="4"/>
      <dgm:spPr/>
    </dgm:pt>
    <dgm:pt modelId="{E73FBB1F-CC0A-44E0-82BD-1BA11F2D9247}" type="pres">
      <dgm:prSet presAssocID="{E8901217-BED4-4628-AC37-6839A48311C1}" presName="hierRoot3" presStyleCnt="0">
        <dgm:presLayoutVars>
          <dgm:hierBranch val="init"/>
        </dgm:presLayoutVars>
      </dgm:prSet>
      <dgm:spPr/>
    </dgm:pt>
    <dgm:pt modelId="{ABA506B5-6962-4E32-B674-64B6B63DF114}" type="pres">
      <dgm:prSet presAssocID="{E8901217-BED4-4628-AC37-6839A48311C1}" presName="rootComposite3" presStyleCnt="0"/>
      <dgm:spPr/>
    </dgm:pt>
    <dgm:pt modelId="{319B91C4-2B5B-40EE-902B-3F3CDDE0BBE9}" type="pres">
      <dgm:prSet presAssocID="{E8901217-BED4-4628-AC37-6839A48311C1}" presName="rootText3" presStyleLbl="asst1" presStyleIdx="0" presStyleCnt="2">
        <dgm:presLayoutVars>
          <dgm:chPref val="3"/>
        </dgm:presLayoutVars>
      </dgm:prSet>
      <dgm:spPr/>
    </dgm:pt>
    <dgm:pt modelId="{2B7D23A2-8311-4B18-9BA2-160B6FB35416}" type="pres">
      <dgm:prSet presAssocID="{E8901217-BED4-4628-AC37-6839A48311C1}" presName="rootConnector3" presStyleLbl="asst1" presStyleIdx="0" presStyleCnt="2"/>
      <dgm:spPr/>
    </dgm:pt>
    <dgm:pt modelId="{3165619A-B361-4CDD-977B-9F58751F7C4F}" type="pres">
      <dgm:prSet presAssocID="{E8901217-BED4-4628-AC37-6839A48311C1}" presName="hierChild6" presStyleCnt="0"/>
      <dgm:spPr/>
    </dgm:pt>
    <dgm:pt modelId="{CC0AF61E-A54C-44C3-9C06-30E1FA78BD2A}" type="pres">
      <dgm:prSet presAssocID="{E8901217-BED4-4628-AC37-6839A48311C1}" presName="hierChild7" presStyleCnt="0"/>
      <dgm:spPr/>
    </dgm:pt>
    <dgm:pt modelId="{E7A1A2C5-F2E5-456B-BC1E-5DC7F6745CB6}" type="pres">
      <dgm:prSet presAssocID="{295589D5-6596-4CEA-A926-91ECBFED6D6A}" presName="Name111" presStyleLbl="parChTrans1D2" presStyleIdx="3" presStyleCnt="4"/>
      <dgm:spPr/>
    </dgm:pt>
    <dgm:pt modelId="{CA974906-A445-4852-AE12-D5D67C6BDDE7}" type="pres">
      <dgm:prSet presAssocID="{B65391B9-ED92-4248-BF5C-4AC61C2A27CB}" presName="hierRoot3" presStyleCnt="0">
        <dgm:presLayoutVars>
          <dgm:hierBranch val="init"/>
        </dgm:presLayoutVars>
      </dgm:prSet>
      <dgm:spPr/>
    </dgm:pt>
    <dgm:pt modelId="{D28DB733-58ED-40B0-B6C8-0CB439A8959C}" type="pres">
      <dgm:prSet presAssocID="{B65391B9-ED92-4248-BF5C-4AC61C2A27CB}" presName="rootComposite3" presStyleCnt="0"/>
      <dgm:spPr/>
    </dgm:pt>
    <dgm:pt modelId="{1201DE55-7684-4891-9C77-293D142C466B}" type="pres">
      <dgm:prSet presAssocID="{B65391B9-ED92-4248-BF5C-4AC61C2A27CB}" presName="rootText3" presStyleLbl="asst1" presStyleIdx="1" presStyleCnt="2" custLinFactNeighborX="-2423" custLinFactNeighborY="-808">
        <dgm:presLayoutVars>
          <dgm:chPref val="3"/>
        </dgm:presLayoutVars>
      </dgm:prSet>
      <dgm:spPr/>
    </dgm:pt>
    <dgm:pt modelId="{65C89CD5-7134-43E9-9269-A93DB11DE225}" type="pres">
      <dgm:prSet presAssocID="{B65391B9-ED92-4248-BF5C-4AC61C2A27CB}" presName="rootConnector3" presStyleLbl="asst1" presStyleIdx="1" presStyleCnt="2"/>
      <dgm:spPr/>
    </dgm:pt>
    <dgm:pt modelId="{F303FA75-D930-4C90-8A97-40DB1816A18B}" type="pres">
      <dgm:prSet presAssocID="{B65391B9-ED92-4248-BF5C-4AC61C2A27CB}" presName="hierChild6" presStyleCnt="0"/>
      <dgm:spPr/>
    </dgm:pt>
    <dgm:pt modelId="{308F661F-C108-47EF-A4D2-C8291119C22E}" type="pres">
      <dgm:prSet presAssocID="{B65391B9-ED92-4248-BF5C-4AC61C2A27CB}" presName="hierChild7" presStyleCnt="0"/>
      <dgm:spPr/>
    </dgm:pt>
  </dgm:ptLst>
  <dgm:cxnLst>
    <dgm:cxn modelId="{0FDBEB00-5211-4C6C-B77B-B0261A1A34F4}" type="presOf" srcId="{B4463B2F-44E7-4C90-8D98-01928EAFA43D}" destId="{FE96239A-967E-4529-9ECC-C44EB99E6C27}" srcOrd="0" destOrd="0" presId="urn:microsoft.com/office/officeart/2005/8/layout/orgChart1"/>
    <dgm:cxn modelId="{6AEE4016-B489-46AC-A5D3-64958FA6746D}" srcId="{C1A3F08B-DB84-407D-AB56-C6579E6699E7}" destId="{B099A5C8-0141-4EEA-AD6D-7C76DB80CFFB}" srcOrd="3" destOrd="0" parTransId="{B4463B2F-44E7-4C90-8D98-01928EAFA43D}" sibTransId="{9BAE18FC-9C45-4E0F-B0B0-C1E95157949B}"/>
    <dgm:cxn modelId="{1B0C0739-8AE2-4E8E-BF5F-9456BAAB7DE1}" type="presOf" srcId="{E8901217-BED4-4628-AC37-6839A48311C1}" destId="{2B7D23A2-8311-4B18-9BA2-160B6FB35416}" srcOrd="1" destOrd="0" presId="urn:microsoft.com/office/officeart/2005/8/layout/orgChart1"/>
    <dgm:cxn modelId="{9079643B-0CF8-421A-9902-9E0765162F70}" type="presOf" srcId="{C1A3F08B-DB84-407D-AB56-C6579E6699E7}" destId="{E7130EC1-B926-47CE-9463-3C1482214F33}" srcOrd="0" destOrd="0" presId="urn:microsoft.com/office/officeart/2005/8/layout/orgChart1"/>
    <dgm:cxn modelId="{C69BC249-28D2-476C-A212-CCE681FFA9F2}" srcId="{C1A3F08B-DB84-407D-AB56-C6579E6699E7}" destId="{E8901217-BED4-4628-AC37-6839A48311C1}" srcOrd="0" destOrd="0" parTransId="{36D65ED5-8857-45FC-928D-861160C11DE1}" sibTransId="{81A7B4D3-6B04-44B2-ABE6-7A51355E9ACD}"/>
    <dgm:cxn modelId="{AE4DD775-55F7-4EF1-A8C6-24F8F17672E8}" type="presOf" srcId="{8FC7DE1F-852A-489D-97E9-66D43B8FAD29}" destId="{90108E24-39B0-4EEE-827C-1E157E4B30D1}" srcOrd="0" destOrd="0" presId="urn:microsoft.com/office/officeart/2005/8/layout/orgChart1"/>
    <dgm:cxn modelId="{6EE0D37E-8888-45F6-B4A5-ED946CA01FCE}" type="presOf" srcId="{B65391B9-ED92-4248-BF5C-4AC61C2A27CB}" destId="{1201DE55-7684-4891-9C77-293D142C466B}" srcOrd="0" destOrd="0" presId="urn:microsoft.com/office/officeart/2005/8/layout/orgChart1"/>
    <dgm:cxn modelId="{CA04EE7F-766E-464F-82AF-2B6D6E2232F9}" srcId="{C1A3F08B-DB84-407D-AB56-C6579E6699E7}" destId="{B65391B9-ED92-4248-BF5C-4AC61C2A27CB}" srcOrd="1" destOrd="0" parTransId="{295589D5-6596-4CEA-A926-91ECBFED6D6A}" sibTransId="{B660C243-14A6-4431-9D8D-FFCC6D87A4DB}"/>
    <dgm:cxn modelId="{DC6E078E-EC4F-4635-A15C-6FD07A32E638}" type="presOf" srcId="{415DCCF8-5142-4FC6-B911-96902A95BAB6}" destId="{DD967E3C-0012-4E8D-A388-E3FBEBD19F4C}" srcOrd="0" destOrd="0" presId="urn:microsoft.com/office/officeart/2005/8/layout/orgChart1"/>
    <dgm:cxn modelId="{3801D891-D0DB-4189-9531-BE28E4CCB9D2}" type="presOf" srcId="{295589D5-6596-4CEA-A926-91ECBFED6D6A}" destId="{E7A1A2C5-F2E5-456B-BC1E-5DC7F6745CB6}" srcOrd="0" destOrd="0" presId="urn:microsoft.com/office/officeart/2005/8/layout/orgChart1"/>
    <dgm:cxn modelId="{F12353A2-55C0-449A-BF42-0688355EDA0F}" type="presOf" srcId="{C1A3F08B-DB84-407D-AB56-C6579E6699E7}" destId="{C1BDDF46-7321-4ED8-9DCF-48E2C21FFF90}" srcOrd="1" destOrd="0" presId="urn:microsoft.com/office/officeart/2005/8/layout/orgChart1"/>
    <dgm:cxn modelId="{9D06C8B3-0D02-424C-8D90-C0E74D84D5C3}" type="presOf" srcId="{B65391B9-ED92-4248-BF5C-4AC61C2A27CB}" destId="{65C89CD5-7134-43E9-9269-A93DB11DE225}" srcOrd="1" destOrd="0" presId="urn:microsoft.com/office/officeart/2005/8/layout/orgChart1"/>
    <dgm:cxn modelId="{0E3919BC-2A28-4569-9451-DEE04EA8F527}" type="presOf" srcId="{8FC7DE1F-852A-489D-97E9-66D43B8FAD29}" destId="{4526694B-926C-4240-B533-F75BF0506018}" srcOrd="1" destOrd="0" presId="urn:microsoft.com/office/officeart/2005/8/layout/orgChart1"/>
    <dgm:cxn modelId="{EE041FC3-5D0F-4B92-BB35-6C787B1385D1}" type="presOf" srcId="{E58F1A92-C980-4F30-997C-DEE4CD52F60B}" destId="{265FADA7-85EA-4DF3-AF1C-0EF0EC4B8C0F}" srcOrd="0" destOrd="0" presId="urn:microsoft.com/office/officeart/2005/8/layout/orgChart1"/>
    <dgm:cxn modelId="{F6EC10CF-F2FF-4EAF-A8FA-638E22D99D28}" srcId="{415DCCF8-5142-4FC6-B911-96902A95BAB6}" destId="{C1A3F08B-DB84-407D-AB56-C6579E6699E7}" srcOrd="0" destOrd="0" parTransId="{A03911EE-8764-447B-8812-BB181361E5EA}" sibTransId="{E0C8F91E-4BBA-48BE-A7BF-44E10FAAB4C1}"/>
    <dgm:cxn modelId="{20912CD7-B1B6-40BC-A242-1D92429CD38F}" type="presOf" srcId="{E8901217-BED4-4628-AC37-6839A48311C1}" destId="{319B91C4-2B5B-40EE-902B-3F3CDDE0BBE9}" srcOrd="0" destOrd="0" presId="urn:microsoft.com/office/officeart/2005/8/layout/orgChart1"/>
    <dgm:cxn modelId="{72C28BDA-1A0B-4CC6-9B86-C3D3C113F681}" type="presOf" srcId="{B099A5C8-0141-4EEA-AD6D-7C76DB80CFFB}" destId="{E4038350-09D3-4179-8FAD-E074542C4436}" srcOrd="0" destOrd="0" presId="urn:microsoft.com/office/officeart/2005/8/layout/orgChart1"/>
    <dgm:cxn modelId="{A539F2DC-E1FB-4FBA-9B75-A0557FC80996}" type="presOf" srcId="{B099A5C8-0141-4EEA-AD6D-7C76DB80CFFB}" destId="{20E360F2-CB68-4A62-BD98-B8E1C55C0EA2}" srcOrd="1" destOrd="0" presId="urn:microsoft.com/office/officeart/2005/8/layout/orgChart1"/>
    <dgm:cxn modelId="{884ECFE7-218A-4D47-AFF6-F52D41F4F053}" type="presOf" srcId="{36D65ED5-8857-45FC-928D-861160C11DE1}" destId="{3BD8FB99-BA58-49F6-B65C-B8B4EFEDCC0B}" srcOrd="0" destOrd="0" presId="urn:microsoft.com/office/officeart/2005/8/layout/orgChart1"/>
    <dgm:cxn modelId="{949BBAF5-FB68-4B8C-A46E-362B00B924F5}" srcId="{C1A3F08B-DB84-407D-AB56-C6579E6699E7}" destId="{8FC7DE1F-852A-489D-97E9-66D43B8FAD29}" srcOrd="2" destOrd="0" parTransId="{E58F1A92-C980-4F30-997C-DEE4CD52F60B}" sibTransId="{D89F747E-8D25-4683-BC20-116E5C3F2982}"/>
    <dgm:cxn modelId="{D6B6D753-BE6A-4E97-9FFE-770B75688545}" type="presParOf" srcId="{DD967E3C-0012-4E8D-A388-E3FBEBD19F4C}" destId="{39982240-545D-4DC8-82D5-A562DC5A0915}" srcOrd="0" destOrd="0" presId="urn:microsoft.com/office/officeart/2005/8/layout/orgChart1"/>
    <dgm:cxn modelId="{6E3C341E-1F29-4129-83A5-D1F8E13326EB}" type="presParOf" srcId="{39982240-545D-4DC8-82D5-A562DC5A0915}" destId="{5A5F10D6-7AB1-49BC-94A6-D8F3DD5CCD55}" srcOrd="0" destOrd="0" presId="urn:microsoft.com/office/officeart/2005/8/layout/orgChart1"/>
    <dgm:cxn modelId="{0B947DEC-CFDB-4795-B03C-3D729BB35275}" type="presParOf" srcId="{5A5F10D6-7AB1-49BC-94A6-D8F3DD5CCD55}" destId="{E7130EC1-B926-47CE-9463-3C1482214F33}" srcOrd="0" destOrd="0" presId="urn:microsoft.com/office/officeart/2005/8/layout/orgChart1"/>
    <dgm:cxn modelId="{42AF605A-F31E-4AAC-8981-B0903011C4A9}" type="presParOf" srcId="{5A5F10D6-7AB1-49BC-94A6-D8F3DD5CCD55}" destId="{C1BDDF46-7321-4ED8-9DCF-48E2C21FFF90}" srcOrd="1" destOrd="0" presId="urn:microsoft.com/office/officeart/2005/8/layout/orgChart1"/>
    <dgm:cxn modelId="{974394EC-B590-43C9-9A4A-50D823E7B6FB}" type="presParOf" srcId="{39982240-545D-4DC8-82D5-A562DC5A0915}" destId="{21646C70-5AF5-454A-81A3-AAAE532DE971}" srcOrd="1" destOrd="0" presId="urn:microsoft.com/office/officeart/2005/8/layout/orgChart1"/>
    <dgm:cxn modelId="{8E4F8804-8CC8-40B5-911C-26DA2CAE1953}" type="presParOf" srcId="{21646C70-5AF5-454A-81A3-AAAE532DE971}" destId="{265FADA7-85EA-4DF3-AF1C-0EF0EC4B8C0F}" srcOrd="0" destOrd="0" presId="urn:microsoft.com/office/officeart/2005/8/layout/orgChart1"/>
    <dgm:cxn modelId="{CD918DBE-115F-458A-A37C-AE6233F4D4B4}" type="presParOf" srcId="{21646C70-5AF5-454A-81A3-AAAE532DE971}" destId="{03408B05-7762-40E0-8178-844C5DF60A87}" srcOrd="1" destOrd="0" presId="urn:microsoft.com/office/officeart/2005/8/layout/orgChart1"/>
    <dgm:cxn modelId="{78F1CB71-FDA5-4DDC-91A4-CEEFB8F0ECE8}" type="presParOf" srcId="{03408B05-7762-40E0-8178-844C5DF60A87}" destId="{B215C528-7A08-4B0B-9F80-4474A27879E4}" srcOrd="0" destOrd="0" presId="urn:microsoft.com/office/officeart/2005/8/layout/orgChart1"/>
    <dgm:cxn modelId="{21FFFC8F-72DC-4CFA-B6C7-F6E650671F48}" type="presParOf" srcId="{B215C528-7A08-4B0B-9F80-4474A27879E4}" destId="{90108E24-39B0-4EEE-827C-1E157E4B30D1}" srcOrd="0" destOrd="0" presId="urn:microsoft.com/office/officeart/2005/8/layout/orgChart1"/>
    <dgm:cxn modelId="{8E868CAB-2EA3-4CD0-A19E-B518F2E43F3B}" type="presParOf" srcId="{B215C528-7A08-4B0B-9F80-4474A27879E4}" destId="{4526694B-926C-4240-B533-F75BF0506018}" srcOrd="1" destOrd="0" presId="urn:microsoft.com/office/officeart/2005/8/layout/orgChart1"/>
    <dgm:cxn modelId="{0CB463CC-6833-4A4D-AE40-A556C25A7AD7}" type="presParOf" srcId="{03408B05-7762-40E0-8178-844C5DF60A87}" destId="{AF508AA5-1B6B-4255-9CF0-29D991CCF08F}" srcOrd="1" destOrd="0" presId="urn:microsoft.com/office/officeart/2005/8/layout/orgChart1"/>
    <dgm:cxn modelId="{8D3C557B-9A39-44DD-89D6-F50D08D466C9}" type="presParOf" srcId="{03408B05-7762-40E0-8178-844C5DF60A87}" destId="{EEA82197-964D-42FC-B106-CFF3B2B6740C}" srcOrd="2" destOrd="0" presId="urn:microsoft.com/office/officeart/2005/8/layout/orgChart1"/>
    <dgm:cxn modelId="{18947477-3618-4A75-B8E7-F935EBA5D25C}" type="presParOf" srcId="{21646C70-5AF5-454A-81A3-AAAE532DE971}" destId="{FE96239A-967E-4529-9ECC-C44EB99E6C27}" srcOrd="2" destOrd="0" presId="urn:microsoft.com/office/officeart/2005/8/layout/orgChart1"/>
    <dgm:cxn modelId="{3EBFD216-CCE6-45EF-9E83-1747F421E502}" type="presParOf" srcId="{21646C70-5AF5-454A-81A3-AAAE532DE971}" destId="{1185D1B8-8845-428B-B395-0CA1825455A8}" srcOrd="3" destOrd="0" presId="urn:microsoft.com/office/officeart/2005/8/layout/orgChart1"/>
    <dgm:cxn modelId="{0F155BDE-82A8-434D-83F1-61EC74029166}" type="presParOf" srcId="{1185D1B8-8845-428B-B395-0CA1825455A8}" destId="{E37BBC13-D4B3-4C4A-B4C2-020FFC1711A0}" srcOrd="0" destOrd="0" presId="urn:microsoft.com/office/officeart/2005/8/layout/orgChart1"/>
    <dgm:cxn modelId="{E7CD7809-89D3-4D93-A634-2B72CC073D78}" type="presParOf" srcId="{E37BBC13-D4B3-4C4A-B4C2-020FFC1711A0}" destId="{E4038350-09D3-4179-8FAD-E074542C4436}" srcOrd="0" destOrd="0" presId="urn:microsoft.com/office/officeart/2005/8/layout/orgChart1"/>
    <dgm:cxn modelId="{768656F7-2890-4B0A-9081-A484B1D6E388}" type="presParOf" srcId="{E37BBC13-D4B3-4C4A-B4C2-020FFC1711A0}" destId="{20E360F2-CB68-4A62-BD98-B8E1C55C0EA2}" srcOrd="1" destOrd="0" presId="urn:microsoft.com/office/officeart/2005/8/layout/orgChart1"/>
    <dgm:cxn modelId="{6BD70C4A-BE20-4A0B-857D-CFE10ECDACED}" type="presParOf" srcId="{1185D1B8-8845-428B-B395-0CA1825455A8}" destId="{8B74B00A-BC1D-4A45-BA6B-76F41CF06E02}" srcOrd="1" destOrd="0" presId="urn:microsoft.com/office/officeart/2005/8/layout/orgChart1"/>
    <dgm:cxn modelId="{365DDAB2-9850-4591-B0C2-B332BAFAE2C0}" type="presParOf" srcId="{1185D1B8-8845-428B-B395-0CA1825455A8}" destId="{C569C02D-A30B-4FF1-9711-84946D9F8731}" srcOrd="2" destOrd="0" presId="urn:microsoft.com/office/officeart/2005/8/layout/orgChart1"/>
    <dgm:cxn modelId="{43A871AB-99CA-4435-9BE4-781A05DCE4EC}" type="presParOf" srcId="{39982240-545D-4DC8-82D5-A562DC5A0915}" destId="{F8B2F8AE-EDEF-4188-AE7B-EC9403A7EF1C}" srcOrd="2" destOrd="0" presId="urn:microsoft.com/office/officeart/2005/8/layout/orgChart1"/>
    <dgm:cxn modelId="{F554C885-F6FA-4E0E-BB0A-FE269ACEDB24}" type="presParOf" srcId="{F8B2F8AE-EDEF-4188-AE7B-EC9403A7EF1C}" destId="{3BD8FB99-BA58-49F6-B65C-B8B4EFEDCC0B}" srcOrd="0" destOrd="0" presId="urn:microsoft.com/office/officeart/2005/8/layout/orgChart1"/>
    <dgm:cxn modelId="{7970B8ED-04B1-4622-9C56-407DECBFFF46}" type="presParOf" srcId="{F8B2F8AE-EDEF-4188-AE7B-EC9403A7EF1C}" destId="{E73FBB1F-CC0A-44E0-82BD-1BA11F2D9247}" srcOrd="1" destOrd="0" presId="urn:microsoft.com/office/officeart/2005/8/layout/orgChart1"/>
    <dgm:cxn modelId="{5AFA6D77-41C5-40F4-BA7E-BEB875419CAF}" type="presParOf" srcId="{E73FBB1F-CC0A-44E0-82BD-1BA11F2D9247}" destId="{ABA506B5-6962-4E32-B674-64B6B63DF114}" srcOrd="0" destOrd="0" presId="urn:microsoft.com/office/officeart/2005/8/layout/orgChart1"/>
    <dgm:cxn modelId="{A70B3BCD-B97A-44F5-8859-3EFD768F10CF}" type="presParOf" srcId="{ABA506B5-6962-4E32-B674-64B6B63DF114}" destId="{319B91C4-2B5B-40EE-902B-3F3CDDE0BBE9}" srcOrd="0" destOrd="0" presId="urn:microsoft.com/office/officeart/2005/8/layout/orgChart1"/>
    <dgm:cxn modelId="{78CA8CA1-42B4-44B3-B02F-CD5A94CBB26D}" type="presParOf" srcId="{ABA506B5-6962-4E32-B674-64B6B63DF114}" destId="{2B7D23A2-8311-4B18-9BA2-160B6FB35416}" srcOrd="1" destOrd="0" presId="urn:microsoft.com/office/officeart/2005/8/layout/orgChart1"/>
    <dgm:cxn modelId="{952652CB-8955-4BA3-89B9-C6B728585F6E}" type="presParOf" srcId="{E73FBB1F-CC0A-44E0-82BD-1BA11F2D9247}" destId="{3165619A-B361-4CDD-977B-9F58751F7C4F}" srcOrd="1" destOrd="0" presId="urn:microsoft.com/office/officeart/2005/8/layout/orgChart1"/>
    <dgm:cxn modelId="{E2C8C715-A2B2-4B7A-9481-770CE8D52FF0}" type="presParOf" srcId="{E73FBB1F-CC0A-44E0-82BD-1BA11F2D9247}" destId="{CC0AF61E-A54C-44C3-9C06-30E1FA78BD2A}" srcOrd="2" destOrd="0" presId="urn:microsoft.com/office/officeart/2005/8/layout/orgChart1"/>
    <dgm:cxn modelId="{FA693FC0-0E4A-4540-B56D-DE893DFDDC44}" type="presParOf" srcId="{F8B2F8AE-EDEF-4188-AE7B-EC9403A7EF1C}" destId="{E7A1A2C5-F2E5-456B-BC1E-5DC7F6745CB6}" srcOrd="2" destOrd="0" presId="urn:microsoft.com/office/officeart/2005/8/layout/orgChart1"/>
    <dgm:cxn modelId="{CFA8F152-9A85-4336-BB1F-5CF22AC6D86D}" type="presParOf" srcId="{F8B2F8AE-EDEF-4188-AE7B-EC9403A7EF1C}" destId="{CA974906-A445-4852-AE12-D5D67C6BDDE7}" srcOrd="3" destOrd="0" presId="urn:microsoft.com/office/officeart/2005/8/layout/orgChart1"/>
    <dgm:cxn modelId="{DA7CBFE5-B4FB-4824-8DA6-6FF86768D26B}" type="presParOf" srcId="{CA974906-A445-4852-AE12-D5D67C6BDDE7}" destId="{D28DB733-58ED-40B0-B6C8-0CB439A8959C}" srcOrd="0" destOrd="0" presId="urn:microsoft.com/office/officeart/2005/8/layout/orgChart1"/>
    <dgm:cxn modelId="{AE620E81-8C95-4BB7-A1D1-54D6CC389762}" type="presParOf" srcId="{D28DB733-58ED-40B0-B6C8-0CB439A8959C}" destId="{1201DE55-7684-4891-9C77-293D142C466B}" srcOrd="0" destOrd="0" presId="urn:microsoft.com/office/officeart/2005/8/layout/orgChart1"/>
    <dgm:cxn modelId="{AD3C8483-D2D3-45BC-A0C3-7AF136566E8A}" type="presParOf" srcId="{D28DB733-58ED-40B0-B6C8-0CB439A8959C}" destId="{65C89CD5-7134-43E9-9269-A93DB11DE225}" srcOrd="1" destOrd="0" presId="urn:microsoft.com/office/officeart/2005/8/layout/orgChart1"/>
    <dgm:cxn modelId="{8181DA5B-048D-4786-9039-67020296DE86}" type="presParOf" srcId="{CA974906-A445-4852-AE12-D5D67C6BDDE7}" destId="{F303FA75-D930-4C90-8A97-40DB1816A18B}" srcOrd="1" destOrd="0" presId="urn:microsoft.com/office/officeart/2005/8/layout/orgChart1"/>
    <dgm:cxn modelId="{9B6C7A62-1FF0-4DBE-8535-54488CD14362}" type="presParOf" srcId="{CA974906-A445-4852-AE12-D5D67C6BDDE7}" destId="{308F661F-C108-47EF-A4D2-C8291119C22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02CF47-E2E9-453B-9054-491313AEDC2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E1ADE035-E220-4BC3-B6A1-E366697F3C2B}">
      <dgm:prSet phldrT="[Text]"/>
      <dgm:spPr/>
      <dgm:t>
        <a:bodyPr/>
        <a:lstStyle/>
        <a:p>
          <a:r>
            <a:rPr lang="sv-SE"/>
            <a:t>Äldre samt vård- och omsorgsnämnden</a:t>
          </a:r>
        </a:p>
      </dgm:t>
    </dgm:pt>
    <dgm:pt modelId="{F54FC184-5D9E-4FD2-AC28-9D034F3C1430}" type="parTrans" cxnId="{AE5D16AA-127C-4FAF-9109-7D57F3E14F49}">
      <dgm:prSet/>
      <dgm:spPr/>
      <dgm:t>
        <a:bodyPr/>
        <a:lstStyle/>
        <a:p>
          <a:endParaRPr lang="sv-SE"/>
        </a:p>
      </dgm:t>
    </dgm:pt>
    <dgm:pt modelId="{8227211E-4D4F-42AC-AEAA-99807B8E394D}" type="sibTrans" cxnId="{AE5D16AA-127C-4FAF-9109-7D57F3E14F49}">
      <dgm:prSet/>
      <dgm:spPr/>
      <dgm:t>
        <a:bodyPr/>
        <a:lstStyle/>
        <a:p>
          <a:endParaRPr lang="sv-SE"/>
        </a:p>
      </dgm:t>
    </dgm:pt>
    <dgm:pt modelId="{FFA55575-B15A-46A9-A0C5-94EADDC17F20}">
      <dgm:prSet phldrT="[Text]"/>
      <dgm:spPr/>
      <dgm:t>
        <a:bodyPr/>
        <a:lstStyle/>
        <a:p>
          <a:r>
            <a:rPr lang="sv-SE"/>
            <a:t>Äldre samt vård- och omsorgsförvaltningen</a:t>
          </a:r>
        </a:p>
      </dgm:t>
    </dgm:pt>
    <dgm:pt modelId="{96B47557-04C8-40C4-BC2E-7D59F61EA82F}" type="parTrans" cxnId="{74033F3C-9106-40F2-8389-5362F75AC986}">
      <dgm:prSet/>
      <dgm:spPr/>
      <dgm:t>
        <a:bodyPr/>
        <a:lstStyle/>
        <a:p>
          <a:endParaRPr lang="sv-SE"/>
        </a:p>
      </dgm:t>
    </dgm:pt>
    <dgm:pt modelId="{728BB503-B109-4467-A048-5430CCDB8EEB}" type="sibTrans" cxnId="{74033F3C-9106-40F2-8389-5362F75AC986}">
      <dgm:prSet/>
      <dgm:spPr/>
      <dgm:t>
        <a:bodyPr/>
        <a:lstStyle/>
        <a:p>
          <a:endParaRPr lang="sv-SE"/>
        </a:p>
      </dgm:t>
    </dgm:pt>
    <dgm:pt modelId="{9DD393DA-728A-4870-9F1F-FDC0D4BBC9BA}" type="pres">
      <dgm:prSet presAssocID="{AB02CF47-E2E9-453B-9054-491313AEDC2D}" presName="hierChild1" presStyleCnt="0">
        <dgm:presLayoutVars>
          <dgm:orgChart val="1"/>
          <dgm:chPref val="1"/>
          <dgm:dir/>
          <dgm:animOne val="branch"/>
          <dgm:animLvl val="lvl"/>
          <dgm:resizeHandles/>
        </dgm:presLayoutVars>
      </dgm:prSet>
      <dgm:spPr/>
    </dgm:pt>
    <dgm:pt modelId="{89671592-7629-4319-8CE9-BD46DEC6301E}" type="pres">
      <dgm:prSet presAssocID="{E1ADE035-E220-4BC3-B6A1-E366697F3C2B}" presName="hierRoot1" presStyleCnt="0">
        <dgm:presLayoutVars>
          <dgm:hierBranch val="init"/>
        </dgm:presLayoutVars>
      </dgm:prSet>
      <dgm:spPr/>
    </dgm:pt>
    <dgm:pt modelId="{CD3C29AD-47A4-450E-AE4E-443051E8175B}" type="pres">
      <dgm:prSet presAssocID="{E1ADE035-E220-4BC3-B6A1-E366697F3C2B}" presName="rootComposite1" presStyleCnt="0"/>
      <dgm:spPr/>
    </dgm:pt>
    <dgm:pt modelId="{1C9DFE2D-35C2-40C4-ADC1-130A89CEFD56}" type="pres">
      <dgm:prSet presAssocID="{E1ADE035-E220-4BC3-B6A1-E366697F3C2B}" presName="rootText1" presStyleLbl="node0" presStyleIdx="0" presStyleCnt="1">
        <dgm:presLayoutVars>
          <dgm:chPref val="3"/>
        </dgm:presLayoutVars>
      </dgm:prSet>
      <dgm:spPr/>
    </dgm:pt>
    <dgm:pt modelId="{79C50EEF-5A5F-402D-92F6-B73829865F76}" type="pres">
      <dgm:prSet presAssocID="{E1ADE035-E220-4BC3-B6A1-E366697F3C2B}" presName="rootConnector1" presStyleLbl="node1" presStyleIdx="0" presStyleCnt="0"/>
      <dgm:spPr/>
    </dgm:pt>
    <dgm:pt modelId="{A9B432E9-ED63-4CAE-BBED-FD0C1CE9AFB4}" type="pres">
      <dgm:prSet presAssocID="{E1ADE035-E220-4BC3-B6A1-E366697F3C2B}" presName="hierChild2" presStyleCnt="0"/>
      <dgm:spPr/>
    </dgm:pt>
    <dgm:pt modelId="{DDD13E06-7FFC-46A5-847D-A087EC060DDC}" type="pres">
      <dgm:prSet presAssocID="{96B47557-04C8-40C4-BC2E-7D59F61EA82F}" presName="Name37" presStyleLbl="parChTrans1D2" presStyleIdx="0" presStyleCnt="1"/>
      <dgm:spPr/>
    </dgm:pt>
    <dgm:pt modelId="{D70CF1E7-D8EF-46A4-B8F3-F20FD2033332}" type="pres">
      <dgm:prSet presAssocID="{FFA55575-B15A-46A9-A0C5-94EADDC17F20}" presName="hierRoot2" presStyleCnt="0">
        <dgm:presLayoutVars>
          <dgm:hierBranch val="init"/>
        </dgm:presLayoutVars>
      </dgm:prSet>
      <dgm:spPr/>
    </dgm:pt>
    <dgm:pt modelId="{682345E8-D472-49BA-AEB7-E15EA3118E3F}" type="pres">
      <dgm:prSet presAssocID="{FFA55575-B15A-46A9-A0C5-94EADDC17F20}" presName="rootComposite" presStyleCnt="0"/>
      <dgm:spPr/>
    </dgm:pt>
    <dgm:pt modelId="{7A5F44FC-BC3F-4876-9EA7-4B620A7CE9FC}" type="pres">
      <dgm:prSet presAssocID="{FFA55575-B15A-46A9-A0C5-94EADDC17F20}" presName="rootText" presStyleLbl="node2" presStyleIdx="0" presStyleCnt="1">
        <dgm:presLayoutVars>
          <dgm:chPref val="3"/>
        </dgm:presLayoutVars>
      </dgm:prSet>
      <dgm:spPr/>
    </dgm:pt>
    <dgm:pt modelId="{983365AC-4F25-486B-A0BE-ADAAF0E285E6}" type="pres">
      <dgm:prSet presAssocID="{FFA55575-B15A-46A9-A0C5-94EADDC17F20}" presName="rootConnector" presStyleLbl="node2" presStyleIdx="0" presStyleCnt="1"/>
      <dgm:spPr/>
    </dgm:pt>
    <dgm:pt modelId="{E214E6CD-0784-4640-BE57-6F1E0CBE374F}" type="pres">
      <dgm:prSet presAssocID="{FFA55575-B15A-46A9-A0C5-94EADDC17F20}" presName="hierChild4" presStyleCnt="0"/>
      <dgm:spPr/>
    </dgm:pt>
    <dgm:pt modelId="{46420FD6-2202-42DD-926A-E753118FD587}" type="pres">
      <dgm:prSet presAssocID="{FFA55575-B15A-46A9-A0C5-94EADDC17F20}" presName="hierChild5" presStyleCnt="0"/>
      <dgm:spPr/>
    </dgm:pt>
    <dgm:pt modelId="{EC1CE4DF-083B-4D19-868E-0E86E84D72E3}" type="pres">
      <dgm:prSet presAssocID="{E1ADE035-E220-4BC3-B6A1-E366697F3C2B}" presName="hierChild3" presStyleCnt="0"/>
      <dgm:spPr/>
    </dgm:pt>
  </dgm:ptLst>
  <dgm:cxnLst>
    <dgm:cxn modelId="{B08B7313-9907-4CAB-82E5-E7F5264BD4DB}" type="presOf" srcId="{FFA55575-B15A-46A9-A0C5-94EADDC17F20}" destId="{7A5F44FC-BC3F-4876-9EA7-4B620A7CE9FC}" srcOrd="0" destOrd="0" presId="urn:microsoft.com/office/officeart/2005/8/layout/orgChart1"/>
    <dgm:cxn modelId="{74033F3C-9106-40F2-8389-5362F75AC986}" srcId="{E1ADE035-E220-4BC3-B6A1-E366697F3C2B}" destId="{FFA55575-B15A-46A9-A0C5-94EADDC17F20}" srcOrd="0" destOrd="0" parTransId="{96B47557-04C8-40C4-BC2E-7D59F61EA82F}" sibTransId="{728BB503-B109-4467-A048-5430CCDB8EEB}"/>
    <dgm:cxn modelId="{E3B65D3F-F3AE-46AF-A5F3-D5FDD2026118}" type="presOf" srcId="{FFA55575-B15A-46A9-A0C5-94EADDC17F20}" destId="{983365AC-4F25-486B-A0BE-ADAAF0E285E6}" srcOrd="1" destOrd="0" presId="urn:microsoft.com/office/officeart/2005/8/layout/orgChart1"/>
    <dgm:cxn modelId="{238F1382-6D17-4D7A-9DBC-CFBDD0BABFE2}" type="presOf" srcId="{96B47557-04C8-40C4-BC2E-7D59F61EA82F}" destId="{DDD13E06-7FFC-46A5-847D-A087EC060DDC}" srcOrd="0" destOrd="0" presId="urn:microsoft.com/office/officeart/2005/8/layout/orgChart1"/>
    <dgm:cxn modelId="{AE5D16AA-127C-4FAF-9109-7D57F3E14F49}" srcId="{AB02CF47-E2E9-453B-9054-491313AEDC2D}" destId="{E1ADE035-E220-4BC3-B6A1-E366697F3C2B}" srcOrd="0" destOrd="0" parTransId="{F54FC184-5D9E-4FD2-AC28-9D034F3C1430}" sibTransId="{8227211E-4D4F-42AC-AEAA-99807B8E394D}"/>
    <dgm:cxn modelId="{E942CDAE-61DB-4F08-B49B-E17975286D96}" type="presOf" srcId="{E1ADE035-E220-4BC3-B6A1-E366697F3C2B}" destId="{79C50EEF-5A5F-402D-92F6-B73829865F76}" srcOrd="1" destOrd="0" presId="urn:microsoft.com/office/officeart/2005/8/layout/orgChart1"/>
    <dgm:cxn modelId="{DB2D13DA-F221-4369-A76D-8AC934E34C29}" type="presOf" srcId="{E1ADE035-E220-4BC3-B6A1-E366697F3C2B}" destId="{1C9DFE2D-35C2-40C4-ADC1-130A89CEFD56}" srcOrd="0" destOrd="0" presId="urn:microsoft.com/office/officeart/2005/8/layout/orgChart1"/>
    <dgm:cxn modelId="{856AA1E4-F254-40E2-94AC-28F38A310FAA}" type="presOf" srcId="{AB02CF47-E2E9-453B-9054-491313AEDC2D}" destId="{9DD393DA-728A-4870-9F1F-FDC0D4BBC9BA}" srcOrd="0" destOrd="0" presId="urn:microsoft.com/office/officeart/2005/8/layout/orgChart1"/>
    <dgm:cxn modelId="{0D033451-192F-44A0-B71A-65EA3F1963AF}" type="presParOf" srcId="{9DD393DA-728A-4870-9F1F-FDC0D4BBC9BA}" destId="{89671592-7629-4319-8CE9-BD46DEC6301E}" srcOrd="0" destOrd="0" presId="urn:microsoft.com/office/officeart/2005/8/layout/orgChart1"/>
    <dgm:cxn modelId="{25933E5C-0600-41C9-8DD2-A2415762897E}" type="presParOf" srcId="{89671592-7629-4319-8CE9-BD46DEC6301E}" destId="{CD3C29AD-47A4-450E-AE4E-443051E8175B}" srcOrd="0" destOrd="0" presId="urn:microsoft.com/office/officeart/2005/8/layout/orgChart1"/>
    <dgm:cxn modelId="{8877AC97-B62D-4CF4-BE5A-3C6689E6FE48}" type="presParOf" srcId="{CD3C29AD-47A4-450E-AE4E-443051E8175B}" destId="{1C9DFE2D-35C2-40C4-ADC1-130A89CEFD56}" srcOrd="0" destOrd="0" presId="urn:microsoft.com/office/officeart/2005/8/layout/orgChart1"/>
    <dgm:cxn modelId="{EF8BAAE4-357D-405C-BA54-2F994118CB88}" type="presParOf" srcId="{CD3C29AD-47A4-450E-AE4E-443051E8175B}" destId="{79C50EEF-5A5F-402D-92F6-B73829865F76}" srcOrd="1" destOrd="0" presId="urn:microsoft.com/office/officeart/2005/8/layout/orgChart1"/>
    <dgm:cxn modelId="{A4FD1068-0157-4D4F-8FCE-A722A445B456}" type="presParOf" srcId="{89671592-7629-4319-8CE9-BD46DEC6301E}" destId="{A9B432E9-ED63-4CAE-BBED-FD0C1CE9AFB4}" srcOrd="1" destOrd="0" presId="urn:microsoft.com/office/officeart/2005/8/layout/orgChart1"/>
    <dgm:cxn modelId="{A4052CC1-F0AB-4833-A3BF-603768E5F63F}" type="presParOf" srcId="{A9B432E9-ED63-4CAE-BBED-FD0C1CE9AFB4}" destId="{DDD13E06-7FFC-46A5-847D-A087EC060DDC}" srcOrd="0" destOrd="0" presId="urn:microsoft.com/office/officeart/2005/8/layout/orgChart1"/>
    <dgm:cxn modelId="{9EED163E-D505-4026-A711-C84968A4CCD8}" type="presParOf" srcId="{A9B432E9-ED63-4CAE-BBED-FD0C1CE9AFB4}" destId="{D70CF1E7-D8EF-46A4-B8F3-F20FD2033332}" srcOrd="1" destOrd="0" presId="urn:microsoft.com/office/officeart/2005/8/layout/orgChart1"/>
    <dgm:cxn modelId="{6AB4BFF9-89E7-495D-AE4E-0EDDE69D67C5}" type="presParOf" srcId="{D70CF1E7-D8EF-46A4-B8F3-F20FD2033332}" destId="{682345E8-D472-49BA-AEB7-E15EA3118E3F}" srcOrd="0" destOrd="0" presId="urn:microsoft.com/office/officeart/2005/8/layout/orgChart1"/>
    <dgm:cxn modelId="{BD62A2A6-AD71-4234-9B60-18DE9CBEE889}" type="presParOf" srcId="{682345E8-D472-49BA-AEB7-E15EA3118E3F}" destId="{7A5F44FC-BC3F-4876-9EA7-4B620A7CE9FC}" srcOrd="0" destOrd="0" presId="urn:microsoft.com/office/officeart/2005/8/layout/orgChart1"/>
    <dgm:cxn modelId="{F4E9E91E-5CCB-42B7-9A48-653F218E30EE}" type="presParOf" srcId="{682345E8-D472-49BA-AEB7-E15EA3118E3F}" destId="{983365AC-4F25-486B-A0BE-ADAAF0E285E6}" srcOrd="1" destOrd="0" presId="urn:microsoft.com/office/officeart/2005/8/layout/orgChart1"/>
    <dgm:cxn modelId="{110474F1-29A3-4D38-AB11-B19ED503F68C}" type="presParOf" srcId="{D70CF1E7-D8EF-46A4-B8F3-F20FD2033332}" destId="{E214E6CD-0784-4640-BE57-6F1E0CBE374F}" srcOrd="1" destOrd="0" presId="urn:microsoft.com/office/officeart/2005/8/layout/orgChart1"/>
    <dgm:cxn modelId="{8B09816C-7D77-4EA1-915D-C852A71BF1FD}" type="presParOf" srcId="{D70CF1E7-D8EF-46A4-B8F3-F20FD2033332}" destId="{46420FD6-2202-42DD-926A-E753118FD587}" srcOrd="2" destOrd="0" presId="urn:microsoft.com/office/officeart/2005/8/layout/orgChart1"/>
    <dgm:cxn modelId="{A1DBD5BF-65E9-47AC-9C7F-27FA2A98E4E7}" type="presParOf" srcId="{89671592-7629-4319-8CE9-BD46DEC6301E}" destId="{EC1CE4DF-083B-4D19-868E-0E86E84D72E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35F353-D685-47B0-AB49-9196C5C606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3F08715-7F9C-42AE-9EE3-23284E89EAC6}">
      <dgm:prSet/>
      <dgm:spPr/>
      <dgm:t>
        <a:bodyPr/>
        <a:lstStyle/>
        <a:p>
          <a:r>
            <a:rPr lang="en-US" b="1" dirty="0" err="1"/>
            <a:t>Gemensamt</a:t>
          </a:r>
          <a:r>
            <a:rPr lang="en-US" b="1" dirty="0"/>
            <a:t> </a:t>
          </a:r>
          <a:r>
            <a:rPr lang="en-US" b="1" dirty="0" err="1"/>
            <a:t>reglemente</a:t>
          </a:r>
          <a:r>
            <a:rPr lang="en-US" b="1" dirty="0"/>
            <a:t> (</a:t>
          </a:r>
          <a:r>
            <a:rPr lang="en-US" b="1" dirty="0" err="1"/>
            <a:t>kap</a:t>
          </a:r>
          <a:r>
            <a:rPr lang="en-US" b="1" dirty="0"/>
            <a:t> 1 och 3)</a:t>
          </a:r>
          <a:endParaRPr lang="en-US" dirty="0"/>
        </a:p>
      </dgm:t>
    </dgm:pt>
    <dgm:pt modelId="{74214D96-C92A-4AFA-9E04-CBAE9D044427}" type="parTrans" cxnId="{CC87C854-A03B-48DB-ACCC-AF47FC40B1F2}">
      <dgm:prSet/>
      <dgm:spPr/>
      <dgm:t>
        <a:bodyPr/>
        <a:lstStyle/>
        <a:p>
          <a:endParaRPr lang="en-US"/>
        </a:p>
      </dgm:t>
    </dgm:pt>
    <dgm:pt modelId="{795DE42F-1DB0-41B7-A11B-38827B9141E6}" type="sibTrans" cxnId="{CC87C854-A03B-48DB-ACCC-AF47FC40B1F2}">
      <dgm:prSet/>
      <dgm:spPr/>
      <dgm:t>
        <a:bodyPr/>
        <a:lstStyle/>
        <a:p>
          <a:endParaRPr lang="en-US"/>
        </a:p>
      </dgm:t>
    </dgm:pt>
    <dgm:pt modelId="{B7EF6076-C07F-4A60-AB3F-70D01649FF4F}">
      <dgm:prSet/>
      <dgm:spPr/>
      <dgm:t>
        <a:bodyPr/>
        <a:lstStyle/>
        <a:p>
          <a:r>
            <a:rPr lang="en-US"/>
            <a:t>samtliga nämnders arbetsformer, personalansvar, skyldighet att ha god intern kontroll och att vara remissinstans åt KF/KS mm</a:t>
          </a:r>
        </a:p>
      </dgm:t>
    </dgm:pt>
    <dgm:pt modelId="{9BEC956A-AF16-45DF-AB9E-5A05F15F0A82}" type="parTrans" cxnId="{4B532288-7F0B-4F7B-96C7-E73387C6AAC4}">
      <dgm:prSet/>
      <dgm:spPr/>
      <dgm:t>
        <a:bodyPr/>
        <a:lstStyle/>
        <a:p>
          <a:endParaRPr lang="en-US"/>
        </a:p>
      </dgm:t>
    </dgm:pt>
    <dgm:pt modelId="{23207D8E-B4DA-4B24-8EF8-B31D018A3AE0}" type="sibTrans" cxnId="{4B532288-7F0B-4F7B-96C7-E73387C6AAC4}">
      <dgm:prSet/>
      <dgm:spPr/>
      <dgm:t>
        <a:bodyPr/>
        <a:lstStyle/>
        <a:p>
          <a:endParaRPr lang="en-US"/>
        </a:p>
      </dgm:t>
    </dgm:pt>
    <dgm:pt modelId="{9465CB01-3888-4979-9DDF-CE1B86C0AE89}">
      <dgm:prSet/>
      <dgm:spPr/>
      <dgm:t>
        <a:bodyPr/>
        <a:lstStyle/>
        <a:p>
          <a:r>
            <a:rPr lang="en-US" b="1"/>
            <a:t>Reglemente för äldre samt vård- och omsorgsnämnden (kap 2)</a:t>
          </a:r>
          <a:endParaRPr lang="en-US"/>
        </a:p>
      </dgm:t>
    </dgm:pt>
    <dgm:pt modelId="{08373691-B1D1-41F3-9B0E-AF4D99F63C4E}" type="parTrans" cxnId="{58CE85B6-E290-4AF1-8336-B57C1E92D638}">
      <dgm:prSet/>
      <dgm:spPr/>
      <dgm:t>
        <a:bodyPr/>
        <a:lstStyle/>
        <a:p>
          <a:endParaRPr lang="en-US"/>
        </a:p>
      </dgm:t>
    </dgm:pt>
    <dgm:pt modelId="{DC12193E-18F1-4833-BC8B-A4953816BDA5}" type="sibTrans" cxnId="{58CE85B6-E290-4AF1-8336-B57C1E92D638}">
      <dgm:prSet/>
      <dgm:spPr/>
      <dgm:t>
        <a:bodyPr/>
        <a:lstStyle/>
        <a:p>
          <a:endParaRPr lang="en-US"/>
        </a:p>
      </dgm:t>
    </dgm:pt>
    <dgm:pt modelId="{A3BC8D1A-D033-486F-A9E8-575A027DFE63}">
      <dgm:prSet/>
      <dgm:spPr/>
      <dgm:t>
        <a:bodyPr/>
        <a:lstStyle/>
        <a:p>
          <a:r>
            <a:rPr lang="sv-SE" noProof="0" dirty="0"/>
            <a:t>specifika uppgifter inom verksamhetsområdet</a:t>
          </a:r>
        </a:p>
      </dgm:t>
    </dgm:pt>
    <dgm:pt modelId="{00764654-C287-4CF4-87A0-99B92506387C}" type="parTrans" cxnId="{3A0D0F76-5CA1-4B8C-AFBB-D47E4B38EF4C}">
      <dgm:prSet/>
      <dgm:spPr/>
      <dgm:t>
        <a:bodyPr/>
        <a:lstStyle/>
        <a:p>
          <a:endParaRPr lang="en-US"/>
        </a:p>
      </dgm:t>
    </dgm:pt>
    <dgm:pt modelId="{F9B710CF-3254-4A50-8E98-2EEB2AC3C904}" type="sibTrans" cxnId="{3A0D0F76-5CA1-4B8C-AFBB-D47E4B38EF4C}">
      <dgm:prSet/>
      <dgm:spPr/>
      <dgm:t>
        <a:bodyPr/>
        <a:lstStyle/>
        <a:p>
          <a:endParaRPr lang="en-US"/>
        </a:p>
      </dgm:t>
    </dgm:pt>
    <dgm:pt modelId="{CAD16BAD-856A-436E-B93C-B0DC83F050D5}">
      <dgm:prSet/>
      <dgm:spPr/>
      <dgm:t>
        <a:bodyPr/>
        <a:lstStyle/>
        <a:p>
          <a:r>
            <a:rPr lang="sv-SE" noProof="0" dirty="0"/>
            <a:t>aktiv part gällande insatser som ex. trygghetsarbete, folkhälsoarbete mm </a:t>
          </a:r>
        </a:p>
      </dgm:t>
    </dgm:pt>
    <dgm:pt modelId="{D2A3AC62-E5E9-4D0D-BE84-627C63D31675}" type="parTrans" cxnId="{2203F481-EB96-41D8-BDB6-5BA9C8CD95AF}">
      <dgm:prSet/>
      <dgm:spPr/>
      <dgm:t>
        <a:bodyPr/>
        <a:lstStyle/>
        <a:p>
          <a:endParaRPr lang="en-US"/>
        </a:p>
      </dgm:t>
    </dgm:pt>
    <dgm:pt modelId="{320018A5-ADC6-4CAC-AC60-B3FDBC26A842}" type="sibTrans" cxnId="{2203F481-EB96-41D8-BDB6-5BA9C8CD95AF}">
      <dgm:prSet/>
      <dgm:spPr/>
      <dgm:t>
        <a:bodyPr/>
        <a:lstStyle/>
        <a:p>
          <a:endParaRPr lang="en-US"/>
        </a:p>
      </dgm:t>
    </dgm:pt>
    <dgm:pt modelId="{3563BA31-5F37-41B5-BBE4-B6465F57C9EA}">
      <dgm:prSet/>
      <dgm:spPr/>
      <dgm:t>
        <a:bodyPr/>
        <a:lstStyle/>
        <a:p>
          <a:r>
            <a:rPr lang="sv-SE" noProof="0" dirty="0"/>
            <a:t>samverkan med övriga fem socialnämnder och externa aktörer</a:t>
          </a:r>
        </a:p>
      </dgm:t>
    </dgm:pt>
    <dgm:pt modelId="{48FD184A-0559-4C18-8413-03CE3813E215}" type="parTrans" cxnId="{0E6728E0-C0CE-4AF8-BDA9-D885019B89BB}">
      <dgm:prSet/>
      <dgm:spPr/>
      <dgm:t>
        <a:bodyPr/>
        <a:lstStyle/>
        <a:p>
          <a:endParaRPr lang="sv-SE"/>
        </a:p>
      </dgm:t>
    </dgm:pt>
    <dgm:pt modelId="{2F7EEECE-04B3-4999-A18B-1526D3773FE7}" type="sibTrans" cxnId="{0E6728E0-C0CE-4AF8-BDA9-D885019B89BB}">
      <dgm:prSet/>
      <dgm:spPr/>
      <dgm:t>
        <a:bodyPr/>
        <a:lstStyle/>
        <a:p>
          <a:endParaRPr lang="sv-SE"/>
        </a:p>
      </dgm:t>
    </dgm:pt>
    <dgm:pt modelId="{6223E79D-1BBB-4932-AD1C-7D4A0DA0B3D0}" type="pres">
      <dgm:prSet presAssocID="{A535F353-D685-47B0-AB49-9196C5C606AE}" presName="linear" presStyleCnt="0">
        <dgm:presLayoutVars>
          <dgm:dir/>
          <dgm:animLvl val="lvl"/>
          <dgm:resizeHandles val="exact"/>
        </dgm:presLayoutVars>
      </dgm:prSet>
      <dgm:spPr/>
    </dgm:pt>
    <dgm:pt modelId="{5F7C284F-1E55-4905-AF37-98E684B16C5E}" type="pres">
      <dgm:prSet presAssocID="{13F08715-7F9C-42AE-9EE3-23284E89EAC6}" presName="parentLin" presStyleCnt="0"/>
      <dgm:spPr/>
    </dgm:pt>
    <dgm:pt modelId="{C1EC4C49-8499-463E-9165-C91FEB9ADD2E}" type="pres">
      <dgm:prSet presAssocID="{13F08715-7F9C-42AE-9EE3-23284E89EAC6}" presName="parentLeftMargin" presStyleLbl="node1" presStyleIdx="0" presStyleCnt="2"/>
      <dgm:spPr/>
    </dgm:pt>
    <dgm:pt modelId="{B9F810A1-D8DB-48DA-852C-A15F76C82280}" type="pres">
      <dgm:prSet presAssocID="{13F08715-7F9C-42AE-9EE3-23284E89EAC6}" presName="parentText" presStyleLbl="node1" presStyleIdx="0" presStyleCnt="2">
        <dgm:presLayoutVars>
          <dgm:chMax val="0"/>
          <dgm:bulletEnabled val="1"/>
        </dgm:presLayoutVars>
      </dgm:prSet>
      <dgm:spPr/>
    </dgm:pt>
    <dgm:pt modelId="{0A8F676F-7571-485D-9E3D-19506137C3C4}" type="pres">
      <dgm:prSet presAssocID="{13F08715-7F9C-42AE-9EE3-23284E89EAC6}" presName="negativeSpace" presStyleCnt="0"/>
      <dgm:spPr/>
    </dgm:pt>
    <dgm:pt modelId="{FFDA8A2B-D929-48A1-BC56-12E64F0DFF7C}" type="pres">
      <dgm:prSet presAssocID="{13F08715-7F9C-42AE-9EE3-23284E89EAC6}" presName="childText" presStyleLbl="conFgAcc1" presStyleIdx="0" presStyleCnt="2">
        <dgm:presLayoutVars>
          <dgm:bulletEnabled val="1"/>
        </dgm:presLayoutVars>
      </dgm:prSet>
      <dgm:spPr/>
    </dgm:pt>
    <dgm:pt modelId="{87AF3646-E18A-4D49-939D-D0F8CFB696BC}" type="pres">
      <dgm:prSet presAssocID="{795DE42F-1DB0-41B7-A11B-38827B9141E6}" presName="spaceBetweenRectangles" presStyleCnt="0"/>
      <dgm:spPr/>
    </dgm:pt>
    <dgm:pt modelId="{7DEBCEBA-3333-43BE-90B8-B0085C1E117C}" type="pres">
      <dgm:prSet presAssocID="{9465CB01-3888-4979-9DDF-CE1B86C0AE89}" presName="parentLin" presStyleCnt="0"/>
      <dgm:spPr/>
    </dgm:pt>
    <dgm:pt modelId="{62138958-E1D2-4755-B6BA-DF6CB0D37E59}" type="pres">
      <dgm:prSet presAssocID="{9465CB01-3888-4979-9DDF-CE1B86C0AE89}" presName="parentLeftMargin" presStyleLbl="node1" presStyleIdx="0" presStyleCnt="2"/>
      <dgm:spPr/>
    </dgm:pt>
    <dgm:pt modelId="{33B13869-15E0-423E-B730-9AF604838E91}" type="pres">
      <dgm:prSet presAssocID="{9465CB01-3888-4979-9DDF-CE1B86C0AE89}" presName="parentText" presStyleLbl="node1" presStyleIdx="1" presStyleCnt="2">
        <dgm:presLayoutVars>
          <dgm:chMax val="0"/>
          <dgm:bulletEnabled val="1"/>
        </dgm:presLayoutVars>
      </dgm:prSet>
      <dgm:spPr/>
    </dgm:pt>
    <dgm:pt modelId="{472794F6-F875-4D1B-B369-43B5A76243B0}" type="pres">
      <dgm:prSet presAssocID="{9465CB01-3888-4979-9DDF-CE1B86C0AE89}" presName="negativeSpace" presStyleCnt="0"/>
      <dgm:spPr/>
    </dgm:pt>
    <dgm:pt modelId="{8DD603A4-9043-4264-BF69-76A19FB1F406}" type="pres">
      <dgm:prSet presAssocID="{9465CB01-3888-4979-9DDF-CE1B86C0AE89}" presName="childText" presStyleLbl="conFgAcc1" presStyleIdx="1" presStyleCnt="2">
        <dgm:presLayoutVars>
          <dgm:bulletEnabled val="1"/>
        </dgm:presLayoutVars>
      </dgm:prSet>
      <dgm:spPr/>
    </dgm:pt>
  </dgm:ptLst>
  <dgm:cxnLst>
    <dgm:cxn modelId="{94F10214-2D58-4FFC-9A18-7191167F7556}" type="presOf" srcId="{CAD16BAD-856A-436E-B93C-B0DC83F050D5}" destId="{8DD603A4-9043-4264-BF69-76A19FB1F406}" srcOrd="0" destOrd="2" presId="urn:microsoft.com/office/officeart/2005/8/layout/list1"/>
    <dgm:cxn modelId="{75F9BD27-3C54-4A0C-BC88-BD926BB868EF}" type="presOf" srcId="{3563BA31-5F37-41B5-BBE4-B6465F57C9EA}" destId="{8DD603A4-9043-4264-BF69-76A19FB1F406}" srcOrd="0" destOrd="1" presId="urn:microsoft.com/office/officeart/2005/8/layout/list1"/>
    <dgm:cxn modelId="{5E5C0242-FC6D-4AA7-AC77-A88D2FA48D1A}" type="presOf" srcId="{9465CB01-3888-4979-9DDF-CE1B86C0AE89}" destId="{62138958-E1D2-4755-B6BA-DF6CB0D37E59}" srcOrd="0" destOrd="0" presId="urn:microsoft.com/office/officeart/2005/8/layout/list1"/>
    <dgm:cxn modelId="{87B97E4A-1776-4F1D-A1B9-5668F35269BA}" type="presOf" srcId="{13F08715-7F9C-42AE-9EE3-23284E89EAC6}" destId="{C1EC4C49-8499-463E-9165-C91FEB9ADD2E}" srcOrd="0" destOrd="0" presId="urn:microsoft.com/office/officeart/2005/8/layout/list1"/>
    <dgm:cxn modelId="{3DED4F51-3987-4A21-AD45-DC5BE9B3A09B}" type="presOf" srcId="{B7EF6076-C07F-4A60-AB3F-70D01649FF4F}" destId="{FFDA8A2B-D929-48A1-BC56-12E64F0DFF7C}" srcOrd="0" destOrd="0" presId="urn:microsoft.com/office/officeart/2005/8/layout/list1"/>
    <dgm:cxn modelId="{CC87C854-A03B-48DB-ACCC-AF47FC40B1F2}" srcId="{A535F353-D685-47B0-AB49-9196C5C606AE}" destId="{13F08715-7F9C-42AE-9EE3-23284E89EAC6}" srcOrd="0" destOrd="0" parTransId="{74214D96-C92A-4AFA-9E04-CBAE9D044427}" sibTransId="{795DE42F-1DB0-41B7-A11B-38827B9141E6}"/>
    <dgm:cxn modelId="{3A0D0F76-5CA1-4B8C-AFBB-D47E4B38EF4C}" srcId="{9465CB01-3888-4979-9DDF-CE1B86C0AE89}" destId="{A3BC8D1A-D033-486F-A9E8-575A027DFE63}" srcOrd="0" destOrd="0" parTransId="{00764654-C287-4CF4-87A0-99B92506387C}" sibTransId="{F9B710CF-3254-4A50-8E98-2EEB2AC3C904}"/>
    <dgm:cxn modelId="{2203F481-EB96-41D8-BDB6-5BA9C8CD95AF}" srcId="{9465CB01-3888-4979-9DDF-CE1B86C0AE89}" destId="{CAD16BAD-856A-436E-B93C-B0DC83F050D5}" srcOrd="2" destOrd="0" parTransId="{D2A3AC62-E5E9-4D0D-BE84-627C63D31675}" sibTransId="{320018A5-ADC6-4CAC-AC60-B3FDBC26A842}"/>
    <dgm:cxn modelId="{4B532288-7F0B-4F7B-96C7-E73387C6AAC4}" srcId="{13F08715-7F9C-42AE-9EE3-23284E89EAC6}" destId="{B7EF6076-C07F-4A60-AB3F-70D01649FF4F}" srcOrd="0" destOrd="0" parTransId="{9BEC956A-AF16-45DF-AB9E-5A05F15F0A82}" sibTransId="{23207D8E-B4DA-4B24-8EF8-B31D018A3AE0}"/>
    <dgm:cxn modelId="{58CE85B6-E290-4AF1-8336-B57C1E92D638}" srcId="{A535F353-D685-47B0-AB49-9196C5C606AE}" destId="{9465CB01-3888-4979-9DDF-CE1B86C0AE89}" srcOrd="1" destOrd="0" parTransId="{08373691-B1D1-41F3-9B0E-AF4D99F63C4E}" sibTransId="{DC12193E-18F1-4833-BC8B-A4953816BDA5}"/>
    <dgm:cxn modelId="{CF5154C6-7786-4D12-8C6F-5F211FA0E91D}" type="presOf" srcId="{9465CB01-3888-4979-9DDF-CE1B86C0AE89}" destId="{33B13869-15E0-423E-B730-9AF604838E91}" srcOrd="1" destOrd="0" presId="urn:microsoft.com/office/officeart/2005/8/layout/list1"/>
    <dgm:cxn modelId="{A63BC8DC-EC6E-4B66-A55A-5155A4C2F624}" type="presOf" srcId="{13F08715-7F9C-42AE-9EE3-23284E89EAC6}" destId="{B9F810A1-D8DB-48DA-852C-A15F76C82280}" srcOrd="1" destOrd="0" presId="urn:microsoft.com/office/officeart/2005/8/layout/list1"/>
    <dgm:cxn modelId="{0E6728E0-C0CE-4AF8-BDA9-D885019B89BB}" srcId="{9465CB01-3888-4979-9DDF-CE1B86C0AE89}" destId="{3563BA31-5F37-41B5-BBE4-B6465F57C9EA}" srcOrd="1" destOrd="0" parTransId="{48FD184A-0559-4C18-8413-03CE3813E215}" sibTransId="{2F7EEECE-04B3-4999-A18B-1526D3773FE7}"/>
    <dgm:cxn modelId="{961336ED-7624-4DE4-8B41-48ECFE736172}" type="presOf" srcId="{A3BC8D1A-D033-486F-A9E8-575A027DFE63}" destId="{8DD603A4-9043-4264-BF69-76A19FB1F406}" srcOrd="0" destOrd="0" presId="urn:microsoft.com/office/officeart/2005/8/layout/list1"/>
    <dgm:cxn modelId="{D758EAFA-2B01-4589-8D56-1A1675BD0FDD}" type="presOf" srcId="{A535F353-D685-47B0-AB49-9196C5C606AE}" destId="{6223E79D-1BBB-4932-AD1C-7D4A0DA0B3D0}" srcOrd="0" destOrd="0" presId="urn:microsoft.com/office/officeart/2005/8/layout/list1"/>
    <dgm:cxn modelId="{663D05BB-BF3A-4947-8A30-6C4FBE646FCB}" type="presParOf" srcId="{6223E79D-1BBB-4932-AD1C-7D4A0DA0B3D0}" destId="{5F7C284F-1E55-4905-AF37-98E684B16C5E}" srcOrd="0" destOrd="0" presId="urn:microsoft.com/office/officeart/2005/8/layout/list1"/>
    <dgm:cxn modelId="{B2BF91A0-DD43-47D1-812C-CEFDC9695F29}" type="presParOf" srcId="{5F7C284F-1E55-4905-AF37-98E684B16C5E}" destId="{C1EC4C49-8499-463E-9165-C91FEB9ADD2E}" srcOrd="0" destOrd="0" presId="urn:microsoft.com/office/officeart/2005/8/layout/list1"/>
    <dgm:cxn modelId="{C8B1DAC3-C0C9-4AA2-A1A9-4F203DD0824C}" type="presParOf" srcId="{5F7C284F-1E55-4905-AF37-98E684B16C5E}" destId="{B9F810A1-D8DB-48DA-852C-A15F76C82280}" srcOrd="1" destOrd="0" presId="urn:microsoft.com/office/officeart/2005/8/layout/list1"/>
    <dgm:cxn modelId="{51CCDCD3-5FBD-4066-830E-02F3EF8E101D}" type="presParOf" srcId="{6223E79D-1BBB-4932-AD1C-7D4A0DA0B3D0}" destId="{0A8F676F-7571-485D-9E3D-19506137C3C4}" srcOrd="1" destOrd="0" presId="urn:microsoft.com/office/officeart/2005/8/layout/list1"/>
    <dgm:cxn modelId="{80D7B208-46A7-4311-84E1-61A78B474B30}" type="presParOf" srcId="{6223E79D-1BBB-4932-AD1C-7D4A0DA0B3D0}" destId="{FFDA8A2B-D929-48A1-BC56-12E64F0DFF7C}" srcOrd="2" destOrd="0" presId="urn:microsoft.com/office/officeart/2005/8/layout/list1"/>
    <dgm:cxn modelId="{0EE778E5-FB36-4B59-9646-41888CFB0CFB}" type="presParOf" srcId="{6223E79D-1BBB-4932-AD1C-7D4A0DA0B3D0}" destId="{87AF3646-E18A-4D49-939D-D0F8CFB696BC}" srcOrd="3" destOrd="0" presId="urn:microsoft.com/office/officeart/2005/8/layout/list1"/>
    <dgm:cxn modelId="{700D6CC5-C68F-4BE9-86D8-254257E67A7D}" type="presParOf" srcId="{6223E79D-1BBB-4932-AD1C-7D4A0DA0B3D0}" destId="{7DEBCEBA-3333-43BE-90B8-B0085C1E117C}" srcOrd="4" destOrd="0" presId="urn:microsoft.com/office/officeart/2005/8/layout/list1"/>
    <dgm:cxn modelId="{D4D35478-A68D-4066-8C67-7373B8FB53A1}" type="presParOf" srcId="{7DEBCEBA-3333-43BE-90B8-B0085C1E117C}" destId="{62138958-E1D2-4755-B6BA-DF6CB0D37E59}" srcOrd="0" destOrd="0" presId="urn:microsoft.com/office/officeart/2005/8/layout/list1"/>
    <dgm:cxn modelId="{9CB0B862-E122-4668-94D0-27D440BBAE36}" type="presParOf" srcId="{7DEBCEBA-3333-43BE-90B8-B0085C1E117C}" destId="{33B13869-15E0-423E-B730-9AF604838E91}" srcOrd="1" destOrd="0" presId="urn:microsoft.com/office/officeart/2005/8/layout/list1"/>
    <dgm:cxn modelId="{6C58A607-276B-4AE1-AA35-236505AE3A11}" type="presParOf" srcId="{6223E79D-1BBB-4932-AD1C-7D4A0DA0B3D0}" destId="{472794F6-F875-4D1B-B369-43B5A76243B0}" srcOrd="5" destOrd="0" presId="urn:microsoft.com/office/officeart/2005/8/layout/list1"/>
    <dgm:cxn modelId="{782E96E7-4459-4164-B8A2-4CC266C8F1FE}" type="presParOf" srcId="{6223E79D-1BBB-4932-AD1C-7D4A0DA0B3D0}" destId="{8DD603A4-9043-4264-BF69-76A19FB1F40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A7071B-7400-4099-98BA-BA2668FE1E0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B428412-92F3-4668-80B7-A681446B62C3}">
      <dgm:prSet/>
      <dgm:spPr/>
      <dgm:t>
        <a:bodyPr/>
        <a:lstStyle/>
        <a:p>
          <a:r>
            <a:rPr lang="en-US" b="0" i="0"/>
            <a:t>4 000 lägenheter inom vård- och omsorgsboende </a:t>
          </a:r>
          <a:endParaRPr lang="en-US"/>
        </a:p>
      </dgm:t>
    </dgm:pt>
    <dgm:pt modelId="{DA21CD5C-BBE9-4E30-814B-3C68BF09EDC7}" type="parTrans" cxnId="{150AAD53-6C24-46CA-A3BF-103F394690C6}">
      <dgm:prSet/>
      <dgm:spPr/>
      <dgm:t>
        <a:bodyPr/>
        <a:lstStyle/>
        <a:p>
          <a:endParaRPr lang="en-US"/>
        </a:p>
      </dgm:t>
    </dgm:pt>
    <dgm:pt modelId="{66CFBB01-C456-4576-93A2-B9084FD866A7}" type="sibTrans" cxnId="{150AAD53-6C24-46CA-A3BF-103F394690C6}">
      <dgm:prSet/>
      <dgm:spPr/>
      <dgm:t>
        <a:bodyPr/>
        <a:lstStyle/>
        <a:p>
          <a:endParaRPr lang="en-US"/>
        </a:p>
      </dgm:t>
    </dgm:pt>
    <dgm:pt modelId="{3930ADBA-A87E-4015-9583-246C2A40DB77}">
      <dgm:prSet/>
      <dgm:spPr/>
      <dgm:t>
        <a:bodyPr/>
        <a:lstStyle/>
        <a:p>
          <a:r>
            <a:rPr lang="sv-SE" noProof="0" dirty="0"/>
            <a:t>19 500 pågående ärenden inom myndighet</a:t>
          </a:r>
        </a:p>
      </dgm:t>
    </dgm:pt>
    <dgm:pt modelId="{0C525CDA-AC71-4D95-9CD6-67E13AA375EB}" type="parTrans" cxnId="{E106B029-CB17-4AE5-AC7B-5D826F14DDF6}">
      <dgm:prSet/>
      <dgm:spPr/>
      <dgm:t>
        <a:bodyPr/>
        <a:lstStyle/>
        <a:p>
          <a:endParaRPr lang="en-US"/>
        </a:p>
      </dgm:t>
    </dgm:pt>
    <dgm:pt modelId="{77CC7D30-F762-40CD-B271-2B9A03BC6DEE}" type="sibTrans" cxnId="{E106B029-CB17-4AE5-AC7B-5D826F14DDF6}">
      <dgm:prSet/>
      <dgm:spPr/>
      <dgm:t>
        <a:bodyPr/>
        <a:lstStyle/>
        <a:p>
          <a:endParaRPr lang="en-US"/>
        </a:p>
      </dgm:t>
    </dgm:pt>
    <dgm:pt modelId="{B6352B37-520F-474F-96DB-CA852CB98B27}">
      <dgm:prSet/>
      <dgm:spPr/>
      <dgm:t>
        <a:bodyPr/>
        <a:lstStyle/>
        <a:p>
          <a:r>
            <a:rPr lang="en-US" b="0" i="0" dirty="0"/>
            <a:t>8 </a:t>
          </a:r>
          <a:r>
            <a:rPr lang="sv-SE" b="0" i="0" noProof="0" dirty="0"/>
            <a:t>400 insatser inom hemtjänst per månad</a:t>
          </a:r>
          <a:endParaRPr lang="sv-SE" noProof="0" dirty="0"/>
        </a:p>
      </dgm:t>
    </dgm:pt>
    <dgm:pt modelId="{358616F7-AB22-4EBB-879C-9FDD37844BDA}" type="parTrans" cxnId="{90538BD1-0282-4BEA-BF1C-2A717941E90B}">
      <dgm:prSet/>
      <dgm:spPr/>
      <dgm:t>
        <a:bodyPr/>
        <a:lstStyle/>
        <a:p>
          <a:endParaRPr lang="en-US"/>
        </a:p>
      </dgm:t>
    </dgm:pt>
    <dgm:pt modelId="{0BCD48C4-006A-4495-8A28-E7E402D7649C}" type="sibTrans" cxnId="{90538BD1-0282-4BEA-BF1C-2A717941E90B}">
      <dgm:prSet/>
      <dgm:spPr/>
      <dgm:t>
        <a:bodyPr/>
        <a:lstStyle/>
        <a:p>
          <a:endParaRPr lang="en-US"/>
        </a:p>
      </dgm:t>
    </dgm:pt>
    <dgm:pt modelId="{B9493B9E-A0F9-48C7-B4C0-8926F6478619}">
      <dgm:prSet custT="1"/>
      <dgm:spPr/>
      <dgm:t>
        <a:bodyPr/>
        <a:lstStyle/>
        <a:p>
          <a:r>
            <a:rPr lang="sv-SE" sz="2200" noProof="0" dirty="0"/>
            <a:t>2700 patienter per månad i ordinärt månad och 5800 patienter som bor på vård- och omsorgsboende inom hälso- och sjukvården </a:t>
          </a:r>
          <a:r>
            <a:rPr lang="sv-SE" sz="1800" noProof="0" dirty="0"/>
            <a:t>(år 2021)</a:t>
          </a:r>
        </a:p>
      </dgm:t>
    </dgm:pt>
    <dgm:pt modelId="{7E453D7F-9CC0-4C17-98EF-701C8C21D2A9}" type="parTrans" cxnId="{B52AFA39-BE61-4F73-A516-35B57AC77B9B}">
      <dgm:prSet/>
      <dgm:spPr/>
      <dgm:t>
        <a:bodyPr/>
        <a:lstStyle/>
        <a:p>
          <a:endParaRPr lang="en-US"/>
        </a:p>
      </dgm:t>
    </dgm:pt>
    <dgm:pt modelId="{8CDE6BA4-DB7E-4509-90C2-40CCE08A994C}" type="sibTrans" cxnId="{B52AFA39-BE61-4F73-A516-35B57AC77B9B}">
      <dgm:prSet/>
      <dgm:spPr/>
      <dgm:t>
        <a:bodyPr/>
        <a:lstStyle/>
        <a:p>
          <a:endParaRPr lang="en-US"/>
        </a:p>
      </dgm:t>
    </dgm:pt>
    <dgm:pt modelId="{B0D08D7F-559F-47C2-8FDA-2DDD8C3B4FD1}" type="pres">
      <dgm:prSet presAssocID="{11A7071B-7400-4099-98BA-BA2668FE1E03}" presName="root" presStyleCnt="0">
        <dgm:presLayoutVars>
          <dgm:dir/>
          <dgm:resizeHandles val="exact"/>
        </dgm:presLayoutVars>
      </dgm:prSet>
      <dgm:spPr/>
    </dgm:pt>
    <dgm:pt modelId="{AEF3B079-F407-4153-8E6D-A21A2BA9923F}" type="pres">
      <dgm:prSet presAssocID="{DB428412-92F3-4668-80B7-A681446B62C3}" presName="compNode" presStyleCnt="0"/>
      <dgm:spPr/>
    </dgm:pt>
    <dgm:pt modelId="{087B686E-A2F3-429F-966D-7FBF5B27AB24}" type="pres">
      <dgm:prSet presAssocID="{DB428412-92F3-4668-80B7-A681446B62C3}" presName="bgRect" presStyleLbl="bgShp" presStyleIdx="0" presStyleCnt="4"/>
      <dgm:spPr/>
    </dgm:pt>
    <dgm:pt modelId="{C3F30EB1-37F8-4B85-9469-4FF3D0AE5C0A}" type="pres">
      <dgm:prSet presAssocID="{DB428412-92F3-4668-80B7-A681446B62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6F352FF7-E7A6-4B23-930D-42E2A001C98F}" type="pres">
      <dgm:prSet presAssocID="{DB428412-92F3-4668-80B7-A681446B62C3}" presName="spaceRect" presStyleCnt="0"/>
      <dgm:spPr/>
    </dgm:pt>
    <dgm:pt modelId="{D9AC10FE-6649-4563-B9E8-23FFA6EA7360}" type="pres">
      <dgm:prSet presAssocID="{DB428412-92F3-4668-80B7-A681446B62C3}" presName="parTx" presStyleLbl="revTx" presStyleIdx="0" presStyleCnt="4">
        <dgm:presLayoutVars>
          <dgm:chMax val="0"/>
          <dgm:chPref val="0"/>
        </dgm:presLayoutVars>
      </dgm:prSet>
      <dgm:spPr/>
    </dgm:pt>
    <dgm:pt modelId="{50733C94-46E8-40A8-82AA-A45EB67F2F1F}" type="pres">
      <dgm:prSet presAssocID="{66CFBB01-C456-4576-93A2-B9084FD866A7}" presName="sibTrans" presStyleCnt="0"/>
      <dgm:spPr/>
    </dgm:pt>
    <dgm:pt modelId="{162188FD-0CB1-4F17-8018-CD98A7076786}" type="pres">
      <dgm:prSet presAssocID="{3930ADBA-A87E-4015-9583-246C2A40DB77}" presName="compNode" presStyleCnt="0"/>
      <dgm:spPr/>
    </dgm:pt>
    <dgm:pt modelId="{C638AD34-49BE-4CDB-94E9-19C141FA2E85}" type="pres">
      <dgm:prSet presAssocID="{3930ADBA-A87E-4015-9583-246C2A40DB77}" presName="bgRect" presStyleLbl="bgShp" presStyleIdx="1" presStyleCnt="4"/>
      <dgm:spPr/>
    </dgm:pt>
    <dgm:pt modelId="{730D6BD9-0E02-4DE9-9BD0-570EF0E3138B}" type="pres">
      <dgm:prSet presAssocID="{3930ADBA-A87E-4015-9583-246C2A40DB7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ck"/>
        </a:ext>
      </dgm:extLst>
    </dgm:pt>
    <dgm:pt modelId="{A10559E5-93C9-47EB-98E9-45B2DE59A409}" type="pres">
      <dgm:prSet presAssocID="{3930ADBA-A87E-4015-9583-246C2A40DB77}" presName="spaceRect" presStyleCnt="0"/>
      <dgm:spPr/>
    </dgm:pt>
    <dgm:pt modelId="{793418D7-5F89-49CA-B41C-CDFD9800A4B0}" type="pres">
      <dgm:prSet presAssocID="{3930ADBA-A87E-4015-9583-246C2A40DB77}" presName="parTx" presStyleLbl="revTx" presStyleIdx="1" presStyleCnt="4">
        <dgm:presLayoutVars>
          <dgm:chMax val="0"/>
          <dgm:chPref val="0"/>
        </dgm:presLayoutVars>
      </dgm:prSet>
      <dgm:spPr/>
    </dgm:pt>
    <dgm:pt modelId="{A6813154-DFA8-4277-BAB0-1AA11F0B3AAF}" type="pres">
      <dgm:prSet presAssocID="{77CC7D30-F762-40CD-B271-2B9A03BC6DEE}" presName="sibTrans" presStyleCnt="0"/>
      <dgm:spPr/>
    </dgm:pt>
    <dgm:pt modelId="{F4A863BB-3173-42D4-8666-54B4F66FAEAE}" type="pres">
      <dgm:prSet presAssocID="{B6352B37-520F-474F-96DB-CA852CB98B27}" presName="compNode" presStyleCnt="0"/>
      <dgm:spPr/>
    </dgm:pt>
    <dgm:pt modelId="{57459350-813A-46C4-B610-A9DABC6341B5}" type="pres">
      <dgm:prSet presAssocID="{B6352B37-520F-474F-96DB-CA852CB98B27}" presName="bgRect" presStyleLbl="bgShp" presStyleIdx="2" presStyleCnt="4"/>
      <dgm:spPr/>
    </dgm:pt>
    <dgm:pt modelId="{7BE08F1F-75B9-4C01-964A-E7D8BCC5A747}" type="pres">
      <dgm:prSet presAssocID="{B6352B37-520F-474F-96DB-CA852CB98B2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ätare"/>
        </a:ext>
      </dgm:extLst>
    </dgm:pt>
    <dgm:pt modelId="{57894370-D070-44E9-9B72-B3325CDFC86F}" type="pres">
      <dgm:prSet presAssocID="{B6352B37-520F-474F-96DB-CA852CB98B27}" presName="spaceRect" presStyleCnt="0"/>
      <dgm:spPr/>
    </dgm:pt>
    <dgm:pt modelId="{AC7B3DE5-07D7-47E3-9A11-84B4D8F8BBB9}" type="pres">
      <dgm:prSet presAssocID="{B6352B37-520F-474F-96DB-CA852CB98B27}" presName="parTx" presStyleLbl="revTx" presStyleIdx="2" presStyleCnt="4">
        <dgm:presLayoutVars>
          <dgm:chMax val="0"/>
          <dgm:chPref val="0"/>
        </dgm:presLayoutVars>
      </dgm:prSet>
      <dgm:spPr/>
    </dgm:pt>
    <dgm:pt modelId="{0B56F58F-9DA5-4968-A1DB-14EBA368B0B9}" type="pres">
      <dgm:prSet presAssocID="{0BCD48C4-006A-4495-8A28-E7E402D7649C}" presName="sibTrans" presStyleCnt="0"/>
      <dgm:spPr/>
    </dgm:pt>
    <dgm:pt modelId="{EEF4CD3F-7F37-4FCE-9F96-59516D1FE65E}" type="pres">
      <dgm:prSet presAssocID="{B9493B9E-A0F9-48C7-B4C0-8926F6478619}" presName="compNode" presStyleCnt="0"/>
      <dgm:spPr/>
    </dgm:pt>
    <dgm:pt modelId="{C8148983-4890-40E1-9915-B7501517C318}" type="pres">
      <dgm:prSet presAssocID="{B9493B9E-A0F9-48C7-B4C0-8926F6478619}" presName="bgRect" presStyleLbl="bgShp" presStyleIdx="3" presStyleCnt="4"/>
      <dgm:spPr/>
    </dgm:pt>
    <dgm:pt modelId="{B8C2BC2A-938D-4C54-98EA-0F594466A286}" type="pres">
      <dgm:prSet presAssocID="{B9493B9E-A0F9-48C7-B4C0-8926F64786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äkare"/>
        </a:ext>
      </dgm:extLst>
    </dgm:pt>
    <dgm:pt modelId="{726DF410-56DD-4AE1-B2ED-FD6726A89F73}" type="pres">
      <dgm:prSet presAssocID="{B9493B9E-A0F9-48C7-B4C0-8926F6478619}" presName="spaceRect" presStyleCnt="0"/>
      <dgm:spPr/>
    </dgm:pt>
    <dgm:pt modelId="{B8CE1C31-EBBC-4F9C-8796-81B3D3D05F83}" type="pres">
      <dgm:prSet presAssocID="{B9493B9E-A0F9-48C7-B4C0-8926F6478619}" presName="parTx" presStyleLbl="revTx" presStyleIdx="3" presStyleCnt="4">
        <dgm:presLayoutVars>
          <dgm:chMax val="0"/>
          <dgm:chPref val="0"/>
        </dgm:presLayoutVars>
      </dgm:prSet>
      <dgm:spPr/>
    </dgm:pt>
  </dgm:ptLst>
  <dgm:cxnLst>
    <dgm:cxn modelId="{E106B029-CB17-4AE5-AC7B-5D826F14DDF6}" srcId="{11A7071B-7400-4099-98BA-BA2668FE1E03}" destId="{3930ADBA-A87E-4015-9583-246C2A40DB77}" srcOrd="1" destOrd="0" parTransId="{0C525CDA-AC71-4D95-9CD6-67E13AA375EB}" sibTransId="{77CC7D30-F762-40CD-B271-2B9A03BC6DEE}"/>
    <dgm:cxn modelId="{E954BA39-3042-4BA4-9E60-1A813A9CB9A4}" type="presOf" srcId="{11A7071B-7400-4099-98BA-BA2668FE1E03}" destId="{B0D08D7F-559F-47C2-8FDA-2DDD8C3B4FD1}" srcOrd="0" destOrd="0" presId="urn:microsoft.com/office/officeart/2018/2/layout/IconVerticalSolidList"/>
    <dgm:cxn modelId="{B52AFA39-BE61-4F73-A516-35B57AC77B9B}" srcId="{11A7071B-7400-4099-98BA-BA2668FE1E03}" destId="{B9493B9E-A0F9-48C7-B4C0-8926F6478619}" srcOrd="3" destOrd="0" parTransId="{7E453D7F-9CC0-4C17-98EF-701C8C21D2A9}" sibTransId="{8CDE6BA4-DB7E-4509-90C2-40CCE08A994C}"/>
    <dgm:cxn modelId="{150AAD53-6C24-46CA-A3BF-103F394690C6}" srcId="{11A7071B-7400-4099-98BA-BA2668FE1E03}" destId="{DB428412-92F3-4668-80B7-A681446B62C3}" srcOrd="0" destOrd="0" parTransId="{DA21CD5C-BBE9-4E30-814B-3C68BF09EDC7}" sibTransId="{66CFBB01-C456-4576-93A2-B9084FD866A7}"/>
    <dgm:cxn modelId="{1107708E-7BB8-415C-B2B2-1667AB0D0001}" type="presOf" srcId="{B9493B9E-A0F9-48C7-B4C0-8926F6478619}" destId="{B8CE1C31-EBBC-4F9C-8796-81B3D3D05F83}" srcOrd="0" destOrd="0" presId="urn:microsoft.com/office/officeart/2018/2/layout/IconVerticalSolidList"/>
    <dgm:cxn modelId="{16FB51A8-94BC-45BD-88CD-57FA5EDE809E}" type="presOf" srcId="{3930ADBA-A87E-4015-9583-246C2A40DB77}" destId="{793418D7-5F89-49CA-B41C-CDFD9800A4B0}" srcOrd="0" destOrd="0" presId="urn:microsoft.com/office/officeart/2018/2/layout/IconVerticalSolidList"/>
    <dgm:cxn modelId="{1E18B9B3-CC1C-40BB-9305-DB9C63DA842F}" type="presOf" srcId="{B6352B37-520F-474F-96DB-CA852CB98B27}" destId="{AC7B3DE5-07D7-47E3-9A11-84B4D8F8BBB9}" srcOrd="0" destOrd="0" presId="urn:microsoft.com/office/officeart/2018/2/layout/IconVerticalSolidList"/>
    <dgm:cxn modelId="{90538BD1-0282-4BEA-BF1C-2A717941E90B}" srcId="{11A7071B-7400-4099-98BA-BA2668FE1E03}" destId="{B6352B37-520F-474F-96DB-CA852CB98B27}" srcOrd="2" destOrd="0" parTransId="{358616F7-AB22-4EBB-879C-9FDD37844BDA}" sibTransId="{0BCD48C4-006A-4495-8A28-E7E402D7649C}"/>
    <dgm:cxn modelId="{FD3703FB-E17D-4347-AA4C-4978A38E52FE}" type="presOf" srcId="{DB428412-92F3-4668-80B7-A681446B62C3}" destId="{D9AC10FE-6649-4563-B9E8-23FFA6EA7360}" srcOrd="0" destOrd="0" presId="urn:microsoft.com/office/officeart/2018/2/layout/IconVerticalSolidList"/>
    <dgm:cxn modelId="{22B4079F-8AE9-4CD9-8C2D-874AC875F4E9}" type="presParOf" srcId="{B0D08D7F-559F-47C2-8FDA-2DDD8C3B4FD1}" destId="{AEF3B079-F407-4153-8E6D-A21A2BA9923F}" srcOrd="0" destOrd="0" presId="urn:microsoft.com/office/officeart/2018/2/layout/IconVerticalSolidList"/>
    <dgm:cxn modelId="{5B65EABA-1687-4BAA-BA8E-9A164BC47E79}" type="presParOf" srcId="{AEF3B079-F407-4153-8E6D-A21A2BA9923F}" destId="{087B686E-A2F3-429F-966D-7FBF5B27AB24}" srcOrd="0" destOrd="0" presId="urn:microsoft.com/office/officeart/2018/2/layout/IconVerticalSolidList"/>
    <dgm:cxn modelId="{7F209918-A913-4930-B738-686149E1DDFC}" type="presParOf" srcId="{AEF3B079-F407-4153-8E6D-A21A2BA9923F}" destId="{C3F30EB1-37F8-4B85-9469-4FF3D0AE5C0A}" srcOrd="1" destOrd="0" presId="urn:microsoft.com/office/officeart/2018/2/layout/IconVerticalSolidList"/>
    <dgm:cxn modelId="{81239A35-3347-4D55-8C6E-E7B129DFB646}" type="presParOf" srcId="{AEF3B079-F407-4153-8E6D-A21A2BA9923F}" destId="{6F352FF7-E7A6-4B23-930D-42E2A001C98F}" srcOrd="2" destOrd="0" presId="urn:microsoft.com/office/officeart/2018/2/layout/IconVerticalSolidList"/>
    <dgm:cxn modelId="{E1A2E90D-FB96-456F-B6EF-070C4DC4BBC5}" type="presParOf" srcId="{AEF3B079-F407-4153-8E6D-A21A2BA9923F}" destId="{D9AC10FE-6649-4563-B9E8-23FFA6EA7360}" srcOrd="3" destOrd="0" presId="urn:microsoft.com/office/officeart/2018/2/layout/IconVerticalSolidList"/>
    <dgm:cxn modelId="{398AF289-F678-431D-8350-CF270C1A26B6}" type="presParOf" srcId="{B0D08D7F-559F-47C2-8FDA-2DDD8C3B4FD1}" destId="{50733C94-46E8-40A8-82AA-A45EB67F2F1F}" srcOrd="1" destOrd="0" presId="urn:microsoft.com/office/officeart/2018/2/layout/IconVerticalSolidList"/>
    <dgm:cxn modelId="{3AF202A4-B8FC-4FB5-BAF0-366C7954FAC6}" type="presParOf" srcId="{B0D08D7F-559F-47C2-8FDA-2DDD8C3B4FD1}" destId="{162188FD-0CB1-4F17-8018-CD98A7076786}" srcOrd="2" destOrd="0" presId="urn:microsoft.com/office/officeart/2018/2/layout/IconVerticalSolidList"/>
    <dgm:cxn modelId="{C7754A6A-EE66-4114-8BFD-C8DAEBF90B2F}" type="presParOf" srcId="{162188FD-0CB1-4F17-8018-CD98A7076786}" destId="{C638AD34-49BE-4CDB-94E9-19C141FA2E85}" srcOrd="0" destOrd="0" presId="urn:microsoft.com/office/officeart/2018/2/layout/IconVerticalSolidList"/>
    <dgm:cxn modelId="{391F83DE-45D6-43F4-B0E2-27A270A752C3}" type="presParOf" srcId="{162188FD-0CB1-4F17-8018-CD98A7076786}" destId="{730D6BD9-0E02-4DE9-9BD0-570EF0E3138B}" srcOrd="1" destOrd="0" presId="urn:microsoft.com/office/officeart/2018/2/layout/IconVerticalSolidList"/>
    <dgm:cxn modelId="{3FA76B97-5168-4EBB-88DE-40DAA447DD01}" type="presParOf" srcId="{162188FD-0CB1-4F17-8018-CD98A7076786}" destId="{A10559E5-93C9-47EB-98E9-45B2DE59A409}" srcOrd="2" destOrd="0" presId="urn:microsoft.com/office/officeart/2018/2/layout/IconVerticalSolidList"/>
    <dgm:cxn modelId="{E7CAC318-F53A-462E-A15D-6B1715E97A51}" type="presParOf" srcId="{162188FD-0CB1-4F17-8018-CD98A7076786}" destId="{793418D7-5F89-49CA-B41C-CDFD9800A4B0}" srcOrd="3" destOrd="0" presId="urn:microsoft.com/office/officeart/2018/2/layout/IconVerticalSolidList"/>
    <dgm:cxn modelId="{AA309864-5CBF-4FAA-8225-84A47F58226B}" type="presParOf" srcId="{B0D08D7F-559F-47C2-8FDA-2DDD8C3B4FD1}" destId="{A6813154-DFA8-4277-BAB0-1AA11F0B3AAF}" srcOrd="3" destOrd="0" presId="urn:microsoft.com/office/officeart/2018/2/layout/IconVerticalSolidList"/>
    <dgm:cxn modelId="{7424EFCA-98DD-409C-AB41-2794F8FF7205}" type="presParOf" srcId="{B0D08D7F-559F-47C2-8FDA-2DDD8C3B4FD1}" destId="{F4A863BB-3173-42D4-8666-54B4F66FAEAE}" srcOrd="4" destOrd="0" presId="urn:microsoft.com/office/officeart/2018/2/layout/IconVerticalSolidList"/>
    <dgm:cxn modelId="{320091A9-71C5-4D34-B2A8-15083CFD0D80}" type="presParOf" srcId="{F4A863BB-3173-42D4-8666-54B4F66FAEAE}" destId="{57459350-813A-46C4-B610-A9DABC6341B5}" srcOrd="0" destOrd="0" presId="urn:microsoft.com/office/officeart/2018/2/layout/IconVerticalSolidList"/>
    <dgm:cxn modelId="{6CD74BA9-3C2E-4730-BA94-18872FF1F71E}" type="presParOf" srcId="{F4A863BB-3173-42D4-8666-54B4F66FAEAE}" destId="{7BE08F1F-75B9-4C01-964A-E7D8BCC5A747}" srcOrd="1" destOrd="0" presId="urn:microsoft.com/office/officeart/2018/2/layout/IconVerticalSolidList"/>
    <dgm:cxn modelId="{D30A998D-8EBE-4704-933F-E77D8D27EB10}" type="presParOf" srcId="{F4A863BB-3173-42D4-8666-54B4F66FAEAE}" destId="{57894370-D070-44E9-9B72-B3325CDFC86F}" srcOrd="2" destOrd="0" presId="urn:microsoft.com/office/officeart/2018/2/layout/IconVerticalSolidList"/>
    <dgm:cxn modelId="{239A27DB-80A1-41D8-814A-D3C85D310CDF}" type="presParOf" srcId="{F4A863BB-3173-42D4-8666-54B4F66FAEAE}" destId="{AC7B3DE5-07D7-47E3-9A11-84B4D8F8BBB9}" srcOrd="3" destOrd="0" presId="urn:microsoft.com/office/officeart/2018/2/layout/IconVerticalSolidList"/>
    <dgm:cxn modelId="{E7C62694-347A-42DC-9EE7-063BDEDB1459}" type="presParOf" srcId="{B0D08D7F-559F-47C2-8FDA-2DDD8C3B4FD1}" destId="{0B56F58F-9DA5-4968-A1DB-14EBA368B0B9}" srcOrd="5" destOrd="0" presId="urn:microsoft.com/office/officeart/2018/2/layout/IconVerticalSolidList"/>
    <dgm:cxn modelId="{BC0E8F29-76C6-47DC-B3B2-DA6D243EAF97}" type="presParOf" srcId="{B0D08D7F-559F-47C2-8FDA-2DDD8C3B4FD1}" destId="{EEF4CD3F-7F37-4FCE-9F96-59516D1FE65E}" srcOrd="6" destOrd="0" presId="urn:microsoft.com/office/officeart/2018/2/layout/IconVerticalSolidList"/>
    <dgm:cxn modelId="{4688464B-879A-4671-AECF-A19269860BA6}" type="presParOf" srcId="{EEF4CD3F-7F37-4FCE-9F96-59516D1FE65E}" destId="{C8148983-4890-40E1-9915-B7501517C318}" srcOrd="0" destOrd="0" presId="urn:microsoft.com/office/officeart/2018/2/layout/IconVerticalSolidList"/>
    <dgm:cxn modelId="{47E3CE03-BBEE-463C-885C-5CFB92FA7B74}" type="presParOf" srcId="{EEF4CD3F-7F37-4FCE-9F96-59516D1FE65E}" destId="{B8C2BC2A-938D-4C54-98EA-0F594466A286}" srcOrd="1" destOrd="0" presId="urn:microsoft.com/office/officeart/2018/2/layout/IconVerticalSolidList"/>
    <dgm:cxn modelId="{E8BEB4D4-8536-4A31-B8FC-7C0A8663AF23}" type="presParOf" srcId="{EEF4CD3F-7F37-4FCE-9F96-59516D1FE65E}" destId="{726DF410-56DD-4AE1-B2ED-FD6726A89F73}" srcOrd="2" destOrd="0" presId="urn:microsoft.com/office/officeart/2018/2/layout/IconVerticalSolidList"/>
    <dgm:cxn modelId="{AC636B2F-A3EA-47F7-AB34-F6ACA2DC8E54}" type="presParOf" srcId="{EEF4CD3F-7F37-4FCE-9F96-59516D1FE65E}" destId="{B8CE1C31-EBBC-4F9C-8796-81B3D3D05F8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2A612C-020C-4614-A9D1-2EADCECC88A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C7A3C8B-29E7-46B1-AE62-EF95A0F4F231}">
      <dgm:prSet/>
      <dgm:spPr/>
      <dgm:t>
        <a:bodyPr/>
        <a:lstStyle/>
        <a:p>
          <a:pPr>
            <a:lnSpc>
              <a:spcPct val="100000"/>
            </a:lnSpc>
          </a:pPr>
          <a:r>
            <a:rPr lang="sv-SE" noProof="0" dirty="0"/>
            <a:t>Råden är forum för dialog, erfarenhetsutbyte och information.</a:t>
          </a:r>
        </a:p>
      </dgm:t>
    </dgm:pt>
    <dgm:pt modelId="{425A6279-58D2-4B83-A430-6B07C953091F}" type="parTrans" cxnId="{99F4412C-48D3-476F-BC81-E5C688A9C242}">
      <dgm:prSet/>
      <dgm:spPr/>
      <dgm:t>
        <a:bodyPr/>
        <a:lstStyle/>
        <a:p>
          <a:endParaRPr lang="en-US"/>
        </a:p>
      </dgm:t>
    </dgm:pt>
    <dgm:pt modelId="{A95D7D44-8E0E-41E1-8F55-883407AEE62C}" type="sibTrans" cxnId="{99F4412C-48D3-476F-BC81-E5C688A9C242}">
      <dgm:prSet/>
      <dgm:spPr/>
      <dgm:t>
        <a:bodyPr/>
        <a:lstStyle/>
        <a:p>
          <a:endParaRPr lang="en-US"/>
        </a:p>
      </dgm:t>
    </dgm:pt>
    <dgm:pt modelId="{F526184E-FFD8-4962-AAF0-5FED425D9E3C}">
      <dgm:prSet/>
      <dgm:spPr/>
      <dgm:t>
        <a:bodyPr/>
        <a:lstStyle/>
        <a:p>
          <a:pPr>
            <a:lnSpc>
              <a:spcPct val="100000"/>
            </a:lnSpc>
          </a:pPr>
          <a:r>
            <a:rPr lang="en-US"/>
            <a:t>Förstärka pensionärsrepresentanternas delaktighet och inflytande i såväl verksamhetsnära som i viktiga politiska frågor</a:t>
          </a:r>
        </a:p>
      </dgm:t>
    </dgm:pt>
    <dgm:pt modelId="{D25D22A9-0CA9-4C2C-95AD-4762B6CDC648}" type="parTrans" cxnId="{E3323923-8B0F-48F2-BA05-DC60E6B83761}">
      <dgm:prSet/>
      <dgm:spPr/>
      <dgm:t>
        <a:bodyPr/>
        <a:lstStyle/>
        <a:p>
          <a:endParaRPr lang="en-US"/>
        </a:p>
      </dgm:t>
    </dgm:pt>
    <dgm:pt modelId="{1B21BD1A-8B8E-4BE3-B3BA-BA58F7A85323}" type="sibTrans" cxnId="{E3323923-8B0F-48F2-BA05-DC60E6B83761}">
      <dgm:prSet/>
      <dgm:spPr/>
      <dgm:t>
        <a:bodyPr/>
        <a:lstStyle/>
        <a:p>
          <a:endParaRPr lang="en-US"/>
        </a:p>
      </dgm:t>
    </dgm:pt>
    <dgm:pt modelId="{57086E24-FA47-4129-A763-45BF5623BD16}" type="pres">
      <dgm:prSet presAssocID="{722A612C-020C-4614-A9D1-2EADCECC88A5}" presName="root" presStyleCnt="0">
        <dgm:presLayoutVars>
          <dgm:dir/>
          <dgm:resizeHandles val="exact"/>
        </dgm:presLayoutVars>
      </dgm:prSet>
      <dgm:spPr/>
    </dgm:pt>
    <dgm:pt modelId="{D92C89A1-782F-4EDC-B2B2-7A6A3F1A38FA}" type="pres">
      <dgm:prSet presAssocID="{AC7A3C8B-29E7-46B1-AE62-EF95A0F4F231}" presName="compNode" presStyleCnt="0"/>
      <dgm:spPr/>
    </dgm:pt>
    <dgm:pt modelId="{0A879FE0-79F6-4D8B-8CC1-D180A1527044}" type="pres">
      <dgm:prSet presAssocID="{AC7A3C8B-29E7-46B1-AE62-EF95A0F4F231}" presName="bgRect" presStyleLbl="bgShp" presStyleIdx="0" presStyleCnt="2"/>
      <dgm:spPr/>
    </dgm:pt>
    <dgm:pt modelId="{E99B0801-18E4-4147-918A-842EB429D414}" type="pres">
      <dgm:prSet presAssocID="{AC7A3C8B-29E7-46B1-AE62-EF95A0F4F23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öte"/>
        </a:ext>
      </dgm:extLst>
    </dgm:pt>
    <dgm:pt modelId="{14F6FC58-7C6B-428F-A427-D822F5234CC3}" type="pres">
      <dgm:prSet presAssocID="{AC7A3C8B-29E7-46B1-AE62-EF95A0F4F231}" presName="spaceRect" presStyleCnt="0"/>
      <dgm:spPr/>
    </dgm:pt>
    <dgm:pt modelId="{BC28186B-4293-4DA6-A423-E449CC3A9123}" type="pres">
      <dgm:prSet presAssocID="{AC7A3C8B-29E7-46B1-AE62-EF95A0F4F231}" presName="parTx" presStyleLbl="revTx" presStyleIdx="0" presStyleCnt="2">
        <dgm:presLayoutVars>
          <dgm:chMax val="0"/>
          <dgm:chPref val="0"/>
        </dgm:presLayoutVars>
      </dgm:prSet>
      <dgm:spPr/>
    </dgm:pt>
    <dgm:pt modelId="{A2529ADA-F398-4E41-8FB9-2D1688D4A990}" type="pres">
      <dgm:prSet presAssocID="{A95D7D44-8E0E-41E1-8F55-883407AEE62C}" presName="sibTrans" presStyleCnt="0"/>
      <dgm:spPr/>
    </dgm:pt>
    <dgm:pt modelId="{DE623F8F-B1F8-4B0D-9CFA-A1EBB57A5240}" type="pres">
      <dgm:prSet presAssocID="{F526184E-FFD8-4962-AAF0-5FED425D9E3C}" presName="compNode" presStyleCnt="0"/>
      <dgm:spPr/>
    </dgm:pt>
    <dgm:pt modelId="{ABC93821-6B17-468E-A138-21BDB6C739F6}" type="pres">
      <dgm:prSet presAssocID="{F526184E-FFD8-4962-AAF0-5FED425D9E3C}" presName="bgRect" presStyleLbl="bgShp" presStyleIdx="1" presStyleCnt="2"/>
      <dgm:spPr/>
    </dgm:pt>
    <dgm:pt modelId="{D4FEA30A-D99E-4003-A1E2-75C61B91A258}" type="pres">
      <dgm:prSet presAssocID="{F526184E-FFD8-4962-AAF0-5FED425D9E3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t"/>
        </a:ext>
      </dgm:extLst>
    </dgm:pt>
    <dgm:pt modelId="{4E2AB0C1-86CE-40FA-BCDC-CBE010164C35}" type="pres">
      <dgm:prSet presAssocID="{F526184E-FFD8-4962-AAF0-5FED425D9E3C}" presName="spaceRect" presStyleCnt="0"/>
      <dgm:spPr/>
    </dgm:pt>
    <dgm:pt modelId="{851DDD7B-EE75-4817-95EE-3AF36E3B9B72}" type="pres">
      <dgm:prSet presAssocID="{F526184E-FFD8-4962-AAF0-5FED425D9E3C}" presName="parTx" presStyleLbl="revTx" presStyleIdx="1" presStyleCnt="2">
        <dgm:presLayoutVars>
          <dgm:chMax val="0"/>
          <dgm:chPref val="0"/>
        </dgm:presLayoutVars>
      </dgm:prSet>
      <dgm:spPr/>
    </dgm:pt>
  </dgm:ptLst>
  <dgm:cxnLst>
    <dgm:cxn modelId="{E3323923-8B0F-48F2-BA05-DC60E6B83761}" srcId="{722A612C-020C-4614-A9D1-2EADCECC88A5}" destId="{F526184E-FFD8-4962-AAF0-5FED425D9E3C}" srcOrd="1" destOrd="0" parTransId="{D25D22A9-0CA9-4C2C-95AD-4762B6CDC648}" sibTransId="{1B21BD1A-8B8E-4BE3-B3BA-BA58F7A85323}"/>
    <dgm:cxn modelId="{99F4412C-48D3-476F-BC81-E5C688A9C242}" srcId="{722A612C-020C-4614-A9D1-2EADCECC88A5}" destId="{AC7A3C8B-29E7-46B1-AE62-EF95A0F4F231}" srcOrd="0" destOrd="0" parTransId="{425A6279-58D2-4B83-A430-6B07C953091F}" sibTransId="{A95D7D44-8E0E-41E1-8F55-883407AEE62C}"/>
    <dgm:cxn modelId="{F597E080-404E-40FA-88A0-D96A4A69C3F5}" type="presOf" srcId="{722A612C-020C-4614-A9D1-2EADCECC88A5}" destId="{57086E24-FA47-4129-A763-45BF5623BD16}" srcOrd="0" destOrd="0" presId="urn:microsoft.com/office/officeart/2018/2/layout/IconVerticalSolidList"/>
    <dgm:cxn modelId="{8C081198-BC4C-457F-B055-B18B0BF05350}" type="presOf" srcId="{AC7A3C8B-29E7-46B1-AE62-EF95A0F4F231}" destId="{BC28186B-4293-4DA6-A423-E449CC3A9123}" srcOrd="0" destOrd="0" presId="urn:microsoft.com/office/officeart/2018/2/layout/IconVerticalSolidList"/>
    <dgm:cxn modelId="{5EF600B9-184C-48AC-8744-4C383A79E5D7}" type="presOf" srcId="{F526184E-FFD8-4962-AAF0-5FED425D9E3C}" destId="{851DDD7B-EE75-4817-95EE-3AF36E3B9B72}" srcOrd="0" destOrd="0" presId="urn:microsoft.com/office/officeart/2018/2/layout/IconVerticalSolidList"/>
    <dgm:cxn modelId="{4F3166F4-BC69-431E-B2DE-61B48C272A17}" type="presParOf" srcId="{57086E24-FA47-4129-A763-45BF5623BD16}" destId="{D92C89A1-782F-4EDC-B2B2-7A6A3F1A38FA}" srcOrd="0" destOrd="0" presId="urn:microsoft.com/office/officeart/2018/2/layout/IconVerticalSolidList"/>
    <dgm:cxn modelId="{FD473CA1-AA2D-476C-881C-2A12BBB71F7E}" type="presParOf" srcId="{D92C89A1-782F-4EDC-B2B2-7A6A3F1A38FA}" destId="{0A879FE0-79F6-4D8B-8CC1-D180A1527044}" srcOrd="0" destOrd="0" presId="urn:microsoft.com/office/officeart/2018/2/layout/IconVerticalSolidList"/>
    <dgm:cxn modelId="{1D5E9D76-F029-451E-9DDF-67B7516B5838}" type="presParOf" srcId="{D92C89A1-782F-4EDC-B2B2-7A6A3F1A38FA}" destId="{E99B0801-18E4-4147-918A-842EB429D414}" srcOrd="1" destOrd="0" presId="urn:microsoft.com/office/officeart/2018/2/layout/IconVerticalSolidList"/>
    <dgm:cxn modelId="{0A24EC98-F3D6-41D4-9EE7-3B6056F470A4}" type="presParOf" srcId="{D92C89A1-782F-4EDC-B2B2-7A6A3F1A38FA}" destId="{14F6FC58-7C6B-428F-A427-D822F5234CC3}" srcOrd="2" destOrd="0" presId="urn:microsoft.com/office/officeart/2018/2/layout/IconVerticalSolidList"/>
    <dgm:cxn modelId="{41119257-472A-4BE9-9B45-D699F8D343B0}" type="presParOf" srcId="{D92C89A1-782F-4EDC-B2B2-7A6A3F1A38FA}" destId="{BC28186B-4293-4DA6-A423-E449CC3A9123}" srcOrd="3" destOrd="0" presId="urn:microsoft.com/office/officeart/2018/2/layout/IconVerticalSolidList"/>
    <dgm:cxn modelId="{D5E69371-55C4-4327-A840-BAB8736CF7B9}" type="presParOf" srcId="{57086E24-FA47-4129-A763-45BF5623BD16}" destId="{A2529ADA-F398-4E41-8FB9-2D1688D4A990}" srcOrd="1" destOrd="0" presId="urn:microsoft.com/office/officeart/2018/2/layout/IconVerticalSolidList"/>
    <dgm:cxn modelId="{7CAB0513-89D4-440D-BE87-456BCC2394E4}" type="presParOf" srcId="{57086E24-FA47-4129-A763-45BF5623BD16}" destId="{DE623F8F-B1F8-4B0D-9CFA-A1EBB57A5240}" srcOrd="2" destOrd="0" presId="urn:microsoft.com/office/officeart/2018/2/layout/IconVerticalSolidList"/>
    <dgm:cxn modelId="{0BD9A633-BD93-463C-AEBD-722868CD33B8}" type="presParOf" srcId="{DE623F8F-B1F8-4B0D-9CFA-A1EBB57A5240}" destId="{ABC93821-6B17-468E-A138-21BDB6C739F6}" srcOrd="0" destOrd="0" presId="urn:microsoft.com/office/officeart/2018/2/layout/IconVerticalSolidList"/>
    <dgm:cxn modelId="{8E73952C-88EB-4B65-800A-DB127207659D}" type="presParOf" srcId="{DE623F8F-B1F8-4B0D-9CFA-A1EBB57A5240}" destId="{D4FEA30A-D99E-4003-A1E2-75C61B91A258}" srcOrd="1" destOrd="0" presId="urn:microsoft.com/office/officeart/2018/2/layout/IconVerticalSolidList"/>
    <dgm:cxn modelId="{4FD70647-B667-4400-91D4-10DB7F34DAB0}" type="presParOf" srcId="{DE623F8F-B1F8-4B0D-9CFA-A1EBB57A5240}" destId="{4E2AB0C1-86CE-40FA-BCDC-CBE010164C35}" srcOrd="2" destOrd="0" presId="urn:microsoft.com/office/officeart/2018/2/layout/IconVerticalSolidList"/>
    <dgm:cxn modelId="{F3BC1779-82C5-40E4-A733-7841BB9B00CC}" type="presParOf" srcId="{DE623F8F-B1F8-4B0D-9CFA-A1EBB57A5240}" destId="{851DDD7B-EE75-4817-95EE-3AF36E3B9B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1A2C5-F2E5-456B-BC1E-5DC7F6745CB6}">
      <dsp:nvSpPr>
        <dsp:cNvPr id="0" name=""/>
        <dsp:cNvSpPr/>
      </dsp:nvSpPr>
      <dsp:spPr>
        <a:xfrm>
          <a:off x="3060299" y="1083440"/>
          <a:ext cx="174703" cy="986232"/>
        </a:xfrm>
        <a:custGeom>
          <a:avLst/>
          <a:gdLst/>
          <a:ahLst/>
          <a:cxnLst/>
          <a:rect l="0" t="0" r="0" b="0"/>
          <a:pathLst>
            <a:path>
              <a:moveTo>
                <a:pt x="0" y="0"/>
              </a:moveTo>
              <a:lnTo>
                <a:pt x="0" y="986232"/>
              </a:lnTo>
              <a:lnTo>
                <a:pt x="174703" y="9862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D8FB99-BA58-49F6-B65C-B8B4EFEDCC0B}">
      <dsp:nvSpPr>
        <dsp:cNvPr id="0" name=""/>
        <dsp:cNvSpPr/>
      </dsp:nvSpPr>
      <dsp:spPr>
        <a:xfrm>
          <a:off x="2833186" y="1083440"/>
          <a:ext cx="227112" cy="994970"/>
        </a:xfrm>
        <a:custGeom>
          <a:avLst/>
          <a:gdLst/>
          <a:ahLst/>
          <a:cxnLst/>
          <a:rect l="0" t="0" r="0" b="0"/>
          <a:pathLst>
            <a:path>
              <a:moveTo>
                <a:pt x="227112" y="0"/>
              </a:moveTo>
              <a:lnTo>
                <a:pt x="227112" y="994970"/>
              </a:lnTo>
              <a:lnTo>
                <a:pt x="0" y="9949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96239A-967E-4529-9ECC-C44EB99E6C27}">
      <dsp:nvSpPr>
        <dsp:cNvPr id="0" name=""/>
        <dsp:cNvSpPr/>
      </dsp:nvSpPr>
      <dsp:spPr>
        <a:xfrm>
          <a:off x="3060299" y="1083440"/>
          <a:ext cx="1308602" cy="1989941"/>
        </a:xfrm>
        <a:custGeom>
          <a:avLst/>
          <a:gdLst/>
          <a:ahLst/>
          <a:cxnLst/>
          <a:rect l="0" t="0" r="0" b="0"/>
          <a:pathLst>
            <a:path>
              <a:moveTo>
                <a:pt x="0" y="0"/>
              </a:moveTo>
              <a:lnTo>
                <a:pt x="0" y="1762828"/>
              </a:lnTo>
              <a:lnTo>
                <a:pt x="1308602" y="1762828"/>
              </a:lnTo>
              <a:lnTo>
                <a:pt x="1308602" y="19899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5FADA7-85EA-4DF3-AF1C-0EF0EC4B8C0F}">
      <dsp:nvSpPr>
        <dsp:cNvPr id="0" name=""/>
        <dsp:cNvSpPr/>
      </dsp:nvSpPr>
      <dsp:spPr>
        <a:xfrm>
          <a:off x="1751696" y="1083440"/>
          <a:ext cx="1308602" cy="1989941"/>
        </a:xfrm>
        <a:custGeom>
          <a:avLst/>
          <a:gdLst/>
          <a:ahLst/>
          <a:cxnLst/>
          <a:rect l="0" t="0" r="0" b="0"/>
          <a:pathLst>
            <a:path>
              <a:moveTo>
                <a:pt x="1308602" y="0"/>
              </a:moveTo>
              <a:lnTo>
                <a:pt x="1308602" y="1762828"/>
              </a:lnTo>
              <a:lnTo>
                <a:pt x="0" y="1762828"/>
              </a:lnTo>
              <a:lnTo>
                <a:pt x="0" y="19899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130EC1-B926-47CE-9463-3C1482214F33}">
      <dsp:nvSpPr>
        <dsp:cNvPr id="0" name=""/>
        <dsp:cNvSpPr/>
      </dsp:nvSpPr>
      <dsp:spPr>
        <a:xfrm>
          <a:off x="1978809" y="1950"/>
          <a:ext cx="2162979" cy="1081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sv-SE" sz="1900" kern="1200"/>
            <a:t>Kommunfullmäktige</a:t>
          </a:r>
        </a:p>
      </dsp:txBody>
      <dsp:txXfrm>
        <a:off x="1978809" y="1950"/>
        <a:ext cx="2162979" cy="1081489"/>
      </dsp:txXfrm>
    </dsp:sp>
    <dsp:sp modelId="{90108E24-39B0-4EEE-827C-1E157E4B30D1}">
      <dsp:nvSpPr>
        <dsp:cNvPr id="0" name=""/>
        <dsp:cNvSpPr/>
      </dsp:nvSpPr>
      <dsp:spPr>
        <a:xfrm>
          <a:off x="670206" y="3073381"/>
          <a:ext cx="2162979" cy="1081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sv-SE" sz="1900" kern="1200"/>
            <a:t>Nämnder</a:t>
          </a:r>
        </a:p>
      </dsp:txBody>
      <dsp:txXfrm>
        <a:off x="670206" y="3073381"/>
        <a:ext cx="2162979" cy="1081489"/>
      </dsp:txXfrm>
    </dsp:sp>
    <dsp:sp modelId="{E4038350-09D3-4179-8FAD-E074542C4436}">
      <dsp:nvSpPr>
        <dsp:cNvPr id="0" name=""/>
        <dsp:cNvSpPr/>
      </dsp:nvSpPr>
      <dsp:spPr>
        <a:xfrm>
          <a:off x="3287411" y="3073381"/>
          <a:ext cx="2162979" cy="1081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sv-SE" sz="1900" kern="1200"/>
            <a:t>Göteborgs Stadshus AB</a:t>
          </a:r>
        </a:p>
      </dsp:txBody>
      <dsp:txXfrm>
        <a:off x="3287411" y="3073381"/>
        <a:ext cx="2162979" cy="1081489"/>
      </dsp:txXfrm>
    </dsp:sp>
    <dsp:sp modelId="{319B91C4-2B5B-40EE-902B-3F3CDDE0BBE9}">
      <dsp:nvSpPr>
        <dsp:cNvPr id="0" name=""/>
        <dsp:cNvSpPr/>
      </dsp:nvSpPr>
      <dsp:spPr>
        <a:xfrm>
          <a:off x="670206" y="1537666"/>
          <a:ext cx="2162979" cy="1081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sv-SE" sz="1900" kern="1200"/>
            <a:t>Kommunstyrelsen</a:t>
          </a:r>
        </a:p>
      </dsp:txBody>
      <dsp:txXfrm>
        <a:off x="670206" y="1537666"/>
        <a:ext cx="2162979" cy="1081489"/>
      </dsp:txXfrm>
    </dsp:sp>
    <dsp:sp modelId="{1201DE55-7684-4891-9C77-293D142C466B}">
      <dsp:nvSpPr>
        <dsp:cNvPr id="0" name=""/>
        <dsp:cNvSpPr/>
      </dsp:nvSpPr>
      <dsp:spPr>
        <a:xfrm>
          <a:off x="3235002" y="1528927"/>
          <a:ext cx="2162979" cy="1081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sv-SE" sz="1900" kern="1200"/>
            <a:t>Stadsrevisionen</a:t>
          </a:r>
        </a:p>
      </dsp:txBody>
      <dsp:txXfrm>
        <a:off x="3235002" y="1528927"/>
        <a:ext cx="2162979" cy="1081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13E06-7FFC-46A5-847D-A087EC060DDC}">
      <dsp:nvSpPr>
        <dsp:cNvPr id="0" name=""/>
        <dsp:cNvSpPr/>
      </dsp:nvSpPr>
      <dsp:spPr>
        <a:xfrm>
          <a:off x="1784229" y="1267159"/>
          <a:ext cx="91440" cy="531962"/>
        </a:xfrm>
        <a:custGeom>
          <a:avLst/>
          <a:gdLst/>
          <a:ahLst/>
          <a:cxnLst/>
          <a:rect l="0" t="0" r="0" b="0"/>
          <a:pathLst>
            <a:path>
              <a:moveTo>
                <a:pt x="45720" y="0"/>
              </a:moveTo>
              <a:lnTo>
                <a:pt x="45720" y="5319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9DFE2D-35C2-40C4-ADC1-130A89CEFD56}">
      <dsp:nvSpPr>
        <dsp:cNvPr id="0" name=""/>
        <dsp:cNvSpPr/>
      </dsp:nvSpPr>
      <dsp:spPr>
        <a:xfrm>
          <a:off x="563370" y="581"/>
          <a:ext cx="2533156" cy="1266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a:t>Äldre samt vård- och omsorgsnämnden</a:t>
          </a:r>
        </a:p>
      </dsp:txBody>
      <dsp:txXfrm>
        <a:off x="563370" y="581"/>
        <a:ext cx="2533156" cy="1266578"/>
      </dsp:txXfrm>
    </dsp:sp>
    <dsp:sp modelId="{7A5F44FC-BC3F-4876-9EA7-4B620A7CE9FC}">
      <dsp:nvSpPr>
        <dsp:cNvPr id="0" name=""/>
        <dsp:cNvSpPr/>
      </dsp:nvSpPr>
      <dsp:spPr>
        <a:xfrm>
          <a:off x="563370" y="1799122"/>
          <a:ext cx="2533156" cy="1266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v-SE" sz="2000" kern="1200"/>
            <a:t>Äldre samt vård- och omsorgsförvaltningen</a:t>
          </a:r>
        </a:p>
      </dsp:txBody>
      <dsp:txXfrm>
        <a:off x="563370" y="1799122"/>
        <a:ext cx="2533156" cy="1266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A8A2B-D929-48A1-BC56-12E64F0DFF7C}">
      <dsp:nvSpPr>
        <dsp:cNvPr id="0" name=""/>
        <dsp:cNvSpPr/>
      </dsp:nvSpPr>
      <dsp:spPr>
        <a:xfrm>
          <a:off x="0" y="413449"/>
          <a:ext cx="10080000" cy="1267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0" tIns="479044" rIns="782320"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samtliga nämnders arbetsformer, personalansvar, skyldighet att ha god intern kontroll och att vara remissinstans åt KF/KS mm</a:t>
          </a:r>
        </a:p>
      </dsp:txBody>
      <dsp:txXfrm>
        <a:off x="0" y="413449"/>
        <a:ext cx="10080000" cy="1267875"/>
      </dsp:txXfrm>
    </dsp:sp>
    <dsp:sp modelId="{B9F810A1-D8DB-48DA-852C-A15F76C82280}">
      <dsp:nvSpPr>
        <dsp:cNvPr id="0" name=""/>
        <dsp:cNvSpPr/>
      </dsp:nvSpPr>
      <dsp:spPr>
        <a:xfrm>
          <a:off x="504000" y="73969"/>
          <a:ext cx="705600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0" rIns="266700" bIns="0" numCol="1" spcCol="1270" anchor="ctr" anchorCtr="0">
          <a:noAutofit/>
        </a:bodyPr>
        <a:lstStyle/>
        <a:p>
          <a:pPr marL="0" lvl="0" indent="0" algn="l" defTabSz="1022350">
            <a:lnSpc>
              <a:spcPct val="90000"/>
            </a:lnSpc>
            <a:spcBef>
              <a:spcPct val="0"/>
            </a:spcBef>
            <a:spcAft>
              <a:spcPct val="35000"/>
            </a:spcAft>
            <a:buNone/>
          </a:pPr>
          <a:r>
            <a:rPr lang="en-US" sz="2300" b="1" kern="1200" dirty="0" err="1"/>
            <a:t>Gemensamt</a:t>
          </a:r>
          <a:r>
            <a:rPr lang="en-US" sz="2300" b="1" kern="1200" dirty="0"/>
            <a:t> </a:t>
          </a:r>
          <a:r>
            <a:rPr lang="en-US" sz="2300" b="1" kern="1200" dirty="0" err="1"/>
            <a:t>reglemente</a:t>
          </a:r>
          <a:r>
            <a:rPr lang="en-US" sz="2300" b="1" kern="1200" dirty="0"/>
            <a:t> (</a:t>
          </a:r>
          <a:r>
            <a:rPr lang="en-US" sz="2300" b="1" kern="1200" dirty="0" err="1"/>
            <a:t>kap</a:t>
          </a:r>
          <a:r>
            <a:rPr lang="en-US" sz="2300" b="1" kern="1200" dirty="0"/>
            <a:t> 1 och 3)</a:t>
          </a:r>
          <a:endParaRPr lang="en-US" sz="2300" kern="1200" dirty="0"/>
        </a:p>
      </dsp:txBody>
      <dsp:txXfrm>
        <a:off x="537144" y="107113"/>
        <a:ext cx="6989712" cy="612672"/>
      </dsp:txXfrm>
    </dsp:sp>
    <dsp:sp modelId="{8DD603A4-9043-4264-BF69-76A19FB1F406}">
      <dsp:nvSpPr>
        <dsp:cNvPr id="0" name=""/>
        <dsp:cNvSpPr/>
      </dsp:nvSpPr>
      <dsp:spPr>
        <a:xfrm>
          <a:off x="0" y="2145004"/>
          <a:ext cx="10080000" cy="1956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0" tIns="479044" rIns="782320" bIns="163576" numCol="1" spcCol="1270" anchor="t" anchorCtr="0">
          <a:noAutofit/>
        </a:bodyPr>
        <a:lstStyle/>
        <a:p>
          <a:pPr marL="228600" lvl="1" indent="-228600" algn="l" defTabSz="1022350">
            <a:lnSpc>
              <a:spcPct val="90000"/>
            </a:lnSpc>
            <a:spcBef>
              <a:spcPct val="0"/>
            </a:spcBef>
            <a:spcAft>
              <a:spcPct val="15000"/>
            </a:spcAft>
            <a:buChar char="•"/>
          </a:pPr>
          <a:r>
            <a:rPr lang="sv-SE" sz="2300" kern="1200" noProof="0" dirty="0"/>
            <a:t>specifika uppgifter inom verksamhetsområdet</a:t>
          </a:r>
        </a:p>
        <a:p>
          <a:pPr marL="228600" lvl="1" indent="-228600" algn="l" defTabSz="1022350">
            <a:lnSpc>
              <a:spcPct val="90000"/>
            </a:lnSpc>
            <a:spcBef>
              <a:spcPct val="0"/>
            </a:spcBef>
            <a:spcAft>
              <a:spcPct val="15000"/>
            </a:spcAft>
            <a:buChar char="•"/>
          </a:pPr>
          <a:r>
            <a:rPr lang="sv-SE" sz="2300" kern="1200" noProof="0" dirty="0"/>
            <a:t>samverkan med övriga fem socialnämnder och externa aktörer</a:t>
          </a:r>
        </a:p>
        <a:p>
          <a:pPr marL="228600" lvl="1" indent="-228600" algn="l" defTabSz="1022350">
            <a:lnSpc>
              <a:spcPct val="90000"/>
            </a:lnSpc>
            <a:spcBef>
              <a:spcPct val="0"/>
            </a:spcBef>
            <a:spcAft>
              <a:spcPct val="15000"/>
            </a:spcAft>
            <a:buChar char="•"/>
          </a:pPr>
          <a:r>
            <a:rPr lang="sv-SE" sz="2300" kern="1200" noProof="0" dirty="0"/>
            <a:t>aktiv part gällande insatser som ex. trygghetsarbete, folkhälsoarbete mm </a:t>
          </a:r>
        </a:p>
      </dsp:txBody>
      <dsp:txXfrm>
        <a:off x="0" y="2145004"/>
        <a:ext cx="10080000" cy="1956150"/>
      </dsp:txXfrm>
    </dsp:sp>
    <dsp:sp modelId="{33B13869-15E0-423E-B730-9AF604838E91}">
      <dsp:nvSpPr>
        <dsp:cNvPr id="0" name=""/>
        <dsp:cNvSpPr/>
      </dsp:nvSpPr>
      <dsp:spPr>
        <a:xfrm>
          <a:off x="504000" y="1805524"/>
          <a:ext cx="705600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0" rIns="266700" bIns="0" numCol="1" spcCol="1270" anchor="ctr" anchorCtr="0">
          <a:noAutofit/>
        </a:bodyPr>
        <a:lstStyle/>
        <a:p>
          <a:pPr marL="0" lvl="0" indent="0" algn="l" defTabSz="1022350">
            <a:lnSpc>
              <a:spcPct val="90000"/>
            </a:lnSpc>
            <a:spcBef>
              <a:spcPct val="0"/>
            </a:spcBef>
            <a:spcAft>
              <a:spcPct val="35000"/>
            </a:spcAft>
            <a:buNone/>
          </a:pPr>
          <a:r>
            <a:rPr lang="en-US" sz="2300" b="1" kern="1200"/>
            <a:t>Reglemente för äldre samt vård- och omsorgsnämnden (kap 2)</a:t>
          </a:r>
          <a:endParaRPr lang="en-US" sz="2300" kern="1200"/>
        </a:p>
      </dsp:txBody>
      <dsp:txXfrm>
        <a:off x="537144" y="1838668"/>
        <a:ext cx="6989712"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B686E-A2F3-429F-966D-7FBF5B27AB24}">
      <dsp:nvSpPr>
        <dsp:cNvPr id="0" name=""/>
        <dsp:cNvSpPr/>
      </dsp:nvSpPr>
      <dsp:spPr>
        <a:xfrm>
          <a:off x="0" y="1732"/>
          <a:ext cx="10080000" cy="8782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F30EB1-37F8-4B85-9469-4FF3D0AE5C0A}">
      <dsp:nvSpPr>
        <dsp:cNvPr id="0" name=""/>
        <dsp:cNvSpPr/>
      </dsp:nvSpPr>
      <dsp:spPr>
        <a:xfrm>
          <a:off x="265668" y="199337"/>
          <a:ext cx="483034" cy="4830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AC10FE-6649-4563-B9E8-23FFA6EA7360}">
      <dsp:nvSpPr>
        <dsp:cNvPr id="0" name=""/>
        <dsp:cNvSpPr/>
      </dsp:nvSpPr>
      <dsp:spPr>
        <a:xfrm>
          <a:off x="1014371" y="1732"/>
          <a:ext cx="9065628" cy="87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47" tIns="92947" rIns="92947" bIns="92947" numCol="1" spcCol="1270" anchor="ctr" anchorCtr="0">
          <a:noAutofit/>
        </a:bodyPr>
        <a:lstStyle/>
        <a:p>
          <a:pPr marL="0" lvl="0" indent="0" algn="l" defTabSz="977900">
            <a:lnSpc>
              <a:spcPct val="90000"/>
            </a:lnSpc>
            <a:spcBef>
              <a:spcPct val="0"/>
            </a:spcBef>
            <a:spcAft>
              <a:spcPct val="35000"/>
            </a:spcAft>
            <a:buNone/>
          </a:pPr>
          <a:r>
            <a:rPr lang="en-US" sz="2200" b="0" i="0" kern="1200"/>
            <a:t>4 000 lägenheter inom vård- och omsorgsboende </a:t>
          </a:r>
          <a:endParaRPr lang="en-US" sz="2200" kern="1200"/>
        </a:p>
      </dsp:txBody>
      <dsp:txXfrm>
        <a:off x="1014371" y="1732"/>
        <a:ext cx="9065628" cy="878243"/>
      </dsp:txXfrm>
    </dsp:sp>
    <dsp:sp modelId="{C638AD34-49BE-4CDB-94E9-19C141FA2E85}">
      <dsp:nvSpPr>
        <dsp:cNvPr id="0" name=""/>
        <dsp:cNvSpPr/>
      </dsp:nvSpPr>
      <dsp:spPr>
        <a:xfrm>
          <a:off x="0" y="1099537"/>
          <a:ext cx="10080000" cy="8782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D6BD9-0E02-4DE9-9BD0-570EF0E3138B}">
      <dsp:nvSpPr>
        <dsp:cNvPr id="0" name=""/>
        <dsp:cNvSpPr/>
      </dsp:nvSpPr>
      <dsp:spPr>
        <a:xfrm>
          <a:off x="265668" y="1297142"/>
          <a:ext cx="483034" cy="4830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3418D7-5F89-49CA-B41C-CDFD9800A4B0}">
      <dsp:nvSpPr>
        <dsp:cNvPr id="0" name=""/>
        <dsp:cNvSpPr/>
      </dsp:nvSpPr>
      <dsp:spPr>
        <a:xfrm>
          <a:off x="1014371" y="1099537"/>
          <a:ext cx="9065628" cy="87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47" tIns="92947" rIns="92947" bIns="92947" numCol="1" spcCol="1270" anchor="ctr" anchorCtr="0">
          <a:noAutofit/>
        </a:bodyPr>
        <a:lstStyle/>
        <a:p>
          <a:pPr marL="0" lvl="0" indent="0" algn="l" defTabSz="977900">
            <a:lnSpc>
              <a:spcPct val="90000"/>
            </a:lnSpc>
            <a:spcBef>
              <a:spcPct val="0"/>
            </a:spcBef>
            <a:spcAft>
              <a:spcPct val="35000"/>
            </a:spcAft>
            <a:buNone/>
          </a:pPr>
          <a:r>
            <a:rPr lang="sv-SE" sz="2200" kern="1200" noProof="0" dirty="0"/>
            <a:t>19 500 pågående ärenden inom myndighet</a:t>
          </a:r>
        </a:p>
      </dsp:txBody>
      <dsp:txXfrm>
        <a:off x="1014371" y="1099537"/>
        <a:ext cx="9065628" cy="878243"/>
      </dsp:txXfrm>
    </dsp:sp>
    <dsp:sp modelId="{57459350-813A-46C4-B610-A9DABC6341B5}">
      <dsp:nvSpPr>
        <dsp:cNvPr id="0" name=""/>
        <dsp:cNvSpPr/>
      </dsp:nvSpPr>
      <dsp:spPr>
        <a:xfrm>
          <a:off x="0" y="2197342"/>
          <a:ext cx="10080000" cy="8782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E08F1F-75B9-4C01-964A-E7D8BCC5A747}">
      <dsp:nvSpPr>
        <dsp:cNvPr id="0" name=""/>
        <dsp:cNvSpPr/>
      </dsp:nvSpPr>
      <dsp:spPr>
        <a:xfrm>
          <a:off x="265668" y="2394947"/>
          <a:ext cx="483034" cy="4830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7B3DE5-07D7-47E3-9A11-84B4D8F8BBB9}">
      <dsp:nvSpPr>
        <dsp:cNvPr id="0" name=""/>
        <dsp:cNvSpPr/>
      </dsp:nvSpPr>
      <dsp:spPr>
        <a:xfrm>
          <a:off x="1014371" y="2197342"/>
          <a:ext cx="9065628" cy="87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47" tIns="92947" rIns="92947" bIns="92947" numCol="1" spcCol="1270" anchor="ctr" anchorCtr="0">
          <a:noAutofit/>
        </a:bodyPr>
        <a:lstStyle/>
        <a:p>
          <a:pPr marL="0" lvl="0" indent="0" algn="l" defTabSz="977900">
            <a:lnSpc>
              <a:spcPct val="90000"/>
            </a:lnSpc>
            <a:spcBef>
              <a:spcPct val="0"/>
            </a:spcBef>
            <a:spcAft>
              <a:spcPct val="35000"/>
            </a:spcAft>
            <a:buNone/>
          </a:pPr>
          <a:r>
            <a:rPr lang="en-US" sz="2200" b="0" i="0" kern="1200" dirty="0"/>
            <a:t>8 </a:t>
          </a:r>
          <a:r>
            <a:rPr lang="sv-SE" sz="2200" b="0" i="0" kern="1200" noProof="0" dirty="0"/>
            <a:t>400 insatser inom hemtjänst per månad</a:t>
          </a:r>
          <a:endParaRPr lang="sv-SE" sz="2200" kern="1200" noProof="0" dirty="0"/>
        </a:p>
      </dsp:txBody>
      <dsp:txXfrm>
        <a:off x="1014371" y="2197342"/>
        <a:ext cx="9065628" cy="878243"/>
      </dsp:txXfrm>
    </dsp:sp>
    <dsp:sp modelId="{C8148983-4890-40E1-9915-B7501517C318}">
      <dsp:nvSpPr>
        <dsp:cNvPr id="0" name=""/>
        <dsp:cNvSpPr/>
      </dsp:nvSpPr>
      <dsp:spPr>
        <a:xfrm>
          <a:off x="0" y="3295147"/>
          <a:ext cx="10080000" cy="8782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2BC2A-938D-4C54-98EA-0F594466A286}">
      <dsp:nvSpPr>
        <dsp:cNvPr id="0" name=""/>
        <dsp:cNvSpPr/>
      </dsp:nvSpPr>
      <dsp:spPr>
        <a:xfrm>
          <a:off x="265668" y="3492752"/>
          <a:ext cx="483034" cy="4830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CE1C31-EBBC-4F9C-8796-81B3D3D05F83}">
      <dsp:nvSpPr>
        <dsp:cNvPr id="0" name=""/>
        <dsp:cNvSpPr/>
      </dsp:nvSpPr>
      <dsp:spPr>
        <a:xfrm>
          <a:off x="1014371" y="3295147"/>
          <a:ext cx="9065628" cy="87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47" tIns="92947" rIns="92947" bIns="92947" numCol="1" spcCol="1270" anchor="ctr" anchorCtr="0">
          <a:noAutofit/>
        </a:bodyPr>
        <a:lstStyle/>
        <a:p>
          <a:pPr marL="0" lvl="0" indent="0" algn="l" defTabSz="977900">
            <a:lnSpc>
              <a:spcPct val="90000"/>
            </a:lnSpc>
            <a:spcBef>
              <a:spcPct val="0"/>
            </a:spcBef>
            <a:spcAft>
              <a:spcPct val="35000"/>
            </a:spcAft>
            <a:buNone/>
          </a:pPr>
          <a:r>
            <a:rPr lang="sv-SE" sz="2200" kern="1200" noProof="0" dirty="0"/>
            <a:t>2700 patienter per månad i ordinärt månad och 5800 patienter som bor på vård- och omsorgsboende inom hälso- och sjukvården </a:t>
          </a:r>
          <a:r>
            <a:rPr lang="sv-SE" sz="1800" kern="1200" noProof="0" dirty="0"/>
            <a:t>(år 2021)</a:t>
          </a:r>
        </a:p>
      </dsp:txBody>
      <dsp:txXfrm>
        <a:off x="1014371" y="3295147"/>
        <a:ext cx="9065628" cy="878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79FE0-79F6-4D8B-8CC1-D180A1527044}">
      <dsp:nvSpPr>
        <dsp:cNvPr id="0" name=""/>
        <dsp:cNvSpPr/>
      </dsp:nvSpPr>
      <dsp:spPr>
        <a:xfrm>
          <a:off x="0" y="678457"/>
          <a:ext cx="10080000" cy="12525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9B0801-18E4-4147-918A-842EB429D414}">
      <dsp:nvSpPr>
        <dsp:cNvPr id="0" name=""/>
        <dsp:cNvSpPr/>
      </dsp:nvSpPr>
      <dsp:spPr>
        <a:xfrm>
          <a:off x="378892" y="960278"/>
          <a:ext cx="688895" cy="688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28186B-4293-4DA6-A423-E449CC3A9123}">
      <dsp:nvSpPr>
        <dsp:cNvPr id="0" name=""/>
        <dsp:cNvSpPr/>
      </dsp:nvSpPr>
      <dsp:spPr>
        <a:xfrm>
          <a:off x="1446680" y="678457"/>
          <a:ext cx="8633319" cy="1252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60" tIns="132560" rIns="132560" bIns="132560" numCol="1" spcCol="1270" anchor="ctr" anchorCtr="0">
          <a:noAutofit/>
        </a:bodyPr>
        <a:lstStyle/>
        <a:p>
          <a:pPr marL="0" lvl="0" indent="0" algn="l" defTabSz="1022350">
            <a:lnSpc>
              <a:spcPct val="100000"/>
            </a:lnSpc>
            <a:spcBef>
              <a:spcPct val="0"/>
            </a:spcBef>
            <a:spcAft>
              <a:spcPct val="35000"/>
            </a:spcAft>
            <a:buNone/>
          </a:pPr>
          <a:r>
            <a:rPr lang="sv-SE" sz="2300" kern="1200" noProof="0" dirty="0"/>
            <a:t>Råden är forum för dialog, erfarenhetsutbyte och information.</a:t>
          </a:r>
        </a:p>
      </dsp:txBody>
      <dsp:txXfrm>
        <a:off x="1446680" y="678457"/>
        <a:ext cx="8633319" cy="1252537"/>
      </dsp:txXfrm>
    </dsp:sp>
    <dsp:sp modelId="{ABC93821-6B17-468E-A138-21BDB6C739F6}">
      <dsp:nvSpPr>
        <dsp:cNvPr id="0" name=""/>
        <dsp:cNvSpPr/>
      </dsp:nvSpPr>
      <dsp:spPr>
        <a:xfrm>
          <a:off x="0" y="2244129"/>
          <a:ext cx="10080000" cy="12525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EA30A-D99E-4003-A1E2-75C61B91A258}">
      <dsp:nvSpPr>
        <dsp:cNvPr id="0" name=""/>
        <dsp:cNvSpPr/>
      </dsp:nvSpPr>
      <dsp:spPr>
        <a:xfrm>
          <a:off x="378892" y="2525950"/>
          <a:ext cx="688895" cy="6888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1DDD7B-EE75-4817-95EE-3AF36E3B9B72}">
      <dsp:nvSpPr>
        <dsp:cNvPr id="0" name=""/>
        <dsp:cNvSpPr/>
      </dsp:nvSpPr>
      <dsp:spPr>
        <a:xfrm>
          <a:off x="1446680" y="2244129"/>
          <a:ext cx="8633319" cy="1252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60" tIns="132560" rIns="132560" bIns="132560" numCol="1" spcCol="1270" anchor="ctr" anchorCtr="0">
          <a:noAutofit/>
        </a:bodyPr>
        <a:lstStyle/>
        <a:p>
          <a:pPr marL="0" lvl="0" indent="0" algn="l" defTabSz="1022350">
            <a:lnSpc>
              <a:spcPct val="100000"/>
            </a:lnSpc>
            <a:spcBef>
              <a:spcPct val="0"/>
            </a:spcBef>
            <a:spcAft>
              <a:spcPct val="35000"/>
            </a:spcAft>
            <a:buNone/>
          </a:pPr>
          <a:r>
            <a:rPr lang="en-US" sz="2300" kern="1200"/>
            <a:t>Förstärka pensionärsrepresentanternas delaktighet och inflytande i såväl verksamhetsnära som i viktiga politiska frågor</a:t>
          </a:r>
        </a:p>
      </dsp:txBody>
      <dsp:txXfrm>
        <a:off x="1446680" y="2244129"/>
        <a:ext cx="8633319" cy="12525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2023-02-02</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2023-02-02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u="none" dirty="0">
                <a:solidFill>
                  <a:schemeClr val="tx1"/>
                </a:solidFill>
                <a:effectLst/>
                <a:latin typeface="Open Sans" panose="020B0606030504020204" pitchFamily="34" charset="0"/>
              </a:rPr>
              <a:t>Göteborgs Stad är en politiskt styrd organisation och kommunfullmäktige fattar de högsta besluten i Göteborg. Kommunstyrelsen ansvarar för att det som kommunfullmäktige beslutar genomförs, följs upp och utvärderas. </a:t>
            </a:r>
          </a:p>
          <a:p>
            <a:endParaRPr lang="sv-SE" b="0" i="0" u="none" dirty="0">
              <a:solidFill>
                <a:srgbClr val="333333"/>
              </a:solidFill>
              <a:effectLst/>
              <a:latin typeface="Open Sans" panose="020B0606030504020204" pitchFamily="34" charset="0"/>
            </a:endParaRPr>
          </a:p>
          <a:p>
            <a:r>
              <a:rPr lang="sv-SE" b="0" i="0" u="none" dirty="0">
                <a:solidFill>
                  <a:srgbClr val="333333"/>
                </a:solidFill>
                <a:effectLst/>
                <a:latin typeface="Open Sans" panose="020B0606030504020204" pitchFamily="34" charset="0"/>
              </a:rPr>
              <a:t>I nämnderna sitter politiker som är utsedda av kommunfullmäktige. Nämnderna har samma proportionella mandatfördelning som kommunfullmäktige.</a:t>
            </a:r>
          </a:p>
          <a:p>
            <a:endParaRPr lang="sv-SE" b="0" i="0" u="none" dirty="0">
              <a:solidFill>
                <a:srgbClr val="333333"/>
              </a:solidFill>
              <a:effectLst/>
              <a:latin typeface="Open Sans" panose="020B0606030504020204" pitchFamily="34" charset="0"/>
            </a:endParaRP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3596693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mn-lt"/>
                <a:cs typeface="+mn-lt"/>
              </a:rPr>
              <a:t>I samband med ny nämndomorganisationen i Göteborgs Stad 2021 avvecklades de tidigare pensionärsråden och ansvaret för de lokala pensionärsråden överfördes till äldre samt vård- och omsorgsnämnden.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Calibri" panose="020F0502020204030204" pitchFamily="34" charset="0"/>
              </a:rPr>
              <a:t>Sedan uppstart av nämndens verksamhet har förvaltningen i dialog med företrädare för pensionärsorganisationer som deltagit i Göteborgs Stads centrala pensionärsråd samt de tidigare lokala pensionärsråden undersökt hur en ny form för dialog och råd kan utformas.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Calibri" panose="020F0502020204030204" pitchFamily="34" charset="0"/>
              </a:rPr>
              <a:t>Syftet var att tillsammans undersöka hur en ny dialogform i relation till den nya äldre samt vård- och omsorgsnämnden och förändrade stadsområden skulle kunna utformas. Förvaltningens utredning, representanternas synpunkter samt input från presidiet har utgjort underlaget inför utformande av nämndens pensionärsråd.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mn-lt"/>
                <a:cs typeface="+mn-lt"/>
              </a:rPr>
              <a:t>Nämnden beslutade i februari 2022 att inrätta ett förvaltningsövergripande pensionärsråd samt fyra lokala pensionärsråd, ett i varje stadsområde. Totalt beslutade nämnden att inrätta fem råd.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mn-lt"/>
              <a:cs typeface="+mn-lt"/>
            </a:endParaRPr>
          </a:p>
        </p:txBody>
      </p:sp>
      <p:sp>
        <p:nvSpPr>
          <p:cNvPr id="4" name="Platshållare för datum 3"/>
          <p:cNvSpPr>
            <a:spLocks noGrp="1"/>
          </p:cNvSpPr>
          <p:nvPr>
            <p:ph type="dt" idx="10"/>
          </p:nvPr>
        </p:nvSpPr>
        <p:spPr/>
        <p:txBody>
          <a:bodyPr/>
          <a:lstStyle/>
          <a:p>
            <a:fld id="{72532145-269E-4DEC-A5F5-E687CD17D124}" type="datetime1">
              <a:rPr lang="sv-SE" smtClean="0"/>
              <a:t>2023-02-02</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95453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a:effectLst/>
                <a:latin typeface="Times New Roman" panose="02020603050405020304" pitchFamily="18" charset="0"/>
                <a:ea typeface="Calibri" panose="020F0502020204030204" pitchFamily="34" charset="0"/>
              </a:rPr>
              <a:t>Övergripande syfte för råden är att vara ett forum för dialog och erfarenhetsutbyte.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effectLst/>
              <a:latin typeface="Times New Roman" panose="02020603050405020304" pitchFamily="18" charset="0"/>
              <a:ea typeface="Times New Roman" panose="02020603050405020304" pitchFamily="18" charset="0"/>
            </a:endParaRPr>
          </a:p>
          <a:p>
            <a:r>
              <a:rPr lang="sv-SE" sz="1200">
                <a:effectLst/>
                <a:latin typeface="Times New Roman" panose="02020603050405020304" pitchFamily="18" charset="0"/>
                <a:ea typeface="Times New Roman" panose="02020603050405020304" pitchFamily="18" charset="0"/>
              </a:rPr>
              <a:t>Råden bidrar till att äldre göteborgarna får möjlighet att vara delaktiga i frågor inom nämndens ansvarsområden. På så vis ökar de demokratiska möjligheterna för en större del av civilsamhället där äldre personer är aktiva. </a:t>
            </a:r>
          </a:p>
          <a:p>
            <a:endParaRPr lang="sv-SE" sz="12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2000">
                <a:cs typeface="Arial"/>
              </a:rPr>
              <a:t>Genom att tillvarata äldre personers engagemang, kunskaper och erfarenheter kan tjänster, service, insatser och utvecklingsarbete bli mer ändamålsenliga och bättre svara mot de behov som finns gällande nämndens ansvarsområden. Det kan bidra till ökad kvalitet och likvärdighet för dem vi är till för.</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3169542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Äldre samt vård- och omsorgsnämndens pensionärsråd. </a:t>
            </a:r>
          </a:p>
          <a:p>
            <a:endParaRPr lang="sv-SE"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MS PMincho" panose="02020600040205080304" pitchFamily="18" charset="-128"/>
                <a:cs typeface="Times New Roman" panose="02020603050405020304" pitchFamily="18" charset="0"/>
              </a:rPr>
              <a:t>Frågor av mer </a:t>
            </a:r>
            <a:r>
              <a:rPr lang="sv-SE" sz="1800" dirty="0" err="1">
                <a:effectLst/>
                <a:latin typeface="Times New Roman" panose="02020603050405020304" pitchFamily="18" charset="0"/>
                <a:ea typeface="MS PMincho" panose="02020600040205080304" pitchFamily="18" charset="-128"/>
                <a:cs typeface="Times New Roman" panose="02020603050405020304" pitchFamily="18" charset="0"/>
              </a:rPr>
              <a:t>stadenövergripande</a:t>
            </a:r>
            <a:r>
              <a:rPr lang="sv-SE" sz="1800" dirty="0">
                <a:effectLst/>
                <a:latin typeface="Times New Roman" panose="02020603050405020304" pitchFamily="18" charset="0"/>
                <a:ea typeface="MS PMincho" panose="02020600040205080304" pitchFamily="18" charset="-128"/>
                <a:cs typeface="Times New Roman" panose="02020603050405020304" pitchFamily="18" charset="0"/>
              </a:rPr>
              <a:t> karaktär och som ligger utanför nämndens ansvarsområden kan lyftas till Göteborgs Stads centrala pensionärsråd.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MS PMincho" panose="02020600040205080304" pitchFamily="18" charset="-128"/>
              <a:cs typeface="Times New Roman" panose="02020603050405020304" pitchFamily="18" charset="0"/>
            </a:endParaRPr>
          </a:p>
          <a:p>
            <a:endParaRPr lang="sv-SE" dirty="0">
              <a:solidFill>
                <a:srgbClr val="FF0000"/>
              </a:solidFill>
            </a:endParaRPr>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3691312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MS PMincho" panose="02020600040205080304" pitchFamily="18" charset="-128"/>
                <a:cs typeface="Times New Roman" panose="02020603050405020304" pitchFamily="18" charset="0"/>
              </a:rPr>
              <a:t>Det </a:t>
            </a:r>
            <a:r>
              <a:rPr lang="sv-SE" sz="1800" b="1" dirty="0">
                <a:effectLst/>
                <a:latin typeface="Times New Roman" panose="02020603050405020304" pitchFamily="18" charset="0"/>
                <a:ea typeface="MS PMincho" panose="02020600040205080304" pitchFamily="18" charset="-128"/>
                <a:cs typeface="Times New Roman" panose="02020603050405020304" pitchFamily="18" charset="0"/>
              </a:rPr>
              <a:t>förvaltningsövergripande </a:t>
            </a:r>
            <a:r>
              <a:rPr lang="sv-SE" sz="1800" b="1" dirty="0">
                <a:effectLst/>
                <a:latin typeface="Times New Roman" panose="02020603050405020304" pitchFamily="18" charset="0"/>
                <a:ea typeface="MS PMincho" panose="02020600040205080304" pitchFamily="18" charset="-128"/>
                <a:cs typeface="Arial" panose="020B0604020202020204" pitchFamily="34" charset="0"/>
              </a:rPr>
              <a:t>r</a:t>
            </a:r>
            <a:r>
              <a:rPr lang="sv-SE" sz="1800" b="1" dirty="0">
                <a:effectLst/>
                <a:latin typeface="Times New Roman" panose="02020603050405020304" pitchFamily="18" charset="0"/>
                <a:ea typeface="Calibri" panose="020F0502020204030204" pitchFamily="34" charset="0"/>
                <a:cs typeface="Arial" panose="020B0604020202020204" pitchFamily="34" charset="0"/>
              </a:rPr>
              <a:t>ådet </a:t>
            </a:r>
            <a:r>
              <a:rPr lang="sv-SE" sz="1800" b="0" dirty="0">
                <a:effectLst/>
                <a:latin typeface="Times New Roman" panose="02020603050405020304" pitchFamily="18" charset="0"/>
                <a:ea typeface="Calibri" panose="020F0502020204030204" pitchFamily="34" charset="0"/>
                <a:cs typeface="Arial" panose="020B0604020202020204" pitchFamily="34" charset="0"/>
              </a:rPr>
              <a:t>utgörs  av ledamöterna  </a:t>
            </a:r>
            <a:r>
              <a:rPr lang="sv-SE" sz="1800" dirty="0">
                <a:effectLst/>
                <a:latin typeface="Times New Roman" panose="02020603050405020304" pitchFamily="18" charset="0"/>
                <a:ea typeface="Calibri" panose="020F0502020204030204" pitchFamily="34" charset="0"/>
                <a:cs typeface="Arial" panose="020B0604020202020204" pitchFamily="34" charset="0"/>
              </a:rPr>
              <a:t>från nämnden och representanter från pensionärsföreningar. </a:t>
            </a:r>
            <a:r>
              <a:rPr lang="sv-SE" sz="1800" b="0" dirty="0">
                <a:effectLst/>
                <a:latin typeface="Times New Roman" panose="02020603050405020304" pitchFamily="18" charset="0"/>
                <a:ea typeface="Calibri" panose="020F0502020204030204" pitchFamily="34" charset="0"/>
                <a:cs typeface="Arial" panose="020B0604020202020204" pitchFamily="34" charset="0"/>
              </a:rPr>
              <a:t>Det </a:t>
            </a:r>
            <a:r>
              <a:rPr lang="sv-SE" sz="1800" b="0" dirty="0">
                <a:effectLst/>
                <a:latin typeface="Times New Roman" panose="02020603050405020304" pitchFamily="18" charset="0"/>
                <a:ea typeface="MS PMincho" panose="02020600040205080304" pitchFamily="18" charset="-128"/>
                <a:cs typeface="Times New Roman" panose="02020603050405020304" pitchFamily="18" charset="0"/>
              </a:rPr>
              <a:t>förvaltningsövergripande </a:t>
            </a:r>
            <a:r>
              <a:rPr lang="sv-SE" sz="1800" b="0" dirty="0">
                <a:effectLst/>
                <a:latin typeface="Times New Roman" panose="02020603050405020304" pitchFamily="18" charset="0"/>
                <a:ea typeface="MS PMincho" panose="02020600040205080304" pitchFamily="18" charset="-128"/>
                <a:cs typeface="Arial" panose="020B0604020202020204" pitchFamily="34" charset="0"/>
              </a:rPr>
              <a:t>r</a:t>
            </a:r>
            <a:r>
              <a:rPr lang="sv-SE" sz="1800" b="0" dirty="0">
                <a:effectLst/>
                <a:latin typeface="Times New Roman" panose="02020603050405020304" pitchFamily="18" charset="0"/>
                <a:ea typeface="Calibri" panose="020F0502020204030204" pitchFamily="34" charset="0"/>
                <a:cs typeface="Arial" panose="020B0604020202020204" pitchFamily="34" charset="0"/>
              </a:rPr>
              <a:t>ådet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dirty="0">
                <a:effectLst/>
                <a:latin typeface="Times New Roman" panose="02020603050405020304" pitchFamily="18" charset="0"/>
                <a:ea typeface="Calibri" panose="020F0502020204030204" pitchFamily="34" charset="0"/>
                <a:cs typeface="Arial" panose="020B0604020202020204" pitchFamily="34" charset="0"/>
              </a:rPr>
              <a:t>	- sammanträder tre gånger per år </a:t>
            </a:r>
            <a:r>
              <a:rPr lang="sv-SE" sz="1800" b="0" dirty="0">
                <a:effectLst/>
                <a:latin typeface="Times New Roman" panose="02020603050405020304" pitchFamily="18" charset="0"/>
                <a:ea typeface="MS PMincho" panose="02020600040205080304" pitchFamily="18" charset="-128"/>
                <a:cs typeface="Arial" panose="020B0604020202020204" pitchFamily="34" charset="0"/>
              </a:rPr>
              <a:t>och</a:t>
            </a:r>
            <a:r>
              <a:rPr lang="sv-SE" sz="1800" dirty="0">
                <a:effectLst/>
                <a:latin typeface="Times New Roman" panose="02020603050405020304" pitchFamily="18" charset="0"/>
                <a:ea typeface="MS PMincho" panose="02020600040205080304" pitchFamily="18"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MS PMincho" panose="02020600040205080304" pitchFamily="18" charset="-128"/>
              </a:rPr>
              <a:t>	- ska vara beredande instans inför nämndens verksamhetsnominering och budgetbeslut</a:t>
            </a:r>
            <a:r>
              <a:rPr lang="sv-SE" sz="1800" b="0" dirty="0">
                <a:effectLst/>
                <a:latin typeface="Times New Roman" panose="02020603050405020304" pitchFamily="18"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dirty="0">
                <a:effectLst/>
                <a:latin typeface="Times New Roman" panose="02020603050405020304" pitchFamily="18" charset="0"/>
                <a:ea typeface="MS PMincho" panose="02020600040205080304" pitchFamily="18" charset="-128"/>
                <a:cs typeface="Arial" panose="020B0604020202020204" pitchFamily="34" charset="0"/>
              </a:rPr>
              <a:t>	- r</a:t>
            </a:r>
            <a:r>
              <a:rPr lang="sv-SE" sz="1800" dirty="0">
                <a:effectLst/>
                <a:latin typeface="Times New Roman" panose="02020603050405020304" pitchFamily="18" charset="0"/>
                <a:ea typeface="MS PMincho" panose="02020600040205080304" pitchFamily="18" charset="-128"/>
                <a:cs typeface="Times New Roman" panose="02020603050405020304" pitchFamily="18" charset="0"/>
              </a:rPr>
              <a:t>ådet ska vara ett forum för pensionärsföreningarna att föra dialog och lyfta frågor av övergripande karaktär med nämndens ledamöter.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MS PMincho" panose="02020600040205080304"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MS PMincho" panose="02020600040205080304" pitchFamily="18" charset="-128"/>
              </a:rPr>
              <a:t>I de </a:t>
            </a:r>
            <a:r>
              <a:rPr lang="sv-SE" sz="1800" b="1" dirty="0">
                <a:effectLst/>
                <a:latin typeface="Times New Roman" panose="02020603050405020304" pitchFamily="18" charset="0"/>
                <a:ea typeface="MS PMincho" panose="02020600040205080304" pitchFamily="18" charset="-128"/>
              </a:rPr>
              <a:t>lokala pensionärsråden </a:t>
            </a:r>
            <a:r>
              <a:rPr lang="sv-SE" sz="1800" dirty="0">
                <a:effectLst/>
                <a:latin typeface="Times New Roman" panose="02020603050405020304" pitchFamily="18" charset="0"/>
                <a:ea typeface="MS PMincho" panose="02020600040205080304" pitchFamily="18" charset="-128"/>
              </a:rPr>
              <a:t>ingår tjänstepersoner i form av avdelningschefer och företrädare för pensionärsföreningar. </a:t>
            </a:r>
            <a:r>
              <a:rPr lang="sv-SE" sz="1800" dirty="0">
                <a:effectLst/>
                <a:latin typeface="Times New Roman" panose="02020603050405020304" pitchFamily="18" charset="0"/>
                <a:ea typeface="MS PMincho" panose="02020600040205080304" pitchFamily="18" charset="-128"/>
                <a:cs typeface="Times New Roman" panose="02020603050405020304" pitchFamily="18" charset="0"/>
              </a:rPr>
              <a:t>De lokala råden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MS PMincho" panose="02020600040205080304" pitchFamily="18" charset="-128"/>
                <a:cs typeface="Times New Roman" panose="02020603050405020304" pitchFamily="18" charset="0"/>
              </a:rPr>
              <a:t>	- sammanträder fyra gånger per år.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MS PMincho" panose="02020600040205080304" pitchFamily="18" charset="-128"/>
                <a:cs typeface="Times New Roman" panose="02020603050405020304" pitchFamily="18" charset="0"/>
              </a:rPr>
              <a:t>	- Företrädarna för föreningarna bestämmer själva vilka av nämndens frågor som de vill ta upp i de lokala råden. </a:t>
            </a:r>
            <a:r>
              <a:rPr lang="sv-SE" sz="1800" dirty="0">
                <a:effectLst/>
                <a:latin typeface="Times New Roman" panose="02020603050405020304" pitchFamily="18" charset="0"/>
                <a:ea typeface="Calibri" panose="020F0502020204030204" pitchFamily="34" charset="0"/>
              </a:rPr>
              <a:t>Strukturen med ett lokalt råd i 	varje stadsområde bedöms kunna ge goda förutsättningar för att få den viktiga lokala förankringen och aktualiteten för de vi är till för. </a:t>
            </a:r>
            <a:endParaRPr lang="sv-SE" sz="1800" dirty="0">
              <a:effectLst/>
              <a:latin typeface="Times New Roman" panose="02020603050405020304" pitchFamily="18" charset="0"/>
              <a:ea typeface="MS PMincho" panose="02020600040205080304"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MS PMincho" panose="02020600040205080304" pitchFamily="18" charset="-128"/>
                <a:cs typeface="Times New Roman" panose="02020603050405020304" pitchFamily="18" charset="0"/>
              </a:rPr>
              <a:t>	- </a:t>
            </a:r>
            <a:r>
              <a:rPr lang="sv-SE" sz="1800" dirty="0">
                <a:effectLst/>
                <a:latin typeface="Times New Roman" panose="02020603050405020304" pitchFamily="18" charset="0"/>
                <a:ea typeface="MS PMincho" panose="02020600040205080304" pitchFamily="18" charset="-128"/>
              </a:rPr>
              <a:t>De lokala råden har också möjlighet att bjuda in representanter från nämnden vid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MS PMincho" panose="02020600040205080304"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MS PMincho" panose="02020600040205080304"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MS PMincho" panose="02020600040205080304"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MS PMincho" panose="02020600040205080304"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MS PMincho" panose="02020600040205080304" pitchFamily="18" charset="-128"/>
              <a:cs typeface="Times New Roman" panose="02020603050405020304" pitchFamily="18" charset="0"/>
            </a:endParaRP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3388918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a:effectLst/>
                <a:latin typeface="Times New Roman"/>
                <a:ea typeface="Calibri" panose="020F0502020204030204" pitchFamily="34" charset="0"/>
                <a:cs typeface="Times New Roman"/>
              </a:rPr>
              <a:t>Nämnden har beslutat om en arbetsordningen för samtliga pensionärsråden som bidrar till en gemensam struktur och ett gemensamt arbetssätt. </a:t>
            </a:r>
            <a:r>
              <a:rPr lang="sv-SE">
                <a:latin typeface="Times New Roman"/>
                <a:ea typeface="Calibri" panose="020F0502020204030204" pitchFamily="34" charset="0"/>
                <a:cs typeface="Times New Roman"/>
              </a:rPr>
              <a:t>De gemensamma arbetsuppgifterna innefattar att;</a:t>
            </a:r>
            <a:endParaRPr lang="sv-SE" sz="120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effectLst/>
              <a:latin typeface="Times New Roman" panose="02020603050405020304" pitchFamily="18" charset="0"/>
              <a:ea typeface="MS PMincho" panose="02020600040205080304" pitchFamily="18" charset="-128"/>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Times New Roman" panose="02020603050405020304" pitchFamily="18" charset="0"/>
                <a:ea typeface="MS PMincho" panose="02020600040205080304" pitchFamily="18" charset="-128"/>
                <a:cs typeface="Times New Roman" panose="02020603050405020304" pitchFamily="18" charset="0"/>
              </a:rPr>
              <a:t>Vara forum för samråd i planeringsprocesser.</a:t>
            </a:r>
          </a:p>
          <a:p>
            <a:pPr marL="342900" lvl="0" indent="-342900">
              <a:lnSpc>
                <a:spcPct val="115000"/>
              </a:lnSpc>
              <a:buFont typeface="Symbol" panose="05050102010706020507" pitchFamily="18" charset="2"/>
              <a:buChar char=""/>
            </a:pPr>
            <a:r>
              <a:rPr lang="sv-SE" sz="1800">
                <a:effectLst/>
                <a:latin typeface="Times New Roman" panose="02020603050405020304" pitchFamily="18" charset="0"/>
                <a:ea typeface="MS PMincho" panose="02020600040205080304" pitchFamily="18" charset="-128"/>
                <a:cs typeface="Times New Roman" panose="02020603050405020304" pitchFamily="18" charset="0"/>
              </a:rPr>
              <a:t>Bidra med erfarenhetskunskap i den kommunala beslutsprocessen.</a:t>
            </a:r>
          </a:p>
          <a:p>
            <a:pPr marL="342900" lvl="0" indent="-342900">
              <a:lnSpc>
                <a:spcPct val="115000"/>
              </a:lnSpc>
              <a:buFont typeface="Symbol" panose="05050102010706020507" pitchFamily="18" charset="2"/>
              <a:buChar char=""/>
            </a:pPr>
            <a:r>
              <a:rPr lang="sv-SE" sz="1800">
                <a:effectLst/>
                <a:latin typeface="Times New Roman" panose="02020603050405020304" pitchFamily="18" charset="0"/>
                <a:ea typeface="MS PMincho" panose="02020600040205080304" pitchFamily="18" charset="-128"/>
                <a:cs typeface="Times New Roman" panose="02020603050405020304" pitchFamily="18" charset="0"/>
              </a:rPr>
              <a:t>Bevaka frågor som påverkar livsvillkoren för äldre.</a:t>
            </a:r>
          </a:p>
          <a:p>
            <a:pPr marL="342900" lvl="0" indent="-342900">
              <a:lnSpc>
                <a:spcPct val="115000"/>
              </a:lnSpc>
              <a:buFont typeface="Symbol" panose="05050102010706020507" pitchFamily="18" charset="2"/>
              <a:buChar char=""/>
            </a:pPr>
            <a:r>
              <a:rPr lang="sv-SE" sz="1800">
                <a:effectLst/>
                <a:latin typeface="Times New Roman" panose="02020603050405020304" pitchFamily="18" charset="0"/>
                <a:ea typeface="MS PMincho" panose="02020600040205080304" pitchFamily="18" charset="-128"/>
                <a:cs typeface="Times New Roman" panose="02020603050405020304" pitchFamily="18" charset="0"/>
              </a:rPr>
              <a:t>Uppmärksamma nämnden och förvaltningen på önskvärd eller ogynnsam utveckling och ta initiativ till utveckling och förbättringar.</a:t>
            </a:r>
          </a:p>
          <a:p>
            <a:pPr marL="342900" marR="0" lvl="0" indent="-34290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sv-SE" sz="1800">
                <a:effectLst/>
                <a:latin typeface="Times New Roman" panose="02020603050405020304" pitchFamily="18" charset="0"/>
                <a:ea typeface="MS PMincho" panose="02020600040205080304" pitchFamily="18" charset="-128"/>
                <a:cs typeface="Times New Roman" panose="02020603050405020304" pitchFamily="18" charset="0"/>
              </a:rPr>
              <a:t>Arbeta omvärldsbevakande och analyserande och </a:t>
            </a:r>
            <a:r>
              <a:rPr lang="sv-SE" sz="3200">
                <a:effectLst/>
                <a:ea typeface="MS PMincho" panose="02020600040205080304" pitchFamily="18" charset="-128"/>
                <a:cs typeface="Times New Roman" panose="02020603050405020304" pitchFamily="18" charset="0"/>
              </a:rPr>
              <a:t>ha </a:t>
            </a:r>
            <a:r>
              <a:rPr lang="sv-SE" sz="3200">
                <a:effectLst/>
                <a:ea typeface="Calibri" panose="020F0502020204030204" pitchFamily="34" charset="0"/>
              </a:rPr>
              <a:t>kanaler för att hålla en god kontakt med äldre göteborgare</a:t>
            </a:r>
          </a:p>
          <a:p>
            <a:pPr marL="342900" lvl="0" indent="-342900">
              <a:lnSpc>
                <a:spcPct val="115000"/>
              </a:lnSpc>
              <a:spcAft>
                <a:spcPts val="800"/>
              </a:spcAft>
              <a:buFont typeface="Symbol" panose="05050102010706020507" pitchFamily="18" charset="2"/>
              <a:buChar char=""/>
            </a:pPr>
            <a:endParaRPr lang="sv-SE" sz="1800">
              <a:effectLst/>
              <a:latin typeface="Times New Roman" panose="02020603050405020304" pitchFamily="18" charset="0"/>
              <a:ea typeface="MS PMincho" panose="02020600040205080304" pitchFamily="18" charset="-128"/>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endParaRPr lang="sv-SE" sz="1800">
              <a:effectLst/>
              <a:latin typeface="Times New Roman" panose="02020603050405020304" pitchFamily="18" charset="0"/>
              <a:ea typeface="MS PMincho" panose="02020600040205080304" pitchFamily="18" charset="-128"/>
              <a:cs typeface="Times New Roman" panose="02020603050405020304" pitchFamily="18" charset="0"/>
            </a:endParaRPr>
          </a:p>
          <a:p>
            <a:pPr>
              <a:lnSpc>
                <a:spcPct val="115000"/>
              </a:lnSpc>
              <a:spcAft>
                <a:spcPts val="800"/>
              </a:spcAft>
            </a:pPr>
            <a:r>
              <a:rPr lang="sv-SE" sz="1800" b="1" i="1">
                <a:effectLst/>
                <a:latin typeface="Times New Roman" panose="02020603050405020304" pitchFamily="18" charset="0"/>
                <a:ea typeface="MS PMincho" panose="02020600040205080304" pitchFamily="18" charset="-128"/>
                <a:cs typeface="Times New Roman" panose="02020603050405020304" pitchFamily="18" charset="0"/>
              </a:rPr>
              <a:t>Råden behandlar inte ärenden som rör enskilda personer.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effectLst/>
              <a:latin typeface="Times New Roman" panose="02020603050405020304" pitchFamily="18" charset="0"/>
              <a:ea typeface="MS PMincho" panose="02020600040205080304"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826672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15000"/>
              </a:lnSpc>
              <a:spcAft>
                <a:spcPts val="800"/>
              </a:spcAft>
              <a:buNone/>
            </a:pPr>
            <a:r>
              <a:rPr lang="sv-SE" b="1" dirty="0">
                <a:ea typeface="MS PMincho" panose="02020600040205080304" pitchFamily="18" charset="-128"/>
                <a:cs typeface="Times New Roman" panose="02020603050405020304" pitchFamily="18" charset="0"/>
              </a:rPr>
              <a:t>F</a:t>
            </a:r>
            <a:r>
              <a:rPr lang="sv-SE" b="1" dirty="0">
                <a:effectLst/>
                <a:ea typeface="MS PMincho" panose="02020600040205080304" pitchFamily="18" charset="-128"/>
                <a:cs typeface="Times New Roman" panose="02020603050405020304" pitchFamily="18" charset="0"/>
              </a:rPr>
              <a:t>örvaltningen bidrar med stöd till och samordning av råden genom att</a:t>
            </a:r>
          </a:p>
          <a:p>
            <a:pPr lvl="0">
              <a:lnSpc>
                <a:spcPct val="115000"/>
              </a:lnSpc>
              <a:buFont typeface="Wingdings" panose="05000000000000000000" pitchFamily="2" charset="2"/>
              <a:buChar char="Ø"/>
            </a:pPr>
            <a:r>
              <a:rPr lang="sv-SE" dirty="0">
                <a:effectLst/>
                <a:ea typeface="MS PMincho" panose="02020600040205080304" pitchFamily="18" charset="-128"/>
                <a:cs typeface="Times New Roman" panose="02020603050405020304" pitchFamily="18" charset="0"/>
              </a:rPr>
              <a:t>Ha en stödjande och konsultativ roll.</a:t>
            </a:r>
          </a:p>
          <a:p>
            <a:pPr lvl="0">
              <a:lnSpc>
                <a:spcPct val="115000"/>
              </a:lnSpc>
              <a:buFont typeface="Wingdings" panose="05000000000000000000" pitchFamily="2" charset="2"/>
              <a:buChar char="Ø"/>
            </a:pPr>
            <a:r>
              <a:rPr lang="sv-SE" dirty="0">
                <a:effectLst/>
                <a:ea typeface="MS PMincho" panose="02020600040205080304" pitchFamily="18" charset="-128"/>
                <a:cs typeface="Times New Roman" panose="02020603050405020304" pitchFamily="18" charset="0"/>
              </a:rPr>
              <a:t>Bistå med sakkunskap.</a:t>
            </a:r>
          </a:p>
          <a:p>
            <a:pPr lvl="0">
              <a:lnSpc>
                <a:spcPct val="115000"/>
              </a:lnSpc>
              <a:buFont typeface="Wingdings" panose="05000000000000000000" pitchFamily="2" charset="2"/>
              <a:buChar char="Ø"/>
            </a:pPr>
            <a:r>
              <a:rPr lang="sv-SE" dirty="0">
                <a:effectLst/>
                <a:ea typeface="MS PMincho" panose="02020600040205080304" pitchFamily="18" charset="-128"/>
                <a:cs typeface="Times New Roman" panose="02020603050405020304" pitchFamily="18" charset="0"/>
              </a:rPr>
              <a:t>Skapa förutsättningar för dialog inom råden.</a:t>
            </a:r>
          </a:p>
          <a:p>
            <a:pPr lvl="0">
              <a:lnSpc>
                <a:spcPct val="115000"/>
              </a:lnSpc>
              <a:buFont typeface="Wingdings" panose="05000000000000000000" pitchFamily="2" charset="2"/>
              <a:buChar char="Ø"/>
            </a:pPr>
            <a:r>
              <a:rPr lang="sv-SE" dirty="0">
                <a:effectLst/>
                <a:ea typeface="MS PMincho" panose="02020600040205080304" pitchFamily="18" charset="-128"/>
                <a:cs typeface="Times New Roman" panose="02020603050405020304" pitchFamily="18" charset="0"/>
              </a:rPr>
              <a:t>Värna civilsamhällets oberoende roll som röstbärare.</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2592797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483980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fld id="{FBBFA50B-E819-411C-B95B-B3FD3A3FC2B7}" type="datetime1">
              <a:rPr lang="sv-SE" smtClean="0"/>
              <a:t>2023-02-02</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81273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i="0">
              <a:solidFill>
                <a:srgbClr val="333333"/>
              </a:solidFill>
              <a:effectLst/>
              <a:latin typeface="Open Sans" panose="020B0606030504020204" pitchFamily="34" charset="0"/>
            </a:endParaRPr>
          </a:p>
          <a:p>
            <a:r>
              <a:rPr lang="sv-SE">
                <a:ea typeface="+mn-lt"/>
                <a:cs typeface="+mn-lt"/>
              </a:rPr>
              <a:t>I samband med ny nämndomorganisationen i Göteborgs Stad 2021 </a:t>
            </a:r>
            <a:r>
              <a:rPr lang="sv-SE" b="0" i="0">
                <a:solidFill>
                  <a:srgbClr val="333333"/>
                </a:solidFill>
                <a:effectLst/>
                <a:latin typeface="Open Sans" panose="020B0606030504020204" pitchFamily="34" charset="0"/>
                <a:ea typeface="+mn-lt"/>
                <a:cs typeface="+mn-lt"/>
              </a:rPr>
              <a:t>avvecklades </a:t>
            </a:r>
            <a:r>
              <a:rPr lang="sv-SE" b="0" i="0">
                <a:solidFill>
                  <a:srgbClr val="333333"/>
                </a:solidFill>
                <a:effectLst/>
                <a:latin typeface="Open Sans" panose="020B0606030504020204" pitchFamily="34" charset="0"/>
              </a:rPr>
              <a:t>10 stadsdelsnämnder. Sex socialnämnder bildades: Nämnden för funktionsstöd, fyra utifrån fyra stadsområden: </a:t>
            </a:r>
            <a:r>
              <a:rPr lang="sv-SE" b="0" i="0">
                <a:solidFill>
                  <a:schemeClr val="accent2"/>
                </a:solidFill>
                <a:effectLst/>
                <a:latin typeface="Open Sans" panose="020B0606030504020204" pitchFamily="34" charset="0"/>
              </a:rPr>
              <a:t>Sydväst, Centrum, Hisingen, Nordost samt </a:t>
            </a:r>
            <a:r>
              <a:rPr lang="sv-SE" b="0" i="0">
                <a:solidFill>
                  <a:srgbClr val="333333"/>
                </a:solidFill>
                <a:effectLst/>
                <a:latin typeface="Open Sans" panose="020B0606030504020204" pitchFamily="34" charset="0"/>
              </a:rPr>
              <a:t>äldre samt vård- och omsorgsn</a:t>
            </a:r>
            <a:r>
              <a:rPr lang="sv-SE"/>
              <a:t>ämnden.</a:t>
            </a:r>
          </a:p>
          <a:p>
            <a:endParaRPr lang="sv-SE" b="0" i="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333333"/>
                </a:solidFill>
                <a:effectLst/>
                <a:latin typeface="Open Sans" panose="020B0606030504020204" pitchFamily="34" charset="0"/>
              </a:rPr>
              <a:t>Äldre samt vård- och omsorgsnämnden består av 22 politiker, elva ordinarie ledamöter och elva ersättare. Nämnden leder äldre samt vård och omsorgsförvaltningen som utför den dagliga verksamheten.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333333"/>
              </a:solidFill>
              <a:effectLst/>
              <a:latin typeface="Open Sans" panose="020B0606030504020204" pitchFamily="34" charset="0"/>
            </a:endParaRP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206432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Äldre samt vård- och omsorgsnämnden ansvarar för de uppgifter som ankommer på kommunen inom verksamhetsområde äldre samt hälso- och sjukvård.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accent2"/>
                </a:solidFill>
                <a:highlight>
                  <a:srgbClr val="FFFF00"/>
                </a:highlight>
                <a:latin typeface="Open Sans" panose="020B0606030504020204" pitchFamily="34" charset="0"/>
              </a:rPr>
              <a:t>Äldre samt vård- och omsorgsnämndens uppdrag och ansvar styrs av </a:t>
            </a:r>
            <a:r>
              <a:rPr lang="sv-SE" b="0" i="0" dirty="0">
                <a:solidFill>
                  <a:schemeClr val="accent2"/>
                </a:solidFill>
                <a:effectLst/>
                <a:highlight>
                  <a:srgbClr val="FFFF00"/>
                </a:highlight>
                <a:latin typeface="Open Sans" panose="020B0606030504020204" pitchFamily="34" charset="0"/>
              </a:rPr>
              <a:t>lagar (</a:t>
            </a:r>
            <a:r>
              <a:rPr lang="sv-SE" dirty="0">
                <a:latin typeface="Open Sans"/>
                <a:ea typeface="Open Sans"/>
                <a:cs typeface="Open Sans"/>
              </a:rPr>
              <a:t>som</a:t>
            </a:r>
            <a:r>
              <a:rPr lang="sv-SE" b="0" i="0" dirty="0">
                <a:effectLst/>
                <a:latin typeface="Open Sans"/>
                <a:ea typeface="Open Sans"/>
                <a:cs typeface="Open Sans"/>
              </a:rPr>
              <a:t> </a:t>
            </a:r>
            <a:r>
              <a:rPr lang="sv-SE" dirty="0">
                <a:latin typeface="Open Sans"/>
                <a:ea typeface="Open Sans"/>
                <a:cs typeface="Open Sans"/>
              </a:rPr>
              <a:t>kommunallag (KL) socialtjänstlagen </a:t>
            </a:r>
            <a:r>
              <a:rPr lang="sv-SE" dirty="0">
                <a:solidFill>
                  <a:srgbClr val="333333"/>
                </a:solidFill>
                <a:latin typeface="Open Sans"/>
                <a:ea typeface="Open Sans"/>
                <a:cs typeface="Open Sans"/>
              </a:rPr>
              <a:t>(</a:t>
            </a:r>
            <a:r>
              <a:rPr lang="sv-SE" dirty="0" err="1">
                <a:solidFill>
                  <a:srgbClr val="333333"/>
                </a:solidFill>
                <a:latin typeface="Open Sans"/>
                <a:ea typeface="Open Sans"/>
                <a:cs typeface="Open Sans"/>
              </a:rPr>
              <a:t>SoL</a:t>
            </a:r>
            <a:r>
              <a:rPr lang="sv-SE" dirty="0">
                <a:solidFill>
                  <a:srgbClr val="333333"/>
                </a:solidFill>
                <a:latin typeface="Open Sans"/>
                <a:ea typeface="Open Sans"/>
                <a:cs typeface="Open Sans"/>
              </a:rPr>
              <a:t>)</a:t>
            </a:r>
            <a:r>
              <a:rPr lang="sv-SE" b="0" i="0" dirty="0">
                <a:solidFill>
                  <a:srgbClr val="333333"/>
                </a:solidFill>
                <a:effectLst/>
                <a:latin typeface="Open Sans"/>
                <a:ea typeface="Open Sans"/>
                <a:cs typeface="Open Sans"/>
              </a:rPr>
              <a:t> och hälso- och sjukvårdslagen (HSL) )</a:t>
            </a:r>
            <a:r>
              <a:rPr lang="sv-SE" b="0" i="0" dirty="0">
                <a:solidFill>
                  <a:schemeClr val="accent2"/>
                </a:solidFill>
                <a:effectLst/>
                <a:highlight>
                  <a:srgbClr val="FFFF00"/>
                </a:highlight>
                <a:latin typeface="Open Sans" panose="020B0606030504020204" pitchFamily="34" charset="0"/>
              </a:rPr>
              <a:t>.  Nämnden ska </a:t>
            </a:r>
            <a:r>
              <a:rPr lang="sv-SE" dirty="0">
                <a:solidFill>
                  <a:schemeClr val="accent2"/>
                </a:solidFill>
                <a:highlight>
                  <a:srgbClr val="FFFF00"/>
                </a:highlight>
              </a:rPr>
              <a:t>tillhandahålla individuellt behovsprövade insatser och allmänt riktade insatser enligt socialtjänstlagen för äldre människor som behöver stöd och service på grund av ålder. Nämnden ansvarar för uppgifter som ankommer på kommunen enligt hälso-och sjukvårdslagen för alla invånare oavsett ålder, om ansvar för uppgift inte har lagts på annan nämnd.</a:t>
            </a:r>
          </a:p>
          <a:p>
            <a:endParaRPr lang="sv-SE" dirty="0">
              <a:solidFill>
                <a:schemeClr val="accent2"/>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accent2"/>
                </a:solidFill>
                <a:highlight>
                  <a:srgbClr val="FFFF00"/>
                </a:highlight>
              </a:rPr>
              <a:t>Fortsatt förbereder nämnden </a:t>
            </a:r>
            <a:r>
              <a:rPr lang="sv-SE" dirty="0">
                <a:solidFill>
                  <a:srgbClr val="333333"/>
                </a:solidFill>
                <a:latin typeface="Open Sans"/>
                <a:ea typeface="Open Sans"/>
                <a:cs typeface="Open Sans"/>
              </a:rPr>
              <a:t>ärenden till kommunfullmäktige och ansvarar för att kommunfullmäktiges beslut utförs. Nämnden har egen budget för verksamhetsområdet.</a:t>
            </a:r>
          </a:p>
          <a:p>
            <a:endParaRPr lang="sv-SE" dirty="0">
              <a:solidFill>
                <a:schemeClr val="accent2"/>
              </a:solidFill>
              <a:highlight>
                <a:srgbClr val="FFFF00"/>
              </a:highlight>
            </a:endParaRPr>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2146315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333333"/>
                </a:solidFill>
                <a:effectLst/>
                <a:latin typeface="Open Sans"/>
                <a:ea typeface="Open Sans"/>
                <a:cs typeface="Open Sans"/>
              </a:rPr>
              <a:t>Kommunfullmäktige har utfärdat föreskrift om nämndens verksamhet och arbetsformer i ett reglemente.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333333"/>
              </a:solidFill>
              <a:effectLst/>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333333"/>
                </a:solidFill>
                <a:effectLst/>
                <a:latin typeface="Open Sans"/>
                <a:ea typeface="Open Sans"/>
                <a:cs typeface="Open Sans"/>
              </a:rPr>
              <a:t>Det finns gemensamma och likalydande kapitel (kap 1 och 3) </a:t>
            </a:r>
            <a:r>
              <a:rPr lang="sv-SE" b="0"/>
              <a:t>för samtliga nämnder och för kommunstyrelsen som reglerar exempelvis nämndens arbetsformer och personalansvar.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333333"/>
              </a:solidFill>
              <a:effectLst/>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a:t>Reglementet för äldre samt vård- och omsorgsnämnden reglerar nämndens specifika uppgifter inom verksamhetsområdet äldre samt hälso- och sjukvård. Reglementet reglerar att samverkan ska ske med övriga fem socialnämnder och med relevanta externa aktörer. Vidare att nämnden ska vara en aktiv part när det kommer till insatser som berör exempelvis trygghetsarbete och folkhälsoarbete. </a:t>
            </a:r>
            <a:endParaRPr lang="sv-SE" b="0">
              <a:cs typeface="Arial"/>
            </a:endParaRP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3279855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Göteborgs Stads budget 2022 anger övergripande mål som gäller för stadens samtliga nämnder och styrelser. </a:t>
            </a:r>
            <a:r>
              <a:rPr lang="sv-SE" b="0" dirty="0"/>
              <a:t>Nämndens övergripande mål är:</a:t>
            </a:r>
          </a:p>
          <a:p>
            <a:endParaRPr lang="sv-SE" b="0" dirty="0"/>
          </a:p>
          <a:p>
            <a:pPr marL="171450" indent="-171450">
              <a:lnSpc>
                <a:spcPct val="100000"/>
              </a:lnSpc>
              <a:buFont typeface="Arial" panose="020B0604020202020204" pitchFamily="34" charset="0"/>
              <a:buChar char="•"/>
            </a:pPr>
            <a:r>
              <a:rPr lang="sv-SE" sz="1200" dirty="0"/>
              <a:t>Göteborg har en värdig äldreomsorg med trygghet och självbestämmande</a:t>
            </a:r>
            <a:endParaRPr lang="sv-SE" sz="1200" b="1" dirty="0"/>
          </a:p>
          <a:p>
            <a:pPr marL="171450" indent="-171450">
              <a:lnSpc>
                <a:spcPct val="100000"/>
              </a:lnSpc>
              <a:buFont typeface="Arial" panose="020B0604020202020204" pitchFamily="34" charset="0"/>
              <a:buChar char="•"/>
            </a:pPr>
            <a:r>
              <a:rPr lang="sv-SE" sz="1200" dirty="0"/>
              <a:t>Göteborg är en jämlik stad med gemenskap och tillit.</a:t>
            </a:r>
          </a:p>
          <a:p>
            <a:pPr marL="171450" indent="-171450">
              <a:lnSpc>
                <a:spcPct val="100000"/>
              </a:lnSpc>
              <a:buFont typeface="Arial" panose="020B0604020202020204" pitchFamily="34" charset="0"/>
              <a:buChar char="•"/>
            </a:pPr>
            <a:endParaRPr lang="sv-SE" sz="1200" dirty="0"/>
          </a:p>
          <a:p>
            <a:pPr marL="0" indent="0">
              <a:lnSpc>
                <a:spcPct val="100000"/>
              </a:lnSpc>
              <a:buFont typeface="Arial" panose="020B0604020202020204" pitchFamily="34" charset="0"/>
              <a:buNone/>
            </a:pPr>
            <a:r>
              <a:rPr lang="sv-SE" dirty="0"/>
              <a:t>För varje nämnd finns också ett antal specifika mål som kommunfullmäktige beslutar om.</a:t>
            </a:r>
            <a:r>
              <a:rPr lang="sv-SE" sz="1200" b="0" dirty="0"/>
              <a:t> Kommunfullmäktiges mål för ÄVO-nämnden är att:</a:t>
            </a:r>
          </a:p>
          <a:p>
            <a:pPr marL="0" indent="0">
              <a:lnSpc>
                <a:spcPct val="100000"/>
              </a:lnSpc>
              <a:buFont typeface="Arial" panose="020B0604020202020204" pitchFamily="34" charset="0"/>
              <a:buNone/>
            </a:pPr>
            <a:endParaRPr lang="sv-SE" sz="1200" b="0" dirty="0"/>
          </a:p>
          <a:p>
            <a:pPr marL="171450" indent="-171450">
              <a:lnSpc>
                <a:spcPct val="100000"/>
              </a:lnSpc>
              <a:buFont typeface="Arial" panose="020B0604020202020204" pitchFamily="34" charset="0"/>
              <a:buChar char="•"/>
            </a:pPr>
            <a:r>
              <a:rPr lang="sv-SE" sz="1200" dirty="0"/>
              <a:t>Nöjdheten med äldreomsorgen ska öka så att Göteborg ligger i topp bland storstäderna i nationella jämförelser</a:t>
            </a:r>
          </a:p>
          <a:p>
            <a:pPr marL="171450" indent="-171450">
              <a:lnSpc>
                <a:spcPct val="100000"/>
              </a:lnSpc>
              <a:buFont typeface="Arial" panose="020B0604020202020204" pitchFamily="34" charset="0"/>
              <a:buChar char="•"/>
            </a:pPr>
            <a:r>
              <a:rPr lang="sv-SE" sz="1200" dirty="0"/>
              <a:t>Den kommunala hälso- och sjukvården ska vara av god kvalitet och likvärdig över staden</a:t>
            </a:r>
          </a:p>
          <a:p>
            <a:pPr marL="171450" indent="-171450">
              <a:lnSpc>
                <a:spcPct val="100000"/>
              </a:lnSpc>
              <a:buFont typeface="Arial" panose="020B0604020202020204" pitchFamily="34" charset="0"/>
              <a:buChar char="•"/>
            </a:pPr>
            <a:r>
              <a:rPr lang="sv-SE" sz="1200" dirty="0"/>
              <a:t>Kompetensförsörjningsarbetet inom äldreomsorgen ska förstärkas och personalkontinuiteten ska öka.</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61300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Göteborgs Stad är indelat i 4 stadsområden. Göteborgs folkmängd år 2021 var 587 549.</a:t>
            </a:r>
          </a:p>
          <a:p>
            <a:endParaRPr lang="sv-SE" dirty="0"/>
          </a:p>
          <a:p>
            <a:r>
              <a:rPr lang="sv-SE" dirty="0"/>
              <a:t>15,6 % av befolkningen är 65 år eller äldre (92 338), det vill säga cirka 92 000 personer.</a:t>
            </a:r>
          </a:p>
          <a:p>
            <a:endParaRPr lang="sv-SE" dirty="0"/>
          </a:p>
          <a:p>
            <a:r>
              <a:rPr lang="sv-SE" dirty="0"/>
              <a:t>Förvaltningen verkar i alla fyra stadsområden. </a:t>
            </a:r>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161968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latin typeface="Open Sans" panose="020B0606030504020204" pitchFamily="34" charset="0"/>
              </a:rPr>
              <a:t>I förvaltningen arbetar ungefär 10 100 medarbetare som  utför cirka 40 000 insatser varje dygn.</a:t>
            </a:r>
          </a:p>
          <a:p>
            <a:endParaRPr lang="sv-SE" b="0" i="0" dirty="0">
              <a:solidFill>
                <a:srgbClr val="333333"/>
              </a:solidFill>
              <a:effectLst/>
              <a:latin typeface="Open Sans" panose="020B0606030504020204" pitchFamily="34" charset="0"/>
            </a:endParaRPr>
          </a:p>
          <a:p>
            <a:r>
              <a:rPr lang="sv-SE" b="0" i="0" dirty="0">
                <a:solidFill>
                  <a:srgbClr val="333333"/>
                </a:solidFill>
                <a:effectLst/>
                <a:latin typeface="Open Sans" panose="020B0606030504020204" pitchFamily="34" charset="0"/>
              </a:rPr>
              <a:t>Förvaltningen tillhandahåller bland annat</a:t>
            </a:r>
          </a:p>
          <a:p>
            <a:endParaRPr lang="sv-SE" b="0" i="0" dirty="0">
              <a:solidFill>
                <a:srgbClr val="333333"/>
              </a:solidFill>
              <a:effectLst/>
              <a:latin typeface="Open Sans" panose="020B0606030504020204" pitchFamily="34" charset="0"/>
            </a:endParaRPr>
          </a:p>
          <a:p>
            <a:pPr marL="171450" indent="-171450">
              <a:buFont typeface="Arial" panose="020B0604020202020204" pitchFamily="34" charset="0"/>
              <a:buChar char="•"/>
            </a:pPr>
            <a:r>
              <a:rPr lang="sv-SE" b="0" i="0" dirty="0">
                <a:solidFill>
                  <a:srgbClr val="333333"/>
                </a:solidFill>
                <a:effectLst/>
                <a:latin typeface="Open Sans" panose="020B0606030504020204" pitchFamily="34" charset="0"/>
              </a:rPr>
              <a:t>hemtjänst i stadens regi</a:t>
            </a:r>
          </a:p>
          <a:p>
            <a:pPr marL="171450" indent="-171450">
              <a:buFont typeface="Arial" panose="020B0604020202020204" pitchFamily="34" charset="0"/>
              <a:buChar char="•"/>
            </a:pPr>
            <a:r>
              <a:rPr lang="sv-SE" b="0" i="0" dirty="0">
                <a:solidFill>
                  <a:srgbClr val="333333"/>
                </a:solidFill>
                <a:effectLst/>
                <a:latin typeface="Open Sans" panose="020B0606030504020204" pitchFamily="34" charset="0"/>
              </a:rPr>
              <a:t>vård- och omsorgsboende  och korttidsboende</a:t>
            </a:r>
          </a:p>
          <a:p>
            <a:pPr marL="171450" indent="-171450">
              <a:buFont typeface="Arial" panose="020B0604020202020204" pitchFamily="34" charset="0"/>
              <a:buChar char="•"/>
            </a:pPr>
            <a:r>
              <a:rPr lang="sv-SE" b="0" i="0" dirty="0">
                <a:solidFill>
                  <a:srgbClr val="333333"/>
                </a:solidFill>
                <a:effectLst/>
                <a:latin typeface="Open Sans" panose="020B0606030504020204" pitchFamily="34" charset="0"/>
              </a:rPr>
              <a:t>dagverksamhet för äldre</a:t>
            </a:r>
          </a:p>
          <a:p>
            <a:pPr marL="171450" indent="-171450">
              <a:buFont typeface="Arial" panose="020B0604020202020204" pitchFamily="34" charset="0"/>
              <a:buChar char="•"/>
            </a:pPr>
            <a:r>
              <a:rPr lang="sv-SE" b="0" i="0" dirty="0">
                <a:solidFill>
                  <a:srgbClr val="333333"/>
                </a:solidFill>
                <a:effectLst/>
                <a:latin typeface="Open Sans" panose="020B0606030504020204" pitchFamily="34" charset="0"/>
              </a:rPr>
              <a:t>kommunal hälso- och sjukvård för alla invånare, oavsett ålder</a:t>
            </a:r>
          </a:p>
          <a:p>
            <a:pPr marL="171450" indent="-171450">
              <a:buFont typeface="Arial" panose="020B0604020202020204" pitchFamily="34" charset="0"/>
              <a:buChar char="•"/>
            </a:pPr>
            <a:r>
              <a:rPr lang="sv-SE" b="0" i="0" dirty="0">
                <a:solidFill>
                  <a:srgbClr val="333333"/>
                </a:solidFill>
                <a:effectLst/>
                <a:latin typeface="Open Sans" panose="020B0606030504020204" pitchFamily="34" charset="0"/>
              </a:rPr>
              <a:t>förebyggande och hälsofrämjande insatser för äldre, till exempel träffpunkter, fixare och stöd till personer som vårdar och stöttar en äldre närstående. </a:t>
            </a:r>
          </a:p>
          <a:p>
            <a:pPr marL="171450" indent="-171450">
              <a:buFont typeface="Arial" panose="020B0604020202020204" pitchFamily="34" charset="0"/>
              <a:buChar char="•"/>
            </a:pPr>
            <a:endParaRPr lang="sv-SE" b="0" i="0" dirty="0">
              <a:solidFill>
                <a:srgbClr val="333333"/>
              </a:solidFill>
              <a:effectLst/>
              <a:latin typeface="Open Sans" panose="020B0606030504020204" pitchFamily="34" charset="0"/>
            </a:endParaRPr>
          </a:p>
          <a:p>
            <a:pPr marL="171450" indent="-171450">
              <a:buFont typeface="Arial" panose="020B0604020202020204" pitchFamily="34" charset="0"/>
              <a:buChar char="•"/>
            </a:pPr>
            <a:endParaRPr lang="sv-SE" b="0" i="0" dirty="0">
              <a:solidFill>
                <a:srgbClr val="333333"/>
              </a:solidFill>
              <a:effectLst/>
              <a:latin typeface="Open Sans" panose="020B0606030504020204" pitchFamily="34" charset="0"/>
            </a:endParaRPr>
          </a:p>
          <a:p>
            <a:pPr marL="0" indent="0">
              <a:buFont typeface="Arial" panose="020B0604020202020204" pitchFamily="34" charset="0"/>
              <a:buNone/>
            </a:pPr>
            <a:endParaRPr lang="sv-SE" b="0" i="0" dirty="0">
              <a:solidFill>
                <a:srgbClr val="333333"/>
              </a:solidFill>
              <a:effectLst/>
              <a:latin typeface="Open Sans" panose="020B0606030504020204" pitchFamily="34" charset="0"/>
            </a:endParaRPr>
          </a:p>
          <a:p>
            <a:pPr marL="171450" indent="-171450">
              <a:buFont typeface="Arial" panose="020B0604020202020204" pitchFamily="34" charset="0"/>
              <a:buChar char="•"/>
            </a:pP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1965886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33333"/>
                </a:solidFill>
                <a:effectLst/>
                <a:latin typeface="Open Sans" panose="020B0606030504020204" pitchFamily="34" charset="0"/>
              </a:rPr>
              <a:t>Några exempel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33333"/>
                </a:solidFill>
                <a:effectLst/>
                <a:latin typeface="Open Sans" panose="020B0606030504020204" pitchFamily="34" charset="0"/>
              </a:rPr>
              <a:t>4 000 lägenheter finns inom vård- och omsorgsboende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33333"/>
                </a:solidFill>
                <a:effectLst/>
                <a:latin typeface="Open Sans" panose="020B0606030504020204" pitchFamily="34" charset="0"/>
              </a:rPr>
              <a:t>8 400 insatser utförs inom hemtjänst per månad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33333"/>
                </a:solidFill>
                <a:effectLst/>
                <a:latin typeface="Open Sans" panose="020B0606030504020204" pitchFamily="34" charset="0"/>
              </a:rPr>
              <a:t>Avdelning myndighet har 19 500 pågående ärenden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latin typeface="Open Sans" panose="020B0606030504020204" pitchFamily="34" charset="0"/>
              </a:rPr>
              <a:t>I snitt har hälso- och sjukvården 2700 patienter per månad som bor i ordinärt boende och 5800 patienter som bor på vård- och omsorgsboende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latin typeface="Open Sans" panose="020B0606030504020204" pitchFamily="34" charset="0"/>
            </a:endParaRP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275472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2023-02-02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1312407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a:t>
            </a:r>
            <a:r>
              <a:rPr lang="sv-SE" sz="1050">
                <a:solidFill>
                  <a:schemeClr val="tx1"/>
                </a:solidFill>
              </a:rPr>
              <a:t>öppen</a:t>
            </a:r>
            <a:r>
              <a:rPr lang="sv-SE" sz="105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p:txBody>
          <a:bodyPr/>
          <a:lstStyle/>
          <a:p>
            <a:pPr algn="ctr"/>
            <a:r>
              <a:rPr lang="sv-SE"/>
              <a:t>Introduktion till pensionärsråd</a:t>
            </a:r>
            <a:endParaRPr lang="en-US"/>
          </a:p>
        </p:txBody>
      </p:sp>
      <p:sp>
        <p:nvSpPr>
          <p:cNvPr id="3" name="Platshållare för text 2">
            <a:extLst>
              <a:ext uri="{FF2B5EF4-FFF2-40B4-BE49-F238E27FC236}">
                <a16:creationId xmlns:a16="http://schemas.microsoft.com/office/drawing/2014/main" id="{27097D5D-E399-4255-9468-0116A1B0B0E1}"/>
              </a:ext>
            </a:extLst>
          </p:cNvPr>
          <p:cNvSpPr>
            <a:spLocks noGrp="1"/>
          </p:cNvSpPr>
          <p:nvPr>
            <p:ph type="body" sz="quarter" idx="10"/>
          </p:nvPr>
        </p:nvSpPr>
        <p:spPr/>
        <p:txBody>
          <a:bodyPr vert="horz" lIns="0" tIns="0" rIns="0" bIns="0" rtlCol="0" anchor="t">
            <a:noAutofit/>
          </a:bodyPr>
          <a:lstStyle/>
          <a:p>
            <a:r>
              <a:rPr lang="sv-SE"/>
              <a:t>Oktober 2022</a:t>
            </a:r>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1"/>
          </p:nvPr>
        </p:nvSpPr>
        <p:spPr/>
        <p:txBody>
          <a:bodyPr vert="horz" lIns="0" tIns="0" rIns="0" bIns="0" rtlCol="0" anchor="t">
            <a:noAutofit/>
          </a:bodyPr>
          <a:lstStyle/>
          <a:p>
            <a:r>
              <a:rPr lang="sv-SE"/>
              <a:t>Föredragare</a:t>
            </a:r>
          </a:p>
        </p:txBody>
      </p:sp>
    </p:spTree>
    <p:extLst>
      <p:ext uri="{BB962C8B-B14F-4D97-AF65-F5344CB8AC3E}">
        <p14:creationId xmlns:p14="http://schemas.microsoft.com/office/powerpoint/2010/main" val="357878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C18D04-E064-485E-997D-D9A7CC5E0EC0}"/>
              </a:ext>
            </a:extLst>
          </p:cNvPr>
          <p:cNvSpPr>
            <a:spLocks noGrp="1"/>
          </p:cNvSpPr>
          <p:nvPr>
            <p:ph type="title"/>
          </p:nvPr>
        </p:nvSpPr>
        <p:spPr>
          <a:xfrm>
            <a:off x="407988" y="404813"/>
            <a:ext cx="9170279" cy="736959"/>
          </a:xfrm>
        </p:spPr>
        <p:txBody>
          <a:bodyPr anchor="ctr">
            <a:normAutofit/>
          </a:bodyPr>
          <a:lstStyle/>
          <a:p>
            <a:r>
              <a:rPr lang="sv-SE"/>
              <a:t>Äldre samt vård- och omsorgsförvaltningen</a:t>
            </a:r>
          </a:p>
        </p:txBody>
      </p:sp>
      <p:sp>
        <p:nvSpPr>
          <p:cNvPr id="3" name="Platshållare för innehåll 2">
            <a:extLst>
              <a:ext uri="{FF2B5EF4-FFF2-40B4-BE49-F238E27FC236}">
                <a16:creationId xmlns:a16="http://schemas.microsoft.com/office/drawing/2014/main" id="{F277B556-E959-4195-AEED-B16FA0264420}"/>
              </a:ext>
            </a:extLst>
          </p:cNvPr>
          <p:cNvSpPr>
            <a:spLocks noGrp="1"/>
          </p:cNvSpPr>
          <p:nvPr>
            <p:ph sz="half" idx="10"/>
          </p:nvPr>
        </p:nvSpPr>
        <p:spPr>
          <a:xfrm>
            <a:off x="417075" y="1736728"/>
            <a:ext cx="6649931" cy="4194629"/>
          </a:xfrm>
        </p:spPr>
        <p:txBody>
          <a:bodyPr>
            <a:normAutofit/>
          </a:bodyPr>
          <a:lstStyle/>
          <a:p>
            <a:pPr marL="0" indent="0">
              <a:buNone/>
            </a:pPr>
            <a:r>
              <a:rPr lang="sv-SE" b="0" i="0" dirty="0">
                <a:effectLst/>
              </a:rPr>
              <a:t>10 100 medarbetare som utför 40 000 insatser per dygn</a:t>
            </a:r>
            <a:endParaRPr lang="sv-SE" dirty="0"/>
          </a:p>
          <a:p>
            <a:pPr marL="0" indent="0">
              <a:buNone/>
            </a:pPr>
            <a:endParaRPr lang="sv-SE" b="0" i="0" dirty="0">
              <a:effectLst/>
            </a:endParaRPr>
          </a:p>
          <a:p>
            <a:pPr marL="0" indent="0">
              <a:buNone/>
            </a:pPr>
            <a:r>
              <a:rPr lang="sv-SE" dirty="0"/>
              <a:t>Förvaltningen t</a:t>
            </a:r>
            <a:r>
              <a:rPr lang="sv-SE" b="0" i="0" dirty="0">
                <a:effectLst/>
              </a:rPr>
              <a:t>illhandahåller </a:t>
            </a:r>
          </a:p>
          <a:p>
            <a:pPr lvl="1">
              <a:buFont typeface="Wingdings" panose="05000000000000000000" pitchFamily="2" charset="2"/>
              <a:buChar char="§"/>
            </a:pPr>
            <a:r>
              <a:rPr lang="sv-SE" sz="2000" dirty="0"/>
              <a:t>h</a:t>
            </a:r>
            <a:r>
              <a:rPr lang="sv-SE" sz="2000" b="0" i="0" dirty="0">
                <a:effectLst/>
              </a:rPr>
              <a:t>emtjänst</a:t>
            </a:r>
          </a:p>
          <a:p>
            <a:pPr lvl="1">
              <a:buFont typeface="Wingdings" panose="05000000000000000000" pitchFamily="2" charset="2"/>
              <a:buChar char="§"/>
            </a:pPr>
            <a:r>
              <a:rPr lang="sv-SE" sz="2000" b="0" i="0" dirty="0">
                <a:effectLst/>
              </a:rPr>
              <a:t>vård- och omsorgsboende och korttidsboende</a:t>
            </a:r>
          </a:p>
          <a:p>
            <a:pPr lvl="1">
              <a:buFont typeface="Wingdings" panose="05000000000000000000" pitchFamily="2" charset="2"/>
              <a:buChar char="§"/>
            </a:pPr>
            <a:r>
              <a:rPr lang="sv-SE" sz="2000" dirty="0"/>
              <a:t>dagverksamhet</a:t>
            </a:r>
            <a:endParaRPr lang="sv-SE" sz="2000" b="0" i="0" dirty="0">
              <a:effectLst/>
            </a:endParaRPr>
          </a:p>
          <a:p>
            <a:pPr lvl="1">
              <a:buFont typeface="Wingdings" panose="05000000000000000000" pitchFamily="2" charset="2"/>
              <a:buChar char="§"/>
            </a:pPr>
            <a:r>
              <a:rPr lang="sv-SE" sz="2000" b="0" i="0" dirty="0">
                <a:effectLst/>
              </a:rPr>
              <a:t>kommunal hälso- och sjukvård</a:t>
            </a:r>
            <a:endParaRPr lang="sv-SE" sz="2000" dirty="0"/>
          </a:p>
          <a:p>
            <a:pPr lvl="1">
              <a:buFont typeface="Wingdings" panose="05000000000000000000" pitchFamily="2" charset="2"/>
              <a:buChar char="§"/>
            </a:pPr>
            <a:r>
              <a:rPr lang="sv-SE" sz="2000" dirty="0"/>
              <a:t>f</a:t>
            </a:r>
            <a:r>
              <a:rPr lang="sv-SE" sz="2000" b="0" i="0" dirty="0">
                <a:effectLst/>
              </a:rPr>
              <a:t>örebyggande och hälsofrämjande insatser</a:t>
            </a:r>
            <a:endParaRPr lang="sv-SE" sz="2000" dirty="0"/>
          </a:p>
          <a:p>
            <a:pPr marL="0" indent="0">
              <a:buNone/>
            </a:pPr>
            <a:endParaRPr lang="sv-SE" b="0" i="0" dirty="0">
              <a:effectLst/>
            </a:endParaRPr>
          </a:p>
        </p:txBody>
      </p:sp>
      <p:pic>
        <p:nvPicPr>
          <p:cNvPr id="8" name="Platshållare för bild 7">
            <a:extLst>
              <a:ext uri="{FF2B5EF4-FFF2-40B4-BE49-F238E27FC236}">
                <a16:creationId xmlns:a16="http://schemas.microsoft.com/office/drawing/2014/main" id="{0091660C-3620-4020-9D26-7DB6BD2CDCE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0568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62F7B6-A202-4F7A-AED5-1E47859F6F06}"/>
              </a:ext>
            </a:extLst>
          </p:cNvPr>
          <p:cNvSpPr>
            <a:spLocks noGrp="1"/>
          </p:cNvSpPr>
          <p:nvPr>
            <p:ph type="title"/>
          </p:nvPr>
        </p:nvSpPr>
        <p:spPr>
          <a:xfrm>
            <a:off x="407988" y="404813"/>
            <a:ext cx="9170279" cy="736959"/>
          </a:xfrm>
        </p:spPr>
        <p:txBody>
          <a:bodyPr anchor="ctr">
            <a:normAutofit/>
          </a:bodyPr>
          <a:lstStyle/>
          <a:p>
            <a:r>
              <a:rPr lang="sv-SE"/>
              <a:t>Förvaltningen i siffror </a:t>
            </a:r>
          </a:p>
        </p:txBody>
      </p:sp>
      <p:graphicFrame>
        <p:nvGraphicFramePr>
          <p:cNvPr id="5" name="Platshållare för innehåll 2">
            <a:extLst>
              <a:ext uri="{FF2B5EF4-FFF2-40B4-BE49-F238E27FC236}">
                <a16:creationId xmlns:a16="http://schemas.microsoft.com/office/drawing/2014/main" id="{2CF0F419-5204-C9C3-74C7-B2EA3E6120BE}"/>
              </a:ext>
            </a:extLst>
          </p:cNvPr>
          <p:cNvGraphicFramePr>
            <a:graphicFrameLocks noGrp="1"/>
          </p:cNvGraphicFramePr>
          <p:nvPr>
            <p:ph idx="11"/>
            <p:extLst>
              <p:ext uri="{D42A27DB-BD31-4B8C-83A1-F6EECF244321}">
                <p14:modId xmlns:p14="http://schemas.microsoft.com/office/powerpoint/2010/main" val="177916192"/>
              </p:ext>
            </p:extLst>
          </p:nvPr>
        </p:nvGraphicFramePr>
        <p:xfrm>
          <a:off x="1056000" y="1738313"/>
          <a:ext cx="10080000" cy="4175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394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41665B4-0A9D-4CF6-B02D-951D0EB7B197}"/>
              </a:ext>
            </a:extLst>
          </p:cNvPr>
          <p:cNvSpPr>
            <a:spLocks noGrp="1"/>
          </p:cNvSpPr>
          <p:nvPr>
            <p:ph type="ctrTitle"/>
          </p:nvPr>
        </p:nvSpPr>
        <p:spPr/>
        <p:txBody>
          <a:bodyPr/>
          <a:lstStyle/>
          <a:p>
            <a:r>
              <a:rPr lang="sv-SE" dirty="0"/>
              <a:t>Äldre samt vård- och omsorgsnämndens  pensionärsråd</a:t>
            </a:r>
          </a:p>
        </p:txBody>
      </p:sp>
    </p:spTree>
    <p:extLst>
      <p:ext uri="{BB962C8B-B14F-4D97-AF65-F5344CB8AC3E}">
        <p14:creationId xmlns:p14="http://schemas.microsoft.com/office/powerpoint/2010/main" val="239613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p:txBody>
          <a:bodyPr anchor="ctr">
            <a:normAutofit/>
          </a:bodyPr>
          <a:lstStyle/>
          <a:p>
            <a:pPr algn="ctr"/>
            <a:r>
              <a:rPr lang="sv-SE"/>
              <a:t>Bakgrund</a:t>
            </a:r>
          </a:p>
        </p:txBody>
      </p:sp>
      <p:sp>
        <p:nvSpPr>
          <p:cNvPr id="8" name="Platshållare för innehåll 7">
            <a:extLst>
              <a:ext uri="{FF2B5EF4-FFF2-40B4-BE49-F238E27FC236}">
                <a16:creationId xmlns:a16="http://schemas.microsoft.com/office/drawing/2014/main" id="{5C606A64-459A-4CB0-A935-8FE43887FFD0}"/>
              </a:ext>
            </a:extLst>
          </p:cNvPr>
          <p:cNvSpPr>
            <a:spLocks noGrp="1"/>
          </p:cNvSpPr>
          <p:nvPr>
            <p:ph sz="half" idx="1"/>
          </p:nvPr>
        </p:nvSpPr>
        <p:spPr>
          <a:xfrm>
            <a:off x="407988" y="1736729"/>
            <a:ext cx="6665672" cy="4176710"/>
          </a:xfrm>
        </p:spPr>
        <p:txBody>
          <a:bodyPr vert="horz" lIns="0" tIns="0" rIns="0" bIns="0" rtlCol="0">
            <a:normAutofit/>
          </a:bodyPr>
          <a:lstStyle/>
          <a:p>
            <a:pPr marL="229870" indent="-229870"/>
            <a:r>
              <a:rPr lang="sv-SE" dirty="0"/>
              <a:t>I januari 2021 överfördes ansvaret för de lokala pensionärsråden till äldre samt vård- och omsorgsnämnden</a:t>
            </a:r>
          </a:p>
          <a:p>
            <a:pPr marL="229870" indent="-229870"/>
            <a:endParaRPr lang="sv-SE" dirty="0"/>
          </a:p>
          <a:p>
            <a:pPr marL="229870" indent="-229870"/>
            <a:r>
              <a:rPr lang="sv-SE" dirty="0"/>
              <a:t>Förvaltningen har i dialog med representanter för pensionärsorganisationer undersökt hur de nya råden kan utformas</a:t>
            </a:r>
          </a:p>
          <a:p>
            <a:pPr marL="229870" indent="-229870"/>
            <a:endParaRPr lang="sv-SE" dirty="0"/>
          </a:p>
          <a:p>
            <a:pPr marL="229870" indent="-229870"/>
            <a:r>
              <a:rPr lang="sv-SE" dirty="0"/>
              <a:t>Nämnden beslutade att införa ett förvaltningsövergripande råd och fyra lokala råd </a:t>
            </a:r>
          </a:p>
          <a:p>
            <a:pPr marL="0" indent="0">
              <a:buNone/>
            </a:pPr>
            <a:endParaRPr lang="sv-SE" dirty="0"/>
          </a:p>
        </p:txBody>
      </p:sp>
      <p:pic>
        <p:nvPicPr>
          <p:cNvPr id="6" name="Platshållare för innehåll 5">
            <a:extLst>
              <a:ext uri="{FF2B5EF4-FFF2-40B4-BE49-F238E27FC236}">
                <a16:creationId xmlns:a16="http://schemas.microsoft.com/office/drawing/2014/main" id="{781389CB-B00E-416D-A06D-4A1841B759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23425" y="1956226"/>
            <a:ext cx="3976262" cy="2650280"/>
          </a:xfrm>
        </p:spPr>
      </p:pic>
    </p:spTree>
    <p:extLst>
      <p:ext uri="{BB962C8B-B14F-4D97-AF65-F5344CB8AC3E}">
        <p14:creationId xmlns:p14="http://schemas.microsoft.com/office/powerpoint/2010/main" val="201782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225DA7C-4569-2AE5-5B4E-45AB6CABB745}"/>
              </a:ext>
            </a:extLst>
          </p:cNvPr>
          <p:cNvSpPr>
            <a:spLocks noGrp="1"/>
          </p:cNvSpPr>
          <p:nvPr>
            <p:ph type="title"/>
          </p:nvPr>
        </p:nvSpPr>
        <p:spPr>
          <a:xfrm>
            <a:off x="407988" y="404813"/>
            <a:ext cx="9170279" cy="736959"/>
          </a:xfrm>
        </p:spPr>
        <p:txBody>
          <a:bodyPr/>
          <a:lstStyle/>
          <a:p>
            <a:pPr algn="ctr"/>
            <a:r>
              <a:rPr lang="sv-SE"/>
              <a:t>Övergripande syfte</a:t>
            </a:r>
          </a:p>
        </p:txBody>
      </p:sp>
      <p:graphicFrame>
        <p:nvGraphicFramePr>
          <p:cNvPr id="5" name="Platshållare för innehåll 2">
            <a:extLst>
              <a:ext uri="{FF2B5EF4-FFF2-40B4-BE49-F238E27FC236}">
                <a16:creationId xmlns:a16="http://schemas.microsoft.com/office/drawing/2014/main" id="{D7F225BE-31BE-DEFA-F851-641A753EEB11}"/>
              </a:ext>
            </a:extLst>
          </p:cNvPr>
          <p:cNvGraphicFramePr>
            <a:graphicFrameLocks noGrp="1"/>
          </p:cNvGraphicFramePr>
          <p:nvPr>
            <p:ph idx="11"/>
            <p:extLst>
              <p:ext uri="{D42A27DB-BD31-4B8C-83A1-F6EECF244321}">
                <p14:modId xmlns:p14="http://schemas.microsoft.com/office/powerpoint/2010/main" val="3512836094"/>
              </p:ext>
            </p:extLst>
          </p:nvPr>
        </p:nvGraphicFramePr>
        <p:xfrm>
          <a:off x="1056000" y="1496774"/>
          <a:ext cx="10080000" cy="4175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822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C5C0-6163-2EF6-0580-348A4B6EA873}"/>
              </a:ext>
            </a:extLst>
          </p:cNvPr>
          <p:cNvSpPr>
            <a:spLocks noGrp="1"/>
          </p:cNvSpPr>
          <p:nvPr>
            <p:ph type="title"/>
          </p:nvPr>
        </p:nvSpPr>
        <p:spPr/>
        <p:txBody>
          <a:bodyPr/>
          <a:lstStyle/>
          <a:p>
            <a:pPr algn="ctr"/>
            <a:r>
              <a:rPr lang="sv-SE"/>
              <a:t>Organisering</a:t>
            </a:r>
          </a:p>
        </p:txBody>
      </p:sp>
      <p:pic>
        <p:nvPicPr>
          <p:cNvPr id="6" name="Platshållare för innehåll 2">
            <a:extLst>
              <a:ext uri="{FF2B5EF4-FFF2-40B4-BE49-F238E27FC236}">
                <a16:creationId xmlns:a16="http://schemas.microsoft.com/office/drawing/2014/main" id="{0E724A4B-E759-8FD9-CD0E-E95D8A01E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850" y="1538152"/>
            <a:ext cx="7713417" cy="2342847"/>
          </a:xfrm>
          <a:prstGeom prst="rect">
            <a:avLst/>
          </a:prstGeom>
        </p:spPr>
      </p:pic>
      <p:sp>
        <p:nvSpPr>
          <p:cNvPr id="3" name="textruta 2">
            <a:extLst>
              <a:ext uri="{FF2B5EF4-FFF2-40B4-BE49-F238E27FC236}">
                <a16:creationId xmlns:a16="http://schemas.microsoft.com/office/drawing/2014/main" id="{3B7F3FD2-4D8A-42BE-B667-B227EA28DE19}"/>
              </a:ext>
            </a:extLst>
          </p:cNvPr>
          <p:cNvSpPr txBox="1"/>
          <p:nvPr/>
        </p:nvSpPr>
        <p:spPr>
          <a:xfrm>
            <a:off x="4794067" y="4637314"/>
            <a:ext cx="1613289" cy="830997"/>
          </a:xfrm>
          <a:prstGeom prst="rect">
            <a:avLst/>
          </a:prstGeom>
          <a:noFill/>
          <a:ln w="28575">
            <a:solidFill>
              <a:schemeClr val="accent1"/>
            </a:solidFill>
          </a:ln>
        </p:spPr>
        <p:txBody>
          <a:bodyPr wrap="square" rtlCol="0">
            <a:spAutoFit/>
          </a:bodyPr>
          <a:lstStyle/>
          <a:p>
            <a:pPr algn="ctr"/>
            <a:r>
              <a:rPr lang="sv-SE" sz="1600" dirty="0"/>
              <a:t>Göteborgs Stads pensionärsråd</a:t>
            </a:r>
          </a:p>
        </p:txBody>
      </p:sp>
      <p:cxnSp>
        <p:nvCxnSpPr>
          <p:cNvPr id="7" name="Rak koppling 6">
            <a:extLst>
              <a:ext uri="{FF2B5EF4-FFF2-40B4-BE49-F238E27FC236}">
                <a16:creationId xmlns:a16="http://schemas.microsoft.com/office/drawing/2014/main" id="{02437041-B2E6-4C81-8E5D-677255B1110D}"/>
              </a:ext>
            </a:extLst>
          </p:cNvPr>
          <p:cNvCxnSpPr/>
          <p:nvPr/>
        </p:nvCxnSpPr>
        <p:spPr>
          <a:xfrm>
            <a:off x="5600711" y="4049486"/>
            <a:ext cx="0" cy="352697"/>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105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42CAA9-5D4D-4A13-893A-9AA76E9E1F89}"/>
              </a:ext>
            </a:extLst>
          </p:cNvPr>
          <p:cNvSpPr>
            <a:spLocks noGrp="1"/>
          </p:cNvSpPr>
          <p:nvPr>
            <p:ph type="title"/>
          </p:nvPr>
        </p:nvSpPr>
        <p:spPr/>
        <p:txBody>
          <a:bodyPr anchor="ctr">
            <a:normAutofit/>
          </a:bodyPr>
          <a:lstStyle/>
          <a:p>
            <a:pPr algn="ctr"/>
            <a:r>
              <a:rPr lang="sv-SE"/>
              <a:t>Organisering och sammansättning </a:t>
            </a:r>
          </a:p>
        </p:txBody>
      </p:sp>
      <p:sp>
        <p:nvSpPr>
          <p:cNvPr id="24" name="Text Placeholder 4">
            <a:extLst>
              <a:ext uri="{FF2B5EF4-FFF2-40B4-BE49-F238E27FC236}">
                <a16:creationId xmlns:a16="http://schemas.microsoft.com/office/drawing/2014/main" id="{8BE690B7-1607-02BF-B3B0-65D2E13C4E0B}"/>
              </a:ext>
            </a:extLst>
          </p:cNvPr>
          <p:cNvSpPr>
            <a:spLocks noGrp="1"/>
          </p:cNvSpPr>
          <p:nvPr>
            <p:ph type="body" sz="quarter" idx="3"/>
          </p:nvPr>
        </p:nvSpPr>
        <p:spPr/>
        <p:txBody>
          <a:bodyPr/>
          <a:lstStyle/>
          <a:p>
            <a:r>
              <a:rPr lang="sv-SE"/>
              <a:t>Lokala råd</a:t>
            </a:r>
          </a:p>
        </p:txBody>
      </p:sp>
      <p:sp>
        <p:nvSpPr>
          <p:cNvPr id="26" name="Content Placeholder 5">
            <a:extLst>
              <a:ext uri="{FF2B5EF4-FFF2-40B4-BE49-F238E27FC236}">
                <a16:creationId xmlns:a16="http://schemas.microsoft.com/office/drawing/2014/main" id="{03E91778-DE70-AAD3-160C-0D77B234C857}"/>
              </a:ext>
            </a:extLst>
          </p:cNvPr>
          <p:cNvSpPr>
            <a:spLocks noGrp="1"/>
          </p:cNvSpPr>
          <p:nvPr>
            <p:ph sz="quarter" idx="4"/>
          </p:nvPr>
        </p:nvSpPr>
        <p:spPr/>
        <p:txBody>
          <a:bodyPr/>
          <a:lstStyle/>
          <a:p>
            <a:pPr>
              <a:buFont typeface="Wingdings" panose="05000000000000000000" pitchFamily="2" charset="2"/>
              <a:buChar char="Ø"/>
            </a:pPr>
            <a:r>
              <a:rPr lang="sv-SE" sz="1800" dirty="0"/>
              <a:t>Representanter är tjänstepersoner och företrädare för föreningar som representerar pensionärer</a:t>
            </a:r>
          </a:p>
          <a:p>
            <a:pPr>
              <a:buFont typeface="Wingdings" panose="05000000000000000000" pitchFamily="2" charset="2"/>
              <a:buChar char="Ø"/>
            </a:pPr>
            <a:r>
              <a:rPr lang="sv-SE" sz="1800" dirty="0"/>
              <a:t>Sammanträder 4 gånger per år</a:t>
            </a:r>
          </a:p>
          <a:p>
            <a:pPr>
              <a:buFont typeface="Wingdings" panose="05000000000000000000" pitchFamily="2" charset="2"/>
              <a:buChar char="Ø"/>
            </a:pPr>
            <a:r>
              <a:rPr lang="sv-SE" sz="1800" dirty="0"/>
              <a:t>Lokal förankring</a:t>
            </a:r>
          </a:p>
          <a:p>
            <a:pPr>
              <a:buFont typeface="Wingdings" panose="05000000000000000000" pitchFamily="2" charset="2"/>
              <a:buChar char="Ø"/>
            </a:pPr>
            <a:r>
              <a:rPr lang="sv-SE" sz="1800" dirty="0"/>
              <a:t>Möjlighet att bjuda in politiker från nämnden vid behov</a:t>
            </a:r>
          </a:p>
          <a:p>
            <a:pPr>
              <a:buFont typeface="Wingdings" panose="05000000000000000000" pitchFamily="2" charset="2"/>
              <a:buChar char="Ø"/>
            </a:pPr>
            <a:endParaRPr lang="en-US" dirty="0"/>
          </a:p>
        </p:txBody>
      </p:sp>
      <p:sp>
        <p:nvSpPr>
          <p:cNvPr id="20" name="Text Placeholder 2">
            <a:extLst>
              <a:ext uri="{FF2B5EF4-FFF2-40B4-BE49-F238E27FC236}">
                <a16:creationId xmlns:a16="http://schemas.microsoft.com/office/drawing/2014/main" id="{4688EBDE-7846-2640-5292-A15C545C4CBB}"/>
              </a:ext>
            </a:extLst>
          </p:cNvPr>
          <p:cNvSpPr>
            <a:spLocks noGrp="1"/>
          </p:cNvSpPr>
          <p:nvPr>
            <p:ph type="body" idx="1"/>
          </p:nvPr>
        </p:nvSpPr>
        <p:spPr/>
        <p:txBody>
          <a:bodyPr/>
          <a:lstStyle/>
          <a:p>
            <a:r>
              <a:rPr lang="sv-SE"/>
              <a:t>Förvaltningsövergripande råd</a:t>
            </a:r>
          </a:p>
        </p:txBody>
      </p:sp>
      <p:sp>
        <p:nvSpPr>
          <p:cNvPr id="22" name="Content Placeholder 3">
            <a:extLst>
              <a:ext uri="{FF2B5EF4-FFF2-40B4-BE49-F238E27FC236}">
                <a16:creationId xmlns:a16="http://schemas.microsoft.com/office/drawing/2014/main" id="{E8A896BE-2E50-7000-C922-F9EC92EE284F}"/>
              </a:ext>
            </a:extLst>
          </p:cNvPr>
          <p:cNvSpPr>
            <a:spLocks noGrp="1"/>
          </p:cNvSpPr>
          <p:nvPr>
            <p:ph sz="half" idx="2"/>
          </p:nvPr>
        </p:nvSpPr>
        <p:spPr/>
        <p:txBody>
          <a:bodyPr>
            <a:normAutofit/>
          </a:bodyPr>
          <a:lstStyle/>
          <a:p>
            <a:pPr>
              <a:buFont typeface="Wingdings" panose="05000000000000000000" pitchFamily="2" charset="2"/>
              <a:buChar char="Ø"/>
            </a:pPr>
            <a:r>
              <a:rPr lang="sv-SE" sz="1800" dirty="0"/>
              <a:t>Politiker från nämnden och representanter pensionärsföreningar</a:t>
            </a:r>
          </a:p>
          <a:p>
            <a:pPr>
              <a:buFont typeface="Wingdings" panose="05000000000000000000" pitchFamily="2" charset="2"/>
              <a:buChar char="Ø"/>
            </a:pPr>
            <a:r>
              <a:rPr lang="sv-SE" sz="1800" dirty="0"/>
              <a:t>Sammanträder 3 gånger per år</a:t>
            </a:r>
          </a:p>
          <a:p>
            <a:pPr>
              <a:buFont typeface="Wingdings" panose="05000000000000000000" pitchFamily="2" charset="2"/>
              <a:buChar char="Ø"/>
            </a:pPr>
            <a:r>
              <a:rPr lang="sv-SE" sz="1800" dirty="0"/>
              <a:t>Beredande instans inför nämndens verksamhetsnominering och budgetbeslut</a:t>
            </a:r>
          </a:p>
          <a:p>
            <a:pPr>
              <a:buFont typeface="Wingdings" panose="05000000000000000000" pitchFamily="2" charset="2"/>
              <a:buChar char="Ø"/>
            </a:pPr>
            <a:r>
              <a:rPr lang="sv-SE" sz="1800" dirty="0"/>
              <a:t>Dialog och frågor av övergripande karaktär med nämndens politiker</a:t>
            </a:r>
          </a:p>
        </p:txBody>
      </p:sp>
    </p:spTree>
    <p:extLst>
      <p:ext uri="{BB962C8B-B14F-4D97-AF65-F5344CB8AC3E}">
        <p14:creationId xmlns:p14="http://schemas.microsoft.com/office/powerpoint/2010/main" val="2636353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6C00-C7C7-4A3B-AD65-EF878055CD82}"/>
              </a:ext>
            </a:extLst>
          </p:cNvPr>
          <p:cNvSpPr>
            <a:spLocks noGrp="1"/>
          </p:cNvSpPr>
          <p:nvPr>
            <p:ph type="title"/>
          </p:nvPr>
        </p:nvSpPr>
        <p:spPr/>
        <p:txBody>
          <a:bodyPr/>
          <a:lstStyle/>
          <a:p>
            <a:r>
              <a:rPr lang="sv-SE"/>
              <a:t>Gemensamma uppgifter och arbetsformer </a:t>
            </a:r>
          </a:p>
        </p:txBody>
      </p:sp>
      <p:sp>
        <p:nvSpPr>
          <p:cNvPr id="3" name="Platshållare för innehåll 2">
            <a:extLst>
              <a:ext uri="{FF2B5EF4-FFF2-40B4-BE49-F238E27FC236}">
                <a16:creationId xmlns:a16="http://schemas.microsoft.com/office/drawing/2014/main" id="{01FB1D1C-C147-4EEC-A191-6CCF6CE273BD}"/>
              </a:ext>
            </a:extLst>
          </p:cNvPr>
          <p:cNvSpPr>
            <a:spLocks noGrp="1"/>
          </p:cNvSpPr>
          <p:nvPr>
            <p:ph sz="half" idx="1"/>
          </p:nvPr>
        </p:nvSpPr>
        <p:spPr/>
        <p:txBody>
          <a:bodyPr vert="horz" lIns="0" tIns="0" rIns="0" bIns="0" rtlCol="0" anchor="t">
            <a:normAutofit fontScale="77500" lnSpcReduction="20000"/>
          </a:bodyPr>
          <a:lstStyle/>
          <a:p>
            <a:pPr marL="0" indent="0">
              <a:spcBef>
                <a:spcPts val="1200"/>
              </a:spcBef>
              <a:spcAft>
                <a:spcPts val="200"/>
              </a:spcAft>
              <a:buNone/>
            </a:pPr>
            <a:r>
              <a:rPr lang="sv-SE" sz="2000" b="1" dirty="0">
                <a:solidFill>
                  <a:srgbClr val="262626"/>
                </a:solidFill>
                <a:effectLst/>
                <a:ea typeface="MS PGothic" panose="020B0600070205080204" pitchFamily="34" charset="-128"/>
                <a:cs typeface="Arial" panose="020B0604020202020204" pitchFamily="34" charset="0"/>
              </a:rPr>
              <a:t>Rådens uppgifter framkommer av nämndens beslutade arbetsordning</a:t>
            </a:r>
          </a:p>
          <a:p>
            <a:pPr marL="0" indent="0">
              <a:spcBef>
                <a:spcPts val="1200"/>
              </a:spcBef>
              <a:spcAft>
                <a:spcPts val="200"/>
              </a:spcAft>
              <a:buNone/>
            </a:pPr>
            <a:endParaRPr lang="en-US" dirty="0"/>
          </a:p>
          <a:p>
            <a:pPr lvl="0">
              <a:lnSpc>
                <a:spcPct val="115000"/>
              </a:lnSpc>
              <a:buFont typeface="Wingdings" panose="05000000000000000000" pitchFamily="2" charset="2"/>
              <a:buChar char="Ø"/>
            </a:pPr>
            <a:r>
              <a:rPr lang="sv-SE" dirty="0">
                <a:ea typeface="MS PMincho" panose="02020600040205080304" pitchFamily="18" charset="-128"/>
                <a:cs typeface="Times New Roman" panose="02020603050405020304" pitchFamily="18" charset="0"/>
              </a:rPr>
              <a:t>F</a:t>
            </a:r>
            <a:r>
              <a:rPr lang="sv-SE" sz="2000" dirty="0">
                <a:effectLst/>
                <a:ea typeface="MS PMincho" panose="02020600040205080304" pitchFamily="18" charset="-128"/>
                <a:cs typeface="Times New Roman" panose="02020603050405020304" pitchFamily="18" charset="0"/>
              </a:rPr>
              <a:t>orum för samråd i planeringsprocesser.</a:t>
            </a:r>
          </a:p>
          <a:p>
            <a:pPr lvl="0">
              <a:lnSpc>
                <a:spcPct val="115000"/>
              </a:lnSpc>
              <a:buFont typeface="Wingdings" panose="05000000000000000000" pitchFamily="2" charset="2"/>
              <a:buChar char="Ø"/>
            </a:pPr>
            <a:r>
              <a:rPr lang="sv-SE" dirty="0">
                <a:ea typeface="MS PMincho" panose="02020600040205080304" pitchFamily="18" charset="-128"/>
                <a:cs typeface="Times New Roman" panose="02020603050405020304" pitchFamily="18" charset="0"/>
              </a:rPr>
              <a:t>E</a:t>
            </a:r>
            <a:r>
              <a:rPr lang="sv-SE" sz="2000" dirty="0">
                <a:effectLst/>
                <a:ea typeface="MS PMincho" panose="02020600040205080304" pitchFamily="18" charset="-128"/>
                <a:cs typeface="Times New Roman" panose="02020603050405020304" pitchFamily="18" charset="0"/>
              </a:rPr>
              <a:t>rfarenhetskunskap i den kommunala beslutsprocessen.</a:t>
            </a:r>
          </a:p>
          <a:p>
            <a:pPr lvl="0">
              <a:lnSpc>
                <a:spcPct val="115000"/>
              </a:lnSpc>
              <a:buFont typeface="Wingdings" panose="05000000000000000000" pitchFamily="2" charset="2"/>
              <a:buChar char="Ø"/>
            </a:pPr>
            <a:r>
              <a:rPr lang="sv-SE" sz="2000" dirty="0">
                <a:effectLst/>
                <a:ea typeface="MS PMincho" panose="02020600040205080304" pitchFamily="18" charset="-128"/>
                <a:cs typeface="Times New Roman" panose="02020603050405020304" pitchFamily="18" charset="0"/>
              </a:rPr>
              <a:t>Bevaka frågor som påverkar livsvillkoren för äldre.</a:t>
            </a:r>
          </a:p>
          <a:p>
            <a:pPr lvl="0">
              <a:lnSpc>
                <a:spcPct val="115000"/>
              </a:lnSpc>
              <a:buFont typeface="Wingdings" panose="05000000000000000000" pitchFamily="2" charset="2"/>
              <a:buChar char="Ø"/>
            </a:pPr>
            <a:r>
              <a:rPr lang="sv-SE" sz="2000" dirty="0">
                <a:effectLst/>
                <a:ea typeface="MS PMincho" panose="02020600040205080304" pitchFamily="18" charset="-128"/>
                <a:cs typeface="Times New Roman" panose="02020603050405020304" pitchFamily="18" charset="0"/>
              </a:rPr>
              <a:t>Uppmärksamma önskvärd eller ogynnsam utveckling och ta initiativ till förbättringar.</a:t>
            </a:r>
          </a:p>
          <a:p>
            <a:pPr lvl="0">
              <a:lnSpc>
                <a:spcPct val="115000"/>
              </a:lnSpc>
              <a:spcAft>
                <a:spcPts val="800"/>
              </a:spcAft>
              <a:buFont typeface="Wingdings" panose="05000000000000000000" pitchFamily="2" charset="2"/>
              <a:buChar char="Ø"/>
            </a:pPr>
            <a:r>
              <a:rPr lang="sv-SE" sz="2000" dirty="0">
                <a:effectLst/>
                <a:ea typeface="MS PMincho" panose="02020600040205080304" pitchFamily="18" charset="-128"/>
                <a:cs typeface="Times New Roman" panose="02020603050405020304" pitchFamily="18" charset="0"/>
              </a:rPr>
              <a:t>Omvärldsbevaka</a:t>
            </a:r>
            <a:endParaRPr lang="sv-SE" dirty="0">
              <a:effectLst/>
              <a:ea typeface="Calibri" panose="020F0502020204030204" pitchFamily="34" charset="0"/>
            </a:endParaRPr>
          </a:p>
          <a:p>
            <a:pPr marL="0" lvl="0" indent="0">
              <a:lnSpc>
                <a:spcPct val="115000"/>
              </a:lnSpc>
              <a:spcAft>
                <a:spcPts val="800"/>
              </a:spcAft>
              <a:buNone/>
            </a:pPr>
            <a:endParaRPr lang="sv-SE" dirty="0">
              <a:ea typeface="MS PMincho"/>
              <a:cs typeface="Times New Roman"/>
            </a:endParaRPr>
          </a:p>
          <a:p>
            <a:pPr marL="0" indent="0">
              <a:lnSpc>
                <a:spcPct val="114999"/>
              </a:lnSpc>
              <a:spcAft>
                <a:spcPts val="800"/>
              </a:spcAft>
              <a:buNone/>
            </a:pPr>
            <a:r>
              <a:rPr lang="sv-SE" sz="2000" i="1" dirty="0">
                <a:effectLst/>
                <a:ea typeface="MS PMincho"/>
                <a:cs typeface="Times New Roman"/>
              </a:rPr>
              <a:t>Råden behandlar inte ärenden som rör enskilda personer.</a:t>
            </a:r>
            <a:r>
              <a:rPr lang="sv-SE" i="1" dirty="0">
                <a:ea typeface="MS PMincho"/>
                <a:cs typeface="Times New Roman"/>
              </a:rPr>
              <a:t> </a:t>
            </a:r>
            <a:endParaRPr lang="sv-SE" i="1" dirty="0"/>
          </a:p>
          <a:p>
            <a:pPr marL="456565" lvl="1" indent="-229870">
              <a:buFont typeface="Wingdings" panose="05000000000000000000" pitchFamily="2" charset="2"/>
              <a:buChar char="§"/>
            </a:pPr>
            <a:endParaRPr lang="sv-SE" dirty="0">
              <a:cs typeface="Arial"/>
            </a:endParaRPr>
          </a:p>
          <a:p>
            <a:pPr marL="229870" indent="-229870"/>
            <a:endParaRPr lang="sv-SE" dirty="0">
              <a:cs typeface="Arial"/>
            </a:endParaRPr>
          </a:p>
          <a:p>
            <a:pPr marL="0" indent="0">
              <a:buNone/>
            </a:pPr>
            <a:endParaRPr lang="sv-SE" dirty="0">
              <a:effectLst/>
              <a:ea typeface="Calibri" panose="020F0502020204030204" pitchFamily="34" charset="0"/>
              <a:cs typeface="Arial"/>
            </a:endParaRPr>
          </a:p>
          <a:p>
            <a:pPr marL="0" indent="0">
              <a:buNone/>
            </a:pPr>
            <a:endParaRPr lang="sv-SE" dirty="0">
              <a:effectLst/>
              <a:ea typeface="Calibri" panose="020F0502020204030204" pitchFamily="34" charset="0"/>
            </a:endParaRPr>
          </a:p>
          <a:p>
            <a:pPr marL="456565" lvl="1" indent="-229870">
              <a:lnSpc>
                <a:spcPct val="115000"/>
              </a:lnSpc>
              <a:spcAft>
                <a:spcPts val="800"/>
              </a:spcAft>
              <a:buFont typeface="Wingdings" panose="05000000000000000000" pitchFamily="2" charset="2"/>
              <a:buChar char="§"/>
            </a:pPr>
            <a:endParaRPr lang="sv-SE" sz="1500" dirty="0">
              <a:effectLst/>
              <a:latin typeface="Times New Roman" panose="02020603050405020304" pitchFamily="18" charset="0"/>
              <a:ea typeface="MS PMincho" panose="02020600040205080304" pitchFamily="18" charset="-128"/>
              <a:cs typeface="Times New Roman" panose="02020603050405020304" pitchFamily="18" charset="0"/>
            </a:endParaRPr>
          </a:p>
          <a:p>
            <a:pPr marL="456565" lvl="1" indent="-229870">
              <a:buFont typeface="Wingdings" panose="05000000000000000000" pitchFamily="2" charset="2"/>
              <a:buChar char="§"/>
            </a:pPr>
            <a:endParaRPr lang="sv-SE" dirty="0">
              <a:cs typeface="Arial"/>
            </a:endParaRPr>
          </a:p>
        </p:txBody>
      </p:sp>
      <p:pic>
        <p:nvPicPr>
          <p:cNvPr id="6" name="Platshållare för innehåll 5" descr="En bild som visar vektorgrafik&#10;&#10;Automatiskt genererad beskrivning">
            <a:extLst>
              <a:ext uri="{FF2B5EF4-FFF2-40B4-BE49-F238E27FC236}">
                <a16:creationId xmlns:a16="http://schemas.microsoft.com/office/drawing/2014/main" id="{F468B8CC-0DEF-4802-9548-3C594AFDF19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99364" y="1644658"/>
            <a:ext cx="3784180" cy="3784180"/>
          </a:xfrm>
        </p:spPr>
      </p:pic>
    </p:spTree>
    <p:extLst>
      <p:ext uri="{BB962C8B-B14F-4D97-AF65-F5344CB8AC3E}">
        <p14:creationId xmlns:p14="http://schemas.microsoft.com/office/powerpoint/2010/main" val="2462806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95E5EF-82A4-4D9A-83FF-7379A79EF74A}"/>
              </a:ext>
            </a:extLst>
          </p:cNvPr>
          <p:cNvSpPr>
            <a:spLocks noGrp="1"/>
          </p:cNvSpPr>
          <p:nvPr>
            <p:ph type="title"/>
          </p:nvPr>
        </p:nvSpPr>
        <p:spPr>
          <a:xfrm>
            <a:off x="407988" y="404813"/>
            <a:ext cx="9170279" cy="736959"/>
          </a:xfrm>
        </p:spPr>
        <p:txBody>
          <a:bodyPr anchor="ctr">
            <a:normAutofit/>
          </a:bodyPr>
          <a:lstStyle/>
          <a:p>
            <a:r>
              <a:rPr lang="sv-SE"/>
              <a:t>Uppgifter och arbetsformer forts. </a:t>
            </a:r>
          </a:p>
        </p:txBody>
      </p:sp>
      <p:sp>
        <p:nvSpPr>
          <p:cNvPr id="3" name="Platshållare för innehåll 2">
            <a:extLst>
              <a:ext uri="{FF2B5EF4-FFF2-40B4-BE49-F238E27FC236}">
                <a16:creationId xmlns:a16="http://schemas.microsoft.com/office/drawing/2014/main" id="{B7A3F890-23F5-4897-8E6D-BB7B16647F45}"/>
              </a:ext>
            </a:extLst>
          </p:cNvPr>
          <p:cNvSpPr>
            <a:spLocks noGrp="1"/>
          </p:cNvSpPr>
          <p:nvPr>
            <p:ph sz="half" idx="1"/>
          </p:nvPr>
        </p:nvSpPr>
        <p:spPr>
          <a:xfrm>
            <a:off x="407987" y="1736728"/>
            <a:ext cx="7631831" cy="4284509"/>
          </a:xfrm>
        </p:spPr>
        <p:txBody>
          <a:bodyPr>
            <a:normAutofit/>
          </a:bodyPr>
          <a:lstStyle/>
          <a:p>
            <a:pPr marL="0" indent="0">
              <a:spcAft>
                <a:spcPts val="800"/>
              </a:spcAft>
              <a:buNone/>
            </a:pPr>
            <a:r>
              <a:rPr lang="sv-SE" b="1" dirty="0"/>
              <a:t>F</a:t>
            </a:r>
            <a:r>
              <a:rPr lang="sv-SE" b="1" dirty="0">
                <a:effectLst/>
              </a:rPr>
              <a:t>örvaltningen bidrar med stöd till och samordning av råden genom att</a:t>
            </a:r>
          </a:p>
          <a:p>
            <a:pPr lvl="0">
              <a:buFont typeface="Wingdings" panose="05000000000000000000" pitchFamily="2" charset="2"/>
              <a:buChar char="Ø"/>
            </a:pPr>
            <a:r>
              <a:rPr lang="sv-SE" dirty="0">
                <a:effectLst/>
              </a:rPr>
              <a:t>Ha en stödjande och konsultativ roll.</a:t>
            </a:r>
          </a:p>
          <a:p>
            <a:pPr lvl="0">
              <a:buFont typeface="Wingdings" panose="05000000000000000000" pitchFamily="2" charset="2"/>
              <a:buChar char="Ø"/>
            </a:pPr>
            <a:r>
              <a:rPr lang="sv-SE" dirty="0">
                <a:effectLst/>
              </a:rPr>
              <a:t>Bistå med sakkunskap.</a:t>
            </a:r>
          </a:p>
          <a:p>
            <a:pPr lvl="0">
              <a:buFont typeface="Wingdings" panose="05000000000000000000" pitchFamily="2" charset="2"/>
              <a:buChar char="Ø"/>
            </a:pPr>
            <a:r>
              <a:rPr lang="sv-SE" dirty="0">
                <a:effectLst/>
              </a:rPr>
              <a:t>Skapa förutsättningar för dialog inom råden.</a:t>
            </a:r>
          </a:p>
          <a:p>
            <a:pPr lvl="0">
              <a:buFont typeface="Wingdings" panose="05000000000000000000" pitchFamily="2" charset="2"/>
              <a:buChar char="Ø"/>
            </a:pPr>
            <a:r>
              <a:rPr lang="sv-SE" dirty="0">
                <a:effectLst/>
              </a:rPr>
              <a:t>Värna civilsamhällets oberoende roll som röstbärare.</a:t>
            </a:r>
          </a:p>
          <a:p>
            <a:endParaRPr lang="sv-SE" dirty="0"/>
          </a:p>
        </p:txBody>
      </p:sp>
      <p:pic>
        <p:nvPicPr>
          <p:cNvPr id="5" name="Platshållare för innehåll 4">
            <a:extLst>
              <a:ext uri="{FF2B5EF4-FFF2-40B4-BE49-F238E27FC236}">
                <a16:creationId xmlns:a16="http://schemas.microsoft.com/office/drawing/2014/main" id="{C0611BFC-2752-453E-A270-4E53B1A658A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721725" y="2266950"/>
            <a:ext cx="2324100" cy="2324100"/>
          </a:xfrm>
        </p:spPr>
      </p:pic>
    </p:spTree>
    <p:extLst>
      <p:ext uri="{BB962C8B-B14F-4D97-AF65-F5344CB8AC3E}">
        <p14:creationId xmlns:p14="http://schemas.microsoft.com/office/powerpoint/2010/main" val="198236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059CC81-CCFC-4BED-BA4D-C86D2EA0085A}"/>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302701" y="634176"/>
            <a:ext cx="5401067" cy="5404115"/>
          </a:xfrm>
          <a:prstGeom prst="rect">
            <a:avLst/>
          </a:prstGeom>
        </p:spPr>
      </p:pic>
      <p:sp>
        <p:nvSpPr>
          <p:cNvPr id="4" name="Rubrik 3">
            <a:extLst>
              <a:ext uri="{FF2B5EF4-FFF2-40B4-BE49-F238E27FC236}">
                <a16:creationId xmlns:a16="http://schemas.microsoft.com/office/drawing/2014/main" id="{F95935E4-FBED-45E6-9758-CC465419F507}"/>
              </a:ext>
            </a:extLst>
          </p:cNvPr>
          <p:cNvSpPr>
            <a:spLocks noGrp="1"/>
          </p:cNvSpPr>
          <p:nvPr>
            <p:ph type="title"/>
          </p:nvPr>
        </p:nvSpPr>
        <p:spPr/>
        <p:txBody>
          <a:bodyPr/>
          <a:lstStyle/>
          <a:p>
            <a:pPr algn="ctr"/>
            <a:r>
              <a:rPr lang="sv-SE"/>
              <a:t>Frågor och diskussion</a:t>
            </a:r>
          </a:p>
        </p:txBody>
      </p:sp>
    </p:spTree>
    <p:extLst>
      <p:ext uri="{BB962C8B-B14F-4D97-AF65-F5344CB8AC3E}">
        <p14:creationId xmlns:p14="http://schemas.microsoft.com/office/powerpoint/2010/main" val="398662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35285F2-2ADF-4CB4-B127-5A83AF628F62}"/>
              </a:ext>
            </a:extLst>
          </p:cNvPr>
          <p:cNvSpPr>
            <a:spLocks noGrp="1"/>
          </p:cNvSpPr>
          <p:nvPr>
            <p:ph type="ctrTitle"/>
          </p:nvPr>
        </p:nvSpPr>
        <p:spPr/>
        <p:txBody>
          <a:bodyPr/>
          <a:lstStyle/>
          <a:p>
            <a:r>
              <a:rPr lang="sv-SE"/>
              <a:t>En politiskt styrd organisation</a:t>
            </a:r>
          </a:p>
        </p:txBody>
      </p:sp>
    </p:spTree>
    <p:extLst>
      <p:ext uri="{BB962C8B-B14F-4D97-AF65-F5344CB8AC3E}">
        <p14:creationId xmlns:p14="http://schemas.microsoft.com/office/powerpoint/2010/main" val="218778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AD27-E3F8-408B-A998-F2688550736A}"/>
              </a:ext>
            </a:extLst>
          </p:cNvPr>
          <p:cNvSpPr>
            <a:spLocks noGrp="1"/>
          </p:cNvSpPr>
          <p:nvPr>
            <p:ph type="title"/>
          </p:nvPr>
        </p:nvSpPr>
        <p:spPr/>
        <p:txBody>
          <a:bodyPr>
            <a:normAutofit fontScale="90000"/>
          </a:bodyPr>
          <a:lstStyle/>
          <a:p>
            <a:r>
              <a:rPr lang="sv-SE"/>
              <a:t>Kontakt</a:t>
            </a:r>
          </a:p>
        </p:txBody>
      </p:sp>
      <p:sp>
        <p:nvSpPr>
          <p:cNvPr id="3" name="Platshållare för text 2">
            <a:extLst>
              <a:ext uri="{FF2B5EF4-FFF2-40B4-BE49-F238E27FC236}">
                <a16:creationId xmlns:a16="http://schemas.microsoft.com/office/drawing/2014/main" id="{8E4FCA14-D569-4621-9ECA-81A823936203}"/>
              </a:ext>
            </a:extLst>
          </p:cNvPr>
          <p:cNvSpPr>
            <a:spLocks noGrp="1"/>
          </p:cNvSpPr>
          <p:nvPr>
            <p:ph type="body" sz="quarter" idx="11"/>
          </p:nvPr>
        </p:nvSpPr>
        <p:spPr/>
        <p:txBody>
          <a:bodyPr vert="horz" lIns="0" tIns="0" rIns="0" bIns="0" numCol="1" spcCol="180000" rtlCol="0" anchor="t">
            <a:noAutofit/>
          </a:bodyPr>
          <a:lstStyle/>
          <a:p>
            <a:endParaRPr lang="sv-SE"/>
          </a:p>
          <a:p>
            <a:r>
              <a:rPr lang="sv-SE"/>
              <a:t>Äldre samt vård- och omsorgsförvaltningen, Göteborgs Stad</a:t>
            </a:r>
          </a:p>
        </p:txBody>
      </p:sp>
    </p:spTree>
    <p:extLst>
      <p:ext uri="{BB962C8B-B14F-4D97-AF65-F5344CB8AC3E}">
        <p14:creationId xmlns:p14="http://schemas.microsoft.com/office/powerpoint/2010/main" val="244156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0A81657-6341-4F03-8C60-180364899E9C}"/>
              </a:ext>
            </a:extLst>
          </p:cNvPr>
          <p:cNvGraphicFramePr/>
          <p:nvPr>
            <p:extLst>
              <p:ext uri="{D42A27DB-BD31-4B8C-83A1-F6EECF244321}">
                <p14:modId xmlns:p14="http://schemas.microsoft.com/office/powerpoint/2010/main" val="676613209"/>
              </p:ext>
            </p:extLst>
          </p:nvPr>
        </p:nvGraphicFramePr>
        <p:xfrm>
          <a:off x="2752172" y="1618926"/>
          <a:ext cx="6120598" cy="4156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2">
            <a:extLst>
              <a:ext uri="{FF2B5EF4-FFF2-40B4-BE49-F238E27FC236}">
                <a16:creationId xmlns:a16="http://schemas.microsoft.com/office/drawing/2014/main" id="{B23841E7-E3B4-66CD-CAE6-FDEAA25AD57D}"/>
              </a:ext>
            </a:extLst>
          </p:cNvPr>
          <p:cNvSpPr>
            <a:spLocks noGrp="1"/>
          </p:cNvSpPr>
          <p:nvPr>
            <p:ph type="title"/>
          </p:nvPr>
        </p:nvSpPr>
        <p:spPr/>
        <p:txBody>
          <a:bodyPr/>
          <a:lstStyle/>
          <a:p>
            <a:pPr algn="ctr"/>
            <a:r>
              <a:rPr lang="sv-SE"/>
              <a:t>Göteborgs Stads organisation</a:t>
            </a:r>
          </a:p>
        </p:txBody>
      </p:sp>
    </p:spTree>
    <p:extLst>
      <p:ext uri="{BB962C8B-B14F-4D97-AF65-F5344CB8AC3E}">
        <p14:creationId xmlns:p14="http://schemas.microsoft.com/office/powerpoint/2010/main" val="199829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C1C626-081F-4470-9FD6-6E7053808B71}"/>
              </a:ext>
            </a:extLst>
          </p:cNvPr>
          <p:cNvSpPr>
            <a:spLocks noGrp="1"/>
          </p:cNvSpPr>
          <p:nvPr>
            <p:ph type="title"/>
          </p:nvPr>
        </p:nvSpPr>
        <p:spPr/>
        <p:txBody>
          <a:bodyPr>
            <a:normAutofit/>
          </a:bodyPr>
          <a:lstStyle/>
          <a:p>
            <a:pPr algn="ctr"/>
            <a:r>
              <a:rPr lang="sv-SE"/>
              <a:t>Bakgrund</a:t>
            </a:r>
          </a:p>
        </p:txBody>
      </p:sp>
      <p:sp>
        <p:nvSpPr>
          <p:cNvPr id="3" name="Platshållare för innehåll 2">
            <a:extLst>
              <a:ext uri="{FF2B5EF4-FFF2-40B4-BE49-F238E27FC236}">
                <a16:creationId xmlns:a16="http://schemas.microsoft.com/office/drawing/2014/main" id="{66620B0D-01BB-41AE-A9D8-61BCB58EBD15}"/>
              </a:ext>
            </a:extLst>
          </p:cNvPr>
          <p:cNvSpPr>
            <a:spLocks noGrp="1"/>
          </p:cNvSpPr>
          <p:nvPr>
            <p:ph sz="half" idx="1"/>
          </p:nvPr>
        </p:nvSpPr>
        <p:spPr>
          <a:xfrm>
            <a:off x="412751" y="1141772"/>
            <a:ext cx="5400000" cy="4176710"/>
          </a:xfrm>
        </p:spPr>
        <p:txBody>
          <a:bodyPr vert="horz" lIns="0" tIns="0" rIns="0" bIns="0" rtlCol="0" anchor="t">
            <a:normAutofit/>
          </a:bodyPr>
          <a:lstStyle/>
          <a:p>
            <a:pPr marL="0" indent="0">
              <a:buNone/>
            </a:pPr>
            <a:endParaRPr lang="sv-SE"/>
          </a:p>
          <a:p>
            <a:pPr marL="229870" indent="-229870"/>
            <a:r>
              <a:rPr lang="sv-SE"/>
              <a:t>Äldre samt vård och omsorgsnämnden  bildades årsskiftet 2020/2021</a:t>
            </a:r>
            <a:endParaRPr lang="en-US"/>
          </a:p>
          <a:p>
            <a:pPr marL="229870" indent="-229870"/>
            <a:r>
              <a:rPr lang="sv-SE">
                <a:ea typeface="+mn-lt"/>
                <a:cs typeface="+mn-lt"/>
              </a:rPr>
              <a:t>En av sex socialnämnder</a:t>
            </a:r>
            <a:endParaRPr lang="en-US">
              <a:ea typeface="+mn-lt"/>
              <a:cs typeface="+mn-lt"/>
            </a:endParaRPr>
          </a:p>
          <a:p>
            <a:pPr marL="229870" indent="-229870"/>
            <a:r>
              <a:rPr lang="sv-SE">
                <a:solidFill>
                  <a:srgbClr val="333333"/>
                </a:solidFill>
                <a:latin typeface="Open Sans"/>
                <a:ea typeface="Open Sans"/>
                <a:cs typeface="Open Sans"/>
              </a:rPr>
              <a:t>Äldre samt vård- och omsorgsförvaltningen utför den dagliga verksamheten</a:t>
            </a:r>
            <a:endParaRPr lang="sv-SE" b="0" i="0">
              <a:solidFill>
                <a:srgbClr val="333333"/>
              </a:solidFill>
              <a:effectLst/>
              <a:latin typeface="Open Sans"/>
              <a:ea typeface="Open Sans"/>
              <a:cs typeface="Open Sans"/>
            </a:endParaRPr>
          </a:p>
          <a:p>
            <a:pPr marL="229870" indent="-229870"/>
            <a:endParaRPr lang="sv-SE" b="0" i="0">
              <a:solidFill>
                <a:srgbClr val="333333"/>
              </a:solidFill>
              <a:effectLst/>
              <a:latin typeface="Open Sans"/>
              <a:ea typeface="Open Sans"/>
              <a:cs typeface="Open Sans"/>
            </a:endParaRPr>
          </a:p>
          <a:p>
            <a:pPr marL="229870" indent="-229870"/>
            <a:endParaRPr lang="sv-SE">
              <a:cs typeface="Arial"/>
            </a:endParaRPr>
          </a:p>
        </p:txBody>
      </p:sp>
      <p:graphicFrame>
        <p:nvGraphicFramePr>
          <p:cNvPr id="10" name="Platshållare för innehåll 9">
            <a:extLst>
              <a:ext uri="{FF2B5EF4-FFF2-40B4-BE49-F238E27FC236}">
                <a16:creationId xmlns:a16="http://schemas.microsoft.com/office/drawing/2014/main" id="{5CB1A500-0724-418D-8958-19831CD2A8C5}"/>
              </a:ext>
            </a:extLst>
          </p:cNvPr>
          <p:cNvGraphicFramePr>
            <a:graphicFrameLocks noGrp="1"/>
          </p:cNvGraphicFramePr>
          <p:nvPr>
            <p:ph sz="half" idx="2"/>
            <p:extLst>
              <p:ext uri="{D42A27DB-BD31-4B8C-83A1-F6EECF244321}">
                <p14:modId xmlns:p14="http://schemas.microsoft.com/office/powerpoint/2010/main" val="429012395"/>
              </p:ext>
            </p:extLst>
          </p:nvPr>
        </p:nvGraphicFramePr>
        <p:xfrm>
          <a:off x="6379252" y="1582720"/>
          <a:ext cx="3659898" cy="3066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537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4D058B-1DE2-4E17-A0F5-B484C76D3000}"/>
              </a:ext>
            </a:extLst>
          </p:cNvPr>
          <p:cNvSpPr>
            <a:spLocks noGrp="1"/>
          </p:cNvSpPr>
          <p:nvPr>
            <p:ph type="title"/>
          </p:nvPr>
        </p:nvSpPr>
        <p:spPr/>
        <p:txBody>
          <a:bodyPr>
            <a:normAutofit fontScale="90000"/>
          </a:bodyPr>
          <a:lstStyle/>
          <a:p>
            <a:pPr algn="ctr"/>
            <a:r>
              <a:rPr lang="sv-SE"/>
              <a:t>Äldre samt vård- och omsorgsnämndens uppdrag  och ansvar</a:t>
            </a:r>
          </a:p>
        </p:txBody>
      </p:sp>
      <p:sp>
        <p:nvSpPr>
          <p:cNvPr id="3" name="Platshållare för innehåll 2">
            <a:extLst>
              <a:ext uri="{FF2B5EF4-FFF2-40B4-BE49-F238E27FC236}">
                <a16:creationId xmlns:a16="http://schemas.microsoft.com/office/drawing/2014/main" id="{E649F167-6385-4AAF-AA26-ED9A0B716349}"/>
              </a:ext>
            </a:extLst>
          </p:cNvPr>
          <p:cNvSpPr>
            <a:spLocks noGrp="1"/>
          </p:cNvSpPr>
          <p:nvPr>
            <p:ph sz="half" idx="1"/>
          </p:nvPr>
        </p:nvSpPr>
        <p:spPr>
          <a:xfrm>
            <a:off x="407987" y="1736729"/>
            <a:ext cx="7838865" cy="4176710"/>
          </a:xfrm>
        </p:spPr>
        <p:txBody>
          <a:bodyPr vert="horz" lIns="0" tIns="0" rIns="0" bIns="0" rtlCol="0" anchor="t">
            <a:normAutofit/>
          </a:bodyPr>
          <a:lstStyle/>
          <a:p>
            <a:pPr marL="229870" indent="-229870"/>
            <a:r>
              <a:rPr lang="sv-SE" dirty="0">
                <a:solidFill>
                  <a:srgbClr val="333333"/>
                </a:solidFill>
                <a:latin typeface="Open Sans" panose="020B0606030504020204" pitchFamily="34" charset="0"/>
              </a:rPr>
              <a:t>Verksamhetsområde äldre samt hälso- och sjukvård</a:t>
            </a:r>
          </a:p>
          <a:p>
            <a:pPr marL="0" indent="0">
              <a:buNone/>
            </a:pPr>
            <a:endParaRPr lang="sv-SE" dirty="0">
              <a:solidFill>
                <a:srgbClr val="333333"/>
              </a:solidFill>
              <a:latin typeface="Open Sans" panose="020B0606030504020204" pitchFamily="34" charset="0"/>
            </a:endParaRPr>
          </a:p>
          <a:p>
            <a:pPr marL="229870" indent="-229870"/>
            <a:r>
              <a:rPr lang="sv-SE" dirty="0">
                <a:latin typeface="Open Sans"/>
                <a:ea typeface="Open Sans"/>
                <a:cs typeface="Open Sans"/>
              </a:rPr>
              <a:t>Ansvar styrs av </a:t>
            </a:r>
            <a:r>
              <a:rPr lang="sv-SE" b="0" i="0" dirty="0">
                <a:effectLst/>
                <a:latin typeface="Open Sans"/>
                <a:ea typeface="Open Sans"/>
                <a:cs typeface="Open Sans"/>
              </a:rPr>
              <a:t>lagar </a:t>
            </a:r>
            <a:r>
              <a:rPr lang="sv-SE" b="0" i="0" dirty="0">
                <a:solidFill>
                  <a:srgbClr val="333333"/>
                </a:solidFill>
                <a:effectLst/>
                <a:latin typeface="Open Sans"/>
                <a:ea typeface="Open Sans"/>
                <a:cs typeface="Open Sans"/>
              </a:rPr>
              <a:t>gällande bland annat rätt till bistånd och kommunal hälso- och sjukvård</a:t>
            </a:r>
            <a:endParaRPr lang="sv-SE" dirty="0">
              <a:cs typeface="Arial"/>
            </a:endParaRPr>
          </a:p>
          <a:p>
            <a:pPr marL="456565" lvl="2" indent="0">
              <a:buNone/>
            </a:pPr>
            <a:endParaRPr lang="sv-SE" dirty="0">
              <a:cs typeface="Arial"/>
            </a:endParaRPr>
          </a:p>
          <a:p>
            <a:pPr marL="229870" indent="-229870"/>
            <a:r>
              <a:rPr lang="sv-SE" dirty="0">
                <a:solidFill>
                  <a:srgbClr val="333333"/>
                </a:solidFill>
                <a:latin typeface="Open Sans"/>
                <a:ea typeface="Open Sans"/>
                <a:cs typeface="Open Sans"/>
              </a:rPr>
              <a:t>Ansvarar för att kommunfullmäktiges beslut utförs och har budget för det egna verksamhetsområdet. </a:t>
            </a:r>
            <a:endParaRPr lang="sv-SE" dirty="0">
              <a:solidFill>
                <a:srgbClr val="333333"/>
              </a:solidFill>
              <a:latin typeface="Open Sans" panose="020B0606030504020204" pitchFamily="34" charset="0"/>
              <a:ea typeface="Open Sans"/>
              <a:cs typeface="Open Sans"/>
            </a:endParaRPr>
          </a:p>
          <a:p>
            <a:pPr marL="456565" lvl="2" indent="0">
              <a:buNone/>
            </a:pPr>
            <a:endParaRPr lang="sv-SE" dirty="0">
              <a:cs typeface="Arial"/>
            </a:endParaRPr>
          </a:p>
          <a:p>
            <a:pPr marL="686435" lvl="2" indent="-229870"/>
            <a:endParaRPr lang="sv-SE" b="0" i="0" dirty="0">
              <a:solidFill>
                <a:srgbClr val="333333"/>
              </a:solidFill>
              <a:effectLst/>
              <a:latin typeface="Arial"/>
              <a:ea typeface="Open Sans"/>
              <a:cs typeface="Arial"/>
            </a:endParaRPr>
          </a:p>
          <a:p>
            <a:pPr marL="686435" lvl="2" indent="-229870"/>
            <a:endParaRPr lang="sv-SE" b="0" i="0" dirty="0">
              <a:solidFill>
                <a:srgbClr val="333333"/>
              </a:solidFill>
              <a:effectLst/>
              <a:latin typeface="Open Sans"/>
              <a:ea typeface="Open Sans"/>
              <a:cs typeface="Open Sans"/>
            </a:endParaRPr>
          </a:p>
          <a:p>
            <a:pPr marL="686435" lvl="2" indent="-229870"/>
            <a:endParaRPr lang="sv-SE" b="0" i="0" dirty="0">
              <a:solidFill>
                <a:srgbClr val="333333"/>
              </a:solidFill>
              <a:effectLst/>
              <a:latin typeface="Open Sans"/>
              <a:ea typeface="Open Sans"/>
              <a:cs typeface="Open Sans"/>
            </a:endParaRPr>
          </a:p>
          <a:p>
            <a:pPr marL="456565" lvl="1" indent="-229870"/>
            <a:endParaRPr lang="sv-SE" dirty="0">
              <a:solidFill>
                <a:srgbClr val="333333"/>
              </a:solidFill>
              <a:latin typeface="Open Sans" panose="020B0606030504020204" pitchFamily="34" charset="0"/>
              <a:ea typeface="Open Sans"/>
              <a:cs typeface="Open Sans"/>
            </a:endParaRPr>
          </a:p>
          <a:p>
            <a:pPr marL="229870" indent="-229870"/>
            <a:endParaRPr lang="sv-SE" dirty="0">
              <a:solidFill>
                <a:srgbClr val="333333"/>
              </a:solidFill>
              <a:latin typeface="Open Sans" panose="020B0606030504020204" pitchFamily="34" charset="0"/>
            </a:endParaRPr>
          </a:p>
          <a:p>
            <a:pPr marL="229870" indent="-229870"/>
            <a:endParaRPr lang="sv-SE" dirty="0">
              <a:solidFill>
                <a:srgbClr val="333333"/>
              </a:solidFill>
              <a:latin typeface="Open Sans" panose="020B0606030504020204" pitchFamily="34" charset="0"/>
            </a:endParaRPr>
          </a:p>
          <a:p>
            <a:pPr marL="0" indent="0">
              <a:buNone/>
            </a:pPr>
            <a:endParaRPr lang="sv-SE" dirty="0">
              <a:solidFill>
                <a:srgbClr val="333333"/>
              </a:solidFill>
              <a:latin typeface="Open Sans" panose="020B0606030504020204" pitchFamily="34" charset="0"/>
              <a:ea typeface="Open Sans"/>
              <a:cs typeface="Open Sans"/>
            </a:endParaRPr>
          </a:p>
          <a:p>
            <a:pPr marL="226695" lvl="1" indent="0">
              <a:buNone/>
            </a:pPr>
            <a:endParaRPr lang="en-US" dirty="0">
              <a:cs typeface="Arial"/>
            </a:endParaRPr>
          </a:p>
        </p:txBody>
      </p:sp>
      <p:pic>
        <p:nvPicPr>
          <p:cNvPr id="9" name="Platshållare för innehåll 8">
            <a:extLst>
              <a:ext uri="{FF2B5EF4-FFF2-40B4-BE49-F238E27FC236}">
                <a16:creationId xmlns:a16="http://schemas.microsoft.com/office/drawing/2014/main" id="{E1B5EAD8-043F-4FCF-8EEB-0661D3989F3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695428" y="1971533"/>
            <a:ext cx="2914934" cy="2914934"/>
          </a:xfrm>
        </p:spPr>
      </p:pic>
    </p:spTree>
    <p:extLst>
      <p:ext uri="{BB962C8B-B14F-4D97-AF65-F5344CB8AC3E}">
        <p14:creationId xmlns:p14="http://schemas.microsoft.com/office/powerpoint/2010/main" val="27475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F89A0-58AE-49C6-A10A-230BC90686E6}"/>
              </a:ext>
            </a:extLst>
          </p:cNvPr>
          <p:cNvSpPr>
            <a:spLocks noGrp="1"/>
          </p:cNvSpPr>
          <p:nvPr>
            <p:ph type="title"/>
          </p:nvPr>
        </p:nvSpPr>
        <p:spPr>
          <a:xfrm>
            <a:off x="407988" y="404813"/>
            <a:ext cx="9170279" cy="736959"/>
          </a:xfrm>
        </p:spPr>
        <p:txBody>
          <a:bodyPr anchor="ctr">
            <a:normAutofit/>
          </a:bodyPr>
          <a:lstStyle/>
          <a:p>
            <a:r>
              <a:rPr lang="sv-SE"/>
              <a:t>Reglemente för nämnden </a:t>
            </a:r>
            <a:endParaRPr lang="en-US"/>
          </a:p>
        </p:txBody>
      </p:sp>
      <p:graphicFrame>
        <p:nvGraphicFramePr>
          <p:cNvPr id="9" name="Platshållare för innehåll 4">
            <a:extLst>
              <a:ext uri="{FF2B5EF4-FFF2-40B4-BE49-F238E27FC236}">
                <a16:creationId xmlns:a16="http://schemas.microsoft.com/office/drawing/2014/main" id="{99AD00D0-1B33-5772-EFC6-CB8F6A09320F}"/>
              </a:ext>
            </a:extLst>
          </p:cNvPr>
          <p:cNvGraphicFramePr>
            <a:graphicFrameLocks noGrp="1"/>
          </p:cNvGraphicFramePr>
          <p:nvPr>
            <p:ph idx="11"/>
            <p:extLst>
              <p:ext uri="{D42A27DB-BD31-4B8C-83A1-F6EECF244321}">
                <p14:modId xmlns:p14="http://schemas.microsoft.com/office/powerpoint/2010/main" val="1182162575"/>
              </p:ext>
            </p:extLst>
          </p:nvPr>
        </p:nvGraphicFramePr>
        <p:xfrm>
          <a:off x="1056000" y="1738313"/>
          <a:ext cx="10080000" cy="4175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44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2F4A29-00C1-41A9-A976-0D03FA4B6A54}"/>
              </a:ext>
            </a:extLst>
          </p:cNvPr>
          <p:cNvSpPr>
            <a:spLocks noGrp="1"/>
          </p:cNvSpPr>
          <p:nvPr>
            <p:ph type="title"/>
          </p:nvPr>
        </p:nvSpPr>
        <p:spPr>
          <a:xfrm>
            <a:off x="407988" y="404813"/>
            <a:ext cx="9170279" cy="736959"/>
          </a:xfrm>
        </p:spPr>
        <p:txBody>
          <a:bodyPr anchor="ctr">
            <a:normAutofit/>
          </a:bodyPr>
          <a:lstStyle/>
          <a:p>
            <a:r>
              <a:rPr lang="sv-SE" sz="2800"/>
              <a:t>Äldre samt vård- och omsorgsnämndens mål</a:t>
            </a:r>
          </a:p>
        </p:txBody>
      </p:sp>
      <p:sp>
        <p:nvSpPr>
          <p:cNvPr id="3" name="Platshållare för innehåll 2">
            <a:extLst>
              <a:ext uri="{FF2B5EF4-FFF2-40B4-BE49-F238E27FC236}">
                <a16:creationId xmlns:a16="http://schemas.microsoft.com/office/drawing/2014/main" id="{E4C56CF4-63FE-4CC9-B452-4EC29B9D6D57}"/>
              </a:ext>
            </a:extLst>
          </p:cNvPr>
          <p:cNvSpPr>
            <a:spLocks noGrp="1"/>
          </p:cNvSpPr>
          <p:nvPr>
            <p:ph sz="half" idx="1"/>
          </p:nvPr>
        </p:nvSpPr>
        <p:spPr>
          <a:xfrm>
            <a:off x="407988" y="1736729"/>
            <a:ext cx="6361112" cy="4176710"/>
          </a:xfrm>
        </p:spPr>
        <p:txBody>
          <a:bodyPr>
            <a:normAutofit/>
          </a:bodyPr>
          <a:lstStyle/>
          <a:p>
            <a:pPr marL="0" indent="0">
              <a:lnSpc>
                <a:spcPct val="100000"/>
              </a:lnSpc>
              <a:buNone/>
            </a:pPr>
            <a:r>
              <a:rPr lang="sv-SE" sz="1700" b="1" dirty="0"/>
              <a:t>Övergripande verksamhetsmål</a:t>
            </a:r>
          </a:p>
          <a:p>
            <a:pPr>
              <a:lnSpc>
                <a:spcPct val="100000"/>
              </a:lnSpc>
            </a:pPr>
            <a:r>
              <a:rPr lang="sv-SE" sz="1700" dirty="0"/>
              <a:t>Göteborg har en värdig äldreomsorg med trygghet och självbestämmande</a:t>
            </a:r>
            <a:endParaRPr lang="sv-SE" sz="1700" b="1" dirty="0"/>
          </a:p>
          <a:p>
            <a:pPr>
              <a:lnSpc>
                <a:spcPct val="100000"/>
              </a:lnSpc>
            </a:pPr>
            <a:r>
              <a:rPr lang="sv-SE" sz="1700" dirty="0"/>
              <a:t>Göteborg är en jämlik stad med gemenskap och tillit.</a:t>
            </a:r>
          </a:p>
          <a:p>
            <a:pPr>
              <a:lnSpc>
                <a:spcPct val="100000"/>
              </a:lnSpc>
            </a:pPr>
            <a:endParaRPr lang="sv-SE" sz="1700" dirty="0"/>
          </a:p>
          <a:p>
            <a:pPr marL="0" indent="0">
              <a:lnSpc>
                <a:spcPct val="100000"/>
              </a:lnSpc>
              <a:buNone/>
            </a:pPr>
            <a:r>
              <a:rPr lang="sv-SE" sz="1700" b="1" dirty="0"/>
              <a:t>Kommunfullmäktiges mål för nämnden</a:t>
            </a:r>
            <a:endParaRPr lang="sv-SE" sz="1700" dirty="0"/>
          </a:p>
          <a:p>
            <a:pPr>
              <a:lnSpc>
                <a:spcPct val="100000"/>
              </a:lnSpc>
            </a:pPr>
            <a:r>
              <a:rPr lang="sv-SE" sz="1700" dirty="0"/>
              <a:t>Nöjdheten med äldreomsorgen ska öka så att Göteborg ligger i topp bland storstäderna i nationella jämförelser</a:t>
            </a:r>
          </a:p>
          <a:p>
            <a:pPr>
              <a:lnSpc>
                <a:spcPct val="100000"/>
              </a:lnSpc>
            </a:pPr>
            <a:r>
              <a:rPr lang="sv-SE" sz="1700" dirty="0"/>
              <a:t>Den kommunala hälso- och sjukvården ska vara av god kvalitet och likvärdig över staden</a:t>
            </a:r>
          </a:p>
          <a:p>
            <a:pPr>
              <a:lnSpc>
                <a:spcPct val="100000"/>
              </a:lnSpc>
            </a:pPr>
            <a:r>
              <a:rPr lang="sv-SE" sz="1700" dirty="0"/>
              <a:t>Kompetensförsörjningsarbetet inom äldreomsorgen ska förstärkas och personalkontinuiteten ska öka.</a:t>
            </a:r>
          </a:p>
        </p:txBody>
      </p:sp>
      <p:pic>
        <p:nvPicPr>
          <p:cNvPr id="10" name="Platshållare för innehåll 9" descr="En bild som visar vektorgrafik&#10;&#10;Automatiskt genererad beskrivning">
            <a:extLst>
              <a:ext uri="{FF2B5EF4-FFF2-40B4-BE49-F238E27FC236}">
                <a16:creationId xmlns:a16="http://schemas.microsoft.com/office/drawing/2014/main" id="{C215200C-267F-460C-A85E-03DE02659BC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00900" y="2372019"/>
            <a:ext cx="4298950" cy="2794999"/>
          </a:xfrm>
        </p:spPr>
      </p:pic>
    </p:spTree>
    <p:extLst>
      <p:ext uri="{BB962C8B-B14F-4D97-AF65-F5344CB8AC3E}">
        <p14:creationId xmlns:p14="http://schemas.microsoft.com/office/powerpoint/2010/main" val="384914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B397-9ACF-72DB-A667-B407F8480483}"/>
              </a:ext>
            </a:extLst>
          </p:cNvPr>
          <p:cNvSpPr>
            <a:spLocks noGrp="1"/>
          </p:cNvSpPr>
          <p:nvPr>
            <p:ph type="ctrTitle"/>
          </p:nvPr>
        </p:nvSpPr>
        <p:spPr/>
        <p:txBody>
          <a:bodyPr/>
          <a:lstStyle/>
          <a:p>
            <a:r>
              <a:rPr lang="sv-SE" dirty="0"/>
              <a:t>Om äldre samt vård- och omsorgsförvaltningen</a:t>
            </a:r>
          </a:p>
        </p:txBody>
      </p:sp>
    </p:spTree>
    <p:extLst>
      <p:ext uri="{BB962C8B-B14F-4D97-AF65-F5344CB8AC3E}">
        <p14:creationId xmlns:p14="http://schemas.microsoft.com/office/powerpoint/2010/main" val="91401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5" descr="En bild som visar karta&#10;&#10;Automatiskt genererad beskrivning">
            <a:extLst>
              <a:ext uri="{FF2B5EF4-FFF2-40B4-BE49-F238E27FC236}">
                <a16:creationId xmlns:a16="http://schemas.microsoft.com/office/drawing/2014/main" id="{72A8219C-12B0-461E-9AAB-7582E20FC0B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1" y="-2467"/>
            <a:ext cx="6818111" cy="6862933"/>
          </a:xfrm>
        </p:spPr>
      </p:pic>
      <p:sp>
        <p:nvSpPr>
          <p:cNvPr id="2" name="Rubrik 1">
            <a:extLst>
              <a:ext uri="{FF2B5EF4-FFF2-40B4-BE49-F238E27FC236}">
                <a16:creationId xmlns:a16="http://schemas.microsoft.com/office/drawing/2014/main" id="{0F6901E1-1AB2-48BC-A63A-DFBFB7A0205C}"/>
              </a:ext>
            </a:extLst>
          </p:cNvPr>
          <p:cNvSpPr>
            <a:spLocks noGrp="1"/>
          </p:cNvSpPr>
          <p:nvPr>
            <p:ph type="title"/>
          </p:nvPr>
        </p:nvSpPr>
        <p:spPr>
          <a:xfrm>
            <a:off x="407988" y="404813"/>
            <a:ext cx="9170279" cy="736959"/>
          </a:xfrm>
        </p:spPr>
        <p:txBody>
          <a:bodyPr anchor="ctr">
            <a:normAutofit/>
          </a:bodyPr>
          <a:lstStyle/>
          <a:p>
            <a:r>
              <a:rPr lang="sv-SE"/>
              <a:t>Göteborg Stads fyra stadsområden</a:t>
            </a:r>
          </a:p>
        </p:txBody>
      </p:sp>
      <p:sp>
        <p:nvSpPr>
          <p:cNvPr id="6" name="Rektangel 5">
            <a:extLst>
              <a:ext uri="{FF2B5EF4-FFF2-40B4-BE49-F238E27FC236}">
                <a16:creationId xmlns:a16="http://schemas.microsoft.com/office/drawing/2014/main" id="{7B98CF04-DD3F-49B6-AF62-B66C2C7414F1}"/>
              </a:ext>
            </a:extLst>
          </p:cNvPr>
          <p:cNvSpPr/>
          <p:nvPr/>
        </p:nvSpPr>
        <p:spPr>
          <a:xfrm>
            <a:off x="5871494" y="4765351"/>
            <a:ext cx="5404685" cy="338554"/>
          </a:xfrm>
          <a:prstGeom prst="rect">
            <a:avLst/>
          </a:prstGeom>
        </p:spPr>
        <p:txBody>
          <a:bodyPr wrap="none">
            <a:spAutoFit/>
          </a:bodyPr>
          <a:lstStyle/>
          <a:p>
            <a:pPr algn="r"/>
            <a:r>
              <a:rPr lang="sv-SE" sz="1600" i="1">
                <a:latin typeface="Calibri" panose="020F0502020204030204" pitchFamily="34" charset="0"/>
                <a:ea typeface="Calibri" panose="020F0502020204030204" pitchFamily="34" charset="0"/>
              </a:rPr>
              <a:t>Källa: Statistik och Analys Göteborgs Stads Stadsledningskontor</a:t>
            </a:r>
            <a:endParaRPr lang="sv-SE" sz="1600" i="1"/>
          </a:p>
        </p:txBody>
      </p:sp>
      <p:graphicFrame>
        <p:nvGraphicFramePr>
          <p:cNvPr id="3" name="Tabell 3">
            <a:extLst>
              <a:ext uri="{FF2B5EF4-FFF2-40B4-BE49-F238E27FC236}">
                <a16:creationId xmlns:a16="http://schemas.microsoft.com/office/drawing/2014/main" id="{5B862BD1-A99D-4705-B6DF-EDB7DD092A19}"/>
              </a:ext>
            </a:extLst>
          </p:cNvPr>
          <p:cNvGraphicFramePr>
            <a:graphicFrameLocks noGrp="1"/>
          </p:cNvGraphicFramePr>
          <p:nvPr>
            <p:extLst>
              <p:ext uri="{D42A27DB-BD31-4B8C-83A1-F6EECF244321}">
                <p14:modId xmlns:p14="http://schemas.microsoft.com/office/powerpoint/2010/main" val="3124343713"/>
              </p:ext>
            </p:extLst>
          </p:nvPr>
        </p:nvGraphicFramePr>
        <p:xfrm>
          <a:off x="5969000" y="2646991"/>
          <a:ext cx="5837905" cy="2118360"/>
        </p:xfrm>
        <a:graphic>
          <a:graphicData uri="http://schemas.openxmlformats.org/drawingml/2006/table">
            <a:tbl>
              <a:tblPr firstRow="1" bandRow="1">
                <a:tableStyleId>{7DF18680-E054-41AD-8BC1-D1AEF772440D}</a:tableStyleId>
              </a:tblPr>
              <a:tblGrid>
                <a:gridCol w="2068045">
                  <a:extLst>
                    <a:ext uri="{9D8B030D-6E8A-4147-A177-3AD203B41FA5}">
                      <a16:colId xmlns:a16="http://schemas.microsoft.com/office/drawing/2014/main" val="2868109597"/>
                    </a:ext>
                  </a:extLst>
                </a:gridCol>
                <a:gridCol w="2068045">
                  <a:extLst>
                    <a:ext uri="{9D8B030D-6E8A-4147-A177-3AD203B41FA5}">
                      <a16:colId xmlns:a16="http://schemas.microsoft.com/office/drawing/2014/main" val="4074110199"/>
                    </a:ext>
                  </a:extLst>
                </a:gridCol>
                <a:gridCol w="1701815">
                  <a:extLst>
                    <a:ext uri="{9D8B030D-6E8A-4147-A177-3AD203B41FA5}">
                      <a16:colId xmlns:a16="http://schemas.microsoft.com/office/drawing/2014/main" val="3914653988"/>
                    </a:ext>
                  </a:extLst>
                </a:gridCol>
              </a:tblGrid>
              <a:tr h="370840">
                <a:tc gridSpan="2">
                  <a:txBody>
                    <a:bodyPr/>
                    <a:lstStyle/>
                    <a:p>
                      <a:r>
                        <a:rPr lang="sv-SE"/>
                        <a:t>Stadsområdenas folkmängd 2021</a:t>
                      </a:r>
                    </a:p>
                  </a:txBody>
                  <a:tcPr/>
                </a:tc>
                <a:tc hMerge="1">
                  <a:txBody>
                    <a:bodyPr/>
                    <a:lstStyle/>
                    <a:p>
                      <a:endParaRPr lang="sv-SE"/>
                    </a:p>
                  </a:txBody>
                  <a:tcPr/>
                </a:tc>
                <a:tc>
                  <a:txBody>
                    <a:bodyPr/>
                    <a:lstStyle/>
                    <a:p>
                      <a:r>
                        <a:rPr lang="sv-SE"/>
                        <a:t>Del av Göteborg</a:t>
                      </a:r>
                    </a:p>
                  </a:txBody>
                  <a:tcPr/>
                </a:tc>
                <a:extLst>
                  <a:ext uri="{0D108BD9-81ED-4DB2-BD59-A6C34878D82A}">
                    <a16:rowId xmlns:a16="http://schemas.microsoft.com/office/drawing/2014/main" val="691040978"/>
                  </a:ext>
                </a:extLst>
              </a:tr>
              <a:tr h="370840">
                <a:tc>
                  <a:txBody>
                    <a:bodyPr/>
                    <a:lstStyle/>
                    <a:p>
                      <a:r>
                        <a:rPr lang="sv-SE"/>
                        <a:t>Nordost</a:t>
                      </a:r>
                    </a:p>
                  </a:txBody>
                  <a:tcPr/>
                </a:tc>
                <a:tc>
                  <a:txBody>
                    <a:bodyPr/>
                    <a:lstStyle/>
                    <a:p>
                      <a:pPr algn="ctr"/>
                      <a:r>
                        <a:rPr lang="sv-SE"/>
                        <a:t>106 685</a:t>
                      </a:r>
                    </a:p>
                  </a:txBody>
                  <a:tcPr/>
                </a:tc>
                <a:tc>
                  <a:txBody>
                    <a:bodyPr/>
                    <a:lstStyle/>
                    <a:p>
                      <a:pPr algn="ctr"/>
                      <a:r>
                        <a:rPr lang="sv-SE">
                          <a:solidFill>
                            <a:schemeClr val="tx1"/>
                          </a:solidFill>
                        </a:rPr>
                        <a:t>18%</a:t>
                      </a:r>
                    </a:p>
                  </a:txBody>
                  <a:tcPr/>
                </a:tc>
                <a:extLst>
                  <a:ext uri="{0D108BD9-81ED-4DB2-BD59-A6C34878D82A}">
                    <a16:rowId xmlns:a16="http://schemas.microsoft.com/office/drawing/2014/main" val="3973706892"/>
                  </a:ext>
                </a:extLst>
              </a:tr>
              <a:tr h="370840">
                <a:tc>
                  <a:txBody>
                    <a:bodyPr/>
                    <a:lstStyle/>
                    <a:p>
                      <a:r>
                        <a:rPr lang="sv-SE"/>
                        <a:t>Centrum</a:t>
                      </a:r>
                    </a:p>
                  </a:txBody>
                  <a:tcPr/>
                </a:tc>
                <a:tc>
                  <a:txBody>
                    <a:bodyPr/>
                    <a:lstStyle/>
                    <a:p>
                      <a:pPr algn="ctr"/>
                      <a:r>
                        <a:rPr lang="sv-SE"/>
                        <a:t>191 408</a:t>
                      </a:r>
                    </a:p>
                  </a:txBody>
                  <a:tcPr/>
                </a:tc>
                <a:tc>
                  <a:txBody>
                    <a:bodyPr/>
                    <a:lstStyle/>
                    <a:p>
                      <a:pPr algn="ctr"/>
                      <a:r>
                        <a:rPr lang="sv-SE">
                          <a:solidFill>
                            <a:schemeClr val="tx1"/>
                          </a:solidFill>
                        </a:rPr>
                        <a:t>33%</a:t>
                      </a:r>
                    </a:p>
                  </a:txBody>
                  <a:tcPr/>
                </a:tc>
                <a:extLst>
                  <a:ext uri="{0D108BD9-81ED-4DB2-BD59-A6C34878D82A}">
                    <a16:rowId xmlns:a16="http://schemas.microsoft.com/office/drawing/2014/main" val="3524645759"/>
                  </a:ext>
                </a:extLst>
              </a:tr>
              <a:tr h="370840">
                <a:tc>
                  <a:txBody>
                    <a:bodyPr/>
                    <a:lstStyle/>
                    <a:p>
                      <a:r>
                        <a:rPr lang="sv-SE"/>
                        <a:t>Sydväst</a:t>
                      </a:r>
                    </a:p>
                  </a:txBody>
                  <a:tcPr/>
                </a:tc>
                <a:tc>
                  <a:txBody>
                    <a:bodyPr/>
                    <a:lstStyle/>
                    <a:p>
                      <a:pPr algn="ctr"/>
                      <a:r>
                        <a:rPr lang="sv-SE"/>
                        <a:t>121 605</a:t>
                      </a:r>
                    </a:p>
                  </a:txBody>
                  <a:tcPr/>
                </a:tc>
                <a:tc>
                  <a:txBody>
                    <a:bodyPr/>
                    <a:lstStyle/>
                    <a:p>
                      <a:pPr algn="ctr"/>
                      <a:r>
                        <a:rPr lang="sv-SE">
                          <a:solidFill>
                            <a:schemeClr val="tx1"/>
                          </a:solidFill>
                        </a:rPr>
                        <a:t>21%</a:t>
                      </a:r>
                    </a:p>
                  </a:txBody>
                  <a:tcPr/>
                </a:tc>
                <a:extLst>
                  <a:ext uri="{0D108BD9-81ED-4DB2-BD59-A6C34878D82A}">
                    <a16:rowId xmlns:a16="http://schemas.microsoft.com/office/drawing/2014/main" val="2685568963"/>
                  </a:ext>
                </a:extLst>
              </a:tr>
              <a:tr h="0">
                <a:tc>
                  <a:txBody>
                    <a:bodyPr/>
                    <a:lstStyle/>
                    <a:p>
                      <a:r>
                        <a:rPr lang="sv-SE"/>
                        <a:t>Hisingen</a:t>
                      </a:r>
                    </a:p>
                  </a:txBody>
                  <a:tcPr/>
                </a:tc>
                <a:tc>
                  <a:txBody>
                    <a:bodyPr/>
                    <a:lstStyle/>
                    <a:p>
                      <a:pPr algn="ctr"/>
                      <a:r>
                        <a:rPr lang="sv-SE"/>
                        <a:t>166 367</a:t>
                      </a:r>
                    </a:p>
                  </a:txBody>
                  <a:tcPr/>
                </a:tc>
                <a:tc>
                  <a:txBody>
                    <a:bodyPr/>
                    <a:lstStyle/>
                    <a:p>
                      <a:pPr algn="ctr"/>
                      <a:r>
                        <a:rPr lang="sv-SE">
                          <a:solidFill>
                            <a:schemeClr val="tx1"/>
                          </a:solidFill>
                        </a:rPr>
                        <a:t>28%</a:t>
                      </a:r>
                    </a:p>
                  </a:txBody>
                  <a:tcPr/>
                </a:tc>
                <a:extLst>
                  <a:ext uri="{0D108BD9-81ED-4DB2-BD59-A6C34878D82A}">
                    <a16:rowId xmlns:a16="http://schemas.microsoft.com/office/drawing/2014/main" val="3293761943"/>
                  </a:ext>
                </a:extLst>
              </a:tr>
            </a:tbl>
          </a:graphicData>
        </a:graphic>
      </p:graphicFrame>
    </p:spTree>
    <p:extLst>
      <p:ext uri="{BB962C8B-B14F-4D97-AF65-F5344CB8AC3E}">
        <p14:creationId xmlns:p14="http://schemas.microsoft.com/office/powerpoint/2010/main" val="745223436"/>
      </p:ext>
    </p:extLst>
  </p:cSld>
  <p:clrMapOvr>
    <a:masterClrMapping/>
  </p:clrMapOvr>
</p:sld>
</file>

<file path=ppt/theme/theme1.xml><?xml version="1.0" encoding="utf-8"?>
<a:theme xmlns:a="http://schemas.openxmlformats.org/drawingml/2006/main" name="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607A6647-1E2D-454B-A339-17BC31080D31}"/>
    </a:ext>
  </a:extLst>
</a:theme>
</file>

<file path=ppt/theme/theme10.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AA4B3810-684E-4117-9085-0BD05AB2197B}"/>
    </a:ext>
  </a:extLst>
</a:theme>
</file>

<file path=ppt/theme/theme3.xml><?xml version="1.0" encoding="utf-8"?>
<a:theme xmlns:a="http://schemas.openxmlformats.org/drawingml/2006/main" name="Göteborgs Stad – Röd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88F39ED8-20F2-4154-B5FA-E3DFBA65AE9F}"/>
    </a:ext>
  </a:extLst>
</a:theme>
</file>

<file path=ppt/theme/theme4.xml><?xml version="1.0" encoding="utf-8"?>
<a:theme xmlns:a="http://schemas.openxmlformats.org/drawingml/2006/main" name="Göteborgs Stad – Turkos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E0CFFA6-2F53-49AE-8AB5-FCEC43EEE8CD}"/>
    </a:ext>
  </a:extLst>
</a:theme>
</file>

<file path=ppt/theme/theme5.xml><?xml version="1.0" encoding="utf-8"?>
<a:theme xmlns:a="http://schemas.openxmlformats.org/drawingml/2006/main" name="Göteborgs Stad – Ros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852849-615D-42DF-9FD9-53AFD6771B5A}"/>
    </a:ext>
  </a:extLst>
</a:theme>
</file>

<file path=ppt/theme/theme6.xml><?xml version="1.0" encoding="utf-8"?>
<a:theme xmlns:a="http://schemas.openxmlformats.org/drawingml/2006/main" name="Göteborgs Stad – Grön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590A078F-1C00-4335-8517-E713EE09D18F}"/>
    </a:ext>
  </a:extLst>
</a:theme>
</file>

<file path=ppt/theme/theme7.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FEEF4225-DF23-4A05-BDFD-AAB08ACF4615}"/>
    </a:ext>
  </a:extLst>
</a:theme>
</file>

<file path=ppt/theme/theme8.xml><?xml version="1.0" encoding="utf-8"?>
<a:theme xmlns:a="http://schemas.openxmlformats.org/drawingml/2006/main" name="Göteborgs Stad – Gul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39BACD-060C-4B7E-AB6D-2F890CF44FDD}"/>
    </a:ext>
  </a:extLst>
</a:theme>
</file>

<file path=ppt/theme/theme9.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InfomtrlNämnden.potx" id="{3CBBBD2D-2CA0-40DA-8196-A4E0395DDA40}" vid="{3C4DE9CF-E968-4239-B64A-11C24466E37C}"/>
    </a:ext>
  </a:extLst>
</a:theme>
</file>

<file path=docProps/app.xml><?xml version="1.0" encoding="utf-8"?>
<Properties xmlns="http://schemas.openxmlformats.org/officeDocument/2006/extended-properties" xmlns:vt="http://schemas.openxmlformats.org/officeDocument/2006/docPropsVTypes">
  <Template/>
  <TotalTime>1</TotalTime>
  <Words>1766</Words>
  <Application>Microsoft Office PowerPoint</Application>
  <PresentationFormat>Bredbild</PresentationFormat>
  <Paragraphs>256</Paragraphs>
  <Slides>20</Slides>
  <Notes>17</Notes>
  <HiddenSlides>0</HiddenSlides>
  <MMClips>0</MMClips>
  <ScaleCrop>false</ScaleCrop>
  <HeadingPairs>
    <vt:vector size="6" baseType="variant">
      <vt:variant>
        <vt:lpstr>Använt teckensnitt</vt:lpstr>
      </vt:variant>
      <vt:variant>
        <vt:i4>7</vt:i4>
      </vt:variant>
      <vt:variant>
        <vt:lpstr>Tema</vt:lpstr>
      </vt:variant>
      <vt:variant>
        <vt:i4>9</vt:i4>
      </vt:variant>
      <vt:variant>
        <vt:lpstr>Bildrubriker</vt:lpstr>
      </vt:variant>
      <vt:variant>
        <vt:i4>20</vt:i4>
      </vt:variant>
    </vt:vector>
  </HeadingPairs>
  <TitlesOfParts>
    <vt:vector size="36" baseType="lpstr">
      <vt:lpstr>Arial</vt:lpstr>
      <vt:lpstr>Arial Black</vt:lpstr>
      <vt:lpstr>Calibri</vt:lpstr>
      <vt:lpstr>Open Sans</vt:lpstr>
      <vt:lpstr>Symbol</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Göteborgs Stad – Gul dekor</vt:lpstr>
      <vt:lpstr>Introduktion till pensionärsråd</vt:lpstr>
      <vt:lpstr>En politiskt styrd organisation</vt:lpstr>
      <vt:lpstr>Göteborgs Stads organisation</vt:lpstr>
      <vt:lpstr>Bakgrund</vt:lpstr>
      <vt:lpstr>Äldre samt vård- och omsorgsnämndens uppdrag  och ansvar</vt:lpstr>
      <vt:lpstr>Reglemente för nämnden </vt:lpstr>
      <vt:lpstr>Äldre samt vård- och omsorgsnämndens mål</vt:lpstr>
      <vt:lpstr>Om äldre samt vård- och omsorgsförvaltningen</vt:lpstr>
      <vt:lpstr>Göteborg Stads fyra stadsområden</vt:lpstr>
      <vt:lpstr>Äldre samt vård- och omsorgsförvaltningen</vt:lpstr>
      <vt:lpstr>Förvaltningen i siffror </vt:lpstr>
      <vt:lpstr>Äldre samt vård- och omsorgsnämndens  pensionärsråd</vt:lpstr>
      <vt:lpstr>Bakgrund</vt:lpstr>
      <vt:lpstr>Övergripande syfte</vt:lpstr>
      <vt:lpstr>Organisering</vt:lpstr>
      <vt:lpstr>Organisering och sammansättning </vt:lpstr>
      <vt:lpstr>Gemensamma uppgifter och arbetsformer </vt:lpstr>
      <vt:lpstr>Uppgifter och arbetsformer forts. </vt:lpstr>
      <vt:lpstr>Frågor och diskussion</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karin.enochson@aldrevardomsorg.goteborg.se</dc:creator>
  <cp:lastModifiedBy>Britt Wernlundh</cp:lastModifiedBy>
  <cp:revision>2</cp:revision>
  <dcterms:created xsi:type="dcterms:W3CDTF">2022-01-20T14:09:27Z</dcterms:created>
  <dcterms:modified xsi:type="dcterms:W3CDTF">2023-02-02T17:35:00Z</dcterms:modified>
</cp:coreProperties>
</file>