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594" r:id="rId4"/>
    <p:sldMasterId id="2147484611" r:id="rId5"/>
  </p:sldMasterIdLst>
  <p:notesMasterIdLst>
    <p:notesMasterId r:id="rId16"/>
  </p:notesMasterIdLst>
  <p:handoutMasterIdLst>
    <p:handoutMasterId r:id="rId17"/>
  </p:handoutMasterIdLst>
  <p:sldIdLst>
    <p:sldId id="263" r:id="rId6"/>
    <p:sldId id="265" r:id="rId7"/>
    <p:sldId id="266" r:id="rId8"/>
    <p:sldId id="531" r:id="rId9"/>
    <p:sldId id="268" r:id="rId10"/>
    <p:sldId id="530" r:id="rId11"/>
    <p:sldId id="532" r:id="rId12"/>
    <p:sldId id="533" r:id="rId13"/>
    <p:sldId id="534" r:id="rId14"/>
    <p:sldId id="271" r:id="rId15"/>
  </p:sldIdLst>
  <p:sldSz cx="12192000" cy="6858000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3878"/>
    <a:srgbClr val="CC3300"/>
    <a:srgbClr val="008391"/>
    <a:srgbClr val="FBF2B4"/>
    <a:srgbClr val="3F5564"/>
    <a:srgbClr val="0077BC"/>
    <a:srgbClr val="F0CD50"/>
    <a:srgbClr val="4675B7"/>
    <a:srgbClr val="DBD1E6"/>
    <a:srgbClr val="D2D8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5850C3-316A-408A-B013-448AE1B74390}" v="145" dt="2023-03-29T09:22:46.0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81377" autoAdjust="0"/>
  </p:normalViewPr>
  <p:slideViewPr>
    <p:cSldViewPr snapToGrid="0">
      <p:cViewPr varScale="1">
        <p:scale>
          <a:sx n="62" d="100"/>
          <a:sy n="62" d="100"/>
        </p:scale>
        <p:origin x="1182" y="66"/>
      </p:cViewPr>
      <p:guideLst/>
    </p:cSldViewPr>
  </p:slideViewPr>
  <p:outlineViewPr>
    <p:cViewPr>
      <p:scale>
        <a:sx n="33" d="100"/>
        <a:sy n="33" d="100"/>
      </p:scale>
      <p:origin x="0" y="-325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7" d="100"/>
        <a:sy n="87" d="100"/>
      </p:scale>
      <p:origin x="0" y="0"/>
    </p:cViewPr>
  </p:sorterViewPr>
  <p:notesViewPr>
    <p:cSldViewPr snapToGrid="0">
      <p:cViewPr varScale="1">
        <p:scale>
          <a:sx n="96" d="100"/>
          <a:sy n="96" d="100"/>
        </p:scale>
        <p:origin x="3573" y="41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1619D0-5ED3-462D-B08D-CFE9E739E1F2}" type="doc">
      <dgm:prSet loTypeId="urn:microsoft.com/office/officeart/2005/8/layout/p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sv-SE"/>
        </a:p>
      </dgm:t>
    </dgm:pt>
    <dgm:pt modelId="{E8014CEA-ADA8-4C1C-912C-3C32F7182137}">
      <dgm:prSet phldrT="[Text]" custT="1"/>
      <dgm:spPr/>
      <dgm:t>
        <a:bodyPr/>
        <a:lstStyle/>
        <a:p>
          <a:r>
            <a:rPr lang="sv-SE" sz="2000" b="1"/>
            <a:t>Information</a:t>
          </a:r>
        </a:p>
      </dgm:t>
    </dgm:pt>
    <dgm:pt modelId="{D9D2CE79-9312-4449-8BB0-82A91353846C}" type="parTrans" cxnId="{CBB2977B-2DB2-40E9-815C-CC1496256AC5}">
      <dgm:prSet/>
      <dgm:spPr/>
      <dgm:t>
        <a:bodyPr/>
        <a:lstStyle/>
        <a:p>
          <a:endParaRPr lang="sv-SE"/>
        </a:p>
      </dgm:t>
    </dgm:pt>
    <dgm:pt modelId="{8303860B-E026-4325-945D-D3F82A08175B}" type="sibTrans" cxnId="{CBB2977B-2DB2-40E9-815C-CC1496256AC5}">
      <dgm:prSet/>
      <dgm:spPr/>
      <dgm:t>
        <a:bodyPr/>
        <a:lstStyle/>
        <a:p>
          <a:endParaRPr lang="sv-SE"/>
        </a:p>
      </dgm:t>
    </dgm:pt>
    <dgm:pt modelId="{EC6C8FAB-D789-476C-BB05-FA249FBE398D}">
      <dgm:prSet phldrT="[Text]" custT="1"/>
      <dgm:spPr/>
      <dgm:t>
        <a:bodyPr/>
        <a:lstStyle/>
        <a:p>
          <a:r>
            <a:rPr lang="sv-SE" sz="2000" b="1"/>
            <a:t>Bistånds-handläggning</a:t>
          </a:r>
        </a:p>
      </dgm:t>
    </dgm:pt>
    <dgm:pt modelId="{CCF32C1E-C512-4A57-AB2F-2C2B75E7F437}" type="parTrans" cxnId="{A42A7F0C-5CA7-485A-A23A-BD82F70B819A}">
      <dgm:prSet/>
      <dgm:spPr/>
      <dgm:t>
        <a:bodyPr/>
        <a:lstStyle/>
        <a:p>
          <a:endParaRPr lang="sv-SE"/>
        </a:p>
      </dgm:t>
    </dgm:pt>
    <dgm:pt modelId="{F119D622-F877-44A5-8C7F-BB227861AF0C}" type="sibTrans" cxnId="{A42A7F0C-5CA7-485A-A23A-BD82F70B819A}">
      <dgm:prSet/>
      <dgm:spPr/>
      <dgm:t>
        <a:bodyPr/>
        <a:lstStyle/>
        <a:p>
          <a:endParaRPr lang="sv-SE"/>
        </a:p>
      </dgm:t>
    </dgm:pt>
    <dgm:pt modelId="{6648088C-89F6-41C8-88A6-F5D85AC5EE6C}">
      <dgm:prSet phldrT="[Text]"/>
      <dgm:spPr/>
      <dgm:t>
        <a:bodyPr/>
        <a:lstStyle/>
        <a:p>
          <a:r>
            <a:rPr lang="sv-SE" b="1" dirty="0"/>
            <a:t>Utförande</a:t>
          </a:r>
        </a:p>
      </dgm:t>
    </dgm:pt>
    <dgm:pt modelId="{F293C854-54D8-489A-BD47-2277BB04FFA5}" type="parTrans" cxnId="{72B0A9E8-CF36-46E9-B059-64D294E28FF6}">
      <dgm:prSet/>
      <dgm:spPr/>
      <dgm:t>
        <a:bodyPr/>
        <a:lstStyle/>
        <a:p>
          <a:endParaRPr lang="sv-SE"/>
        </a:p>
      </dgm:t>
    </dgm:pt>
    <dgm:pt modelId="{F98C5B5C-A412-45BB-BC0C-6DBEB9A68D45}" type="sibTrans" cxnId="{72B0A9E8-CF36-46E9-B059-64D294E28FF6}">
      <dgm:prSet/>
      <dgm:spPr/>
      <dgm:t>
        <a:bodyPr/>
        <a:lstStyle/>
        <a:p>
          <a:endParaRPr lang="sv-SE"/>
        </a:p>
      </dgm:t>
    </dgm:pt>
    <dgm:pt modelId="{278921C9-EFDD-476F-BA0F-07D6665AE4AA}">
      <dgm:prSet phldrT="[Text]"/>
      <dgm:spPr/>
      <dgm:t>
        <a:bodyPr/>
        <a:lstStyle/>
        <a:p>
          <a:r>
            <a:rPr lang="sv-SE" b="1"/>
            <a:t>Stöd och utveckling</a:t>
          </a:r>
        </a:p>
      </dgm:t>
    </dgm:pt>
    <dgm:pt modelId="{C2AA9A06-B2AA-4F64-A480-4AB2A3EA5965}" type="parTrans" cxnId="{98FEC79E-DA9F-4748-AB8A-1FC2F1A61A32}">
      <dgm:prSet/>
      <dgm:spPr/>
      <dgm:t>
        <a:bodyPr/>
        <a:lstStyle/>
        <a:p>
          <a:endParaRPr lang="sv-SE"/>
        </a:p>
      </dgm:t>
    </dgm:pt>
    <dgm:pt modelId="{78FF00F1-6F52-4757-AD00-E7A9D2579DF0}" type="sibTrans" cxnId="{98FEC79E-DA9F-4748-AB8A-1FC2F1A61A32}">
      <dgm:prSet/>
      <dgm:spPr/>
      <dgm:t>
        <a:bodyPr/>
        <a:lstStyle/>
        <a:p>
          <a:endParaRPr lang="sv-SE"/>
        </a:p>
      </dgm:t>
    </dgm:pt>
    <dgm:pt modelId="{BEEC847E-D4FC-4193-A25D-520E036B3E07}">
      <dgm:prSet phldrT="[Text]" custT="1"/>
      <dgm:spPr/>
      <dgm:t>
        <a:bodyPr/>
        <a:lstStyle/>
        <a:p>
          <a:r>
            <a:rPr lang="sv-SE" sz="1600" dirty="0"/>
            <a:t>Vill du veta mer, ta del av bild 10</a:t>
          </a:r>
        </a:p>
      </dgm:t>
    </dgm:pt>
    <dgm:pt modelId="{F79FBFBC-EAB9-4FB6-8D47-0206722F38D4}" type="parTrans" cxnId="{5D58EB70-9C30-4F5A-8629-9FB128FF2FA8}">
      <dgm:prSet/>
      <dgm:spPr/>
      <dgm:t>
        <a:bodyPr/>
        <a:lstStyle/>
        <a:p>
          <a:endParaRPr lang="sv-SE"/>
        </a:p>
      </dgm:t>
    </dgm:pt>
    <dgm:pt modelId="{4207200F-19D7-46CC-8B59-89AE6FD49066}" type="sibTrans" cxnId="{5D58EB70-9C30-4F5A-8629-9FB128FF2FA8}">
      <dgm:prSet/>
      <dgm:spPr/>
      <dgm:t>
        <a:bodyPr/>
        <a:lstStyle/>
        <a:p>
          <a:endParaRPr lang="sv-SE"/>
        </a:p>
      </dgm:t>
    </dgm:pt>
    <dgm:pt modelId="{E71912E0-FEEF-493B-8588-CCE6715C208F}" type="pres">
      <dgm:prSet presAssocID="{1E1619D0-5ED3-462D-B08D-CFE9E739E1F2}" presName="Name0" presStyleCnt="0">
        <dgm:presLayoutVars>
          <dgm:dir/>
          <dgm:resizeHandles val="exact"/>
        </dgm:presLayoutVars>
      </dgm:prSet>
      <dgm:spPr/>
    </dgm:pt>
    <dgm:pt modelId="{693E356B-FFCF-4729-8823-582A41899880}" type="pres">
      <dgm:prSet presAssocID="{E8014CEA-ADA8-4C1C-912C-3C32F7182137}" presName="compNode" presStyleCnt="0"/>
      <dgm:spPr/>
    </dgm:pt>
    <dgm:pt modelId="{4F2EBA86-FD77-427B-BDCB-E4B601A2AF7E}" type="pres">
      <dgm:prSet presAssocID="{E8014CEA-ADA8-4C1C-912C-3C32F7182137}" presName="pictRect" presStyleLbl="node1" presStyleIdx="0" presStyleCnt="5"/>
      <dgm:spPr/>
    </dgm:pt>
    <dgm:pt modelId="{607308B2-77E6-4D8B-A121-0A40373E62E4}" type="pres">
      <dgm:prSet presAssocID="{E8014CEA-ADA8-4C1C-912C-3C32F7182137}" presName="textRect" presStyleLbl="revTx" presStyleIdx="0" presStyleCnt="5">
        <dgm:presLayoutVars>
          <dgm:bulletEnabled val="1"/>
        </dgm:presLayoutVars>
      </dgm:prSet>
      <dgm:spPr/>
    </dgm:pt>
    <dgm:pt modelId="{63A107BD-1358-4DBD-A8FE-BE4A48A12596}" type="pres">
      <dgm:prSet presAssocID="{8303860B-E026-4325-945D-D3F82A08175B}" presName="sibTrans" presStyleLbl="sibTrans2D1" presStyleIdx="0" presStyleCnt="0"/>
      <dgm:spPr/>
    </dgm:pt>
    <dgm:pt modelId="{0B81B36E-BAE6-4557-BECD-C256EB11A13E}" type="pres">
      <dgm:prSet presAssocID="{EC6C8FAB-D789-476C-BB05-FA249FBE398D}" presName="compNode" presStyleCnt="0"/>
      <dgm:spPr/>
    </dgm:pt>
    <dgm:pt modelId="{BB62368A-3927-405A-913E-4BC6287C495C}" type="pres">
      <dgm:prSet presAssocID="{EC6C8FAB-D789-476C-BB05-FA249FBE398D}" presName="pictRect" presStyleLbl="node1" presStyleIdx="1" presStyleCnt="5"/>
      <dgm:spPr/>
    </dgm:pt>
    <dgm:pt modelId="{A4CFBEF2-5019-46BC-B7CD-C043991CF64A}" type="pres">
      <dgm:prSet presAssocID="{EC6C8FAB-D789-476C-BB05-FA249FBE398D}" presName="textRect" presStyleLbl="revTx" presStyleIdx="1" presStyleCnt="5">
        <dgm:presLayoutVars>
          <dgm:bulletEnabled val="1"/>
        </dgm:presLayoutVars>
      </dgm:prSet>
      <dgm:spPr/>
    </dgm:pt>
    <dgm:pt modelId="{D3313184-DABC-4306-86AB-EBAE47195489}" type="pres">
      <dgm:prSet presAssocID="{F119D622-F877-44A5-8C7F-BB227861AF0C}" presName="sibTrans" presStyleLbl="sibTrans2D1" presStyleIdx="0" presStyleCnt="0"/>
      <dgm:spPr/>
    </dgm:pt>
    <dgm:pt modelId="{9C66C21B-6428-4880-B133-5C7F020A7CE4}" type="pres">
      <dgm:prSet presAssocID="{6648088C-89F6-41C8-88A6-F5D85AC5EE6C}" presName="compNode" presStyleCnt="0"/>
      <dgm:spPr/>
    </dgm:pt>
    <dgm:pt modelId="{BE8C3816-C738-4BE1-80FF-4C0F6D14AC92}" type="pres">
      <dgm:prSet presAssocID="{6648088C-89F6-41C8-88A6-F5D85AC5EE6C}" presName="pictRect" presStyleLbl="node1" presStyleIdx="2" presStyleCnt="5"/>
      <dgm:spPr/>
    </dgm:pt>
    <dgm:pt modelId="{F3FE3872-4C54-4B87-A70D-2378022C7941}" type="pres">
      <dgm:prSet presAssocID="{6648088C-89F6-41C8-88A6-F5D85AC5EE6C}" presName="textRect" presStyleLbl="revTx" presStyleIdx="2" presStyleCnt="5">
        <dgm:presLayoutVars>
          <dgm:bulletEnabled val="1"/>
        </dgm:presLayoutVars>
      </dgm:prSet>
      <dgm:spPr/>
    </dgm:pt>
    <dgm:pt modelId="{8084A658-D363-429F-B495-3B1CD457C7D6}" type="pres">
      <dgm:prSet presAssocID="{F98C5B5C-A412-45BB-BC0C-6DBEB9A68D45}" presName="sibTrans" presStyleLbl="sibTrans2D1" presStyleIdx="0" presStyleCnt="0"/>
      <dgm:spPr/>
    </dgm:pt>
    <dgm:pt modelId="{D7E807A0-53A1-4534-AF80-2036C3BD1BF7}" type="pres">
      <dgm:prSet presAssocID="{278921C9-EFDD-476F-BA0F-07D6665AE4AA}" presName="compNode" presStyleCnt="0"/>
      <dgm:spPr/>
    </dgm:pt>
    <dgm:pt modelId="{1C92EDE9-1384-413D-A1D1-F1DC59917A30}" type="pres">
      <dgm:prSet presAssocID="{278921C9-EFDD-476F-BA0F-07D6665AE4AA}" presName="pictRect" presStyleLbl="node1" presStyleIdx="3" presStyleCnt="5"/>
      <dgm:spPr/>
    </dgm:pt>
    <dgm:pt modelId="{A503BB65-00C7-4AD4-851D-C3A4361B5A71}" type="pres">
      <dgm:prSet presAssocID="{278921C9-EFDD-476F-BA0F-07D6665AE4AA}" presName="textRect" presStyleLbl="revTx" presStyleIdx="3" presStyleCnt="5">
        <dgm:presLayoutVars>
          <dgm:bulletEnabled val="1"/>
        </dgm:presLayoutVars>
      </dgm:prSet>
      <dgm:spPr/>
    </dgm:pt>
    <dgm:pt modelId="{38AAC1FC-4E10-4FBE-8B8E-1B3DA759C2F3}" type="pres">
      <dgm:prSet presAssocID="{78FF00F1-6F52-4757-AD00-E7A9D2579DF0}" presName="sibTrans" presStyleLbl="sibTrans2D1" presStyleIdx="0" presStyleCnt="0"/>
      <dgm:spPr/>
    </dgm:pt>
    <dgm:pt modelId="{76D49E6E-EBEC-464B-A39F-EED9E53F2425}" type="pres">
      <dgm:prSet presAssocID="{BEEC847E-D4FC-4193-A25D-520E036B3E07}" presName="compNode" presStyleCnt="0"/>
      <dgm:spPr/>
    </dgm:pt>
    <dgm:pt modelId="{17338302-2DCC-45CD-9B00-49959FD854BB}" type="pres">
      <dgm:prSet presAssocID="{BEEC847E-D4FC-4193-A25D-520E036B3E07}" presName="pictRect" presStyleLbl="node1" presStyleIdx="4" presStyleCnt="5" custScaleX="444545"/>
      <dgm:spPr/>
    </dgm:pt>
    <dgm:pt modelId="{A39CEC4C-089F-4031-9E91-D90C321572FB}" type="pres">
      <dgm:prSet presAssocID="{BEEC847E-D4FC-4193-A25D-520E036B3E07}" presName="textRect" presStyleLbl="revTx" presStyleIdx="4" presStyleCnt="5" custScaleX="295093" custScaleY="52136" custLinFactNeighborX="-5189" custLinFactNeighborY="-13986">
        <dgm:presLayoutVars>
          <dgm:bulletEnabled val="1"/>
        </dgm:presLayoutVars>
      </dgm:prSet>
      <dgm:spPr/>
    </dgm:pt>
  </dgm:ptLst>
  <dgm:cxnLst>
    <dgm:cxn modelId="{89C5E303-9A75-4F02-A91F-DBCBD3CF478B}" type="presOf" srcId="{1E1619D0-5ED3-462D-B08D-CFE9E739E1F2}" destId="{E71912E0-FEEF-493B-8588-CCE6715C208F}" srcOrd="0" destOrd="0" presId="urn:microsoft.com/office/officeart/2005/8/layout/pList1"/>
    <dgm:cxn modelId="{A42A7F0C-5CA7-485A-A23A-BD82F70B819A}" srcId="{1E1619D0-5ED3-462D-B08D-CFE9E739E1F2}" destId="{EC6C8FAB-D789-476C-BB05-FA249FBE398D}" srcOrd="1" destOrd="0" parTransId="{CCF32C1E-C512-4A57-AB2F-2C2B75E7F437}" sibTransId="{F119D622-F877-44A5-8C7F-BB227861AF0C}"/>
    <dgm:cxn modelId="{323E971A-E78F-4D55-BF2C-8A058880FD6C}" type="presOf" srcId="{8303860B-E026-4325-945D-D3F82A08175B}" destId="{63A107BD-1358-4DBD-A8FE-BE4A48A12596}" srcOrd="0" destOrd="0" presId="urn:microsoft.com/office/officeart/2005/8/layout/pList1"/>
    <dgm:cxn modelId="{DC1F2C1E-91FF-40E9-A55F-0DB8D6586469}" type="presOf" srcId="{78FF00F1-6F52-4757-AD00-E7A9D2579DF0}" destId="{38AAC1FC-4E10-4FBE-8B8E-1B3DA759C2F3}" srcOrd="0" destOrd="0" presId="urn:microsoft.com/office/officeart/2005/8/layout/pList1"/>
    <dgm:cxn modelId="{B25EA93B-C07B-4FF7-B461-9314F7BC9C1B}" type="presOf" srcId="{6648088C-89F6-41C8-88A6-F5D85AC5EE6C}" destId="{F3FE3872-4C54-4B87-A70D-2378022C7941}" srcOrd="0" destOrd="0" presId="urn:microsoft.com/office/officeart/2005/8/layout/pList1"/>
    <dgm:cxn modelId="{BA62736F-435B-4A3E-8650-662857E7B0E1}" type="presOf" srcId="{BEEC847E-D4FC-4193-A25D-520E036B3E07}" destId="{A39CEC4C-089F-4031-9E91-D90C321572FB}" srcOrd="0" destOrd="0" presId="urn:microsoft.com/office/officeart/2005/8/layout/pList1"/>
    <dgm:cxn modelId="{5D58EB70-9C30-4F5A-8629-9FB128FF2FA8}" srcId="{1E1619D0-5ED3-462D-B08D-CFE9E739E1F2}" destId="{BEEC847E-D4FC-4193-A25D-520E036B3E07}" srcOrd="4" destOrd="0" parTransId="{F79FBFBC-EAB9-4FB6-8D47-0206722F38D4}" sibTransId="{4207200F-19D7-46CC-8B59-89AE6FD49066}"/>
    <dgm:cxn modelId="{35B58954-86A8-4F96-A03F-7824B3DFE09E}" type="presOf" srcId="{F119D622-F877-44A5-8C7F-BB227861AF0C}" destId="{D3313184-DABC-4306-86AB-EBAE47195489}" srcOrd="0" destOrd="0" presId="urn:microsoft.com/office/officeart/2005/8/layout/pList1"/>
    <dgm:cxn modelId="{37DD6857-4B62-4462-A461-FB59E0634C2E}" type="presOf" srcId="{F98C5B5C-A412-45BB-BC0C-6DBEB9A68D45}" destId="{8084A658-D363-429F-B495-3B1CD457C7D6}" srcOrd="0" destOrd="0" presId="urn:microsoft.com/office/officeart/2005/8/layout/pList1"/>
    <dgm:cxn modelId="{CBB2977B-2DB2-40E9-815C-CC1496256AC5}" srcId="{1E1619D0-5ED3-462D-B08D-CFE9E739E1F2}" destId="{E8014CEA-ADA8-4C1C-912C-3C32F7182137}" srcOrd="0" destOrd="0" parTransId="{D9D2CE79-9312-4449-8BB0-82A91353846C}" sibTransId="{8303860B-E026-4325-945D-D3F82A08175B}"/>
    <dgm:cxn modelId="{577C749D-A30F-4995-9EA1-F65CA714E0CC}" type="presOf" srcId="{278921C9-EFDD-476F-BA0F-07D6665AE4AA}" destId="{A503BB65-00C7-4AD4-851D-C3A4361B5A71}" srcOrd="0" destOrd="0" presId="urn:microsoft.com/office/officeart/2005/8/layout/pList1"/>
    <dgm:cxn modelId="{98FEC79E-DA9F-4748-AB8A-1FC2F1A61A32}" srcId="{1E1619D0-5ED3-462D-B08D-CFE9E739E1F2}" destId="{278921C9-EFDD-476F-BA0F-07D6665AE4AA}" srcOrd="3" destOrd="0" parTransId="{C2AA9A06-B2AA-4F64-A480-4AB2A3EA5965}" sibTransId="{78FF00F1-6F52-4757-AD00-E7A9D2579DF0}"/>
    <dgm:cxn modelId="{E26CCBBA-B04E-4F18-A9F4-C8E3A98C7829}" type="presOf" srcId="{E8014CEA-ADA8-4C1C-912C-3C32F7182137}" destId="{607308B2-77E6-4D8B-A121-0A40373E62E4}" srcOrd="0" destOrd="0" presId="urn:microsoft.com/office/officeart/2005/8/layout/pList1"/>
    <dgm:cxn modelId="{B3ED0DE3-D30F-48E1-8E5D-F9F8EF0580F0}" type="presOf" srcId="{EC6C8FAB-D789-476C-BB05-FA249FBE398D}" destId="{A4CFBEF2-5019-46BC-B7CD-C043991CF64A}" srcOrd="0" destOrd="0" presId="urn:microsoft.com/office/officeart/2005/8/layout/pList1"/>
    <dgm:cxn modelId="{72B0A9E8-CF36-46E9-B059-64D294E28FF6}" srcId="{1E1619D0-5ED3-462D-B08D-CFE9E739E1F2}" destId="{6648088C-89F6-41C8-88A6-F5D85AC5EE6C}" srcOrd="2" destOrd="0" parTransId="{F293C854-54D8-489A-BD47-2277BB04FFA5}" sibTransId="{F98C5B5C-A412-45BB-BC0C-6DBEB9A68D45}"/>
    <dgm:cxn modelId="{19D0D59C-0327-4074-BE1C-29F31376AA7C}" type="presParOf" srcId="{E71912E0-FEEF-493B-8588-CCE6715C208F}" destId="{693E356B-FFCF-4729-8823-582A41899880}" srcOrd="0" destOrd="0" presId="urn:microsoft.com/office/officeart/2005/8/layout/pList1"/>
    <dgm:cxn modelId="{B62DD403-1D4E-40CA-9123-07FC634F8882}" type="presParOf" srcId="{693E356B-FFCF-4729-8823-582A41899880}" destId="{4F2EBA86-FD77-427B-BDCB-E4B601A2AF7E}" srcOrd="0" destOrd="0" presId="urn:microsoft.com/office/officeart/2005/8/layout/pList1"/>
    <dgm:cxn modelId="{46F25E7E-2E4C-4003-ADD9-472CA52ED98E}" type="presParOf" srcId="{693E356B-FFCF-4729-8823-582A41899880}" destId="{607308B2-77E6-4D8B-A121-0A40373E62E4}" srcOrd="1" destOrd="0" presId="urn:microsoft.com/office/officeart/2005/8/layout/pList1"/>
    <dgm:cxn modelId="{F4E40348-7A80-4D27-A9C4-2580C376BECE}" type="presParOf" srcId="{E71912E0-FEEF-493B-8588-CCE6715C208F}" destId="{63A107BD-1358-4DBD-A8FE-BE4A48A12596}" srcOrd="1" destOrd="0" presId="urn:microsoft.com/office/officeart/2005/8/layout/pList1"/>
    <dgm:cxn modelId="{DC3A8A3B-8CEA-491C-A69F-33E0F7E9DBDB}" type="presParOf" srcId="{E71912E0-FEEF-493B-8588-CCE6715C208F}" destId="{0B81B36E-BAE6-4557-BECD-C256EB11A13E}" srcOrd="2" destOrd="0" presId="urn:microsoft.com/office/officeart/2005/8/layout/pList1"/>
    <dgm:cxn modelId="{0C070D06-F185-4EC1-AB9B-5D9D1549947B}" type="presParOf" srcId="{0B81B36E-BAE6-4557-BECD-C256EB11A13E}" destId="{BB62368A-3927-405A-913E-4BC6287C495C}" srcOrd="0" destOrd="0" presId="urn:microsoft.com/office/officeart/2005/8/layout/pList1"/>
    <dgm:cxn modelId="{F43764AD-A5FD-403D-BD2D-C74355200993}" type="presParOf" srcId="{0B81B36E-BAE6-4557-BECD-C256EB11A13E}" destId="{A4CFBEF2-5019-46BC-B7CD-C043991CF64A}" srcOrd="1" destOrd="0" presId="urn:microsoft.com/office/officeart/2005/8/layout/pList1"/>
    <dgm:cxn modelId="{AAA2D6DA-E4A2-4782-9CCC-0A4E6D82427C}" type="presParOf" srcId="{E71912E0-FEEF-493B-8588-CCE6715C208F}" destId="{D3313184-DABC-4306-86AB-EBAE47195489}" srcOrd="3" destOrd="0" presId="urn:microsoft.com/office/officeart/2005/8/layout/pList1"/>
    <dgm:cxn modelId="{4C0B8CE6-065D-4A33-94FD-17B6EF377D00}" type="presParOf" srcId="{E71912E0-FEEF-493B-8588-CCE6715C208F}" destId="{9C66C21B-6428-4880-B133-5C7F020A7CE4}" srcOrd="4" destOrd="0" presId="urn:microsoft.com/office/officeart/2005/8/layout/pList1"/>
    <dgm:cxn modelId="{62D2FEA3-C4E9-45FA-A7EB-E4C2D084E261}" type="presParOf" srcId="{9C66C21B-6428-4880-B133-5C7F020A7CE4}" destId="{BE8C3816-C738-4BE1-80FF-4C0F6D14AC92}" srcOrd="0" destOrd="0" presId="urn:microsoft.com/office/officeart/2005/8/layout/pList1"/>
    <dgm:cxn modelId="{920DC325-ECA3-49D4-AE42-834414EF0E86}" type="presParOf" srcId="{9C66C21B-6428-4880-B133-5C7F020A7CE4}" destId="{F3FE3872-4C54-4B87-A70D-2378022C7941}" srcOrd="1" destOrd="0" presId="urn:microsoft.com/office/officeart/2005/8/layout/pList1"/>
    <dgm:cxn modelId="{E0974390-E582-4D24-8407-FA9F9EE1B432}" type="presParOf" srcId="{E71912E0-FEEF-493B-8588-CCE6715C208F}" destId="{8084A658-D363-429F-B495-3B1CD457C7D6}" srcOrd="5" destOrd="0" presId="urn:microsoft.com/office/officeart/2005/8/layout/pList1"/>
    <dgm:cxn modelId="{67309649-5583-460C-B14E-0A46C70CC281}" type="presParOf" srcId="{E71912E0-FEEF-493B-8588-CCE6715C208F}" destId="{D7E807A0-53A1-4534-AF80-2036C3BD1BF7}" srcOrd="6" destOrd="0" presId="urn:microsoft.com/office/officeart/2005/8/layout/pList1"/>
    <dgm:cxn modelId="{67B50281-6DFD-41A8-903D-EFC4EFF14E8C}" type="presParOf" srcId="{D7E807A0-53A1-4534-AF80-2036C3BD1BF7}" destId="{1C92EDE9-1384-413D-A1D1-F1DC59917A30}" srcOrd="0" destOrd="0" presId="urn:microsoft.com/office/officeart/2005/8/layout/pList1"/>
    <dgm:cxn modelId="{A48770FB-2180-462F-9283-C92369447A2E}" type="presParOf" srcId="{D7E807A0-53A1-4534-AF80-2036C3BD1BF7}" destId="{A503BB65-00C7-4AD4-851D-C3A4361B5A71}" srcOrd="1" destOrd="0" presId="urn:microsoft.com/office/officeart/2005/8/layout/pList1"/>
    <dgm:cxn modelId="{8C32632E-3099-4BFB-97FC-93A8B484D588}" type="presParOf" srcId="{E71912E0-FEEF-493B-8588-CCE6715C208F}" destId="{38AAC1FC-4E10-4FBE-8B8E-1B3DA759C2F3}" srcOrd="7" destOrd="0" presId="urn:microsoft.com/office/officeart/2005/8/layout/pList1"/>
    <dgm:cxn modelId="{E2A11089-B3C7-408C-99A7-B06D5302EC32}" type="presParOf" srcId="{E71912E0-FEEF-493B-8588-CCE6715C208F}" destId="{76D49E6E-EBEC-464B-A39F-EED9E53F2425}" srcOrd="8" destOrd="0" presId="urn:microsoft.com/office/officeart/2005/8/layout/pList1"/>
    <dgm:cxn modelId="{E2BDE67D-DA75-417B-8E47-73A5583D09AB}" type="presParOf" srcId="{76D49E6E-EBEC-464B-A39F-EED9E53F2425}" destId="{17338302-2DCC-45CD-9B00-49959FD854BB}" srcOrd="0" destOrd="0" presId="urn:microsoft.com/office/officeart/2005/8/layout/pList1"/>
    <dgm:cxn modelId="{BB6101DA-C7B2-4AA0-A916-5A9A056E2673}" type="presParOf" srcId="{76D49E6E-EBEC-464B-A39F-EED9E53F2425}" destId="{A39CEC4C-089F-4031-9E91-D90C321572FB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1619D0-5ED3-462D-B08D-CFE9E739E1F2}" type="doc">
      <dgm:prSet loTypeId="urn:microsoft.com/office/officeart/2005/8/layout/p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sv-SE"/>
        </a:p>
      </dgm:t>
    </dgm:pt>
    <dgm:pt modelId="{E8014CEA-ADA8-4C1C-912C-3C32F7182137}">
      <dgm:prSet phldrT="[Text]" custT="1"/>
      <dgm:spPr/>
      <dgm:t>
        <a:bodyPr/>
        <a:lstStyle/>
        <a:p>
          <a:r>
            <a:rPr lang="sv-SE" sz="2000" b="1"/>
            <a:t>Information</a:t>
          </a:r>
        </a:p>
      </dgm:t>
    </dgm:pt>
    <dgm:pt modelId="{D9D2CE79-9312-4449-8BB0-82A91353846C}" type="parTrans" cxnId="{CBB2977B-2DB2-40E9-815C-CC1496256AC5}">
      <dgm:prSet/>
      <dgm:spPr/>
      <dgm:t>
        <a:bodyPr/>
        <a:lstStyle/>
        <a:p>
          <a:endParaRPr lang="sv-SE"/>
        </a:p>
      </dgm:t>
    </dgm:pt>
    <dgm:pt modelId="{8303860B-E026-4325-945D-D3F82A08175B}" type="sibTrans" cxnId="{CBB2977B-2DB2-40E9-815C-CC1496256AC5}">
      <dgm:prSet/>
      <dgm:spPr/>
      <dgm:t>
        <a:bodyPr/>
        <a:lstStyle/>
        <a:p>
          <a:endParaRPr lang="sv-SE"/>
        </a:p>
      </dgm:t>
    </dgm:pt>
    <dgm:pt modelId="{EC6C8FAB-D789-476C-BB05-FA249FBE398D}">
      <dgm:prSet phldrT="[Text]" custT="1"/>
      <dgm:spPr/>
      <dgm:t>
        <a:bodyPr/>
        <a:lstStyle/>
        <a:p>
          <a:r>
            <a:rPr lang="sv-SE" sz="2000" b="1"/>
            <a:t>Bistånds-handläggning</a:t>
          </a:r>
        </a:p>
      </dgm:t>
    </dgm:pt>
    <dgm:pt modelId="{CCF32C1E-C512-4A57-AB2F-2C2B75E7F437}" type="parTrans" cxnId="{A42A7F0C-5CA7-485A-A23A-BD82F70B819A}">
      <dgm:prSet/>
      <dgm:spPr/>
      <dgm:t>
        <a:bodyPr/>
        <a:lstStyle/>
        <a:p>
          <a:endParaRPr lang="sv-SE"/>
        </a:p>
      </dgm:t>
    </dgm:pt>
    <dgm:pt modelId="{F119D622-F877-44A5-8C7F-BB227861AF0C}" type="sibTrans" cxnId="{A42A7F0C-5CA7-485A-A23A-BD82F70B819A}">
      <dgm:prSet/>
      <dgm:spPr/>
      <dgm:t>
        <a:bodyPr/>
        <a:lstStyle/>
        <a:p>
          <a:endParaRPr lang="sv-SE"/>
        </a:p>
      </dgm:t>
    </dgm:pt>
    <dgm:pt modelId="{6648088C-89F6-41C8-88A6-F5D85AC5EE6C}">
      <dgm:prSet phldrT="[Text]"/>
      <dgm:spPr/>
      <dgm:t>
        <a:bodyPr/>
        <a:lstStyle/>
        <a:p>
          <a:r>
            <a:rPr lang="sv-SE" b="1"/>
            <a:t>Utförande</a:t>
          </a:r>
        </a:p>
      </dgm:t>
    </dgm:pt>
    <dgm:pt modelId="{F293C854-54D8-489A-BD47-2277BB04FFA5}" type="parTrans" cxnId="{72B0A9E8-CF36-46E9-B059-64D294E28FF6}">
      <dgm:prSet/>
      <dgm:spPr/>
      <dgm:t>
        <a:bodyPr/>
        <a:lstStyle/>
        <a:p>
          <a:endParaRPr lang="sv-SE"/>
        </a:p>
      </dgm:t>
    </dgm:pt>
    <dgm:pt modelId="{F98C5B5C-A412-45BB-BC0C-6DBEB9A68D45}" type="sibTrans" cxnId="{72B0A9E8-CF36-46E9-B059-64D294E28FF6}">
      <dgm:prSet/>
      <dgm:spPr/>
      <dgm:t>
        <a:bodyPr/>
        <a:lstStyle/>
        <a:p>
          <a:endParaRPr lang="sv-SE"/>
        </a:p>
      </dgm:t>
    </dgm:pt>
    <dgm:pt modelId="{278921C9-EFDD-476F-BA0F-07D6665AE4AA}">
      <dgm:prSet phldrT="[Text]"/>
      <dgm:spPr/>
      <dgm:t>
        <a:bodyPr/>
        <a:lstStyle/>
        <a:p>
          <a:r>
            <a:rPr lang="sv-SE" b="1"/>
            <a:t>Stöd och utveckling</a:t>
          </a:r>
        </a:p>
      </dgm:t>
    </dgm:pt>
    <dgm:pt modelId="{C2AA9A06-B2AA-4F64-A480-4AB2A3EA5965}" type="parTrans" cxnId="{98FEC79E-DA9F-4748-AB8A-1FC2F1A61A32}">
      <dgm:prSet/>
      <dgm:spPr/>
      <dgm:t>
        <a:bodyPr/>
        <a:lstStyle/>
        <a:p>
          <a:endParaRPr lang="sv-SE"/>
        </a:p>
      </dgm:t>
    </dgm:pt>
    <dgm:pt modelId="{78FF00F1-6F52-4757-AD00-E7A9D2579DF0}" type="sibTrans" cxnId="{98FEC79E-DA9F-4748-AB8A-1FC2F1A61A32}">
      <dgm:prSet/>
      <dgm:spPr/>
      <dgm:t>
        <a:bodyPr/>
        <a:lstStyle/>
        <a:p>
          <a:endParaRPr lang="sv-SE"/>
        </a:p>
      </dgm:t>
    </dgm:pt>
    <dgm:pt modelId="{BEEC847E-D4FC-4193-A25D-520E036B3E07}">
      <dgm:prSet phldrT="[Text]" phldr="1"/>
      <dgm:spPr/>
      <dgm:t>
        <a:bodyPr/>
        <a:lstStyle/>
        <a:p>
          <a:endParaRPr lang="sv-SE"/>
        </a:p>
      </dgm:t>
    </dgm:pt>
    <dgm:pt modelId="{F79FBFBC-EAB9-4FB6-8D47-0206722F38D4}" type="parTrans" cxnId="{5D58EB70-9C30-4F5A-8629-9FB128FF2FA8}">
      <dgm:prSet/>
      <dgm:spPr/>
      <dgm:t>
        <a:bodyPr/>
        <a:lstStyle/>
        <a:p>
          <a:endParaRPr lang="sv-SE"/>
        </a:p>
      </dgm:t>
    </dgm:pt>
    <dgm:pt modelId="{4207200F-19D7-46CC-8B59-89AE6FD49066}" type="sibTrans" cxnId="{5D58EB70-9C30-4F5A-8629-9FB128FF2FA8}">
      <dgm:prSet/>
      <dgm:spPr/>
      <dgm:t>
        <a:bodyPr/>
        <a:lstStyle/>
        <a:p>
          <a:endParaRPr lang="sv-SE"/>
        </a:p>
      </dgm:t>
    </dgm:pt>
    <dgm:pt modelId="{E71912E0-FEEF-493B-8588-CCE6715C208F}" type="pres">
      <dgm:prSet presAssocID="{1E1619D0-5ED3-462D-B08D-CFE9E739E1F2}" presName="Name0" presStyleCnt="0">
        <dgm:presLayoutVars>
          <dgm:dir/>
          <dgm:resizeHandles val="exact"/>
        </dgm:presLayoutVars>
      </dgm:prSet>
      <dgm:spPr/>
    </dgm:pt>
    <dgm:pt modelId="{693E356B-FFCF-4729-8823-582A41899880}" type="pres">
      <dgm:prSet presAssocID="{E8014CEA-ADA8-4C1C-912C-3C32F7182137}" presName="compNode" presStyleCnt="0"/>
      <dgm:spPr/>
    </dgm:pt>
    <dgm:pt modelId="{4F2EBA86-FD77-427B-BDCB-E4B601A2AF7E}" type="pres">
      <dgm:prSet presAssocID="{E8014CEA-ADA8-4C1C-912C-3C32F7182137}" presName="pictRect" presStyleLbl="node1" presStyleIdx="0" presStyleCnt="5"/>
      <dgm:spPr/>
    </dgm:pt>
    <dgm:pt modelId="{607308B2-77E6-4D8B-A121-0A40373E62E4}" type="pres">
      <dgm:prSet presAssocID="{E8014CEA-ADA8-4C1C-912C-3C32F7182137}" presName="textRect" presStyleLbl="revTx" presStyleIdx="0" presStyleCnt="5">
        <dgm:presLayoutVars>
          <dgm:bulletEnabled val="1"/>
        </dgm:presLayoutVars>
      </dgm:prSet>
      <dgm:spPr/>
    </dgm:pt>
    <dgm:pt modelId="{63A107BD-1358-4DBD-A8FE-BE4A48A12596}" type="pres">
      <dgm:prSet presAssocID="{8303860B-E026-4325-945D-D3F82A08175B}" presName="sibTrans" presStyleLbl="sibTrans2D1" presStyleIdx="0" presStyleCnt="0"/>
      <dgm:spPr/>
    </dgm:pt>
    <dgm:pt modelId="{0B81B36E-BAE6-4557-BECD-C256EB11A13E}" type="pres">
      <dgm:prSet presAssocID="{EC6C8FAB-D789-476C-BB05-FA249FBE398D}" presName="compNode" presStyleCnt="0"/>
      <dgm:spPr/>
    </dgm:pt>
    <dgm:pt modelId="{BB62368A-3927-405A-913E-4BC6287C495C}" type="pres">
      <dgm:prSet presAssocID="{EC6C8FAB-D789-476C-BB05-FA249FBE398D}" presName="pictRect" presStyleLbl="node1" presStyleIdx="1" presStyleCnt="5"/>
      <dgm:spPr/>
    </dgm:pt>
    <dgm:pt modelId="{A4CFBEF2-5019-46BC-B7CD-C043991CF64A}" type="pres">
      <dgm:prSet presAssocID="{EC6C8FAB-D789-476C-BB05-FA249FBE398D}" presName="textRect" presStyleLbl="revTx" presStyleIdx="1" presStyleCnt="5">
        <dgm:presLayoutVars>
          <dgm:bulletEnabled val="1"/>
        </dgm:presLayoutVars>
      </dgm:prSet>
      <dgm:spPr/>
    </dgm:pt>
    <dgm:pt modelId="{D3313184-DABC-4306-86AB-EBAE47195489}" type="pres">
      <dgm:prSet presAssocID="{F119D622-F877-44A5-8C7F-BB227861AF0C}" presName="sibTrans" presStyleLbl="sibTrans2D1" presStyleIdx="0" presStyleCnt="0"/>
      <dgm:spPr/>
    </dgm:pt>
    <dgm:pt modelId="{9C66C21B-6428-4880-B133-5C7F020A7CE4}" type="pres">
      <dgm:prSet presAssocID="{6648088C-89F6-41C8-88A6-F5D85AC5EE6C}" presName="compNode" presStyleCnt="0"/>
      <dgm:spPr/>
    </dgm:pt>
    <dgm:pt modelId="{BE8C3816-C738-4BE1-80FF-4C0F6D14AC92}" type="pres">
      <dgm:prSet presAssocID="{6648088C-89F6-41C8-88A6-F5D85AC5EE6C}" presName="pictRect" presStyleLbl="node1" presStyleIdx="2" presStyleCnt="5"/>
      <dgm:spPr/>
    </dgm:pt>
    <dgm:pt modelId="{F3FE3872-4C54-4B87-A70D-2378022C7941}" type="pres">
      <dgm:prSet presAssocID="{6648088C-89F6-41C8-88A6-F5D85AC5EE6C}" presName="textRect" presStyleLbl="revTx" presStyleIdx="2" presStyleCnt="5">
        <dgm:presLayoutVars>
          <dgm:bulletEnabled val="1"/>
        </dgm:presLayoutVars>
      </dgm:prSet>
      <dgm:spPr/>
    </dgm:pt>
    <dgm:pt modelId="{8084A658-D363-429F-B495-3B1CD457C7D6}" type="pres">
      <dgm:prSet presAssocID="{F98C5B5C-A412-45BB-BC0C-6DBEB9A68D45}" presName="sibTrans" presStyleLbl="sibTrans2D1" presStyleIdx="0" presStyleCnt="0"/>
      <dgm:spPr/>
    </dgm:pt>
    <dgm:pt modelId="{D7E807A0-53A1-4534-AF80-2036C3BD1BF7}" type="pres">
      <dgm:prSet presAssocID="{278921C9-EFDD-476F-BA0F-07D6665AE4AA}" presName="compNode" presStyleCnt="0"/>
      <dgm:spPr/>
    </dgm:pt>
    <dgm:pt modelId="{1C92EDE9-1384-413D-A1D1-F1DC59917A30}" type="pres">
      <dgm:prSet presAssocID="{278921C9-EFDD-476F-BA0F-07D6665AE4AA}" presName="pictRect" presStyleLbl="node1" presStyleIdx="3" presStyleCnt="5"/>
      <dgm:spPr/>
    </dgm:pt>
    <dgm:pt modelId="{A503BB65-00C7-4AD4-851D-C3A4361B5A71}" type="pres">
      <dgm:prSet presAssocID="{278921C9-EFDD-476F-BA0F-07D6665AE4AA}" presName="textRect" presStyleLbl="revTx" presStyleIdx="3" presStyleCnt="5">
        <dgm:presLayoutVars>
          <dgm:bulletEnabled val="1"/>
        </dgm:presLayoutVars>
      </dgm:prSet>
      <dgm:spPr/>
    </dgm:pt>
    <dgm:pt modelId="{38AAC1FC-4E10-4FBE-8B8E-1B3DA759C2F3}" type="pres">
      <dgm:prSet presAssocID="{78FF00F1-6F52-4757-AD00-E7A9D2579DF0}" presName="sibTrans" presStyleLbl="sibTrans2D1" presStyleIdx="0" presStyleCnt="0"/>
      <dgm:spPr/>
    </dgm:pt>
    <dgm:pt modelId="{76D49E6E-EBEC-464B-A39F-EED9E53F2425}" type="pres">
      <dgm:prSet presAssocID="{BEEC847E-D4FC-4193-A25D-520E036B3E07}" presName="compNode" presStyleCnt="0"/>
      <dgm:spPr/>
    </dgm:pt>
    <dgm:pt modelId="{17338302-2DCC-45CD-9B00-49959FD854BB}" type="pres">
      <dgm:prSet presAssocID="{BEEC847E-D4FC-4193-A25D-520E036B3E07}" presName="pictRect" presStyleLbl="node1" presStyleIdx="4" presStyleCnt="5" custScaleX="444545"/>
      <dgm:spPr/>
    </dgm:pt>
    <dgm:pt modelId="{A39CEC4C-089F-4031-9E91-D90C321572FB}" type="pres">
      <dgm:prSet presAssocID="{BEEC847E-D4FC-4193-A25D-520E036B3E07}" presName="textRect" presStyleLbl="revTx" presStyleIdx="4" presStyleCnt="5" custLinFactNeighborX="-5189" custLinFactNeighborY="-13986">
        <dgm:presLayoutVars>
          <dgm:bulletEnabled val="1"/>
        </dgm:presLayoutVars>
      </dgm:prSet>
      <dgm:spPr/>
    </dgm:pt>
  </dgm:ptLst>
  <dgm:cxnLst>
    <dgm:cxn modelId="{89C5E303-9A75-4F02-A91F-DBCBD3CF478B}" type="presOf" srcId="{1E1619D0-5ED3-462D-B08D-CFE9E739E1F2}" destId="{E71912E0-FEEF-493B-8588-CCE6715C208F}" srcOrd="0" destOrd="0" presId="urn:microsoft.com/office/officeart/2005/8/layout/pList1"/>
    <dgm:cxn modelId="{A42A7F0C-5CA7-485A-A23A-BD82F70B819A}" srcId="{1E1619D0-5ED3-462D-B08D-CFE9E739E1F2}" destId="{EC6C8FAB-D789-476C-BB05-FA249FBE398D}" srcOrd="1" destOrd="0" parTransId="{CCF32C1E-C512-4A57-AB2F-2C2B75E7F437}" sibTransId="{F119D622-F877-44A5-8C7F-BB227861AF0C}"/>
    <dgm:cxn modelId="{323E971A-E78F-4D55-BF2C-8A058880FD6C}" type="presOf" srcId="{8303860B-E026-4325-945D-D3F82A08175B}" destId="{63A107BD-1358-4DBD-A8FE-BE4A48A12596}" srcOrd="0" destOrd="0" presId="urn:microsoft.com/office/officeart/2005/8/layout/pList1"/>
    <dgm:cxn modelId="{DC1F2C1E-91FF-40E9-A55F-0DB8D6586469}" type="presOf" srcId="{78FF00F1-6F52-4757-AD00-E7A9D2579DF0}" destId="{38AAC1FC-4E10-4FBE-8B8E-1B3DA759C2F3}" srcOrd="0" destOrd="0" presId="urn:microsoft.com/office/officeart/2005/8/layout/pList1"/>
    <dgm:cxn modelId="{B25EA93B-C07B-4FF7-B461-9314F7BC9C1B}" type="presOf" srcId="{6648088C-89F6-41C8-88A6-F5D85AC5EE6C}" destId="{F3FE3872-4C54-4B87-A70D-2378022C7941}" srcOrd="0" destOrd="0" presId="urn:microsoft.com/office/officeart/2005/8/layout/pList1"/>
    <dgm:cxn modelId="{BA62736F-435B-4A3E-8650-662857E7B0E1}" type="presOf" srcId="{BEEC847E-D4FC-4193-A25D-520E036B3E07}" destId="{A39CEC4C-089F-4031-9E91-D90C321572FB}" srcOrd="0" destOrd="0" presId="urn:microsoft.com/office/officeart/2005/8/layout/pList1"/>
    <dgm:cxn modelId="{5D58EB70-9C30-4F5A-8629-9FB128FF2FA8}" srcId="{1E1619D0-5ED3-462D-B08D-CFE9E739E1F2}" destId="{BEEC847E-D4FC-4193-A25D-520E036B3E07}" srcOrd="4" destOrd="0" parTransId="{F79FBFBC-EAB9-4FB6-8D47-0206722F38D4}" sibTransId="{4207200F-19D7-46CC-8B59-89AE6FD49066}"/>
    <dgm:cxn modelId="{35B58954-86A8-4F96-A03F-7824B3DFE09E}" type="presOf" srcId="{F119D622-F877-44A5-8C7F-BB227861AF0C}" destId="{D3313184-DABC-4306-86AB-EBAE47195489}" srcOrd="0" destOrd="0" presId="urn:microsoft.com/office/officeart/2005/8/layout/pList1"/>
    <dgm:cxn modelId="{37DD6857-4B62-4462-A461-FB59E0634C2E}" type="presOf" srcId="{F98C5B5C-A412-45BB-BC0C-6DBEB9A68D45}" destId="{8084A658-D363-429F-B495-3B1CD457C7D6}" srcOrd="0" destOrd="0" presId="urn:microsoft.com/office/officeart/2005/8/layout/pList1"/>
    <dgm:cxn modelId="{CBB2977B-2DB2-40E9-815C-CC1496256AC5}" srcId="{1E1619D0-5ED3-462D-B08D-CFE9E739E1F2}" destId="{E8014CEA-ADA8-4C1C-912C-3C32F7182137}" srcOrd="0" destOrd="0" parTransId="{D9D2CE79-9312-4449-8BB0-82A91353846C}" sibTransId="{8303860B-E026-4325-945D-D3F82A08175B}"/>
    <dgm:cxn modelId="{577C749D-A30F-4995-9EA1-F65CA714E0CC}" type="presOf" srcId="{278921C9-EFDD-476F-BA0F-07D6665AE4AA}" destId="{A503BB65-00C7-4AD4-851D-C3A4361B5A71}" srcOrd="0" destOrd="0" presId="urn:microsoft.com/office/officeart/2005/8/layout/pList1"/>
    <dgm:cxn modelId="{98FEC79E-DA9F-4748-AB8A-1FC2F1A61A32}" srcId="{1E1619D0-5ED3-462D-B08D-CFE9E739E1F2}" destId="{278921C9-EFDD-476F-BA0F-07D6665AE4AA}" srcOrd="3" destOrd="0" parTransId="{C2AA9A06-B2AA-4F64-A480-4AB2A3EA5965}" sibTransId="{78FF00F1-6F52-4757-AD00-E7A9D2579DF0}"/>
    <dgm:cxn modelId="{E26CCBBA-B04E-4F18-A9F4-C8E3A98C7829}" type="presOf" srcId="{E8014CEA-ADA8-4C1C-912C-3C32F7182137}" destId="{607308B2-77E6-4D8B-A121-0A40373E62E4}" srcOrd="0" destOrd="0" presId="urn:microsoft.com/office/officeart/2005/8/layout/pList1"/>
    <dgm:cxn modelId="{B3ED0DE3-D30F-48E1-8E5D-F9F8EF0580F0}" type="presOf" srcId="{EC6C8FAB-D789-476C-BB05-FA249FBE398D}" destId="{A4CFBEF2-5019-46BC-B7CD-C043991CF64A}" srcOrd="0" destOrd="0" presId="urn:microsoft.com/office/officeart/2005/8/layout/pList1"/>
    <dgm:cxn modelId="{72B0A9E8-CF36-46E9-B059-64D294E28FF6}" srcId="{1E1619D0-5ED3-462D-B08D-CFE9E739E1F2}" destId="{6648088C-89F6-41C8-88A6-F5D85AC5EE6C}" srcOrd="2" destOrd="0" parTransId="{F293C854-54D8-489A-BD47-2277BB04FFA5}" sibTransId="{F98C5B5C-A412-45BB-BC0C-6DBEB9A68D45}"/>
    <dgm:cxn modelId="{19D0D59C-0327-4074-BE1C-29F31376AA7C}" type="presParOf" srcId="{E71912E0-FEEF-493B-8588-CCE6715C208F}" destId="{693E356B-FFCF-4729-8823-582A41899880}" srcOrd="0" destOrd="0" presId="urn:microsoft.com/office/officeart/2005/8/layout/pList1"/>
    <dgm:cxn modelId="{B62DD403-1D4E-40CA-9123-07FC634F8882}" type="presParOf" srcId="{693E356B-FFCF-4729-8823-582A41899880}" destId="{4F2EBA86-FD77-427B-BDCB-E4B601A2AF7E}" srcOrd="0" destOrd="0" presId="urn:microsoft.com/office/officeart/2005/8/layout/pList1"/>
    <dgm:cxn modelId="{46F25E7E-2E4C-4003-ADD9-472CA52ED98E}" type="presParOf" srcId="{693E356B-FFCF-4729-8823-582A41899880}" destId="{607308B2-77E6-4D8B-A121-0A40373E62E4}" srcOrd="1" destOrd="0" presId="urn:microsoft.com/office/officeart/2005/8/layout/pList1"/>
    <dgm:cxn modelId="{F4E40348-7A80-4D27-A9C4-2580C376BECE}" type="presParOf" srcId="{E71912E0-FEEF-493B-8588-CCE6715C208F}" destId="{63A107BD-1358-4DBD-A8FE-BE4A48A12596}" srcOrd="1" destOrd="0" presId="urn:microsoft.com/office/officeart/2005/8/layout/pList1"/>
    <dgm:cxn modelId="{DC3A8A3B-8CEA-491C-A69F-33E0F7E9DBDB}" type="presParOf" srcId="{E71912E0-FEEF-493B-8588-CCE6715C208F}" destId="{0B81B36E-BAE6-4557-BECD-C256EB11A13E}" srcOrd="2" destOrd="0" presId="urn:microsoft.com/office/officeart/2005/8/layout/pList1"/>
    <dgm:cxn modelId="{0C070D06-F185-4EC1-AB9B-5D9D1549947B}" type="presParOf" srcId="{0B81B36E-BAE6-4557-BECD-C256EB11A13E}" destId="{BB62368A-3927-405A-913E-4BC6287C495C}" srcOrd="0" destOrd="0" presId="urn:microsoft.com/office/officeart/2005/8/layout/pList1"/>
    <dgm:cxn modelId="{F43764AD-A5FD-403D-BD2D-C74355200993}" type="presParOf" srcId="{0B81B36E-BAE6-4557-BECD-C256EB11A13E}" destId="{A4CFBEF2-5019-46BC-B7CD-C043991CF64A}" srcOrd="1" destOrd="0" presId="urn:microsoft.com/office/officeart/2005/8/layout/pList1"/>
    <dgm:cxn modelId="{AAA2D6DA-E4A2-4782-9CCC-0A4E6D82427C}" type="presParOf" srcId="{E71912E0-FEEF-493B-8588-CCE6715C208F}" destId="{D3313184-DABC-4306-86AB-EBAE47195489}" srcOrd="3" destOrd="0" presId="urn:microsoft.com/office/officeart/2005/8/layout/pList1"/>
    <dgm:cxn modelId="{4C0B8CE6-065D-4A33-94FD-17B6EF377D00}" type="presParOf" srcId="{E71912E0-FEEF-493B-8588-CCE6715C208F}" destId="{9C66C21B-6428-4880-B133-5C7F020A7CE4}" srcOrd="4" destOrd="0" presId="urn:microsoft.com/office/officeart/2005/8/layout/pList1"/>
    <dgm:cxn modelId="{62D2FEA3-C4E9-45FA-A7EB-E4C2D084E261}" type="presParOf" srcId="{9C66C21B-6428-4880-B133-5C7F020A7CE4}" destId="{BE8C3816-C738-4BE1-80FF-4C0F6D14AC92}" srcOrd="0" destOrd="0" presId="urn:microsoft.com/office/officeart/2005/8/layout/pList1"/>
    <dgm:cxn modelId="{920DC325-ECA3-49D4-AE42-834414EF0E86}" type="presParOf" srcId="{9C66C21B-6428-4880-B133-5C7F020A7CE4}" destId="{F3FE3872-4C54-4B87-A70D-2378022C7941}" srcOrd="1" destOrd="0" presId="urn:microsoft.com/office/officeart/2005/8/layout/pList1"/>
    <dgm:cxn modelId="{E0974390-E582-4D24-8407-FA9F9EE1B432}" type="presParOf" srcId="{E71912E0-FEEF-493B-8588-CCE6715C208F}" destId="{8084A658-D363-429F-B495-3B1CD457C7D6}" srcOrd="5" destOrd="0" presId="urn:microsoft.com/office/officeart/2005/8/layout/pList1"/>
    <dgm:cxn modelId="{67309649-5583-460C-B14E-0A46C70CC281}" type="presParOf" srcId="{E71912E0-FEEF-493B-8588-CCE6715C208F}" destId="{D7E807A0-53A1-4534-AF80-2036C3BD1BF7}" srcOrd="6" destOrd="0" presId="urn:microsoft.com/office/officeart/2005/8/layout/pList1"/>
    <dgm:cxn modelId="{67B50281-6DFD-41A8-903D-EFC4EFF14E8C}" type="presParOf" srcId="{D7E807A0-53A1-4534-AF80-2036C3BD1BF7}" destId="{1C92EDE9-1384-413D-A1D1-F1DC59917A30}" srcOrd="0" destOrd="0" presId="urn:microsoft.com/office/officeart/2005/8/layout/pList1"/>
    <dgm:cxn modelId="{A48770FB-2180-462F-9283-C92369447A2E}" type="presParOf" srcId="{D7E807A0-53A1-4534-AF80-2036C3BD1BF7}" destId="{A503BB65-00C7-4AD4-851D-C3A4361B5A71}" srcOrd="1" destOrd="0" presId="urn:microsoft.com/office/officeart/2005/8/layout/pList1"/>
    <dgm:cxn modelId="{8C32632E-3099-4BFB-97FC-93A8B484D588}" type="presParOf" srcId="{E71912E0-FEEF-493B-8588-CCE6715C208F}" destId="{38AAC1FC-4E10-4FBE-8B8E-1B3DA759C2F3}" srcOrd="7" destOrd="0" presId="urn:microsoft.com/office/officeart/2005/8/layout/pList1"/>
    <dgm:cxn modelId="{E2A11089-B3C7-408C-99A7-B06D5302EC32}" type="presParOf" srcId="{E71912E0-FEEF-493B-8588-CCE6715C208F}" destId="{76D49E6E-EBEC-464B-A39F-EED9E53F2425}" srcOrd="8" destOrd="0" presId="urn:microsoft.com/office/officeart/2005/8/layout/pList1"/>
    <dgm:cxn modelId="{E2BDE67D-DA75-417B-8E47-73A5583D09AB}" type="presParOf" srcId="{76D49E6E-EBEC-464B-A39F-EED9E53F2425}" destId="{17338302-2DCC-45CD-9B00-49959FD854BB}" srcOrd="0" destOrd="0" presId="urn:microsoft.com/office/officeart/2005/8/layout/pList1"/>
    <dgm:cxn modelId="{BB6101DA-C7B2-4AA0-A916-5A9A056E2673}" type="presParOf" srcId="{76D49E6E-EBEC-464B-A39F-EED9E53F2425}" destId="{A39CEC4C-089F-4031-9E91-D90C321572FB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8C96738-4DDE-48AC-890E-935BCF431B0F}" type="doc">
      <dgm:prSet loTypeId="urn:microsoft.com/office/officeart/2005/8/layout/vList2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15F37D0-4621-4934-A91B-7333B059E93F}">
      <dgm:prSet/>
      <dgm:spPr>
        <a:solidFill>
          <a:srgbClr val="CC3300"/>
        </a:solidFill>
      </dgm:spPr>
      <dgm:t>
        <a:bodyPr/>
        <a:lstStyle/>
        <a:p>
          <a:r>
            <a:rPr lang="en-US" b="1" dirty="0"/>
            <a:t>Information </a:t>
          </a:r>
          <a:r>
            <a:rPr lang="en-US" b="1" dirty="0" err="1"/>
            <a:t>på</a:t>
          </a:r>
          <a:r>
            <a:rPr lang="en-US" b="1" dirty="0"/>
            <a:t> </a:t>
          </a:r>
          <a:r>
            <a:rPr lang="en-US" b="1" dirty="0" err="1"/>
            <a:t>webben</a:t>
          </a:r>
          <a:r>
            <a:rPr lang="en-US" b="1" dirty="0"/>
            <a:t>:</a:t>
          </a:r>
          <a:r>
            <a:rPr lang="en-US" dirty="0"/>
            <a:t> </a:t>
          </a:r>
          <a:r>
            <a:rPr lang="en-US" dirty="0" err="1"/>
            <a:t>Genomgång</a:t>
          </a:r>
          <a:r>
            <a:rPr lang="en-US" dirty="0"/>
            <a:t> </a:t>
          </a:r>
          <a:r>
            <a:rPr lang="en-US" dirty="0" err="1"/>
            <a:t>har</a:t>
          </a:r>
          <a:r>
            <a:rPr lang="en-US" dirty="0"/>
            <a:t> vi </a:t>
          </a:r>
          <a:r>
            <a:rPr lang="en-US" dirty="0" err="1"/>
            <a:t>inte</a:t>
          </a:r>
          <a:r>
            <a:rPr lang="en-US" dirty="0"/>
            <a:t> </a:t>
          </a:r>
          <a:r>
            <a:rPr lang="en-US" dirty="0" err="1"/>
            <a:t>gjort</a:t>
          </a:r>
          <a:r>
            <a:rPr lang="en-US" dirty="0"/>
            <a:t> </a:t>
          </a:r>
          <a:r>
            <a:rPr lang="en-US" dirty="0" err="1"/>
            <a:t>på</a:t>
          </a:r>
          <a:r>
            <a:rPr lang="en-US" dirty="0"/>
            <a:t> det </a:t>
          </a:r>
          <a:r>
            <a:rPr lang="en-US" dirty="0" err="1"/>
            <a:t>sätt</a:t>
          </a:r>
          <a:r>
            <a:rPr lang="en-US" dirty="0"/>
            <a:t> </a:t>
          </a:r>
          <a:r>
            <a:rPr lang="en-US" dirty="0" err="1"/>
            <a:t>som</a:t>
          </a:r>
          <a:r>
            <a:rPr lang="en-US" dirty="0"/>
            <a:t> </a:t>
          </a:r>
          <a:r>
            <a:rPr lang="en-US" dirty="0" err="1"/>
            <a:t>hemtjänstindex</a:t>
          </a:r>
          <a:r>
            <a:rPr lang="en-US" dirty="0"/>
            <a:t> </a:t>
          </a:r>
          <a:r>
            <a:rPr lang="en-US" dirty="0" err="1"/>
            <a:t>gör</a:t>
          </a:r>
          <a:r>
            <a:rPr lang="en-US" dirty="0"/>
            <a:t>, men </a:t>
          </a:r>
          <a:r>
            <a:rPr lang="en-US" dirty="0" err="1"/>
            <a:t>kan</a:t>
          </a:r>
          <a:r>
            <a:rPr lang="en-US" dirty="0"/>
            <a:t> </a:t>
          </a:r>
          <a:r>
            <a:rPr lang="en-US" dirty="0" err="1"/>
            <a:t>använda</a:t>
          </a:r>
          <a:r>
            <a:rPr lang="en-US" dirty="0"/>
            <a:t> </a:t>
          </a:r>
          <a:r>
            <a:rPr lang="en-US" dirty="0" err="1"/>
            <a:t>oss</a:t>
          </a:r>
          <a:r>
            <a:rPr lang="en-US" dirty="0"/>
            <a:t> av. Vi </a:t>
          </a:r>
          <a:r>
            <a:rPr lang="en-US" dirty="0" err="1"/>
            <a:t>har</a:t>
          </a:r>
          <a:r>
            <a:rPr lang="en-US" dirty="0"/>
            <a:t>  </a:t>
          </a:r>
          <a:r>
            <a:rPr lang="en-US" dirty="0" err="1"/>
            <a:t>mycket</a:t>
          </a:r>
          <a:r>
            <a:rPr lang="en-US" dirty="0"/>
            <a:t> information </a:t>
          </a:r>
          <a:r>
            <a:rPr lang="en-US" dirty="0" err="1"/>
            <a:t>på</a:t>
          </a:r>
          <a:r>
            <a:rPr lang="en-US" dirty="0"/>
            <a:t> </a:t>
          </a:r>
          <a:r>
            <a:rPr lang="en-US" dirty="0" err="1"/>
            <a:t>webben</a:t>
          </a:r>
          <a:r>
            <a:rPr lang="en-US" dirty="0"/>
            <a:t> men </a:t>
          </a:r>
          <a:r>
            <a:rPr lang="en-US" dirty="0" err="1"/>
            <a:t>vissa</a:t>
          </a:r>
          <a:r>
            <a:rPr lang="en-US" dirty="0"/>
            <a:t> </a:t>
          </a:r>
          <a:r>
            <a:rPr lang="en-US" dirty="0" err="1"/>
            <a:t>delar</a:t>
          </a:r>
          <a:r>
            <a:rPr lang="en-US" dirty="0"/>
            <a:t> </a:t>
          </a:r>
          <a:r>
            <a:rPr lang="en-US" dirty="0" err="1"/>
            <a:t>saknas</a:t>
          </a:r>
          <a:r>
            <a:rPr lang="en-US" dirty="0"/>
            <a:t>.</a:t>
          </a:r>
        </a:p>
      </dgm:t>
    </dgm:pt>
    <dgm:pt modelId="{759FD29A-A2D7-480E-ABA0-57198693BD11}" type="parTrans" cxnId="{455A59F9-78DC-4D07-A526-C0DC340826CF}">
      <dgm:prSet/>
      <dgm:spPr/>
      <dgm:t>
        <a:bodyPr/>
        <a:lstStyle/>
        <a:p>
          <a:endParaRPr lang="en-US"/>
        </a:p>
      </dgm:t>
    </dgm:pt>
    <dgm:pt modelId="{B3B42736-C52A-4235-841D-C7A6676BB8E5}" type="sibTrans" cxnId="{455A59F9-78DC-4D07-A526-C0DC340826CF}">
      <dgm:prSet/>
      <dgm:spPr/>
      <dgm:t>
        <a:bodyPr/>
        <a:lstStyle/>
        <a:p>
          <a:endParaRPr lang="en-US"/>
        </a:p>
      </dgm:t>
    </dgm:pt>
    <dgm:pt modelId="{92120426-9505-4A9D-A7DE-D26BFAF52AB4}">
      <dgm:prSet/>
      <dgm:spPr>
        <a:solidFill>
          <a:schemeClr val="accent3"/>
        </a:solidFill>
      </dgm:spPr>
      <dgm:t>
        <a:bodyPr/>
        <a:lstStyle/>
        <a:p>
          <a:r>
            <a:rPr lang="en-US" b="1" dirty="0" err="1"/>
            <a:t>Biståndshandläggning</a:t>
          </a:r>
          <a:r>
            <a:rPr lang="en-US" b="1" dirty="0"/>
            <a:t>: </a:t>
          </a:r>
          <a:r>
            <a:rPr lang="en-US" b="0" dirty="0" err="1"/>
            <a:t>Genomgång</a:t>
          </a:r>
          <a:r>
            <a:rPr lang="en-US" b="0" dirty="0"/>
            <a:t> </a:t>
          </a:r>
          <a:r>
            <a:rPr lang="en-US" dirty="0" err="1"/>
            <a:t>har</a:t>
          </a:r>
          <a:r>
            <a:rPr lang="en-US" dirty="0"/>
            <a:t> vi </a:t>
          </a:r>
          <a:r>
            <a:rPr lang="en-US" dirty="0" err="1"/>
            <a:t>inte</a:t>
          </a:r>
          <a:r>
            <a:rPr lang="en-US" dirty="0"/>
            <a:t> </a:t>
          </a:r>
          <a:r>
            <a:rPr lang="en-US" dirty="0" err="1"/>
            <a:t>gjort</a:t>
          </a:r>
          <a:r>
            <a:rPr lang="en-US" dirty="0"/>
            <a:t> </a:t>
          </a:r>
          <a:r>
            <a:rPr lang="en-US" dirty="0" err="1"/>
            <a:t>på</a:t>
          </a:r>
          <a:r>
            <a:rPr lang="en-US" dirty="0"/>
            <a:t> det </a:t>
          </a:r>
          <a:r>
            <a:rPr lang="en-US" dirty="0" err="1"/>
            <a:t>sätt</a:t>
          </a:r>
          <a:r>
            <a:rPr lang="en-US" dirty="0"/>
            <a:t> </a:t>
          </a:r>
          <a:r>
            <a:rPr lang="en-US" dirty="0" err="1"/>
            <a:t>som</a:t>
          </a:r>
          <a:r>
            <a:rPr lang="en-US" dirty="0"/>
            <a:t> </a:t>
          </a:r>
          <a:r>
            <a:rPr lang="en-US" dirty="0" err="1"/>
            <a:t>hemtjänstindex</a:t>
          </a:r>
          <a:r>
            <a:rPr lang="en-US" dirty="0"/>
            <a:t> </a:t>
          </a:r>
          <a:r>
            <a:rPr lang="en-US" dirty="0" err="1"/>
            <a:t>gör</a:t>
          </a:r>
          <a:r>
            <a:rPr lang="en-US" dirty="0"/>
            <a:t>, men </a:t>
          </a:r>
          <a:r>
            <a:rPr lang="en-US" dirty="0" err="1"/>
            <a:t>kan</a:t>
          </a:r>
          <a:r>
            <a:rPr lang="en-US" dirty="0"/>
            <a:t> </a:t>
          </a:r>
          <a:r>
            <a:rPr lang="en-US" dirty="0" err="1"/>
            <a:t>använda</a:t>
          </a:r>
          <a:r>
            <a:rPr lang="en-US" dirty="0"/>
            <a:t> </a:t>
          </a:r>
          <a:r>
            <a:rPr lang="en-US" dirty="0" err="1"/>
            <a:t>oss</a:t>
          </a:r>
          <a:r>
            <a:rPr lang="en-US" dirty="0"/>
            <a:t> av. </a:t>
          </a:r>
          <a:r>
            <a:rPr lang="en-US" dirty="0" err="1"/>
            <a:t>Kompetens</a:t>
          </a:r>
          <a:r>
            <a:rPr lang="en-US" dirty="0"/>
            <a:t> i </a:t>
          </a:r>
          <a:r>
            <a:rPr lang="en-US" dirty="0" err="1"/>
            <a:t>biståndshandläggning</a:t>
          </a:r>
          <a:r>
            <a:rPr lang="en-US" dirty="0"/>
            <a:t> och </a:t>
          </a:r>
          <a:r>
            <a:rPr lang="en-US" dirty="0" err="1"/>
            <a:t>flexibla</a:t>
          </a:r>
          <a:r>
            <a:rPr lang="en-US" dirty="0"/>
            <a:t> </a:t>
          </a:r>
          <a:r>
            <a:rPr lang="en-US" dirty="0" err="1"/>
            <a:t>beslut</a:t>
          </a:r>
          <a:r>
            <a:rPr lang="en-US" dirty="0"/>
            <a:t> </a:t>
          </a:r>
          <a:r>
            <a:rPr lang="en-US" dirty="0" err="1"/>
            <a:t>finns</a:t>
          </a:r>
          <a:r>
            <a:rPr lang="en-US" dirty="0"/>
            <a:t>. </a:t>
          </a:r>
          <a:r>
            <a:rPr lang="en-US" dirty="0" err="1"/>
            <a:t>Ytterligare</a:t>
          </a:r>
          <a:r>
            <a:rPr lang="en-US" dirty="0"/>
            <a:t> </a:t>
          </a:r>
          <a:r>
            <a:rPr lang="en-US" dirty="0" err="1"/>
            <a:t>analys</a:t>
          </a:r>
          <a:r>
            <a:rPr lang="en-US" dirty="0"/>
            <a:t> av </a:t>
          </a:r>
          <a:r>
            <a:rPr lang="en-US" dirty="0" err="1"/>
            <a:t>biståndsbeslut</a:t>
          </a:r>
          <a:r>
            <a:rPr lang="en-US" dirty="0"/>
            <a:t> </a:t>
          </a:r>
          <a:r>
            <a:rPr lang="en-US" dirty="0" err="1"/>
            <a:t>anpassade</a:t>
          </a:r>
          <a:r>
            <a:rPr lang="en-US" dirty="0"/>
            <a:t> till </a:t>
          </a:r>
          <a:r>
            <a:rPr lang="en-US" dirty="0" err="1"/>
            <a:t>behov</a:t>
          </a:r>
          <a:r>
            <a:rPr lang="en-US" dirty="0"/>
            <a:t> </a:t>
          </a:r>
          <a:r>
            <a:rPr lang="en-US" dirty="0" err="1"/>
            <a:t>krävs</a:t>
          </a:r>
          <a:r>
            <a:rPr lang="en-US" dirty="0"/>
            <a:t>.</a:t>
          </a:r>
        </a:p>
      </dgm:t>
    </dgm:pt>
    <dgm:pt modelId="{E885EE52-96A7-4C2B-A6D9-9A373C1973D1}" type="parTrans" cxnId="{BB8DF8F5-E7F4-46CB-A491-366AECC4F544}">
      <dgm:prSet/>
      <dgm:spPr/>
      <dgm:t>
        <a:bodyPr/>
        <a:lstStyle/>
        <a:p>
          <a:endParaRPr lang="en-US"/>
        </a:p>
      </dgm:t>
    </dgm:pt>
    <dgm:pt modelId="{A126BD33-DD80-4F8B-85E4-A97F6192C64A}" type="sibTrans" cxnId="{BB8DF8F5-E7F4-46CB-A491-366AECC4F544}">
      <dgm:prSet/>
      <dgm:spPr/>
      <dgm:t>
        <a:bodyPr/>
        <a:lstStyle/>
        <a:p>
          <a:endParaRPr lang="en-US"/>
        </a:p>
      </dgm:t>
    </dgm:pt>
    <dgm:pt modelId="{DBF31D69-E577-4CB2-B91E-10B0F27B980A}">
      <dgm:prSet/>
      <dgm:spPr>
        <a:solidFill>
          <a:srgbClr val="D53878"/>
        </a:solidFill>
      </dgm:spPr>
      <dgm:t>
        <a:bodyPr/>
        <a:lstStyle/>
        <a:p>
          <a:r>
            <a:rPr lang="en-US" b="1" dirty="0" err="1"/>
            <a:t>Utförande</a:t>
          </a:r>
          <a:r>
            <a:rPr lang="en-US" b="1" dirty="0"/>
            <a:t>: </a:t>
          </a:r>
          <a:r>
            <a:rPr lang="en-US" dirty="0" err="1"/>
            <a:t>Personalkontinuitet</a:t>
          </a:r>
          <a:r>
            <a:rPr lang="en-US" dirty="0"/>
            <a:t> ligger </a:t>
          </a:r>
          <a:r>
            <a:rPr lang="en-US" dirty="0" err="1"/>
            <a:t>över</a:t>
          </a:r>
          <a:r>
            <a:rPr lang="en-US" dirty="0"/>
            <a:t> </a:t>
          </a:r>
          <a:r>
            <a:rPr lang="en-US" dirty="0" err="1"/>
            <a:t>kommungenomsnitt</a:t>
          </a:r>
          <a:r>
            <a:rPr lang="en-US" dirty="0"/>
            <a:t>. Redan </a:t>
          </a:r>
          <a:r>
            <a:rPr lang="en-US" dirty="0" err="1"/>
            <a:t>identifierat</a:t>
          </a:r>
          <a:r>
            <a:rPr lang="en-US" dirty="0"/>
            <a:t> </a:t>
          </a:r>
          <a:r>
            <a:rPr lang="en-US" dirty="0" err="1"/>
            <a:t>utvecklingsområden</a:t>
          </a:r>
          <a:r>
            <a:rPr lang="en-US" dirty="0"/>
            <a:t> </a:t>
          </a:r>
          <a:r>
            <a:rPr lang="en-US" dirty="0" err="1"/>
            <a:t>inom</a:t>
          </a:r>
          <a:r>
            <a:rPr lang="en-US" dirty="0"/>
            <a:t> </a:t>
          </a:r>
          <a:r>
            <a:rPr lang="en-US" dirty="0" err="1"/>
            <a:t>utförande</a:t>
          </a:r>
          <a:r>
            <a:rPr lang="en-US" dirty="0"/>
            <a:t> </a:t>
          </a:r>
          <a:r>
            <a:rPr lang="en-US" dirty="0" err="1"/>
            <a:t>som</a:t>
          </a:r>
          <a:r>
            <a:rPr lang="en-US" dirty="0"/>
            <a:t> </a:t>
          </a:r>
          <a:r>
            <a:rPr lang="en-US" dirty="0" err="1"/>
            <a:t>också</a:t>
          </a:r>
          <a:r>
            <a:rPr lang="en-US" dirty="0"/>
            <a:t> </a:t>
          </a:r>
          <a:r>
            <a:rPr lang="en-US" dirty="0" err="1"/>
            <a:t>äldre</a:t>
          </a:r>
          <a:r>
            <a:rPr lang="en-US" dirty="0"/>
            <a:t> ser </a:t>
          </a:r>
          <a:r>
            <a:rPr lang="en-US" dirty="0" err="1"/>
            <a:t>som</a:t>
          </a:r>
          <a:r>
            <a:rPr lang="en-US" dirty="0"/>
            <a:t> </a:t>
          </a:r>
          <a:r>
            <a:rPr lang="en-US" dirty="0" err="1"/>
            <a:t>viktiga</a:t>
          </a:r>
          <a:r>
            <a:rPr lang="en-US" dirty="0"/>
            <a:t> </a:t>
          </a:r>
          <a:r>
            <a:rPr lang="en-US" dirty="0" err="1"/>
            <a:t>t.ex</a:t>
          </a:r>
          <a:r>
            <a:rPr lang="en-US" dirty="0"/>
            <a:t>. </a:t>
          </a:r>
          <a:r>
            <a:rPr lang="en-US" dirty="0" err="1"/>
            <a:t>att</a:t>
          </a:r>
          <a:r>
            <a:rPr lang="en-US" dirty="0"/>
            <a:t> </a:t>
          </a:r>
          <a:r>
            <a:rPr lang="en-US" dirty="0" err="1"/>
            <a:t>komma</a:t>
          </a:r>
          <a:r>
            <a:rPr lang="en-US" dirty="0"/>
            <a:t> </a:t>
          </a:r>
          <a:r>
            <a:rPr lang="en-US" dirty="0" err="1"/>
            <a:t>på</a:t>
          </a:r>
          <a:r>
            <a:rPr lang="en-US" dirty="0"/>
            <a:t> </a:t>
          </a:r>
          <a:r>
            <a:rPr lang="en-US" dirty="0" err="1"/>
            <a:t>avtalad</a:t>
          </a:r>
          <a:r>
            <a:rPr lang="en-US" dirty="0"/>
            <a:t> </a:t>
          </a:r>
          <a:r>
            <a:rPr lang="en-US" dirty="0" err="1"/>
            <a:t>tid</a:t>
          </a:r>
          <a:r>
            <a:rPr lang="en-US" dirty="0"/>
            <a:t>, </a:t>
          </a:r>
          <a:r>
            <a:rPr lang="en-US" dirty="0" err="1"/>
            <a:t>att</a:t>
          </a:r>
          <a:r>
            <a:rPr lang="en-US" dirty="0"/>
            <a:t> </a:t>
          </a:r>
          <a:r>
            <a:rPr lang="en-US" dirty="0" err="1"/>
            <a:t>meddela</a:t>
          </a:r>
          <a:r>
            <a:rPr lang="en-US" dirty="0"/>
            <a:t> </a:t>
          </a:r>
          <a:r>
            <a:rPr lang="en-US" dirty="0" err="1"/>
            <a:t>tillfälliga</a:t>
          </a:r>
          <a:r>
            <a:rPr lang="en-US" dirty="0"/>
            <a:t> </a:t>
          </a:r>
          <a:r>
            <a:rPr lang="en-US" dirty="0" err="1"/>
            <a:t>förändringar</a:t>
          </a:r>
          <a:r>
            <a:rPr lang="en-US" dirty="0"/>
            <a:t> och </a:t>
          </a:r>
          <a:r>
            <a:rPr lang="en-US" dirty="0" err="1"/>
            <a:t>att</a:t>
          </a:r>
          <a:r>
            <a:rPr lang="en-US" dirty="0"/>
            <a:t> </a:t>
          </a:r>
          <a:r>
            <a:rPr lang="en-US" dirty="0" err="1"/>
            <a:t>kunna</a:t>
          </a:r>
          <a:r>
            <a:rPr lang="en-US" dirty="0"/>
            <a:t> </a:t>
          </a:r>
          <a:r>
            <a:rPr lang="en-US" dirty="0" err="1"/>
            <a:t>påverka</a:t>
          </a:r>
          <a:r>
            <a:rPr lang="en-US" dirty="0"/>
            <a:t> </a:t>
          </a:r>
          <a:r>
            <a:rPr lang="en-US" dirty="0" err="1"/>
            <a:t>vilka</a:t>
          </a:r>
          <a:r>
            <a:rPr lang="en-US" dirty="0"/>
            <a:t> </a:t>
          </a:r>
          <a:r>
            <a:rPr lang="en-US" dirty="0" err="1"/>
            <a:t>tider</a:t>
          </a:r>
          <a:r>
            <a:rPr lang="en-US" dirty="0"/>
            <a:t> </a:t>
          </a:r>
          <a:r>
            <a:rPr lang="en-US" dirty="0" err="1"/>
            <a:t>hemtjänsten</a:t>
          </a:r>
          <a:r>
            <a:rPr lang="en-US" dirty="0"/>
            <a:t>  </a:t>
          </a:r>
          <a:r>
            <a:rPr lang="en-US" dirty="0" err="1"/>
            <a:t>kommer</a:t>
          </a:r>
          <a:r>
            <a:rPr lang="en-US" dirty="0"/>
            <a:t>. </a:t>
          </a:r>
        </a:p>
      </dgm:t>
    </dgm:pt>
    <dgm:pt modelId="{64D574BF-A5A3-4CD1-B369-3AA32A8CB42C}" type="parTrans" cxnId="{BCD9BA5C-4FFB-42C0-A7A1-0421D5A5CB0E}">
      <dgm:prSet/>
      <dgm:spPr/>
      <dgm:t>
        <a:bodyPr/>
        <a:lstStyle/>
        <a:p>
          <a:endParaRPr lang="en-US"/>
        </a:p>
      </dgm:t>
    </dgm:pt>
    <dgm:pt modelId="{4E6FDAFB-E534-4571-AA4E-CE119A631D92}" type="sibTrans" cxnId="{BCD9BA5C-4FFB-42C0-A7A1-0421D5A5CB0E}">
      <dgm:prSet/>
      <dgm:spPr/>
      <dgm:t>
        <a:bodyPr/>
        <a:lstStyle/>
        <a:p>
          <a:endParaRPr lang="en-US"/>
        </a:p>
      </dgm:t>
    </dgm:pt>
    <dgm:pt modelId="{F61D7D5B-4D67-4114-8D93-B7803203AC56}">
      <dgm:prSet/>
      <dgm:spPr>
        <a:solidFill>
          <a:schemeClr val="accent5"/>
        </a:solidFill>
      </dgm:spPr>
      <dgm:t>
        <a:bodyPr/>
        <a:lstStyle/>
        <a:p>
          <a:r>
            <a:rPr lang="en-US" b="1" dirty="0" err="1"/>
            <a:t>Stöd</a:t>
          </a:r>
          <a:r>
            <a:rPr lang="en-US" b="1" dirty="0"/>
            <a:t> och </a:t>
          </a:r>
          <a:r>
            <a:rPr lang="en-US" b="1" dirty="0" err="1"/>
            <a:t>utveckling</a:t>
          </a:r>
          <a:r>
            <a:rPr lang="en-US" b="1" dirty="0"/>
            <a:t>: </a:t>
          </a:r>
          <a:r>
            <a:rPr lang="en-US" b="0" dirty="0" err="1"/>
            <a:t>Rutiner</a:t>
          </a:r>
          <a:r>
            <a:rPr lang="en-US" b="0" dirty="0"/>
            <a:t> och </a:t>
          </a:r>
          <a:r>
            <a:rPr lang="en-US" b="0" dirty="0" err="1"/>
            <a:t>samverkan</a:t>
          </a:r>
          <a:r>
            <a:rPr lang="en-US" b="0" dirty="0"/>
            <a:t> </a:t>
          </a:r>
          <a:r>
            <a:rPr lang="en-US" b="0" dirty="0" err="1"/>
            <a:t>finns</a:t>
          </a:r>
          <a:r>
            <a:rPr lang="en-US" b="0" dirty="0"/>
            <a:t>, </a:t>
          </a:r>
          <a:r>
            <a:rPr lang="en-US" b="0" dirty="0" err="1"/>
            <a:t>vissa</a:t>
          </a:r>
          <a:r>
            <a:rPr lang="en-US" b="0" dirty="0"/>
            <a:t> </a:t>
          </a:r>
          <a:r>
            <a:rPr lang="en-US" b="0" dirty="0" err="1"/>
            <a:t>digitala</a:t>
          </a:r>
          <a:r>
            <a:rPr lang="en-US" b="0" dirty="0"/>
            <a:t> </a:t>
          </a:r>
          <a:r>
            <a:rPr lang="en-US" b="0" dirty="0" err="1"/>
            <a:t>lösningar</a:t>
          </a:r>
          <a:r>
            <a:rPr lang="en-US" b="0" dirty="0"/>
            <a:t> </a:t>
          </a:r>
          <a:r>
            <a:rPr lang="en-US" b="0" dirty="0" err="1"/>
            <a:t>är</a:t>
          </a:r>
          <a:r>
            <a:rPr lang="en-US" b="0" dirty="0"/>
            <a:t> redan </a:t>
          </a:r>
          <a:r>
            <a:rPr lang="en-US" b="0" dirty="0" err="1"/>
            <a:t>identifierade</a:t>
          </a:r>
          <a:r>
            <a:rPr lang="en-US" b="0" dirty="0"/>
            <a:t> </a:t>
          </a:r>
          <a:r>
            <a:rPr lang="en-US" b="0" dirty="0" err="1"/>
            <a:t>som</a:t>
          </a:r>
          <a:r>
            <a:rPr lang="en-US" b="0" dirty="0"/>
            <a:t> </a:t>
          </a:r>
          <a:r>
            <a:rPr lang="en-US" b="0" dirty="0" err="1"/>
            <a:t>viktiga</a:t>
          </a:r>
          <a:r>
            <a:rPr lang="en-US" b="0" dirty="0"/>
            <a:t> </a:t>
          </a:r>
          <a:r>
            <a:rPr lang="en-US" b="0" dirty="0" err="1"/>
            <a:t>områden</a:t>
          </a:r>
          <a:r>
            <a:rPr lang="en-US" b="0" dirty="0"/>
            <a:t> </a:t>
          </a:r>
          <a:r>
            <a:rPr lang="en-US" dirty="0"/>
            <a:t>och </a:t>
          </a:r>
          <a:r>
            <a:rPr lang="en-US" dirty="0" err="1"/>
            <a:t>är</a:t>
          </a:r>
          <a:r>
            <a:rPr lang="en-US" dirty="0"/>
            <a:t> under </a:t>
          </a:r>
          <a:r>
            <a:rPr lang="en-US" dirty="0" err="1"/>
            <a:t>utveckling</a:t>
          </a:r>
          <a:r>
            <a:rPr lang="en-US" dirty="0"/>
            <a:t>. </a:t>
          </a:r>
          <a:r>
            <a:rPr lang="en-US" dirty="0" err="1"/>
            <a:t>Ytterligare</a:t>
          </a:r>
          <a:r>
            <a:rPr lang="en-US" dirty="0"/>
            <a:t> </a:t>
          </a:r>
          <a:r>
            <a:rPr lang="en-US" dirty="0" err="1"/>
            <a:t>analys</a:t>
          </a:r>
          <a:r>
            <a:rPr lang="en-US" dirty="0"/>
            <a:t> </a:t>
          </a:r>
          <a:r>
            <a:rPr lang="en-US" dirty="0" err="1"/>
            <a:t>krävs</a:t>
          </a:r>
          <a:r>
            <a:rPr lang="en-US" dirty="0"/>
            <a:t> av </a:t>
          </a:r>
          <a:r>
            <a:rPr lang="en-US" dirty="0" err="1"/>
            <a:t>samverkan</a:t>
          </a:r>
          <a:r>
            <a:rPr lang="en-US" dirty="0"/>
            <a:t> med </a:t>
          </a:r>
          <a:r>
            <a:rPr lang="en-US" dirty="0" err="1"/>
            <a:t>anhöriga</a:t>
          </a:r>
          <a:r>
            <a:rPr lang="en-US" dirty="0"/>
            <a:t>. </a:t>
          </a:r>
        </a:p>
      </dgm:t>
    </dgm:pt>
    <dgm:pt modelId="{59C5B947-2BC7-4880-A4E8-94DC42B02775}" type="parTrans" cxnId="{838C086E-8F52-4B2E-A1AE-F44A81E87CD5}">
      <dgm:prSet/>
      <dgm:spPr/>
      <dgm:t>
        <a:bodyPr/>
        <a:lstStyle/>
        <a:p>
          <a:endParaRPr lang="en-US"/>
        </a:p>
      </dgm:t>
    </dgm:pt>
    <dgm:pt modelId="{EF8EA8D8-21E3-4144-894F-73A3C1D03511}" type="sibTrans" cxnId="{838C086E-8F52-4B2E-A1AE-F44A81E87CD5}">
      <dgm:prSet/>
      <dgm:spPr/>
      <dgm:t>
        <a:bodyPr/>
        <a:lstStyle/>
        <a:p>
          <a:endParaRPr lang="en-US"/>
        </a:p>
      </dgm:t>
    </dgm:pt>
    <dgm:pt modelId="{E43B4157-0C1E-44D7-BAAD-773B353FDCF2}" type="pres">
      <dgm:prSet presAssocID="{18C96738-4DDE-48AC-890E-935BCF431B0F}" presName="linear" presStyleCnt="0">
        <dgm:presLayoutVars>
          <dgm:animLvl val="lvl"/>
          <dgm:resizeHandles val="exact"/>
        </dgm:presLayoutVars>
      </dgm:prSet>
      <dgm:spPr/>
    </dgm:pt>
    <dgm:pt modelId="{771EDD2C-E8F6-414E-88B3-5F8D54CF0064}" type="pres">
      <dgm:prSet presAssocID="{815F37D0-4621-4934-A91B-7333B059E93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2E3C530-1B9D-46F2-AF27-419DD5FD3539}" type="pres">
      <dgm:prSet presAssocID="{B3B42736-C52A-4235-841D-C7A6676BB8E5}" presName="spacer" presStyleCnt="0"/>
      <dgm:spPr/>
    </dgm:pt>
    <dgm:pt modelId="{EC151DE8-A985-4DD1-B40E-36EB65B42B18}" type="pres">
      <dgm:prSet presAssocID="{92120426-9505-4A9D-A7DE-D26BFAF52AB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32FF117-8511-4BE9-A9C9-727BD07311AF}" type="pres">
      <dgm:prSet presAssocID="{A126BD33-DD80-4F8B-85E4-A97F6192C64A}" presName="spacer" presStyleCnt="0"/>
      <dgm:spPr/>
    </dgm:pt>
    <dgm:pt modelId="{6AA35A58-4D86-47E6-B6D9-EBA91ADD33DC}" type="pres">
      <dgm:prSet presAssocID="{DBF31D69-E577-4CB2-B91E-10B0F27B980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D09B4EF-BA74-4BFD-B1A6-72205CE53E1C}" type="pres">
      <dgm:prSet presAssocID="{4E6FDAFB-E534-4571-AA4E-CE119A631D92}" presName="spacer" presStyleCnt="0"/>
      <dgm:spPr/>
    </dgm:pt>
    <dgm:pt modelId="{179205B2-D24B-4619-8A13-56D51445AD56}" type="pres">
      <dgm:prSet presAssocID="{F61D7D5B-4D67-4114-8D93-B7803203AC56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73EEFD05-50B3-4C63-AA0D-05AABDE2AC6E}" type="presOf" srcId="{815F37D0-4621-4934-A91B-7333B059E93F}" destId="{771EDD2C-E8F6-414E-88B3-5F8D54CF0064}" srcOrd="0" destOrd="0" presId="urn:microsoft.com/office/officeart/2005/8/layout/vList2"/>
    <dgm:cxn modelId="{87F0861F-67E0-4D3F-9CA3-E320E08FD6E2}" type="presOf" srcId="{92120426-9505-4A9D-A7DE-D26BFAF52AB4}" destId="{EC151DE8-A985-4DD1-B40E-36EB65B42B18}" srcOrd="0" destOrd="0" presId="urn:microsoft.com/office/officeart/2005/8/layout/vList2"/>
    <dgm:cxn modelId="{24AA8722-48C4-46D0-8CAB-1CE841BB6AC0}" type="presOf" srcId="{18C96738-4DDE-48AC-890E-935BCF431B0F}" destId="{E43B4157-0C1E-44D7-BAAD-773B353FDCF2}" srcOrd="0" destOrd="0" presId="urn:microsoft.com/office/officeart/2005/8/layout/vList2"/>
    <dgm:cxn modelId="{BCD9BA5C-4FFB-42C0-A7A1-0421D5A5CB0E}" srcId="{18C96738-4DDE-48AC-890E-935BCF431B0F}" destId="{DBF31D69-E577-4CB2-B91E-10B0F27B980A}" srcOrd="2" destOrd="0" parTransId="{64D574BF-A5A3-4CD1-B369-3AA32A8CB42C}" sibTransId="{4E6FDAFB-E534-4571-AA4E-CE119A631D92}"/>
    <dgm:cxn modelId="{838C086E-8F52-4B2E-A1AE-F44A81E87CD5}" srcId="{18C96738-4DDE-48AC-890E-935BCF431B0F}" destId="{F61D7D5B-4D67-4114-8D93-B7803203AC56}" srcOrd="3" destOrd="0" parTransId="{59C5B947-2BC7-4880-A4E8-94DC42B02775}" sibTransId="{EF8EA8D8-21E3-4144-894F-73A3C1D03511}"/>
    <dgm:cxn modelId="{ACE9498B-4F06-4DCC-91A5-0439D7052850}" type="presOf" srcId="{F61D7D5B-4D67-4114-8D93-B7803203AC56}" destId="{179205B2-D24B-4619-8A13-56D51445AD56}" srcOrd="0" destOrd="0" presId="urn:microsoft.com/office/officeart/2005/8/layout/vList2"/>
    <dgm:cxn modelId="{FCA40CCA-CE33-4210-8A89-D9528D3CBA57}" type="presOf" srcId="{DBF31D69-E577-4CB2-B91E-10B0F27B980A}" destId="{6AA35A58-4D86-47E6-B6D9-EBA91ADD33DC}" srcOrd="0" destOrd="0" presId="urn:microsoft.com/office/officeart/2005/8/layout/vList2"/>
    <dgm:cxn modelId="{BB8DF8F5-E7F4-46CB-A491-366AECC4F544}" srcId="{18C96738-4DDE-48AC-890E-935BCF431B0F}" destId="{92120426-9505-4A9D-A7DE-D26BFAF52AB4}" srcOrd="1" destOrd="0" parTransId="{E885EE52-96A7-4C2B-A6D9-9A373C1973D1}" sibTransId="{A126BD33-DD80-4F8B-85E4-A97F6192C64A}"/>
    <dgm:cxn modelId="{455A59F9-78DC-4D07-A526-C0DC340826CF}" srcId="{18C96738-4DDE-48AC-890E-935BCF431B0F}" destId="{815F37D0-4621-4934-A91B-7333B059E93F}" srcOrd="0" destOrd="0" parTransId="{759FD29A-A2D7-480E-ABA0-57198693BD11}" sibTransId="{B3B42736-C52A-4235-841D-C7A6676BB8E5}"/>
    <dgm:cxn modelId="{DDF6205C-3192-4B5C-88E5-35A83F3EB6E8}" type="presParOf" srcId="{E43B4157-0C1E-44D7-BAAD-773B353FDCF2}" destId="{771EDD2C-E8F6-414E-88B3-5F8D54CF0064}" srcOrd="0" destOrd="0" presId="urn:microsoft.com/office/officeart/2005/8/layout/vList2"/>
    <dgm:cxn modelId="{77312E42-C416-4497-BBD0-3F28AC99E3E9}" type="presParOf" srcId="{E43B4157-0C1E-44D7-BAAD-773B353FDCF2}" destId="{42E3C530-1B9D-46F2-AF27-419DD5FD3539}" srcOrd="1" destOrd="0" presId="urn:microsoft.com/office/officeart/2005/8/layout/vList2"/>
    <dgm:cxn modelId="{1A501F57-4435-4B44-859F-30C1E1F58191}" type="presParOf" srcId="{E43B4157-0C1E-44D7-BAAD-773B353FDCF2}" destId="{EC151DE8-A985-4DD1-B40E-36EB65B42B18}" srcOrd="2" destOrd="0" presId="urn:microsoft.com/office/officeart/2005/8/layout/vList2"/>
    <dgm:cxn modelId="{E2D40EAE-161C-45ED-A58A-FF4C3086E9DC}" type="presParOf" srcId="{E43B4157-0C1E-44D7-BAAD-773B353FDCF2}" destId="{532FF117-8511-4BE9-A9C9-727BD07311AF}" srcOrd="3" destOrd="0" presId="urn:microsoft.com/office/officeart/2005/8/layout/vList2"/>
    <dgm:cxn modelId="{8A8FB368-1550-43BC-B80A-EEB276BC4166}" type="presParOf" srcId="{E43B4157-0C1E-44D7-BAAD-773B353FDCF2}" destId="{6AA35A58-4D86-47E6-B6D9-EBA91ADD33DC}" srcOrd="4" destOrd="0" presId="urn:microsoft.com/office/officeart/2005/8/layout/vList2"/>
    <dgm:cxn modelId="{A4B276AE-F035-4CAB-A6B5-4D8A3EC7BB96}" type="presParOf" srcId="{E43B4157-0C1E-44D7-BAAD-773B353FDCF2}" destId="{DD09B4EF-BA74-4BFD-B1A6-72205CE53E1C}" srcOrd="5" destOrd="0" presId="urn:microsoft.com/office/officeart/2005/8/layout/vList2"/>
    <dgm:cxn modelId="{091BF620-B194-477B-AFBA-68AA4CE66D3B}" type="presParOf" srcId="{E43B4157-0C1E-44D7-BAAD-773B353FDCF2}" destId="{179205B2-D24B-4619-8A13-56D51445AD5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2EBA86-FD77-427B-BDCB-E4B601A2AF7E}">
      <dsp:nvSpPr>
        <dsp:cNvPr id="0" name=""/>
        <dsp:cNvSpPr/>
      </dsp:nvSpPr>
      <dsp:spPr>
        <a:xfrm>
          <a:off x="871382" y="1689"/>
          <a:ext cx="2040134" cy="140565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7308B2-77E6-4D8B-A121-0A40373E62E4}">
      <dsp:nvSpPr>
        <dsp:cNvPr id="0" name=""/>
        <dsp:cNvSpPr/>
      </dsp:nvSpPr>
      <dsp:spPr>
        <a:xfrm>
          <a:off x="871382" y="1407341"/>
          <a:ext cx="2040134" cy="7568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b="1" kern="1200"/>
            <a:t>Information</a:t>
          </a:r>
        </a:p>
      </dsp:txBody>
      <dsp:txXfrm>
        <a:off x="871382" y="1407341"/>
        <a:ext cx="2040134" cy="756889"/>
      </dsp:txXfrm>
    </dsp:sp>
    <dsp:sp modelId="{BB62368A-3927-405A-913E-4BC6287C495C}">
      <dsp:nvSpPr>
        <dsp:cNvPr id="0" name=""/>
        <dsp:cNvSpPr/>
      </dsp:nvSpPr>
      <dsp:spPr>
        <a:xfrm>
          <a:off x="3115615" y="1689"/>
          <a:ext cx="2040134" cy="140565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CFBEF2-5019-46BC-B7CD-C043991CF64A}">
      <dsp:nvSpPr>
        <dsp:cNvPr id="0" name=""/>
        <dsp:cNvSpPr/>
      </dsp:nvSpPr>
      <dsp:spPr>
        <a:xfrm>
          <a:off x="3115615" y="1407341"/>
          <a:ext cx="2040134" cy="7568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b="1" kern="1200"/>
            <a:t>Bistånds-handläggning</a:t>
          </a:r>
        </a:p>
      </dsp:txBody>
      <dsp:txXfrm>
        <a:off x="3115615" y="1407341"/>
        <a:ext cx="2040134" cy="756889"/>
      </dsp:txXfrm>
    </dsp:sp>
    <dsp:sp modelId="{BE8C3816-C738-4BE1-80FF-4C0F6D14AC92}">
      <dsp:nvSpPr>
        <dsp:cNvPr id="0" name=""/>
        <dsp:cNvSpPr/>
      </dsp:nvSpPr>
      <dsp:spPr>
        <a:xfrm>
          <a:off x="5359849" y="1689"/>
          <a:ext cx="2040134" cy="140565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FE3872-4C54-4B87-A70D-2378022C7941}">
      <dsp:nvSpPr>
        <dsp:cNvPr id="0" name=""/>
        <dsp:cNvSpPr/>
      </dsp:nvSpPr>
      <dsp:spPr>
        <a:xfrm>
          <a:off x="5359849" y="1407341"/>
          <a:ext cx="2040134" cy="7568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200" b="1" kern="1200" dirty="0"/>
            <a:t>Utförande</a:t>
          </a:r>
        </a:p>
      </dsp:txBody>
      <dsp:txXfrm>
        <a:off x="5359849" y="1407341"/>
        <a:ext cx="2040134" cy="756889"/>
      </dsp:txXfrm>
    </dsp:sp>
    <dsp:sp modelId="{1C92EDE9-1384-413D-A1D1-F1DC59917A30}">
      <dsp:nvSpPr>
        <dsp:cNvPr id="0" name=""/>
        <dsp:cNvSpPr/>
      </dsp:nvSpPr>
      <dsp:spPr>
        <a:xfrm>
          <a:off x="7604083" y="1689"/>
          <a:ext cx="2040134" cy="140565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03BB65-00C7-4AD4-851D-C3A4361B5A71}">
      <dsp:nvSpPr>
        <dsp:cNvPr id="0" name=""/>
        <dsp:cNvSpPr/>
      </dsp:nvSpPr>
      <dsp:spPr>
        <a:xfrm>
          <a:off x="7604083" y="1407341"/>
          <a:ext cx="2040134" cy="7568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200" b="1" kern="1200"/>
            <a:t>Stöd och utveckling</a:t>
          </a:r>
        </a:p>
      </dsp:txBody>
      <dsp:txXfrm>
        <a:off x="7604083" y="1407341"/>
        <a:ext cx="2040134" cy="756889"/>
      </dsp:txXfrm>
    </dsp:sp>
    <dsp:sp modelId="{17338302-2DCC-45CD-9B00-49959FD854BB}">
      <dsp:nvSpPr>
        <dsp:cNvPr id="0" name=""/>
        <dsp:cNvSpPr/>
      </dsp:nvSpPr>
      <dsp:spPr>
        <a:xfrm>
          <a:off x="723142" y="2368245"/>
          <a:ext cx="9069315" cy="1405652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9CEC4C-089F-4031-9E91-D90C321572FB}">
      <dsp:nvSpPr>
        <dsp:cNvPr id="0" name=""/>
        <dsp:cNvSpPr/>
      </dsp:nvSpPr>
      <dsp:spPr>
        <a:xfrm>
          <a:off x="2141790" y="3849178"/>
          <a:ext cx="6020294" cy="3946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kern="1200" dirty="0"/>
            <a:t>Vill du veta mer, ta del av bild 10</a:t>
          </a:r>
        </a:p>
      </dsp:txBody>
      <dsp:txXfrm>
        <a:off x="2141790" y="3849178"/>
        <a:ext cx="6020294" cy="3946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2EBA86-FD77-427B-BDCB-E4B601A2AF7E}">
      <dsp:nvSpPr>
        <dsp:cNvPr id="0" name=""/>
        <dsp:cNvSpPr/>
      </dsp:nvSpPr>
      <dsp:spPr>
        <a:xfrm>
          <a:off x="1047942" y="2271"/>
          <a:ext cx="1958015" cy="134907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7308B2-77E6-4D8B-A121-0A40373E62E4}">
      <dsp:nvSpPr>
        <dsp:cNvPr id="0" name=""/>
        <dsp:cNvSpPr/>
      </dsp:nvSpPr>
      <dsp:spPr>
        <a:xfrm>
          <a:off x="1047942" y="1351344"/>
          <a:ext cx="1958015" cy="7264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b="1" kern="1200"/>
            <a:t>Information</a:t>
          </a:r>
        </a:p>
      </dsp:txBody>
      <dsp:txXfrm>
        <a:off x="1047942" y="1351344"/>
        <a:ext cx="1958015" cy="726423"/>
      </dsp:txXfrm>
    </dsp:sp>
    <dsp:sp modelId="{BB62368A-3927-405A-913E-4BC6287C495C}">
      <dsp:nvSpPr>
        <dsp:cNvPr id="0" name=""/>
        <dsp:cNvSpPr/>
      </dsp:nvSpPr>
      <dsp:spPr>
        <a:xfrm>
          <a:off x="3201842" y="2271"/>
          <a:ext cx="1958015" cy="134907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CFBEF2-5019-46BC-B7CD-C043991CF64A}">
      <dsp:nvSpPr>
        <dsp:cNvPr id="0" name=""/>
        <dsp:cNvSpPr/>
      </dsp:nvSpPr>
      <dsp:spPr>
        <a:xfrm>
          <a:off x="3201842" y="1351344"/>
          <a:ext cx="1958015" cy="7264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b="1" kern="1200"/>
            <a:t>Bistånds-handläggning</a:t>
          </a:r>
        </a:p>
      </dsp:txBody>
      <dsp:txXfrm>
        <a:off x="3201842" y="1351344"/>
        <a:ext cx="1958015" cy="726423"/>
      </dsp:txXfrm>
    </dsp:sp>
    <dsp:sp modelId="{BE8C3816-C738-4BE1-80FF-4C0F6D14AC92}">
      <dsp:nvSpPr>
        <dsp:cNvPr id="0" name=""/>
        <dsp:cNvSpPr/>
      </dsp:nvSpPr>
      <dsp:spPr>
        <a:xfrm>
          <a:off x="5355741" y="2271"/>
          <a:ext cx="1958015" cy="134907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FE3872-4C54-4B87-A70D-2378022C7941}">
      <dsp:nvSpPr>
        <dsp:cNvPr id="0" name=""/>
        <dsp:cNvSpPr/>
      </dsp:nvSpPr>
      <dsp:spPr>
        <a:xfrm>
          <a:off x="5355741" y="1351344"/>
          <a:ext cx="1958015" cy="7264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100" b="1" kern="1200"/>
            <a:t>Utförande</a:t>
          </a:r>
        </a:p>
      </dsp:txBody>
      <dsp:txXfrm>
        <a:off x="5355741" y="1351344"/>
        <a:ext cx="1958015" cy="726423"/>
      </dsp:txXfrm>
    </dsp:sp>
    <dsp:sp modelId="{1C92EDE9-1384-413D-A1D1-F1DC59917A30}">
      <dsp:nvSpPr>
        <dsp:cNvPr id="0" name=""/>
        <dsp:cNvSpPr/>
      </dsp:nvSpPr>
      <dsp:spPr>
        <a:xfrm>
          <a:off x="7509641" y="2271"/>
          <a:ext cx="1958015" cy="134907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03BB65-00C7-4AD4-851D-C3A4361B5A71}">
      <dsp:nvSpPr>
        <dsp:cNvPr id="0" name=""/>
        <dsp:cNvSpPr/>
      </dsp:nvSpPr>
      <dsp:spPr>
        <a:xfrm>
          <a:off x="7509641" y="1351344"/>
          <a:ext cx="1958015" cy="7264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100" b="1" kern="1200"/>
            <a:t>Stöd och utveckling</a:t>
          </a:r>
        </a:p>
      </dsp:txBody>
      <dsp:txXfrm>
        <a:off x="7509641" y="1351344"/>
        <a:ext cx="1958015" cy="726423"/>
      </dsp:txXfrm>
    </dsp:sp>
    <dsp:sp modelId="{17338302-2DCC-45CD-9B00-49959FD854BB}">
      <dsp:nvSpPr>
        <dsp:cNvPr id="0" name=""/>
        <dsp:cNvSpPr/>
      </dsp:nvSpPr>
      <dsp:spPr>
        <a:xfrm>
          <a:off x="905669" y="2273569"/>
          <a:ext cx="8704261" cy="1349072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9CEC4C-089F-4031-9E91-D90C321572FB}">
      <dsp:nvSpPr>
        <dsp:cNvPr id="0" name=""/>
        <dsp:cNvSpPr/>
      </dsp:nvSpPr>
      <dsp:spPr>
        <a:xfrm>
          <a:off x="4177190" y="3521045"/>
          <a:ext cx="1958015" cy="7264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2100" kern="1200"/>
        </a:p>
      </dsp:txBody>
      <dsp:txXfrm>
        <a:off x="4177190" y="3521045"/>
        <a:ext cx="1958015" cy="7264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1EDD2C-E8F6-414E-88B3-5F8D54CF0064}">
      <dsp:nvSpPr>
        <dsp:cNvPr id="0" name=""/>
        <dsp:cNvSpPr/>
      </dsp:nvSpPr>
      <dsp:spPr>
        <a:xfrm>
          <a:off x="0" y="82624"/>
          <a:ext cx="10359026" cy="1292379"/>
        </a:xfrm>
        <a:prstGeom prst="roundRect">
          <a:avLst/>
        </a:prstGeom>
        <a:solidFill>
          <a:srgbClr val="CC33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Information </a:t>
          </a:r>
          <a:r>
            <a:rPr lang="en-US" sz="1900" b="1" kern="1200" dirty="0" err="1"/>
            <a:t>på</a:t>
          </a:r>
          <a:r>
            <a:rPr lang="en-US" sz="1900" b="1" kern="1200" dirty="0"/>
            <a:t> </a:t>
          </a:r>
          <a:r>
            <a:rPr lang="en-US" sz="1900" b="1" kern="1200" dirty="0" err="1"/>
            <a:t>webben</a:t>
          </a:r>
          <a:r>
            <a:rPr lang="en-US" sz="1900" b="1" kern="1200" dirty="0"/>
            <a:t>:</a:t>
          </a:r>
          <a:r>
            <a:rPr lang="en-US" sz="1900" kern="1200" dirty="0"/>
            <a:t> </a:t>
          </a:r>
          <a:r>
            <a:rPr lang="en-US" sz="1900" kern="1200" dirty="0" err="1"/>
            <a:t>Genomgång</a:t>
          </a:r>
          <a:r>
            <a:rPr lang="en-US" sz="1900" kern="1200" dirty="0"/>
            <a:t> </a:t>
          </a:r>
          <a:r>
            <a:rPr lang="en-US" sz="1900" kern="1200" dirty="0" err="1"/>
            <a:t>har</a:t>
          </a:r>
          <a:r>
            <a:rPr lang="en-US" sz="1900" kern="1200" dirty="0"/>
            <a:t> vi </a:t>
          </a:r>
          <a:r>
            <a:rPr lang="en-US" sz="1900" kern="1200" dirty="0" err="1"/>
            <a:t>inte</a:t>
          </a:r>
          <a:r>
            <a:rPr lang="en-US" sz="1900" kern="1200" dirty="0"/>
            <a:t> </a:t>
          </a:r>
          <a:r>
            <a:rPr lang="en-US" sz="1900" kern="1200" dirty="0" err="1"/>
            <a:t>gjort</a:t>
          </a:r>
          <a:r>
            <a:rPr lang="en-US" sz="1900" kern="1200" dirty="0"/>
            <a:t> </a:t>
          </a:r>
          <a:r>
            <a:rPr lang="en-US" sz="1900" kern="1200" dirty="0" err="1"/>
            <a:t>på</a:t>
          </a:r>
          <a:r>
            <a:rPr lang="en-US" sz="1900" kern="1200" dirty="0"/>
            <a:t> det </a:t>
          </a:r>
          <a:r>
            <a:rPr lang="en-US" sz="1900" kern="1200" dirty="0" err="1"/>
            <a:t>sätt</a:t>
          </a:r>
          <a:r>
            <a:rPr lang="en-US" sz="1900" kern="1200" dirty="0"/>
            <a:t> </a:t>
          </a:r>
          <a:r>
            <a:rPr lang="en-US" sz="1900" kern="1200" dirty="0" err="1"/>
            <a:t>som</a:t>
          </a:r>
          <a:r>
            <a:rPr lang="en-US" sz="1900" kern="1200" dirty="0"/>
            <a:t> </a:t>
          </a:r>
          <a:r>
            <a:rPr lang="en-US" sz="1900" kern="1200" dirty="0" err="1"/>
            <a:t>hemtjänstindex</a:t>
          </a:r>
          <a:r>
            <a:rPr lang="en-US" sz="1900" kern="1200" dirty="0"/>
            <a:t> </a:t>
          </a:r>
          <a:r>
            <a:rPr lang="en-US" sz="1900" kern="1200" dirty="0" err="1"/>
            <a:t>gör</a:t>
          </a:r>
          <a:r>
            <a:rPr lang="en-US" sz="1900" kern="1200" dirty="0"/>
            <a:t>, men </a:t>
          </a:r>
          <a:r>
            <a:rPr lang="en-US" sz="1900" kern="1200" dirty="0" err="1"/>
            <a:t>kan</a:t>
          </a:r>
          <a:r>
            <a:rPr lang="en-US" sz="1900" kern="1200" dirty="0"/>
            <a:t> </a:t>
          </a:r>
          <a:r>
            <a:rPr lang="en-US" sz="1900" kern="1200" dirty="0" err="1"/>
            <a:t>använda</a:t>
          </a:r>
          <a:r>
            <a:rPr lang="en-US" sz="1900" kern="1200" dirty="0"/>
            <a:t> </a:t>
          </a:r>
          <a:r>
            <a:rPr lang="en-US" sz="1900" kern="1200" dirty="0" err="1"/>
            <a:t>oss</a:t>
          </a:r>
          <a:r>
            <a:rPr lang="en-US" sz="1900" kern="1200" dirty="0"/>
            <a:t> av. Vi </a:t>
          </a:r>
          <a:r>
            <a:rPr lang="en-US" sz="1900" kern="1200" dirty="0" err="1"/>
            <a:t>har</a:t>
          </a:r>
          <a:r>
            <a:rPr lang="en-US" sz="1900" kern="1200" dirty="0"/>
            <a:t>  </a:t>
          </a:r>
          <a:r>
            <a:rPr lang="en-US" sz="1900" kern="1200" dirty="0" err="1"/>
            <a:t>mycket</a:t>
          </a:r>
          <a:r>
            <a:rPr lang="en-US" sz="1900" kern="1200" dirty="0"/>
            <a:t> information </a:t>
          </a:r>
          <a:r>
            <a:rPr lang="en-US" sz="1900" kern="1200" dirty="0" err="1"/>
            <a:t>på</a:t>
          </a:r>
          <a:r>
            <a:rPr lang="en-US" sz="1900" kern="1200" dirty="0"/>
            <a:t> </a:t>
          </a:r>
          <a:r>
            <a:rPr lang="en-US" sz="1900" kern="1200" dirty="0" err="1"/>
            <a:t>webben</a:t>
          </a:r>
          <a:r>
            <a:rPr lang="en-US" sz="1900" kern="1200" dirty="0"/>
            <a:t> men </a:t>
          </a:r>
          <a:r>
            <a:rPr lang="en-US" sz="1900" kern="1200" dirty="0" err="1"/>
            <a:t>vissa</a:t>
          </a:r>
          <a:r>
            <a:rPr lang="en-US" sz="1900" kern="1200" dirty="0"/>
            <a:t> </a:t>
          </a:r>
          <a:r>
            <a:rPr lang="en-US" sz="1900" kern="1200" dirty="0" err="1"/>
            <a:t>delar</a:t>
          </a:r>
          <a:r>
            <a:rPr lang="en-US" sz="1900" kern="1200" dirty="0"/>
            <a:t> </a:t>
          </a:r>
          <a:r>
            <a:rPr lang="en-US" sz="1900" kern="1200" dirty="0" err="1"/>
            <a:t>saknas</a:t>
          </a:r>
          <a:r>
            <a:rPr lang="en-US" sz="1900" kern="1200" dirty="0"/>
            <a:t>.</a:t>
          </a:r>
        </a:p>
      </dsp:txBody>
      <dsp:txXfrm>
        <a:off x="63089" y="145713"/>
        <a:ext cx="10232848" cy="1166201"/>
      </dsp:txXfrm>
    </dsp:sp>
    <dsp:sp modelId="{EC151DE8-A985-4DD1-B40E-36EB65B42B18}">
      <dsp:nvSpPr>
        <dsp:cNvPr id="0" name=""/>
        <dsp:cNvSpPr/>
      </dsp:nvSpPr>
      <dsp:spPr>
        <a:xfrm>
          <a:off x="0" y="1429723"/>
          <a:ext cx="10359026" cy="1292379"/>
        </a:xfrm>
        <a:prstGeom prst="roundRect">
          <a:avLst/>
        </a:prstGeom>
        <a:solidFill>
          <a:schemeClr val="accent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 err="1"/>
            <a:t>Biståndshandläggning</a:t>
          </a:r>
          <a:r>
            <a:rPr lang="en-US" sz="1900" b="1" kern="1200" dirty="0"/>
            <a:t>: </a:t>
          </a:r>
          <a:r>
            <a:rPr lang="en-US" sz="1900" b="0" kern="1200" dirty="0" err="1"/>
            <a:t>Genomgång</a:t>
          </a:r>
          <a:r>
            <a:rPr lang="en-US" sz="1900" b="0" kern="1200" dirty="0"/>
            <a:t> </a:t>
          </a:r>
          <a:r>
            <a:rPr lang="en-US" sz="1900" kern="1200" dirty="0" err="1"/>
            <a:t>har</a:t>
          </a:r>
          <a:r>
            <a:rPr lang="en-US" sz="1900" kern="1200" dirty="0"/>
            <a:t> vi </a:t>
          </a:r>
          <a:r>
            <a:rPr lang="en-US" sz="1900" kern="1200" dirty="0" err="1"/>
            <a:t>inte</a:t>
          </a:r>
          <a:r>
            <a:rPr lang="en-US" sz="1900" kern="1200" dirty="0"/>
            <a:t> </a:t>
          </a:r>
          <a:r>
            <a:rPr lang="en-US" sz="1900" kern="1200" dirty="0" err="1"/>
            <a:t>gjort</a:t>
          </a:r>
          <a:r>
            <a:rPr lang="en-US" sz="1900" kern="1200" dirty="0"/>
            <a:t> </a:t>
          </a:r>
          <a:r>
            <a:rPr lang="en-US" sz="1900" kern="1200" dirty="0" err="1"/>
            <a:t>på</a:t>
          </a:r>
          <a:r>
            <a:rPr lang="en-US" sz="1900" kern="1200" dirty="0"/>
            <a:t> det </a:t>
          </a:r>
          <a:r>
            <a:rPr lang="en-US" sz="1900" kern="1200" dirty="0" err="1"/>
            <a:t>sätt</a:t>
          </a:r>
          <a:r>
            <a:rPr lang="en-US" sz="1900" kern="1200" dirty="0"/>
            <a:t> </a:t>
          </a:r>
          <a:r>
            <a:rPr lang="en-US" sz="1900" kern="1200" dirty="0" err="1"/>
            <a:t>som</a:t>
          </a:r>
          <a:r>
            <a:rPr lang="en-US" sz="1900" kern="1200" dirty="0"/>
            <a:t> </a:t>
          </a:r>
          <a:r>
            <a:rPr lang="en-US" sz="1900" kern="1200" dirty="0" err="1"/>
            <a:t>hemtjänstindex</a:t>
          </a:r>
          <a:r>
            <a:rPr lang="en-US" sz="1900" kern="1200" dirty="0"/>
            <a:t> </a:t>
          </a:r>
          <a:r>
            <a:rPr lang="en-US" sz="1900" kern="1200" dirty="0" err="1"/>
            <a:t>gör</a:t>
          </a:r>
          <a:r>
            <a:rPr lang="en-US" sz="1900" kern="1200" dirty="0"/>
            <a:t>, men </a:t>
          </a:r>
          <a:r>
            <a:rPr lang="en-US" sz="1900" kern="1200" dirty="0" err="1"/>
            <a:t>kan</a:t>
          </a:r>
          <a:r>
            <a:rPr lang="en-US" sz="1900" kern="1200" dirty="0"/>
            <a:t> </a:t>
          </a:r>
          <a:r>
            <a:rPr lang="en-US" sz="1900" kern="1200" dirty="0" err="1"/>
            <a:t>använda</a:t>
          </a:r>
          <a:r>
            <a:rPr lang="en-US" sz="1900" kern="1200" dirty="0"/>
            <a:t> </a:t>
          </a:r>
          <a:r>
            <a:rPr lang="en-US" sz="1900" kern="1200" dirty="0" err="1"/>
            <a:t>oss</a:t>
          </a:r>
          <a:r>
            <a:rPr lang="en-US" sz="1900" kern="1200" dirty="0"/>
            <a:t> av. </a:t>
          </a:r>
          <a:r>
            <a:rPr lang="en-US" sz="1900" kern="1200" dirty="0" err="1"/>
            <a:t>Kompetens</a:t>
          </a:r>
          <a:r>
            <a:rPr lang="en-US" sz="1900" kern="1200" dirty="0"/>
            <a:t> i </a:t>
          </a:r>
          <a:r>
            <a:rPr lang="en-US" sz="1900" kern="1200" dirty="0" err="1"/>
            <a:t>biståndshandläggning</a:t>
          </a:r>
          <a:r>
            <a:rPr lang="en-US" sz="1900" kern="1200" dirty="0"/>
            <a:t> och </a:t>
          </a:r>
          <a:r>
            <a:rPr lang="en-US" sz="1900" kern="1200" dirty="0" err="1"/>
            <a:t>flexibla</a:t>
          </a:r>
          <a:r>
            <a:rPr lang="en-US" sz="1900" kern="1200" dirty="0"/>
            <a:t> </a:t>
          </a:r>
          <a:r>
            <a:rPr lang="en-US" sz="1900" kern="1200" dirty="0" err="1"/>
            <a:t>beslut</a:t>
          </a:r>
          <a:r>
            <a:rPr lang="en-US" sz="1900" kern="1200" dirty="0"/>
            <a:t> </a:t>
          </a:r>
          <a:r>
            <a:rPr lang="en-US" sz="1900" kern="1200" dirty="0" err="1"/>
            <a:t>finns</a:t>
          </a:r>
          <a:r>
            <a:rPr lang="en-US" sz="1900" kern="1200" dirty="0"/>
            <a:t>. </a:t>
          </a:r>
          <a:r>
            <a:rPr lang="en-US" sz="1900" kern="1200" dirty="0" err="1"/>
            <a:t>Ytterligare</a:t>
          </a:r>
          <a:r>
            <a:rPr lang="en-US" sz="1900" kern="1200" dirty="0"/>
            <a:t> </a:t>
          </a:r>
          <a:r>
            <a:rPr lang="en-US" sz="1900" kern="1200" dirty="0" err="1"/>
            <a:t>analys</a:t>
          </a:r>
          <a:r>
            <a:rPr lang="en-US" sz="1900" kern="1200" dirty="0"/>
            <a:t> av </a:t>
          </a:r>
          <a:r>
            <a:rPr lang="en-US" sz="1900" kern="1200" dirty="0" err="1"/>
            <a:t>biståndsbeslut</a:t>
          </a:r>
          <a:r>
            <a:rPr lang="en-US" sz="1900" kern="1200" dirty="0"/>
            <a:t> </a:t>
          </a:r>
          <a:r>
            <a:rPr lang="en-US" sz="1900" kern="1200" dirty="0" err="1"/>
            <a:t>anpassade</a:t>
          </a:r>
          <a:r>
            <a:rPr lang="en-US" sz="1900" kern="1200" dirty="0"/>
            <a:t> till </a:t>
          </a:r>
          <a:r>
            <a:rPr lang="en-US" sz="1900" kern="1200" dirty="0" err="1"/>
            <a:t>behov</a:t>
          </a:r>
          <a:r>
            <a:rPr lang="en-US" sz="1900" kern="1200" dirty="0"/>
            <a:t> </a:t>
          </a:r>
          <a:r>
            <a:rPr lang="en-US" sz="1900" kern="1200" dirty="0" err="1"/>
            <a:t>krävs</a:t>
          </a:r>
          <a:r>
            <a:rPr lang="en-US" sz="1900" kern="1200" dirty="0"/>
            <a:t>.</a:t>
          </a:r>
        </a:p>
      </dsp:txBody>
      <dsp:txXfrm>
        <a:off x="63089" y="1492812"/>
        <a:ext cx="10232848" cy="1166201"/>
      </dsp:txXfrm>
    </dsp:sp>
    <dsp:sp modelId="{6AA35A58-4D86-47E6-B6D9-EBA91ADD33DC}">
      <dsp:nvSpPr>
        <dsp:cNvPr id="0" name=""/>
        <dsp:cNvSpPr/>
      </dsp:nvSpPr>
      <dsp:spPr>
        <a:xfrm>
          <a:off x="0" y="2776823"/>
          <a:ext cx="10359026" cy="1292379"/>
        </a:xfrm>
        <a:prstGeom prst="roundRect">
          <a:avLst/>
        </a:prstGeom>
        <a:solidFill>
          <a:srgbClr val="D53878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 err="1"/>
            <a:t>Utförande</a:t>
          </a:r>
          <a:r>
            <a:rPr lang="en-US" sz="1900" b="1" kern="1200" dirty="0"/>
            <a:t>: </a:t>
          </a:r>
          <a:r>
            <a:rPr lang="en-US" sz="1900" kern="1200" dirty="0" err="1"/>
            <a:t>Personalkontinuitet</a:t>
          </a:r>
          <a:r>
            <a:rPr lang="en-US" sz="1900" kern="1200" dirty="0"/>
            <a:t> ligger </a:t>
          </a:r>
          <a:r>
            <a:rPr lang="en-US" sz="1900" kern="1200" dirty="0" err="1"/>
            <a:t>över</a:t>
          </a:r>
          <a:r>
            <a:rPr lang="en-US" sz="1900" kern="1200" dirty="0"/>
            <a:t> </a:t>
          </a:r>
          <a:r>
            <a:rPr lang="en-US" sz="1900" kern="1200" dirty="0" err="1"/>
            <a:t>kommungenomsnitt</a:t>
          </a:r>
          <a:r>
            <a:rPr lang="en-US" sz="1900" kern="1200" dirty="0"/>
            <a:t>. Redan </a:t>
          </a:r>
          <a:r>
            <a:rPr lang="en-US" sz="1900" kern="1200" dirty="0" err="1"/>
            <a:t>identifierat</a:t>
          </a:r>
          <a:r>
            <a:rPr lang="en-US" sz="1900" kern="1200" dirty="0"/>
            <a:t> </a:t>
          </a:r>
          <a:r>
            <a:rPr lang="en-US" sz="1900" kern="1200" dirty="0" err="1"/>
            <a:t>utvecklingsområden</a:t>
          </a:r>
          <a:r>
            <a:rPr lang="en-US" sz="1900" kern="1200" dirty="0"/>
            <a:t> </a:t>
          </a:r>
          <a:r>
            <a:rPr lang="en-US" sz="1900" kern="1200" dirty="0" err="1"/>
            <a:t>inom</a:t>
          </a:r>
          <a:r>
            <a:rPr lang="en-US" sz="1900" kern="1200" dirty="0"/>
            <a:t> </a:t>
          </a:r>
          <a:r>
            <a:rPr lang="en-US" sz="1900" kern="1200" dirty="0" err="1"/>
            <a:t>utförande</a:t>
          </a:r>
          <a:r>
            <a:rPr lang="en-US" sz="1900" kern="1200" dirty="0"/>
            <a:t> </a:t>
          </a:r>
          <a:r>
            <a:rPr lang="en-US" sz="1900" kern="1200" dirty="0" err="1"/>
            <a:t>som</a:t>
          </a:r>
          <a:r>
            <a:rPr lang="en-US" sz="1900" kern="1200" dirty="0"/>
            <a:t> </a:t>
          </a:r>
          <a:r>
            <a:rPr lang="en-US" sz="1900" kern="1200" dirty="0" err="1"/>
            <a:t>också</a:t>
          </a:r>
          <a:r>
            <a:rPr lang="en-US" sz="1900" kern="1200" dirty="0"/>
            <a:t> </a:t>
          </a:r>
          <a:r>
            <a:rPr lang="en-US" sz="1900" kern="1200" dirty="0" err="1"/>
            <a:t>äldre</a:t>
          </a:r>
          <a:r>
            <a:rPr lang="en-US" sz="1900" kern="1200" dirty="0"/>
            <a:t> ser </a:t>
          </a:r>
          <a:r>
            <a:rPr lang="en-US" sz="1900" kern="1200" dirty="0" err="1"/>
            <a:t>som</a:t>
          </a:r>
          <a:r>
            <a:rPr lang="en-US" sz="1900" kern="1200" dirty="0"/>
            <a:t> </a:t>
          </a:r>
          <a:r>
            <a:rPr lang="en-US" sz="1900" kern="1200" dirty="0" err="1"/>
            <a:t>viktiga</a:t>
          </a:r>
          <a:r>
            <a:rPr lang="en-US" sz="1900" kern="1200" dirty="0"/>
            <a:t> </a:t>
          </a:r>
          <a:r>
            <a:rPr lang="en-US" sz="1900" kern="1200" dirty="0" err="1"/>
            <a:t>t.ex</a:t>
          </a:r>
          <a:r>
            <a:rPr lang="en-US" sz="1900" kern="1200" dirty="0"/>
            <a:t>. </a:t>
          </a:r>
          <a:r>
            <a:rPr lang="en-US" sz="1900" kern="1200" dirty="0" err="1"/>
            <a:t>att</a:t>
          </a:r>
          <a:r>
            <a:rPr lang="en-US" sz="1900" kern="1200" dirty="0"/>
            <a:t> </a:t>
          </a:r>
          <a:r>
            <a:rPr lang="en-US" sz="1900" kern="1200" dirty="0" err="1"/>
            <a:t>komma</a:t>
          </a:r>
          <a:r>
            <a:rPr lang="en-US" sz="1900" kern="1200" dirty="0"/>
            <a:t> </a:t>
          </a:r>
          <a:r>
            <a:rPr lang="en-US" sz="1900" kern="1200" dirty="0" err="1"/>
            <a:t>på</a:t>
          </a:r>
          <a:r>
            <a:rPr lang="en-US" sz="1900" kern="1200" dirty="0"/>
            <a:t> </a:t>
          </a:r>
          <a:r>
            <a:rPr lang="en-US" sz="1900" kern="1200" dirty="0" err="1"/>
            <a:t>avtalad</a:t>
          </a:r>
          <a:r>
            <a:rPr lang="en-US" sz="1900" kern="1200" dirty="0"/>
            <a:t> </a:t>
          </a:r>
          <a:r>
            <a:rPr lang="en-US" sz="1900" kern="1200" dirty="0" err="1"/>
            <a:t>tid</a:t>
          </a:r>
          <a:r>
            <a:rPr lang="en-US" sz="1900" kern="1200" dirty="0"/>
            <a:t>, </a:t>
          </a:r>
          <a:r>
            <a:rPr lang="en-US" sz="1900" kern="1200" dirty="0" err="1"/>
            <a:t>att</a:t>
          </a:r>
          <a:r>
            <a:rPr lang="en-US" sz="1900" kern="1200" dirty="0"/>
            <a:t> </a:t>
          </a:r>
          <a:r>
            <a:rPr lang="en-US" sz="1900" kern="1200" dirty="0" err="1"/>
            <a:t>meddela</a:t>
          </a:r>
          <a:r>
            <a:rPr lang="en-US" sz="1900" kern="1200" dirty="0"/>
            <a:t> </a:t>
          </a:r>
          <a:r>
            <a:rPr lang="en-US" sz="1900" kern="1200" dirty="0" err="1"/>
            <a:t>tillfälliga</a:t>
          </a:r>
          <a:r>
            <a:rPr lang="en-US" sz="1900" kern="1200" dirty="0"/>
            <a:t> </a:t>
          </a:r>
          <a:r>
            <a:rPr lang="en-US" sz="1900" kern="1200" dirty="0" err="1"/>
            <a:t>förändringar</a:t>
          </a:r>
          <a:r>
            <a:rPr lang="en-US" sz="1900" kern="1200" dirty="0"/>
            <a:t> och </a:t>
          </a:r>
          <a:r>
            <a:rPr lang="en-US" sz="1900" kern="1200" dirty="0" err="1"/>
            <a:t>att</a:t>
          </a:r>
          <a:r>
            <a:rPr lang="en-US" sz="1900" kern="1200" dirty="0"/>
            <a:t> </a:t>
          </a:r>
          <a:r>
            <a:rPr lang="en-US" sz="1900" kern="1200" dirty="0" err="1"/>
            <a:t>kunna</a:t>
          </a:r>
          <a:r>
            <a:rPr lang="en-US" sz="1900" kern="1200" dirty="0"/>
            <a:t> </a:t>
          </a:r>
          <a:r>
            <a:rPr lang="en-US" sz="1900" kern="1200" dirty="0" err="1"/>
            <a:t>påverka</a:t>
          </a:r>
          <a:r>
            <a:rPr lang="en-US" sz="1900" kern="1200" dirty="0"/>
            <a:t> </a:t>
          </a:r>
          <a:r>
            <a:rPr lang="en-US" sz="1900" kern="1200" dirty="0" err="1"/>
            <a:t>vilka</a:t>
          </a:r>
          <a:r>
            <a:rPr lang="en-US" sz="1900" kern="1200" dirty="0"/>
            <a:t> </a:t>
          </a:r>
          <a:r>
            <a:rPr lang="en-US" sz="1900" kern="1200" dirty="0" err="1"/>
            <a:t>tider</a:t>
          </a:r>
          <a:r>
            <a:rPr lang="en-US" sz="1900" kern="1200" dirty="0"/>
            <a:t> </a:t>
          </a:r>
          <a:r>
            <a:rPr lang="en-US" sz="1900" kern="1200" dirty="0" err="1"/>
            <a:t>hemtjänsten</a:t>
          </a:r>
          <a:r>
            <a:rPr lang="en-US" sz="1900" kern="1200" dirty="0"/>
            <a:t>  </a:t>
          </a:r>
          <a:r>
            <a:rPr lang="en-US" sz="1900" kern="1200" dirty="0" err="1"/>
            <a:t>kommer</a:t>
          </a:r>
          <a:r>
            <a:rPr lang="en-US" sz="1900" kern="1200" dirty="0"/>
            <a:t>. </a:t>
          </a:r>
        </a:p>
      </dsp:txBody>
      <dsp:txXfrm>
        <a:off x="63089" y="2839912"/>
        <a:ext cx="10232848" cy="1166201"/>
      </dsp:txXfrm>
    </dsp:sp>
    <dsp:sp modelId="{179205B2-D24B-4619-8A13-56D51445AD56}">
      <dsp:nvSpPr>
        <dsp:cNvPr id="0" name=""/>
        <dsp:cNvSpPr/>
      </dsp:nvSpPr>
      <dsp:spPr>
        <a:xfrm>
          <a:off x="0" y="4123922"/>
          <a:ext cx="10359026" cy="1292379"/>
        </a:xfrm>
        <a:prstGeom prst="roundRect">
          <a:avLst/>
        </a:prstGeom>
        <a:solidFill>
          <a:schemeClr val="accent5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 err="1"/>
            <a:t>Stöd</a:t>
          </a:r>
          <a:r>
            <a:rPr lang="en-US" sz="1900" b="1" kern="1200" dirty="0"/>
            <a:t> och </a:t>
          </a:r>
          <a:r>
            <a:rPr lang="en-US" sz="1900" b="1" kern="1200" dirty="0" err="1"/>
            <a:t>utveckling</a:t>
          </a:r>
          <a:r>
            <a:rPr lang="en-US" sz="1900" b="1" kern="1200" dirty="0"/>
            <a:t>: </a:t>
          </a:r>
          <a:r>
            <a:rPr lang="en-US" sz="1900" b="0" kern="1200" dirty="0" err="1"/>
            <a:t>Rutiner</a:t>
          </a:r>
          <a:r>
            <a:rPr lang="en-US" sz="1900" b="0" kern="1200" dirty="0"/>
            <a:t> och </a:t>
          </a:r>
          <a:r>
            <a:rPr lang="en-US" sz="1900" b="0" kern="1200" dirty="0" err="1"/>
            <a:t>samverkan</a:t>
          </a:r>
          <a:r>
            <a:rPr lang="en-US" sz="1900" b="0" kern="1200" dirty="0"/>
            <a:t> </a:t>
          </a:r>
          <a:r>
            <a:rPr lang="en-US" sz="1900" b="0" kern="1200" dirty="0" err="1"/>
            <a:t>finns</a:t>
          </a:r>
          <a:r>
            <a:rPr lang="en-US" sz="1900" b="0" kern="1200" dirty="0"/>
            <a:t>, </a:t>
          </a:r>
          <a:r>
            <a:rPr lang="en-US" sz="1900" b="0" kern="1200" dirty="0" err="1"/>
            <a:t>vissa</a:t>
          </a:r>
          <a:r>
            <a:rPr lang="en-US" sz="1900" b="0" kern="1200" dirty="0"/>
            <a:t> </a:t>
          </a:r>
          <a:r>
            <a:rPr lang="en-US" sz="1900" b="0" kern="1200" dirty="0" err="1"/>
            <a:t>digitala</a:t>
          </a:r>
          <a:r>
            <a:rPr lang="en-US" sz="1900" b="0" kern="1200" dirty="0"/>
            <a:t> </a:t>
          </a:r>
          <a:r>
            <a:rPr lang="en-US" sz="1900" b="0" kern="1200" dirty="0" err="1"/>
            <a:t>lösningar</a:t>
          </a:r>
          <a:r>
            <a:rPr lang="en-US" sz="1900" b="0" kern="1200" dirty="0"/>
            <a:t> </a:t>
          </a:r>
          <a:r>
            <a:rPr lang="en-US" sz="1900" b="0" kern="1200" dirty="0" err="1"/>
            <a:t>är</a:t>
          </a:r>
          <a:r>
            <a:rPr lang="en-US" sz="1900" b="0" kern="1200" dirty="0"/>
            <a:t> redan </a:t>
          </a:r>
          <a:r>
            <a:rPr lang="en-US" sz="1900" b="0" kern="1200" dirty="0" err="1"/>
            <a:t>identifierade</a:t>
          </a:r>
          <a:r>
            <a:rPr lang="en-US" sz="1900" b="0" kern="1200" dirty="0"/>
            <a:t> </a:t>
          </a:r>
          <a:r>
            <a:rPr lang="en-US" sz="1900" b="0" kern="1200" dirty="0" err="1"/>
            <a:t>som</a:t>
          </a:r>
          <a:r>
            <a:rPr lang="en-US" sz="1900" b="0" kern="1200" dirty="0"/>
            <a:t> </a:t>
          </a:r>
          <a:r>
            <a:rPr lang="en-US" sz="1900" b="0" kern="1200" dirty="0" err="1"/>
            <a:t>viktiga</a:t>
          </a:r>
          <a:r>
            <a:rPr lang="en-US" sz="1900" b="0" kern="1200" dirty="0"/>
            <a:t> </a:t>
          </a:r>
          <a:r>
            <a:rPr lang="en-US" sz="1900" b="0" kern="1200" dirty="0" err="1"/>
            <a:t>områden</a:t>
          </a:r>
          <a:r>
            <a:rPr lang="en-US" sz="1900" b="0" kern="1200" dirty="0"/>
            <a:t> </a:t>
          </a:r>
          <a:r>
            <a:rPr lang="en-US" sz="1900" kern="1200" dirty="0"/>
            <a:t>och </a:t>
          </a:r>
          <a:r>
            <a:rPr lang="en-US" sz="1900" kern="1200" dirty="0" err="1"/>
            <a:t>är</a:t>
          </a:r>
          <a:r>
            <a:rPr lang="en-US" sz="1900" kern="1200" dirty="0"/>
            <a:t> under </a:t>
          </a:r>
          <a:r>
            <a:rPr lang="en-US" sz="1900" kern="1200" dirty="0" err="1"/>
            <a:t>utveckling</a:t>
          </a:r>
          <a:r>
            <a:rPr lang="en-US" sz="1900" kern="1200" dirty="0"/>
            <a:t>. </a:t>
          </a:r>
          <a:r>
            <a:rPr lang="en-US" sz="1900" kern="1200" dirty="0" err="1"/>
            <a:t>Ytterligare</a:t>
          </a:r>
          <a:r>
            <a:rPr lang="en-US" sz="1900" kern="1200" dirty="0"/>
            <a:t> </a:t>
          </a:r>
          <a:r>
            <a:rPr lang="en-US" sz="1900" kern="1200" dirty="0" err="1"/>
            <a:t>analys</a:t>
          </a:r>
          <a:r>
            <a:rPr lang="en-US" sz="1900" kern="1200" dirty="0"/>
            <a:t> </a:t>
          </a:r>
          <a:r>
            <a:rPr lang="en-US" sz="1900" kern="1200" dirty="0" err="1"/>
            <a:t>krävs</a:t>
          </a:r>
          <a:r>
            <a:rPr lang="en-US" sz="1900" kern="1200" dirty="0"/>
            <a:t> av </a:t>
          </a:r>
          <a:r>
            <a:rPr lang="en-US" sz="1900" kern="1200" dirty="0" err="1"/>
            <a:t>samverkan</a:t>
          </a:r>
          <a:r>
            <a:rPr lang="en-US" sz="1900" kern="1200" dirty="0"/>
            <a:t> med </a:t>
          </a:r>
          <a:r>
            <a:rPr lang="en-US" sz="1900" kern="1200" dirty="0" err="1"/>
            <a:t>anhöriga</a:t>
          </a:r>
          <a:r>
            <a:rPr lang="en-US" sz="1900" kern="1200" dirty="0"/>
            <a:t>. </a:t>
          </a:r>
        </a:p>
      </dsp:txBody>
      <dsp:txXfrm>
        <a:off x="63089" y="4187011"/>
        <a:ext cx="10232848" cy="11662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28D75527-1052-40CF-90A7-805EC4F772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82182B2-420A-475A-83CF-72C9A1964B5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B2AA02-D1F4-46F5-A799-714674EB97C9}" type="datetime1">
              <a:rPr lang="sv-SE" smtClean="0"/>
              <a:t>2023-04-14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CFEBD13-AD79-4726-9C7A-9E5C531A1A5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00A28DF-4169-4B51-B8D3-AA9A5D61235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A0780-C7EB-45E8-96EB-66D0986C42C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1033701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DBA35B-1191-4174-B153-7DD1424FD990}" type="datetime1">
              <a:rPr lang="sv-SE" smtClean="0"/>
              <a:t>2023-04-14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1086EF-3011-429C-976B-61D9CA3A2B5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958687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95FFDC-F934-4037-B505-500B08CD3B8C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2023-04-14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1086EF-3011-429C-976B-61D9CA3A2B54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745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55600" indent="0">
              <a:buFontTx/>
              <a:buNone/>
            </a:pPr>
            <a:r>
              <a:rPr lang="sv-SE" dirty="0"/>
              <a:t>Exempel på befintliga mätningar och undersökningar som redan görs. ÄVO arbetar självklart redan med resultatet i dessa undersökningar, men resultatet är nu sorterat på ett nytt sätt.</a:t>
            </a:r>
          </a:p>
          <a:p>
            <a:pPr marL="355600" indent="0">
              <a:buFontTx/>
              <a:buNone/>
            </a:pPr>
            <a:endParaRPr lang="sv-SE" dirty="0"/>
          </a:p>
          <a:p>
            <a:pPr marL="527050" indent="-171450">
              <a:buFont typeface="Arial" panose="020B0604020202020204" pitchFamily="34" charset="0"/>
              <a:buChar char="•"/>
            </a:pPr>
            <a:r>
              <a:rPr lang="sv-SE" dirty="0"/>
              <a:t>Socialstyrelsens nationella brukarundersökning – hemtjänst</a:t>
            </a:r>
          </a:p>
          <a:p>
            <a:pPr marL="527050" indent="-171450">
              <a:buFont typeface="Arial" panose="020B0604020202020204" pitchFamily="34" charset="0"/>
              <a:buChar char="•"/>
            </a:pPr>
            <a:r>
              <a:rPr lang="sv-SE" dirty="0"/>
              <a:t>Socialstyrelsens enhetsundersökning - hemtjänst</a:t>
            </a:r>
          </a:p>
          <a:p>
            <a:pPr marL="527050" indent="-171450">
              <a:buFont typeface="Arial" panose="020B0604020202020204" pitchFamily="34" charset="0"/>
              <a:buChar char="•"/>
            </a:pPr>
            <a:r>
              <a:rPr lang="sv-SE" dirty="0"/>
              <a:t>Socialstyrelsens kommunenkät - Äldreomsorg</a:t>
            </a:r>
          </a:p>
          <a:p>
            <a:pPr marL="527050" indent="-171450">
              <a:buFont typeface="Arial" panose="020B0604020202020204" pitchFamily="34" charset="0"/>
              <a:buChar char="•"/>
            </a:pPr>
            <a:r>
              <a:rPr lang="sv-SE" dirty="0"/>
              <a:t>Senior Alert (Kvalitetsregister)</a:t>
            </a:r>
          </a:p>
          <a:p>
            <a:pPr marL="527050" indent="-171450">
              <a:buFont typeface="Arial" panose="020B0604020202020204" pitchFamily="34" charset="0"/>
              <a:buChar char="•"/>
            </a:pPr>
            <a:r>
              <a:rPr lang="sv-SE" dirty="0" err="1"/>
              <a:t>Kolada</a:t>
            </a:r>
            <a:r>
              <a:rPr lang="sv-SE" dirty="0"/>
              <a:t> (KKIK)</a:t>
            </a:r>
          </a:p>
          <a:p>
            <a:pPr marL="527050" indent="-171450">
              <a:buFont typeface="Arial" panose="020B0604020202020204" pitchFamily="34" charset="0"/>
              <a:buChar char="•"/>
            </a:pPr>
            <a:r>
              <a:rPr lang="sv-SE" dirty="0"/>
              <a:t>Socialstyrelsens kommunenkät e-hälsa</a:t>
            </a:r>
          </a:p>
          <a:p>
            <a:pPr marL="527050" indent="-171450">
              <a:buFont typeface="Arial" panose="020B0604020202020204" pitchFamily="34" charset="0"/>
              <a:buChar char="•"/>
            </a:pPr>
            <a:r>
              <a:rPr lang="sv-SE" dirty="0"/>
              <a:t>Kommunernas webbplatser </a:t>
            </a:r>
          </a:p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7DBA35B-1191-4174-B153-7DD1424FD990}" type="datetime1">
              <a:rPr lang="sv-SE" smtClean="0"/>
              <a:t>2023-04-14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086EF-3011-429C-976B-61D9CA3A2B54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4646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7DBA35B-1191-4174-B153-7DD1424FD990}" type="datetime1">
              <a:rPr lang="sv-SE" smtClean="0"/>
              <a:t>2023-04-14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086EF-3011-429C-976B-61D9CA3A2B54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74759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1" dirty="0"/>
              <a:t>Exempel information på webben: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Det finns telefonnummer, mailadress eller kontaktformulär till kommunen som jag kan maila och ställa frågor kring hemtjänst?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Kommunen skriver vilka olika typer av tjänster som hemtjänsten kan utföra?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Vad kostar det ”räknesnurra”</a:t>
            </a:r>
          </a:p>
          <a:p>
            <a:r>
              <a:rPr lang="sv-SE" b="1" dirty="0"/>
              <a:t>Exempel Ansökan – beslut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Kommunen erbjuder och informerar om flexibilitet (för den äldre) inom ramen för biståndsbeslutet?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Fick du välja utförare av hemtjänsten?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Handläggarens beslut är anpassat efter dina behov?</a:t>
            </a:r>
          </a:p>
          <a:p>
            <a:r>
              <a:rPr lang="sv-SE" b="1" dirty="0"/>
              <a:t>Exempel hur hemtjänsten utförs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Personalen brukar ta hänsyn till dina åsikter och önskemål om hur hjälpen skall utföras?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Du brukar kunna påverka vid vilka tider personalen kommer?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Personalkontinuitet</a:t>
            </a:r>
          </a:p>
          <a:p>
            <a:pPr marL="0" indent="0">
              <a:buFontTx/>
              <a:buNone/>
            </a:pPr>
            <a:r>
              <a:rPr lang="sv-SE" b="1" dirty="0"/>
              <a:t>Exempel annat stöd och samarbete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Kommunen erbjuder Nattillsyn med digital teknik?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Kommunen har rutiner för säker vård och omsorg?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Kommunen har rutiner för kommunal sjukvård och kontakter med primärvård?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7DBA35B-1191-4174-B153-7DD1424FD990}" type="datetime1">
              <a:rPr lang="sv-SE" smtClean="0"/>
              <a:t>2023-04-14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086EF-3011-429C-976B-61D9CA3A2B54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54693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1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RISE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Research </a:t>
            </a:r>
            <a:r>
              <a:rPr lang="sv-SE" b="0" i="0" dirty="0" err="1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Institutes</a:t>
            </a:r>
            <a:r>
              <a:rPr lang="sv-SE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sv-SE" b="0" i="0" dirty="0" err="1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of</a:t>
            </a:r>
            <a:r>
              <a:rPr lang="sv-SE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 Sweden AB är ett svenskt helägt statligt forskningsinstitut, som samverkar med universitet, näringsliv och samhälle för innovationsutveckling och hållbar tillväxt.</a:t>
            </a:r>
            <a:endParaRPr lang="sv-SE" dirty="0"/>
          </a:p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7DBA35B-1191-4174-B153-7DD1424FD990}" type="datetime1">
              <a:rPr lang="sv-SE" smtClean="0"/>
              <a:t>2023-04-14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086EF-3011-429C-976B-61D9CA3A2B54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15228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I jämförelse med Stockholm och Malmö ligger Göteborg ”tvåa”, Stockholm ligger högst generellt.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7DBA35B-1191-4174-B153-7DD1424FD990}" type="datetime1">
              <a:rPr lang="sv-SE" smtClean="0"/>
              <a:t>2023-04-14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086EF-3011-429C-976B-61D9CA3A2B54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423904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1" dirty="0"/>
              <a:t>Exempel digitala lösningar: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Digitala inköp: är under införande i hemtjänst, man jobbar med att testa och införa förändrat arbetssätt kring ökad delaktighet för brukaren men ej breddinfört ännu (nytt avtal med </a:t>
            </a:r>
            <a:r>
              <a:rPr lang="sv-SE" dirty="0" err="1"/>
              <a:t>MatHem</a:t>
            </a:r>
            <a:r>
              <a:rPr lang="sv-SE" dirty="0"/>
              <a:t> i september som fick snabbt införas och som steg två jobbar man med att erbjuda brukaren stöd i / delaktighet i beställningen)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Digitala lås: ej breddinfört, upphandlingsarbete pågår så vid nästa enkät borde vi kunna svar att det är i pilotfas och under breddinförande </a:t>
            </a:r>
          </a:p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7DBA35B-1191-4174-B153-7DD1424FD990}" type="datetime1">
              <a:rPr lang="sv-SE" smtClean="0"/>
              <a:t>2023-04-14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086EF-3011-429C-976B-61D9CA3A2B54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302291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7DBA35B-1191-4174-B153-7DD1424FD990}" type="datetime1">
              <a:rPr lang="sv-SE" smtClean="0"/>
              <a:t>2023-04-14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086EF-3011-429C-976B-61D9CA3A2B54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305350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95FFDC-F934-4037-B505-500B08CD3B8C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2023-04-14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1086EF-3011-429C-976B-61D9CA3A2B54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2110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GRAPHIC_small13.jpg">
            <a:extLst>
              <a:ext uri="{FF2B5EF4-FFF2-40B4-BE49-F238E27FC236}">
                <a16:creationId xmlns:a16="http://schemas.microsoft.com/office/drawing/2014/main" id="{5204CAAF-1FC3-4EA9-BD28-F1337E3008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7986" y="1144857"/>
            <a:ext cx="11366503" cy="530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10" name="Bildobjekt 9" descr="Logo" title="Logo">
            <a:extLst>
              <a:ext uri="{FF2B5EF4-FFF2-40B4-BE49-F238E27FC236}">
                <a16:creationId xmlns:a16="http://schemas.microsoft.com/office/drawing/2014/main" id="{237D2329-F0C7-417C-B975-EC8BDADC47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943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167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42645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73517C6-D6A3-4EB3-BAD9-8E9F74B655B2}"/>
              </a:ext>
            </a:extLst>
          </p:cNvPr>
          <p:cNvSpPr txBox="1">
            <a:spLocks/>
          </p:cNvSpPr>
          <p:nvPr userDrawn="1"/>
        </p:nvSpPr>
        <p:spPr>
          <a:xfrm>
            <a:off x="11125200" y="6379949"/>
            <a:ext cx="586800" cy="14467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lang="sv-SE" sz="8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4999A75-0551-4B09-A151-24523DDA83A0}" type="slidenum">
              <a:rPr lang="sv-SE" sz="1050" smtClean="0"/>
              <a:pPr algn="r"/>
              <a:t>‹#›</a:t>
            </a:fld>
            <a:endParaRPr lang="sv-SE" sz="1050" dirty="0"/>
          </a:p>
        </p:txBody>
      </p:sp>
    </p:spTree>
    <p:extLst>
      <p:ext uri="{BB962C8B-B14F-4D97-AF65-F5344CB8AC3E}">
        <p14:creationId xmlns:p14="http://schemas.microsoft.com/office/powerpoint/2010/main" val="27839975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D10787AB-672F-422E-BCDA-03232A03F8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3275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GRAPHIC_small13.jpg">
            <a:extLst>
              <a:ext uri="{FF2B5EF4-FFF2-40B4-BE49-F238E27FC236}">
                <a16:creationId xmlns:a16="http://schemas.microsoft.com/office/drawing/2014/main" id="{59F83125-339A-484B-B9BF-BD79EE6C97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7986" y="404813"/>
            <a:ext cx="11366503" cy="5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F8CA43A6-7E16-4DBD-AD75-D68133193CDD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4DC04C49-4CED-4243-BDCA-2F07DD860D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898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 descr="GRAPHIC_small13.jpg">
            <a:extLst>
              <a:ext uri="{FF2B5EF4-FFF2-40B4-BE49-F238E27FC236}">
                <a16:creationId xmlns:a16="http://schemas.microsoft.com/office/drawing/2014/main" id="{89EAC5FE-96D5-4761-A88C-320EE8D1A0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7986" y="1144857"/>
            <a:ext cx="11366503" cy="530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791AD600-C07A-4C4F-816C-2BE89532B957}"/>
              </a:ext>
            </a:extLst>
          </p:cNvPr>
          <p:cNvSpPr txBox="1"/>
          <p:nvPr userDrawn="1"/>
        </p:nvSpPr>
        <p:spPr>
          <a:xfrm>
            <a:off x="1420650" y="2405064"/>
            <a:ext cx="3026004" cy="3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91433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700" kern="0" baseline="0">
                <a:solidFill>
                  <a:schemeClr val="bg1"/>
                </a:solidFill>
                <a:latin typeface="+mj-lt"/>
              </a:defRPr>
            </a:lvl1pPr>
            <a:lvl2pPr marL="457167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/>
            </a:lvl2pPr>
            <a:lvl3pPr marL="687548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/>
            </a:lvl3pPr>
            <a:lvl4pPr marL="914332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4pPr>
            <a:lvl5pPr marL="1144714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5pPr>
            <a:lvl6pPr marL="2514412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578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744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5910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sv-SE" dirty="0">
                <a:solidFill>
                  <a:schemeClr val="tx1"/>
                </a:solidFill>
              </a:rPr>
              <a:t>Kontakt</a:t>
            </a:r>
          </a:p>
        </p:txBody>
      </p:sp>
      <p:pic>
        <p:nvPicPr>
          <p:cNvPr id="14" name="Bildobjekt 13" descr="Logo" title="Logo">
            <a:extLst>
              <a:ext uri="{FF2B5EF4-FFF2-40B4-BE49-F238E27FC236}">
                <a16:creationId xmlns:a16="http://schemas.microsoft.com/office/drawing/2014/main" id="{D53FD212-C69B-49D3-895C-7AFEF261D5C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9" name="Platshållare för text 4">
            <a:extLst>
              <a:ext uri="{FF2B5EF4-FFF2-40B4-BE49-F238E27FC236}">
                <a16:creationId xmlns:a16="http://schemas.microsoft.com/office/drawing/2014/main" id="{2A88247C-D101-4E1B-9EE5-480C5ADB26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</p:spTree>
    <p:extLst>
      <p:ext uri="{BB962C8B-B14F-4D97-AF65-F5344CB8AC3E}">
        <p14:creationId xmlns:p14="http://schemas.microsoft.com/office/powerpoint/2010/main" val="11356749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94BDD5C-7EC3-478A-8795-61C3B25A5E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409714"/>
      </p:ext>
    </p:extLst>
  </p:cSld>
  <p:clrMapOvr>
    <a:masterClrMapping/>
  </p:clrMapOvr>
  <p:hf sldNum="0"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/>
                </a:solidFill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2102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935274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80559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6725"/>
            <a:ext cx="10069200" cy="4032000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8137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461715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887535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871392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128950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428078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4067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6077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657490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88962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49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000" y="1736728"/>
            <a:ext cx="5278080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34313" y="1736728"/>
            <a:ext cx="5277697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71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477CCA5E-96FA-4B08-97E3-9C131E99F26D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</a:t>
            </a:r>
            <a:r>
              <a:rPr lang="sv-SE" sz="1050" dirty="0">
                <a:solidFill>
                  <a:schemeClr val="tx1"/>
                </a:solidFill>
              </a:rPr>
              <a:t>öppen</a:t>
            </a:r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4238432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8" name="Rubrik 3">
            <a:extLst>
              <a:ext uri="{FF2B5EF4-FFF2-40B4-BE49-F238E27FC236}">
                <a16:creationId xmlns:a16="http://schemas.microsoft.com/office/drawing/2014/main" id="{01D92FDB-2EC0-4D2B-9027-B2C6802AC7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650" y="2399545"/>
            <a:ext cx="6148878" cy="309600"/>
          </a:xfrm>
        </p:spPr>
        <p:txBody>
          <a:bodyPr>
            <a:normAutofit/>
          </a:bodyPr>
          <a:lstStyle>
            <a:lvl1pPr>
              <a:defRPr sz="17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03B86F8F-A217-4EC5-95CF-481328A25B1B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2460310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1244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A1592D8-1396-000E-C007-B428E11A4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D23C95B-E53B-077E-864D-84FC7B076A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B039666-9BF9-C476-E087-2DCE7A795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C15FA-2AAC-4830-A59B-1C3273928AEE}" type="datetimeFigureOut">
              <a:rPr lang="sv-SE" smtClean="0"/>
              <a:t>2023-04-14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1D9D935-1576-A170-5AB5-5283EF322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AF4F08C-EBE7-649F-B27D-44F824841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EAAE9-150B-491C-BC92-3B4B292A6CB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43427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7681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1" y="2281031"/>
            <a:ext cx="5278080" cy="352468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408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27640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80000" y="1736728"/>
            <a:ext cx="5734800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960000" y="1736728"/>
            <a:ext cx="4752000" cy="4194629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282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986800" y="1736728"/>
            <a:ext cx="5734800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80000" y="1736731"/>
            <a:ext cx="4752000" cy="4197497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071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80000" y="1736725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000" y="5549755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6725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49755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12000" y="1736725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12000" y="5549755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106097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834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11" name="Platshållare för bildnummer 3">
            <a:extLst>
              <a:ext uri="{FF2B5EF4-FFF2-40B4-BE49-F238E27FC236}">
                <a16:creationId xmlns:a16="http://schemas.microsoft.com/office/drawing/2014/main" id="{45469678-6FB3-4C29-B7AA-25AEA78F38ED}"/>
              </a:ext>
            </a:extLst>
          </p:cNvPr>
          <p:cNvSpPr txBox="1">
            <a:spLocks/>
          </p:cNvSpPr>
          <p:nvPr userDrawn="1"/>
        </p:nvSpPr>
        <p:spPr>
          <a:xfrm>
            <a:off x="11197213" y="6452974"/>
            <a:ext cx="586800" cy="14467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lang="sv-SE" sz="8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4999A75-0551-4B09-A151-24523DDA83A0}" type="slidenum">
              <a:rPr lang="sv-SE" sz="1100" smtClean="0"/>
              <a:pPr algn="r"/>
              <a:t>‹#›</a:t>
            </a:fld>
            <a:endParaRPr lang="sv-SE" sz="1100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CAEB2E3D-92F2-44E1-BB5F-C8FAE387A996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/>
              <a:t>Hållbar stad – öppen för världen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D9C14C87-C51C-4DDC-8577-40D68590825E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322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95" r:id="rId1"/>
    <p:sldLayoutId id="2147484596" r:id="rId2"/>
    <p:sldLayoutId id="2147484597" r:id="rId3"/>
    <p:sldLayoutId id="2147484598" r:id="rId4"/>
    <p:sldLayoutId id="2147484599" r:id="rId5"/>
    <p:sldLayoutId id="2147484600" r:id="rId6"/>
    <p:sldLayoutId id="2147484601" r:id="rId7"/>
    <p:sldLayoutId id="2147484602" r:id="rId8"/>
    <p:sldLayoutId id="2147484603" r:id="rId9"/>
    <p:sldLayoutId id="2147484604" r:id="rId10"/>
    <p:sldLayoutId id="2147484605" r:id="rId11"/>
    <p:sldLayoutId id="2147484606" r:id="rId12"/>
    <p:sldLayoutId id="2147484607" r:id="rId13"/>
    <p:sldLayoutId id="2147484608" r:id="rId14"/>
    <p:sldLayoutId id="2147484609" r:id="rId15"/>
    <p:sldLayoutId id="2147484610" r:id="rId16"/>
  </p:sldLayoutIdLst>
  <p:hf hdr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16FC2686-3742-4CA7-96AE-CD7BBA1A90F3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/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2A7AAA3E-885B-47E9-ACBA-A0293FCE58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4566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12" r:id="rId1"/>
    <p:sldLayoutId id="2147484613" r:id="rId2"/>
    <p:sldLayoutId id="2147484614" r:id="rId3"/>
    <p:sldLayoutId id="2147484615" r:id="rId4"/>
    <p:sldLayoutId id="2147484616" r:id="rId5"/>
    <p:sldLayoutId id="2147484617" r:id="rId6"/>
    <p:sldLayoutId id="2147484618" r:id="rId7"/>
    <p:sldLayoutId id="2147484619" r:id="rId8"/>
    <p:sldLayoutId id="2147484620" r:id="rId9"/>
    <p:sldLayoutId id="2147484621" r:id="rId10"/>
    <p:sldLayoutId id="2147484622" r:id="rId11"/>
    <p:sldLayoutId id="2147484623" r:id="rId12"/>
    <p:sldLayoutId id="2147484624" r:id="rId13"/>
    <p:sldLayoutId id="2147484625" r:id="rId14"/>
    <p:sldLayoutId id="2147484626" r:id="rId15"/>
    <p:sldLayoutId id="2147484627" r:id="rId16"/>
    <p:sldLayoutId id="2147484628" r:id="rId17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mtjanstindex.se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robert.hjerdt@aldrevardomsorg.goteborg.se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4" Type="http://schemas.openxmlformats.org/officeDocument/2006/relationships/hyperlink" Target="mailto:Charlotte.nyberg@aldrevardomsorg.goteborg.s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ubrik 12">
            <a:extLst>
              <a:ext uri="{FF2B5EF4-FFF2-40B4-BE49-F238E27FC236}">
                <a16:creationId xmlns:a16="http://schemas.microsoft.com/office/drawing/2014/main" id="{6C7956AF-6C0B-4B87-8420-7D96F55668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1696" y="2621279"/>
            <a:ext cx="8728608" cy="1239521"/>
          </a:xfrm>
        </p:spPr>
        <p:txBody>
          <a:bodyPr/>
          <a:lstStyle/>
          <a:p>
            <a:r>
              <a:rPr lang="sv-SE" dirty="0"/>
              <a:t>Om hemtjänstindex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7432880-EABA-4426-91B8-2D839C20B2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31696" y="3860801"/>
            <a:ext cx="8566048" cy="355599"/>
          </a:xfrm>
        </p:spPr>
        <p:txBody>
          <a:bodyPr/>
          <a:lstStyle/>
          <a:p>
            <a:r>
              <a:rPr lang="sv-SE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www.hemtjanstindex.se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6FFC1BFD-B80D-42D9-A0AE-7E40EDB795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31696" y="4606637"/>
            <a:ext cx="8728608" cy="854711"/>
          </a:xfrm>
        </p:spPr>
        <p:txBody>
          <a:bodyPr/>
          <a:lstStyle/>
          <a:p>
            <a:r>
              <a:rPr lang="sv-SE" sz="1800" b="1" dirty="0"/>
              <a:t>Information till lokala pensionärsråd 3 april 2023</a:t>
            </a:r>
          </a:p>
          <a:p>
            <a:endParaRPr lang="sv-SE" sz="1800" b="1" dirty="0"/>
          </a:p>
          <a:p>
            <a:r>
              <a:rPr lang="sv-SE" b="1" dirty="0"/>
              <a:t>Charlotte Nyberg och Robert Hjerdt, Avdelning kvalitet och utveckling</a:t>
            </a:r>
          </a:p>
        </p:txBody>
      </p:sp>
    </p:spTree>
    <p:extLst>
      <p:ext uri="{BB962C8B-B14F-4D97-AF65-F5344CB8AC3E}">
        <p14:creationId xmlns:p14="http://schemas.microsoft.com/office/powerpoint/2010/main" val="3578789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FB03D81-DA7E-4924-AD0C-56D61AD03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Hemtjänstindex och delindex</a:t>
            </a:r>
            <a:br>
              <a:rPr lang="sv-SE" dirty="0"/>
            </a:br>
            <a:endParaRPr lang="sv-SE" sz="1800" dirty="0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AC9ED4C3-D280-4F8E-82CB-A6AEE783A4BA}"/>
              </a:ext>
            </a:extLst>
          </p:cNvPr>
          <p:cNvPicPr>
            <a:picLocks noGrp="1" noChangeAspect="1"/>
          </p:cNvPicPr>
          <p:nvPr>
            <p:ph idx="11"/>
          </p:nvPr>
        </p:nvPicPr>
        <p:blipFill>
          <a:blip r:embed="rId2"/>
          <a:stretch>
            <a:fillRect/>
          </a:stretch>
        </p:blipFill>
        <p:spPr>
          <a:xfrm>
            <a:off x="721360" y="1769428"/>
            <a:ext cx="10017759" cy="3777932"/>
          </a:xfrm>
        </p:spPr>
      </p:pic>
      <p:sp>
        <p:nvSpPr>
          <p:cNvPr id="7" name="Pratbubbla: oval 6">
            <a:extLst>
              <a:ext uri="{FF2B5EF4-FFF2-40B4-BE49-F238E27FC236}">
                <a16:creationId xmlns:a16="http://schemas.microsoft.com/office/drawing/2014/main" id="{609BBD24-9920-7911-18CD-6B562DC9DE77}"/>
              </a:ext>
            </a:extLst>
          </p:cNvPr>
          <p:cNvSpPr/>
          <p:nvPr/>
        </p:nvSpPr>
        <p:spPr>
          <a:xfrm>
            <a:off x="6863435" y="397390"/>
            <a:ext cx="2808886" cy="1241108"/>
          </a:xfrm>
          <a:prstGeom prst="wedgeEllipseCallout">
            <a:avLst>
              <a:gd name="adj1" fmla="val -62430"/>
              <a:gd name="adj2" fmla="val 43293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90A5B3B2-891D-9B05-BFBE-D978F929B637}"/>
              </a:ext>
            </a:extLst>
          </p:cNvPr>
          <p:cNvSpPr txBox="1"/>
          <p:nvPr/>
        </p:nvSpPr>
        <p:spPr>
          <a:xfrm>
            <a:off x="7051039" y="670560"/>
            <a:ext cx="2448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>
                <a:solidFill>
                  <a:schemeClr val="bg1"/>
                </a:solidFill>
              </a:rPr>
              <a:t>Procentsatser utifrån äldres viktning</a:t>
            </a:r>
          </a:p>
        </p:txBody>
      </p:sp>
    </p:spTree>
    <p:extLst>
      <p:ext uri="{BB962C8B-B14F-4D97-AF65-F5344CB8AC3E}">
        <p14:creationId xmlns:p14="http://schemas.microsoft.com/office/powerpoint/2010/main" val="3323492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3B42A3F-DB03-42C9-8AF7-8C3CCFBD8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</p:spPr>
        <p:txBody>
          <a:bodyPr anchor="ctr">
            <a:normAutofit/>
          </a:bodyPr>
          <a:lstStyle/>
          <a:p>
            <a:r>
              <a:rPr lang="sv-SE" dirty="0"/>
              <a:t>Vad är ett hemtjänstindex?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3F5ABAB-82EF-4477-9EB3-FA0A944D31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716458"/>
          </a:xfrm>
        </p:spPr>
        <p:txBody>
          <a:bodyPr>
            <a:normAutofit lnSpcReduction="10000"/>
          </a:bodyPr>
          <a:lstStyle/>
          <a:p>
            <a:r>
              <a:rPr lang="sv-SE" dirty="0"/>
              <a:t>Ett index är en sammanvägning av olika mått inom olika kvalitetsområden som ska ge en samlad bild av kvalitet. </a:t>
            </a:r>
          </a:p>
          <a:p>
            <a:r>
              <a:rPr lang="sv-SE" dirty="0"/>
              <a:t>Indexet väger samman resultat i befintliga nationella mätningar och undersökningar som redan görs.</a:t>
            </a:r>
          </a:p>
          <a:p>
            <a:r>
              <a:rPr lang="sv-SE" dirty="0"/>
              <a:t>Ger en bild av kvalitet från att söka information, till att ansöka om hemtjänst, hur hemtjänst utförs till annat stöd i hemmet.</a:t>
            </a:r>
          </a:p>
          <a:p>
            <a:pPr marL="0" indent="0">
              <a:buNone/>
            </a:pPr>
            <a:r>
              <a:rPr lang="sv-SE" dirty="0"/>
              <a:t> </a:t>
            </a:r>
          </a:p>
          <a:p>
            <a:pPr marL="0" indent="0" algn="ctr">
              <a:buNone/>
            </a:pPr>
            <a:r>
              <a:rPr lang="sv-SE" b="1" dirty="0"/>
              <a:t>Hemtjänstindex ger en helhetsbild av hur bra en kommun är på att leverera hemtjänst, </a:t>
            </a:r>
            <a:r>
              <a:rPr lang="sv-SE" b="1" u="sng" dirty="0"/>
              <a:t>men</a:t>
            </a:r>
            <a:r>
              <a:rPr lang="sv-SE" b="1" dirty="0"/>
              <a:t> utifrån äldres perspektiv. 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BB46A28A-DDEF-A3DB-9388-D9F24D632A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637" y="1736729"/>
            <a:ext cx="3905225" cy="41767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99086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EA9BA66-2788-4BC6-A2B3-C7E8F7FA0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813250" cy="736959"/>
          </a:xfrm>
        </p:spPr>
        <p:txBody>
          <a:bodyPr anchor="ctr">
            <a:normAutofit/>
          </a:bodyPr>
          <a:lstStyle/>
          <a:p>
            <a:r>
              <a:rPr lang="sv-SE" dirty="0"/>
              <a:t>Vem har tagit fram hemtjänstindex och hur?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43D53A2-1270-448C-8AA3-D5BDC95CF3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6510" y="1736728"/>
            <a:ext cx="5899758" cy="4588915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sv-SE" dirty="0"/>
              <a:t>Ett initiativ från SPF Seniorerna, som tagit fram idén tillsammans med konsulter med bred erfarenhet av kvalitetsarbete och mätningar via index. </a:t>
            </a:r>
          </a:p>
          <a:p>
            <a:pPr>
              <a:lnSpc>
                <a:spcPct val="100000"/>
              </a:lnSpc>
            </a:pPr>
            <a:r>
              <a:rPr lang="sv-SE" dirty="0"/>
              <a:t>Genomförts med stöd från Allmänna Arvsfonden. </a:t>
            </a:r>
          </a:p>
          <a:p>
            <a:pPr>
              <a:lnSpc>
                <a:spcPct val="100000"/>
              </a:lnSpc>
            </a:pPr>
            <a:r>
              <a:rPr lang="sv-SE" dirty="0"/>
              <a:t>Genomfört workshops med äldre personer på olika håll i landet och skickat ut en omfattande enkät. Både personer med och utan hemtjänst har tillfrågats.</a:t>
            </a:r>
          </a:p>
          <a:p>
            <a:pPr>
              <a:lnSpc>
                <a:spcPct val="100000"/>
              </a:lnSpc>
            </a:pPr>
            <a:r>
              <a:rPr lang="sv-SE" dirty="0"/>
              <a:t>Syftet var att få äldres syn på vilka delar av hemtjänsten som är riktigt viktiga.</a:t>
            </a:r>
          </a:p>
          <a:p>
            <a:pPr marL="0" indent="0" algn="ctr">
              <a:lnSpc>
                <a:spcPct val="100000"/>
              </a:lnSpc>
              <a:buNone/>
            </a:pPr>
            <a:endParaRPr lang="sv-SE" b="1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sv-SE" b="1" dirty="0"/>
              <a:t>Gav tydlig bild av hur äldre prioriterar och ligger till grund för viktningen av indexets kvalitetsområden.</a:t>
            </a:r>
          </a:p>
          <a:p>
            <a:pPr>
              <a:lnSpc>
                <a:spcPct val="100000"/>
              </a:lnSpc>
            </a:pPr>
            <a:endParaRPr lang="sv-SE" sz="1600" dirty="0"/>
          </a:p>
        </p:txBody>
      </p:sp>
      <p:pic>
        <p:nvPicPr>
          <p:cNvPr id="5" name="Bildobjekt 4" descr="En bild som visar pil&#10;&#10;Automatiskt genererad beskrivning">
            <a:extLst>
              <a:ext uri="{FF2B5EF4-FFF2-40B4-BE49-F238E27FC236}">
                <a16:creationId xmlns:a16="http://schemas.microsoft.com/office/drawing/2014/main" id="{E8C49769-4FE9-2C49-33B0-FA354A783B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895" y="1736729"/>
            <a:ext cx="4176710" cy="41767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91757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ED32D5B-3DF3-A433-B6FB-BABC6B620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Hemtjänstindex är uppbyggt av fyra delindex</a:t>
            </a:r>
          </a:p>
        </p:txBody>
      </p:sp>
      <p:graphicFrame>
        <p:nvGraphicFramePr>
          <p:cNvPr id="5" name="Platshållare för innehåll 4">
            <a:extLst>
              <a:ext uri="{FF2B5EF4-FFF2-40B4-BE49-F238E27FC236}">
                <a16:creationId xmlns:a16="http://schemas.microsoft.com/office/drawing/2014/main" id="{D580D143-358F-F948-082D-697CC1DFAF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268646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ruta 5">
            <a:extLst>
              <a:ext uri="{FF2B5EF4-FFF2-40B4-BE49-F238E27FC236}">
                <a16:creationId xmlns:a16="http://schemas.microsoft.com/office/drawing/2014/main" id="{BF7F44FE-A6CE-690D-63B5-9288AB3A8806}"/>
              </a:ext>
            </a:extLst>
          </p:cNvPr>
          <p:cNvSpPr txBox="1"/>
          <p:nvPr/>
        </p:nvSpPr>
        <p:spPr>
          <a:xfrm>
            <a:off x="2033429" y="1954060"/>
            <a:ext cx="1751648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sv-SE" b="1" dirty="0">
                <a:solidFill>
                  <a:schemeClr val="bg1"/>
                </a:solidFill>
              </a:rPr>
              <a:t>Information på webben</a:t>
            </a:r>
          </a:p>
          <a:p>
            <a:pPr algn="ctr"/>
            <a:r>
              <a:rPr lang="sv-SE" b="1" dirty="0">
                <a:solidFill>
                  <a:schemeClr val="bg1"/>
                </a:solidFill>
                <a:cs typeface="Arial"/>
              </a:rPr>
              <a:t>20 % ”viktigt”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AA7AF344-43E2-1D0B-A467-BE83A2FFDE7C}"/>
              </a:ext>
            </a:extLst>
          </p:cNvPr>
          <p:cNvSpPr txBox="1"/>
          <p:nvPr/>
        </p:nvSpPr>
        <p:spPr>
          <a:xfrm>
            <a:off x="4138931" y="1954060"/>
            <a:ext cx="1682749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sv-SE" b="1" dirty="0">
                <a:solidFill>
                  <a:schemeClr val="bg1"/>
                </a:solidFill>
              </a:rPr>
              <a:t>Ansökan och beslut</a:t>
            </a:r>
          </a:p>
          <a:p>
            <a:pPr algn="ctr"/>
            <a:r>
              <a:rPr lang="sv-SE" b="1" dirty="0">
                <a:solidFill>
                  <a:schemeClr val="bg1"/>
                </a:solidFill>
                <a:cs typeface="Arial"/>
              </a:rPr>
              <a:t>20 % ”viktigt”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BD9AE580-2071-BECC-BBE6-18D11BBA0583}"/>
              </a:ext>
            </a:extLst>
          </p:cNvPr>
          <p:cNvSpPr txBox="1"/>
          <p:nvPr/>
        </p:nvSpPr>
        <p:spPr>
          <a:xfrm>
            <a:off x="6096001" y="1905870"/>
            <a:ext cx="2188528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sv-SE" b="1" dirty="0">
                <a:solidFill>
                  <a:schemeClr val="bg1"/>
                </a:solidFill>
                <a:cs typeface="Arial"/>
              </a:rPr>
              <a:t>Hur hemtjänst utförs</a:t>
            </a:r>
          </a:p>
          <a:p>
            <a:pPr algn="ctr"/>
            <a:r>
              <a:rPr lang="sv-SE" b="1" dirty="0">
                <a:solidFill>
                  <a:schemeClr val="bg1"/>
                </a:solidFill>
                <a:cs typeface="Arial"/>
              </a:rPr>
              <a:t>40 % ”viktigt”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1B9047FB-6E44-E6D7-5B81-A036E242B6D9}"/>
              </a:ext>
            </a:extLst>
          </p:cNvPr>
          <p:cNvSpPr txBox="1"/>
          <p:nvPr/>
        </p:nvSpPr>
        <p:spPr>
          <a:xfrm>
            <a:off x="8284529" y="1825625"/>
            <a:ext cx="2188528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sv-SE" sz="1600" b="1" dirty="0">
                <a:solidFill>
                  <a:schemeClr val="bg1"/>
                </a:solidFill>
              </a:rPr>
              <a:t>Annat stöd i hemmet och samarbete med  sjukvård</a:t>
            </a:r>
          </a:p>
          <a:p>
            <a:pPr algn="ctr"/>
            <a:r>
              <a:rPr lang="sv-SE" sz="1600" b="1" dirty="0">
                <a:solidFill>
                  <a:schemeClr val="bg1"/>
                </a:solidFill>
                <a:cs typeface="Arial"/>
              </a:rPr>
              <a:t>20 % ”viktigt”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A771D780-39BD-E01D-5776-75D4EE610B01}"/>
              </a:ext>
            </a:extLst>
          </p:cNvPr>
          <p:cNvSpPr txBox="1"/>
          <p:nvPr/>
        </p:nvSpPr>
        <p:spPr>
          <a:xfrm>
            <a:off x="2530258" y="4434214"/>
            <a:ext cx="7131902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sv-SE" sz="2400" b="1" dirty="0">
                <a:solidFill>
                  <a:schemeClr val="bg1"/>
                </a:solidFill>
              </a:rPr>
              <a:t>Totalt Hemtjänstindex </a:t>
            </a:r>
            <a:endParaRPr lang="sv-SE" sz="24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11" name="Pil: högerböjd 10">
            <a:extLst>
              <a:ext uri="{FF2B5EF4-FFF2-40B4-BE49-F238E27FC236}">
                <a16:creationId xmlns:a16="http://schemas.microsoft.com/office/drawing/2014/main" id="{6C92BF60-154F-9A46-4A76-AE2567983FCC}"/>
              </a:ext>
            </a:extLst>
          </p:cNvPr>
          <p:cNvSpPr/>
          <p:nvPr/>
        </p:nvSpPr>
        <p:spPr>
          <a:xfrm>
            <a:off x="358775" y="2808347"/>
            <a:ext cx="1320800" cy="2092960"/>
          </a:xfrm>
          <a:prstGeom prst="curved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13" name="Pil: vänsterböjd 12">
            <a:extLst>
              <a:ext uri="{FF2B5EF4-FFF2-40B4-BE49-F238E27FC236}">
                <a16:creationId xmlns:a16="http://schemas.microsoft.com/office/drawing/2014/main" id="{772B27D6-8212-BFF7-ACD2-2F55E53743BC}"/>
              </a:ext>
            </a:extLst>
          </p:cNvPr>
          <p:cNvSpPr/>
          <p:nvPr/>
        </p:nvSpPr>
        <p:spPr>
          <a:xfrm>
            <a:off x="10474166" y="2810411"/>
            <a:ext cx="1320800" cy="2092960"/>
          </a:xfrm>
          <a:prstGeom prst="curvedLef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101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029DB12-C5CD-49A0-8411-8DE442235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</p:spPr>
        <p:txBody>
          <a:bodyPr anchor="ctr">
            <a:normAutofit/>
          </a:bodyPr>
          <a:lstStyle/>
          <a:p>
            <a:r>
              <a:rPr lang="sv-SE" dirty="0"/>
              <a:t>Hur redovisas hemtjänstindex?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D2708A9-5F71-47E0-B804-BEB2A807F4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1458" y="1736729"/>
            <a:ext cx="5106530" cy="4176710"/>
          </a:xfrm>
        </p:spPr>
        <p:txBody>
          <a:bodyPr>
            <a:normAutofit/>
          </a:bodyPr>
          <a:lstStyle/>
          <a:p>
            <a:r>
              <a:rPr lang="sv-SE" dirty="0"/>
              <a:t>Indexet beräknas av RISE.</a:t>
            </a:r>
          </a:p>
          <a:p>
            <a:r>
              <a:rPr lang="sv-SE" dirty="0"/>
              <a:t>Indexet redovisas en gång om året på hösten. Första gången i nov 2022.</a:t>
            </a:r>
          </a:p>
          <a:p>
            <a:r>
              <a:rPr lang="sv-SE" dirty="0"/>
              <a:t>Varje kommun erbjuds en rapport och analys av kvaliteten i kommunens hemtjänst. Bara möjligt att få resultat på kommun-nivå.</a:t>
            </a:r>
          </a:p>
          <a:p>
            <a:r>
              <a:rPr lang="sv-SE" dirty="0"/>
              <a:t>Samtidigt publiceras en samlad rankinglista över hur Sveriges kommuner lyckas med kvalitetsarbetet i hemtjänsten.</a:t>
            </a:r>
          </a:p>
        </p:txBody>
      </p:sp>
      <p:pic>
        <p:nvPicPr>
          <p:cNvPr id="5" name="Bildobjekt 4" descr="En bild som visar logotyp&#10;&#10;Automatiskt genererad beskrivning">
            <a:extLst>
              <a:ext uri="{FF2B5EF4-FFF2-40B4-BE49-F238E27FC236}">
                <a16:creationId xmlns:a16="http://schemas.microsoft.com/office/drawing/2014/main" id="{EC80A716-5C35-6F7E-5735-3C53CB6FA4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351" y="1636521"/>
            <a:ext cx="2807297" cy="41767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70561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ED32D5B-3DF3-A433-B6FB-BABC6B620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Göteborgs Stads ranking 2022</a:t>
            </a:r>
          </a:p>
        </p:txBody>
      </p:sp>
      <p:graphicFrame>
        <p:nvGraphicFramePr>
          <p:cNvPr id="5" name="Platshållare för innehåll 4">
            <a:extLst>
              <a:ext uri="{FF2B5EF4-FFF2-40B4-BE49-F238E27FC236}">
                <a16:creationId xmlns:a16="http://schemas.microsoft.com/office/drawing/2014/main" id="{D580D143-358F-F948-082D-697CC1DFAF0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ruta 5">
            <a:extLst>
              <a:ext uri="{FF2B5EF4-FFF2-40B4-BE49-F238E27FC236}">
                <a16:creationId xmlns:a16="http://schemas.microsoft.com/office/drawing/2014/main" id="{BF7F44FE-A6CE-690D-63B5-9288AB3A8806}"/>
              </a:ext>
            </a:extLst>
          </p:cNvPr>
          <p:cNvSpPr txBox="1"/>
          <p:nvPr/>
        </p:nvSpPr>
        <p:spPr>
          <a:xfrm>
            <a:off x="2286000" y="2164080"/>
            <a:ext cx="122936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v-SE" b="1">
                <a:solidFill>
                  <a:schemeClr val="bg1"/>
                </a:solidFill>
              </a:rPr>
              <a:t>Ranking</a:t>
            </a:r>
            <a:endParaRPr lang="sv-SE" b="1">
              <a:solidFill>
                <a:schemeClr val="bg1"/>
              </a:solidFill>
              <a:cs typeface="Arial"/>
            </a:endParaRPr>
          </a:p>
          <a:p>
            <a:r>
              <a:rPr lang="sv-SE" b="1">
                <a:solidFill>
                  <a:schemeClr val="bg1"/>
                </a:solidFill>
              </a:rPr>
              <a:t>89 av 290</a:t>
            </a:r>
            <a:endParaRPr lang="sv-SE" b="1">
              <a:solidFill>
                <a:schemeClr val="bg1"/>
              </a:solidFill>
              <a:cs typeface="Arial"/>
            </a:endParaRP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AA7AF344-43E2-1D0B-A467-BE83A2FFDE7C}"/>
              </a:ext>
            </a:extLst>
          </p:cNvPr>
          <p:cNvSpPr txBox="1"/>
          <p:nvPr/>
        </p:nvSpPr>
        <p:spPr>
          <a:xfrm>
            <a:off x="4389120" y="2164080"/>
            <a:ext cx="143256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v-SE" b="1">
                <a:solidFill>
                  <a:schemeClr val="bg1"/>
                </a:solidFill>
              </a:rPr>
              <a:t>Ranking</a:t>
            </a:r>
            <a:endParaRPr lang="sv-SE" b="1">
              <a:solidFill>
                <a:schemeClr val="bg1"/>
              </a:solidFill>
              <a:cs typeface="Arial"/>
            </a:endParaRPr>
          </a:p>
          <a:p>
            <a:r>
              <a:rPr lang="sv-SE" b="1">
                <a:solidFill>
                  <a:schemeClr val="bg1"/>
                </a:solidFill>
              </a:rPr>
              <a:t>150 av 290</a:t>
            </a:r>
            <a:endParaRPr lang="sv-SE" b="1">
              <a:solidFill>
                <a:schemeClr val="bg1"/>
              </a:solidFill>
              <a:cs typeface="Arial"/>
            </a:endParaRP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BD9AE580-2071-BECC-BBE6-18D11BBA0583}"/>
              </a:ext>
            </a:extLst>
          </p:cNvPr>
          <p:cNvSpPr txBox="1"/>
          <p:nvPr/>
        </p:nvSpPr>
        <p:spPr>
          <a:xfrm>
            <a:off x="6532880" y="2164080"/>
            <a:ext cx="143256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v-SE" b="1">
                <a:solidFill>
                  <a:schemeClr val="bg1"/>
                </a:solidFill>
              </a:rPr>
              <a:t>Ranking</a:t>
            </a:r>
            <a:endParaRPr lang="sv-SE" b="1">
              <a:solidFill>
                <a:schemeClr val="bg1"/>
              </a:solidFill>
              <a:cs typeface="Arial"/>
            </a:endParaRPr>
          </a:p>
          <a:p>
            <a:r>
              <a:rPr lang="sv-SE" b="1">
                <a:solidFill>
                  <a:schemeClr val="bg1"/>
                </a:solidFill>
              </a:rPr>
              <a:t>249 av 290</a:t>
            </a:r>
            <a:endParaRPr lang="sv-SE" b="1">
              <a:solidFill>
                <a:schemeClr val="bg1"/>
              </a:solidFill>
              <a:cs typeface="Arial"/>
            </a:endParaRP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1B9047FB-6E44-E6D7-5B81-A036E242B6D9}"/>
              </a:ext>
            </a:extLst>
          </p:cNvPr>
          <p:cNvSpPr txBox="1"/>
          <p:nvPr/>
        </p:nvSpPr>
        <p:spPr>
          <a:xfrm>
            <a:off x="8569484" y="2162017"/>
            <a:ext cx="155082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v-SE" b="1">
                <a:solidFill>
                  <a:schemeClr val="bg1"/>
                </a:solidFill>
              </a:rPr>
              <a:t>Ranking</a:t>
            </a:r>
            <a:endParaRPr lang="sv-SE" b="1">
              <a:solidFill>
                <a:schemeClr val="bg1"/>
              </a:solidFill>
              <a:cs typeface="Arial"/>
            </a:endParaRPr>
          </a:p>
          <a:p>
            <a:r>
              <a:rPr lang="sv-SE" b="1">
                <a:solidFill>
                  <a:schemeClr val="bg1"/>
                </a:solidFill>
              </a:rPr>
              <a:t>188 av 290</a:t>
            </a:r>
            <a:endParaRPr lang="sv-SE" b="1">
              <a:solidFill>
                <a:schemeClr val="bg1"/>
              </a:solidFill>
              <a:cs typeface="Arial"/>
            </a:endParaRP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A771D780-39BD-E01D-5776-75D4EE610B01}"/>
              </a:ext>
            </a:extLst>
          </p:cNvPr>
          <p:cNvSpPr txBox="1"/>
          <p:nvPr/>
        </p:nvSpPr>
        <p:spPr>
          <a:xfrm>
            <a:off x="2286000" y="4196220"/>
            <a:ext cx="7437120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sv-SE" sz="2400" b="1" dirty="0">
                <a:solidFill>
                  <a:schemeClr val="bg1"/>
                </a:solidFill>
              </a:rPr>
              <a:t>Hemtjänstindex </a:t>
            </a:r>
            <a:endParaRPr lang="sv-SE" sz="2400" b="1" dirty="0">
              <a:solidFill>
                <a:schemeClr val="bg1"/>
              </a:solidFill>
              <a:cs typeface="Arial"/>
            </a:endParaRPr>
          </a:p>
          <a:p>
            <a:pPr algn="ctr"/>
            <a:r>
              <a:rPr lang="sv-SE" sz="2400" b="1" dirty="0">
                <a:solidFill>
                  <a:schemeClr val="bg1"/>
                </a:solidFill>
              </a:rPr>
              <a:t>Ranking 187 av 290 kommuner</a:t>
            </a:r>
          </a:p>
          <a:p>
            <a:pPr algn="ctr"/>
            <a:r>
              <a:rPr lang="sv-SE" sz="2400" b="1" i="1" dirty="0">
                <a:solidFill>
                  <a:schemeClr val="bg1"/>
                </a:solidFill>
                <a:cs typeface="Arial"/>
              </a:rPr>
              <a:t>49,7 i index – kommungenomsnitt är 51,0</a:t>
            </a:r>
          </a:p>
        </p:txBody>
      </p:sp>
      <p:sp>
        <p:nvSpPr>
          <p:cNvPr id="11" name="Pil: högerböjd 10">
            <a:extLst>
              <a:ext uri="{FF2B5EF4-FFF2-40B4-BE49-F238E27FC236}">
                <a16:creationId xmlns:a16="http://schemas.microsoft.com/office/drawing/2014/main" id="{6C92BF60-154F-9A46-4A76-AE2567983FCC}"/>
              </a:ext>
            </a:extLst>
          </p:cNvPr>
          <p:cNvSpPr/>
          <p:nvPr/>
        </p:nvSpPr>
        <p:spPr>
          <a:xfrm>
            <a:off x="358775" y="2808347"/>
            <a:ext cx="1320800" cy="2092960"/>
          </a:xfrm>
          <a:prstGeom prst="curved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13" name="Pil: vänsterböjd 12">
            <a:extLst>
              <a:ext uri="{FF2B5EF4-FFF2-40B4-BE49-F238E27FC236}">
                <a16:creationId xmlns:a16="http://schemas.microsoft.com/office/drawing/2014/main" id="{772B27D6-8212-BFF7-ACD2-2F55E53743BC}"/>
              </a:ext>
            </a:extLst>
          </p:cNvPr>
          <p:cNvSpPr/>
          <p:nvPr/>
        </p:nvSpPr>
        <p:spPr>
          <a:xfrm>
            <a:off x="10474166" y="2810411"/>
            <a:ext cx="1320800" cy="2092960"/>
          </a:xfrm>
          <a:prstGeom prst="curvedLef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502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99951D-1854-6E14-5CA9-78F3B8B64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187891"/>
            <a:ext cx="9170279" cy="953882"/>
          </a:xfrm>
        </p:spPr>
        <p:txBody>
          <a:bodyPr anchor="ctr">
            <a:normAutofit/>
          </a:bodyPr>
          <a:lstStyle/>
          <a:p>
            <a:r>
              <a:rPr lang="sv-SE" sz="2800" dirty="0"/>
              <a:t>Resultat och utvecklingsområden</a:t>
            </a:r>
          </a:p>
        </p:txBody>
      </p:sp>
      <p:graphicFrame>
        <p:nvGraphicFramePr>
          <p:cNvPr id="5" name="Platshållare för innehåll 2">
            <a:extLst>
              <a:ext uri="{FF2B5EF4-FFF2-40B4-BE49-F238E27FC236}">
                <a16:creationId xmlns:a16="http://schemas.microsoft.com/office/drawing/2014/main" id="{ACC889FA-45DB-D320-181B-CA54DA0E0B01}"/>
              </a:ext>
            </a:extLst>
          </p:cNvPr>
          <p:cNvGraphicFramePr>
            <a:graphicFrameLocks noGrp="1"/>
          </p:cNvGraphicFramePr>
          <p:nvPr>
            <p:ph sz="half" idx="10"/>
            <p:extLst>
              <p:ext uri="{D42A27DB-BD31-4B8C-83A1-F6EECF244321}">
                <p14:modId xmlns:p14="http://schemas.microsoft.com/office/powerpoint/2010/main" val="110561474"/>
              </p:ext>
            </p:extLst>
          </p:nvPr>
        </p:nvGraphicFramePr>
        <p:xfrm>
          <a:off x="701457" y="954261"/>
          <a:ext cx="10359026" cy="5498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393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3B42A3F-DB03-42C9-8AF7-8C3CCFBD8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</p:spPr>
        <p:txBody>
          <a:bodyPr anchor="ctr">
            <a:normAutofit/>
          </a:bodyPr>
          <a:lstStyle/>
          <a:p>
            <a:r>
              <a:rPr lang="sv-SE" dirty="0"/>
              <a:t>Hemtjänstindex framöver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3F5ABAB-82EF-4477-9EB3-FA0A944D31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1352" y="1402915"/>
            <a:ext cx="5444647" cy="50502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b="1" dirty="0"/>
              <a:t>Sammanfattning:</a:t>
            </a:r>
          </a:p>
          <a:p>
            <a:r>
              <a:rPr lang="sv-SE" dirty="0"/>
              <a:t>Ett bra stöd för att få en bild av kvalitet från att söka information, till att ansöka om hemtjänst, hur hemtjänst utförs till annat stöd i hemmet.</a:t>
            </a:r>
          </a:p>
          <a:p>
            <a:pPr marL="0" indent="0">
              <a:buNone/>
            </a:pPr>
            <a:r>
              <a:rPr lang="sv-SE" dirty="0"/>
              <a:t> </a:t>
            </a:r>
          </a:p>
          <a:p>
            <a:r>
              <a:rPr lang="sv-SE" dirty="0"/>
              <a:t>Hemtjänstindex ger en helhetsbild av hur bra en kommun är på att leverera hemtjänst, men utifrån äldres perspektiv. </a:t>
            </a:r>
          </a:p>
          <a:p>
            <a:endParaRPr lang="sv-SE" dirty="0"/>
          </a:p>
          <a:p>
            <a:r>
              <a:rPr lang="sv-SE" dirty="0"/>
              <a:t>Förvaltningen vill därför använda hemtjänstindex i sitt förbättringsarbete 2023 och utvärderar sedan.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BB46A28A-DDEF-A3DB-9388-D9F24D632A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637" y="1736729"/>
            <a:ext cx="3905225" cy="41767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0882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7432880-EABA-4426-91B8-2D839C20B2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69136" y="4459266"/>
            <a:ext cx="8728608" cy="256246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6FFC1BFD-B80D-42D9-A0AE-7E40EDB795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69136" y="2569843"/>
            <a:ext cx="8728608" cy="854711"/>
          </a:xfrm>
        </p:spPr>
        <p:txBody>
          <a:bodyPr/>
          <a:lstStyle/>
          <a:p>
            <a:r>
              <a:rPr lang="sv-SE" b="1" dirty="0"/>
              <a:t>Robert Hjerdt  </a:t>
            </a:r>
          </a:p>
          <a:p>
            <a:r>
              <a:rPr lang="sv-SE" b="1" dirty="0">
                <a:hlinkClick r:id="rId3"/>
              </a:rPr>
              <a:t>robert.hjerdt@aldrevardomsorg.goteborg.se</a:t>
            </a:r>
            <a:r>
              <a:rPr lang="sv-SE" b="1" dirty="0"/>
              <a:t> </a:t>
            </a:r>
          </a:p>
          <a:p>
            <a:r>
              <a:rPr lang="sv-SE" b="1" dirty="0"/>
              <a:t>Charlotte Nyberg</a:t>
            </a:r>
          </a:p>
          <a:p>
            <a:r>
              <a:rPr lang="sv-SE" b="1" dirty="0">
                <a:hlinkClick r:id="rId4"/>
              </a:rPr>
              <a:t>Charlotte.nyberg@aldrevardomsorg.goteborg.se</a:t>
            </a:r>
            <a:r>
              <a:rPr lang="sv-SE" b="1" dirty="0"/>
              <a:t> </a:t>
            </a:r>
          </a:p>
          <a:p>
            <a:endParaRPr lang="sv-SE" b="1" dirty="0"/>
          </a:p>
          <a:p>
            <a:r>
              <a:rPr lang="sv-SE" b="1" dirty="0"/>
              <a:t>Avdelning Kvalitet och Utveckling</a:t>
            </a:r>
          </a:p>
          <a:p>
            <a:r>
              <a:rPr lang="sv-SE" b="1" dirty="0"/>
              <a:t>Äldre samt vård- och omsorgsförvaltningen</a:t>
            </a:r>
          </a:p>
        </p:txBody>
      </p:sp>
    </p:spTree>
    <p:extLst>
      <p:ext uri="{BB962C8B-B14F-4D97-AF65-F5344CB8AC3E}">
        <p14:creationId xmlns:p14="http://schemas.microsoft.com/office/powerpoint/2010/main" val="3041658072"/>
      </p:ext>
    </p:extLst>
  </p:cSld>
  <p:clrMapOvr>
    <a:masterClrMapping/>
  </p:clrMapOvr>
</p:sld>
</file>

<file path=ppt/theme/theme1.xml><?xml version="1.0" encoding="utf-8"?>
<a:theme xmlns:a="http://schemas.openxmlformats.org/drawingml/2006/main" name="Göteborgs Stad – Lila dekor">
  <a:themeElements>
    <a:clrScheme name="Göteborgs Stad färgpalett">
      <a:dk1>
        <a:sysClr val="windowText" lastClr="000000"/>
      </a:dk1>
      <a:lt1>
        <a:sysClr val="window" lastClr="FFFFFF"/>
      </a:lt1>
      <a:dk2>
        <a:srgbClr val="495663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868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gbgs_stad_16-9_mall_lila_dekorbild_sv.potx" id="{53BD8D77-A181-4E68-909C-BFD9303D4CA8}" vid="{B6EC56D0-EDB3-4D65-8A17-F823B1D45955}"/>
    </a:ext>
  </a:extLst>
</a:theme>
</file>

<file path=ppt/theme/theme2.xml><?xml version="1.0" encoding="utf-8"?>
<a:theme xmlns:a="http://schemas.openxmlformats.org/drawingml/2006/main" name="Göteborgs Stad – Röd dekor">
  <a:themeElements>
    <a:clrScheme name="Göteborgs Stad färgpalett webbsvart">
      <a:dk1>
        <a:srgbClr val="333333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tandard 16_9.sv-SE.potx" id="{00E3DE29-C919-412E-A2AE-28868079A93C}" vid="{4EBB5256-E824-441F-B6C6-D86E2022684B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36590917CD469439BC0D5EA8CE88CE7" ma:contentTypeVersion="2" ma:contentTypeDescription="Skapa ett nytt dokument." ma:contentTypeScope="" ma:versionID="ecfb6c3f5be91b1352c8b53afee6c888">
  <xsd:schema xmlns:xsd="http://www.w3.org/2001/XMLSchema" xmlns:xs="http://www.w3.org/2001/XMLSchema" xmlns:p="http://schemas.microsoft.com/office/2006/metadata/properties" xmlns:ns2="6fad3940-c41f-4e9f-99b0-e0604f1c71c5" targetNamespace="http://schemas.microsoft.com/office/2006/metadata/properties" ma:root="true" ma:fieldsID="65e65d6a99828e4986639313f6e21b63" ns2:_="">
    <xsd:import namespace="6fad3940-c41f-4e9f-99b0-e0604f1c71c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ad3940-c41f-4e9f-99b0-e0604f1c71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1F0CA5A-FCAA-4C09-A006-DDB0C12A66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ad3940-c41f-4e9f-99b0-e0604f1c71c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A8019D7-D83F-4E1E-A192-0A31CE6FB64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424AEF0-708F-4965-AE34-1584E670AD5C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803c1095-14b3-4dc5-bb63-68ddc6eedce4"/>
    <ds:schemaRef ds:uri="http://purl.org/dc/elements/1.1/"/>
    <ds:schemaRef ds:uri="9d0d129d-54e3-4b72-80af-491d333858ab"/>
    <ds:schemaRef ds:uri="http://www.w3.org/XML/1998/namespace"/>
    <ds:schemaRef ds:uri="http://purl.org/dc/dcmitype/"/>
    <ds:schemaRef ds:uri="8c0aa95e-1d4c-44a3-b541-0fea24b769a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gbgs_stad_16-9_mall_lila_dekorbild_sv</Template>
  <TotalTime>0</TotalTime>
  <Words>958</Words>
  <Application>Microsoft Office PowerPoint</Application>
  <PresentationFormat>Bredbild</PresentationFormat>
  <Paragraphs>124</Paragraphs>
  <Slides>10</Slides>
  <Notes>9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10</vt:i4>
      </vt:variant>
    </vt:vector>
  </HeadingPairs>
  <TitlesOfParts>
    <vt:vector size="17" baseType="lpstr">
      <vt:lpstr>Arial</vt:lpstr>
      <vt:lpstr>Arial</vt:lpstr>
      <vt:lpstr>Arial Black</vt:lpstr>
      <vt:lpstr>Calibri</vt:lpstr>
      <vt:lpstr>Wingdings</vt:lpstr>
      <vt:lpstr>Göteborgs Stad – Lila dekor</vt:lpstr>
      <vt:lpstr>Göteborgs Stad – Röd dekor</vt:lpstr>
      <vt:lpstr>Om hemtjänstindex</vt:lpstr>
      <vt:lpstr>Vad är ett hemtjänstindex? </vt:lpstr>
      <vt:lpstr>Vem har tagit fram hemtjänstindex och hur?</vt:lpstr>
      <vt:lpstr>Hemtjänstindex är uppbyggt av fyra delindex</vt:lpstr>
      <vt:lpstr>Hur redovisas hemtjänstindex?</vt:lpstr>
      <vt:lpstr>Göteborgs Stads ranking 2022</vt:lpstr>
      <vt:lpstr>Resultat och utvecklingsområden</vt:lpstr>
      <vt:lpstr>Hemtjänstindex framöver </vt:lpstr>
      <vt:lpstr>PowerPoint-presentation</vt:lpstr>
      <vt:lpstr>Hemtjänstindex och delindex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Valfrihetssystem enligt LOV - ansvar för uppföljning</dc:title>
  <dc:creator/>
  <cp:lastModifiedBy/>
  <cp:revision>13</cp:revision>
  <dcterms:created xsi:type="dcterms:W3CDTF">2019-12-04T08:20:39Z</dcterms:created>
  <dcterms:modified xsi:type="dcterms:W3CDTF">2023-04-14T15:18:31Z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0x010100A36590917CD469439BC0D5EA8CE88CE7</vt:lpwstr>
  </property>
  <property fmtid="{D5CDD505-2E9C-101B-9397-08002B2CF9AE}" pid="3" name="xd_Signature">
    <vt:bool>false</vt:bool>
  </property>
  <property fmtid="{D5CDD505-2E9C-101B-9397-08002B2CF9AE}" pid="4" name="SharedWithUsers">
    <vt:lpwstr>20;#Charlotte Nyberg;#19;#Johanna Rådelöv;#23;#Annika Karlsson;#108;#Björn Ek Wahlqvist;#121;#Märta Lycken;#122;#Madelen Eriksson</vt:lpwstr>
  </property>
  <property fmtid="{D5CDD505-2E9C-101B-9397-08002B2CF9AE}" pid="5" name="xd_ProgID">
    <vt:lpwstr/>
  </property>
  <property fmtid="{D5CDD505-2E9C-101B-9397-08002B2CF9AE}" pid="6" name="TemplateUrl">
    <vt:lpwstr/>
  </property>
  <property fmtid="{D5CDD505-2E9C-101B-9397-08002B2CF9AE}" pid="7" name="ComplianceAssetId">
    <vt:lpwstr/>
  </property>
</Properties>
</file>