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147196013" r:id="rId6"/>
    <p:sldId id="2147196022" r:id="rId7"/>
    <p:sldId id="2147196017" r:id="rId8"/>
    <p:sldId id="2147196018" r:id="rId9"/>
    <p:sldId id="2147196012" r:id="rId10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5">
          <p15:clr>
            <a:srgbClr val="A4A3A4"/>
          </p15:clr>
        </p15:guide>
        <p15:guide id="4" pos="36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Grip" initials="MG" lastIdx="20" clrIdx="0">
    <p:extLst>
      <p:ext uri="{19B8F6BF-5375-455C-9EA6-DF929625EA0E}">
        <p15:presenceInfo xmlns:p15="http://schemas.microsoft.com/office/powerpoint/2012/main" userId="S::margr67@vgregion.se::d41a1b49-1c2b-47e6-a816-17472fcb03bb" providerId="AD"/>
      </p:ext>
    </p:extLst>
  </p:cmAuthor>
  <p:cmAuthor id="2" name="Annakarin Johansson Rosengren" initials="AJR" lastIdx="11" clrIdx="1">
    <p:extLst>
      <p:ext uri="{19B8F6BF-5375-455C-9EA6-DF929625EA0E}">
        <p15:presenceInfo xmlns:p15="http://schemas.microsoft.com/office/powerpoint/2012/main" userId="S::annro67@vgregion.se::c6d95152-fe7a-4ae3-8c85-923ee0089722" providerId="AD"/>
      </p:ext>
    </p:extLst>
  </p:cmAuthor>
  <p:cmAuthor id="3" name="Anna Hiller" initials="AH" lastIdx="3" clrIdx="2">
    <p:extLst>
      <p:ext uri="{19B8F6BF-5375-455C-9EA6-DF929625EA0E}">
        <p15:presenceInfo xmlns:p15="http://schemas.microsoft.com/office/powerpoint/2012/main" userId="S::annhi22@vgregion.se::f1702478-0fda-4275-82a8-3d45acd3856c" providerId="AD"/>
      </p:ext>
    </p:extLst>
  </p:cmAuthor>
  <p:cmAuthor id="4" name="Anneli Permer" initials="AP" lastIdx="4" clrIdx="3">
    <p:extLst>
      <p:ext uri="{19B8F6BF-5375-455C-9EA6-DF929625EA0E}">
        <p15:presenceInfo xmlns:p15="http://schemas.microsoft.com/office/powerpoint/2012/main" userId="S::annpe148@vgregion.se::8717ba9f-847b-4dae-bace-460a33bb0ca0" providerId="AD"/>
      </p:ext>
    </p:extLst>
  </p:cmAuthor>
  <p:cmAuthor id="5" name="Åsa Elofsson" initials="ÅE" lastIdx="2" clrIdx="4">
    <p:extLst>
      <p:ext uri="{19B8F6BF-5375-455C-9EA6-DF929625EA0E}">
        <p15:presenceInfo xmlns:p15="http://schemas.microsoft.com/office/powerpoint/2012/main" userId="S::asasu@vgregion.se::f868b872-3a67-4525-bebb-8679d65cb5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CB8"/>
    <a:srgbClr val="9D2035"/>
    <a:srgbClr val="CCCCCC"/>
    <a:srgbClr val="DFDFDF"/>
    <a:srgbClr val="D34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  <p:guide orient="horz" pos="1595"/>
        <p:guide pos="36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2022-05-03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Det här kommunikationspaketet kan du som chef på Koncernkontoret använda när du pratar med dina medarbetare om förslaget till ny politisk organisation 2023-2027 och arbetet att anpassa förvaltningsorganisationen till den nya politiska organisationen. Materialet består en </a:t>
            </a:r>
            <a:r>
              <a:rPr lang="sv-SE" err="1"/>
              <a:t>powerpoint-presentation</a:t>
            </a:r>
            <a:r>
              <a:rPr lang="sv-SE"/>
              <a:t> med talarmanus. Använd presentationen som underlag för kommunikation med dina medarbetare. </a:t>
            </a:r>
            <a:endParaRPr lang="sv-SE">
              <a:cs typeface="Calibri"/>
            </a:endParaRPr>
          </a:p>
          <a:p>
            <a:r>
              <a:rPr lang="sv-SE"/>
              <a:t>Bra att tänka på: För att alla medarbetare ska få samma information i detta första skede kan det vara bra att samordna kommunikationen inom respektive stab i den mån det är möjligt.</a:t>
            </a:r>
            <a:endParaRPr lang="sv-SE">
              <a:cs typeface="Calibri"/>
            </a:endParaRPr>
          </a:p>
          <a:p>
            <a:endParaRPr lang="sv-SE">
              <a:cs typeface="Calibri"/>
            </a:endParaRPr>
          </a:p>
          <a:p>
            <a:r>
              <a:rPr lang="sv-SE" b="1">
                <a:cs typeface="Calibri"/>
              </a:rPr>
              <a:t>Ytterligare stöd för dig som chef :</a:t>
            </a:r>
            <a:endParaRPr lang="sv-SE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sv-SE">
                <a:cs typeface="Calibri"/>
              </a:rPr>
              <a:t>Frågor och svar hittar</a:t>
            </a:r>
            <a:r>
              <a:rPr lang="sv-SE"/>
              <a:t> du under Kommunikationspaket "Förslag ny politisk organisation 2023-2027" på Chefsplatsen. Underlaget uppdateras allt eftersom.</a:t>
            </a:r>
            <a:endParaRPr lang="sv-SE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sv-SE">
                <a:cs typeface="Calibri"/>
              </a:rPr>
              <a:t>I </a:t>
            </a:r>
            <a:r>
              <a:rPr lang="sv-SE" err="1">
                <a:cs typeface="Calibri"/>
              </a:rPr>
              <a:t>Yammer</a:t>
            </a:r>
            <a:r>
              <a:rPr lang="sv-SE">
                <a:cs typeface="Calibri"/>
              </a:rPr>
              <a:t>-gruppen för Koncernkontorets chefer kan du ställa frågor och få svar om förändringen, för att i nästa steg kunna ge svar på medarbetarnas frågor om förändringen.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15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dirty="0"/>
              <a:t>Inför varje ny mandatperiod ser politikerna över sin organisation – det är ett arbete som sker partiöverskridande.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dirty="0"/>
              <a:t>Den här gången är det större förändringar än vad vi är vana vid.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dirty="0"/>
              <a:t>Mer än en uppdatering – det är en NY politisk organisation.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17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Därför ny politisk organisation</a:t>
            </a:r>
          </a:p>
          <a:p>
            <a:r>
              <a:rPr lang="sv-SE" sz="12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Politikerna i Västra Götalandsregionen vill ha: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tydligare styrning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>
                <a:effectLst/>
                <a:latin typeface="Calibri"/>
                <a:cs typeface="Calibri"/>
              </a:rPr>
              <a:t>större genomslag för politiska beslut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dirty="0">
                <a:effectLst/>
                <a:latin typeface="Calibri"/>
                <a:cs typeface="Calibri"/>
              </a:rPr>
              <a:t>minskad administration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>
                <a:latin typeface="Calibri"/>
                <a:cs typeface="Calibri"/>
              </a:rPr>
              <a:t>effektivare</a:t>
            </a:r>
            <a:r>
              <a:rPr lang="sv-SE" sz="1200" b="0" dirty="0">
                <a:effectLst/>
                <a:latin typeface="Calibri"/>
                <a:cs typeface="Calibri"/>
              </a:rPr>
              <a:t> verksamhet</a:t>
            </a:r>
            <a:endParaRPr lang="sv-SE" b="0" dirty="0">
              <a:latin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94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Huvuddragen i den nya politiska organisationen</a:t>
            </a:r>
          </a:p>
          <a:p>
            <a:endParaRPr lang="sv-SE" b="0" dirty="0"/>
          </a:p>
          <a:p>
            <a:r>
              <a:rPr lang="sv-SE" u="sng" dirty="0"/>
              <a:t>Hälso- och sjukvård</a:t>
            </a:r>
            <a:r>
              <a:rPr lang="sv-SE" dirty="0"/>
              <a:t> </a:t>
            </a:r>
            <a:endParaRPr lang="sv-SE" dirty="0">
              <a:cs typeface="Calibri"/>
            </a:endParaRPr>
          </a:p>
          <a:p>
            <a:r>
              <a:rPr lang="sv-SE" dirty="0"/>
              <a:t>Istället för dagens nämnder blir det: </a:t>
            </a:r>
            <a:endParaRPr lang="sv-SE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sv-SE" dirty="0"/>
              <a:t>en operativ nämnd som beslutar om och fördelar medel och uppdrag till alla utförare, interna så väl som externa.</a:t>
            </a:r>
            <a:endParaRPr lang="sv-SE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sv-SE" dirty="0"/>
              <a:t>en strategisk nämnd som arbetar mer långsiktigt.</a:t>
            </a:r>
            <a:endParaRPr lang="sv-SE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sv-SE" dirty="0"/>
              <a:t>Dessutom inrättas fem delregionala nämnder som i första hand ska samverka med kommuner om ex. lokala folkhälsofrågor.</a:t>
            </a:r>
            <a:endParaRPr lang="sv-SE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sv-SE" dirty="0"/>
              <a:t>Utförarstyrelserna kommer att finnas kvar.</a:t>
            </a:r>
            <a:endParaRPr lang="sv-SE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sv-SE" dirty="0"/>
              <a:t>Hälso- och sjukvårdsstyrelsen och dagens beställarnämnder försvinner.</a:t>
            </a:r>
            <a:endParaRPr lang="sv-SE" dirty="0">
              <a:cs typeface="Calibri"/>
            </a:endParaRPr>
          </a:p>
          <a:p>
            <a:r>
              <a:rPr lang="sv-SE" dirty="0"/>
              <a:t>  </a:t>
            </a:r>
            <a:endParaRPr lang="sv-SE" dirty="0">
              <a:cs typeface="Calibri"/>
            </a:endParaRPr>
          </a:p>
          <a:p>
            <a:r>
              <a:rPr lang="sv-SE" dirty="0">
                <a:cs typeface="Calibri"/>
              </a:rPr>
              <a:t>Den tidigare beställar-utförarmodellen försvinner därmed inom hälso- och sjukvården men kommer att finnas kvar inom regional utveckling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74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defRPr/>
            </a:pPr>
            <a:r>
              <a:rPr lang="sv-SE">
                <a:latin typeface="Calibri"/>
                <a:ea typeface="Calibri" panose="020F0502020204030204" pitchFamily="34" charset="0"/>
                <a:cs typeface="Calibri"/>
              </a:rPr>
              <a:t>Information till chef:</a:t>
            </a:r>
            <a:endParaRPr lang="en-US"/>
          </a:p>
          <a:p>
            <a:pPr>
              <a:buFont typeface="Arial" panose="020B0604020202020204" pitchFamily="34" charset="0"/>
              <a:defRPr/>
            </a:pPr>
            <a:r>
              <a:rPr lang="sv-SE">
                <a:latin typeface="Calibri"/>
                <a:ea typeface="Calibri" panose="020F0502020204030204" pitchFamily="34" charset="0"/>
                <a:cs typeface="Calibri"/>
              </a:rPr>
              <a:t>För</a:t>
            </a:r>
            <a:r>
              <a:rPr lang="sv-SE" sz="1200" b="0">
                <a:effectLst/>
                <a:latin typeface="Calibri"/>
                <a:ea typeface="Calibri" panose="020F0502020204030204" pitchFamily="34" charset="0"/>
                <a:cs typeface="Calibri"/>
              </a:rPr>
              <a:t> att alla medarbetare</a:t>
            </a:r>
            <a:r>
              <a:rPr lang="sv-SE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sv-SE" sz="1200" b="0">
                <a:effectLst/>
                <a:latin typeface="Calibri"/>
                <a:ea typeface="Calibri" panose="020F0502020204030204" pitchFamily="34" charset="0"/>
                <a:cs typeface="Calibri"/>
              </a:rPr>
              <a:t>ska få samma information i </a:t>
            </a:r>
            <a:r>
              <a:rPr lang="sv-SE">
                <a:latin typeface="Calibri"/>
                <a:ea typeface="Calibri" panose="020F0502020204030204" pitchFamily="34" charset="0"/>
                <a:cs typeface="Calibri"/>
              </a:rPr>
              <a:t>detta första skede kan </a:t>
            </a:r>
            <a:r>
              <a:rPr lang="sv-SE" sz="1200" b="0">
                <a:effectLst/>
                <a:latin typeface="Calibri"/>
                <a:ea typeface="Calibri" panose="020F0502020204030204" pitchFamily="34" charset="0"/>
                <a:cs typeface="Calibri"/>
              </a:rPr>
              <a:t>det vara bra att samordna kommunikationen inom respektive stab i den mån det är möjligt.</a:t>
            </a:r>
            <a:endParaRPr lang="sv-SE"/>
          </a:p>
          <a:p>
            <a:pPr>
              <a:buFont typeface="Arial" panose="020B0604020202020204" pitchFamily="34" charset="0"/>
              <a:defRPr/>
            </a:pPr>
            <a:endParaRPr lang="sv-SE">
              <a:cs typeface="Calibri"/>
            </a:endParaRPr>
          </a:p>
          <a:p>
            <a:pPr>
              <a:buFont typeface="Arial" panose="020B0604020202020204" pitchFamily="34" charset="0"/>
              <a:defRPr/>
            </a:pPr>
            <a:endParaRPr lang="sv-SE" i="1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82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Red/Dekor_ppt_start_1_red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Red/Dekor_ppt_undersidor_red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Red/Dekor_ppt_undersidor_red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Red/Dekor_ppt_start_4_red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Red/Dekor_ppt_start_5_red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Red/Dekor_ppt_start_6_red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Red/Dekor_ppt_undersidor_red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Red/Dekor_ppt_undersidor_red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26152"/>
            <a:ext cx="9147600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5956237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65701"/>
            <a:ext cx="9141316" cy="1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8183"/>
            <a:ext cx="3962400" cy="80217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/>
              <a:t>Välj vit eller svart text för kontrast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"/>
            <a:ext cx="9147600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8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600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79" y="3225995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188"/>
            <a:ext cx="9179296" cy="555224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83139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12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34" y="3232190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2022-05-03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in sidfot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299232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299232" cy="27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localhost/Volumes/Centralen/HD1/Vastra%20Gotalandsregionen/VGR%2015-2735%20Utveckling%20grafisk%20profil/Mallar%202015/Dekorer%20till%20Wordfiler/Dekor_powerpoint/Red/Bullet_red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515"/>
            <a:ext cx="9146858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6" r:link="rId17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5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5"/>
        </a:buClr>
        <a:buSzPct val="100000"/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256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5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marR="0" indent="-17462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5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5EC03-4B85-4542-8560-39D40D805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Ny politisk organisation 2023-2027</a:t>
            </a:r>
          </a:p>
        </p:txBody>
      </p:sp>
    </p:spTree>
    <p:extLst>
      <p:ext uri="{BB962C8B-B14F-4D97-AF65-F5344CB8AC3E}">
        <p14:creationId xmlns:p14="http://schemas.microsoft.com/office/powerpoint/2010/main" val="253257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hammare, verktyg&#10;&#10;Automatiskt genererad beskrivning">
            <a:extLst>
              <a:ext uri="{FF2B5EF4-FFF2-40B4-BE49-F238E27FC236}">
                <a16:creationId xmlns:a16="http://schemas.microsoft.com/office/drawing/2014/main" id="{F98094C7-E991-400D-B7AF-2FEA605B5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" y="853855"/>
            <a:ext cx="5471179" cy="3721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34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85D00B-BD65-45C7-B472-302C14F0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44" y="1473552"/>
            <a:ext cx="5396052" cy="2700000"/>
          </a:xfrm>
        </p:spPr>
        <p:txBody>
          <a:bodyPr vert="horz" lIns="0" tIns="0" rIns="0" bIns="0" spcCol="180000" rtlCol="0" anchor="t">
            <a:normAutofit/>
          </a:bodyPr>
          <a:lstStyle/>
          <a:p>
            <a:pPr marL="360045" indent="-360045"/>
            <a:r>
              <a:rPr lang="sv-SE" dirty="0"/>
              <a:t>Tydligare styrning</a:t>
            </a:r>
          </a:p>
          <a:p>
            <a:pPr marL="360045" indent="-360045"/>
            <a:r>
              <a:rPr lang="sv-SE" dirty="0"/>
              <a:t>Större genomslag för politiska beslut</a:t>
            </a:r>
            <a:endParaRPr lang="sv-SE" dirty="0">
              <a:cs typeface="Calibri"/>
            </a:endParaRPr>
          </a:p>
          <a:p>
            <a:pPr marL="360045" indent="-360045"/>
            <a:r>
              <a:rPr lang="sv-SE" dirty="0"/>
              <a:t>Minskad administration</a:t>
            </a:r>
            <a:endParaRPr lang="sv-SE" dirty="0">
              <a:cs typeface="Calibri"/>
            </a:endParaRPr>
          </a:p>
          <a:p>
            <a:pPr marL="360045" indent="-360045"/>
            <a:r>
              <a:rPr lang="sv-SE" dirty="0"/>
              <a:t>Effektivare verksamhet</a:t>
            </a:r>
            <a:br>
              <a:rPr lang="sv-SE" dirty="0"/>
            </a:br>
            <a:endParaRPr lang="sv-SE" dirty="0">
              <a:cs typeface="Calibri"/>
            </a:endParaRPr>
          </a:p>
          <a:p>
            <a:pPr marL="360045" indent="-360045"/>
            <a:r>
              <a:rPr lang="sv-SE" dirty="0"/>
              <a:t>Effektivare koncernkontor</a:t>
            </a:r>
            <a:endParaRPr lang="sv-SE" dirty="0">
              <a:cs typeface="Calibri"/>
            </a:endParaRPr>
          </a:p>
        </p:txBody>
      </p:sp>
      <p:pic>
        <p:nvPicPr>
          <p:cNvPr id="5" name="Bildobjekt 4" descr="En bild som visar hammare, verktyg&#10;&#10;Automatiskt genererad beskrivning">
            <a:extLst>
              <a:ext uri="{FF2B5EF4-FFF2-40B4-BE49-F238E27FC236}">
                <a16:creationId xmlns:a16="http://schemas.microsoft.com/office/drawing/2014/main" id="{D442CC2C-5039-4D65-9B72-112970A94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3" y="2571750"/>
            <a:ext cx="3535697" cy="240501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0E1FBCD-0D1C-4D86-9AF2-73A0E90829A3}"/>
              </a:ext>
            </a:extLst>
          </p:cNvPr>
          <p:cNvSpPr/>
          <p:nvPr/>
        </p:nvSpPr>
        <p:spPr>
          <a:xfrm>
            <a:off x="5608303" y="-46437"/>
            <a:ext cx="3535697" cy="2700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59">
            <a:extLst>
              <a:ext uri="{FF2B5EF4-FFF2-40B4-BE49-F238E27FC236}">
                <a16:creationId xmlns:a16="http://schemas.microsoft.com/office/drawing/2014/main" id="{C423D282-44FE-427A-9A61-249BA515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44" y="249075"/>
            <a:ext cx="5066111" cy="1036800"/>
          </a:xfrm>
        </p:spPr>
        <p:txBody>
          <a:bodyPr>
            <a:normAutofit/>
          </a:bodyPr>
          <a:lstStyle/>
          <a:p>
            <a:r>
              <a:rPr lang="sv-SE" b="1" dirty="0"/>
              <a:t>Därför ny politisk organisation</a:t>
            </a:r>
            <a:endParaRPr lang="sv-SE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812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59">
            <a:extLst>
              <a:ext uri="{FF2B5EF4-FFF2-40B4-BE49-F238E27FC236}">
                <a16:creationId xmlns:a16="http://schemas.microsoft.com/office/drawing/2014/main" id="{C423D282-44FE-427A-9A61-249BA515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44" y="249075"/>
            <a:ext cx="4940537" cy="1036800"/>
          </a:xfrm>
        </p:spPr>
        <p:txBody>
          <a:bodyPr/>
          <a:lstStyle/>
          <a:p>
            <a:r>
              <a:rPr lang="sv-SE" sz="2400" b="1" dirty="0"/>
              <a:t>Ny politisk organisation:</a:t>
            </a:r>
            <a:endParaRPr lang="sv-SE" b="1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8812A76B-A7A1-40BC-8D71-A147A5C7D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02" y="1475535"/>
            <a:ext cx="5396052" cy="3418890"/>
          </a:xfrm>
        </p:spPr>
        <p:txBody>
          <a:bodyPr>
            <a:normAutofit/>
          </a:bodyPr>
          <a:lstStyle/>
          <a:p>
            <a:r>
              <a:rPr lang="sv-SE" dirty="0"/>
              <a:t>Hälso- och sjukvård</a:t>
            </a:r>
          </a:p>
          <a:p>
            <a:pPr lvl="1"/>
            <a:r>
              <a:rPr lang="sv-SE" dirty="0"/>
              <a:t>En strategisk hälso- och sjukvårdsnämnd</a:t>
            </a:r>
          </a:p>
          <a:p>
            <a:pPr lvl="1"/>
            <a:r>
              <a:rPr lang="sv-SE" dirty="0"/>
              <a:t>En operativ hälso- och sjukvårdsnämnd</a:t>
            </a:r>
          </a:p>
          <a:p>
            <a:pPr lvl="1"/>
            <a:r>
              <a:rPr lang="sv-SE" dirty="0"/>
              <a:t>Fem delregionala nämnder inrättas</a:t>
            </a:r>
          </a:p>
          <a:p>
            <a:pPr marL="358775" lvl="1" indent="0">
              <a:buNone/>
            </a:pPr>
            <a:endParaRPr lang="sv-SE" dirty="0"/>
          </a:p>
          <a:p>
            <a:r>
              <a:rPr lang="sv-SE" dirty="0"/>
              <a:t>Regional utveckling</a:t>
            </a:r>
          </a:p>
          <a:p>
            <a:pPr lvl="1"/>
            <a:r>
              <a:rPr lang="sv-SE" dirty="0"/>
              <a:t>En miljö- och regionutvecklingsnämnd</a:t>
            </a:r>
          </a:p>
          <a:p>
            <a:pPr lvl="1"/>
            <a:r>
              <a:rPr lang="sv-SE" dirty="0"/>
              <a:t>En infrastruktur- och kollektivtrafiknämnd</a:t>
            </a:r>
          </a:p>
          <a:p>
            <a:pPr lvl="1"/>
            <a:r>
              <a:rPr lang="sv-SE" dirty="0"/>
              <a:t>En kulturnämnd</a:t>
            </a:r>
          </a:p>
          <a:p>
            <a:endParaRPr lang="sv-SE" dirty="0"/>
          </a:p>
        </p:txBody>
      </p:sp>
      <p:pic>
        <p:nvPicPr>
          <p:cNvPr id="7" name="Bildobjekt 6" descr="En bild som visar person, inomhus, säng&#10;&#10;Automatiskt genererad beskrivning">
            <a:extLst>
              <a:ext uri="{FF2B5EF4-FFF2-40B4-BE49-F238E27FC236}">
                <a16:creationId xmlns:a16="http://schemas.microsoft.com/office/drawing/2014/main" id="{7E8CFF5E-7AC2-4B49-BEF0-4F6814E85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3" y="0"/>
            <a:ext cx="3535697" cy="2361846"/>
          </a:xfrm>
          <a:prstGeom prst="rect">
            <a:avLst/>
          </a:prstGeom>
        </p:spPr>
      </p:pic>
      <p:pic>
        <p:nvPicPr>
          <p:cNvPr id="9" name="Bildobjekt 8" descr="En bild som visar gräs, solcell, föremål utomhus, utomhus&#10;&#10;Automatiskt genererad beskrivning">
            <a:extLst>
              <a:ext uri="{FF2B5EF4-FFF2-40B4-BE49-F238E27FC236}">
                <a16:creationId xmlns:a16="http://schemas.microsoft.com/office/drawing/2014/main" id="{4982A839-6913-414B-B1A0-2D9044ADB9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r="-1" b="3118"/>
          <a:stretch/>
        </p:blipFill>
        <p:spPr>
          <a:xfrm>
            <a:off x="5608303" y="2361846"/>
            <a:ext cx="3535698" cy="2615830"/>
          </a:xfrm>
          <a:prstGeom prst="rect">
            <a:avLst/>
          </a:prstGeom>
          <a:solidFill>
            <a:srgbClr val="769CB8"/>
          </a:solidFill>
        </p:spPr>
      </p:pic>
    </p:spTree>
    <p:extLst>
      <p:ext uri="{BB962C8B-B14F-4D97-AF65-F5344CB8AC3E}">
        <p14:creationId xmlns:p14="http://schemas.microsoft.com/office/powerpoint/2010/main" val="241320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05506"/>
      </p:ext>
    </p:extLst>
  </p:cSld>
  <p:clrMapOvr>
    <a:masterClrMapping/>
  </p:clrMapOvr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VGR_vitt_red" id="{C176362D-7D9E-4F2C-8D14-455FE7D03C6D}" vid="{0EFB3E69-F33E-42BC-8F68-9D7750C7B8C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GR Dokument RS" ma:contentTypeID="0x01010006EBECDF67F89F4D8BC5FAF3B8FA559B020079273317520FF74C870F6F0357513C97" ma:contentTypeVersion="16" ma:contentTypeDescription="" ma:contentTypeScope="" ma:versionID="925bb89e0614ee8552169db72ce964c5">
  <xsd:schema xmlns:xsd="http://www.w3.org/2001/XMLSchema" xmlns:xs="http://www.w3.org/2001/XMLSchema" xmlns:p="http://schemas.microsoft.com/office/2006/metadata/properties" xmlns:ns2="82d89a5e-089c-42f0-8044-c13a70021747" xmlns:ns3="597d7713-8a3d-4bd2-ae30-edced55b2c1b" xmlns:ns6="4552c23f-a756-462f-8287-3ff35245ed68" xmlns:ns7="5ec9cd3a-b482-4d2d-8638-2557ad6c0df4" targetNamespace="http://schemas.microsoft.com/office/2006/metadata/properties" ma:root="true" ma:fieldsID="b2e78031d3ab390af52d0c5076e85242" ns2:_="" ns3:_="" ns6:_="" ns7:_="">
    <xsd:import namespace="82d89a5e-089c-42f0-8044-c13a70021747"/>
    <xsd:import namespace="597d7713-8a3d-4bd2-ae30-edced55b2c1b"/>
    <xsd:import namespace="4552c23f-a756-462f-8287-3ff35245ed68"/>
    <xsd:import namespace="5ec9cd3a-b482-4d2d-8638-2557ad6c0d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534ae9efef34a1ab5a1291502fec5e5" minOccurs="0"/>
                <xsd:element ref="ns2:TaxCatchAll" minOccurs="0"/>
                <xsd:element ref="ns2:TaxCatchAllLabel" minOccurs="0"/>
                <xsd:element ref="ns3:a7144f27c6ef407e8fb4465121afbe2b" minOccurs="0"/>
                <xsd:element ref="ns3:ec6953a5eee3424faece5c2353cf0721" minOccurs="0"/>
                <xsd:element ref="ns3:VGR_EgenAmnesindelning" minOccurs="0"/>
                <xsd:element ref="ns2:TaxKeywordTaxHTField" minOccurs="0"/>
                <xsd:element ref="ns3:VGR_DokBeskrivning" minOccurs="0"/>
                <xsd:element ref="ns3:VGR_TillgangligFran" minOccurs="0"/>
                <xsd:element ref="ns3:VGR_TillgangligTill" minOccurs="0"/>
                <xsd:element ref="ns3:VGR_AtkomstRatt" minOccurs="0"/>
                <xsd:element ref="ns3:VGR_Sekretess" minOccurs="0"/>
                <xsd:element ref="ns3:i1597c54c9084fe5ae9163fac681e86b" minOccurs="0"/>
                <xsd:element ref="ns3:VGR_PubliceratAv" minOccurs="0"/>
                <xsd:element ref="ns3:VGR_PubliceratDatum" minOccurs="0"/>
                <xsd:element ref="ns3:VGR_DokStatus" minOccurs="0"/>
                <xsd:element ref="ns3:VGR_DokStatusMessage" minOccurs="0"/>
                <xsd:element ref="ns3:VGR_DokItemId" minOccurs="0"/>
                <xsd:element ref="ns3:VGR_MellanarkivId" minOccurs="0"/>
                <xsd:element ref="ns3:VGR_MellanarkivUrl" minOccurs="0"/>
                <xsd:element ref="ns3:VGR_MellanarkivWebbUrl" minOccurs="0"/>
                <xsd:element ref="ns3:VGR_ArkivDatum" minOccurs="0"/>
                <xsd:element ref="ns3:VGR_Gallras" minOccurs="0"/>
                <xsd:element ref="ns6:iff0133ac3934f858b1ec890ab98b185" minOccurs="0"/>
                <xsd:element ref="ns7:Kategori"/>
                <xsd:element ref="ns7:MediaServiceMetadata" minOccurs="0"/>
                <xsd:element ref="ns7:MediaServiceFastMetadata" minOccurs="0"/>
                <xsd:element ref="ns6:SharedWithUsers" minOccurs="0"/>
                <xsd:element ref="ns6:SharedWithDetails" minOccurs="0"/>
                <xsd:element ref="ns7:_x00c5_r" minOccurs="0"/>
                <xsd:element ref="ns7:MediaServiceDateTaken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89a5e-089c-42f0-8044-c13a7002174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dexed="true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CatchAll" ma:index="12" nillable="true" ma:displayName="Taxonomy Catch All Column" ma:hidden="true" ma:list="{d01e19aa-dfc0-4f3c-a11b-f4f35965877f}" ma:internalName="TaxCatchAll" ma:showField="CatchAllData" ma:web="82d89a5e-089c-42f0-8044-c13a700217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d01e19aa-dfc0-4f3c-a11b-f4f35965877f}" ma:internalName="TaxCatchAllLabel" ma:readOnly="true" ma:showField="CatchAllDataLabel" ma:web="82d89a5e-089c-42f0-8044-c13a700217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Företagsnyckelord" ma:fieldId="{23f27201-bee3-471e-b2e7-b64fd8b7ca38}" ma:taxonomyMulti="true" ma:sspId="5c300478-92f1-4a1e-b2db-7f8c75821d3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d7713-8a3d-4bd2-ae30-edced55b2c1b" elementFormDefault="qualified">
    <xsd:import namespace="http://schemas.microsoft.com/office/2006/documentManagement/types"/>
    <xsd:import namespace="http://schemas.microsoft.com/office/infopath/2007/PartnerControls"/>
    <xsd:element name="m534ae9efef34a1ab5a1291502fec5e5" ma:index="11" nillable="true" ma:taxonomy="true" ma:internalName="m534ae9efef34a1ab5a1291502fec5e5" ma:taxonomyFieldName="VGR_SkapatEnhet" ma:displayName="Upprättad av enhet" ma:default="" ma:fieldId="{6534ae9e-fef3-4a1a-b5a1-291502fec5e5}" ma:sspId="5c300478-92f1-4a1e-b2db-7f8c75821d37" ma:termSetId="9cea25d0-9008-4d39-abcf-763a6009e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144f27c6ef407e8fb4465121afbe2b" ma:index="15" nillable="true" ma:taxonomy="true" ma:internalName="a7144f27c6ef407e8fb4465121afbe2b" ma:taxonomyFieldName="VGR_UpprattadForEnheter" ma:displayName="Upprättad för enhet" ma:default="" ma:fieldId="{a7144f27-c6ef-407e-8fb4-465121afbe2b}" ma:taxonomyMulti="true" ma:sspId="5c300478-92f1-4a1e-b2db-7f8c75821d37" ma:termSetId="9cea25d0-9008-4d39-abcf-763a6009e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6953a5eee3424faece5c2353cf0721" ma:index="17" nillable="true" ma:taxonomy="true" ma:internalName="ec6953a5eee3424faece5c2353cf0721" ma:taxonomyFieldName="VGR_AmnesIndelning" ma:displayName="Regional ämnesindelning" ma:default="" ma:fieldId="{ec6953a5-eee3-424f-aece-5c2353cf0721}" ma:taxonomyMulti="true" ma:sspId="5c300478-92f1-4a1e-b2db-7f8c75821d37" ma:termSetId="66c52c7a-5036-4d83-ab03-8b3f33605b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GR_EgenAmnesindelning" ma:index="19" nillable="true" ma:displayName="Egen ämnesindelning" ma:description="Används för att samla upprättade handlingar utifrån egna ämnesindelningar. Flera ämnen separeras med kommatecken. Används vid publicering på webben." ma:hidden="true" ma:internalName="VGR_EgenAmnesindelning">
      <xsd:simpleType>
        <xsd:restriction base="dms:Text">
          <xsd:maxLength value="255"/>
        </xsd:restriction>
      </xsd:simpleType>
    </xsd:element>
    <xsd:element name="VGR_DokBeskrivning" ma:index="22" nillable="true" ma:displayName="Dokumentbeskrivning" ma:description="Kort beskrivning av innehållet i handlingen." ma:internalName="VGR_DokBeskrivning">
      <xsd:simpleType>
        <xsd:restriction base="dms:Note">
          <xsd:maxLength value="255"/>
        </xsd:restriction>
      </xsd:simpleType>
    </xsd:element>
    <xsd:element name="VGR_TillgangligFran" ma:index="23" nillable="true" ma:displayName="Tillgänglig från" ma:description="Tidpunkt när den upprättade handlingen blir publik och därmed nås från söktjänster och eventuella websidor." ma:format="DateTime" ma:hidden="true" ma:internalName="VGR_TillgangligFran" ma:readOnly="true">
      <xsd:simpleType>
        <xsd:restriction base="dms:DateTime"/>
      </xsd:simpleType>
    </xsd:element>
    <xsd:element name="VGR_TillgangligTill" ma:index="24" nillable="true" ma:displayName="Tillgänglig till" ma:description="Tidpunkt när den upprättade handlingen inte längre är publik och inte längre nås från söktjänster och eventuella websidor." ma:format="DateTime" ma:hidden="true" ma:internalName="VGR_TillgangligTill" ma:readOnly="true">
      <xsd:simpleType>
        <xsd:restriction base="dms:DateTime"/>
      </xsd:simpleType>
    </xsd:element>
    <xsd:element name="VGR_AtkomstRatt" ma:index="25" nillable="true" ma:displayName="Åtkomsträtt (värde)" ma:default="0" ma:description="Vilken spridning den upprättade handlingen ska ha. Vilka som ska kunna komma åt handlingen från mellanarkivet, söktjänster och eventuella websidor." ma:format="Dropdown" ma:hidden="true" ma:internalName="VGR_AtkomstRatt" ma:readOnly="true">
      <xsd:simpleType>
        <xsd:restriction base="dms:Choice">
          <xsd:enumeration value="0"/>
          <xsd:enumeration value="1"/>
          <xsd:enumeration value="2"/>
          <xsd:enumeration value="3"/>
          <xsd:enumeration value="4"/>
        </xsd:restriction>
      </xsd:simpleType>
    </xsd:element>
    <xsd:element name="VGR_Sekretess" ma:index="26" nillable="true" ma:displayName="Skyddskod" ma:default="Allmän handling - Offentlig" ma:description="Skyddsbehov av informationen i den upprättade handlingen. Vid sekretess eller känsliga personuppgifter ska detta anges." ma:format="Dropdown" ma:hidden="true" ma:internalName="VGR_Sekretess" ma:readOnly="true">
      <xsd:simpleType>
        <xsd:restriction base="dms:Choice">
          <xsd:enumeration value="Allmän handling - Offentlig"/>
          <xsd:enumeration value="Sekretess - Allmän handling - skyddad enligt sekretess"/>
          <xsd:enumeration value="GDPR - Allmän handling - skyddad enligt GDPR"/>
        </xsd:restriction>
      </xsd:simpleType>
    </xsd:element>
    <xsd:element name="i1597c54c9084fe5ae9163fac681e86b" ma:index="27" nillable="true" ma:taxonomy="true" ma:internalName="i1597c54c9084fe5ae9163fac681e86b" ma:taxonomyFieldName="VGR_Lagparagraf" ma:displayName="Lagparagraf" ma:default="" ma:fieldId="{21597c54-c908-4fe5-ae91-63fac681e86b}" ma:sspId="5c300478-92f1-4a1e-b2db-7f8c75821d37" ma:termSetId="ddb163ed-d655-4cf1-bb2c-a91ec57f9c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GR_PubliceratAv" ma:index="29" nillable="true" ma:displayName="Upprättad av" ma:description="Inloggad person som upprättat dokumentet" ma:hidden="true" ma:list="UserInfo" ma:SharePointGroup="0" ma:internalName="VGR_PubliceratAv" ma:readOnly="tru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GR_PubliceratDatum" ma:index="30" nillable="true" ma:displayName="Upprättad datum" ma:description="Tidpunkt när dokumentet upprättades och levererades som allmän handling till mellanarkivet" ma:format="DateTime" ma:hidden="true" ma:internalName="VGR_PubliceratDatum" ma:readOnly="true">
      <xsd:simpleType>
        <xsd:restriction base="dms:DateTime"/>
      </xsd:simpleType>
    </xsd:element>
    <xsd:element name="VGR_DokStatus" ma:index="31" nillable="true" ma:displayName="Mellanarkivstatus" ma:default="Arbetsmaterial" ma:description="Statusmärkning för dokument som beskriver var i processen dokumentet finns." ma:format="Dropdown" ma:hidden="true" ma:internalName="VGR_DokStatus" ma:readOnly="true">
      <xsd:simpleType>
        <xsd:restriction base="dms:Choice">
          <xsd:enumeration value="Arbetsmaterial"/>
          <xsd:enumeration value="Väntar på allmän handling"/>
          <xsd:enumeration value="Allmän handling"/>
          <xsd:enumeration value="Fel vid allmän handling"/>
        </xsd:restriction>
      </xsd:simpleType>
    </xsd:element>
    <xsd:element name="VGR_DokStatusMessage" ma:index="34" nillable="true" ma:displayName="Dokumentlogg" ma:hidden="true" ma:internalName="VGR_DokStatusMessage" ma:readOnly="true">
      <xsd:simpleType>
        <xsd:restriction base="dms:Note">
          <xsd:maxLength value="62000"/>
        </xsd:restriction>
      </xsd:simpleType>
    </xsd:element>
    <xsd:element name="VGR_DokItemId" ma:index="35" nillable="true" ma:displayName="DokItemId" ma:hidden="true" ma:internalName="VGR_DokItemId" ma:readOnly="true">
      <xsd:simpleType>
        <xsd:restriction base="dms:Text">
          <xsd:maxLength value="255"/>
        </xsd:restriction>
      </xsd:simpleType>
    </xsd:element>
    <xsd:element name="VGR_MellanarkivId" ma:index="36" nillable="true" ma:displayName="MellanarkivId" ma:hidden="true" ma:internalName="VGR_MellanarkivId" ma:readOnly="true">
      <xsd:simpleType>
        <xsd:restriction base="dms:Text">
          <xsd:maxLength value="255"/>
        </xsd:restriction>
      </xsd:simpleType>
    </xsd:element>
    <xsd:element name="VGR_MellanarkivUrl" ma:index="37" nillable="true" ma:displayName="Arkivlänk" ma:format="Hyperlink" ma:hidden="true" ma:internalName="VGR_Mellanarkiv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GR_MellanarkivWebbUrl" ma:index="38" nillable="true" ma:displayName="Arkivlänk för webben" ma:hidden="true" ma:internalName="VGR_MellanarkivWebbUrl" ma:readOnly="true">
      <xsd:simpleType>
        <xsd:restriction base="dms:Text">
          <xsd:maxLength value="255"/>
        </xsd:restriction>
      </xsd:simpleType>
    </xsd:element>
    <xsd:element name="VGR_ArkivDatum" ma:index="39" nillable="true" ma:displayName="ArkivDatum" ma:format="DateTime" ma:hidden="true" ma:internalName="VGR_ArkivDatum" ma:readOnly="true">
      <xsd:simpleType>
        <xsd:restriction base="dms:DateTime"/>
      </xsd:simpleType>
    </xsd:element>
    <xsd:element name="VGR_Gallras" ma:index="40" nillable="true" ma:displayName="Gallras" ma:description="" ma:hidden="true" ma:internalName="VGR_Gallras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2c23f-a756-462f-8287-3ff35245ed68" elementFormDefault="qualified">
    <xsd:import namespace="http://schemas.microsoft.com/office/2006/documentManagement/types"/>
    <xsd:import namespace="http://schemas.microsoft.com/office/infopath/2007/PartnerControls"/>
    <xsd:element name="iff0133ac3934f858b1ec890ab98b185" ma:index="44" nillable="true" ma:taxonomy="true" ma:internalName="iff0133ac3934f858b1ec890ab98b185" ma:taxonomyFieldName="Handlingstyp_RS" ma:displayName="Handlingstyp RS" ma:fieldId="{2ff0133a-c393-4f85-8b1e-c890ab98b185}" ma:sspId="5c300478-92f1-4a1e-b2db-7f8c75821d37" ma:termSetId="de4697c2-9f06-477d-bb71-fe748a59b6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4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9cd3a-b482-4d2d-8638-2557ad6c0df4" elementFormDefault="qualified">
    <xsd:import namespace="http://schemas.microsoft.com/office/2006/documentManagement/types"/>
    <xsd:import namespace="http://schemas.microsoft.com/office/infopath/2007/PartnerControls"/>
    <xsd:element name="Kategori" ma:index="46" ma:displayName="Kategori" ma:format="Dropdown" ma:internalName="Kategori">
      <xsd:simpleType>
        <xsd:restriction base="dms:Choice">
          <xsd:enumeration value="Koncernkontoret internkommunikationsplan"/>
          <xsd:enumeration value="Koncernkontoret Bjud in förvaltningschefen"/>
          <xsd:enumeration value="Koncernkontoret KSL-film"/>
          <xsd:enumeration value="Koncernkontoret Kompassen"/>
          <xsd:enumeration value="Koncernkontoret Fika med förvaltningschefen"/>
          <xsd:enumeration value="Koncernkontoret Kommunikationspaket"/>
          <xsd:enumeration value="Koncernkontoret Medarbetarwebbinarium"/>
          <xsd:enumeration value="Koncernkontoret Steget före"/>
          <xsd:enumeration value="Koncernkontoret övrigt"/>
          <xsd:enumeration value="VGR RD-kommunikationsstöd"/>
          <xsd:enumeration value="VGR Huvudbudskap"/>
          <xsd:enumeration value="VGR Kommunikationspaket"/>
          <xsd:enumeration value="VGR I-linjen"/>
          <xsd:enumeration value="VGR Utveckling kommunikativ organisation"/>
          <xsd:enumeration value="Vi i VGR"/>
        </xsd:restriction>
      </xsd:simpleType>
    </xsd:element>
    <xsd:element name="MediaServiceMetadata" ma:index="4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8" nillable="true" ma:displayName="MediaServiceFastMetadata" ma:hidden="true" ma:internalName="MediaServiceFastMetadata" ma:readOnly="true">
      <xsd:simpleType>
        <xsd:restriction base="dms:Note"/>
      </xsd:simpleType>
    </xsd:element>
    <xsd:element name="_x00c5_r" ma:index="51" nillable="true" ma:displayName="År" ma:format="Dropdown" ma:internalName="_x00c5_r">
      <xsd:simpleType>
        <xsd:restriction base="dms:Choice">
          <xsd:enumeration value="2019"/>
          <xsd:enumeration value="2020"/>
          <xsd:enumeration value="2021"/>
          <xsd:enumeration value="2022"/>
          <xsd:enumeration value="2023"/>
        </xsd:restriction>
      </xsd:simpleType>
    </xsd:element>
    <xsd:element name="MediaServiceDateTaken" ma:index="5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53" nillable="true" ma:displayName="Tags" ma:internalName="MediaServiceAutoTags" ma:readOnly="true">
      <xsd:simpleType>
        <xsd:restriction base="dms:Text"/>
      </xsd:simpleType>
    </xsd:element>
    <xsd:element name="MediaServiceGenerationTime" ma:index="5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5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7144f27c6ef407e8fb4465121afbe2b xmlns="597d7713-8a3d-4bd2-ae30-edced55b2c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Koncernkontoret</TermName>
          <TermId xmlns="http://schemas.microsoft.com/office/infopath/2007/PartnerControls">42c5c970-74bd-4aca-bf45-eefd1cf3e670</TermId>
        </TermInfo>
      </Terms>
    </a7144f27c6ef407e8fb4465121afbe2b>
    <_dlc_DocId xmlns="82d89a5e-089c-42f0-8044-c13a70021747">RS6241-1128814498-259</_dlc_DocId>
    <i1597c54c9084fe5ae9163fac681e86b xmlns="597d7713-8a3d-4bd2-ae30-edced55b2c1b">
      <Terms xmlns="http://schemas.microsoft.com/office/infopath/2007/PartnerControls"/>
    </i1597c54c9084fe5ae9163fac681e86b>
    <m534ae9efef34a1ab5a1291502fec5e5 xmlns="597d7713-8a3d-4bd2-ae30-edced55b2c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Regiongemensam kommunikation</TermName>
          <TermId xmlns="http://schemas.microsoft.com/office/infopath/2007/PartnerControls">1e3c54ad-d80e-439f-af32-adc1f2bc9d20</TermId>
        </TermInfo>
      </Terms>
    </m534ae9efef34a1ab5a1291502fec5e5>
    <VGR_EgenAmnesindelning xmlns="597d7713-8a3d-4bd2-ae30-edced55b2c1b" xsi:nil="true"/>
    <TaxKeywordTaxHTField xmlns="82d89a5e-089c-42f0-8044-c13a70021747">
      <Terms xmlns="http://schemas.microsoft.com/office/infopath/2007/PartnerControls"/>
    </TaxKeywordTaxHTField>
    <_x00c5_r xmlns="5ec9cd3a-b482-4d2d-8638-2557ad6c0df4">2022</_x00c5_r>
    <VGR_DokBeskrivning xmlns="597d7713-8a3d-4bd2-ae30-edced55b2c1b">Kommunikationspaket om ny politisk organisation 2023-2027</VGR_DokBeskrivning>
    <iff0133ac3934f858b1ec890ab98b185 xmlns="4552c23f-a756-462f-8287-3ff35245ed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 på hemsida/intranät, av betydelse</TermName>
          <TermId xmlns="http://schemas.microsoft.com/office/infopath/2007/PartnerControls">7c629a85-63c4-42a3-bb08-13e31b8aea54</TermId>
        </TermInfo>
      </Terms>
    </iff0133ac3934f858b1ec890ab98b185>
    <_dlc_DocIdUrl xmlns="82d89a5e-089c-42f0-8044-c13a70021747">
      <Url>https://vgregion.sharepoint.com/sites/sy-rs-internkomm-kk/_layouts/15/DocIdRedir.aspx?ID=RS6241-1128814498-259</Url>
      <Description>RS6241-1128814498-259</Description>
    </_dlc_DocIdUrl>
    <VGR_Sekretess xmlns="597d7713-8a3d-4bd2-ae30-edced55b2c1b">Allmän handling - Offentlig</VGR_Sekretess>
    <ec6953a5eee3424faece5c2353cf0721 xmlns="597d7713-8a3d-4bd2-ae30-edced55b2c1b">
      <Terms xmlns="http://schemas.microsoft.com/office/infopath/2007/PartnerControls"/>
    </ec6953a5eee3424faece5c2353cf0721>
    <Kategori xmlns="5ec9cd3a-b482-4d2d-8638-2557ad6c0df4">Koncernkontoret Kommunikationspaket</Kategori>
    <SharedWithUsers xmlns="4552c23f-a756-462f-8287-3ff35245ed68">
      <UserInfo>
        <DisplayName>Max Själander</DisplayName>
        <AccountId>88</AccountId>
        <AccountType/>
      </UserInfo>
      <UserInfo>
        <DisplayName>Åsa Elofsson</DisplayName>
        <AccountId>132</AccountId>
        <AccountType/>
      </UserInfo>
      <UserInfo>
        <DisplayName>Annakarin Johansson Rosengren</DisplayName>
        <AccountId>13</AccountId>
        <AccountType/>
      </UserInfo>
      <UserInfo>
        <DisplayName>Maria Grip</DisplayName>
        <AccountId>42</AccountId>
        <AccountType/>
      </UserInfo>
      <UserInfo>
        <DisplayName>Anna Hiller</DisplayName>
        <AccountId>96</AccountId>
        <AccountType/>
      </UserInfo>
    </SharedWithUsers>
    <VGR_AtkomstRatt xmlns="597d7713-8a3d-4bd2-ae30-edced55b2c1b">3</VGR_AtkomstRatt>
    <TaxCatchAll xmlns="82d89a5e-089c-42f0-8044-c13a70021747">
      <Value>18</Value>
      <Value>2</Value>
      <Value>1</Value>
    </TaxCatchAll>
    <VGR_DokStatus xmlns="597d7713-8a3d-4bd2-ae30-edced55b2c1b">Väntar på allmän handling</VGR_DokStatus>
    <VGR_TillgangligFran xmlns="597d7713-8a3d-4bd2-ae30-edced55b2c1b">2022-03-09T14:17:00+00:00</VGR_TillgangligFran>
    <VGR_TillgangligTill xmlns="597d7713-8a3d-4bd2-ae30-edced55b2c1b">2024-03-09T14:17:00+00:00</VGR_TillgangligTill>
    <VGR_PubliceratAv xmlns="597d7713-8a3d-4bd2-ae30-edced55b2c1b">
      <UserInfo>
        <DisplayName>Anneli Permer</DisplayName>
        <AccountId>77</AccountId>
        <AccountType/>
      </UserInfo>
    </VGR_PubliceratAv>
    <VGR_PubliceratDatum xmlns="597d7713-8a3d-4bd2-ae30-edced55b2c1b">2022-03-09T14:17:18+00:00</VGR_PubliceratDatum>
    <VGR_DokStatusMessage xmlns="597d7713-8a3d-4bd2-ae30-edced55b2c1b">
2022-03-09 14:11:58: Låst för arkivering
2022-03-09 14:12:19: Väntar på arkivering
2022-03-09 14:12:26: Skickat till mellanarkiv
2022-03-09 14:21:14: Mellanarkivering klar
2022-03-09 15:17:25: Låst för arkivering
2022-03-09 15:18:17: Väntar på arkivering</VGR_DokStatusMessage>
    <VGR_Gallras xmlns="597d7713-8a3d-4bd2-ae30-edced55b2c1b">Bevaras</VGR_Gallras>
    <VGR_DokItemId xmlns="597d7713-8a3d-4bd2-ae30-edced55b2c1b">3e231246-0440-404a-ac1f-45a38b2c40f6</VGR_DokItemId>
    <VGR_MellanarkivWebbUrl xmlns="597d7713-8a3d-4bd2-ae30-edced55b2c1b">https://mellanarkiv.vgregion.se/share/page/dp/ws/rl/archive/stream/auth/v1/source/sofia/rs6241-1128814498-259/surrogate</VGR_MellanarkivWebbUrl>
    <VGR_MellanarkivUrl xmlns="597d7713-8a3d-4bd2-ae30-edced55b2c1b">
      <Url>https://mellanarkiv.vgregion.se/share/page/dp/ws/rl/archive/stream/auth/v1/archive/35be44bf-bae6-4997-80ee-3f54d40e2dbe/surrogate</Url>
      <Description>https://mellanarkiv.vgregion.se/share/page/dp/ws/rl/archive/stream/auth/v1/archive/35be44bf-bae6-4997-80ee-3f54d40e2dbe/surrogate</Description>
    </VGR_MellanarkivUrl>
    <VGR_ArkivDatum xmlns="597d7713-8a3d-4bd2-ae30-edced55b2c1b">2022-03-09T13:21:14+00:00</VGR_ArkivDatum>
    <VGR_MellanarkivId xmlns="597d7713-8a3d-4bd2-ae30-edced55b2c1b">35be44bf-bae6-4997-80ee-3f54d40e2dbe</VGR_MellanarkivI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DFFC7F-E7E1-4B6D-80E2-9AEFF70D65C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F70001C-4FE4-4076-A12D-16049C7DD69B}">
  <ds:schemaRefs>
    <ds:schemaRef ds:uri="4552c23f-a756-462f-8287-3ff35245ed68"/>
    <ds:schemaRef ds:uri="597d7713-8a3d-4bd2-ae30-edced55b2c1b"/>
    <ds:schemaRef ds:uri="5ec9cd3a-b482-4d2d-8638-2557ad6c0df4"/>
    <ds:schemaRef ds:uri="82d89a5e-089c-42f0-8044-c13a700217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18CEBF-C494-4D7E-97E6-562744CF2DE2}">
  <ds:schemaRefs>
    <ds:schemaRef ds:uri="4552c23f-a756-462f-8287-3ff35245ed68"/>
    <ds:schemaRef ds:uri="597d7713-8a3d-4bd2-ae30-edced55b2c1b"/>
    <ds:schemaRef ds:uri="5ec9cd3a-b482-4d2d-8638-2557ad6c0df4"/>
    <ds:schemaRef ds:uri="82d89a5e-089c-42f0-8044-c13a700217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5412781-BFCC-4E85-8C0A-BE78A91308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VGR_vit_red</Template>
  <TotalTime>7140</TotalTime>
  <Words>398</Words>
  <Application>Microsoft Office PowerPoint</Application>
  <PresentationFormat>Bildspel på skärmen (16:9)</PresentationFormat>
  <Paragraphs>50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VGR_vitt_blue</vt:lpstr>
      <vt:lpstr>Ny politisk organisation 2023-2027</vt:lpstr>
      <vt:lpstr>PowerPoint-presentation</vt:lpstr>
      <vt:lpstr>Därför ny politisk organisation</vt:lpstr>
      <vt:lpstr>Ny politisk organisation: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Kommunikationspaket ny politisk organisation 2023-2027</dc:title>
  <dc:creator>Annakarin Johansson Rosengren;anneli.permer@vgregion.se</dc:creator>
  <cp:keywords/>
  <cp:lastModifiedBy>Linnéa Falkhage</cp:lastModifiedBy>
  <cp:revision>5</cp:revision>
  <dcterms:created xsi:type="dcterms:W3CDTF">2022-03-01T12:57:58Z</dcterms:created>
  <dcterms:modified xsi:type="dcterms:W3CDTF">2022-05-09T06:37:21Z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GR_AmnesIndelning">
    <vt:lpwstr/>
  </property>
  <property fmtid="{D5CDD505-2E9C-101B-9397-08002B2CF9AE}" pid="3" name="TaxKeyword">
    <vt:lpwstr/>
  </property>
  <property fmtid="{D5CDD505-2E9C-101B-9397-08002B2CF9AE}" pid="4" name="ContentTypeId">
    <vt:lpwstr>0x01010006EBECDF67F89F4D8BC5FAF3B8FA559B020079273317520FF74C870F6F0357513C97</vt:lpwstr>
  </property>
  <property fmtid="{D5CDD505-2E9C-101B-9397-08002B2CF9AE}" pid="5" name="ComplianceAssetId">
    <vt:lpwstr/>
  </property>
  <property fmtid="{D5CDD505-2E9C-101B-9397-08002B2CF9AE}" pid="6" name="_dlc_DocIdItemGuid">
    <vt:lpwstr>3ba319b4-97bb-46d9-abd9-fad70638c3e5</vt:lpwstr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VGR_Lagparagraf">
    <vt:lpwstr/>
  </property>
  <property fmtid="{D5CDD505-2E9C-101B-9397-08002B2CF9AE}" pid="10" name="VGR_UpprattadForEnheter">
    <vt:lpwstr>1;#Koncernkontoret|42c5c970-74bd-4aca-bf45-eefd1cf3e670</vt:lpwstr>
  </property>
  <property fmtid="{D5CDD505-2E9C-101B-9397-08002B2CF9AE}" pid="11" name="Handlingstyp_RS">
    <vt:lpwstr>18;#Information på hemsida/intranät, av betydelse|7c629a85-63c4-42a3-bb08-13e31b8aea54</vt:lpwstr>
  </property>
  <property fmtid="{D5CDD505-2E9C-101B-9397-08002B2CF9AE}" pid="12" name="VGR_SkapatEnhet">
    <vt:lpwstr>2;#Regiongemensam kommunikation|1e3c54ad-d80e-439f-af32-adc1f2bc9d20</vt:lpwstr>
  </property>
</Properties>
</file>