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6"/>
  </p:notesMasterIdLst>
  <p:sldIdLst>
    <p:sldId id="256" r:id="rId2"/>
    <p:sldId id="312" r:id="rId3"/>
    <p:sldId id="574" r:id="rId4"/>
    <p:sldId id="565" r:id="rId5"/>
    <p:sldId id="399" r:id="rId6"/>
    <p:sldId id="571" r:id="rId7"/>
    <p:sldId id="564" r:id="rId8"/>
    <p:sldId id="8700" r:id="rId9"/>
    <p:sldId id="8711" r:id="rId10"/>
    <p:sldId id="311" r:id="rId11"/>
    <p:sldId id="291" r:id="rId12"/>
    <p:sldId id="292" r:id="rId13"/>
    <p:sldId id="293" r:id="rId14"/>
    <p:sldId id="317" r:id="rId15"/>
    <p:sldId id="321" r:id="rId16"/>
    <p:sldId id="323" r:id="rId17"/>
    <p:sldId id="324" r:id="rId18"/>
    <p:sldId id="300" r:id="rId19"/>
    <p:sldId id="327" r:id="rId20"/>
    <p:sldId id="302" r:id="rId21"/>
    <p:sldId id="301" r:id="rId22"/>
    <p:sldId id="303" r:id="rId23"/>
    <p:sldId id="328" r:id="rId24"/>
    <p:sldId id="304" r:id="rId25"/>
    <p:sldId id="299" r:id="rId26"/>
    <p:sldId id="322" r:id="rId27"/>
    <p:sldId id="330" r:id="rId28"/>
    <p:sldId id="331" r:id="rId29"/>
    <p:sldId id="332" r:id="rId30"/>
    <p:sldId id="320" r:id="rId31"/>
    <p:sldId id="326" r:id="rId32"/>
    <p:sldId id="294" r:id="rId33"/>
    <p:sldId id="295" r:id="rId34"/>
    <p:sldId id="296" r:id="rId35"/>
    <p:sldId id="319" r:id="rId36"/>
    <p:sldId id="318" r:id="rId37"/>
    <p:sldId id="315" r:id="rId38"/>
    <p:sldId id="264" r:id="rId39"/>
    <p:sldId id="267" r:id="rId40"/>
    <p:sldId id="266" r:id="rId41"/>
    <p:sldId id="272" r:id="rId42"/>
    <p:sldId id="297" r:id="rId43"/>
    <p:sldId id="8712" r:id="rId44"/>
    <p:sldId id="298" r:id="rId45"/>
    <p:sldId id="309" r:id="rId46"/>
    <p:sldId id="308" r:id="rId47"/>
    <p:sldId id="329" r:id="rId48"/>
    <p:sldId id="305" r:id="rId49"/>
    <p:sldId id="313" r:id="rId50"/>
    <p:sldId id="314" r:id="rId51"/>
    <p:sldId id="316" r:id="rId52"/>
    <p:sldId id="307" r:id="rId53"/>
    <p:sldId id="306" r:id="rId54"/>
    <p:sldId id="271" r:id="rId55"/>
  </p:sldIdLst>
  <p:sldSz cx="9144000" cy="6858000" type="screen4x3"/>
  <p:notesSz cx="6797675" cy="9928225"/>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D32"/>
    <a:srgbClr val="0048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0CE161-6568-43B0-839C-C11BFDD64A34}" v="1" dt="2022-03-14T08:45:12.965"/>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E4FB"/>
          </a:solidFill>
        </a:fill>
      </a:tcStyle>
    </a:wholeTbl>
    <a:band2H>
      <a:tcTxStyle/>
      <a:tcStyle>
        <a:tcBdr/>
        <a:fill>
          <a:solidFill>
            <a:srgbClr val="E6F2FD"/>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FD0"/>
          </a:solidFill>
        </a:fill>
      </a:tcStyle>
    </a:wholeTbl>
    <a:band2H>
      <a:tcTxStyle/>
      <a:tcStyle>
        <a:tcBdr/>
        <a:fill>
          <a:solidFill>
            <a:srgbClr val="E6E8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5D1D8"/>
          </a:solidFill>
        </a:fill>
      </a:tcStyle>
    </a:wholeTbl>
    <a:band2H>
      <a:tcTxStyle/>
      <a:tcStyle>
        <a:tcBdr/>
        <a:fill>
          <a:solidFill>
            <a:srgbClr val="FAEAEC"/>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472"/>
    <p:restoredTop sz="91391"/>
  </p:normalViewPr>
  <p:slideViewPr>
    <p:cSldViewPr snapToGrid="0" snapToObjects="1">
      <p:cViewPr varScale="1">
        <p:scale>
          <a:sx n="104" d="100"/>
          <a:sy n="104" d="100"/>
        </p:scale>
        <p:origin x="1488" y="114"/>
      </p:cViewPr>
      <p:guideLst/>
    </p:cSldViewPr>
  </p:slideViewPr>
  <p:notesTextViewPr>
    <p:cViewPr>
      <p:scale>
        <a:sx n="1" d="1"/>
        <a:sy n="1" d="1"/>
      </p:scale>
      <p:origin x="0" y="0"/>
    </p:cViewPr>
  </p:notesTextViewPr>
  <p:sorterViewPr>
    <p:cViewPr varScale="1">
      <p:scale>
        <a:sx n="1" d="1"/>
        <a:sy n="1" d="1"/>
      </p:scale>
      <p:origin x="0" y="-756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61"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svg"/><Relationship Id="rId1" Type="http://schemas.openxmlformats.org/officeDocument/2006/relationships/image" Target="../media/image52.png"/><Relationship Id="rId4" Type="http://schemas.openxmlformats.org/officeDocument/2006/relationships/image" Target="../media/image5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svg"/><Relationship Id="rId1" Type="http://schemas.openxmlformats.org/officeDocument/2006/relationships/image" Target="../media/image52.png"/><Relationship Id="rId4" Type="http://schemas.openxmlformats.org/officeDocument/2006/relationships/image" Target="../media/image55.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0A5605-0BC2-4759-88D8-DBB72DBD987A}"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AB5E4DD6-70C6-4080-82AB-C1A6B572EBE3}">
      <dgm:prSet/>
      <dgm:spPr/>
      <dgm:t>
        <a:bodyPr/>
        <a:lstStyle/>
        <a:p>
          <a:r>
            <a:rPr lang="en-US"/>
            <a:t>Beslut RCCsam feb 2021</a:t>
          </a:r>
        </a:p>
      </dgm:t>
    </dgm:pt>
    <dgm:pt modelId="{F1016B14-0258-4958-9E82-67D0560960F9}" type="parTrans" cxnId="{4E1FEA7A-A2B0-4FF2-8D26-C16B07A7AF04}">
      <dgm:prSet/>
      <dgm:spPr/>
      <dgm:t>
        <a:bodyPr/>
        <a:lstStyle/>
        <a:p>
          <a:endParaRPr lang="en-US"/>
        </a:p>
      </dgm:t>
    </dgm:pt>
    <dgm:pt modelId="{31D6C310-904E-4675-9F34-7D07001B0E44}" type="sibTrans" cxnId="{4E1FEA7A-A2B0-4FF2-8D26-C16B07A7AF04}">
      <dgm:prSet/>
      <dgm:spPr/>
      <dgm:t>
        <a:bodyPr/>
        <a:lstStyle/>
        <a:p>
          <a:endParaRPr lang="en-US"/>
        </a:p>
      </dgm:t>
    </dgm:pt>
    <dgm:pt modelId="{A580DB7C-3D4C-4E17-AAF4-0041103828DD}">
      <dgm:prSet/>
      <dgm:spPr/>
      <dgm:t>
        <a:bodyPr/>
        <a:lstStyle/>
        <a:p>
          <a:r>
            <a:rPr lang="en-US"/>
            <a:t>Första mötet i NAG TU mars 2021</a:t>
          </a:r>
        </a:p>
      </dgm:t>
    </dgm:pt>
    <dgm:pt modelId="{E277EDC0-86F3-49D5-AE92-DB7FBC9D31EF}" type="parTrans" cxnId="{5AF6FB86-AFEF-4B52-903F-6986BC077413}">
      <dgm:prSet/>
      <dgm:spPr/>
      <dgm:t>
        <a:bodyPr/>
        <a:lstStyle/>
        <a:p>
          <a:endParaRPr lang="en-US"/>
        </a:p>
      </dgm:t>
    </dgm:pt>
    <dgm:pt modelId="{312EB4F3-8904-4124-851D-E118B9DA3FB5}" type="sibTrans" cxnId="{5AF6FB86-AFEF-4B52-903F-6986BC077413}">
      <dgm:prSet/>
      <dgm:spPr/>
      <dgm:t>
        <a:bodyPr/>
        <a:lstStyle/>
        <a:p>
          <a:endParaRPr lang="en-US"/>
        </a:p>
      </dgm:t>
    </dgm:pt>
    <dgm:pt modelId="{3A600956-142B-4462-BB90-F5A101ED31F0}" type="pres">
      <dgm:prSet presAssocID="{C20A5605-0BC2-4759-88D8-DBB72DBD987A}" presName="root" presStyleCnt="0">
        <dgm:presLayoutVars>
          <dgm:dir/>
          <dgm:resizeHandles val="exact"/>
        </dgm:presLayoutVars>
      </dgm:prSet>
      <dgm:spPr/>
    </dgm:pt>
    <dgm:pt modelId="{66296E7B-6E87-455B-9DAB-53BA30875D0F}" type="pres">
      <dgm:prSet presAssocID="{AB5E4DD6-70C6-4080-82AB-C1A6B572EBE3}" presName="compNode" presStyleCnt="0"/>
      <dgm:spPr/>
    </dgm:pt>
    <dgm:pt modelId="{06A9B49F-A332-44BF-AB8F-5D290E9EA2D4}" type="pres">
      <dgm:prSet presAssocID="{AB5E4DD6-70C6-4080-82AB-C1A6B572EBE3}" presName="bgRect" presStyleLbl="bgShp" presStyleIdx="0" presStyleCnt="2"/>
      <dgm:spPr/>
    </dgm:pt>
    <dgm:pt modelId="{9E288FE6-E625-4708-AB81-B3C15F2B540D}" type="pres">
      <dgm:prSet presAssocID="{AB5E4DD6-70C6-4080-82AB-C1A6B572EBE3}"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ck"/>
        </a:ext>
      </dgm:extLst>
    </dgm:pt>
    <dgm:pt modelId="{E60B2F79-3E75-47AF-8C73-A6314EFE52AD}" type="pres">
      <dgm:prSet presAssocID="{AB5E4DD6-70C6-4080-82AB-C1A6B572EBE3}" presName="spaceRect" presStyleCnt="0"/>
      <dgm:spPr/>
    </dgm:pt>
    <dgm:pt modelId="{71B23F7A-0776-4D97-9173-07E07FA72DAE}" type="pres">
      <dgm:prSet presAssocID="{AB5E4DD6-70C6-4080-82AB-C1A6B572EBE3}" presName="parTx" presStyleLbl="revTx" presStyleIdx="0" presStyleCnt="2">
        <dgm:presLayoutVars>
          <dgm:chMax val="0"/>
          <dgm:chPref val="0"/>
        </dgm:presLayoutVars>
      </dgm:prSet>
      <dgm:spPr/>
    </dgm:pt>
    <dgm:pt modelId="{A254C08F-2842-4896-ACF1-C757E7839867}" type="pres">
      <dgm:prSet presAssocID="{31D6C310-904E-4675-9F34-7D07001B0E44}" presName="sibTrans" presStyleCnt="0"/>
      <dgm:spPr/>
    </dgm:pt>
    <dgm:pt modelId="{F39CC947-DDF2-416E-809D-E052945824A6}" type="pres">
      <dgm:prSet presAssocID="{A580DB7C-3D4C-4E17-AAF4-0041103828DD}" presName="compNode" presStyleCnt="0"/>
      <dgm:spPr/>
    </dgm:pt>
    <dgm:pt modelId="{04F5D260-D1A7-4CF1-AFAD-ACF02095C00C}" type="pres">
      <dgm:prSet presAssocID="{A580DB7C-3D4C-4E17-AAF4-0041103828DD}" presName="bgRect" presStyleLbl="bgShp" presStyleIdx="1" presStyleCnt="2"/>
      <dgm:spPr/>
    </dgm:pt>
    <dgm:pt modelId="{9D71480A-5F33-46DE-8508-C11EC4718A94}" type="pres">
      <dgm:prSet presAssocID="{A580DB7C-3D4C-4E17-AAF4-0041103828DD}"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öte"/>
        </a:ext>
      </dgm:extLst>
    </dgm:pt>
    <dgm:pt modelId="{F3BB8BF1-66A8-41FA-ABCD-6DFEE81291D5}" type="pres">
      <dgm:prSet presAssocID="{A580DB7C-3D4C-4E17-AAF4-0041103828DD}" presName="spaceRect" presStyleCnt="0"/>
      <dgm:spPr/>
    </dgm:pt>
    <dgm:pt modelId="{1FCCA8B0-BF04-4C77-9C5D-80A48C328C98}" type="pres">
      <dgm:prSet presAssocID="{A580DB7C-3D4C-4E17-AAF4-0041103828DD}" presName="parTx" presStyleLbl="revTx" presStyleIdx="1" presStyleCnt="2">
        <dgm:presLayoutVars>
          <dgm:chMax val="0"/>
          <dgm:chPref val="0"/>
        </dgm:presLayoutVars>
      </dgm:prSet>
      <dgm:spPr/>
    </dgm:pt>
  </dgm:ptLst>
  <dgm:cxnLst>
    <dgm:cxn modelId="{4E1FEA7A-A2B0-4FF2-8D26-C16B07A7AF04}" srcId="{C20A5605-0BC2-4759-88D8-DBB72DBD987A}" destId="{AB5E4DD6-70C6-4080-82AB-C1A6B572EBE3}" srcOrd="0" destOrd="0" parTransId="{F1016B14-0258-4958-9E82-67D0560960F9}" sibTransId="{31D6C310-904E-4675-9F34-7D07001B0E44}"/>
    <dgm:cxn modelId="{5AF6FB86-AFEF-4B52-903F-6986BC077413}" srcId="{C20A5605-0BC2-4759-88D8-DBB72DBD987A}" destId="{A580DB7C-3D4C-4E17-AAF4-0041103828DD}" srcOrd="1" destOrd="0" parTransId="{E277EDC0-86F3-49D5-AE92-DB7FBC9D31EF}" sibTransId="{312EB4F3-8904-4124-851D-E118B9DA3FB5}"/>
    <dgm:cxn modelId="{B9026888-5305-458C-B6DC-2A1E14774648}" type="presOf" srcId="{AB5E4DD6-70C6-4080-82AB-C1A6B572EBE3}" destId="{71B23F7A-0776-4D97-9173-07E07FA72DAE}" srcOrd="0" destOrd="0" presId="urn:microsoft.com/office/officeart/2018/2/layout/IconVerticalSolidList"/>
    <dgm:cxn modelId="{CA1E0B8D-1011-4585-8EB9-F081F9E84671}" type="presOf" srcId="{A580DB7C-3D4C-4E17-AAF4-0041103828DD}" destId="{1FCCA8B0-BF04-4C77-9C5D-80A48C328C98}" srcOrd="0" destOrd="0" presId="urn:microsoft.com/office/officeart/2018/2/layout/IconVerticalSolidList"/>
    <dgm:cxn modelId="{FAD3C4EC-E212-4A2F-8B8C-2056ABE2B632}" type="presOf" srcId="{C20A5605-0BC2-4759-88D8-DBB72DBD987A}" destId="{3A600956-142B-4462-BB90-F5A101ED31F0}" srcOrd="0" destOrd="0" presId="urn:microsoft.com/office/officeart/2018/2/layout/IconVerticalSolidList"/>
    <dgm:cxn modelId="{94DAB917-4B76-4712-8354-82DA541F0579}" type="presParOf" srcId="{3A600956-142B-4462-BB90-F5A101ED31F0}" destId="{66296E7B-6E87-455B-9DAB-53BA30875D0F}" srcOrd="0" destOrd="0" presId="urn:microsoft.com/office/officeart/2018/2/layout/IconVerticalSolidList"/>
    <dgm:cxn modelId="{BCA7A107-CB91-40E5-B59B-3B12EB607917}" type="presParOf" srcId="{66296E7B-6E87-455B-9DAB-53BA30875D0F}" destId="{06A9B49F-A332-44BF-AB8F-5D290E9EA2D4}" srcOrd="0" destOrd="0" presId="urn:microsoft.com/office/officeart/2018/2/layout/IconVerticalSolidList"/>
    <dgm:cxn modelId="{921D9C88-D57C-4B65-AB7B-03971F8847BF}" type="presParOf" srcId="{66296E7B-6E87-455B-9DAB-53BA30875D0F}" destId="{9E288FE6-E625-4708-AB81-B3C15F2B540D}" srcOrd="1" destOrd="0" presId="urn:microsoft.com/office/officeart/2018/2/layout/IconVerticalSolidList"/>
    <dgm:cxn modelId="{C98EA71C-B7B1-43BE-8E7B-475F32B9DC49}" type="presParOf" srcId="{66296E7B-6E87-455B-9DAB-53BA30875D0F}" destId="{E60B2F79-3E75-47AF-8C73-A6314EFE52AD}" srcOrd="2" destOrd="0" presId="urn:microsoft.com/office/officeart/2018/2/layout/IconVerticalSolidList"/>
    <dgm:cxn modelId="{9E9C6FCC-ECB0-46E9-AFC2-9CFD81EA26F9}" type="presParOf" srcId="{66296E7B-6E87-455B-9DAB-53BA30875D0F}" destId="{71B23F7A-0776-4D97-9173-07E07FA72DAE}" srcOrd="3" destOrd="0" presId="urn:microsoft.com/office/officeart/2018/2/layout/IconVerticalSolidList"/>
    <dgm:cxn modelId="{E779597A-450F-47FF-9CD1-9BB3ECD9B304}" type="presParOf" srcId="{3A600956-142B-4462-BB90-F5A101ED31F0}" destId="{A254C08F-2842-4896-ACF1-C757E7839867}" srcOrd="1" destOrd="0" presId="urn:microsoft.com/office/officeart/2018/2/layout/IconVerticalSolidList"/>
    <dgm:cxn modelId="{984F123F-BA6E-49F3-97DC-AF3DD80D7CA9}" type="presParOf" srcId="{3A600956-142B-4462-BB90-F5A101ED31F0}" destId="{F39CC947-DDF2-416E-809D-E052945824A6}" srcOrd="2" destOrd="0" presId="urn:microsoft.com/office/officeart/2018/2/layout/IconVerticalSolidList"/>
    <dgm:cxn modelId="{668FC9B6-67EC-46DC-A11C-6A46C5362B8A}" type="presParOf" srcId="{F39CC947-DDF2-416E-809D-E052945824A6}" destId="{04F5D260-D1A7-4CF1-AFAD-ACF02095C00C}" srcOrd="0" destOrd="0" presId="urn:microsoft.com/office/officeart/2018/2/layout/IconVerticalSolidList"/>
    <dgm:cxn modelId="{714424DA-80F1-40B9-88CD-FD5796F32F71}" type="presParOf" srcId="{F39CC947-DDF2-416E-809D-E052945824A6}" destId="{9D71480A-5F33-46DE-8508-C11EC4718A94}" srcOrd="1" destOrd="0" presId="urn:microsoft.com/office/officeart/2018/2/layout/IconVerticalSolidList"/>
    <dgm:cxn modelId="{D8B83DF7-C5F0-480D-B95F-EE3D6A7DCB27}" type="presParOf" srcId="{F39CC947-DDF2-416E-809D-E052945824A6}" destId="{F3BB8BF1-66A8-41FA-ABCD-6DFEE81291D5}" srcOrd="2" destOrd="0" presId="urn:microsoft.com/office/officeart/2018/2/layout/IconVerticalSolidList"/>
    <dgm:cxn modelId="{24CA7541-9D8C-49E8-A857-9574E1AA5120}" type="presParOf" srcId="{F39CC947-DDF2-416E-809D-E052945824A6}" destId="{1FCCA8B0-BF04-4C77-9C5D-80A48C328C9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A9B49F-A332-44BF-AB8F-5D290E9EA2D4}">
      <dsp:nvSpPr>
        <dsp:cNvPr id="0" name=""/>
        <dsp:cNvSpPr/>
      </dsp:nvSpPr>
      <dsp:spPr>
        <a:xfrm>
          <a:off x="0" y="735468"/>
          <a:ext cx="7400925" cy="135778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288FE6-E625-4708-AB81-B3C15F2B540D}">
      <dsp:nvSpPr>
        <dsp:cNvPr id="0" name=""/>
        <dsp:cNvSpPr/>
      </dsp:nvSpPr>
      <dsp:spPr>
        <a:xfrm>
          <a:off x="410731" y="1040971"/>
          <a:ext cx="746783" cy="74678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1B23F7A-0776-4D97-9173-07E07FA72DAE}">
      <dsp:nvSpPr>
        <dsp:cNvPr id="0" name=""/>
        <dsp:cNvSpPr/>
      </dsp:nvSpPr>
      <dsp:spPr>
        <a:xfrm>
          <a:off x="1568246" y="735468"/>
          <a:ext cx="5832678" cy="13577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699" tIns="143699" rIns="143699" bIns="143699" numCol="1" spcCol="1270" anchor="ctr" anchorCtr="0">
          <a:noAutofit/>
        </a:bodyPr>
        <a:lstStyle/>
        <a:p>
          <a:pPr marL="0" lvl="0" indent="0" algn="l" defTabSz="1111250">
            <a:lnSpc>
              <a:spcPct val="90000"/>
            </a:lnSpc>
            <a:spcBef>
              <a:spcPct val="0"/>
            </a:spcBef>
            <a:spcAft>
              <a:spcPct val="35000"/>
            </a:spcAft>
            <a:buNone/>
          </a:pPr>
          <a:r>
            <a:rPr lang="en-US" sz="2500" kern="1200"/>
            <a:t>Beslut RCCsam feb 2021</a:t>
          </a:r>
        </a:p>
      </dsp:txBody>
      <dsp:txXfrm>
        <a:off x="1568246" y="735468"/>
        <a:ext cx="5832678" cy="1357788"/>
      </dsp:txXfrm>
    </dsp:sp>
    <dsp:sp modelId="{04F5D260-D1A7-4CF1-AFAD-ACF02095C00C}">
      <dsp:nvSpPr>
        <dsp:cNvPr id="0" name=""/>
        <dsp:cNvSpPr/>
      </dsp:nvSpPr>
      <dsp:spPr>
        <a:xfrm>
          <a:off x="0" y="2432705"/>
          <a:ext cx="7400925" cy="135778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71480A-5F33-46DE-8508-C11EC4718A94}">
      <dsp:nvSpPr>
        <dsp:cNvPr id="0" name=""/>
        <dsp:cNvSpPr/>
      </dsp:nvSpPr>
      <dsp:spPr>
        <a:xfrm>
          <a:off x="410731" y="2738207"/>
          <a:ext cx="746783" cy="74678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FCCA8B0-BF04-4C77-9C5D-80A48C328C98}">
      <dsp:nvSpPr>
        <dsp:cNvPr id="0" name=""/>
        <dsp:cNvSpPr/>
      </dsp:nvSpPr>
      <dsp:spPr>
        <a:xfrm>
          <a:off x="1568246" y="2432705"/>
          <a:ext cx="5832678" cy="13577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699" tIns="143699" rIns="143699" bIns="143699" numCol="1" spcCol="1270" anchor="ctr" anchorCtr="0">
          <a:noAutofit/>
        </a:bodyPr>
        <a:lstStyle/>
        <a:p>
          <a:pPr marL="0" lvl="0" indent="0" algn="l" defTabSz="1111250">
            <a:lnSpc>
              <a:spcPct val="90000"/>
            </a:lnSpc>
            <a:spcBef>
              <a:spcPct val="0"/>
            </a:spcBef>
            <a:spcAft>
              <a:spcPct val="35000"/>
            </a:spcAft>
            <a:buNone/>
          </a:pPr>
          <a:r>
            <a:rPr lang="en-US" sz="2500" kern="1200"/>
            <a:t>Första mötet i NAG TU mars 2021</a:t>
          </a:r>
        </a:p>
      </dsp:txBody>
      <dsp:txXfrm>
        <a:off x="1568246" y="2432705"/>
        <a:ext cx="5832678" cy="135778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8" name="Shape 178"/>
          <p:cNvSpPr>
            <a:spLocks noGrp="1" noRot="1" noChangeAspect="1"/>
          </p:cNvSpPr>
          <p:nvPr>
            <p:ph type="sldImg"/>
          </p:nvPr>
        </p:nvSpPr>
        <p:spPr>
          <a:xfrm>
            <a:off x="917575" y="744538"/>
            <a:ext cx="4962525" cy="3722687"/>
          </a:xfrm>
          <a:prstGeom prst="rect">
            <a:avLst/>
          </a:prstGeom>
        </p:spPr>
        <p:txBody>
          <a:bodyPr/>
          <a:lstStyle/>
          <a:p>
            <a:endParaRPr/>
          </a:p>
        </p:txBody>
      </p:sp>
      <p:sp>
        <p:nvSpPr>
          <p:cNvPr id="179" name="Shape 179"/>
          <p:cNvSpPr>
            <a:spLocks noGrp="1"/>
          </p:cNvSpPr>
          <p:nvPr>
            <p:ph type="body" sz="quarter" idx="1"/>
          </p:nvPr>
        </p:nvSpPr>
        <p:spPr>
          <a:xfrm>
            <a:off x="906357" y="4715907"/>
            <a:ext cx="4984962" cy="4467701"/>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Rubrikbild">
    <p:spTree>
      <p:nvGrpSpPr>
        <p:cNvPr id="1" name=""/>
        <p:cNvGrpSpPr/>
        <p:nvPr/>
      </p:nvGrpSpPr>
      <p:grpSpPr>
        <a:xfrm>
          <a:off x="0" y="0"/>
          <a:ext cx="0" cy="0"/>
          <a:chOff x="0" y="0"/>
          <a:chExt cx="0" cy="0"/>
        </a:xfrm>
      </p:grpSpPr>
      <p:sp>
        <p:nvSpPr>
          <p:cNvPr id="12" name="Titeltext"/>
          <p:cNvSpPr txBox="1">
            <a:spLocks noGrp="1"/>
          </p:cNvSpPr>
          <p:nvPr>
            <p:ph type="title"/>
          </p:nvPr>
        </p:nvSpPr>
        <p:spPr>
          <a:xfrm>
            <a:off x="685800" y="1891445"/>
            <a:ext cx="6872466" cy="976373"/>
          </a:xfrm>
          <a:prstGeom prst="rect">
            <a:avLst/>
          </a:prstGeom>
        </p:spPr>
        <p:txBody>
          <a:bodyPr/>
          <a:lstStyle/>
          <a:p>
            <a:r>
              <a:t>Titeltext</a:t>
            </a:r>
          </a:p>
        </p:txBody>
      </p:sp>
      <p:sp>
        <p:nvSpPr>
          <p:cNvPr id="13" name="Brödtext nivå ett…"/>
          <p:cNvSpPr txBox="1">
            <a:spLocks noGrp="1"/>
          </p:cNvSpPr>
          <p:nvPr>
            <p:ph type="body" sz="quarter" idx="1"/>
          </p:nvPr>
        </p:nvSpPr>
        <p:spPr>
          <a:xfrm>
            <a:off x="685800" y="2874646"/>
            <a:ext cx="6872466" cy="1752601"/>
          </a:xfrm>
          <a:prstGeom prst="rect">
            <a:avLst/>
          </a:prstGeom>
        </p:spPr>
        <p:txBody>
          <a:bodyPr/>
          <a:lstStyle>
            <a:lvl1pPr marL="0" indent="0">
              <a:buSzTx/>
              <a:buFontTx/>
              <a:buNone/>
            </a:lvl1pPr>
            <a:lvl2pPr marL="0" indent="457200">
              <a:buSzTx/>
              <a:buFontTx/>
              <a:buNone/>
            </a:lvl2pPr>
            <a:lvl3pPr marL="0" indent="914400">
              <a:buSzTx/>
              <a:buFontTx/>
              <a:buNone/>
            </a:lvl3pPr>
            <a:lvl4pPr marL="0" indent="1371600">
              <a:buSzTx/>
              <a:buFontTx/>
              <a:buNone/>
            </a:lvl4pPr>
            <a:lvl5pPr marL="0" indent="1828800">
              <a:buSzTx/>
              <a:buFontTx/>
              <a:buNone/>
            </a:lvl5pPr>
          </a:lstStyle>
          <a:p>
            <a:r>
              <a:t>Brödtext nivå ett</a:t>
            </a:r>
          </a:p>
          <a:p>
            <a:pPr lvl="1"/>
            <a:r>
              <a:t>Brödtext nivå två</a:t>
            </a:r>
          </a:p>
          <a:p>
            <a:pPr lvl="2"/>
            <a:r>
              <a:t>Brödtext nivå tre</a:t>
            </a:r>
          </a:p>
          <a:p>
            <a:pPr lvl="3"/>
            <a:r>
              <a:t>Brödtext nivå fyra</a:t>
            </a:r>
          </a:p>
          <a:p>
            <a:pPr lvl="4"/>
            <a:r>
              <a:t>Brödtext nivå fem</a:t>
            </a:r>
          </a:p>
        </p:txBody>
      </p:sp>
      <p:sp>
        <p:nvSpPr>
          <p:cNvPr id="14"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vå innehållsdelar">
    <p:spTree>
      <p:nvGrpSpPr>
        <p:cNvPr id="1" name=""/>
        <p:cNvGrpSpPr/>
        <p:nvPr/>
      </p:nvGrpSpPr>
      <p:grpSpPr>
        <a:xfrm>
          <a:off x="0" y="0"/>
          <a:ext cx="0" cy="0"/>
          <a:chOff x="0" y="0"/>
          <a:chExt cx="0" cy="0"/>
        </a:xfrm>
      </p:grpSpPr>
      <p:pic>
        <p:nvPicPr>
          <p:cNvPr id="96" name="Bildobjekt 6" descr="Bildobjekt 6"/>
          <p:cNvPicPr>
            <a:picLocks noChangeAspect="1"/>
          </p:cNvPicPr>
          <p:nvPr/>
        </p:nvPicPr>
        <p:blipFill>
          <a:blip r:embed="rId2"/>
          <a:stretch>
            <a:fillRect/>
          </a:stretch>
        </p:blipFill>
        <p:spPr>
          <a:xfrm>
            <a:off x="0" y="0"/>
            <a:ext cx="9168001" cy="6876000"/>
          </a:xfrm>
          <a:prstGeom prst="rect">
            <a:avLst/>
          </a:prstGeom>
          <a:ln w="12700">
            <a:miter lim="400000"/>
          </a:ln>
        </p:spPr>
      </p:pic>
      <p:sp>
        <p:nvSpPr>
          <p:cNvPr id="97" name="Titeltext"/>
          <p:cNvSpPr txBox="1">
            <a:spLocks noGrp="1"/>
          </p:cNvSpPr>
          <p:nvPr>
            <p:ph type="title"/>
          </p:nvPr>
        </p:nvSpPr>
        <p:spPr>
          <a:xfrm>
            <a:off x="877887" y="581898"/>
            <a:ext cx="7400926" cy="661493"/>
          </a:xfrm>
          <a:prstGeom prst="rect">
            <a:avLst/>
          </a:prstGeom>
        </p:spPr>
        <p:txBody>
          <a:bodyPr/>
          <a:lstStyle>
            <a:lvl1pPr algn="ctr">
              <a:defRPr>
                <a:solidFill>
                  <a:srgbClr val="000000"/>
                </a:solidFill>
              </a:defRPr>
            </a:lvl1pPr>
          </a:lstStyle>
          <a:p>
            <a:r>
              <a:t>Titeltext</a:t>
            </a:r>
          </a:p>
        </p:txBody>
      </p:sp>
      <p:sp>
        <p:nvSpPr>
          <p:cNvPr id="98" name="Brödtext nivå ett…"/>
          <p:cNvSpPr txBox="1">
            <a:spLocks noGrp="1"/>
          </p:cNvSpPr>
          <p:nvPr>
            <p:ph type="body" sz="half" idx="1"/>
          </p:nvPr>
        </p:nvSpPr>
        <p:spPr>
          <a:xfrm>
            <a:off x="877887" y="1245145"/>
            <a:ext cx="3617914" cy="4019349"/>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Brödtext nivå ett</a:t>
            </a:r>
          </a:p>
          <a:p>
            <a:pPr lvl="1"/>
            <a:r>
              <a:t>Brödtext nivå två</a:t>
            </a:r>
          </a:p>
          <a:p>
            <a:pPr lvl="2"/>
            <a:r>
              <a:t>Brödtext nivå tre</a:t>
            </a:r>
          </a:p>
          <a:p>
            <a:pPr lvl="3"/>
            <a:r>
              <a:t>Brödtext nivå fyra</a:t>
            </a:r>
          </a:p>
          <a:p>
            <a:pPr lvl="4"/>
            <a:r>
              <a:t>Brödtext nivå fem</a:t>
            </a:r>
          </a:p>
        </p:txBody>
      </p:sp>
      <p:sp>
        <p:nvSpPr>
          <p:cNvPr id="99"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Endast rubrik">
    <p:spTree>
      <p:nvGrpSpPr>
        <p:cNvPr id="1" name=""/>
        <p:cNvGrpSpPr/>
        <p:nvPr/>
      </p:nvGrpSpPr>
      <p:grpSpPr>
        <a:xfrm>
          <a:off x="0" y="0"/>
          <a:ext cx="0" cy="0"/>
          <a:chOff x="0" y="0"/>
          <a:chExt cx="0" cy="0"/>
        </a:xfrm>
      </p:grpSpPr>
      <p:pic>
        <p:nvPicPr>
          <p:cNvPr id="106" name="Bildobjekt 6" descr="Bildobjekt 6"/>
          <p:cNvPicPr>
            <a:picLocks noChangeAspect="1"/>
          </p:cNvPicPr>
          <p:nvPr/>
        </p:nvPicPr>
        <p:blipFill>
          <a:blip r:embed="rId2"/>
          <a:stretch>
            <a:fillRect/>
          </a:stretch>
        </p:blipFill>
        <p:spPr>
          <a:xfrm>
            <a:off x="0" y="0"/>
            <a:ext cx="9168001" cy="6876000"/>
          </a:xfrm>
          <a:prstGeom prst="rect">
            <a:avLst/>
          </a:prstGeom>
          <a:ln w="12700">
            <a:miter lim="400000"/>
          </a:ln>
        </p:spPr>
      </p:pic>
      <p:sp>
        <p:nvSpPr>
          <p:cNvPr id="107" name="Titeltext"/>
          <p:cNvSpPr txBox="1">
            <a:spLocks noGrp="1"/>
          </p:cNvSpPr>
          <p:nvPr>
            <p:ph type="title"/>
          </p:nvPr>
        </p:nvSpPr>
        <p:spPr>
          <a:xfrm>
            <a:off x="457200" y="295122"/>
            <a:ext cx="8229600" cy="1143001"/>
          </a:xfrm>
          <a:prstGeom prst="rect">
            <a:avLst/>
          </a:prstGeom>
        </p:spPr>
        <p:txBody>
          <a:bodyPr/>
          <a:lstStyle>
            <a:lvl1pPr algn="ctr">
              <a:defRPr>
                <a:solidFill>
                  <a:srgbClr val="000000"/>
                </a:solidFill>
              </a:defRPr>
            </a:lvl1pPr>
          </a:lstStyle>
          <a:p>
            <a:r>
              <a:t>Titeltext</a:t>
            </a:r>
          </a:p>
        </p:txBody>
      </p:sp>
      <p:sp>
        <p:nvSpPr>
          <p:cNvPr id="108"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115" name="Bildobjekt 6" descr="Bildobjekt 6"/>
          <p:cNvPicPr>
            <a:picLocks noChangeAspect="1"/>
          </p:cNvPicPr>
          <p:nvPr/>
        </p:nvPicPr>
        <p:blipFill>
          <a:blip r:embed="rId2"/>
          <a:stretch>
            <a:fillRect/>
          </a:stretch>
        </p:blipFill>
        <p:spPr>
          <a:xfrm>
            <a:off x="0" y="0"/>
            <a:ext cx="9168001" cy="6876000"/>
          </a:xfrm>
          <a:prstGeom prst="rect">
            <a:avLst/>
          </a:prstGeom>
          <a:ln w="12700">
            <a:miter lim="400000"/>
          </a:ln>
        </p:spPr>
      </p:pic>
      <p:sp>
        <p:nvSpPr>
          <p:cNvPr id="116"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Bild med bildtext">
    <p:spTree>
      <p:nvGrpSpPr>
        <p:cNvPr id="1" name=""/>
        <p:cNvGrpSpPr/>
        <p:nvPr/>
      </p:nvGrpSpPr>
      <p:grpSpPr>
        <a:xfrm>
          <a:off x="0" y="0"/>
          <a:ext cx="0" cy="0"/>
          <a:chOff x="0" y="0"/>
          <a:chExt cx="0" cy="0"/>
        </a:xfrm>
      </p:grpSpPr>
      <p:pic>
        <p:nvPicPr>
          <p:cNvPr id="123" name="Bildobjekt 6" descr="Bildobjekt 6"/>
          <p:cNvPicPr>
            <a:picLocks noChangeAspect="1"/>
          </p:cNvPicPr>
          <p:nvPr/>
        </p:nvPicPr>
        <p:blipFill>
          <a:blip r:embed="rId2"/>
          <a:stretch>
            <a:fillRect/>
          </a:stretch>
        </p:blipFill>
        <p:spPr>
          <a:xfrm>
            <a:off x="0" y="0"/>
            <a:ext cx="9168001" cy="6876000"/>
          </a:xfrm>
          <a:prstGeom prst="rect">
            <a:avLst/>
          </a:prstGeom>
          <a:ln w="12700">
            <a:miter lim="400000"/>
          </a:ln>
        </p:spPr>
      </p:pic>
      <p:sp>
        <p:nvSpPr>
          <p:cNvPr id="124" name="Titeltext"/>
          <p:cNvSpPr txBox="1">
            <a:spLocks noGrp="1"/>
          </p:cNvSpPr>
          <p:nvPr>
            <p:ph type="title"/>
          </p:nvPr>
        </p:nvSpPr>
        <p:spPr>
          <a:xfrm>
            <a:off x="788987" y="539626"/>
            <a:ext cx="5486401" cy="566739"/>
          </a:xfrm>
          <a:prstGeom prst="rect">
            <a:avLst/>
          </a:prstGeom>
        </p:spPr>
        <p:txBody>
          <a:bodyPr anchor="b"/>
          <a:lstStyle>
            <a:lvl1pPr>
              <a:defRPr>
                <a:solidFill>
                  <a:srgbClr val="000000"/>
                </a:solidFill>
              </a:defRPr>
            </a:lvl1pPr>
          </a:lstStyle>
          <a:p>
            <a:r>
              <a:t>Titeltext</a:t>
            </a:r>
          </a:p>
        </p:txBody>
      </p:sp>
      <p:sp>
        <p:nvSpPr>
          <p:cNvPr id="125" name="Platshållare för bild 2"/>
          <p:cNvSpPr>
            <a:spLocks noGrp="1"/>
          </p:cNvSpPr>
          <p:nvPr>
            <p:ph type="pic" sz="half" idx="13"/>
          </p:nvPr>
        </p:nvSpPr>
        <p:spPr>
          <a:xfrm>
            <a:off x="4533593" y="1346200"/>
            <a:ext cx="3745220" cy="3447152"/>
          </a:xfrm>
          <a:prstGeom prst="rect">
            <a:avLst/>
          </a:prstGeom>
        </p:spPr>
        <p:txBody>
          <a:bodyPr lIns="91439" rIns="91439">
            <a:noAutofit/>
          </a:bodyPr>
          <a:lstStyle/>
          <a:p>
            <a:endParaRPr/>
          </a:p>
        </p:txBody>
      </p:sp>
      <p:sp>
        <p:nvSpPr>
          <p:cNvPr id="126" name="Brödtext nivå ett…"/>
          <p:cNvSpPr txBox="1">
            <a:spLocks noGrp="1"/>
          </p:cNvSpPr>
          <p:nvPr>
            <p:ph type="body" sz="quarter" idx="1"/>
          </p:nvPr>
        </p:nvSpPr>
        <p:spPr>
          <a:xfrm>
            <a:off x="788987" y="1236097"/>
            <a:ext cx="3498810" cy="1891192"/>
          </a:xfrm>
          <a:prstGeom prst="rect">
            <a:avLst/>
          </a:prstGeom>
        </p:spPr>
        <p:txBody>
          <a:bodyPr/>
          <a:lstStyle>
            <a:lvl1pPr marL="0" indent="0">
              <a:buSzTx/>
              <a:buFontTx/>
              <a:buNone/>
              <a:defRPr>
                <a:solidFill>
                  <a:srgbClr val="000000"/>
                </a:solidFill>
              </a:defRPr>
            </a:lvl1pPr>
            <a:lvl2pPr marL="0" indent="457200">
              <a:buSzTx/>
              <a:buFontTx/>
              <a:buNone/>
              <a:defRPr>
                <a:solidFill>
                  <a:srgbClr val="000000"/>
                </a:solidFill>
              </a:defRPr>
            </a:lvl2pPr>
            <a:lvl3pPr marL="0" indent="914400">
              <a:buSzTx/>
              <a:buFontTx/>
              <a:buNone/>
              <a:defRPr>
                <a:solidFill>
                  <a:srgbClr val="000000"/>
                </a:solidFill>
              </a:defRPr>
            </a:lvl3pPr>
            <a:lvl4pPr marL="0" indent="1371600">
              <a:buSzTx/>
              <a:buFontTx/>
              <a:buNone/>
              <a:defRPr>
                <a:solidFill>
                  <a:srgbClr val="000000"/>
                </a:solidFill>
              </a:defRPr>
            </a:lvl4pPr>
            <a:lvl5pPr marL="0" indent="1828800">
              <a:buSzTx/>
              <a:buFontTx/>
              <a:buNone/>
              <a:defRPr>
                <a:solidFill>
                  <a:srgbClr val="000000"/>
                </a:solidFill>
              </a:defRPr>
            </a:lvl5pPr>
          </a:lstStyle>
          <a:p>
            <a:r>
              <a:t>Brödtext nivå ett</a:t>
            </a:r>
          </a:p>
          <a:p>
            <a:pPr lvl="1"/>
            <a:r>
              <a:t>Brödtext nivå två</a:t>
            </a:r>
          </a:p>
          <a:p>
            <a:pPr lvl="2"/>
            <a:r>
              <a:t>Brödtext nivå tre</a:t>
            </a:r>
          </a:p>
          <a:p>
            <a:pPr lvl="3"/>
            <a:r>
              <a:t>Brödtext nivå fyra</a:t>
            </a:r>
          </a:p>
          <a:p>
            <a:pPr lvl="4"/>
            <a:r>
              <a:t>Brödtext nivå fem</a:t>
            </a:r>
          </a:p>
        </p:txBody>
      </p:sp>
      <p:sp>
        <p:nvSpPr>
          <p:cNvPr id="127"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Rubrik och innehåll">
    <p:spTree>
      <p:nvGrpSpPr>
        <p:cNvPr id="1" name=""/>
        <p:cNvGrpSpPr/>
        <p:nvPr/>
      </p:nvGrpSpPr>
      <p:grpSpPr>
        <a:xfrm>
          <a:off x="0" y="0"/>
          <a:ext cx="0" cy="0"/>
          <a:chOff x="0" y="0"/>
          <a:chExt cx="0" cy="0"/>
        </a:xfrm>
      </p:grpSpPr>
      <p:pic>
        <p:nvPicPr>
          <p:cNvPr id="134" name="Bildobjekt 6" descr="Bildobjekt 6"/>
          <p:cNvPicPr>
            <a:picLocks noChangeAspect="1"/>
          </p:cNvPicPr>
          <p:nvPr/>
        </p:nvPicPr>
        <p:blipFill>
          <a:blip r:embed="rId2"/>
          <a:stretch>
            <a:fillRect/>
          </a:stretch>
        </p:blipFill>
        <p:spPr>
          <a:xfrm>
            <a:off x="0" y="0"/>
            <a:ext cx="9168001" cy="6876000"/>
          </a:xfrm>
          <a:prstGeom prst="rect">
            <a:avLst/>
          </a:prstGeom>
          <a:ln w="12700">
            <a:miter lim="400000"/>
          </a:ln>
        </p:spPr>
      </p:pic>
      <p:sp>
        <p:nvSpPr>
          <p:cNvPr id="135" name="Titeltext"/>
          <p:cNvSpPr txBox="1">
            <a:spLocks noGrp="1"/>
          </p:cNvSpPr>
          <p:nvPr>
            <p:ph type="title"/>
          </p:nvPr>
        </p:nvSpPr>
        <p:spPr>
          <a:xfrm>
            <a:off x="877887" y="566734"/>
            <a:ext cx="7400926" cy="678409"/>
          </a:xfrm>
          <a:prstGeom prst="rect">
            <a:avLst/>
          </a:prstGeom>
        </p:spPr>
        <p:txBody>
          <a:bodyPr/>
          <a:lstStyle>
            <a:lvl1pPr>
              <a:defRPr>
                <a:solidFill>
                  <a:srgbClr val="000000"/>
                </a:solidFill>
              </a:defRPr>
            </a:lvl1pPr>
          </a:lstStyle>
          <a:p>
            <a:r>
              <a:t>Titeltext</a:t>
            </a:r>
          </a:p>
        </p:txBody>
      </p:sp>
      <p:sp>
        <p:nvSpPr>
          <p:cNvPr id="136" name="Brödtext nivå ett…"/>
          <p:cNvSpPr txBox="1">
            <a:spLocks noGrp="1"/>
          </p:cNvSpPr>
          <p:nvPr>
            <p:ph type="body" idx="1"/>
          </p:nvPr>
        </p:nvSpPr>
        <p:spPr>
          <a:xfrm>
            <a:off x="877887" y="1245143"/>
            <a:ext cx="7400926" cy="4525964"/>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Brödtext nivå ett</a:t>
            </a:r>
          </a:p>
          <a:p>
            <a:pPr lvl="1"/>
            <a:r>
              <a:t>Brödtext nivå två</a:t>
            </a:r>
          </a:p>
          <a:p>
            <a:pPr lvl="2"/>
            <a:r>
              <a:t>Brödtext nivå tre</a:t>
            </a:r>
          </a:p>
          <a:p>
            <a:pPr lvl="3"/>
            <a:r>
              <a:t>Brödtext nivå fyra</a:t>
            </a:r>
          </a:p>
          <a:p>
            <a:pPr lvl="4"/>
            <a:r>
              <a:t>Brödtext nivå fem</a:t>
            </a:r>
          </a:p>
        </p:txBody>
      </p:sp>
      <p:sp>
        <p:nvSpPr>
          <p:cNvPr id="137"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vå innehållsdelar">
    <p:spTree>
      <p:nvGrpSpPr>
        <p:cNvPr id="1" name=""/>
        <p:cNvGrpSpPr/>
        <p:nvPr/>
      </p:nvGrpSpPr>
      <p:grpSpPr>
        <a:xfrm>
          <a:off x="0" y="0"/>
          <a:ext cx="0" cy="0"/>
          <a:chOff x="0" y="0"/>
          <a:chExt cx="0" cy="0"/>
        </a:xfrm>
      </p:grpSpPr>
      <p:pic>
        <p:nvPicPr>
          <p:cNvPr id="144" name="Bildobjekt 6" descr="Bildobjekt 6"/>
          <p:cNvPicPr>
            <a:picLocks noChangeAspect="1"/>
          </p:cNvPicPr>
          <p:nvPr/>
        </p:nvPicPr>
        <p:blipFill>
          <a:blip r:embed="rId2"/>
          <a:stretch>
            <a:fillRect/>
          </a:stretch>
        </p:blipFill>
        <p:spPr>
          <a:xfrm>
            <a:off x="0" y="0"/>
            <a:ext cx="9168001" cy="6876000"/>
          </a:xfrm>
          <a:prstGeom prst="rect">
            <a:avLst/>
          </a:prstGeom>
          <a:ln w="12700">
            <a:miter lim="400000"/>
          </a:ln>
        </p:spPr>
      </p:pic>
      <p:sp>
        <p:nvSpPr>
          <p:cNvPr id="145" name="Titeltext"/>
          <p:cNvSpPr txBox="1">
            <a:spLocks noGrp="1"/>
          </p:cNvSpPr>
          <p:nvPr>
            <p:ph type="title"/>
          </p:nvPr>
        </p:nvSpPr>
        <p:spPr>
          <a:xfrm>
            <a:off x="877887" y="581898"/>
            <a:ext cx="7400926" cy="661493"/>
          </a:xfrm>
          <a:prstGeom prst="rect">
            <a:avLst/>
          </a:prstGeom>
        </p:spPr>
        <p:txBody>
          <a:bodyPr/>
          <a:lstStyle>
            <a:lvl1pPr algn="ctr">
              <a:defRPr>
                <a:solidFill>
                  <a:srgbClr val="000000"/>
                </a:solidFill>
              </a:defRPr>
            </a:lvl1pPr>
          </a:lstStyle>
          <a:p>
            <a:r>
              <a:t>Titeltext</a:t>
            </a:r>
          </a:p>
        </p:txBody>
      </p:sp>
      <p:sp>
        <p:nvSpPr>
          <p:cNvPr id="146" name="Brödtext nivå ett…"/>
          <p:cNvSpPr txBox="1">
            <a:spLocks noGrp="1"/>
          </p:cNvSpPr>
          <p:nvPr>
            <p:ph type="body" sz="half" idx="1"/>
          </p:nvPr>
        </p:nvSpPr>
        <p:spPr>
          <a:xfrm>
            <a:off x="877887" y="1245145"/>
            <a:ext cx="3617914" cy="4019349"/>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Brödtext nivå ett</a:t>
            </a:r>
          </a:p>
          <a:p>
            <a:pPr lvl="1"/>
            <a:r>
              <a:t>Brödtext nivå två</a:t>
            </a:r>
          </a:p>
          <a:p>
            <a:pPr lvl="2"/>
            <a:r>
              <a:t>Brödtext nivå tre</a:t>
            </a:r>
          </a:p>
          <a:p>
            <a:pPr lvl="3"/>
            <a:r>
              <a:t>Brödtext nivå fyra</a:t>
            </a:r>
          </a:p>
          <a:p>
            <a:pPr lvl="4"/>
            <a:r>
              <a:t>Brödtext nivå fem</a:t>
            </a:r>
          </a:p>
        </p:txBody>
      </p:sp>
      <p:sp>
        <p:nvSpPr>
          <p:cNvPr id="147"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Endast rubrik">
    <p:spTree>
      <p:nvGrpSpPr>
        <p:cNvPr id="1" name=""/>
        <p:cNvGrpSpPr/>
        <p:nvPr/>
      </p:nvGrpSpPr>
      <p:grpSpPr>
        <a:xfrm>
          <a:off x="0" y="0"/>
          <a:ext cx="0" cy="0"/>
          <a:chOff x="0" y="0"/>
          <a:chExt cx="0" cy="0"/>
        </a:xfrm>
      </p:grpSpPr>
      <p:pic>
        <p:nvPicPr>
          <p:cNvPr id="154" name="Bildobjekt 6" descr="Bildobjekt 6"/>
          <p:cNvPicPr>
            <a:picLocks noChangeAspect="1"/>
          </p:cNvPicPr>
          <p:nvPr/>
        </p:nvPicPr>
        <p:blipFill>
          <a:blip r:embed="rId2"/>
          <a:stretch>
            <a:fillRect/>
          </a:stretch>
        </p:blipFill>
        <p:spPr>
          <a:xfrm>
            <a:off x="0" y="0"/>
            <a:ext cx="9168001" cy="6876000"/>
          </a:xfrm>
          <a:prstGeom prst="rect">
            <a:avLst/>
          </a:prstGeom>
          <a:ln w="12700">
            <a:miter lim="400000"/>
          </a:ln>
        </p:spPr>
      </p:pic>
      <p:sp>
        <p:nvSpPr>
          <p:cNvPr id="155" name="Titeltext"/>
          <p:cNvSpPr txBox="1">
            <a:spLocks noGrp="1"/>
          </p:cNvSpPr>
          <p:nvPr>
            <p:ph type="title"/>
          </p:nvPr>
        </p:nvSpPr>
        <p:spPr>
          <a:xfrm>
            <a:off x="457200" y="295122"/>
            <a:ext cx="8229600" cy="1143001"/>
          </a:xfrm>
          <a:prstGeom prst="rect">
            <a:avLst/>
          </a:prstGeom>
        </p:spPr>
        <p:txBody>
          <a:bodyPr/>
          <a:lstStyle>
            <a:lvl1pPr algn="ctr">
              <a:defRPr>
                <a:solidFill>
                  <a:srgbClr val="000000"/>
                </a:solidFill>
              </a:defRPr>
            </a:lvl1pPr>
          </a:lstStyle>
          <a:p>
            <a:r>
              <a:t>Titeltext</a:t>
            </a:r>
          </a:p>
        </p:txBody>
      </p:sp>
      <p:sp>
        <p:nvSpPr>
          <p:cNvPr id="156"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163" name="Bildobjekt 6" descr="Bildobjekt 6"/>
          <p:cNvPicPr>
            <a:picLocks noChangeAspect="1"/>
          </p:cNvPicPr>
          <p:nvPr/>
        </p:nvPicPr>
        <p:blipFill>
          <a:blip r:embed="rId2"/>
          <a:stretch>
            <a:fillRect/>
          </a:stretch>
        </p:blipFill>
        <p:spPr>
          <a:xfrm>
            <a:off x="0" y="0"/>
            <a:ext cx="9168001" cy="6876000"/>
          </a:xfrm>
          <a:prstGeom prst="rect">
            <a:avLst/>
          </a:prstGeom>
          <a:ln w="12700">
            <a:miter lim="400000"/>
          </a:ln>
        </p:spPr>
      </p:pic>
      <p:sp>
        <p:nvSpPr>
          <p:cNvPr id="164"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171" name="Bildobjekt 6" descr="Bildobjekt 6"/>
          <p:cNvPicPr>
            <a:picLocks noChangeAspect="1"/>
          </p:cNvPicPr>
          <p:nvPr/>
        </p:nvPicPr>
        <p:blipFill>
          <a:blip r:embed="rId2"/>
          <a:stretch>
            <a:fillRect/>
          </a:stretch>
        </p:blipFill>
        <p:spPr>
          <a:xfrm>
            <a:off x="0" y="0"/>
            <a:ext cx="9168001" cy="6876000"/>
          </a:xfrm>
          <a:prstGeom prst="rect">
            <a:avLst/>
          </a:prstGeom>
          <a:ln w="12700">
            <a:miter lim="400000"/>
          </a:ln>
        </p:spPr>
      </p:pic>
      <p:sp>
        <p:nvSpPr>
          <p:cNvPr id="172"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om">
    <p:spTree>
      <p:nvGrpSpPr>
        <p:cNvPr id="1" name=""/>
        <p:cNvGrpSpPr/>
        <p:nvPr/>
      </p:nvGrpSpPr>
      <p:grpSpPr>
        <a:xfrm>
          <a:off x="0" y="0"/>
          <a:ext cx="0" cy="0"/>
          <a:chOff x="0" y="0"/>
          <a:chExt cx="0" cy="0"/>
        </a:xfrm>
      </p:grpSpPr>
      <p:sp>
        <p:nvSpPr>
          <p:cNvPr id="21"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Rubrikbild">
    <p:spTree>
      <p:nvGrpSpPr>
        <p:cNvPr id="1" name=""/>
        <p:cNvGrpSpPr/>
        <p:nvPr/>
      </p:nvGrpSpPr>
      <p:grpSpPr>
        <a:xfrm>
          <a:off x="0" y="0"/>
          <a:ext cx="0" cy="0"/>
          <a:chOff x="0" y="0"/>
          <a:chExt cx="0" cy="0"/>
        </a:xfrm>
      </p:grpSpPr>
      <p:pic>
        <p:nvPicPr>
          <p:cNvPr id="28" name="Bildobjekt 8" descr="Bildobjekt 8"/>
          <p:cNvPicPr>
            <a:picLocks noChangeAspect="1"/>
          </p:cNvPicPr>
          <p:nvPr/>
        </p:nvPicPr>
        <p:blipFill>
          <a:blip r:embed="rId2"/>
          <a:srcRect l="63496"/>
          <a:stretch>
            <a:fillRect/>
          </a:stretch>
        </p:blipFill>
        <p:spPr>
          <a:xfrm>
            <a:off x="5821362" y="0"/>
            <a:ext cx="3346637" cy="6876000"/>
          </a:xfrm>
          <a:prstGeom prst="rect">
            <a:avLst/>
          </a:prstGeom>
          <a:ln w="12700">
            <a:miter lim="400000"/>
          </a:ln>
        </p:spPr>
      </p:pic>
      <p:sp>
        <p:nvSpPr>
          <p:cNvPr id="29" name="Titeltext"/>
          <p:cNvSpPr txBox="1">
            <a:spLocks noGrp="1"/>
          </p:cNvSpPr>
          <p:nvPr>
            <p:ph type="title"/>
          </p:nvPr>
        </p:nvSpPr>
        <p:spPr>
          <a:xfrm>
            <a:off x="685800" y="1891445"/>
            <a:ext cx="3898900" cy="1918787"/>
          </a:xfrm>
          <a:prstGeom prst="rect">
            <a:avLst/>
          </a:prstGeom>
        </p:spPr>
        <p:txBody>
          <a:bodyPr/>
          <a:lstStyle>
            <a:lvl1pPr>
              <a:defRPr>
                <a:solidFill>
                  <a:srgbClr val="000000"/>
                </a:solidFill>
              </a:defRPr>
            </a:lvl1pPr>
          </a:lstStyle>
          <a:p>
            <a:r>
              <a:t>Titeltext</a:t>
            </a:r>
          </a:p>
        </p:txBody>
      </p:sp>
      <p:sp>
        <p:nvSpPr>
          <p:cNvPr id="30"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37" name="Bildobjekt 8" descr="Bildobjekt 8"/>
          <p:cNvPicPr>
            <a:picLocks noChangeAspect="1"/>
          </p:cNvPicPr>
          <p:nvPr/>
        </p:nvPicPr>
        <p:blipFill>
          <a:blip r:embed="rId2"/>
          <a:srcRect l="63496"/>
          <a:stretch>
            <a:fillRect/>
          </a:stretch>
        </p:blipFill>
        <p:spPr>
          <a:xfrm>
            <a:off x="5821362" y="0"/>
            <a:ext cx="3346637" cy="6876000"/>
          </a:xfrm>
          <a:prstGeom prst="rect">
            <a:avLst/>
          </a:prstGeom>
          <a:ln w="12700">
            <a:miter lim="400000"/>
          </a:ln>
        </p:spPr>
      </p:pic>
      <p:sp>
        <p:nvSpPr>
          <p:cNvPr id="38"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1_Rubrikbild">
    <p:spTree>
      <p:nvGrpSpPr>
        <p:cNvPr id="1" name=""/>
        <p:cNvGrpSpPr/>
        <p:nvPr/>
      </p:nvGrpSpPr>
      <p:grpSpPr>
        <a:xfrm>
          <a:off x="0" y="0"/>
          <a:ext cx="0" cy="0"/>
          <a:chOff x="0" y="0"/>
          <a:chExt cx="0" cy="0"/>
        </a:xfrm>
      </p:grpSpPr>
      <p:pic>
        <p:nvPicPr>
          <p:cNvPr id="45" name="Bildobjekt 8" descr="Bildobjekt 8"/>
          <p:cNvPicPr>
            <a:picLocks noChangeAspect="1"/>
          </p:cNvPicPr>
          <p:nvPr/>
        </p:nvPicPr>
        <p:blipFill>
          <a:blip r:embed="rId2"/>
          <a:srcRect l="63496"/>
          <a:stretch>
            <a:fillRect/>
          </a:stretch>
        </p:blipFill>
        <p:spPr>
          <a:xfrm>
            <a:off x="5821362" y="0"/>
            <a:ext cx="3346637" cy="6876000"/>
          </a:xfrm>
          <a:prstGeom prst="rect">
            <a:avLst/>
          </a:prstGeom>
          <a:ln w="12700">
            <a:miter lim="400000"/>
          </a:ln>
        </p:spPr>
      </p:pic>
      <p:sp>
        <p:nvSpPr>
          <p:cNvPr id="46" name="Titeltext"/>
          <p:cNvSpPr txBox="1">
            <a:spLocks noGrp="1"/>
          </p:cNvSpPr>
          <p:nvPr>
            <p:ph type="title"/>
          </p:nvPr>
        </p:nvSpPr>
        <p:spPr>
          <a:xfrm>
            <a:off x="685800" y="1891445"/>
            <a:ext cx="6872466" cy="976373"/>
          </a:xfrm>
          <a:prstGeom prst="rect">
            <a:avLst/>
          </a:prstGeom>
        </p:spPr>
        <p:txBody>
          <a:bodyPr/>
          <a:lstStyle/>
          <a:p>
            <a:r>
              <a:t>Titeltext</a:t>
            </a:r>
          </a:p>
        </p:txBody>
      </p:sp>
      <p:sp>
        <p:nvSpPr>
          <p:cNvPr id="47" name="Brödtext nivå ett…"/>
          <p:cNvSpPr txBox="1">
            <a:spLocks noGrp="1"/>
          </p:cNvSpPr>
          <p:nvPr>
            <p:ph type="body" sz="quarter" idx="1"/>
          </p:nvPr>
        </p:nvSpPr>
        <p:spPr>
          <a:xfrm>
            <a:off x="685800" y="2874646"/>
            <a:ext cx="6872466" cy="1752601"/>
          </a:xfrm>
          <a:prstGeom prst="rect">
            <a:avLst/>
          </a:prstGeom>
        </p:spPr>
        <p:txBody>
          <a:bodyPr/>
          <a:lstStyle>
            <a:lvl1pPr marL="0" indent="0">
              <a:buSzTx/>
              <a:buFontTx/>
              <a:buNone/>
            </a:lvl1pPr>
            <a:lvl2pPr marL="0" indent="457200">
              <a:buSzTx/>
              <a:buFontTx/>
              <a:buNone/>
            </a:lvl2pPr>
            <a:lvl3pPr marL="0" indent="914400">
              <a:buSzTx/>
              <a:buFontTx/>
              <a:buNone/>
            </a:lvl3pPr>
            <a:lvl4pPr marL="0" indent="1371600">
              <a:buSzTx/>
              <a:buFontTx/>
              <a:buNone/>
            </a:lvl4pPr>
            <a:lvl5pPr marL="0" indent="1828800">
              <a:buSzTx/>
              <a:buFontTx/>
              <a:buNone/>
            </a:lvl5pPr>
          </a:lstStyle>
          <a:p>
            <a:r>
              <a:t>Brödtext nivå ett</a:t>
            </a:r>
          </a:p>
          <a:p>
            <a:pPr lvl="1"/>
            <a:r>
              <a:t>Brödtext nivå två</a:t>
            </a:r>
          </a:p>
          <a:p>
            <a:pPr lvl="2"/>
            <a:r>
              <a:t>Brödtext nivå tre</a:t>
            </a:r>
          </a:p>
          <a:p>
            <a:pPr lvl="3"/>
            <a:r>
              <a:t>Brödtext nivå fyra</a:t>
            </a:r>
          </a:p>
          <a:p>
            <a:pPr lvl="4"/>
            <a:r>
              <a:t>Brödtext nivå fem</a:t>
            </a:r>
          </a:p>
        </p:txBody>
      </p:sp>
      <p:sp>
        <p:nvSpPr>
          <p:cNvPr id="48"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Rubrikbild">
    <p:spTree>
      <p:nvGrpSpPr>
        <p:cNvPr id="1" name=""/>
        <p:cNvGrpSpPr/>
        <p:nvPr/>
      </p:nvGrpSpPr>
      <p:grpSpPr>
        <a:xfrm>
          <a:off x="0" y="0"/>
          <a:ext cx="0" cy="0"/>
          <a:chOff x="0" y="0"/>
          <a:chExt cx="0" cy="0"/>
        </a:xfrm>
      </p:grpSpPr>
      <p:pic>
        <p:nvPicPr>
          <p:cNvPr id="55" name="Bildobjekt 5" descr="Bildobjekt 5"/>
          <p:cNvPicPr>
            <a:picLocks noChangeAspect="1"/>
          </p:cNvPicPr>
          <p:nvPr/>
        </p:nvPicPr>
        <p:blipFill>
          <a:blip r:embed="rId2"/>
          <a:srcRect l="3334" r="3592" b="199"/>
          <a:stretch>
            <a:fillRect/>
          </a:stretch>
        </p:blipFill>
        <p:spPr>
          <a:xfrm>
            <a:off x="-2" y="13647"/>
            <a:ext cx="9144003" cy="6844353"/>
          </a:xfrm>
          <a:prstGeom prst="rect">
            <a:avLst/>
          </a:prstGeom>
          <a:ln w="12700">
            <a:miter lim="400000"/>
          </a:ln>
        </p:spPr>
      </p:pic>
      <p:pic>
        <p:nvPicPr>
          <p:cNvPr id="56" name="Bildobjekt 6" descr="Bildobjekt 6"/>
          <p:cNvPicPr>
            <a:picLocks noChangeAspect="1"/>
          </p:cNvPicPr>
          <p:nvPr/>
        </p:nvPicPr>
        <p:blipFill>
          <a:blip r:embed="rId3"/>
          <a:stretch>
            <a:fillRect/>
          </a:stretch>
        </p:blipFill>
        <p:spPr>
          <a:xfrm>
            <a:off x="0" y="0"/>
            <a:ext cx="9144000" cy="6858000"/>
          </a:xfrm>
          <a:prstGeom prst="rect">
            <a:avLst/>
          </a:prstGeom>
          <a:ln w="12700">
            <a:miter lim="400000"/>
          </a:ln>
        </p:spPr>
      </p:pic>
      <p:sp>
        <p:nvSpPr>
          <p:cNvPr id="57" name="Titeltext"/>
          <p:cNvSpPr txBox="1">
            <a:spLocks noGrp="1"/>
          </p:cNvSpPr>
          <p:nvPr>
            <p:ph type="title"/>
          </p:nvPr>
        </p:nvSpPr>
        <p:spPr>
          <a:xfrm>
            <a:off x="685800" y="382457"/>
            <a:ext cx="6872466" cy="976373"/>
          </a:xfrm>
          <a:prstGeom prst="rect">
            <a:avLst/>
          </a:prstGeom>
        </p:spPr>
        <p:txBody>
          <a:bodyPr/>
          <a:lstStyle>
            <a:lvl1pPr>
              <a:defRPr>
                <a:solidFill>
                  <a:srgbClr val="000000"/>
                </a:solidFill>
              </a:defRPr>
            </a:lvl1pPr>
          </a:lstStyle>
          <a:p>
            <a:r>
              <a:t>Titeltext</a:t>
            </a:r>
          </a:p>
        </p:txBody>
      </p:sp>
      <p:sp>
        <p:nvSpPr>
          <p:cNvPr id="58" name="Brödtext nivå ett…"/>
          <p:cNvSpPr txBox="1">
            <a:spLocks noGrp="1"/>
          </p:cNvSpPr>
          <p:nvPr>
            <p:ph type="body" sz="quarter" idx="1"/>
          </p:nvPr>
        </p:nvSpPr>
        <p:spPr>
          <a:xfrm>
            <a:off x="685800" y="1365658"/>
            <a:ext cx="6872466" cy="1752601"/>
          </a:xfrm>
          <a:prstGeom prst="rect">
            <a:avLst/>
          </a:prstGeom>
        </p:spPr>
        <p:txBody>
          <a:bodyPr/>
          <a:lstStyle>
            <a:lvl1pPr marL="0" indent="0">
              <a:buSzTx/>
              <a:buFontTx/>
              <a:buNone/>
              <a:defRPr>
                <a:solidFill>
                  <a:srgbClr val="000000"/>
                </a:solidFill>
              </a:defRPr>
            </a:lvl1pPr>
            <a:lvl2pPr marL="0" indent="457200">
              <a:buSzTx/>
              <a:buFontTx/>
              <a:buNone/>
              <a:defRPr>
                <a:solidFill>
                  <a:srgbClr val="000000"/>
                </a:solidFill>
              </a:defRPr>
            </a:lvl2pPr>
            <a:lvl3pPr marL="0" indent="914400">
              <a:buSzTx/>
              <a:buFontTx/>
              <a:buNone/>
              <a:defRPr>
                <a:solidFill>
                  <a:srgbClr val="000000"/>
                </a:solidFill>
              </a:defRPr>
            </a:lvl3pPr>
            <a:lvl4pPr marL="0" indent="1371600">
              <a:buSzTx/>
              <a:buFontTx/>
              <a:buNone/>
              <a:defRPr>
                <a:solidFill>
                  <a:srgbClr val="000000"/>
                </a:solidFill>
              </a:defRPr>
            </a:lvl4pPr>
            <a:lvl5pPr marL="0" indent="1828800">
              <a:buSzTx/>
              <a:buFontTx/>
              <a:buNone/>
              <a:defRPr>
                <a:solidFill>
                  <a:srgbClr val="000000"/>
                </a:solidFill>
              </a:defRPr>
            </a:lvl5pPr>
          </a:lstStyle>
          <a:p>
            <a:r>
              <a:t>Brödtext nivå ett</a:t>
            </a:r>
          </a:p>
          <a:p>
            <a:pPr lvl="1"/>
            <a:r>
              <a:t>Brödtext nivå två</a:t>
            </a:r>
          </a:p>
          <a:p>
            <a:pPr lvl="2"/>
            <a:r>
              <a:t>Brödtext nivå tre</a:t>
            </a:r>
          </a:p>
          <a:p>
            <a:pPr lvl="3"/>
            <a:r>
              <a:t>Brödtext nivå fyra</a:t>
            </a:r>
          </a:p>
          <a:p>
            <a:pPr lvl="4"/>
            <a:r>
              <a:t>Brödtext nivå fem</a:t>
            </a:r>
          </a:p>
        </p:txBody>
      </p:sp>
      <p:sp>
        <p:nvSpPr>
          <p:cNvPr id="59"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66" name="Bildobjekt 5" descr="Bildobjekt 5"/>
          <p:cNvPicPr>
            <a:picLocks noChangeAspect="1"/>
          </p:cNvPicPr>
          <p:nvPr/>
        </p:nvPicPr>
        <p:blipFill>
          <a:blip r:embed="rId2"/>
          <a:srcRect l="3334" r="3592" b="199"/>
          <a:stretch>
            <a:fillRect/>
          </a:stretch>
        </p:blipFill>
        <p:spPr>
          <a:xfrm>
            <a:off x="-2" y="13647"/>
            <a:ext cx="9144003" cy="6844353"/>
          </a:xfrm>
          <a:prstGeom prst="rect">
            <a:avLst/>
          </a:prstGeom>
          <a:ln w="12700">
            <a:miter lim="400000"/>
          </a:ln>
        </p:spPr>
      </p:pic>
      <p:pic>
        <p:nvPicPr>
          <p:cNvPr id="67" name="Bildobjekt 6" descr="Bildobjekt 6"/>
          <p:cNvPicPr>
            <a:picLocks noChangeAspect="1"/>
          </p:cNvPicPr>
          <p:nvPr/>
        </p:nvPicPr>
        <p:blipFill>
          <a:blip r:embed="rId3"/>
          <a:stretch>
            <a:fillRect/>
          </a:stretch>
        </p:blipFill>
        <p:spPr>
          <a:xfrm>
            <a:off x="0" y="0"/>
            <a:ext cx="9144000" cy="6858000"/>
          </a:xfrm>
          <a:prstGeom prst="rect">
            <a:avLst/>
          </a:prstGeom>
          <a:ln w="12700">
            <a:miter lim="400000"/>
          </a:ln>
        </p:spPr>
      </p:pic>
      <p:sp>
        <p:nvSpPr>
          <p:cNvPr id="68"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Bild med bildtext">
    <p:spTree>
      <p:nvGrpSpPr>
        <p:cNvPr id="1" name=""/>
        <p:cNvGrpSpPr/>
        <p:nvPr/>
      </p:nvGrpSpPr>
      <p:grpSpPr>
        <a:xfrm>
          <a:off x="0" y="0"/>
          <a:ext cx="0" cy="0"/>
          <a:chOff x="0" y="0"/>
          <a:chExt cx="0" cy="0"/>
        </a:xfrm>
      </p:grpSpPr>
      <p:pic>
        <p:nvPicPr>
          <p:cNvPr id="75" name="Bildobjekt 6" descr="Bildobjekt 6"/>
          <p:cNvPicPr>
            <a:picLocks noChangeAspect="1"/>
          </p:cNvPicPr>
          <p:nvPr/>
        </p:nvPicPr>
        <p:blipFill>
          <a:blip r:embed="rId2"/>
          <a:stretch>
            <a:fillRect/>
          </a:stretch>
        </p:blipFill>
        <p:spPr>
          <a:xfrm>
            <a:off x="0" y="0"/>
            <a:ext cx="9168001" cy="6876000"/>
          </a:xfrm>
          <a:prstGeom prst="rect">
            <a:avLst/>
          </a:prstGeom>
          <a:ln w="12700">
            <a:miter lim="400000"/>
          </a:ln>
        </p:spPr>
      </p:pic>
      <p:sp>
        <p:nvSpPr>
          <p:cNvPr id="76" name="Titeltext"/>
          <p:cNvSpPr txBox="1">
            <a:spLocks noGrp="1"/>
          </p:cNvSpPr>
          <p:nvPr>
            <p:ph type="title"/>
          </p:nvPr>
        </p:nvSpPr>
        <p:spPr>
          <a:xfrm>
            <a:off x="788987" y="539626"/>
            <a:ext cx="5486401" cy="566739"/>
          </a:xfrm>
          <a:prstGeom prst="rect">
            <a:avLst/>
          </a:prstGeom>
        </p:spPr>
        <p:txBody>
          <a:bodyPr anchor="b"/>
          <a:lstStyle>
            <a:lvl1pPr>
              <a:defRPr>
                <a:solidFill>
                  <a:srgbClr val="000000"/>
                </a:solidFill>
              </a:defRPr>
            </a:lvl1pPr>
          </a:lstStyle>
          <a:p>
            <a:r>
              <a:t>Titeltext</a:t>
            </a:r>
          </a:p>
        </p:txBody>
      </p:sp>
      <p:sp>
        <p:nvSpPr>
          <p:cNvPr id="77" name="Platshållare för bild 2"/>
          <p:cNvSpPr>
            <a:spLocks noGrp="1"/>
          </p:cNvSpPr>
          <p:nvPr>
            <p:ph type="pic" sz="half" idx="13"/>
          </p:nvPr>
        </p:nvSpPr>
        <p:spPr>
          <a:xfrm>
            <a:off x="4533593" y="1346200"/>
            <a:ext cx="3745220" cy="3447152"/>
          </a:xfrm>
          <a:prstGeom prst="rect">
            <a:avLst/>
          </a:prstGeom>
        </p:spPr>
        <p:txBody>
          <a:bodyPr lIns="91439" rIns="91439">
            <a:noAutofit/>
          </a:bodyPr>
          <a:lstStyle/>
          <a:p>
            <a:endParaRPr/>
          </a:p>
        </p:txBody>
      </p:sp>
      <p:sp>
        <p:nvSpPr>
          <p:cNvPr id="78" name="Brödtext nivå ett…"/>
          <p:cNvSpPr txBox="1">
            <a:spLocks noGrp="1"/>
          </p:cNvSpPr>
          <p:nvPr>
            <p:ph type="body" sz="quarter" idx="1"/>
          </p:nvPr>
        </p:nvSpPr>
        <p:spPr>
          <a:xfrm>
            <a:off x="788987" y="1236097"/>
            <a:ext cx="3498810" cy="1891192"/>
          </a:xfrm>
          <a:prstGeom prst="rect">
            <a:avLst/>
          </a:prstGeom>
        </p:spPr>
        <p:txBody>
          <a:bodyPr/>
          <a:lstStyle>
            <a:lvl1pPr marL="0" indent="0">
              <a:buSzTx/>
              <a:buFontTx/>
              <a:buNone/>
              <a:defRPr>
                <a:solidFill>
                  <a:srgbClr val="000000"/>
                </a:solidFill>
              </a:defRPr>
            </a:lvl1pPr>
            <a:lvl2pPr marL="0" indent="457200">
              <a:buSzTx/>
              <a:buFontTx/>
              <a:buNone/>
              <a:defRPr>
                <a:solidFill>
                  <a:srgbClr val="000000"/>
                </a:solidFill>
              </a:defRPr>
            </a:lvl2pPr>
            <a:lvl3pPr marL="0" indent="914400">
              <a:buSzTx/>
              <a:buFontTx/>
              <a:buNone/>
              <a:defRPr>
                <a:solidFill>
                  <a:srgbClr val="000000"/>
                </a:solidFill>
              </a:defRPr>
            </a:lvl3pPr>
            <a:lvl4pPr marL="0" indent="1371600">
              <a:buSzTx/>
              <a:buFontTx/>
              <a:buNone/>
              <a:defRPr>
                <a:solidFill>
                  <a:srgbClr val="000000"/>
                </a:solidFill>
              </a:defRPr>
            </a:lvl4pPr>
            <a:lvl5pPr marL="0" indent="1828800">
              <a:buSzTx/>
              <a:buFontTx/>
              <a:buNone/>
              <a:defRPr>
                <a:solidFill>
                  <a:srgbClr val="000000"/>
                </a:solidFill>
              </a:defRPr>
            </a:lvl5pPr>
          </a:lstStyle>
          <a:p>
            <a:r>
              <a:t>Brödtext nivå ett</a:t>
            </a:r>
          </a:p>
          <a:p>
            <a:pPr lvl="1"/>
            <a:r>
              <a:t>Brödtext nivå två</a:t>
            </a:r>
          </a:p>
          <a:p>
            <a:pPr lvl="2"/>
            <a:r>
              <a:t>Brödtext nivå tre</a:t>
            </a:r>
          </a:p>
          <a:p>
            <a:pPr lvl="3"/>
            <a:r>
              <a:t>Brödtext nivå fyra</a:t>
            </a:r>
          </a:p>
          <a:p>
            <a:pPr lvl="4"/>
            <a:r>
              <a:t>Brödtext nivå fem</a:t>
            </a:r>
          </a:p>
        </p:txBody>
      </p:sp>
      <p:sp>
        <p:nvSpPr>
          <p:cNvPr id="79"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Rubrik och innehåll">
    <p:spTree>
      <p:nvGrpSpPr>
        <p:cNvPr id="1" name=""/>
        <p:cNvGrpSpPr/>
        <p:nvPr/>
      </p:nvGrpSpPr>
      <p:grpSpPr>
        <a:xfrm>
          <a:off x="0" y="0"/>
          <a:ext cx="0" cy="0"/>
          <a:chOff x="0" y="0"/>
          <a:chExt cx="0" cy="0"/>
        </a:xfrm>
      </p:grpSpPr>
      <p:pic>
        <p:nvPicPr>
          <p:cNvPr id="86" name="Bildobjekt 6" descr="Bildobjekt 6"/>
          <p:cNvPicPr>
            <a:picLocks noChangeAspect="1"/>
          </p:cNvPicPr>
          <p:nvPr/>
        </p:nvPicPr>
        <p:blipFill>
          <a:blip r:embed="rId2"/>
          <a:stretch>
            <a:fillRect/>
          </a:stretch>
        </p:blipFill>
        <p:spPr>
          <a:xfrm>
            <a:off x="0" y="0"/>
            <a:ext cx="9168001" cy="6876000"/>
          </a:xfrm>
          <a:prstGeom prst="rect">
            <a:avLst/>
          </a:prstGeom>
          <a:ln w="12700">
            <a:miter lim="400000"/>
          </a:ln>
        </p:spPr>
      </p:pic>
      <p:sp>
        <p:nvSpPr>
          <p:cNvPr id="87" name="Titeltext"/>
          <p:cNvSpPr txBox="1">
            <a:spLocks noGrp="1"/>
          </p:cNvSpPr>
          <p:nvPr>
            <p:ph type="title"/>
          </p:nvPr>
        </p:nvSpPr>
        <p:spPr>
          <a:xfrm>
            <a:off x="877887" y="566734"/>
            <a:ext cx="7400926" cy="678409"/>
          </a:xfrm>
          <a:prstGeom prst="rect">
            <a:avLst/>
          </a:prstGeom>
        </p:spPr>
        <p:txBody>
          <a:bodyPr/>
          <a:lstStyle>
            <a:lvl1pPr>
              <a:defRPr>
                <a:solidFill>
                  <a:srgbClr val="000000"/>
                </a:solidFill>
              </a:defRPr>
            </a:lvl1pPr>
          </a:lstStyle>
          <a:p>
            <a:r>
              <a:t>Titeltext</a:t>
            </a:r>
          </a:p>
        </p:txBody>
      </p:sp>
      <p:sp>
        <p:nvSpPr>
          <p:cNvPr id="88" name="Brödtext nivå ett…"/>
          <p:cNvSpPr txBox="1">
            <a:spLocks noGrp="1"/>
          </p:cNvSpPr>
          <p:nvPr>
            <p:ph type="body" idx="1"/>
          </p:nvPr>
        </p:nvSpPr>
        <p:spPr>
          <a:xfrm>
            <a:off x="877887" y="1245143"/>
            <a:ext cx="7400926" cy="4525964"/>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Brödtext nivå ett</a:t>
            </a:r>
          </a:p>
          <a:p>
            <a:pPr lvl="1"/>
            <a:r>
              <a:t>Brödtext nivå två</a:t>
            </a:r>
          </a:p>
          <a:p>
            <a:pPr lvl="2"/>
            <a:r>
              <a:t>Brödtext nivå tre</a:t>
            </a:r>
          </a:p>
          <a:p>
            <a:pPr lvl="3"/>
            <a:r>
              <a:t>Brödtext nivå fyra</a:t>
            </a:r>
          </a:p>
          <a:p>
            <a:pPr lvl="4"/>
            <a:r>
              <a:t>Brödtext nivå fem</a:t>
            </a:r>
          </a:p>
        </p:txBody>
      </p:sp>
      <p:sp>
        <p:nvSpPr>
          <p:cNvPr id="89"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Bildobjekt 6" descr="Bildobjekt 6"/>
          <p:cNvPicPr>
            <a:picLocks noChangeAspect="1"/>
          </p:cNvPicPr>
          <p:nvPr/>
        </p:nvPicPr>
        <p:blipFill>
          <a:blip r:embed="rId20"/>
          <a:stretch>
            <a:fillRect/>
          </a:stretch>
        </p:blipFill>
        <p:spPr>
          <a:xfrm>
            <a:off x="0" y="0"/>
            <a:ext cx="9168001" cy="6876000"/>
          </a:xfrm>
          <a:prstGeom prst="rect">
            <a:avLst/>
          </a:prstGeom>
          <a:ln w="12700">
            <a:miter lim="400000"/>
          </a:ln>
        </p:spPr>
      </p:pic>
      <p:sp>
        <p:nvSpPr>
          <p:cNvPr id="3" name="Titeltext"/>
          <p:cNvSpPr txBox="1">
            <a:spLocks noGrp="1"/>
          </p:cNvSpPr>
          <p:nvPr>
            <p:ph type="title"/>
          </p:nvPr>
        </p:nvSpPr>
        <p:spPr>
          <a:xfrm>
            <a:off x="457200" y="92074"/>
            <a:ext cx="8229600" cy="1508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Titeltext</a:t>
            </a:r>
          </a:p>
        </p:txBody>
      </p:sp>
      <p:sp>
        <p:nvSpPr>
          <p:cNvPr id="4" name="Brödtext nivå ett…"/>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Brödtext nivå ett</a:t>
            </a:r>
          </a:p>
          <a:p>
            <a:pPr lvl="1"/>
            <a:r>
              <a:t>Brödtext nivå två</a:t>
            </a:r>
          </a:p>
          <a:p>
            <a:pPr lvl="2"/>
            <a:r>
              <a:t>Brödtext nivå tre</a:t>
            </a:r>
          </a:p>
          <a:p>
            <a:pPr lvl="3"/>
            <a:r>
              <a:t>Brödtext nivå fyra</a:t>
            </a:r>
          </a:p>
          <a:p>
            <a:pPr lvl="4"/>
            <a:r>
              <a:t>Brödtext nivå fem</a:t>
            </a:r>
          </a:p>
        </p:txBody>
      </p:sp>
      <p:sp>
        <p:nvSpPr>
          <p:cNvPr id="5" name="Diabildsnummer"/>
          <p:cNvSpPr txBox="1">
            <a:spLocks noGrp="1"/>
          </p:cNvSpPr>
          <p:nvPr>
            <p:ph type="sldNum" sz="quarter" idx="2"/>
          </p:nvPr>
        </p:nvSpPr>
        <p:spPr>
          <a:xfrm>
            <a:off x="4419600" y="6172200"/>
            <a:ext cx="2133600" cy="368301"/>
          </a:xfrm>
          <a:prstGeom prst="rect">
            <a:avLst/>
          </a:prstGeom>
          <a:ln w="12700">
            <a:miter lim="400000"/>
          </a:ln>
        </p:spPr>
        <p:txBody>
          <a:bodyPr wrap="none" lIns="45719" rIns="45719" anchor="ctr">
            <a:spAutoFit/>
          </a:bodyPr>
          <a:lstStyle>
            <a:lvl1pPr algn="r">
              <a:defRPr sz="12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ransition spd="med"/>
  <p:txStyles>
    <p:titleStyle>
      <a:lvl1pPr marL="0" marR="0" indent="0" algn="l" defTabSz="457200" rtl="0" latinLnBrk="0">
        <a:lnSpc>
          <a:spcPct val="100000"/>
        </a:lnSpc>
        <a:spcBef>
          <a:spcPts val="0"/>
        </a:spcBef>
        <a:spcAft>
          <a:spcPts val="0"/>
        </a:spcAft>
        <a:buClrTx/>
        <a:buSzTx/>
        <a:buFontTx/>
        <a:buNone/>
        <a:tabLst/>
        <a:defRPr sz="2800" b="1" i="0" u="none" strike="noStrike" cap="none" spc="0" baseline="0">
          <a:ln>
            <a:noFill/>
          </a:ln>
          <a:solidFill>
            <a:srgbClr val="FFFFFF"/>
          </a:solidFill>
          <a:uFillTx/>
          <a:latin typeface="Arial"/>
          <a:ea typeface="Arial"/>
          <a:cs typeface="Arial"/>
          <a:sym typeface="Arial"/>
        </a:defRPr>
      </a:lvl1pPr>
      <a:lvl2pPr marL="0" marR="0" indent="0" algn="l" defTabSz="457200" rtl="0" latinLnBrk="0">
        <a:lnSpc>
          <a:spcPct val="100000"/>
        </a:lnSpc>
        <a:spcBef>
          <a:spcPts val="0"/>
        </a:spcBef>
        <a:spcAft>
          <a:spcPts val="0"/>
        </a:spcAft>
        <a:buClrTx/>
        <a:buSzTx/>
        <a:buFontTx/>
        <a:buNone/>
        <a:tabLst/>
        <a:defRPr sz="2800" b="1" i="0" u="none" strike="noStrike" cap="none" spc="0" baseline="0">
          <a:ln>
            <a:noFill/>
          </a:ln>
          <a:solidFill>
            <a:srgbClr val="FFFFFF"/>
          </a:solidFill>
          <a:uFillTx/>
          <a:latin typeface="Arial"/>
          <a:ea typeface="Arial"/>
          <a:cs typeface="Arial"/>
          <a:sym typeface="Arial"/>
        </a:defRPr>
      </a:lvl2pPr>
      <a:lvl3pPr marL="0" marR="0" indent="0" algn="l" defTabSz="457200" rtl="0" latinLnBrk="0">
        <a:lnSpc>
          <a:spcPct val="100000"/>
        </a:lnSpc>
        <a:spcBef>
          <a:spcPts val="0"/>
        </a:spcBef>
        <a:spcAft>
          <a:spcPts val="0"/>
        </a:spcAft>
        <a:buClrTx/>
        <a:buSzTx/>
        <a:buFontTx/>
        <a:buNone/>
        <a:tabLst/>
        <a:defRPr sz="2800" b="1" i="0" u="none" strike="noStrike" cap="none" spc="0" baseline="0">
          <a:ln>
            <a:noFill/>
          </a:ln>
          <a:solidFill>
            <a:srgbClr val="FFFFFF"/>
          </a:solidFill>
          <a:uFillTx/>
          <a:latin typeface="Arial"/>
          <a:ea typeface="Arial"/>
          <a:cs typeface="Arial"/>
          <a:sym typeface="Arial"/>
        </a:defRPr>
      </a:lvl3pPr>
      <a:lvl4pPr marL="0" marR="0" indent="0" algn="l" defTabSz="457200" rtl="0" latinLnBrk="0">
        <a:lnSpc>
          <a:spcPct val="100000"/>
        </a:lnSpc>
        <a:spcBef>
          <a:spcPts val="0"/>
        </a:spcBef>
        <a:spcAft>
          <a:spcPts val="0"/>
        </a:spcAft>
        <a:buClrTx/>
        <a:buSzTx/>
        <a:buFontTx/>
        <a:buNone/>
        <a:tabLst/>
        <a:defRPr sz="2800" b="1" i="0" u="none" strike="noStrike" cap="none" spc="0" baseline="0">
          <a:ln>
            <a:noFill/>
          </a:ln>
          <a:solidFill>
            <a:srgbClr val="FFFFFF"/>
          </a:solidFill>
          <a:uFillTx/>
          <a:latin typeface="Arial"/>
          <a:ea typeface="Arial"/>
          <a:cs typeface="Arial"/>
          <a:sym typeface="Arial"/>
        </a:defRPr>
      </a:lvl4pPr>
      <a:lvl5pPr marL="0" marR="0" indent="0" algn="l" defTabSz="457200" rtl="0" latinLnBrk="0">
        <a:lnSpc>
          <a:spcPct val="100000"/>
        </a:lnSpc>
        <a:spcBef>
          <a:spcPts val="0"/>
        </a:spcBef>
        <a:spcAft>
          <a:spcPts val="0"/>
        </a:spcAft>
        <a:buClrTx/>
        <a:buSzTx/>
        <a:buFontTx/>
        <a:buNone/>
        <a:tabLst/>
        <a:defRPr sz="2800" b="1" i="0" u="none" strike="noStrike" cap="none" spc="0" baseline="0">
          <a:ln>
            <a:noFill/>
          </a:ln>
          <a:solidFill>
            <a:srgbClr val="FFFFFF"/>
          </a:solidFill>
          <a:uFillTx/>
          <a:latin typeface="Arial"/>
          <a:ea typeface="Arial"/>
          <a:cs typeface="Arial"/>
          <a:sym typeface="Arial"/>
        </a:defRPr>
      </a:lvl5pPr>
      <a:lvl6pPr marL="0" marR="0" indent="0" algn="l" defTabSz="457200" rtl="0" latinLnBrk="0">
        <a:lnSpc>
          <a:spcPct val="100000"/>
        </a:lnSpc>
        <a:spcBef>
          <a:spcPts val="0"/>
        </a:spcBef>
        <a:spcAft>
          <a:spcPts val="0"/>
        </a:spcAft>
        <a:buClrTx/>
        <a:buSzTx/>
        <a:buFontTx/>
        <a:buNone/>
        <a:tabLst/>
        <a:defRPr sz="2800" b="1" i="0" u="none" strike="noStrike" cap="none" spc="0" baseline="0">
          <a:ln>
            <a:noFill/>
          </a:ln>
          <a:solidFill>
            <a:srgbClr val="FFFFFF"/>
          </a:solidFill>
          <a:uFillTx/>
          <a:latin typeface="Arial"/>
          <a:ea typeface="Arial"/>
          <a:cs typeface="Arial"/>
          <a:sym typeface="Arial"/>
        </a:defRPr>
      </a:lvl6pPr>
      <a:lvl7pPr marL="0" marR="0" indent="0" algn="l" defTabSz="457200" rtl="0" latinLnBrk="0">
        <a:lnSpc>
          <a:spcPct val="100000"/>
        </a:lnSpc>
        <a:spcBef>
          <a:spcPts val="0"/>
        </a:spcBef>
        <a:spcAft>
          <a:spcPts val="0"/>
        </a:spcAft>
        <a:buClrTx/>
        <a:buSzTx/>
        <a:buFontTx/>
        <a:buNone/>
        <a:tabLst/>
        <a:defRPr sz="2800" b="1" i="0" u="none" strike="noStrike" cap="none" spc="0" baseline="0">
          <a:ln>
            <a:noFill/>
          </a:ln>
          <a:solidFill>
            <a:srgbClr val="FFFFFF"/>
          </a:solidFill>
          <a:uFillTx/>
          <a:latin typeface="Arial"/>
          <a:ea typeface="Arial"/>
          <a:cs typeface="Arial"/>
          <a:sym typeface="Arial"/>
        </a:defRPr>
      </a:lvl7pPr>
      <a:lvl8pPr marL="0" marR="0" indent="0" algn="l" defTabSz="457200" rtl="0" latinLnBrk="0">
        <a:lnSpc>
          <a:spcPct val="100000"/>
        </a:lnSpc>
        <a:spcBef>
          <a:spcPts val="0"/>
        </a:spcBef>
        <a:spcAft>
          <a:spcPts val="0"/>
        </a:spcAft>
        <a:buClrTx/>
        <a:buSzTx/>
        <a:buFontTx/>
        <a:buNone/>
        <a:tabLst/>
        <a:defRPr sz="2800" b="1" i="0" u="none" strike="noStrike" cap="none" spc="0" baseline="0">
          <a:ln>
            <a:noFill/>
          </a:ln>
          <a:solidFill>
            <a:srgbClr val="FFFFFF"/>
          </a:solidFill>
          <a:uFillTx/>
          <a:latin typeface="Arial"/>
          <a:ea typeface="Arial"/>
          <a:cs typeface="Arial"/>
          <a:sym typeface="Arial"/>
        </a:defRPr>
      </a:lvl8pPr>
      <a:lvl9pPr marL="0" marR="0" indent="0" algn="l" defTabSz="457200" rtl="0" latinLnBrk="0">
        <a:lnSpc>
          <a:spcPct val="100000"/>
        </a:lnSpc>
        <a:spcBef>
          <a:spcPts val="0"/>
        </a:spcBef>
        <a:spcAft>
          <a:spcPts val="0"/>
        </a:spcAft>
        <a:buClrTx/>
        <a:buSzTx/>
        <a:buFontTx/>
        <a:buNone/>
        <a:tabLst/>
        <a:defRPr sz="2800" b="1" i="0" u="none" strike="noStrike" cap="none" spc="0" baseline="0">
          <a:ln>
            <a:noFill/>
          </a:ln>
          <a:solidFill>
            <a:srgbClr val="FFFFFF"/>
          </a:solidFill>
          <a:uFillTx/>
          <a:latin typeface="Arial"/>
          <a:ea typeface="Arial"/>
          <a:cs typeface="Arial"/>
          <a:sym typeface="Arial"/>
        </a:defRPr>
      </a:lvl9pPr>
    </p:titleStyle>
    <p:bodyStyle>
      <a:lvl1pPr marL="342900" marR="0" indent="-342900" algn="l" defTabSz="457200" rtl="0" latinLnBrk="0">
        <a:lnSpc>
          <a:spcPct val="100000"/>
        </a:lnSpc>
        <a:spcBef>
          <a:spcPts val="300"/>
        </a:spcBef>
        <a:spcAft>
          <a:spcPts val="0"/>
        </a:spcAft>
        <a:buClrTx/>
        <a:buSzPct val="100000"/>
        <a:buFont typeface="Arial"/>
        <a:buChar char="•"/>
        <a:tabLst/>
        <a:defRPr sz="1600" b="0" i="0" u="none" strike="noStrike" cap="none" spc="0" baseline="0">
          <a:ln>
            <a:noFill/>
          </a:ln>
          <a:solidFill>
            <a:srgbClr val="FFFFFF"/>
          </a:solidFill>
          <a:uFillTx/>
          <a:latin typeface="Arial"/>
          <a:ea typeface="Arial"/>
          <a:cs typeface="Arial"/>
          <a:sym typeface="Arial"/>
        </a:defRPr>
      </a:lvl1pPr>
      <a:lvl2pPr marL="783771" marR="0" indent="-326571" algn="l" defTabSz="457200" rtl="0" latinLnBrk="0">
        <a:lnSpc>
          <a:spcPct val="100000"/>
        </a:lnSpc>
        <a:spcBef>
          <a:spcPts val="300"/>
        </a:spcBef>
        <a:spcAft>
          <a:spcPts val="0"/>
        </a:spcAft>
        <a:buClrTx/>
        <a:buSzPct val="100000"/>
        <a:buFont typeface="Arial"/>
        <a:buChar char="–"/>
        <a:tabLst/>
        <a:defRPr sz="1600" b="0" i="0" u="none" strike="noStrike" cap="none" spc="0" baseline="0">
          <a:ln>
            <a:noFill/>
          </a:ln>
          <a:solidFill>
            <a:srgbClr val="FFFFFF"/>
          </a:solidFill>
          <a:uFillTx/>
          <a:latin typeface="Arial"/>
          <a:ea typeface="Arial"/>
          <a:cs typeface="Arial"/>
          <a:sym typeface="Arial"/>
        </a:defRPr>
      </a:lvl2pPr>
      <a:lvl3pPr marL="1219200" marR="0" indent="-304800" algn="l" defTabSz="457200" rtl="0" latinLnBrk="0">
        <a:lnSpc>
          <a:spcPct val="100000"/>
        </a:lnSpc>
        <a:spcBef>
          <a:spcPts val="300"/>
        </a:spcBef>
        <a:spcAft>
          <a:spcPts val="0"/>
        </a:spcAft>
        <a:buClrTx/>
        <a:buSzPct val="100000"/>
        <a:buFont typeface="Arial"/>
        <a:buChar char="•"/>
        <a:tabLst/>
        <a:defRPr sz="1600" b="0" i="0" u="none" strike="noStrike" cap="none" spc="0" baseline="0">
          <a:ln>
            <a:noFill/>
          </a:ln>
          <a:solidFill>
            <a:srgbClr val="FFFFFF"/>
          </a:solidFill>
          <a:uFillTx/>
          <a:latin typeface="Arial"/>
          <a:ea typeface="Arial"/>
          <a:cs typeface="Arial"/>
          <a:sym typeface="Arial"/>
        </a:defRPr>
      </a:lvl3pPr>
      <a:lvl4pPr marL="1632857" marR="0" indent="-261257" algn="l" defTabSz="457200" rtl="0" latinLnBrk="0">
        <a:lnSpc>
          <a:spcPct val="100000"/>
        </a:lnSpc>
        <a:spcBef>
          <a:spcPts val="300"/>
        </a:spcBef>
        <a:spcAft>
          <a:spcPts val="0"/>
        </a:spcAft>
        <a:buClrTx/>
        <a:buSzPct val="100000"/>
        <a:buFont typeface="Arial"/>
        <a:buChar char="–"/>
        <a:tabLst/>
        <a:defRPr sz="1600" b="0" i="0" u="none" strike="noStrike" cap="none" spc="0" baseline="0">
          <a:ln>
            <a:noFill/>
          </a:ln>
          <a:solidFill>
            <a:srgbClr val="FFFFFF"/>
          </a:solidFill>
          <a:uFillTx/>
          <a:latin typeface="Arial"/>
          <a:ea typeface="Arial"/>
          <a:cs typeface="Arial"/>
          <a:sym typeface="Arial"/>
        </a:defRPr>
      </a:lvl4pPr>
      <a:lvl5pPr marL="2090057" marR="0" indent="-261257" algn="l" defTabSz="457200" rtl="0" latinLnBrk="0">
        <a:lnSpc>
          <a:spcPct val="100000"/>
        </a:lnSpc>
        <a:spcBef>
          <a:spcPts val="300"/>
        </a:spcBef>
        <a:spcAft>
          <a:spcPts val="0"/>
        </a:spcAft>
        <a:buClrTx/>
        <a:buSzPct val="100000"/>
        <a:buFont typeface="Arial"/>
        <a:buChar char="»"/>
        <a:tabLst/>
        <a:defRPr sz="1600" b="0" i="0" u="none" strike="noStrike" cap="none" spc="0" baseline="0">
          <a:ln>
            <a:noFill/>
          </a:ln>
          <a:solidFill>
            <a:srgbClr val="FFFFFF"/>
          </a:solidFill>
          <a:uFillTx/>
          <a:latin typeface="Arial"/>
          <a:ea typeface="Arial"/>
          <a:cs typeface="Arial"/>
          <a:sym typeface="Arial"/>
        </a:defRPr>
      </a:lvl5pPr>
      <a:lvl6pPr marL="2468879" marR="0" indent="-182879" algn="l" defTabSz="457200" rtl="0" latinLnBrk="0">
        <a:lnSpc>
          <a:spcPct val="100000"/>
        </a:lnSpc>
        <a:spcBef>
          <a:spcPts val="300"/>
        </a:spcBef>
        <a:spcAft>
          <a:spcPts val="0"/>
        </a:spcAft>
        <a:buClrTx/>
        <a:buSzPct val="100000"/>
        <a:buFont typeface="Arial"/>
        <a:buChar char="•"/>
        <a:tabLst/>
        <a:defRPr sz="1600" b="0" i="0" u="none" strike="noStrike" cap="none" spc="0" baseline="0">
          <a:ln>
            <a:noFill/>
          </a:ln>
          <a:solidFill>
            <a:srgbClr val="FFFFFF"/>
          </a:solidFill>
          <a:uFillTx/>
          <a:latin typeface="Arial"/>
          <a:ea typeface="Arial"/>
          <a:cs typeface="Arial"/>
          <a:sym typeface="Arial"/>
        </a:defRPr>
      </a:lvl6pPr>
      <a:lvl7pPr marL="2926079" marR="0" indent="-182879" algn="l" defTabSz="457200" rtl="0" latinLnBrk="0">
        <a:lnSpc>
          <a:spcPct val="100000"/>
        </a:lnSpc>
        <a:spcBef>
          <a:spcPts val="300"/>
        </a:spcBef>
        <a:spcAft>
          <a:spcPts val="0"/>
        </a:spcAft>
        <a:buClrTx/>
        <a:buSzPct val="100000"/>
        <a:buFont typeface="Arial"/>
        <a:buChar char="•"/>
        <a:tabLst/>
        <a:defRPr sz="1600" b="0" i="0" u="none" strike="noStrike" cap="none" spc="0" baseline="0">
          <a:ln>
            <a:noFill/>
          </a:ln>
          <a:solidFill>
            <a:srgbClr val="FFFFFF"/>
          </a:solidFill>
          <a:uFillTx/>
          <a:latin typeface="Arial"/>
          <a:ea typeface="Arial"/>
          <a:cs typeface="Arial"/>
          <a:sym typeface="Arial"/>
        </a:defRPr>
      </a:lvl7pPr>
      <a:lvl8pPr marL="3383279" marR="0" indent="-182879" algn="l" defTabSz="457200" rtl="0" latinLnBrk="0">
        <a:lnSpc>
          <a:spcPct val="100000"/>
        </a:lnSpc>
        <a:spcBef>
          <a:spcPts val="300"/>
        </a:spcBef>
        <a:spcAft>
          <a:spcPts val="0"/>
        </a:spcAft>
        <a:buClrTx/>
        <a:buSzPct val="100000"/>
        <a:buFont typeface="Arial"/>
        <a:buChar char="•"/>
        <a:tabLst/>
        <a:defRPr sz="1600" b="0" i="0" u="none" strike="noStrike" cap="none" spc="0" baseline="0">
          <a:ln>
            <a:noFill/>
          </a:ln>
          <a:solidFill>
            <a:srgbClr val="FFFFFF"/>
          </a:solidFill>
          <a:uFillTx/>
          <a:latin typeface="Arial"/>
          <a:ea typeface="Arial"/>
          <a:cs typeface="Arial"/>
          <a:sym typeface="Arial"/>
        </a:defRPr>
      </a:lvl8pPr>
      <a:lvl9pPr marL="3840479" marR="0" indent="-182879" algn="l" defTabSz="457200" rtl="0" latinLnBrk="0">
        <a:lnSpc>
          <a:spcPct val="100000"/>
        </a:lnSpc>
        <a:spcBef>
          <a:spcPts val="300"/>
        </a:spcBef>
        <a:spcAft>
          <a:spcPts val="0"/>
        </a:spcAft>
        <a:buClrTx/>
        <a:buSzPct val="100000"/>
        <a:buFont typeface="Arial"/>
        <a:buChar char="•"/>
        <a:tabLst/>
        <a:defRPr sz="1600" b="0" i="0" u="none" strike="noStrike" cap="none" spc="0" baseline="0">
          <a:ln>
            <a:noFill/>
          </a:ln>
          <a:solidFill>
            <a:srgbClr val="FFFFFF"/>
          </a:solidFill>
          <a:uFillTx/>
          <a:latin typeface="Arial"/>
          <a:ea typeface="Arial"/>
          <a:cs typeface="Arial"/>
          <a:sym typeface="Arial"/>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9.xml"/><Relationship Id="rId5" Type="http://schemas.openxmlformats.org/officeDocument/2006/relationships/image" Target="../media/image26.pn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9.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9.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2.png"/><Relationship Id="rId1" Type="http://schemas.openxmlformats.org/officeDocument/2006/relationships/slideLayout" Target="../slideLayouts/slideLayout9.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9.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hyperlink" Target="https://www.youtube.com/watch?v=YwckbnHZYU4" TargetMode="Externa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9.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9.xml"/><Relationship Id="rId5" Type="http://schemas.openxmlformats.org/officeDocument/2006/relationships/image" Target="../media/image15.png"/><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9.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 name="Bildobjekt 1" descr="Bildobjekt 1"/>
          <p:cNvPicPr>
            <a:picLocks noChangeAspect="1"/>
          </p:cNvPicPr>
          <p:nvPr/>
        </p:nvPicPr>
        <p:blipFill>
          <a:blip r:embed="rId2"/>
          <a:stretch>
            <a:fillRect/>
          </a:stretch>
        </p:blipFill>
        <p:spPr>
          <a:xfrm>
            <a:off x="370011" y="330579"/>
            <a:ext cx="4192464" cy="1224792"/>
          </a:xfrm>
          <a:prstGeom prst="rect">
            <a:avLst/>
          </a:prstGeom>
          <a:ln w="12700">
            <a:miter lim="400000"/>
          </a:ln>
        </p:spPr>
      </p:pic>
      <p:sp>
        <p:nvSpPr>
          <p:cNvPr id="2" name="textruta 1">
            <a:extLst>
              <a:ext uri="{FF2B5EF4-FFF2-40B4-BE49-F238E27FC236}">
                <a16:creationId xmlns:a16="http://schemas.microsoft.com/office/drawing/2014/main" id="{310A75F0-7D17-40B8-A999-EA1598C0B6DB}"/>
              </a:ext>
            </a:extLst>
          </p:cNvPr>
          <p:cNvSpPr txBox="1"/>
          <p:nvPr/>
        </p:nvSpPr>
        <p:spPr>
          <a:xfrm>
            <a:off x="1019175" y="3177416"/>
            <a:ext cx="7086600" cy="23391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sv-SE" sz="3000" dirty="0">
                <a:solidFill>
                  <a:schemeClr val="bg1"/>
                </a:solidFill>
              </a:rPr>
              <a:t>Vad är cancer - Deltagande pensionärsråd HSNG och HSNV tema cancer 15 mars 2022</a:t>
            </a:r>
            <a:endParaRPr kumimoji="0" lang="sv-SE" sz="3000" b="0" i="0" u="none" strike="noStrike" cap="none" spc="0" normalizeH="0" baseline="0" dirty="0">
              <a:ln>
                <a:noFill/>
              </a:ln>
              <a:solidFill>
                <a:schemeClr val="bg1"/>
              </a:solidFill>
              <a:effectLst/>
              <a:uFillTx/>
              <a:latin typeface="+mn-lt"/>
              <a:ea typeface="+mn-ea"/>
              <a:cs typeface="+mn-cs"/>
              <a:sym typeface="Calibri"/>
            </a:endParaRPr>
          </a:p>
          <a:p>
            <a:pPr marL="0" marR="0" indent="0" defTabSz="457200" rtl="0" fontAlgn="auto" latinLnBrk="0" hangingPunct="0">
              <a:lnSpc>
                <a:spcPct val="100000"/>
              </a:lnSpc>
              <a:spcBef>
                <a:spcPts val="0"/>
              </a:spcBef>
              <a:spcAft>
                <a:spcPts val="0"/>
              </a:spcAft>
              <a:buClrTx/>
              <a:buSzTx/>
              <a:buFontTx/>
              <a:buNone/>
              <a:tabLst/>
            </a:pPr>
            <a:endParaRPr lang="sv-SE" sz="2000" dirty="0">
              <a:solidFill>
                <a:schemeClr val="bg1"/>
              </a:solidFill>
            </a:endParaRPr>
          </a:p>
          <a:p>
            <a:pPr marL="0" marR="0" indent="0" algn="ctr" defTabSz="457200" rtl="0" fontAlgn="auto" latinLnBrk="0" hangingPunct="0">
              <a:lnSpc>
                <a:spcPct val="100000"/>
              </a:lnSpc>
              <a:spcBef>
                <a:spcPts val="0"/>
              </a:spcBef>
              <a:spcAft>
                <a:spcPts val="0"/>
              </a:spcAft>
              <a:buClrTx/>
              <a:buSzTx/>
              <a:buFontTx/>
              <a:buNone/>
              <a:tabLst/>
            </a:pPr>
            <a:r>
              <a:rPr lang="sv-SE" sz="2200" dirty="0">
                <a:solidFill>
                  <a:schemeClr val="bg1"/>
                </a:solidFill>
              </a:rPr>
              <a:t>Thomas Björk-Eriksson, verksamhetschef RCC Väst/ordförande i RPO Cancer, professor i onkologi, Sahlgrenska akademin, Göteborgs universitet.</a:t>
            </a:r>
            <a:endParaRPr kumimoji="0" lang="sv-SE" sz="2200" b="0" i="0" u="none" strike="noStrike" cap="none" spc="0" normalizeH="0" baseline="0" dirty="0">
              <a:ln>
                <a:noFill/>
              </a:ln>
              <a:solidFill>
                <a:schemeClr val="bg1"/>
              </a:solidFill>
              <a:effectLst/>
              <a:uFillTx/>
              <a:latin typeface="+mn-lt"/>
              <a:ea typeface="+mn-ea"/>
              <a:cs typeface="+mn-cs"/>
              <a:sym typeface="Calibri"/>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bildnummer 5">
            <a:extLst>
              <a:ext uri="{FF2B5EF4-FFF2-40B4-BE49-F238E27FC236}">
                <a16:creationId xmlns:a16="http://schemas.microsoft.com/office/drawing/2014/main" id="{253E79A5-90CC-438D-82B8-57B88B17953C}"/>
              </a:ext>
            </a:extLst>
          </p:cNvPr>
          <p:cNvSpPr>
            <a:spLocks noGrp="1"/>
          </p:cNvSpPr>
          <p:nvPr>
            <p:ph type="sldNum" sz="quarter" idx="2"/>
          </p:nvPr>
        </p:nvSpPr>
        <p:spPr>
          <a:xfrm>
            <a:off x="6772275" y="6029325"/>
            <a:ext cx="2133600" cy="368301"/>
          </a:xfrm>
        </p:spPr>
        <p:txBody>
          <a:bodyPr/>
          <a:lstStyle/>
          <a:p>
            <a:fld id="{86CB4B4D-7CA3-9044-876B-883B54F8677D}" type="slidenum">
              <a:rPr lang="sv-SE" smtClean="0"/>
              <a:t>10</a:t>
            </a:fld>
            <a:endParaRPr lang="sv-SE" dirty="0"/>
          </a:p>
        </p:txBody>
      </p:sp>
      <p:pic>
        <p:nvPicPr>
          <p:cNvPr id="2" name="Bildobjekt 1">
            <a:extLst>
              <a:ext uri="{FF2B5EF4-FFF2-40B4-BE49-F238E27FC236}">
                <a16:creationId xmlns:a16="http://schemas.microsoft.com/office/drawing/2014/main" id="{E2C3E561-1DAF-495A-BB72-CC9B38BD2C6B}"/>
              </a:ext>
            </a:extLst>
          </p:cNvPr>
          <p:cNvPicPr>
            <a:picLocks noChangeAspect="1"/>
          </p:cNvPicPr>
          <p:nvPr/>
        </p:nvPicPr>
        <p:blipFill>
          <a:blip r:embed="rId2"/>
          <a:stretch>
            <a:fillRect/>
          </a:stretch>
        </p:blipFill>
        <p:spPr>
          <a:xfrm>
            <a:off x="1797620" y="1217611"/>
            <a:ext cx="5358259" cy="3576638"/>
          </a:xfrm>
          <a:prstGeom prst="rect">
            <a:avLst/>
          </a:prstGeom>
          <a:ln w="76200">
            <a:solidFill>
              <a:schemeClr val="accent1"/>
            </a:solidFill>
          </a:ln>
        </p:spPr>
      </p:pic>
      <p:sp>
        <p:nvSpPr>
          <p:cNvPr id="3" name="textruta 2">
            <a:extLst>
              <a:ext uri="{FF2B5EF4-FFF2-40B4-BE49-F238E27FC236}">
                <a16:creationId xmlns:a16="http://schemas.microsoft.com/office/drawing/2014/main" id="{63C87DA1-C5C5-45AB-818C-57A84870D8AF}"/>
              </a:ext>
            </a:extLst>
          </p:cNvPr>
          <p:cNvSpPr txBox="1"/>
          <p:nvPr/>
        </p:nvSpPr>
        <p:spPr>
          <a:xfrm>
            <a:off x="1181100" y="5095875"/>
            <a:ext cx="7258050"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sv-SE" sz="1800" dirty="0">
                <a:effectLst/>
                <a:latin typeface="Calibri" panose="020F0502020204030204" pitchFamily="34" charset="0"/>
                <a:ea typeface="Calibri" panose="020F0502020204030204" pitchFamily="34" charset="0"/>
                <a:cs typeface="Times New Roman" panose="02020603050405020304" pitchFamily="18" charset="0"/>
              </a:rPr>
              <a:t>Ordet cancers ursprung som definition för sjukdomsgruppen daterar sig till runt år 400 f.Kr. då Hippokrates (”läkekonstens fader”) började använda det grekiska ordet som betyder krabba eller kräfta.</a:t>
            </a:r>
          </a:p>
          <a:p>
            <a:pPr marL="0" marR="0" indent="0" algn="l" defTabSz="457200" rtl="0" fontAlgn="auto" latinLnBrk="0" hangingPunct="0">
              <a:lnSpc>
                <a:spcPct val="100000"/>
              </a:lnSpc>
              <a:spcBef>
                <a:spcPts val="0"/>
              </a:spcBef>
              <a:spcAft>
                <a:spcPts val="0"/>
              </a:spcAft>
              <a:buClrTx/>
              <a:buSzTx/>
              <a:buFontTx/>
              <a:buNone/>
              <a:tabLst/>
            </a:pPr>
            <a:endParaRPr kumimoji="0" lang="sv-SE" sz="1800" b="0" i="0" u="none" strike="noStrike" cap="none" spc="0" normalizeH="0" baseline="0" dirty="0">
              <a:ln>
                <a:noFill/>
              </a:ln>
              <a:solidFill>
                <a:srgbClr val="000000"/>
              </a:solidFill>
              <a:effectLst/>
              <a:uFillTx/>
              <a:latin typeface="+mn-lt"/>
              <a:ea typeface="+mn-ea"/>
              <a:cs typeface="+mn-cs"/>
              <a:sym typeface="Calibri"/>
            </a:endParaRPr>
          </a:p>
        </p:txBody>
      </p:sp>
      <p:sp>
        <p:nvSpPr>
          <p:cNvPr id="8" name="Rubrik 3">
            <a:extLst>
              <a:ext uri="{FF2B5EF4-FFF2-40B4-BE49-F238E27FC236}">
                <a16:creationId xmlns:a16="http://schemas.microsoft.com/office/drawing/2014/main" id="{2DB93F20-F173-4D3E-BE90-43C8AAFA3AC1}"/>
              </a:ext>
            </a:extLst>
          </p:cNvPr>
          <p:cNvSpPr>
            <a:spLocks noGrp="1"/>
          </p:cNvSpPr>
          <p:nvPr>
            <p:ph type="title"/>
          </p:nvPr>
        </p:nvSpPr>
        <p:spPr>
          <a:xfrm>
            <a:off x="877887" y="566734"/>
            <a:ext cx="7400926" cy="678409"/>
          </a:xfrm>
        </p:spPr>
        <p:txBody>
          <a:bodyPr>
            <a:noAutofit/>
          </a:bodyPr>
          <a:lstStyle/>
          <a:p>
            <a:pPr algn="ctr"/>
            <a:br>
              <a:rPr lang="sv-SE" sz="4000" b="0" i="0" dirty="0">
                <a:solidFill>
                  <a:srgbClr val="3647AD"/>
                </a:solidFill>
                <a:effectLst/>
                <a:latin typeface="CancerfondenSans"/>
              </a:rPr>
            </a:br>
            <a:r>
              <a:rPr lang="sv-SE" sz="4000" b="1" i="0" dirty="0">
                <a:solidFill>
                  <a:srgbClr val="3647AD"/>
                </a:solidFill>
                <a:effectLst/>
                <a:latin typeface="CancerfondenSans"/>
              </a:rPr>
              <a:t>Vad är cancer?</a:t>
            </a:r>
            <a:br>
              <a:rPr lang="sv-SE" sz="4000" b="1" i="0" dirty="0">
                <a:solidFill>
                  <a:srgbClr val="3647AD"/>
                </a:solidFill>
                <a:effectLst/>
                <a:latin typeface="CancerfondenSans"/>
              </a:rPr>
            </a:br>
            <a:br>
              <a:rPr lang="sv-SE" sz="4000" dirty="0">
                <a:solidFill>
                  <a:srgbClr val="000000"/>
                </a:solidFill>
                <a:effectLst/>
                <a:latin typeface="Times New Roman" panose="02020603050405020304" pitchFamily="18" charset="0"/>
                <a:ea typeface="Times New Roman" panose="02020603050405020304" pitchFamily="18" charset="0"/>
              </a:rPr>
            </a:br>
            <a:endParaRPr lang="sv-SE" sz="4000" dirty="0"/>
          </a:p>
        </p:txBody>
      </p:sp>
    </p:spTree>
    <p:extLst>
      <p:ext uri="{BB962C8B-B14F-4D97-AF65-F5344CB8AC3E}">
        <p14:creationId xmlns:p14="http://schemas.microsoft.com/office/powerpoint/2010/main" val="2678536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bildnummer 5">
            <a:extLst>
              <a:ext uri="{FF2B5EF4-FFF2-40B4-BE49-F238E27FC236}">
                <a16:creationId xmlns:a16="http://schemas.microsoft.com/office/drawing/2014/main" id="{8D0E3086-7688-493B-B351-FC7D86E33C99}"/>
              </a:ext>
            </a:extLst>
          </p:cNvPr>
          <p:cNvSpPr>
            <a:spLocks noGrp="1"/>
          </p:cNvSpPr>
          <p:nvPr>
            <p:ph type="sldNum" sz="quarter" idx="2"/>
          </p:nvPr>
        </p:nvSpPr>
        <p:spPr>
          <a:xfrm>
            <a:off x="6772275" y="6029325"/>
            <a:ext cx="2133600" cy="368301"/>
          </a:xfrm>
        </p:spPr>
        <p:txBody>
          <a:bodyPr/>
          <a:lstStyle/>
          <a:p>
            <a:fld id="{86CB4B4D-7CA3-9044-876B-883B54F8677D}" type="slidenum">
              <a:rPr lang="sv-SE" smtClean="0"/>
              <a:t>11</a:t>
            </a:fld>
            <a:endParaRPr lang="sv-SE" dirty="0"/>
          </a:p>
        </p:txBody>
      </p:sp>
      <p:sp>
        <p:nvSpPr>
          <p:cNvPr id="6" name="Rubrik 3">
            <a:extLst>
              <a:ext uri="{FF2B5EF4-FFF2-40B4-BE49-F238E27FC236}">
                <a16:creationId xmlns:a16="http://schemas.microsoft.com/office/drawing/2014/main" id="{6CFDD2A6-39E7-410D-AFF8-2723E46BD5B5}"/>
              </a:ext>
            </a:extLst>
          </p:cNvPr>
          <p:cNvSpPr>
            <a:spLocks noGrp="1"/>
          </p:cNvSpPr>
          <p:nvPr>
            <p:ph type="title"/>
          </p:nvPr>
        </p:nvSpPr>
        <p:spPr>
          <a:xfrm>
            <a:off x="877887" y="566734"/>
            <a:ext cx="7400926" cy="678409"/>
          </a:xfrm>
        </p:spPr>
        <p:txBody>
          <a:bodyPr>
            <a:noAutofit/>
          </a:bodyPr>
          <a:lstStyle/>
          <a:p>
            <a:pPr algn="ctr"/>
            <a:br>
              <a:rPr lang="sv-SE" sz="4000" b="0" i="0" dirty="0">
                <a:solidFill>
                  <a:srgbClr val="3647AD"/>
                </a:solidFill>
                <a:effectLst/>
                <a:latin typeface="CancerfondenSans"/>
              </a:rPr>
            </a:br>
            <a:r>
              <a:rPr lang="sv-SE" sz="4000" b="1" i="0" dirty="0">
                <a:solidFill>
                  <a:srgbClr val="3647AD"/>
                </a:solidFill>
                <a:effectLst/>
                <a:latin typeface="CancerfondenSans"/>
              </a:rPr>
              <a:t>Vad är cancer?</a:t>
            </a:r>
            <a:br>
              <a:rPr lang="sv-SE" sz="4000" b="1" i="0" dirty="0">
                <a:solidFill>
                  <a:srgbClr val="3647AD"/>
                </a:solidFill>
                <a:effectLst/>
                <a:latin typeface="CancerfondenSans"/>
              </a:rPr>
            </a:br>
            <a:br>
              <a:rPr lang="sv-SE" sz="4000" dirty="0">
                <a:solidFill>
                  <a:srgbClr val="000000"/>
                </a:solidFill>
                <a:effectLst/>
                <a:latin typeface="Times New Roman" panose="02020603050405020304" pitchFamily="18" charset="0"/>
                <a:ea typeface="Times New Roman" panose="02020603050405020304" pitchFamily="18" charset="0"/>
              </a:rPr>
            </a:br>
            <a:endParaRPr lang="sv-SE" sz="4000" dirty="0"/>
          </a:p>
        </p:txBody>
      </p:sp>
      <p:sp>
        <p:nvSpPr>
          <p:cNvPr id="2" name="textruta 1">
            <a:extLst>
              <a:ext uri="{FF2B5EF4-FFF2-40B4-BE49-F238E27FC236}">
                <a16:creationId xmlns:a16="http://schemas.microsoft.com/office/drawing/2014/main" id="{10E6DD4D-C40C-471A-93F1-97974350B4E8}"/>
              </a:ext>
            </a:extLst>
          </p:cNvPr>
          <p:cNvSpPr txBox="1"/>
          <p:nvPr/>
        </p:nvSpPr>
        <p:spPr>
          <a:xfrm>
            <a:off x="493986" y="1807778"/>
            <a:ext cx="8411889" cy="31085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457200" marR="0" indent="-45720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lang="sv-SE" sz="2800" b="0" i="0" dirty="0">
                <a:solidFill>
                  <a:srgbClr val="4A4A4A"/>
                </a:solidFill>
                <a:effectLst/>
                <a:latin typeface="CancerfondenSans"/>
              </a:rPr>
              <a:t>Cancer är ett samlingsnamn för cirka 200 olika sjukdomar, som i sin tur delas in i flera olika undergrupper. </a:t>
            </a:r>
          </a:p>
          <a:p>
            <a:pPr marL="0" marR="0" indent="0" algn="l" defTabSz="457200" rtl="0" fontAlgn="auto" latinLnBrk="0" hangingPunct="0">
              <a:lnSpc>
                <a:spcPct val="100000"/>
              </a:lnSpc>
              <a:spcBef>
                <a:spcPts val="0"/>
              </a:spcBef>
              <a:spcAft>
                <a:spcPts val="0"/>
              </a:spcAft>
              <a:buClrTx/>
              <a:buSzTx/>
              <a:buFontTx/>
              <a:buNone/>
              <a:tabLst/>
            </a:pPr>
            <a:endParaRPr lang="sv-SE" sz="2800" b="0" i="0" dirty="0">
              <a:solidFill>
                <a:srgbClr val="4A4A4A"/>
              </a:solidFill>
              <a:effectLst/>
              <a:latin typeface="CancerfondenSans"/>
            </a:endParaRPr>
          </a:p>
          <a:p>
            <a:pPr marL="457200" marR="0" indent="-45720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lang="sv-SE" sz="2800" b="0" i="0" dirty="0">
                <a:solidFill>
                  <a:srgbClr val="4A4A4A"/>
                </a:solidFill>
                <a:effectLst/>
                <a:latin typeface="CancerfondenSans"/>
              </a:rPr>
              <a:t>Alla cancersjukdomar har det gemensamt att celler på någon plats i kroppen har börjat dela sig och växa okontrollerat.</a:t>
            </a:r>
            <a:endParaRPr kumimoji="0" lang="sv-SE" sz="28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47364356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bildnummer 5">
            <a:extLst>
              <a:ext uri="{FF2B5EF4-FFF2-40B4-BE49-F238E27FC236}">
                <a16:creationId xmlns:a16="http://schemas.microsoft.com/office/drawing/2014/main" id="{FCCD7263-1E1A-48E0-962B-4B8AE259084B}"/>
              </a:ext>
            </a:extLst>
          </p:cNvPr>
          <p:cNvSpPr>
            <a:spLocks noGrp="1"/>
          </p:cNvSpPr>
          <p:nvPr>
            <p:ph type="sldNum" sz="quarter" idx="2"/>
          </p:nvPr>
        </p:nvSpPr>
        <p:spPr>
          <a:xfrm>
            <a:off x="6772275" y="6029325"/>
            <a:ext cx="2133600" cy="368301"/>
          </a:xfrm>
        </p:spPr>
        <p:txBody>
          <a:bodyPr/>
          <a:lstStyle/>
          <a:p>
            <a:fld id="{86CB4B4D-7CA3-9044-876B-883B54F8677D}" type="slidenum">
              <a:rPr lang="sv-SE" smtClean="0"/>
              <a:t>12</a:t>
            </a:fld>
            <a:endParaRPr lang="sv-SE" dirty="0"/>
          </a:p>
        </p:txBody>
      </p:sp>
      <p:sp>
        <p:nvSpPr>
          <p:cNvPr id="6" name="Rubrik 3">
            <a:extLst>
              <a:ext uri="{FF2B5EF4-FFF2-40B4-BE49-F238E27FC236}">
                <a16:creationId xmlns:a16="http://schemas.microsoft.com/office/drawing/2014/main" id="{3CDF8CA7-C73B-41E8-A4A1-C0F585A60A7A}"/>
              </a:ext>
            </a:extLst>
          </p:cNvPr>
          <p:cNvSpPr>
            <a:spLocks noGrp="1"/>
          </p:cNvSpPr>
          <p:nvPr>
            <p:ph type="title"/>
          </p:nvPr>
        </p:nvSpPr>
        <p:spPr>
          <a:xfrm>
            <a:off x="877887" y="1312967"/>
            <a:ext cx="7400926" cy="678409"/>
          </a:xfrm>
        </p:spPr>
        <p:txBody>
          <a:bodyPr>
            <a:normAutofit fontScale="90000"/>
          </a:bodyPr>
          <a:lstStyle/>
          <a:p>
            <a:pPr algn="ctr"/>
            <a:r>
              <a:rPr lang="sv-SE" sz="4400" b="1" i="0" dirty="0">
                <a:solidFill>
                  <a:srgbClr val="3647AD"/>
                </a:solidFill>
                <a:effectLst/>
                <a:latin typeface="CancerfondenSans"/>
              </a:rPr>
              <a:t>Är cancer och tumör samma sak?</a:t>
            </a:r>
            <a:br>
              <a:rPr lang="sv-SE" sz="4400" b="1" i="0" dirty="0">
                <a:solidFill>
                  <a:srgbClr val="3647AD"/>
                </a:solidFill>
                <a:effectLst/>
                <a:latin typeface="CancerfondenSans"/>
              </a:rPr>
            </a:br>
            <a:br>
              <a:rPr lang="sv-SE" sz="1800" dirty="0">
                <a:solidFill>
                  <a:srgbClr val="000000"/>
                </a:solidFill>
                <a:effectLst/>
                <a:latin typeface="Times New Roman" panose="02020603050405020304" pitchFamily="18" charset="0"/>
                <a:ea typeface="Times New Roman" panose="02020603050405020304" pitchFamily="18" charset="0"/>
              </a:rPr>
            </a:br>
            <a:endParaRPr lang="sv-SE" dirty="0"/>
          </a:p>
        </p:txBody>
      </p:sp>
      <p:sp>
        <p:nvSpPr>
          <p:cNvPr id="2" name="textruta 1">
            <a:extLst>
              <a:ext uri="{FF2B5EF4-FFF2-40B4-BE49-F238E27FC236}">
                <a16:creationId xmlns:a16="http://schemas.microsoft.com/office/drawing/2014/main" id="{19BF273D-285E-4A38-A542-272177C9128C}"/>
              </a:ext>
            </a:extLst>
          </p:cNvPr>
          <p:cNvSpPr txBox="1"/>
          <p:nvPr/>
        </p:nvSpPr>
        <p:spPr>
          <a:xfrm>
            <a:off x="1166648" y="2564522"/>
            <a:ext cx="7400926" cy="26776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457200" marR="0" indent="-45720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lang="sv-SE" sz="2800" b="0" i="0" dirty="0">
                <a:solidFill>
                  <a:srgbClr val="4A4A4A"/>
                </a:solidFill>
                <a:effectLst/>
                <a:latin typeface="CancerfondenSans"/>
              </a:rPr>
              <a:t>En tumör kan vara godartad, ”benign”, ”elakartad</a:t>
            </a:r>
            <a:r>
              <a:rPr lang="sv-SE" sz="2800" dirty="0">
                <a:solidFill>
                  <a:srgbClr val="4A4A4A"/>
                </a:solidFill>
                <a:latin typeface="CancerfondenSans"/>
              </a:rPr>
              <a:t> = </a:t>
            </a:r>
            <a:r>
              <a:rPr lang="sv-SE" sz="2800" b="0" i="0" dirty="0">
                <a:solidFill>
                  <a:srgbClr val="4A4A4A"/>
                </a:solidFill>
                <a:effectLst/>
                <a:latin typeface="CancerfondenSans"/>
              </a:rPr>
              <a:t>malign”.</a:t>
            </a:r>
          </a:p>
          <a:p>
            <a:pPr marL="457200" marR="0" indent="-457200" algn="l" defTabSz="457200" rtl="0" fontAlgn="auto" latinLnBrk="0" hangingPunct="0">
              <a:lnSpc>
                <a:spcPct val="100000"/>
              </a:lnSpc>
              <a:spcBef>
                <a:spcPts val="0"/>
              </a:spcBef>
              <a:spcAft>
                <a:spcPts val="0"/>
              </a:spcAft>
              <a:buClrTx/>
              <a:buSzTx/>
              <a:buFont typeface="Arial" panose="020B0604020202020204" pitchFamily="34" charset="0"/>
              <a:buChar char="•"/>
              <a:tabLst/>
            </a:pPr>
            <a:endParaRPr lang="sv-SE" sz="2800" b="0" i="0" dirty="0">
              <a:solidFill>
                <a:srgbClr val="4A4A4A"/>
              </a:solidFill>
              <a:effectLst/>
              <a:latin typeface="CancerfondenSans"/>
            </a:endParaRPr>
          </a:p>
          <a:p>
            <a:pPr marL="457200" marR="0" indent="-45720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lang="sv-SE" sz="2800" dirty="0">
                <a:solidFill>
                  <a:srgbClr val="4A4A4A"/>
                </a:solidFill>
                <a:latin typeface="CancerfondenSans"/>
              </a:rPr>
              <a:t>En tumör betyder egentlige bara en ”svullnad”.</a:t>
            </a:r>
            <a:r>
              <a:rPr lang="sv-SE" sz="2800" b="0" i="0" dirty="0">
                <a:solidFill>
                  <a:srgbClr val="4A4A4A"/>
                </a:solidFill>
                <a:effectLst/>
                <a:latin typeface="CancerfondenSans"/>
              </a:rPr>
              <a:t> </a:t>
            </a:r>
          </a:p>
          <a:p>
            <a:pPr marL="0" marR="0" indent="0" algn="l" defTabSz="457200" rtl="0" fontAlgn="auto" latinLnBrk="0" hangingPunct="0">
              <a:lnSpc>
                <a:spcPct val="100000"/>
              </a:lnSpc>
              <a:spcBef>
                <a:spcPts val="0"/>
              </a:spcBef>
              <a:spcAft>
                <a:spcPts val="0"/>
              </a:spcAft>
              <a:buClrTx/>
              <a:buSzTx/>
              <a:buFontTx/>
              <a:buNone/>
              <a:tabLst/>
            </a:pPr>
            <a:endParaRPr lang="sv-SE" sz="2800" dirty="0">
              <a:solidFill>
                <a:srgbClr val="4A4A4A"/>
              </a:solidFill>
              <a:latin typeface="CancerfondenSans"/>
            </a:endParaRPr>
          </a:p>
          <a:p>
            <a:pPr marL="457200" marR="0" indent="-45720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lang="sv-SE" sz="2800" b="0" i="0" dirty="0">
                <a:solidFill>
                  <a:srgbClr val="4A4A4A"/>
                </a:solidFill>
                <a:effectLst/>
                <a:latin typeface="CancerfondenSans"/>
              </a:rPr>
              <a:t>En cancertumör är alltid elakartad = malign.</a:t>
            </a:r>
            <a:endParaRPr kumimoji="0" lang="sv-SE" sz="28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424385391"/>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bildnummer 5">
            <a:extLst>
              <a:ext uri="{FF2B5EF4-FFF2-40B4-BE49-F238E27FC236}">
                <a16:creationId xmlns:a16="http://schemas.microsoft.com/office/drawing/2014/main" id="{253E79A5-90CC-438D-82B8-57B88B17953C}"/>
              </a:ext>
            </a:extLst>
          </p:cNvPr>
          <p:cNvSpPr>
            <a:spLocks noGrp="1"/>
          </p:cNvSpPr>
          <p:nvPr>
            <p:ph type="sldNum" sz="quarter" idx="2"/>
          </p:nvPr>
        </p:nvSpPr>
        <p:spPr>
          <a:xfrm>
            <a:off x="6772275" y="6029325"/>
            <a:ext cx="2133600" cy="368301"/>
          </a:xfrm>
        </p:spPr>
        <p:txBody>
          <a:bodyPr/>
          <a:lstStyle/>
          <a:p>
            <a:fld id="{86CB4B4D-7CA3-9044-876B-883B54F8677D}" type="slidenum">
              <a:rPr lang="sv-SE" smtClean="0"/>
              <a:t>13</a:t>
            </a:fld>
            <a:endParaRPr lang="sv-SE" dirty="0"/>
          </a:p>
        </p:txBody>
      </p:sp>
      <p:sp>
        <p:nvSpPr>
          <p:cNvPr id="6" name="Rubrik 3">
            <a:extLst>
              <a:ext uri="{FF2B5EF4-FFF2-40B4-BE49-F238E27FC236}">
                <a16:creationId xmlns:a16="http://schemas.microsoft.com/office/drawing/2014/main" id="{6E5730E3-E88B-457C-9774-65B70C9D5B07}"/>
              </a:ext>
            </a:extLst>
          </p:cNvPr>
          <p:cNvSpPr>
            <a:spLocks noGrp="1"/>
          </p:cNvSpPr>
          <p:nvPr>
            <p:ph type="title"/>
          </p:nvPr>
        </p:nvSpPr>
        <p:spPr>
          <a:xfrm>
            <a:off x="877887" y="566734"/>
            <a:ext cx="7400926" cy="678409"/>
          </a:xfrm>
        </p:spPr>
        <p:txBody>
          <a:bodyPr>
            <a:normAutofit fontScale="90000"/>
          </a:bodyPr>
          <a:lstStyle/>
          <a:p>
            <a:pPr algn="ctr"/>
            <a:br>
              <a:rPr lang="sv-SE" sz="1800" dirty="0">
                <a:solidFill>
                  <a:srgbClr val="000000"/>
                </a:solidFill>
                <a:effectLst/>
                <a:latin typeface="Times New Roman" panose="02020603050405020304" pitchFamily="18" charset="0"/>
                <a:ea typeface="Times New Roman" panose="02020603050405020304" pitchFamily="18" charset="0"/>
              </a:rPr>
            </a:br>
            <a:endParaRPr lang="sv-SE" dirty="0"/>
          </a:p>
        </p:txBody>
      </p:sp>
      <p:sp>
        <p:nvSpPr>
          <p:cNvPr id="10" name="Rubrik 3">
            <a:extLst>
              <a:ext uri="{FF2B5EF4-FFF2-40B4-BE49-F238E27FC236}">
                <a16:creationId xmlns:a16="http://schemas.microsoft.com/office/drawing/2014/main" id="{2593D1BD-F8FF-438D-842E-B16ECBA925ED}"/>
              </a:ext>
            </a:extLst>
          </p:cNvPr>
          <p:cNvSpPr txBox="1">
            <a:spLocks/>
          </p:cNvSpPr>
          <p:nvPr/>
        </p:nvSpPr>
        <p:spPr>
          <a:xfrm>
            <a:off x="877887" y="1312967"/>
            <a:ext cx="7400926" cy="6784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fontScale="52500" lnSpcReduction="20000"/>
          </a:bodyPr>
          <a:lstStyle>
            <a:lvl1pPr marL="0" marR="0" indent="0" algn="l" defTabSz="457200" rtl="0" latinLnBrk="0">
              <a:lnSpc>
                <a:spcPct val="100000"/>
              </a:lnSpc>
              <a:spcBef>
                <a:spcPts val="0"/>
              </a:spcBef>
              <a:spcAft>
                <a:spcPts val="0"/>
              </a:spcAft>
              <a:buClrTx/>
              <a:buSzTx/>
              <a:buFontTx/>
              <a:buNone/>
              <a:tabLst/>
              <a:defRPr sz="2800" b="1" i="0" u="none" strike="noStrike" cap="none" spc="0" baseline="0">
                <a:ln>
                  <a:noFill/>
                </a:ln>
                <a:solidFill>
                  <a:srgbClr val="000000"/>
                </a:solidFill>
                <a:uFillTx/>
                <a:latin typeface="Arial"/>
                <a:ea typeface="Arial"/>
                <a:cs typeface="Arial"/>
                <a:sym typeface="Arial"/>
              </a:defRPr>
            </a:lvl1pPr>
            <a:lvl2pPr marL="0" marR="0" indent="0" algn="l" defTabSz="457200" rtl="0" latinLnBrk="0">
              <a:lnSpc>
                <a:spcPct val="100000"/>
              </a:lnSpc>
              <a:spcBef>
                <a:spcPts val="0"/>
              </a:spcBef>
              <a:spcAft>
                <a:spcPts val="0"/>
              </a:spcAft>
              <a:buClrTx/>
              <a:buSzTx/>
              <a:buFontTx/>
              <a:buNone/>
              <a:tabLst/>
              <a:defRPr sz="2800" b="1" i="0" u="none" strike="noStrike" cap="none" spc="0" baseline="0">
                <a:ln>
                  <a:noFill/>
                </a:ln>
                <a:solidFill>
                  <a:srgbClr val="FFFFFF"/>
                </a:solidFill>
                <a:uFillTx/>
                <a:latin typeface="Arial"/>
                <a:ea typeface="Arial"/>
                <a:cs typeface="Arial"/>
                <a:sym typeface="Arial"/>
              </a:defRPr>
            </a:lvl2pPr>
            <a:lvl3pPr marL="0" marR="0" indent="0" algn="l" defTabSz="457200" rtl="0" latinLnBrk="0">
              <a:lnSpc>
                <a:spcPct val="100000"/>
              </a:lnSpc>
              <a:spcBef>
                <a:spcPts val="0"/>
              </a:spcBef>
              <a:spcAft>
                <a:spcPts val="0"/>
              </a:spcAft>
              <a:buClrTx/>
              <a:buSzTx/>
              <a:buFontTx/>
              <a:buNone/>
              <a:tabLst/>
              <a:defRPr sz="2800" b="1" i="0" u="none" strike="noStrike" cap="none" spc="0" baseline="0">
                <a:ln>
                  <a:noFill/>
                </a:ln>
                <a:solidFill>
                  <a:srgbClr val="FFFFFF"/>
                </a:solidFill>
                <a:uFillTx/>
                <a:latin typeface="Arial"/>
                <a:ea typeface="Arial"/>
                <a:cs typeface="Arial"/>
                <a:sym typeface="Arial"/>
              </a:defRPr>
            </a:lvl3pPr>
            <a:lvl4pPr marL="0" marR="0" indent="0" algn="l" defTabSz="457200" rtl="0" latinLnBrk="0">
              <a:lnSpc>
                <a:spcPct val="100000"/>
              </a:lnSpc>
              <a:spcBef>
                <a:spcPts val="0"/>
              </a:spcBef>
              <a:spcAft>
                <a:spcPts val="0"/>
              </a:spcAft>
              <a:buClrTx/>
              <a:buSzTx/>
              <a:buFontTx/>
              <a:buNone/>
              <a:tabLst/>
              <a:defRPr sz="2800" b="1" i="0" u="none" strike="noStrike" cap="none" spc="0" baseline="0">
                <a:ln>
                  <a:noFill/>
                </a:ln>
                <a:solidFill>
                  <a:srgbClr val="FFFFFF"/>
                </a:solidFill>
                <a:uFillTx/>
                <a:latin typeface="Arial"/>
                <a:ea typeface="Arial"/>
                <a:cs typeface="Arial"/>
                <a:sym typeface="Arial"/>
              </a:defRPr>
            </a:lvl4pPr>
            <a:lvl5pPr marL="0" marR="0" indent="0" algn="l" defTabSz="457200" rtl="0" latinLnBrk="0">
              <a:lnSpc>
                <a:spcPct val="100000"/>
              </a:lnSpc>
              <a:spcBef>
                <a:spcPts val="0"/>
              </a:spcBef>
              <a:spcAft>
                <a:spcPts val="0"/>
              </a:spcAft>
              <a:buClrTx/>
              <a:buSzTx/>
              <a:buFontTx/>
              <a:buNone/>
              <a:tabLst/>
              <a:defRPr sz="2800" b="1" i="0" u="none" strike="noStrike" cap="none" spc="0" baseline="0">
                <a:ln>
                  <a:noFill/>
                </a:ln>
                <a:solidFill>
                  <a:srgbClr val="FFFFFF"/>
                </a:solidFill>
                <a:uFillTx/>
                <a:latin typeface="Arial"/>
                <a:ea typeface="Arial"/>
                <a:cs typeface="Arial"/>
                <a:sym typeface="Arial"/>
              </a:defRPr>
            </a:lvl5pPr>
            <a:lvl6pPr marL="0" marR="0" indent="0" algn="l" defTabSz="457200" rtl="0" latinLnBrk="0">
              <a:lnSpc>
                <a:spcPct val="100000"/>
              </a:lnSpc>
              <a:spcBef>
                <a:spcPts val="0"/>
              </a:spcBef>
              <a:spcAft>
                <a:spcPts val="0"/>
              </a:spcAft>
              <a:buClrTx/>
              <a:buSzTx/>
              <a:buFontTx/>
              <a:buNone/>
              <a:tabLst/>
              <a:defRPr sz="2800" b="1" i="0" u="none" strike="noStrike" cap="none" spc="0" baseline="0">
                <a:ln>
                  <a:noFill/>
                </a:ln>
                <a:solidFill>
                  <a:srgbClr val="FFFFFF"/>
                </a:solidFill>
                <a:uFillTx/>
                <a:latin typeface="Arial"/>
                <a:ea typeface="Arial"/>
                <a:cs typeface="Arial"/>
                <a:sym typeface="Arial"/>
              </a:defRPr>
            </a:lvl6pPr>
            <a:lvl7pPr marL="0" marR="0" indent="0" algn="l" defTabSz="457200" rtl="0" latinLnBrk="0">
              <a:lnSpc>
                <a:spcPct val="100000"/>
              </a:lnSpc>
              <a:spcBef>
                <a:spcPts val="0"/>
              </a:spcBef>
              <a:spcAft>
                <a:spcPts val="0"/>
              </a:spcAft>
              <a:buClrTx/>
              <a:buSzTx/>
              <a:buFontTx/>
              <a:buNone/>
              <a:tabLst/>
              <a:defRPr sz="2800" b="1" i="0" u="none" strike="noStrike" cap="none" spc="0" baseline="0">
                <a:ln>
                  <a:noFill/>
                </a:ln>
                <a:solidFill>
                  <a:srgbClr val="FFFFFF"/>
                </a:solidFill>
                <a:uFillTx/>
                <a:latin typeface="Arial"/>
                <a:ea typeface="Arial"/>
                <a:cs typeface="Arial"/>
                <a:sym typeface="Arial"/>
              </a:defRPr>
            </a:lvl7pPr>
            <a:lvl8pPr marL="0" marR="0" indent="0" algn="l" defTabSz="457200" rtl="0" latinLnBrk="0">
              <a:lnSpc>
                <a:spcPct val="100000"/>
              </a:lnSpc>
              <a:spcBef>
                <a:spcPts val="0"/>
              </a:spcBef>
              <a:spcAft>
                <a:spcPts val="0"/>
              </a:spcAft>
              <a:buClrTx/>
              <a:buSzTx/>
              <a:buFontTx/>
              <a:buNone/>
              <a:tabLst/>
              <a:defRPr sz="2800" b="1" i="0" u="none" strike="noStrike" cap="none" spc="0" baseline="0">
                <a:ln>
                  <a:noFill/>
                </a:ln>
                <a:solidFill>
                  <a:srgbClr val="FFFFFF"/>
                </a:solidFill>
                <a:uFillTx/>
                <a:latin typeface="Arial"/>
                <a:ea typeface="Arial"/>
                <a:cs typeface="Arial"/>
                <a:sym typeface="Arial"/>
              </a:defRPr>
            </a:lvl8pPr>
            <a:lvl9pPr marL="0" marR="0" indent="0" algn="l" defTabSz="457200" rtl="0" latinLnBrk="0">
              <a:lnSpc>
                <a:spcPct val="100000"/>
              </a:lnSpc>
              <a:spcBef>
                <a:spcPts val="0"/>
              </a:spcBef>
              <a:spcAft>
                <a:spcPts val="0"/>
              </a:spcAft>
              <a:buClrTx/>
              <a:buSzTx/>
              <a:buFontTx/>
              <a:buNone/>
              <a:tabLst/>
              <a:defRPr sz="2800" b="1" i="0" u="none" strike="noStrike" cap="none" spc="0" baseline="0">
                <a:ln>
                  <a:noFill/>
                </a:ln>
                <a:solidFill>
                  <a:srgbClr val="FFFFFF"/>
                </a:solidFill>
                <a:uFillTx/>
                <a:latin typeface="Arial"/>
                <a:ea typeface="Arial"/>
                <a:cs typeface="Arial"/>
                <a:sym typeface="Arial"/>
              </a:defRPr>
            </a:lvl9pPr>
          </a:lstStyle>
          <a:p>
            <a:pPr algn="ctr" hangingPunct="1"/>
            <a:br>
              <a:rPr lang="sv-SE" sz="4400" dirty="0">
                <a:solidFill>
                  <a:srgbClr val="3647AD"/>
                </a:solidFill>
                <a:latin typeface="CancerfondenSans"/>
              </a:rPr>
            </a:br>
            <a:br>
              <a:rPr lang="sv-SE" sz="1800" dirty="0">
                <a:latin typeface="Times New Roman" panose="02020603050405020304" pitchFamily="18" charset="0"/>
                <a:ea typeface="Times New Roman" panose="02020603050405020304" pitchFamily="18" charset="0"/>
              </a:rPr>
            </a:br>
            <a:endParaRPr lang="sv-SE" dirty="0"/>
          </a:p>
        </p:txBody>
      </p:sp>
      <p:sp>
        <p:nvSpPr>
          <p:cNvPr id="11" name="textruta 10">
            <a:extLst>
              <a:ext uri="{FF2B5EF4-FFF2-40B4-BE49-F238E27FC236}">
                <a16:creationId xmlns:a16="http://schemas.microsoft.com/office/drawing/2014/main" id="{FCF55EA6-5CAA-4B86-9919-D89BDAB8CE74}"/>
              </a:ext>
            </a:extLst>
          </p:cNvPr>
          <p:cNvSpPr txBox="1"/>
          <p:nvPr/>
        </p:nvSpPr>
        <p:spPr>
          <a:xfrm>
            <a:off x="2335323" y="284752"/>
            <a:ext cx="4561235" cy="1323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sv-SE" sz="4000" b="1" i="0" dirty="0">
                <a:solidFill>
                  <a:srgbClr val="3647AD"/>
                </a:solidFill>
                <a:effectLst/>
                <a:latin typeface="CancerfondenSans"/>
              </a:rPr>
              <a:t>Hur uppstår cancer?</a:t>
            </a:r>
          </a:p>
          <a:p>
            <a:pPr algn="l"/>
            <a:endParaRPr lang="sv-SE" sz="4000" b="1" i="0" dirty="0">
              <a:solidFill>
                <a:srgbClr val="3647AD"/>
              </a:solidFill>
              <a:effectLst/>
              <a:latin typeface="CancerfondenSans"/>
            </a:endParaRPr>
          </a:p>
        </p:txBody>
      </p:sp>
      <p:sp>
        <p:nvSpPr>
          <p:cNvPr id="3" name="textruta 2">
            <a:extLst>
              <a:ext uri="{FF2B5EF4-FFF2-40B4-BE49-F238E27FC236}">
                <a16:creationId xmlns:a16="http://schemas.microsoft.com/office/drawing/2014/main" id="{FEBFBCA9-5D45-4DB3-BD54-112482F64ADB}"/>
              </a:ext>
            </a:extLst>
          </p:cNvPr>
          <p:cNvSpPr txBox="1"/>
          <p:nvPr/>
        </p:nvSpPr>
        <p:spPr>
          <a:xfrm>
            <a:off x="694063" y="1718631"/>
            <a:ext cx="7976212" cy="58169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457200" indent="-457200" algn="l">
              <a:buFont typeface="Arial" panose="020B0604020202020204" pitchFamily="34" charset="0"/>
              <a:buChar char="•"/>
            </a:pPr>
            <a:r>
              <a:rPr lang="sv-SE" sz="2800" b="0" i="0" dirty="0">
                <a:solidFill>
                  <a:srgbClr val="4A4A4A"/>
                </a:solidFill>
                <a:effectLst/>
                <a:latin typeface="CancerfondenSans"/>
              </a:rPr>
              <a:t>En cancercell uppstår genom att ett antal skador uppkommer i cellens arvsmassa (DNA). Man brukar anse att minst 5-10 </a:t>
            </a:r>
            <a:r>
              <a:rPr lang="sv-SE" sz="2800" dirty="0">
                <a:solidFill>
                  <a:srgbClr val="4A4A4A"/>
                </a:solidFill>
                <a:latin typeface="CancerfondenSans"/>
              </a:rPr>
              <a:t>allvarliga </a:t>
            </a:r>
            <a:r>
              <a:rPr lang="sv-SE" sz="2800" b="0" i="0" dirty="0">
                <a:solidFill>
                  <a:srgbClr val="4A4A4A"/>
                </a:solidFill>
                <a:effectLst/>
                <a:latin typeface="CancerfondenSans"/>
              </a:rPr>
              <a:t>skador behövs.</a:t>
            </a:r>
          </a:p>
          <a:p>
            <a:pPr algn="l"/>
            <a:endParaRPr lang="sv-SE" sz="2800" dirty="0">
              <a:solidFill>
                <a:srgbClr val="4A4A4A"/>
              </a:solidFill>
              <a:latin typeface="CancerfondenSans"/>
            </a:endParaRPr>
          </a:p>
          <a:p>
            <a:pPr marL="457200" indent="-457200">
              <a:buFont typeface="Arial" panose="020B0604020202020204" pitchFamily="34" charset="0"/>
              <a:buChar char="•"/>
            </a:pPr>
            <a:r>
              <a:rPr lang="sv-SE" sz="2800" b="0" i="0" dirty="0">
                <a:solidFill>
                  <a:srgbClr val="4A4A4A"/>
                </a:solidFill>
                <a:effectLst/>
                <a:latin typeface="CancerfondenSans"/>
              </a:rPr>
              <a:t>Oftast reparerar kroppen själv uppkomna skador i cellen. </a:t>
            </a:r>
          </a:p>
          <a:p>
            <a:endParaRPr lang="sv-SE" sz="2800" dirty="0">
              <a:solidFill>
                <a:srgbClr val="4A4A4A"/>
              </a:solidFill>
              <a:latin typeface="CancerfondenSans"/>
            </a:endParaRPr>
          </a:p>
          <a:p>
            <a:pPr marL="457200" indent="-457200">
              <a:buFont typeface="Arial" panose="020B0604020202020204" pitchFamily="34" charset="0"/>
              <a:buChar char="•"/>
            </a:pPr>
            <a:r>
              <a:rPr lang="sv-SE" sz="2800" b="0" i="0" dirty="0">
                <a:solidFill>
                  <a:srgbClr val="4A4A4A"/>
                </a:solidFill>
                <a:effectLst/>
                <a:latin typeface="CancerfondenSans"/>
              </a:rPr>
              <a:t>Skadorna blir då inte bestående och en cancercell utvecklas inte men ibland fungerar inte denna </a:t>
            </a:r>
            <a:r>
              <a:rPr lang="sv-SE" sz="2800" dirty="0">
                <a:solidFill>
                  <a:srgbClr val="4A4A4A"/>
                </a:solidFill>
                <a:latin typeface="CancerfondenSans"/>
              </a:rPr>
              <a:t>kontroll och då finns risk för utveckling av cancer.</a:t>
            </a:r>
            <a:endParaRPr lang="sv-SE" sz="2800" b="0" i="0" dirty="0">
              <a:solidFill>
                <a:srgbClr val="4A4A4A"/>
              </a:solidFill>
              <a:effectLst/>
              <a:latin typeface="CancerfondenSans"/>
            </a:endParaRPr>
          </a:p>
          <a:p>
            <a:pPr algn="l"/>
            <a:endParaRPr lang="sv-SE" sz="2800" b="0" i="0" dirty="0">
              <a:solidFill>
                <a:srgbClr val="4A4A4A"/>
              </a:solidFill>
              <a:effectLst/>
              <a:latin typeface="CancerfondenSans"/>
            </a:endParaRPr>
          </a:p>
          <a:p>
            <a:pPr algn="l"/>
            <a:endParaRPr lang="sv-SE" sz="2800" b="0" i="0" dirty="0">
              <a:solidFill>
                <a:srgbClr val="4A4A4A"/>
              </a:solidFill>
              <a:effectLst/>
              <a:latin typeface="CancerfondenSans"/>
            </a:endParaRPr>
          </a:p>
          <a:p>
            <a:pPr algn="l"/>
            <a:endParaRPr lang="sv-SE" b="0" i="0" dirty="0">
              <a:solidFill>
                <a:srgbClr val="4A4A4A"/>
              </a:solidFill>
              <a:effectLst/>
              <a:latin typeface="CancerfondenSans"/>
            </a:endParaRPr>
          </a:p>
          <a:p>
            <a:pPr marL="0" marR="0" indent="0" algn="l" defTabSz="457200" rtl="0" fontAlgn="auto" latinLnBrk="0" hangingPunct="0">
              <a:lnSpc>
                <a:spcPct val="100000"/>
              </a:lnSpc>
              <a:spcBef>
                <a:spcPts val="0"/>
              </a:spcBef>
              <a:spcAft>
                <a:spcPts val="0"/>
              </a:spcAft>
              <a:buClrTx/>
              <a:buSzTx/>
              <a:buFontTx/>
              <a:buNone/>
              <a:tabLst/>
            </a:pPr>
            <a:endParaRPr kumimoji="0" lang="sv-SE" sz="1800" b="0" i="0" u="none" strike="noStrike" cap="none" spc="0" normalizeH="0" baseline="0" dirty="0">
              <a:ln>
                <a:noFill/>
              </a:ln>
              <a:solidFill>
                <a:srgbClr val="000000"/>
              </a:solidFill>
              <a:effectLst/>
              <a:uFillTx/>
              <a:latin typeface="+mn-lt"/>
              <a:ea typeface="+mn-ea"/>
              <a:cs typeface="+mn-cs"/>
              <a:sym typeface="Calibri"/>
            </a:endParaRPr>
          </a:p>
        </p:txBody>
      </p:sp>
      <p:pic>
        <p:nvPicPr>
          <p:cNvPr id="4" name="Bildobjekt 3">
            <a:extLst>
              <a:ext uri="{FF2B5EF4-FFF2-40B4-BE49-F238E27FC236}">
                <a16:creationId xmlns:a16="http://schemas.microsoft.com/office/drawing/2014/main" id="{218F067B-B2F8-49F8-B312-7A47DE0D27CC}"/>
              </a:ext>
            </a:extLst>
          </p:cNvPr>
          <p:cNvPicPr>
            <a:picLocks noChangeAspect="1"/>
          </p:cNvPicPr>
          <p:nvPr/>
        </p:nvPicPr>
        <p:blipFill>
          <a:blip r:embed="rId2"/>
          <a:stretch>
            <a:fillRect/>
          </a:stretch>
        </p:blipFill>
        <p:spPr>
          <a:xfrm>
            <a:off x="7131456" y="69489"/>
            <a:ext cx="1722643" cy="1753964"/>
          </a:xfrm>
          <a:prstGeom prst="rect">
            <a:avLst/>
          </a:prstGeom>
        </p:spPr>
      </p:pic>
    </p:spTree>
    <p:extLst>
      <p:ext uri="{BB962C8B-B14F-4D97-AF65-F5344CB8AC3E}">
        <p14:creationId xmlns:p14="http://schemas.microsoft.com/office/powerpoint/2010/main" val="219340131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bildnummer 5">
            <a:extLst>
              <a:ext uri="{FF2B5EF4-FFF2-40B4-BE49-F238E27FC236}">
                <a16:creationId xmlns:a16="http://schemas.microsoft.com/office/drawing/2014/main" id="{253E79A5-90CC-438D-82B8-57B88B17953C}"/>
              </a:ext>
            </a:extLst>
          </p:cNvPr>
          <p:cNvSpPr>
            <a:spLocks noGrp="1"/>
          </p:cNvSpPr>
          <p:nvPr>
            <p:ph type="sldNum" sz="quarter" idx="2"/>
          </p:nvPr>
        </p:nvSpPr>
        <p:spPr>
          <a:xfrm>
            <a:off x="6772275" y="6029325"/>
            <a:ext cx="2133600" cy="368301"/>
          </a:xfrm>
        </p:spPr>
        <p:txBody>
          <a:bodyPr/>
          <a:lstStyle/>
          <a:p>
            <a:fld id="{86CB4B4D-7CA3-9044-876B-883B54F8677D}" type="slidenum">
              <a:rPr lang="sv-SE" smtClean="0"/>
              <a:t>14</a:t>
            </a:fld>
            <a:endParaRPr lang="sv-SE" dirty="0"/>
          </a:p>
        </p:txBody>
      </p:sp>
      <p:sp>
        <p:nvSpPr>
          <p:cNvPr id="6" name="Rubrik 3">
            <a:extLst>
              <a:ext uri="{FF2B5EF4-FFF2-40B4-BE49-F238E27FC236}">
                <a16:creationId xmlns:a16="http://schemas.microsoft.com/office/drawing/2014/main" id="{6E5730E3-E88B-457C-9774-65B70C9D5B07}"/>
              </a:ext>
            </a:extLst>
          </p:cNvPr>
          <p:cNvSpPr>
            <a:spLocks noGrp="1"/>
          </p:cNvSpPr>
          <p:nvPr>
            <p:ph type="title"/>
          </p:nvPr>
        </p:nvSpPr>
        <p:spPr>
          <a:xfrm>
            <a:off x="877887" y="566734"/>
            <a:ext cx="7400926" cy="678409"/>
          </a:xfrm>
        </p:spPr>
        <p:txBody>
          <a:bodyPr>
            <a:normAutofit fontScale="90000"/>
          </a:bodyPr>
          <a:lstStyle/>
          <a:p>
            <a:pPr algn="ctr"/>
            <a:br>
              <a:rPr lang="sv-SE" sz="1800" dirty="0">
                <a:solidFill>
                  <a:srgbClr val="000000"/>
                </a:solidFill>
                <a:effectLst/>
                <a:latin typeface="Times New Roman" panose="02020603050405020304" pitchFamily="18" charset="0"/>
                <a:ea typeface="Times New Roman" panose="02020603050405020304" pitchFamily="18" charset="0"/>
              </a:rPr>
            </a:br>
            <a:endParaRPr lang="sv-SE" dirty="0"/>
          </a:p>
        </p:txBody>
      </p:sp>
      <p:sp>
        <p:nvSpPr>
          <p:cNvPr id="10" name="Rubrik 3">
            <a:extLst>
              <a:ext uri="{FF2B5EF4-FFF2-40B4-BE49-F238E27FC236}">
                <a16:creationId xmlns:a16="http://schemas.microsoft.com/office/drawing/2014/main" id="{2593D1BD-F8FF-438D-842E-B16ECBA925ED}"/>
              </a:ext>
            </a:extLst>
          </p:cNvPr>
          <p:cNvSpPr txBox="1">
            <a:spLocks/>
          </p:cNvSpPr>
          <p:nvPr/>
        </p:nvSpPr>
        <p:spPr>
          <a:xfrm>
            <a:off x="877887" y="1312967"/>
            <a:ext cx="7400926" cy="6784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fontScale="52500" lnSpcReduction="20000"/>
          </a:bodyPr>
          <a:lstStyle>
            <a:lvl1pPr marL="0" marR="0" indent="0" algn="l" defTabSz="457200" rtl="0" latinLnBrk="0">
              <a:lnSpc>
                <a:spcPct val="100000"/>
              </a:lnSpc>
              <a:spcBef>
                <a:spcPts val="0"/>
              </a:spcBef>
              <a:spcAft>
                <a:spcPts val="0"/>
              </a:spcAft>
              <a:buClrTx/>
              <a:buSzTx/>
              <a:buFontTx/>
              <a:buNone/>
              <a:tabLst/>
              <a:defRPr sz="2800" b="1" i="0" u="none" strike="noStrike" cap="none" spc="0" baseline="0">
                <a:ln>
                  <a:noFill/>
                </a:ln>
                <a:solidFill>
                  <a:srgbClr val="000000"/>
                </a:solidFill>
                <a:uFillTx/>
                <a:latin typeface="Arial"/>
                <a:ea typeface="Arial"/>
                <a:cs typeface="Arial"/>
                <a:sym typeface="Arial"/>
              </a:defRPr>
            </a:lvl1pPr>
            <a:lvl2pPr marL="0" marR="0" indent="0" algn="l" defTabSz="457200" rtl="0" latinLnBrk="0">
              <a:lnSpc>
                <a:spcPct val="100000"/>
              </a:lnSpc>
              <a:spcBef>
                <a:spcPts val="0"/>
              </a:spcBef>
              <a:spcAft>
                <a:spcPts val="0"/>
              </a:spcAft>
              <a:buClrTx/>
              <a:buSzTx/>
              <a:buFontTx/>
              <a:buNone/>
              <a:tabLst/>
              <a:defRPr sz="2800" b="1" i="0" u="none" strike="noStrike" cap="none" spc="0" baseline="0">
                <a:ln>
                  <a:noFill/>
                </a:ln>
                <a:solidFill>
                  <a:srgbClr val="FFFFFF"/>
                </a:solidFill>
                <a:uFillTx/>
                <a:latin typeface="Arial"/>
                <a:ea typeface="Arial"/>
                <a:cs typeface="Arial"/>
                <a:sym typeface="Arial"/>
              </a:defRPr>
            </a:lvl2pPr>
            <a:lvl3pPr marL="0" marR="0" indent="0" algn="l" defTabSz="457200" rtl="0" latinLnBrk="0">
              <a:lnSpc>
                <a:spcPct val="100000"/>
              </a:lnSpc>
              <a:spcBef>
                <a:spcPts val="0"/>
              </a:spcBef>
              <a:spcAft>
                <a:spcPts val="0"/>
              </a:spcAft>
              <a:buClrTx/>
              <a:buSzTx/>
              <a:buFontTx/>
              <a:buNone/>
              <a:tabLst/>
              <a:defRPr sz="2800" b="1" i="0" u="none" strike="noStrike" cap="none" spc="0" baseline="0">
                <a:ln>
                  <a:noFill/>
                </a:ln>
                <a:solidFill>
                  <a:srgbClr val="FFFFFF"/>
                </a:solidFill>
                <a:uFillTx/>
                <a:latin typeface="Arial"/>
                <a:ea typeface="Arial"/>
                <a:cs typeface="Arial"/>
                <a:sym typeface="Arial"/>
              </a:defRPr>
            </a:lvl3pPr>
            <a:lvl4pPr marL="0" marR="0" indent="0" algn="l" defTabSz="457200" rtl="0" latinLnBrk="0">
              <a:lnSpc>
                <a:spcPct val="100000"/>
              </a:lnSpc>
              <a:spcBef>
                <a:spcPts val="0"/>
              </a:spcBef>
              <a:spcAft>
                <a:spcPts val="0"/>
              </a:spcAft>
              <a:buClrTx/>
              <a:buSzTx/>
              <a:buFontTx/>
              <a:buNone/>
              <a:tabLst/>
              <a:defRPr sz="2800" b="1" i="0" u="none" strike="noStrike" cap="none" spc="0" baseline="0">
                <a:ln>
                  <a:noFill/>
                </a:ln>
                <a:solidFill>
                  <a:srgbClr val="FFFFFF"/>
                </a:solidFill>
                <a:uFillTx/>
                <a:latin typeface="Arial"/>
                <a:ea typeface="Arial"/>
                <a:cs typeface="Arial"/>
                <a:sym typeface="Arial"/>
              </a:defRPr>
            </a:lvl4pPr>
            <a:lvl5pPr marL="0" marR="0" indent="0" algn="l" defTabSz="457200" rtl="0" latinLnBrk="0">
              <a:lnSpc>
                <a:spcPct val="100000"/>
              </a:lnSpc>
              <a:spcBef>
                <a:spcPts val="0"/>
              </a:spcBef>
              <a:spcAft>
                <a:spcPts val="0"/>
              </a:spcAft>
              <a:buClrTx/>
              <a:buSzTx/>
              <a:buFontTx/>
              <a:buNone/>
              <a:tabLst/>
              <a:defRPr sz="2800" b="1" i="0" u="none" strike="noStrike" cap="none" spc="0" baseline="0">
                <a:ln>
                  <a:noFill/>
                </a:ln>
                <a:solidFill>
                  <a:srgbClr val="FFFFFF"/>
                </a:solidFill>
                <a:uFillTx/>
                <a:latin typeface="Arial"/>
                <a:ea typeface="Arial"/>
                <a:cs typeface="Arial"/>
                <a:sym typeface="Arial"/>
              </a:defRPr>
            </a:lvl5pPr>
            <a:lvl6pPr marL="0" marR="0" indent="0" algn="l" defTabSz="457200" rtl="0" latinLnBrk="0">
              <a:lnSpc>
                <a:spcPct val="100000"/>
              </a:lnSpc>
              <a:spcBef>
                <a:spcPts val="0"/>
              </a:spcBef>
              <a:spcAft>
                <a:spcPts val="0"/>
              </a:spcAft>
              <a:buClrTx/>
              <a:buSzTx/>
              <a:buFontTx/>
              <a:buNone/>
              <a:tabLst/>
              <a:defRPr sz="2800" b="1" i="0" u="none" strike="noStrike" cap="none" spc="0" baseline="0">
                <a:ln>
                  <a:noFill/>
                </a:ln>
                <a:solidFill>
                  <a:srgbClr val="FFFFFF"/>
                </a:solidFill>
                <a:uFillTx/>
                <a:latin typeface="Arial"/>
                <a:ea typeface="Arial"/>
                <a:cs typeface="Arial"/>
                <a:sym typeface="Arial"/>
              </a:defRPr>
            </a:lvl6pPr>
            <a:lvl7pPr marL="0" marR="0" indent="0" algn="l" defTabSz="457200" rtl="0" latinLnBrk="0">
              <a:lnSpc>
                <a:spcPct val="100000"/>
              </a:lnSpc>
              <a:spcBef>
                <a:spcPts val="0"/>
              </a:spcBef>
              <a:spcAft>
                <a:spcPts val="0"/>
              </a:spcAft>
              <a:buClrTx/>
              <a:buSzTx/>
              <a:buFontTx/>
              <a:buNone/>
              <a:tabLst/>
              <a:defRPr sz="2800" b="1" i="0" u="none" strike="noStrike" cap="none" spc="0" baseline="0">
                <a:ln>
                  <a:noFill/>
                </a:ln>
                <a:solidFill>
                  <a:srgbClr val="FFFFFF"/>
                </a:solidFill>
                <a:uFillTx/>
                <a:latin typeface="Arial"/>
                <a:ea typeface="Arial"/>
                <a:cs typeface="Arial"/>
                <a:sym typeface="Arial"/>
              </a:defRPr>
            </a:lvl7pPr>
            <a:lvl8pPr marL="0" marR="0" indent="0" algn="l" defTabSz="457200" rtl="0" latinLnBrk="0">
              <a:lnSpc>
                <a:spcPct val="100000"/>
              </a:lnSpc>
              <a:spcBef>
                <a:spcPts val="0"/>
              </a:spcBef>
              <a:spcAft>
                <a:spcPts val="0"/>
              </a:spcAft>
              <a:buClrTx/>
              <a:buSzTx/>
              <a:buFontTx/>
              <a:buNone/>
              <a:tabLst/>
              <a:defRPr sz="2800" b="1" i="0" u="none" strike="noStrike" cap="none" spc="0" baseline="0">
                <a:ln>
                  <a:noFill/>
                </a:ln>
                <a:solidFill>
                  <a:srgbClr val="FFFFFF"/>
                </a:solidFill>
                <a:uFillTx/>
                <a:latin typeface="Arial"/>
                <a:ea typeface="Arial"/>
                <a:cs typeface="Arial"/>
                <a:sym typeface="Arial"/>
              </a:defRPr>
            </a:lvl8pPr>
            <a:lvl9pPr marL="0" marR="0" indent="0" algn="l" defTabSz="457200" rtl="0" latinLnBrk="0">
              <a:lnSpc>
                <a:spcPct val="100000"/>
              </a:lnSpc>
              <a:spcBef>
                <a:spcPts val="0"/>
              </a:spcBef>
              <a:spcAft>
                <a:spcPts val="0"/>
              </a:spcAft>
              <a:buClrTx/>
              <a:buSzTx/>
              <a:buFontTx/>
              <a:buNone/>
              <a:tabLst/>
              <a:defRPr sz="2800" b="1" i="0" u="none" strike="noStrike" cap="none" spc="0" baseline="0">
                <a:ln>
                  <a:noFill/>
                </a:ln>
                <a:solidFill>
                  <a:srgbClr val="FFFFFF"/>
                </a:solidFill>
                <a:uFillTx/>
                <a:latin typeface="Arial"/>
                <a:ea typeface="Arial"/>
                <a:cs typeface="Arial"/>
                <a:sym typeface="Arial"/>
              </a:defRPr>
            </a:lvl9pPr>
          </a:lstStyle>
          <a:p>
            <a:pPr algn="ctr" hangingPunct="1"/>
            <a:br>
              <a:rPr lang="sv-SE" sz="4400" dirty="0">
                <a:solidFill>
                  <a:srgbClr val="3647AD"/>
                </a:solidFill>
                <a:latin typeface="CancerfondenSans"/>
              </a:rPr>
            </a:br>
            <a:br>
              <a:rPr lang="sv-SE" sz="1800" dirty="0">
                <a:latin typeface="Times New Roman" panose="02020603050405020304" pitchFamily="18" charset="0"/>
                <a:ea typeface="Times New Roman" panose="02020603050405020304" pitchFamily="18" charset="0"/>
              </a:rPr>
            </a:br>
            <a:endParaRPr lang="sv-SE" dirty="0"/>
          </a:p>
        </p:txBody>
      </p:sp>
      <p:sp>
        <p:nvSpPr>
          <p:cNvPr id="11" name="textruta 10">
            <a:extLst>
              <a:ext uri="{FF2B5EF4-FFF2-40B4-BE49-F238E27FC236}">
                <a16:creationId xmlns:a16="http://schemas.microsoft.com/office/drawing/2014/main" id="{FCF55EA6-5CAA-4B86-9919-D89BDAB8CE74}"/>
              </a:ext>
            </a:extLst>
          </p:cNvPr>
          <p:cNvSpPr txBox="1"/>
          <p:nvPr/>
        </p:nvSpPr>
        <p:spPr>
          <a:xfrm>
            <a:off x="2335323" y="284752"/>
            <a:ext cx="4561235" cy="1323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sv-SE" sz="4000" b="1" i="0" dirty="0">
                <a:solidFill>
                  <a:srgbClr val="3647AD"/>
                </a:solidFill>
                <a:effectLst/>
                <a:latin typeface="CancerfondenSans"/>
              </a:rPr>
              <a:t>Hur uppstår cancer?</a:t>
            </a:r>
          </a:p>
          <a:p>
            <a:pPr algn="l"/>
            <a:endParaRPr lang="sv-SE" sz="4000" b="1" i="0" dirty="0">
              <a:solidFill>
                <a:srgbClr val="3647AD"/>
              </a:solidFill>
              <a:effectLst/>
              <a:latin typeface="CancerfondenSans"/>
            </a:endParaRPr>
          </a:p>
        </p:txBody>
      </p:sp>
      <p:sp>
        <p:nvSpPr>
          <p:cNvPr id="3" name="textruta 2">
            <a:extLst>
              <a:ext uri="{FF2B5EF4-FFF2-40B4-BE49-F238E27FC236}">
                <a16:creationId xmlns:a16="http://schemas.microsoft.com/office/drawing/2014/main" id="{FEBFBCA9-5D45-4DB3-BD54-112482F64ADB}"/>
              </a:ext>
            </a:extLst>
          </p:cNvPr>
          <p:cNvSpPr txBox="1"/>
          <p:nvPr/>
        </p:nvSpPr>
        <p:spPr>
          <a:xfrm>
            <a:off x="495757" y="1322023"/>
            <a:ext cx="8211812" cy="53860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457200" indent="-457200">
              <a:buFont typeface="Arial" panose="020B0604020202020204" pitchFamily="34" charset="0"/>
              <a:buChar char="•"/>
            </a:pPr>
            <a:r>
              <a:rPr lang="sv-SE" sz="2800" b="0" i="0" dirty="0">
                <a:solidFill>
                  <a:srgbClr val="4A4A4A"/>
                </a:solidFill>
                <a:effectLst/>
                <a:latin typeface="CancerfondenSans"/>
              </a:rPr>
              <a:t>Den ”nyblivna” cancercellen mister den friska cellens egenskaper att veta när det är dags att dö och lämna plats för nya och friska celler. </a:t>
            </a:r>
          </a:p>
          <a:p>
            <a:endParaRPr lang="sv-SE" sz="2800" dirty="0">
              <a:solidFill>
                <a:srgbClr val="4A4A4A"/>
              </a:solidFill>
              <a:latin typeface="CancerfondenSans"/>
            </a:endParaRPr>
          </a:p>
          <a:p>
            <a:pPr marL="457200" indent="-457200">
              <a:buFont typeface="Arial" panose="020B0604020202020204" pitchFamily="34" charset="0"/>
              <a:buChar char="•"/>
            </a:pPr>
            <a:r>
              <a:rPr lang="sv-SE" sz="2800" b="0" i="0" dirty="0">
                <a:solidFill>
                  <a:srgbClr val="4A4A4A"/>
                </a:solidFill>
                <a:effectLst/>
                <a:latin typeface="CancerfondenSans"/>
              </a:rPr>
              <a:t>Detta resulterar i att cancerceller ansamlas, nya blodkärl bildas och en tumör elakartad tumör utvecklas. </a:t>
            </a:r>
          </a:p>
          <a:p>
            <a:pPr algn="l"/>
            <a:endParaRPr lang="sv-SE" b="0" i="0" dirty="0">
              <a:solidFill>
                <a:srgbClr val="4A4A4A"/>
              </a:solidFill>
              <a:effectLst/>
              <a:latin typeface="CancerfondenSans"/>
            </a:endParaRPr>
          </a:p>
          <a:p>
            <a:pPr marL="457200" indent="-457200" algn="l">
              <a:buFont typeface="Arial" panose="020B0604020202020204" pitchFamily="34" charset="0"/>
              <a:buChar char="•"/>
            </a:pPr>
            <a:r>
              <a:rPr lang="sv-SE" sz="2800" dirty="0">
                <a:solidFill>
                  <a:srgbClr val="4A4A4A"/>
                </a:solidFill>
                <a:latin typeface="CancerfondenSans"/>
              </a:rPr>
              <a:t>I vår kropp finns </a:t>
            </a:r>
            <a:r>
              <a:rPr lang="sv-SE" sz="2800" b="0" i="0" dirty="0">
                <a:solidFill>
                  <a:srgbClr val="4A4A4A"/>
                </a:solidFill>
                <a:effectLst/>
                <a:latin typeface="CancerfondenSans"/>
              </a:rPr>
              <a:t>dessutom olika ”kontrollgener” som kan bidra både till eller förhindra uppkomst av skador i arvsmassan. Dessa gener ser olika ut från människa till människa.</a:t>
            </a:r>
          </a:p>
          <a:p>
            <a:pPr marL="0" marR="0" indent="0" algn="l" defTabSz="457200" rtl="0" fontAlgn="auto" latinLnBrk="0" hangingPunct="0">
              <a:lnSpc>
                <a:spcPct val="100000"/>
              </a:lnSpc>
              <a:spcBef>
                <a:spcPts val="0"/>
              </a:spcBef>
              <a:spcAft>
                <a:spcPts val="0"/>
              </a:spcAft>
              <a:buClrTx/>
              <a:buSzTx/>
              <a:buFontTx/>
              <a:buNone/>
              <a:tabLst/>
            </a:pPr>
            <a:endParaRPr kumimoji="0" lang="sv-SE" sz="18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2431930526"/>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bildnummer 5">
            <a:extLst>
              <a:ext uri="{FF2B5EF4-FFF2-40B4-BE49-F238E27FC236}">
                <a16:creationId xmlns:a16="http://schemas.microsoft.com/office/drawing/2014/main" id="{253E79A5-90CC-438D-82B8-57B88B17953C}"/>
              </a:ext>
            </a:extLst>
          </p:cNvPr>
          <p:cNvSpPr>
            <a:spLocks noGrp="1"/>
          </p:cNvSpPr>
          <p:nvPr>
            <p:ph type="sldNum" sz="quarter" idx="2"/>
          </p:nvPr>
        </p:nvSpPr>
        <p:spPr>
          <a:xfrm>
            <a:off x="6772275" y="6029325"/>
            <a:ext cx="2133600" cy="368301"/>
          </a:xfrm>
        </p:spPr>
        <p:txBody>
          <a:bodyPr/>
          <a:lstStyle/>
          <a:p>
            <a:fld id="{86CB4B4D-7CA3-9044-876B-883B54F8677D}" type="slidenum">
              <a:rPr lang="sv-SE" smtClean="0"/>
              <a:t>15</a:t>
            </a:fld>
            <a:endParaRPr lang="sv-SE" dirty="0"/>
          </a:p>
        </p:txBody>
      </p:sp>
      <p:sp>
        <p:nvSpPr>
          <p:cNvPr id="6" name="Rubrik 3">
            <a:extLst>
              <a:ext uri="{FF2B5EF4-FFF2-40B4-BE49-F238E27FC236}">
                <a16:creationId xmlns:a16="http://schemas.microsoft.com/office/drawing/2014/main" id="{6E5730E3-E88B-457C-9774-65B70C9D5B07}"/>
              </a:ext>
            </a:extLst>
          </p:cNvPr>
          <p:cNvSpPr>
            <a:spLocks noGrp="1"/>
          </p:cNvSpPr>
          <p:nvPr>
            <p:ph type="title"/>
          </p:nvPr>
        </p:nvSpPr>
        <p:spPr>
          <a:xfrm>
            <a:off x="877887" y="566734"/>
            <a:ext cx="7400926" cy="678409"/>
          </a:xfrm>
        </p:spPr>
        <p:txBody>
          <a:bodyPr>
            <a:normAutofit fontScale="90000"/>
          </a:bodyPr>
          <a:lstStyle/>
          <a:p>
            <a:pPr algn="ctr"/>
            <a:br>
              <a:rPr lang="sv-SE" sz="1800" dirty="0">
                <a:solidFill>
                  <a:srgbClr val="000000"/>
                </a:solidFill>
                <a:effectLst/>
                <a:latin typeface="Times New Roman" panose="02020603050405020304" pitchFamily="18" charset="0"/>
                <a:ea typeface="Times New Roman" panose="02020603050405020304" pitchFamily="18" charset="0"/>
              </a:rPr>
            </a:br>
            <a:endParaRPr lang="sv-SE" dirty="0"/>
          </a:p>
        </p:txBody>
      </p:sp>
      <p:sp>
        <p:nvSpPr>
          <p:cNvPr id="10" name="Rubrik 3">
            <a:extLst>
              <a:ext uri="{FF2B5EF4-FFF2-40B4-BE49-F238E27FC236}">
                <a16:creationId xmlns:a16="http://schemas.microsoft.com/office/drawing/2014/main" id="{2593D1BD-F8FF-438D-842E-B16ECBA925ED}"/>
              </a:ext>
            </a:extLst>
          </p:cNvPr>
          <p:cNvSpPr txBox="1">
            <a:spLocks/>
          </p:cNvSpPr>
          <p:nvPr/>
        </p:nvSpPr>
        <p:spPr>
          <a:xfrm>
            <a:off x="877887" y="1312967"/>
            <a:ext cx="7400926" cy="6784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fontScale="52500" lnSpcReduction="20000"/>
          </a:bodyPr>
          <a:lstStyle>
            <a:lvl1pPr marL="0" marR="0" indent="0" algn="l" defTabSz="457200" rtl="0" latinLnBrk="0">
              <a:lnSpc>
                <a:spcPct val="100000"/>
              </a:lnSpc>
              <a:spcBef>
                <a:spcPts val="0"/>
              </a:spcBef>
              <a:spcAft>
                <a:spcPts val="0"/>
              </a:spcAft>
              <a:buClrTx/>
              <a:buSzTx/>
              <a:buFontTx/>
              <a:buNone/>
              <a:tabLst/>
              <a:defRPr sz="2800" b="1" i="0" u="none" strike="noStrike" cap="none" spc="0" baseline="0">
                <a:ln>
                  <a:noFill/>
                </a:ln>
                <a:solidFill>
                  <a:srgbClr val="000000"/>
                </a:solidFill>
                <a:uFillTx/>
                <a:latin typeface="Arial"/>
                <a:ea typeface="Arial"/>
                <a:cs typeface="Arial"/>
                <a:sym typeface="Arial"/>
              </a:defRPr>
            </a:lvl1pPr>
            <a:lvl2pPr marL="0" marR="0" indent="0" algn="l" defTabSz="457200" rtl="0" latinLnBrk="0">
              <a:lnSpc>
                <a:spcPct val="100000"/>
              </a:lnSpc>
              <a:spcBef>
                <a:spcPts val="0"/>
              </a:spcBef>
              <a:spcAft>
                <a:spcPts val="0"/>
              </a:spcAft>
              <a:buClrTx/>
              <a:buSzTx/>
              <a:buFontTx/>
              <a:buNone/>
              <a:tabLst/>
              <a:defRPr sz="2800" b="1" i="0" u="none" strike="noStrike" cap="none" spc="0" baseline="0">
                <a:ln>
                  <a:noFill/>
                </a:ln>
                <a:solidFill>
                  <a:srgbClr val="FFFFFF"/>
                </a:solidFill>
                <a:uFillTx/>
                <a:latin typeface="Arial"/>
                <a:ea typeface="Arial"/>
                <a:cs typeface="Arial"/>
                <a:sym typeface="Arial"/>
              </a:defRPr>
            </a:lvl2pPr>
            <a:lvl3pPr marL="0" marR="0" indent="0" algn="l" defTabSz="457200" rtl="0" latinLnBrk="0">
              <a:lnSpc>
                <a:spcPct val="100000"/>
              </a:lnSpc>
              <a:spcBef>
                <a:spcPts val="0"/>
              </a:spcBef>
              <a:spcAft>
                <a:spcPts val="0"/>
              </a:spcAft>
              <a:buClrTx/>
              <a:buSzTx/>
              <a:buFontTx/>
              <a:buNone/>
              <a:tabLst/>
              <a:defRPr sz="2800" b="1" i="0" u="none" strike="noStrike" cap="none" spc="0" baseline="0">
                <a:ln>
                  <a:noFill/>
                </a:ln>
                <a:solidFill>
                  <a:srgbClr val="FFFFFF"/>
                </a:solidFill>
                <a:uFillTx/>
                <a:latin typeface="Arial"/>
                <a:ea typeface="Arial"/>
                <a:cs typeface="Arial"/>
                <a:sym typeface="Arial"/>
              </a:defRPr>
            </a:lvl3pPr>
            <a:lvl4pPr marL="0" marR="0" indent="0" algn="l" defTabSz="457200" rtl="0" latinLnBrk="0">
              <a:lnSpc>
                <a:spcPct val="100000"/>
              </a:lnSpc>
              <a:spcBef>
                <a:spcPts val="0"/>
              </a:spcBef>
              <a:spcAft>
                <a:spcPts val="0"/>
              </a:spcAft>
              <a:buClrTx/>
              <a:buSzTx/>
              <a:buFontTx/>
              <a:buNone/>
              <a:tabLst/>
              <a:defRPr sz="2800" b="1" i="0" u="none" strike="noStrike" cap="none" spc="0" baseline="0">
                <a:ln>
                  <a:noFill/>
                </a:ln>
                <a:solidFill>
                  <a:srgbClr val="FFFFFF"/>
                </a:solidFill>
                <a:uFillTx/>
                <a:latin typeface="Arial"/>
                <a:ea typeface="Arial"/>
                <a:cs typeface="Arial"/>
                <a:sym typeface="Arial"/>
              </a:defRPr>
            </a:lvl4pPr>
            <a:lvl5pPr marL="0" marR="0" indent="0" algn="l" defTabSz="457200" rtl="0" latinLnBrk="0">
              <a:lnSpc>
                <a:spcPct val="100000"/>
              </a:lnSpc>
              <a:spcBef>
                <a:spcPts val="0"/>
              </a:spcBef>
              <a:spcAft>
                <a:spcPts val="0"/>
              </a:spcAft>
              <a:buClrTx/>
              <a:buSzTx/>
              <a:buFontTx/>
              <a:buNone/>
              <a:tabLst/>
              <a:defRPr sz="2800" b="1" i="0" u="none" strike="noStrike" cap="none" spc="0" baseline="0">
                <a:ln>
                  <a:noFill/>
                </a:ln>
                <a:solidFill>
                  <a:srgbClr val="FFFFFF"/>
                </a:solidFill>
                <a:uFillTx/>
                <a:latin typeface="Arial"/>
                <a:ea typeface="Arial"/>
                <a:cs typeface="Arial"/>
                <a:sym typeface="Arial"/>
              </a:defRPr>
            </a:lvl5pPr>
            <a:lvl6pPr marL="0" marR="0" indent="0" algn="l" defTabSz="457200" rtl="0" latinLnBrk="0">
              <a:lnSpc>
                <a:spcPct val="100000"/>
              </a:lnSpc>
              <a:spcBef>
                <a:spcPts val="0"/>
              </a:spcBef>
              <a:spcAft>
                <a:spcPts val="0"/>
              </a:spcAft>
              <a:buClrTx/>
              <a:buSzTx/>
              <a:buFontTx/>
              <a:buNone/>
              <a:tabLst/>
              <a:defRPr sz="2800" b="1" i="0" u="none" strike="noStrike" cap="none" spc="0" baseline="0">
                <a:ln>
                  <a:noFill/>
                </a:ln>
                <a:solidFill>
                  <a:srgbClr val="FFFFFF"/>
                </a:solidFill>
                <a:uFillTx/>
                <a:latin typeface="Arial"/>
                <a:ea typeface="Arial"/>
                <a:cs typeface="Arial"/>
                <a:sym typeface="Arial"/>
              </a:defRPr>
            </a:lvl6pPr>
            <a:lvl7pPr marL="0" marR="0" indent="0" algn="l" defTabSz="457200" rtl="0" latinLnBrk="0">
              <a:lnSpc>
                <a:spcPct val="100000"/>
              </a:lnSpc>
              <a:spcBef>
                <a:spcPts val="0"/>
              </a:spcBef>
              <a:spcAft>
                <a:spcPts val="0"/>
              </a:spcAft>
              <a:buClrTx/>
              <a:buSzTx/>
              <a:buFontTx/>
              <a:buNone/>
              <a:tabLst/>
              <a:defRPr sz="2800" b="1" i="0" u="none" strike="noStrike" cap="none" spc="0" baseline="0">
                <a:ln>
                  <a:noFill/>
                </a:ln>
                <a:solidFill>
                  <a:srgbClr val="FFFFFF"/>
                </a:solidFill>
                <a:uFillTx/>
                <a:latin typeface="Arial"/>
                <a:ea typeface="Arial"/>
                <a:cs typeface="Arial"/>
                <a:sym typeface="Arial"/>
              </a:defRPr>
            </a:lvl7pPr>
            <a:lvl8pPr marL="0" marR="0" indent="0" algn="l" defTabSz="457200" rtl="0" latinLnBrk="0">
              <a:lnSpc>
                <a:spcPct val="100000"/>
              </a:lnSpc>
              <a:spcBef>
                <a:spcPts val="0"/>
              </a:spcBef>
              <a:spcAft>
                <a:spcPts val="0"/>
              </a:spcAft>
              <a:buClrTx/>
              <a:buSzTx/>
              <a:buFontTx/>
              <a:buNone/>
              <a:tabLst/>
              <a:defRPr sz="2800" b="1" i="0" u="none" strike="noStrike" cap="none" spc="0" baseline="0">
                <a:ln>
                  <a:noFill/>
                </a:ln>
                <a:solidFill>
                  <a:srgbClr val="FFFFFF"/>
                </a:solidFill>
                <a:uFillTx/>
                <a:latin typeface="Arial"/>
                <a:ea typeface="Arial"/>
                <a:cs typeface="Arial"/>
                <a:sym typeface="Arial"/>
              </a:defRPr>
            </a:lvl8pPr>
            <a:lvl9pPr marL="0" marR="0" indent="0" algn="l" defTabSz="457200" rtl="0" latinLnBrk="0">
              <a:lnSpc>
                <a:spcPct val="100000"/>
              </a:lnSpc>
              <a:spcBef>
                <a:spcPts val="0"/>
              </a:spcBef>
              <a:spcAft>
                <a:spcPts val="0"/>
              </a:spcAft>
              <a:buClrTx/>
              <a:buSzTx/>
              <a:buFontTx/>
              <a:buNone/>
              <a:tabLst/>
              <a:defRPr sz="2800" b="1" i="0" u="none" strike="noStrike" cap="none" spc="0" baseline="0">
                <a:ln>
                  <a:noFill/>
                </a:ln>
                <a:solidFill>
                  <a:srgbClr val="FFFFFF"/>
                </a:solidFill>
                <a:uFillTx/>
                <a:latin typeface="Arial"/>
                <a:ea typeface="Arial"/>
                <a:cs typeface="Arial"/>
                <a:sym typeface="Arial"/>
              </a:defRPr>
            </a:lvl9pPr>
          </a:lstStyle>
          <a:p>
            <a:pPr algn="ctr" hangingPunct="1"/>
            <a:br>
              <a:rPr lang="sv-SE" sz="4400" dirty="0">
                <a:solidFill>
                  <a:srgbClr val="3647AD"/>
                </a:solidFill>
                <a:latin typeface="CancerfondenSans"/>
              </a:rPr>
            </a:br>
            <a:br>
              <a:rPr lang="sv-SE" sz="1800" dirty="0">
                <a:latin typeface="Times New Roman" panose="02020603050405020304" pitchFamily="18" charset="0"/>
                <a:ea typeface="Times New Roman" panose="02020603050405020304" pitchFamily="18" charset="0"/>
              </a:rPr>
            </a:br>
            <a:endParaRPr lang="sv-SE" dirty="0"/>
          </a:p>
        </p:txBody>
      </p:sp>
      <p:pic>
        <p:nvPicPr>
          <p:cNvPr id="2" name="Bildobjekt 1">
            <a:extLst>
              <a:ext uri="{FF2B5EF4-FFF2-40B4-BE49-F238E27FC236}">
                <a16:creationId xmlns:a16="http://schemas.microsoft.com/office/drawing/2014/main" id="{064374FD-C906-41BA-A0C7-7D391812C183}"/>
              </a:ext>
            </a:extLst>
          </p:cNvPr>
          <p:cNvPicPr>
            <a:picLocks noChangeAspect="1"/>
          </p:cNvPicPr>
          <p:nvPr/>
        </p:nvPicPr>
        <p:blipFill>
          <a:blip r:embed="rId2"/>
          <a:stretch>
            <a:fillRect/>
          </a:stretch>
        </p:blipFill>
        <p:spPr>
          <a:xfrm>
            <a:off x="55085" y="3202256"/>
            <a:ext cx="3039600" cy="3060000"/>
          </a:xfrm>
          <a:prstGeom prst="rect">
            <a:avLst/>
          </a:prstGeom>
        </p:spPr>
      </p:pic>
      <p:pic>
        <p:nvPicPr>
          <p:cNvPr id="7" name="Bildobjekt 6">
            <a:extLst>
              <a:ext uri="{FF2B5EF4-FFF2-40B4-BE49-F238E27FC236}">
                <a16:creationId xmlns:a16="http://schemas.microsoft.com/office/drawing/2014/main" id="{37AE246C-90AA-4C87-A1A2-D3A7901AA108}"/>
              </a:ext>
            </a:extLst>
          </p:cNvPr>
          <p:cNvPicPr>
            <a:picLocks noChangeAspect="1"/>
          </p:cNvPicPr>
          <p:nvPr/>
        </p:nvPicPr>
        <p:blipFill>
          <a:blip r:embed="rId3"/>
          <a:stretch>
            <a:fillRect/>
          </a:stretch>
        </p:blipFill>
        <p:spPr>
          <a:xfrm>
            <a:off x="3926250" y="3220745"/>
            <a:ext cx="4546155" cy="3060000"/>
          </a:xfrm>
          <a:prstGeom prst="rect">
            <a:avLst/>
          </a:prstGeom>
        </p:spPr>
      </p:pic>
      <p:pic>
        <p:nvPicPr>
          <p:cNvPr id="1026" name="Picture 2" descr="evigpanik.blogg.se - Cancer">
            <a:extLst>
              <a:ext uri="{FF2B5EF4-FFF2-40B4-BE49-F238E27FC236}">
                <a16:creationId xmlns:a16="http://schemas.microsoft.com/office/drawing/2014/main" id="{26D63E79-B842-40EA-BB26-4D4B7272104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9931"/>
          <a:stretch/>
        </p:blipFill>
        <p:spPr bwMode="auto">
          <a:xfrm>
            <a:off x="166974" y="1329479"/>
            <a:ext cx="8810051" cy="1645078"/>
          </a:xfrm>
          <a:prstGeom prst="rect">
            <a:avLst/>
          </a:prstGeom>
          <a:noFill/>
          <a:extLst>
            <a:ext uri="{909E8E84-426E-40DD-AFC4-6F175D3DCCD1}">
              <a14:hiddenFill xmlns:a14="http://schemas.microsoft.com/office/drawing/2010/main">
                <a:solidFill>
                  <a:srgbClr val="FFFFFF"/>
                </a:solidFill>
              </a14:hiddenFill>
            </a:ext>
          </a:extLst>
        </p:spPr>
      </p:pic>
      <p:pic>
        <p:nvPicPr>
          <p:cNvPr id="3" name="Bildobjekt 2">
            <a:extLst>
              <a:ext uri="{FF2B5EF4-FFF2-40B4-BE49-F238E27FC236}">
                <a16:creationId xmlns:a16="http://schemas.microsoft.com/office/drawing/2014/main" id="{9A00B215-B27D-4D6C-96B9-0DEB062351D9}"/>
              </a:ext>
            </a:extLst>
          </p:cNvPr>
          <p:cNvPicPr>
            <a:picLocks noChangeAspect="1"/>
          </p:cNvPicPr>
          <p:nvPr/>
        </p:nvPicPr>
        <p:blipFill>
          <a:blip r:embed="rId5"/>
          <a:stretch>
            <a:fillRect/>
          </a:stretch>
        </p:blipFill>
        <p:spPr>
          <a:xfrm>
            <a:off x="871407" y="237439"/>
            <a:ext cx="7401185" cy="1103472"/>
          </a:xfrm>
          <a:prstGeom prst="rect">
            <a:avLst/>
          </a:prstGeom>
        </p:spPr>
      </p:pic>
    </p:spTree>
    <p:extLst>
      <p:ext uri="{BB962C8B-B14F-4D97-AF65-F5344CB8AC3E}">
        <p14:creationId xmlns:p14="http://schemas.microsoft.com/office/powerpoint/2010/main" val="3550221667"/>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bildnummer 5">
            <a:extLst>
              <a:ext uri="{FF2B5EF4-FFF2-40B4-BE49-F238E27FC236}">
                <a16:creationId xmlns:a16="http://schemas.microsoft.com/office/drawing/2014/main" id="{253E79A5-90CC-438D-82B8-57B88B17953C}"/>
              </a:ext>
            </a:extLst>
          </p:cNvPr>
          <p:cNvSpPr>
            <a:spLocks noGrp="1"/>
          </p:cNvSpPr>
          <p:nvPr>
            <p:ph type="sldNum" sz="quarter" idx="2"/>
          </p:nvPr>
        </p:nvSpPr>
        <p:spPr>
          <a:xfrm>
            <a:off x="6772275" y="6029325"/>
            <a:ext cx="2133600" cy="368301"/>
          </a:xfrm>
        </p:spPr>
        <p:txBody>
          <a:bodyPr/>
          <a:lstStyle/>
          <a:p>
            <a:fld id="{86CB4B4D-7CA3-9044-876B-883B54F8677D}" type="slidenum">
              <a:rPr lang="sv-SE" smtClean="0"/>
              <a:t>16</a:t>
            </a:fld>
            <a:endParaRPr lang="sv-SE" dirty="0"/>
          </a:p>
        </p:txBody>
      </p:sp>
      <p:sp>
        <p:nvSpPr>
          <p:cNvPr id="6" name="Rubrik 3">
            <a:extLst>
              <a:ext uri="{FF2B5EF4-FFF2-40B4-BE49-F238E27FC236}">
                <a16:creationId xmlns:a16="http://schemas.microsoft.com/office/drawing/2014/main" id="{6E5730E3-E88B-457C-9774-65B70C9D5B07}"/>
              </a:ext>
            </a:extLst>
          </p:cNvPr>
          <p:cNvSpPr>
            <a:spLocks noGrp="1"/>
          </p:cNvSpPr>
          <p:nvPr>
            <p:ph type="title"/>
          </p:nvPr>
        </p:nvSpPr>
        <p:spPr>
          <a:xfrm>
            <a:off x="877887" y="566734"/>
            <a:ext cx="7400926" cy="678409"/>
          </a:xfrm>
        </p:spPr>
        <p:txBody>
          <a:bodyPr>
            <a:normAutofit fontScale="90000"/>
          </a:bodyPr>
          <a:lstStyle/>
          <a:p>
            <a:pPr algn="ctr"/>
            <a:br>
              <a:rPr lang="sv-SE" sz="1800" dirty="0">
                <a:solidFill>
                  <a:srgbClr val="000000"/>
                </a:solidFill>
                <a:effectLst/>
                <a:latin typeface="Times New Roman" panose="02020603050405020304" pitchFamily="18" charset="0"/>
                <a:ea typeface="Times New Roman" panose="02020603050405020304" pitchFamily="18" charset="0"/>
              </a:rPr>
            </a:br>
            <a:endParaRPr lang="sv-SE" dirty="0"/>
          </a:p>
        </p:txBody>
      </p:sp>
      <p:sp>
        <p:nvSpPr>
          <p:cNvPr id="2" name="textruta 1">
            <a:extLst>
              <a:ext uri="{FF2B5EF4-FFF2-40B4-BE49-F238E27FC236}">
                <a16:creationId xmlns:a16="http://schemas.microsoft.com/office/drawing/2014/main" id="{331AE1F1-B7B8-4963-A40F-A11E2EEA5F37}"/>
              </a:ext>
            </a:extLst>
          </p:cNvPr>
          <p:cNvSpPr txBox="1"/>
          <p:nvPr/>
        </p:nvSpPr>
        <p:spPr>
          <a:xfrm>
            <a:off x="462706" y="566734"/>
            <a:ext cx="8200795" cy="9848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sv-SE" sz="4000" b="1" i="0" dirty="0">
                <a:solidFill>
                  <a:srgbClr val="001489"/>
                </a:solidFill>
                <a:effectLst/>
                <a:latin typeface="CancerfondenSans"/>
              </a:rPr>
              <a:t>Statistik om cancer</a:t>
            </a:r>
          </a:p>
          <a:p>
            <a:pPr marL="0" marR="0" indent="0" algn="l" defTabSz="457200" rtl="0" fontAlgn="auto" latinLnBrk="0" hangingPunct="0">
              <a:lnSpc>
                <a:spcPct val="100000"/>
              </a:lnSpc>
              <a:spcBef>
                <a:spcPts val="0"/>
              </a:spcBef>
              <a:spcAft>
                <a:spcPts val="0"/>
              </a:spcAft>
              <a:buClrTx/>
              <a:buSzTx/>
              <a:buFontTx/>
              <a:buNone/>
              <a:tabLst/>
            </a:pPr>
            <a:endParaRPr kumimoji="0" lang="sv-SE" sz="1800" b="0" i="0" u="none" strike="noStrike" cap="none" spc="0" normalizeH="0" baseline="0" dirty="0">
              <a:ln>
                <a:noFill/>
              </a:ln>
              <a:solidFill>
                <a:srgbClr val="000000"/>
              </a:solidFill>
              <a:effectLst/>
              <a:uFillTx/>
              <a:latin typeface="CancerfondenSans"/>
              <a:sym typeface="Calibri"/>
            </a:endParaRPr>
          </a:p>
        </p:txBody>
      </p:sp>
      <p:sp>
        <p:nvSpPr>
          <p:cNvPr id="3" name="textruta 2">
            <a:extLst>
              <a:ext uri="{FF2B5EF4-FFF2-40B4-BE49-F238E27FC236}">
                <a16:creationId xmlns:a16="http://schemas.microsoft.com/office/drawing/2014/main" id="{AE0E0AD1-55E6-4792-B5E9-96631A262F40}"/>
              </a:ext>
            </a:extLst>
          </p:cNvPr>
          <p:cNvSpPr txBox="1"/>
          <p:nvPr/>
        </p:nvSpPr>
        <p:spPr>
          <a:xfrm>
            <a:off x="462706" y="1918312"/>
            <a:ext cx="8178762" cy="41549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marR="0" indent="-34290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lang="sv-SE" sz="2200" u="sng" dirty="0"/>
              <a:t>Incidens</a:t>
            </a:r>
            <a:r>
              <a:rPr lang="sv-SE" sz="2200" dirty="0"/>
              <a:t> - Risken att insjukna ökar med stigande ålder. För personer 75 år och yngre är det 31,7 procent av männen och 28,4 procent av kvinnorna som har eller har haft en cancersjukdom.</a:t>
            </a:r>
          </a:p>
          <a:p>
            <a:pPr marL="0" marR="0" indent="0" algn="l" defTabSz="457200" rtl="0" fontAlgn="auto" latinLnBrk="0" hangingPunct="0">
              <a:lnSpc>
                <a:spcPct val="100000"/>
              </a:lnSpc>
              <a:spcBef>
                <a:spcPts val="0"/>
              </a:spcBef>
              <a:spcAft>
                <a:spcPts val="0"/>
              </a:spcAft>
              <a:buClrTx/>
              <a:buSzTx/>
              <a:buFontTx/>
              <a:buNone/>
              <a:tabLst/>
            </a:pPr>
            <a:endParaRPr kumimoji="0" lang="sv-SE" sz="2200" b="0" i="0" u="none" strike="noStrike" cap="none" spc="0" normalizeH="0" baseline="0" dirty="0">
              <a:ln>
                <a:noFill/>
              </a:ln>
              <a:solidFill>
                <a:srgbClr val="000000"/>
              </a:solidFill>
              <a:effectLst/>
              <a:uFillTx/>
              <a:latin typeface="+mn-lt"/>
              <a:ea typeface="+mn-ea"/>
              <a:cs typeface="+mn-cs"/>
              <a:sym typeface="Calibri"/>
            </a:endParaRPr>
          </a:p>
          <a:p>
            <a:pPr marL="342900" marR="0" indent="-34290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lang="sv-SE" sz="2200" u="sng" dirty="0"/>
              <a:t>Prevalens</a:t>
            </a:r>
            <a:r>
              <a:rPr lang="sv-SE" sz="2200" dirty="0"/>
              <a:t> - är ett mått på det antal personer i befolkningen som har eller har haft en cancersjukdom vid en viss tidpunkt.</a:t>
            </a:r>
          </a:p>
          <a:p>
            <a:pPr marL="0" marR="0" indent="0" algn="l" defTabSz="457200" rtl="0" fontAlgn="auto" latinLnBrk="0" hangingPunct="0">
              <a:lnSpc>
                <a:spcPct val="100000"/>
              </a:lnSpc>
              <a:spcBef>
                <a:spcPts val="0"/>
              </a:spcBef>
              <a:spcAft>
                <a:spcPts val="0"/>
              </a:spcAft>
              <a:buClrTx/>
              <a:buSzTx/>
              <a:buFontTx/>
              <a:buNone/>
              <a:tabLst/>
            </a:pPr>
            <a:endParaRPr kumimoji="0" lang="sv-SE" sz="2200" b="0" i="0" u="none" strike="noStrike" cap="none" spc="0" normalizeH="0" baseline="0" dirty="0">
              <a:ln>
                <a:noFill/>
              </a:ln>
              <a:solidFill>
                <a:srgbClr val="000000"/>
              </a:solidFill>
              <a:effectLst/>
              <a:uFillTx/>
              <a:latin typeface="+mn-lt"/>
              <a:ea typeface="+mn-ea"/>
              <a:cs typeface="+mn-cs"/>
              <a:sym typeface="Calibri"/>
            </a:endParaRPr>
          </a:p>
          <a:p>
            <a:pPr marL="342900" marR="0" indent="-34290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lang="sv-SE" sz="2200" u="sng" dirty="0"/>
              <a:t>Överlevnad</a:t>
            </a:r>
            <a:r>
              <a:rPr lang="sv-SE" sz="2200" dirty="0"/>
              <a:t> - På ett generellt plan har överlevnaden i cancer ökat. Särskilt inom vissa områden har det skett mycket stora framsteg tack vare att forskningen har gått framåt. Cancersjukdomar som för några decennier sedan oftast innebar död inom några år har i dag en god prognos. Livskvalitet och cancerrehabilitering är nu i fokus!</a:t>
            </a:r>
            <a:endParaRPr kumimoji="0" lang="sv-SE" sz="22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523646995"/>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bildnummer 5">
            <a:extLst>
              <a:ext uri="{FF2B5EF4-FFF2-40B4-BE49-F238E27FC236}">
                <a16:creationId xmlns:a16="http://schemas.microsoft.com/office/drawing/2014/main" id="{253E79A5-90CC-438D-82B8-57B88B17953C}"/>
              </a:ext>
            </a:extLst>
          </p:cNvPr>
          <p:cNvSpPr>
            <a:spLocks noGrp="1"/>
          </p:cNvSpPr>
          <p:nvPr>
            <p:ph type="sldNum" sz="quarter" idx="2"/>
          </p:nvPr>
        </p:nvSpPr>
        <p:spPr>
          <a:xfrm>
            <a:off x="6772275" y="6029325"/>
            <a:ext cx="2133600" cy="368301"/>
          </a:xfrm>
        </p:spPr>
        <p:txBody>
          <a:bodyPr/>
          <a:lstStyle/>
          <a:p>
            <a:fld id="{86CB4B4D-7CA3-9044-876B-883B54F8677D}" type="slidenum">
              <a:rPr lang="sv-SE" smtClean="0"/>
              <a:t>17</a:t>
            </a:fld>
            <a:endParaRPr lang="sv-SE" dirty="0"/>
          </a:p>
        </p:txBody>
      </p:sp>
      <p:sp>
        <p:nvSpPr>
          <p:cNvPr id="6" name="Rubrik 3">
            <a:extLst>
              <a:ext uri="{FF2B5EF4-FFF2-40B4-BE49-F238E27FC236}">
                <a16:creationId xmlns:a16="http://schemas.microsoft.com/office/drawing/2014/main" id="{6E5730E3-E88B-457C-9774-65B70C9D5B07}"/>
              </a:ext>
            </a:extLst>
          </p:cNvPr>
          <p:cNvSpPr>
            <a:spLocks noGrp="1"/>
          </p:cNvSpPr>
          <p:nvPr>
            <p:ph type="title"/>
          </p:nvPr>
        </p:nvSpPr>
        <p:spPr>
          <a:xfrm>
            <a:off x="877887" y="566734"/>
            <a:ext cx="7400926" cy="678409"/>
          </a:xfrm>
        </p:spPr>
        <p:txBody>
          <a:bodyPr>
            <a:normAutofit fontScale="90000"/>
          </a:bodyPr>
          <a:lstStyle/>
          <a:p>
            <a:pPr algn="ctr"/>
            <a:br>
              <a:rPr lang="sv-SE" sz="1800" dirty="0">
                <a:solidFill>
                  <a:srgbClr val="000000"/>
                </a:solidFill>
                <a:effectLst/>
                <a:latin typeface="Times New Roman" panose="02020603050405020304" pitchFamily="18" charset="0"/>
                <a:ea typeface="Times New Roman" panose="02020603050405020304" pitchFamily="18" charset="0"/>
              </a:rPr>
            </a:br>
            <a:endParaRPr lang="sv-SE" dirty="0"/>
          </a:p>
        </p:txBody>
      </p:sp>
      <p:pic>
        <p:nvPicPr>
          <p:cNvPr id="7" name="Bildobjekt 6">
            <a:extLst>
              <a:ext uri="{FF2B5EF4-FFF2-40B4-BE49-F238E27FC236}">
                <a16:creationId xmlns:a16="http://schemas.microsoft.com/office/drawing/2014/main" id="{21FC6BE3-2ACB-4732-9BF1-F94EEF6B66F1}"/>
              </a:ext>
            </a:extLst>
          </p:cNvPr>
          <p:cNvPicPr>
            <a:picLocks noChangeAspect="1"/>
          </p:cNvPicPr>
          <p:nvPr/>
        </p:nvPicPr>
        <p:blipFill>
          <a:blip r:embed="rId2"/>
          <a:stretch>
            <a:fillRect/>
          </a:stretch>
        </p:blipFill>
        <p:spPr>
          <a:xfrm>
            <a:off x="462706" y="2178510"/>
            <a:ext cx="7658100" cy="2722106"/>
          </a:xfrm>
          <a:prstGeom prst="rect">
            <a:avLst/>
          </a:prstGeom>
        </p:spPr>
      </p:pic>
      <p:pic>
        <p:nvPicPr>
          <p:cNvPr id="8" name="Bildobjekt 7">
            <a:extLst>
              <a:ext uri="{FF2B5EF4-FFF2-40B4-BE49-F238E27FC236}">
                <a16:creationId xmlns:a16="http://schemas.microsoft.com/office/drawing/2014/main" id="{BDD5A87D-462E-436C-B3B0-093F2F082CC8}"/>
              </a:ext>
            </a:extLst>
          </p:cNvPr>
          <p:cNvPicPr>
            <a:picLocks noChangeAspect="1"/>
          </p:cNvPicPr>
          <p:nvPr/>
        </p:nvPicPr>
        <p:blipFill>
          <a:blip r:embed="rId3"/>
          <a:stretch>
            <a:fillRect/>
          </a:stretch>
        </p:blipFill>
        <p:spPr>
          <a:xfrm>
            <a:off x="472084" y="480012"/>
            <a:ext cx="8199831" cy="1097375"/>
          </a:xfrm>
          <a:prstGeom prst="rect">
            <a:avLst/>
          </a:prstGeom>
        </p:spPr>
      </p:pic>
    </p:spTree>
    <p:extLst>
      <p:ext uri="{BB962C8B-B14F-4D97-AF65-F5344CB8AC3E}">
        <p14:creationId xmlns:p14="http://schemas.microsoft.com/office/powerpoint/2010/main" val="1205079441"/>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bildnummer 5">
            <a:extLst>
              <a:ext uri="{FF2B5EF4-FFF2-40B4-BE49-F238E27FC236}">
                <a16:creationId xmlns:a16="http://schemas.microsoft.com/office/drawing/2014/main" id="{253E79A5-90CC-438D-82B8-57B88B17953C}"/>
              </a:ext>
            </a:extLst>
          </p:cNvPr>
          <p:cNvSpPr>
            <a:spLocks noGrp="1"/>
          </p:cNvSpPr>
          <p:nvPr>
            <p:ph type="sldNum" sz="quarter" idx="2"/>
          </p:nvPr>
        </p:nvSpPr>
        <p:spPr>
          <a:xfrm>
            <a:off x="6772275" y="6029325"/>
            <a:ext cx="2133600" cy="368301"/>
          </a:xfrm>
        </p:spPr>
        <p:txBody>
          <a:bodyPr/>
          <a:lstStyle/>
          <a:p>
            <a:fld id="{86CB4B4D-7CA3-9044-876B-883B54F8677D}" type="slidenum">
              <a:rPr lang="sv-SE" smtClean="0"/>
              <a:t>18</a:t>
            </a:fld>
            <a:endParaRPr lang="sv-SE" dirty="0"/>
          </a:p>
        </p:txBody>
      </p:sp>
      <p:sp>
        <p:nvSpPr>
          <p:cNvPr id="6" name="Rubrik 3">
            <a:extLst>
              <a:ext uri="{FF2B5EF4-FFF2-40B4-BE49-F238E27FC236}">
                <a16:creationId xmlns:a16="http://schemas.microsoft.com/office/drawing/2014/main" id="{6E5730E3-E88B-457C-9774-65B70C9D5B07}"/>
              </a:ext>
            </a:extLst>
          </p:cNvPr>
          <p:cNvSpPr>
            <a:spLocks noGrp="1"/>
          </p:cNvSpPr>
          <p:nvPr>
            <p:ph type="title"/>
          </p:nvPr>
        </p:nvSpPr>
        <p:spPr>
          <a:xfrm>
            <a:off x="877887" y="566734"/>
            <a:ext cx="7400926" cy="678409"/>
          </a:xfrm>
        </p:spPr>
        <p:txBody>
          <a:bodyPr>
            <a:normAutofit fontScale="90000"/>
          </a:bodyPr>
          <a:lstStyle/>
          <a:p>
            <a:pPr algn="ctr"/>
            <a:br>
              <a:rPr lang="sv-SE" sz="1800" dirty="0">
                <a:solidFill>
                  <a:srgbClr val="000000"/>
                </a:solidFill>
                <a:effectLst/>
                <a:latin typeface="Times New Roman" panose="02020603050405020304" pitchFamily="18" charset="0"/>
                <a:ea typeface="Times New Roman" panose="02020603050405020304" pitchFamily="18" charset="0"/>
              </a:rPr>
            </a:br>
            <a:endParaRPr lang="sv-SE" dirty="0"/>
          </a:p>
        </p:txBody>
      </p:sp>
      <p:pic>
        <p:nvPicPr>
          <p:cNvPr id="3" name="Bildobjekt 2">
            <a:extLst>
              <a:ext uri="{FF2B5EF4-FFF2-40B4-BE49-F238E27FC236}">
                <a16:creationId xmlns:a16="http://schemas.microsoft.com/office/drawing/2014/main" id="{6BA802D1-CF5C-4FDB-84EE-293E3C8A2BA9}"/>
              </a:ext>
            </a:extLst>
          </p:cNvPr>
          <p:cNvPicPr>
            <a:picLocks noChangeAspect="1"/>
          </p:cNvPicPr>
          <p:nvPr/>
        </p:nvPicPr>
        <p:blipFill rotWithShape="1">
          <a:blip r:embed="rId2"/>
          <a:srcRect t="21656"/>
          <a:stretch/>
        </p:blipFill>
        <p:spPr>
          <a:xfrm>
            <a:off x="1880822" y="1990725"/>
            <a:ext cx="5482004" cy="4355339"/>
          </a:xfrm>
          <a:prstGeom prst="rect">
            <a:avLst/>
          </a:prstGeom>
        </p:spPr>
      </p:pic>
      <p:sp>
        <p:nvSpPr>
          <p:cNvPr id="7" name="textruta 6">
            <a:extLst>
              <a:ext uri="{FF2B5EF4-FFF2-40B4-BE49-F238E27FC236}">
                <a16:creationId xmlns:a16="http://schemas.microsoft.com/office/drawing/2014/main" id="{BD547F4E-57CE-48FD-9A7C-AA38F9802118}"/>
              </a:ext>
            </a:extLst>
          </p:cNvPr>
          <p:cNvSpPr txBox="1"/>
          <p:nvPr/>
        </p:nvSpPr>
        <p:spPr>
          <a:xfrm>
            <a:off x="462706" y="176209"/>
            <a:ext cx="8200795" cy="9848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sv-SE" sz="4000" b="1" i="0" dirty="0">
                <a:solidFill>
                  <a:srgbClr val="001489"/>
                </a:solidFill>
                <a:effectLst/>
                <a:latin typeface="CancerfondenSans"/>
              </a:rPr>
              <a:t>Statistik om cancer</a:t>
            </a:r>
          </a:p>
          <a:p>
            <a:pPr marL="0" marR="0" indent="0" algn="l" defTabSz="457200" rtl="0" fontAlgn="auto" latinLnBrk="0" hangingPunct="0">
              <a:lnSpc>
                <a:spcPct val="100000"/>
              </a:lnSpc>
              <a:spcBef>
                <a:spcPts val="0"/>
              </a:spcBef>
              <a:spcAft>
                <a:spcPts val="0"/>
              </a:spcAft>
              <a:buClrTx/>
              <a:buSzTx/>
              <a:buFontTx/>
              <a:buNone/>
              <a:tabLst/>
            </a:pPr>
            <a:endParaRPr kumimoji="0" lang="sv-SE" sz="1800" b="0" i="0" u="none" strike="noStrike" cap="none" spc="0" normalizeH="0" baseline="0" dirty="0">
              <a:ln>
                <a:noFill/>
              </a:ln>
              <a:solidFill>
                <a:srgbClr val="000000"/>
              </a:solidFill>
              <a:effectLst/>
              <a:uFillTx/>
              <a:latin typeface="CancerfondenSans"/>
              <a:sym typeface="Calibri"/>
            </a:endParaRPr>
          </a:p>
        </p:txBody>
      </p:sp>
      <p:pic>
        <p:nvPicPr>
          <p:cNvPr id="4" name="Bildobjekt 3">
            <a:extLst>
              <a:ext uri="{FF2B5EF4-FFF2-40B4-BE49-F238E27FC236}">
                <a16:creationId xmlns:a16="http://schemas.microsoft.com/office/drawing/2014/main" id="{E290C7E8-780A-49E8-8CD5-418CEE18AD17}"/>
              </a:ext>
            </a:extLst>
          </p:cNvPr>
          <p:cNvPicPr>
            <a:picLocks noChangeAspect="1"/>
          </p:cNvPicPr>
          <p:nvPr/>
        </p:nvPicPr>
        <p:blipFill>
          <a:blip r:embed="rId3"/>
          <a:stretch>
            <a:fillRect/>
          </a:stretch>
        </p:blipFill>
        <p:spPr>
          <a:xfrm>
            <a:off x="2814637" y="990600"/>
            <a:ext cx="3614157" cy="895350"/>
          </a:xfrm>
          <a:prstGeom prst="rect">
            <a:avLst/>
          </a:prstGeom>
        </p:spPr>
      </p:pic>
    </p:spTree>
    <p:extLst>
      <p:ext uri="{BB962C8B-B14F-4D97-AF65-F5344CB8AC3E}">
        <p14:creationId xmlns:p14="http://schemas.microsoft.com/office/powerpoint/2010/main" val="2339065681"/>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bildnummer 5">
            <a:extLst>
              <a:ext uri="{FF2B5EF4-FFF2-40B4-BE49-F238E27FC236}">
                <a16:creationId xmlns:a16="http://schemas.microsoft.com/office/drawing/2014/main" id="{253E79A5-90CC-438D-82B8-57B88B17953C}"/>
              </a:ext>
            </a:extLst>
          </p:cNvPr>
          <p:cNvSpPr>
            <a:spLocks noGrp="1"/>
          </p:cNvSpPr>
          <p:nvPr>
            <p:ph type="sldNum" sz="quarter" idx="2"/>
          </p:nvPr>
        </p:nvSpPr>
        <p:spPr>
          <a:xfrm>
            <a:off x="6772275" y="6029325"/>
            <a:ext cx="2133600" cy="368301"/>
          </a:xfrm>
        </p:spPr>
        <p:txBody>
          <a:bodyPr/>
          <a:lstStyle/>
          <a:p>
            <a:fld id="{86CB4B4D-7CA3-9044-876B-883B54F8677D}" type="slidenum">
              <a:rPr lang="sv-SE" smtClean="0"/>
              <a:t>19</a:t>
            </a:fld>
            <a:endParaRPr lang="sv-SE" dirty="0"/>
          </a:p>
        </p:txBody>
      </p:sp>
      <p:sp>
        <p:nvSpPr>
          <p:cNvPr id="6" name="Rubrik 3">
            <a:extLst>
              <a:ext uri="{FF2B5EF4-FFF2-40B4-BE49-F238E27FC236}">
                <a16:creationId xmlns:a16="http://schemas.microsoft.com/office/drawing/2014/main" id="{6E5730E3-E88B-457C-9774-65B70C9D5B07}"/>
              </a:ext>
            </a:extLst>
          </p:cNvPr>
          <p:cNvSpPr>
            <a:spLocks noGrp="1"/>
          </p:cNvSpPr>
          <p:nvPr>
            <p:ph type="title"/>
          </p:nvPr>
        </p:nvSpPr>
        <p:spPr>
          <a:xfrm>
            <a:off x="877887" y="566734"/>
            <a:ext cx="7400926" cy="678409"/>
          </a:xfrm>
        </p:spPr>
        <p:txBody>
          <a:bodyPr>
            <a:normAutofit fontScale="90000"/>
          </a:bodyPr>
          <a:lstStyle/>
          <a:p>
            <a:pPr algn="ctr"/>
            <a:br>
              <a:rPr lang="sv-SE" sz="1800" dirty="0">
                <a:solidFill>
                  <a:srgbClr val="000000"/>
                </a:solidFill>
                <a:effectLst/>
                <a:latin typeface="Times New Roman" panose="02020603050405020304" pitchFamily="18" charset="0"/>
                <a:ea typeface="Times New Roman" panose="02020603050405020304" pitchFamily="18" charset="0"/>
              </a:rPr>
            </a:br>
            <a:endParaRPr lang="sv-SE" dirty="0"/>
          </a:p>
        </p:txBody>
      </p:sp>
      <p:pic>
        <p:nvPicPr>
          <p:cNvPr id="8" name="Bildobjekt 7">
            <a:extLst>
              <a:ext uri="{FF2B5EF4-FFF2-40B4-BE49-F238E27FC236}">
                <a16:creationId xmlns:a16="http://schemas.microsoft.com/office/drawing/2014/main" id="{BDD5A87D-462E-436C-B3B0-093F2F082CC8}"/>
              </a:ext>
            </a:extLst>
          </p:cNvPr>
          <p:cNvPicPr>
            <a:picLocks noChangeAspect="1"/>
          </p:cNvPicPr>
          <p:nvPr/>
        </p:nvPicPr>
        <p:blipFill>
          <a:blip r:embed="rId2"/>
          <a:stretch>
            <a:fillRect/>
          </a:stretch>
        </p:blipFill>
        <p:spPr>
          <a:xfrm>
            <a:off x="472084" y="194262"/>
            <a:ext cx="8199831" cy="1097375"/>
          </a:xfrm>
          <a:prstGeom prst="rect">
            <a:avLst/>
          </a:prstGeom>
        </p:spPr>
      </p:pic>
      <p:pic>
        <p:nvPicPr>
          <p:cNvPr id="3" name="Bildobjekt 2">
            <a:extLst>
              <a:ext uri="{FF2B5EF4-FFF2-40B4-BE49-F238E27FC236}">
                <a16:creationId xmlns:a16="http://schemas.microsoft.com/office/drawing/2014/main" id="{D78FE4C5-70BA-4837-852B-8D1145665EA5}"/>
              </a:ext>
            </a:extLst>
          </p:cNvPr>
          <p:cNvPicPr>
            <a:picLocks noChangeAspect="1"/>
          </p:cNvPicPr>
          <p:nvPr/>
        </p:nvPicPr>
        <p:blipFill>
          <a:blip r:embed="rId3"/>
          <a:stretch>
            <a:fillRect/>
          </a:stretch>
        </p:blipFill>
        <p:spPr>
          <a:xfrm>
            <a:off x="472084" y="1504950"/>
            <a:ext cx="8258175" cy="4524375"/>
          </a:xfrm>
          <a:prstGeom prst="rect">
            <a:avLst/>
          </a:prstGeom>
        </p:spPr>
      </p:pic>
    </p:spTree>
    <p:extLst>
      <p:ext uri="{BB962C8B-B14F-4D97-AF65-F5344CB8AC3E}">
        <p14:creationId xmlns:p14="http://schemas.microsoft.com/office/powerpoint/2010/main" val="53352102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bildnummer 5">
            <a:extLst>
              <a:ext uri="{FF2B5EF4-FFF2-40B4-BE49-F238E27FC236}">
                <a16:creationId xmlns:a16="http://schemas.microsoft.com/office/drawing/2014/main" id="{253E79A5-90CC-438D-82B8-57B88B17953C}"/>
              </a:ext>
            </a:extLst>
          </p:cNvPr>
          <p:cNvSpPr>
            <a:spLocks noGrp="1"/>
          </p:cNvSpPr>
          <p:nvPr>
            <p:ph type="sldNum" sz="quarter" idx="2"/>
          </p:nvPr>
        </p:nvSpPr>
        <p:spPr>
          <a:xfrm>
            <a:off x="6772275" y="6029325"/>
            <a:ext cx="2133600" cy="368301"/>
          </a:xfrm>
        </p:spPr>
        <p:txBody>
          <a:bodyPr/>
          <a:lstStyle/>
          <a:p>
            <a:fld id="{86CB4B4D-7CA3-9044-876B-883B54F8677D}" type="slidenum">
              <a:rPr lang="sv-SE" smtClean="0"/>
              <a:t>2</a:t>
            </a:fld>
            <a:endParaRPr lang="sv-SE" dirty="0"/>
          </a:p>
        </p:txBody>
      </p:sp>
      <p:sp>
        <p:nvSpPr>
          <p:cNvPr id="8" name="Rubrik 3">
            <a:extLst>
              <a:ext uri="{FF2B5EF4-FFF2-40B4-BE49-F238E27FC236}">
                <a16:creationId xmlns:a16="http://schemas.microsoft.com/office/drawing/2014/main" id="{61370A2A-7D50-423E-B2E0-61F084D86FE9}"/>
              </a:ext>
            </a:extLst>
          </p:cNvPr>
          <p:cNvSpPr>
            <a:spLocks noGrp="1"/>
          </p:cNvSpPr>
          <p:nvPr>
            <p:ph type="title"/>
          </p:nvPr>
        </p:nvSpPr>
        <p:spPr>
          <a:xfrm>
            <a:off x="877887" y="566734"/>
            <a:ext cx="7400926" cy="678409"/>
          </a:xfrm>
        </p:spPr>
        <p:txBody>
          <a:bodyPr>
            <a:noAutofit/>
          </a:bodyPr>
          <a:lstStyle/>
          <a:p>
            <a:pPr algn="ctr"/>
            <a:r>
              <a:rPr lang="sv-SE" sz="4000" dirty="0">
                <a:solidFill>
                  <a:srgbClr val="3647AD"/>
                </a:solidFill>
                <a:latin typeface="CancerfondenSans"/>
              </a:rPr>
              <a:t>Innehåll</a:t>
            </a:r>
            <a:endParaRPr lang="sv-SE" sz="4000" dirty="0"/>
          </a:p>
        </p:txBody>
      </p:sp>
      <p:sp>
        <p:nvSpPr>
          <p:cNvPr id="9" name="textruta 8">
            <a:extLst>
              <a:ext uri="{FF2B5EF4-FFF2-40B4-BE49-F238E27FC236}">
                <a16:creationId xmlns:a16="http://schemas.microsoft.com/office/drawing/2014/main" id="{032E6126-0228-4E1E-88F1-9D7ABF258333}"/>
              </a:ext>
            </a:extLst>
          </p:cNvPr>
          <p:cNvSpPr txBox="1"/>
          <p:nvPr/>
        </p:nvSpPr>
        <p:spPr>
          <a:xfrm>
            <a:off x="572494" y="1492104"/>
            <a:ext cx="7498080" cy="67403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R="0" algn="l" defTabSz="457200" rtl="0" fontAlgn="auto" latinLnBrk="0" hangingPunct="0">
              <a:lnSpc>
                <a:spcPct val="100000"/>
              </a:lnSpc>
              <a:spcBef>
                <a:spcPts val="0"/>
              </a:spcBef>
              <a:spcAft>
                <a:spcPts val="0"/>
              </a:spcAft>
              <a:buClrTx/>
              <a:buSzTx/>
              <a:tabLst/>
            </a:pPr>
            <a:r>
              <a:rPr kumimoji="0" lang="sv-SE" sz="1800" b="1" i="0" u="none" strike="noStrike" cap="none" spc="0" normalizeH="0" baseline="0" dirty="0">
                <a:ln>
                  <a:noFill/>
                </a:ln>
                <a:solidFill>
                  <a:srgbClr val="000000"/>
                </a:solidFill>
                <a:effectLst/>
                <a:uFillTx/>
                <a:latin typeface="+mn-lt"/>
                <a:ea typeface="+mn-ea"/>
                <a:cs typeface="+mn-cs"/>
                <a:sym typeface="Calibri"/>
              </a:rPr>
              <a:t>Disposition</a:t>
            </a:r>
          </a:p>
          <a:p>
            <a:pPr marR="0" algn="l" defTabSz="457200" rtl="0" fontAlgn="auto" latinLnBrk="0" hangingPunct="0">
              <a:lnSpc>
                <a:spcPct val="100000"/>
              </a:lnSpc>
              <a:spcBef>
                <a:spcPts val="0"/>
              </a:spcBef>
              <a:spcAft>
                <a:spcPts val="0"/>
              </a:spcAft>
              <a:buClrTx/>
              <a:buSzTx/>
              <a:tabLst/>
            </a:pPr>
            <a:endParaRPr kumimoji="0" lang="sv-SE" sz="1800" b="0" i="0" u="none" strike="noStrike" cap="none" spc="0" normalizeH="0" baseline="0" dirty="0">
              <a:ln>
                <a:noFill/>
              </a:ln>
              <a:solidFill>
                <a:srgbClr val="000000"/>
              </a:solidFill>
              <a:effectLst/>
              <a:uFillTx/>
              <a:latin typeface="+mn-lt"/>
              <a:ea typeface="+mn-ea"/>
              <a:cs typeface="+mn-cs"/>
              <a:sym typeface="Calibri"/>
            </a:endParaRPr>
          </a:p>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kumimoji="0" lang="sv-SE" sz="1800" b="0" i="0" u="none" strike="noStrike" cap="none" spc="0" normalizeH="0" baseline="0" dirty="0">
                <a:ln>
                  <a:noFill/>
                </a:ln>
                <a:solidFill>
                  <a:srgbClr val="000000"/>
                </a:solidFill>
                <a:effectLst/>
                <a:uFillTx/>
                <a:latin typeface="+mn-lt"/>
                <a:ea typeface="+mn-ea"/>
                <a:cs typeface="+mn-cs"/>
                <a:sym typeface="Calibri"/>
              </a:rPr>
              <a:t>Vad är RCC?</a:t>
            </a:r>
          </a:p>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lang="sv-SE" dirty="0"/>
              <a:t>Vad är cancer</a:t>
            </a:r>
            <a:r>
              <a:rPr kumimoji="0" lang="sv-SE" sz="1800" b="0" i="0" u="none" strike="noStrike" cap="none" spc="0" normalizeH="0" baseline="0" dirty="0">
                <a:ln>
                  <a:noFill/>
                </a:ln>
                <a:solidFill>
                  <a:srgbClr val="000000"/>
                </a:solidFill>
                <a:effectLst/>
                <a:uFillTx/>
                <a:latin typeface="+mn-lt"/>
                <a:ea typeface="+mn-ea"/>
                <a:cs typeface="+mn-cs"/>
                <a:sym typeface="Calibri"/>
              </a:rPr>
              <a:t>?</a:t>
            </a:r>
          </a:p>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lang="sv-SE" dirty="0"/>
              <a:t>Cancer – begreppen tumör, benign och malign?</a:t>
            </a:r>
          </a:p>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lang="sv-SE" dirty="0"/>
              <a:t>Hur uppkommer cancer?</a:t>
            </a:r>
          </a:p>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lang="sv-SE" dirty="0"/>
              <a:t>Förklarande statistik om cancer.</a:t>
            </a:r>
          </a:p>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lang="sv-SE" dirty="0"/>
              <a:t>Vad kan vi tillsammans göra för att undvika och förebygga att drabbas av cancer?</a:t>
            </a:r>
          </a:p>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lang="sv-SE" dirty="0"/>
              <a:t>Vem har cancer – syns det alltid?</a:t>
            </a:r>
          </a:p>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lang="sv-SE" dirty="0"/>
              <a:t>Drabbas alla av kroppens organ av cancer?</a:t>
            </a:r>
          </a:p>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lang="sv-SE" dirty="0"/>
              <a:t>Går cancersjukdomen i arv?</a:t>
            </a:r>
          </a:p>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lang="sv-SE" dirty="0"/>
              <a:t>Tidiga cancersymptom inklusive ”screening”</a:t>
            </a:r>
          </a:p>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lang="sv-SE" dirty="0"/>
              <a:t>Screening</a:t>
            </a:r>
          </a:p>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lang="sv-SE" dirty="0"/>
              <a:t>Diagnostik</a:t>
            </a:r>
          </a:p>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lang="sv-SE" dirty="0"/>
              <a:t>Cancerbehandling inklusive standardiserade vårdförlopp</a:t>
            </a:r>
          </a:p>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lang="sv-SE" dirty="0"/>
              <a:t>Diskussion</a:t>
            </a:r>
          </a:p>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endParaRPr lang="sv-SE" dirty="0"/>
          </a:p>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endParaRPr lang="sv-SE" dirty="0"/>
          </a:p>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endParaRPr lang="sv-SE" dirty="0"/>
          </a:p>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endParaRPr lang="sv-SE" dirty="0"/>
          </a:p>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endParaRPr lang="sv-SE" dirty="0"/>
          </a:p>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endParaRPr kumimoji="0" lang="sv-SE" sz="1800" b="0" i="0" u="none" strike="noStrike" cap="none" spc="0" normalizeH="0" baseline="0" dirty="0">
              <a:ln>
                <a:noFill/>
              </a:ln>
              <a:solidFill>
                <a:srgbClr val="000000"/>
              </a:solidFill>
              <a:effectLst/>
              <a:uFillTx/>
              <a:latin typeface="+mn-lt"/>
              <a:ea typeface="+mn-ea"/>
              <a:cs typeface="+mn-cs"/>
              <a:sym typeface="Calibri"/>
            </a:endParaRPr>
          </a:p>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endParaRPr kumimoji="0" lang="sv-SE" sz="18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2256729996"/>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bildnummer 5">
            <a:extLst>
              <a:ext uri="{FF2B5EF4-FFF2-40B4-BE49-F238E27FC236}">
                <a16:creationId xmlns:a16="http://schemas.microsoft.com/office/drawing/2014/main" id="{253E79A5-90CC-438D-82B8-57B88B17953C}"/>
              </a:ext>
            </a:extLst>
          </p:cNvPr>
          <p:cNvSpPr>
            <a:spLocks noGrp="1"/>
          </p:cNvSpPr>
          <p:nvPr>
            <p:ph type="sldNum" sz="quarter" idx="2"/>
          </p:nvPr>
        </p:nvSpPr>
        <p:spPr>
          <a:xfrm>
            <a:off x="6772275" y="6029325"/>
            <a:ext cx="2133600" cy="368301"/>
          </a:xfrm>
        </p:spPr>
        <p:txBody>
          <a:bodyPr/>
          <a:lstStyle/>
          <a:p>
            <a:fld id="{86CB4B4D-7CA3-9044-876B-883B54F8677D}" type="slidenum">
              <a:rPr lang="sv-SE" smtClean="0"/>
              <a:t>20</a:t>
            </a:fld>
            <a:endParaRPr lang="sv-SE" dirty="0"/>
          </a:p>
        </p:txBody>
      </p:sp>
      <p:sp>
        <p:nvSpPr>
          <p:cNvPr id="6" name="Rubrik 3">
            <a:extLst>
              <a:ext uri="{FF2B5EF4-FFF2-40B4-BE49-F238E27FC236}">
                <a16:creationId xmlns:a16="http://schemas.microsoft.com/office/drawing/2014/main" id="{6E5730E3-E88B-457C-9774-65B70C9D5B07}"/>
              </a:ext>
            </a:extLst>
          </p:cNvPr>
          <p:cNvSpPr>
            <a:spLocks noGrp="1"/>
          </p:cNvSpPr>
          <p:nvPr>
            <p:ph type="title"/>
          </p:nvPr>
        </p:nvSpPr>
        <p:spPr>
          <a:xfrm>
            <a:off x="877887" y="566734"/>
            <a:ext cx="7400926" cy="678409"/>
          </a:xfrm>
        </p:spPr>
        <p:txBody>
          <a:bodyPr>
            <a:normAutofit fontScale="90000"/>
          </a:bodyPr>
          <a:lstStyle/>
          <a:p>
            <a:pPr algn="ctr"/>
            <a:br>
              <a:rPr lang="sv-SE" sz="1800" dirty="0">
                <a:solidFill>
                  <a:srgbClr val="000000"/>
                </a:solidFill>
                <a:effectLst/>
                <a:latin typeface="Times New Roman" panose="02020603050405020304" pitchFamily="18" charset="0"/>
                <a:ea typeface="Times New Roman" panose="02020603050405020304" pitchFamily="18" charset="0"/>
              </a:rPr>
            </a:br>
            <a:endParaRPr lang="sv-SE" dirty="0"/>
          </a:p>
        </p:txBody>
      </p:sp>
      <p:sp>
        <p:nvSpPr>
          <p:cNvPr id="4" name="textruta 3">
            <a:extLst>
              <a:ext uri="{FF2B5EF4-FFF2-40B4-BE49-F238E27FC236}">
                <a16:creationId xmlns:a16="http://schemas.microsoft.com/office/drawing/2014/main" id="{E57C5312-10A3-4893-9679-749C12F44A49}"/>
              </a:ext>
            </a:extLst>
          </p:cNvPr>
          <p:cNvSpPr txBox="1"/>
          <p:nvPr/>
        </p:nvSpPr>
        <p:spPr>
          <a:xfrm>
            <a:off x="426353" y="380875"/>
            <a:ext cx="8200795" cy="13234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sv-SE" sz="4000" b="1" i="0" dirty="0">
                <a:solidFill>
                  <a:srgbClr val="001489"/>
                </a:solidFill>
                <a:effectLst/>
                <a:latin typeface="CancerfondenSans"/>
              </a:rPr>
              <a:t>Statistik om cancer – inget jämlikt insjuknande i Sverige</a:t>
            </a:r>
            <a:endParaRPr kumimoji="0" lang="sv-SE" sz="1800" b="0" i="0" u="none" strike="noStrike" cap="none" spc="0" normalizeH="0" baseline="0" dirty="0">
              <a:ln>
                <a:noFill/>
              </a:ln>
              <a:solidFill>
                <a:srgbClr val="000000"/>
              </a:solidFill>
              <a:effectLst/>
              <a:uFillTx/>
              <a:latin typeface="CancerfondenSans"/>
              <a:sym typeface="Calibri"/>
            </a:endParaRPr>
          </a:p>
        </p:txBody>
      </p:sp>
      <p:pic>
        <p:nvPicPr>
          <p:cNvPr id="3" name="Bildobjekt 2">
            <a:extLst>
              <a:ext uri="{FF2B5EF4-FFF2-40B4-BE49-F238E27FC236}">
                <a16:creationId xmlns:a16="http://schemas.microsoft.com/office/drawing/2014/main" id="{F97EA833-FD4C-452C-9B66-81633B4669A5}"/>
              </a:ext>
            </a:extLst>
          </p:cNvPr>
          <p:cNvPicPr>
            <a:picLocks noChangeAspect="1"/>
          </p:cNvPicPr>
          <p:nvPr/>
        </p:nvPicPr>
        <p:blipFill>
          <a:blip r:embed="rId2"/>
          <a:stretch>
            <a:fillRect/>
          </a:stretch>
        </p:blipFill>
        <p:spPr>
          <a:xfrm>
            <a:off x="2438401" y="1828153"/>
            <a:ext cx="1967171" cy="4543425"/>
          </a:xfrm>
          <a:prstGeom prst="rect">
            <a:avLst/>
          </a:prstGeom>
        </p:spPr>
      </p:pic>
      <p:pic>
        <p:nvPicPr>
          <p:cNvPr id="8" name="Bildobjekt 7">
            <a:extLst>
              <a:ext uri="{FF2B5EF4-FFF2-40B4-BE49-F238E27FC236}">
                <a16:creationId xmlns:a16="http://schemas.microsoft.com/office/drawing/2014/main" id="{0EAE69BB-4BF9-40BD-BABE-D8EFBF07BD72}"/>
              </a:ext>
            </a:extLst>
          </p:cNvPr>
          <p:cNvPicPr>
            <a:picLocks noChangeAspect="1"/>
          </p:cNvPicPr>
          <p:nvPr/>
        </p:nvPicPr>
        <p:blipFill>
          <a:blip r:embed="rId3"/>
          <a:stretch>
            <a:fillRect/>
          </a:stretch>
        </p:blipFill>
        <p:spPr>
          <a:xfrm>
            <a:off x="6477041" y="1828153"/>
            <a:ext cx="1897022" cy="4536000"/>
          </a:xfrm>
          <a:prstGeom prst="rect">
            <a:avLst/>
          </a:prstGeom>
        </p:spPr>
      </p:pic>
      <p:pic>
        <p:nvPicPr>
          <p:cNvPr id="10" name="Bildobjekt 9">
            <a:extLst>
              <a:ext uri="{FF2B5EF4-FFF2-40B4-BE49-F238E27FC236}">
                <a16:creationId xmlns:a16="http://schemas.microsoft.com/office/drawing/2014/main" id="{34FAAAD4-FA6F-4D8D-AF6B-1E20A3E74FA0}"/>
              </a:ext>
            </a:extLst>
          </p:cNvPr>
          <p:cNvPicPr>
            <a:picLocks noChangeAspect="1"/>
          </p:cNvPicPr>
          <p:nvPr/>
        </p:nvPicPr>
        <p:blipFill>
          <a:blip r:embed="rId4"/>
          <a:stretch>
            <a:fillRect/>
          </a:stretch>
        </p:blipFill>
        <p:spPr>
          <a:xfrm>
            <a:off x="4574376" y="1828152"/>
            <a:ext cx="2350247" cy="1566832"/>
          </a:xfrm>
          <a:prstGeom prst="rect">
            <a:avLst/>
          </a:prstGeom>
        </p:spPr>
      </p:pic>
      <p:sp>
        <p:nvSpPr>
          <p:cNvPr id="13" name="textruta 12">
            <a:extLst>
              <a:ext uri="{FF2B5EF4-FFF2-40B4-BE49-F238E27FC236}">
                <a16:creationId xmlns:a16="http://schemas.microsoft.com/office/drawing/2014/main" id="{37821950-3D1C-4665-95D0-4B940A5484CD}"/>
              </a:ext>
            </a:extLst>
          </p:cNvPr>
          <p:cNvSpPr txBox="1"/>
          <p:nvPr/>
        </p:nvSpPr>
        <p:spPr>
          <a:xfrm>
            <a:off x="152400" y="1059175"/>
            <a:ext cx="211090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sv-SE" sz="1800" b="0" i="0" u="none" strike="noStrike" cap="none" spc="0" normalizeH="0" baseline="0" dirty="0">
              <a:ln>
                <a:noFill/>
              </a:ln>
              <a:solidFill>
                <a:srgbClr val="000000"/>
              </a:solidFill>
              <a:effectLst/>
              <a:uFillTx/>
              <a:latin typeface="+mn-lt"/>
              <a:ea typeface="+mn-ea"/>
              <a:cs typeface="+mn-cs"/>
              <a:sym typeface="Calibri"/>
            </a:endParaRPr>
          </a:p>
        </p:txBody>
      </p:sp>
      <p:sp>
        <p:nvSpPr>
          <p:cNvPr id="14" name="textruta 13">
            <a:extLst>
              <a:ext uri="{FF2B5EF4-FFF2-40B4-BE49-F238E27FC236}">
                <a16:creationId xmlns:a16="http://schemas.microsoft.com/office/drawing/2014/main" id="{2C2D6F41-147F-4662-8396-A0C138565B52}"/>
              </a:ext>
            </a:extLst>
          </p:cNvPr>
          <p:cNvSpPr txBox="1"/>
          <p:nvPr/>
        </p:nvSpPr>
        <p:spPr>
          <a:xfrm>
            <a:off x="194536" y="1828152"/>
            <a:ext cx="3015389" cy="16223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nSpc>
                <a:spcPct val="107000"/>
              </a:lnSpc>
              <a:spcAft>
                <a:spcPts val="800"/>
              </a:spcAft>
            </a:pPr>
            <a:r>
              <a:rPr lang="sv-SE" sz="1200" b="1" dirty="0">
                <a:solidFill>
                  <a:srgbClr val="001489"/>
                </a:solidFill>
                <a:effectLst/>
                <a:latin typeface="Arial" panose="020B0604020202020204" pitchFamily="34" charset="0"/>
                <a:ea typeface="Times New Roman" panose="02020603050405020304" pitchFamily="18" charset="0"/>
                <a:cs typeface="Times New Roman" panose="02020603050405020304" pitchFamily="18" charset="0"/>
              </a:rPr>
              <a:t>Insjuknade i regioner kvinnor</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000" dirty="0">
                <a:solidFill>
                  <a:srgbClr val="4A4A4A"/>
                </a:solidFill>
                <a:effectLst/>
                <a:latin typeface="Arial" panose="020B0604020202020204" pitchFamily="34" charset="0"/>
                <a:ea typeface="Times New Roman" panose="02020603050405020304" pitchFamily="18" charset="0"/>
                <a:cs typeface="Times New Roman" panose="02020603050405020304" pitchFamily="18" charset="0"/>
              </a:rPr>
              <a:t>Antal kvinnor som insjuknat 2019 per region, per 100 000 invånare, åldersstandardisering befolkningen 2016.</a:t>
            </a:r>
            <a:endParaRPr lang="sv-SE" sz="1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800" dirty="0">
                <a:solidFill>
                  <a:srgbClr val="4A4A4A"/>
                </a:solidFill>
                <a:effectLst/>
                <a:latin typeface="Arial" panose="020B0604020202020204" pitchFamily="34" charset="0"/>
                <a:ea typeface="Times New Roman" panose="02020603050405020304" pitchFamily="18" charset="0"/>
                <a:cs typeface="Times New Roman" panose="02020603050405020304" pitchFamily="18" charset="0"/>
              </a:rPr>
              <a:t>Källa: Socialstyrelsen</a:t>
            </a:r>
            <a:endParaRPr lang="sv-SE" sz="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36644179"/>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bildnummer 5">
            <a:extLst>
              <a:ext uri="{FF2B5EF4-FFF2-40B4-BE49-F238E27FC236}">
                <a16:creationId xmlns:a16="http://schemas.microsoft.com/office/drawing/2014/main" id="{253E79A5-90CC-438D-82B8-57B88B17953C}"/>
              </a:ext>
            </a:extLst>
          </p:cNvPr>
          <p:cNvSpPr>
            <a:spLocks noGrp="1"/>
          </p:cNvSpPr>
          <p:nvPr>
            <p:ph type="sldNum" sz="quarter" idx="2"/>
          </p:nvPr>
        </p:nvSpPr>
        <p:spPr>
          <a:xfrm>
            <a:off x="6772275" y="6029325"/>
            <a:ext cx="2133600" cy="368301"/>
          </a:xfrm>
        </p:spPr>
        <p:txBody>
          <a:bodyPr/>
          <a:lstStyle/>
          <a:p>
            <a:fld id="{86CB4B4D-7CA3-9044-876B-883B54F8677D}" type="slidenum">
              <a:rPr lang="sv-SE" smtClean="0"/>
              <a:t>21</a:t>
            </a:fld>
            <a:endParaRPr lang="sv-SE" dirty="0"/>
          </a:p>
        </p:txBody>
      </p:sp>
      <p:sp>
        <p:nvSpPr>
          <p:cNvPr id="6" name="Rubrik 3">
            <a:extLst>
              <a:ext uri="{FF2B5EF4-FFF2-40B4-BE49-F238E27FC236}">
                <a16:creationId xmlns:a16="http://schemas.microsoft.com/office/drawing/2014/main" id="{6E5730E3-E88B-457C-9774-65B70C9D5B07}"/>
              </a:ext>
            </a:extLst>
          </p:cNvPr>
          <p:cNvSpPr>
            <a:spLocks noGrp="1"/>
          </p:cNvSpPr>
          <p:nvPr>
            <p:ph type="title"/>
          </p:nvPr>
        </p:nvSpPr>
        <p:spPr>
          <a:xfrm>
            <a:off x="877887" y="566734"/>
            <a:ext cx="7400926" cy="678409"/>
          </a:xfrm>
        </p:spPr>
        <p:txBody>
          <a:bodyPr>
            <a:normAutofit fontScale="90000"/>
          </a:bodyPr>
          <a:lstStyle/>
          <a:p>
            <a:pPr algn="ctr"/>
            <a:br>
              <a:rPr lang="sv-SE" sz="1800" dirty="0">
                <a:solidFill>
                  <a:srgbClr val="000000"/>
                </a:solidFill>
                <a:effectLst/>
                <a:latin typeface="Times New Roman" panose="02020603050405020304" pitchFamily="18" charset="0"/>
                <a:ea typeface="Times New Roman" panose="02020603050405020304" pitchFamily="18" charset="0"/>
              </a:rPr>
            </a:br>
            <a:endParaRPr lang="sv-SE" dirty="0"/>
          </a:p>
        </p:txBody>
      </p:sp>
      <p:pic>
        <p:nvPicPr>
          <p:cNvPr id="3" name="Bildobjekt 2">
            <a:extLst>
              <a:ext uri="{FF2B5EF4-FFF2-40B4-BE49-F238E27FC236}">
                <a16:creationId xmlns:a16="http://schemas.microsoft.com/office/drawing/2014/main" id="{F6202A7D-A2C8-44A0-99F7-0177B38D5F3E}"/>
              </a:ext>
            </a:extLst>
          </p:cNvPr>
          <p:cNvPicPr>
            <a:picLocks noChangeAspect="1"/>
          </p:cNvPicPr>
          <p:nvPr/>
        </p:nvPicPr>
        <p:blipFill rotWithShape="1">
          <a:blip r:embed="rId2"/>
          <a:srcRect t="24517" b="1"/>
          <a:stretch/>
        </p:blipFill>
        <p:spPr>
          <a:xfrm>
            <a:off x="2287587" y="2600325"/>
            <a:ext cx="4581525" cy="3724274"/>
          </a:xfrm>
          <a:prstGeom prst="rect">
            <a:avLst/>
          </a:prstGeom>
        </p:spPr>
      </p:pic>
      <p:sp>
        <p:nvSpPr>
          <p:cNvPr id="7" name="textruta 6">
            <a:extLst>
              <a:ext uri="{FF2B5EF4-FFF2-40B4-BE49-F238E27FC236}">
                <a16:creationId xmlns:a16="http://schemas.microsoft.com/office/drawing/2014/main" id="{1BEAD20F-83F2-45CF-B9D8-B5588BF82AE4}"/>
              </a:ext>
            </a:extLst>
          </p:cNvPr>
          <p:cNvSpPr txBox="1"/>
          <p:nvPr/>
        </p:nvSpPr>
        <p:spPr>
          <a:xfrm>
            <a:off x="462706" y="223834"/>
            <a:ext cx="8200795" cy="9848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sv-SE" sz="4000" b="1" i="0" dirty="0">
                <a:solidFill>
                  <a:srgbClr val="001489"/>
                </a:solidFill>
                <a:effectLst/>
                <a:latin typeface="CancerfondenSans"/>
              </a:rPr>
              <a:t>Statistik om cancer</a:t>
            </a:r>
          </a:p>
          <a:p>
            <a:pPr marL="0" marR="0" indent="0" algn="l" defTabSz="457200" rtl="0" fontAlgn="auto" latinLnBrk="0" hangingPunct="0">
              <a:lnSpc>
                <a:spcPct val="100000"/>
              </a:lnSpc>
              <a:spcBef>
                <a:spcPts val="0"/>
              </a:spcBef>
              <a:spcAft>
                <a:spcPts val="0"/>
              </a:spcAft>
              <a:buClrTx/>
              <a:buSzTx/>
              <a:buFontTx/>
              <a:buNone/>
              <a:tabLst/>
            </a:pPr>
            <a:endParaRPr kumimoji="0" lang="sv-SE" sz="1800" b="0" i="0" u="none" strike="noStrike" cap="none" spc="0" normalizeH="0" baseline="0" dirty="0">
              <a:ln>
                <a:noFill/>
              </a:ln>
              <a:solidFill>
                <a:srgbClr val="000000"/>
              </a:solidFill>
              <a:effectLst/>
              <a:uFillTx/>
              <a:latin typeface="CancerfondenSans"/>
              <a:sym typeface="Calibri"/>
            </a:endParaRPr>
          </a:p>
        </p:txBody>
      </p:sp>
      <p:pic>
        <p:nvPicPr>
          <p:cNvPr id="4" name="Bildobjekt 3">
            <a:extLst>
              <a:ext uri="{FF2B5EF4-FFF2-40B4-BE49-F238E27FC236}">
                <a16:creationId xmlns:a16="http://schemas.microsoft.com/office/drawing/2014/main" id="{1F56BBE0-1D3D-423F-AF17-B8A5A4C2A73F}"/>
              </a:ext>
            </a:extLst>
          </p:cNvPr>
          <p:cNvPicPr>
            <a:picLocks noChangeAspect="1"/>
          </p:cNvPicPr>
          <p:nvPr/>
        </p:nvPicPr>
        <p:blipFill>
          <a:blip r:embed="rId3"/>
          <a:stretch>
            <a:fillRect/>
          </a:stretch>
        </p:blipFill>
        <p:spPr>
          <a:xfrm>
            <a:off x="2428874" y="1245143"/>
            <a:ext cx="4379751" cy="1282155"/>
          </a:xfrm>
          <a:prstGeom prst="rect">
            <a:avLst/>
          </a:prstGeom>
        </p:spPr>
      </p:pic>
    </p:spTree>
    <p:extLst>
      <p:ext uri="{BB962C8B-B14F-4D97-AF65-F5344CB8AC3E}">
        <p14:creationId xmlns:p14="http://schemas.microsoft.com/office/powerpoint/2010/main" val="1315017141"/>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bildnummer 5">
            <a:extLst>
              <a:ext uri="{FF2B5EF4-FFF2-40B4-BE49-F238E27FC236}">
                <a16:creationId xmlns:a16="http://schemas.microsoft.com/office/drawing/2014/main" id="{253E79A5-90CC-438D-82B8-57B88B17953C}"/>
              </a:ext>
            </a:extLst>
          </p:cNvPr>
          <p:cNvSpPr>
            <a:spLocks noGrp="1"/>
          </p:cNvSpPr>
          <p:nvPr>
            <p:ph type="sldNum" sz="quarter" idx="2"/>
          </p:nvPr>
        </p:nvSpPr>
        <p:spPr>
          <a:xfrm>
            <a:off x="6772275" y="6029325"/>
            <a:ext cx="2133600" cy="368301"/>
          </a:xfrm>
        </p:spPr>
        <p:txBody>
          <a:bodyPr/>
          <a:lstStyle/>
          <a:p>
            <a:fld id="{86CB4B4D-7CA3-9044-876B-883B54F8677D}" type="slidenum">
              <a:rPr lang="sv-SE" smtClean="0"/>
              <a:t>22</a:t>
            </a:fld>
            <a:endParaRPr lang="sv-SE" dirty="0"/>
          </a:p>
        </p:txBody>
      </p:sp>
      <p:sp>
        <p:nvSpPr>
          <p:cNvPr id="6" name="Rubrik 3">
            <a:extLst>
              <a:ext uri="{FF2B5EF4-FFF2-40B4-BE49-F238E27FC236}">
                <a16:creationId xmlns:a16="http://schemas.microsoft.com/office/drawing/2014/main" id="{6E5730E3-E88B-457C-9774-65B70C9D5B07}"/>
              </a:ext>
            </a:extLst>
          </p:cNvPr>
          <p:cNvSpPr>
            <a:spLocks noGrp="1"/>
          </p:cNvSpPr>
          <p:nvPr>
            <p:ph type="title"/>
          </p:nvPr>
        </p:nvSpPr>
        <p:spPr>
          <a:xfrm>
            <a:off x="877887" y="566734"/>
            <a:ext cx="7400926" cy="678409"/>
          </a:xfrm>
        </p:spPr>
        <p:txBody>
          <a:bodyPr>
            <a:normAutofit fontScale="90000"/>
          </a:bodyPr>
          <a:lstStyle/>
          <a:p>
            <a:pPr algn="ctr"/>
            <a:br>
              <a:rPr lang="sv-SE" sz="1800" dirty="0">
                <a:solidFill>
                  <a:srgbClr val="000000"/>
                </a:solidFill>
                <a:effectLst/>
                <a:latin typeface="Times New Roman" panose="02020603050405020304" pitchFamily="18" charset="0"/>
                <a:ea typeface="Times New Roman" panose="02020603050405020304" pitchFamily="18" charset="0"/>
              </a:rPr>
            </a:br>
            <a:endParaRPr lang="sv-SE" dirty="0"/>
          </a:p>
        </p:txBody>
      </p:sp>
      <p:sp>
        <p:nvSpPr>
          <p:cNvPr id="4" name="textruta 3">
            <a:extLst>
              <a:ext uri="{FF2B5EF4-FFF2-40B4-BE49-F238E27FC236}">
                <a16:creationId xmlns:a16="http://schemas.microsoft.com/office/drawing/2014/main" id="{2968DA57-0A73-4C81-B3EC-F8F68997A225}"/>
              </a:ext>
            </a:extLst>
          </p:cNvPr>
          <p:cNvSpPr txBox="1"/>
          <p:nvPr/>
        </p:nvSpPr>
        <p:spPr>
          <a:xfrm>
            <a:off x="462706" y="309559"/>
            <a:ext cx="8200795" cy="9848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sv-SE" sz="4000" b="1" i="0" dirty="0">
                <a:solidFill>
                  <a:srgbClr val="001489"/>
                </a:solidFill>
                <a:effectLst/>
                <a:latin typeface="CancerfondenSans"/>
              </a:rPr>
              <a:t>Statistik om cancer</a:t>
            </a:r>
          </a:p>
          <a:p>
            <a:pPr marL="0" marR="0" indent="0" algn="l" defTabSz="457200" rtl="0" fontAlgn="auto" latinLnBrk="0" hangingPunct="0">
              <a:lnSpc>
                <a:spcPct val="100000"/>
              </a:lnSpc>
              <a:spcBef>
                <a:spcPts val="0"/>
              </a:spcBef>
              <a:spcAft>
                <a:spcPts val="0"/>
              </a:spcAft>
              <a:buClrTx/>
              <a:buSzTx/>
              <a:buFontTx/>
              <a:buNone/>
              <a:tabLst/>
            </a:pPr>
            <a:endParaRPr kumimoji="0" lang="sv-SE" sz="1800" b="0" i="0" u="none" strike="noStrike" cap="none" spc="0" normalizeH="0" baseline="0" dirty="0">
              <a:ln>
                <a:noFill/>
              </a:ln>
              <a:solidFill>
                <a:srgbClr val="000000"/>
              </a:solidFill>
              <a:effectLst/>
              <a:uFillTx/>
              <a:latin typeface="CancerfondenSans"/>
              <a:sym typeface="Calibri"/>
            </a:endParaRPr>
          </a:p>
        </p:txBody>
      </p:sp>
      <p:pic>
        <p:nvPicPr>
          <p:cNvPr id="3" name="Bildobjekt 2">
            <a:extLst>
              <a:ext uri="{FF2B5EF4-FFF2-40B4-BE49-F238E27FC236}">
                <a16:creationId xmlns:a16="http://schemas.microsoft.com/office/drawing/2014/main" id="{E5D2CF72-2EC1-4D2B-96A5-851C25F1E0C8}"/>
              </a:ext>
            </a:extLst>
          </p:cNvPr>
          <p:cNvPicPr>
            <a:picLocks noChangeAspect="1"/>
          </p:cNvPicPr>
          <p:nvPr/>
        </p:nvPicPr>
        <p:blipFill rotWithShape="1">
          <a:blip r:embed="rId2"/>
          <a:srcRect t="20060"/>
          <a:stretch/>
        </p:blipFill>
        <p:spPr>
          <a:xfrm>
            <a:off x="2536031" y="2257425"/>
            <a:ext cx="4481420" cy="4033840"/>
          </a:xfrm>
          <a:prstGeom prst="rect">
            <a:avLst/>
          </a:prstGeom>
        </p:spPr>
      </p:pic>
      <p:pic>
        <p:nvPicPr>
          <p:cNvPr id="7" name="Bildobjekt 6">
            <a:extLst>
              <a:ext uri="{FF2B5EF4-FFF2-40B4-BE49-F238E27FC236}">
                <a16:creationId xmlns:a16="http://schemas.microsoft.com/office/drawing/2014/main" id="{5C9B8165-F8E2-48C5-AA54-F6ACF20F8DA0}"/>
              </a:ext>
            </a:extLst>
          </p:cNvPr>
          <p:cNvPicPr>
            <a:picLocks noChangeAspect="1"/>
          </p:cNvPicPr>
          <p:nvPr/>
        </p:nvPicPr>
        <p:blipFill>
          <a:blip r:embed="rId3"/>
          <a:stretch>
            <a:fillRect/>
          </a:stretch>
        </p:blipFill>
        <p:spPr>
          <a:xfrm>
            <a:off x="1843087" y="1219199"/>
            <a:ext cx="5550471" cy="1343025"/>
          </a:xfrm>
          <a:prstGeom prst="rect">
            <a:avLst/>
          </a:prstGeom>
        </p:spPr>
      </p:pic>
    </p:spTree>
    <p:extLst>
      <p:ext uri="{BB962C8B-B14F-4D97-AF65-F5344CB8AC3E}">
        <p14:creationId xmlns:p14="http://schemas.microsoft.com/office/powerpoint/2010/main" val="65017452"/>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bildnummer 5">
            <a:extLst>
              <a:ext uri="{FF2B5EF4-FFF2-40B4-BE49-F238E27FC236}">
                <a16:creationId xmlns:a16="http://schemas.microsoft.com/office/drawing/2014/main" id="{253E79A5-90CC-438D-82B8-57B88B17953C}"/>
              </a:ext>
            </a:extLst>
          </p:cNvPr>
          <p:cNvSpPr>
            <a:spLocks noGrp="1"/>
          </p:cNvSpPr>
          <p:nvPr>
            <p:ph type="sldNum" sz="quarter" idx="2"/>
          </p:nvPr>
        </p:nvSpPr>
        <p:spPr>
          <a:xfrm>
            <a:off x="6772275" y="6029325"/>
            <a:ext cx="2133600" cy="368301"/>
          </a:xfrm>
        </p:spPr>
        <p:txBody>
          <a:bodyPr/>
          <a:lstStyle/>
          <a:p>
            <a:fld id="{86CB4B4D-7CA3-9044-876B-883B54F8677D}" type="slidenum">
              <a:rPr lang="sv-SE" smtClean="0"/>
              <a:t>23</a:t>
            </a:fld>
            <a:endParaRPr lang="sv-SE" dirty="0"/>
          </a:p>
        </p:txBody>
      </p:sp>
      <p:sp>
        <p:nvSpPr>
          <p:cNvPr id="6" name="Rubrik 3">
            <a:extLst>
              <a:ext uri="{FF2B5EF4-FFF2-40B4-BE49-F238E27FC236}">
                <a16:creationId xmlns:a16="http://schemas.microsoft.com/office/drawing/2014/main" id="{6E5730E3-E88B-457C-9774-65B70C9D5B07}"/>
              </a:ext>
            </a:extLst>
          </p:cNvPr>
          <p:cNvSpPr>
            <a:spLocks noGrp="1"/>
          </p:cNvSpPr>
          <p:nvPr>
            <p:ph type="title"/>
          </p:nvPr>
        </p:nvSpPr>
        <p:spPr>
          <a:xfrm>
            <a:off x="877887" y="566734"/>
            <a:ext cx="7400926" cy="678409"/>
          </a:xfrm>
        </p:spPr>
        <p:txBody>
          <a:bodyPr>
            <a:normAutofit fontScale="90000"/>
          </a:bodyPr>
          <a:lstStyle/>
          <a:p>
            <a:pPr algn="ctr"/>
            <a:br>
              <a:rPr lang="sv-SE" sz="1800" dirty="0">
                <a:solidFill>
                  <a:srgbClr val="000000"/>
                </a:solidFill>
                <a:effectLst/>
                <a:latin typeface="Times New Roman" panose="02020603050405020304" pitchFamily="18" charset="0"/>
                <a:ea typeface="Times New Roman" panose="02020603050405020304" pitchFamily="18" charset="0"/>
              </a:rPr>
            </a:br>
            <a:endParaRPr lang="sv-SE" dirty="0"/>
          </a:p>
        </p:txBody>
      </p:sp>
      <p:pic>
        <p:nvPicPr>
          <p:cNvPr id="4" name="Bildobjekt 3">
            <a:extLst>
              <a:ext uri="{FF2B5EF4-FFF2-40B4-BE49-F238E27FC236}">
                <a16:creationId xmlns:a16="http://schemas.microsoft.com/office/drawing/2014/main" id="{2D10B990-B273-4FA3-8532-CCC1CD0FFDAE}"/>
              </a:ext>
            </a:extLst>
          </p:cNvPr>
          <p:cNvPicPr>
            <a:picLocks noChangeAspect="1"/>
          </p:cNvPicPr>
          <p:nvPr/>
        </p:nvPicPr>
        <p:blipFill>
          <a:blip r:embed="rId2"/>
          <a:stretch>
            <a:fillRect/>
          </a:stretch>
        </p:blipFill>
        <p:spPr>
          <a:xfrm>
            <a:off x="500659" y="156162"/>
            <a:ext cx="8199831" cy="1097375"/>
          </a:xfrm>
          <a:prstGeom prst="rect">
            <a:avLst/>
          </a:prstGeom>
        </p:spPr>
      </p:pic>
      <p:pic>
        <p:nvPicPr>
          <p:cNvPr id="8" name="Bildobjekt 7">
            <a:extLst>
              <a:ext uri="{FF2B5EF4-FFF2-40B4-BE49-F238E27FC236}">
                <a16:creationId xmlns:a16="http://schemas.microsoft.com/office/drawing/2014/main" id="{314D3F3E-C30E-4E0C-99EB-DFA9472C1614}"/>
              </a:ext>
            </a:extLst>
          </p:cNvPr>
          <p:cNvPicPr>
            <a:picLocks noChangeAspect="1"/>
          </p:cNvPicPr>
          <p:nvPr/>
        </p:nvPicPr>
        <p:blipFill>
          <a:blip r:embed="rId3"/>
          <a:stretch>
            <a:fillRect/>
          </a:stretch>
        </p:blipFill>
        <p:spPr>
          <a:xfrm>
            <a:off x="395287" y="2917576"/>
            <a:ext cx="8353425" cy="3111749"/>
          </a:xfrm>
          <a:prstGeom prst="rect">
            <a:avLst/>
          </a:prstGeom>
        </p:spPr>
      </p:pic>
      <p:pic>
        <p:nvPicPr>
          <p:cNvPr id="10" name="Bildobjekt 9">
            <a:extLst>
              <a:ext uri="{FF2B5EF4-FFF2-40B4-BE49-F238E27FC236}">
                <a16:creationId xmlns:a16="http://schemas.microsoft.com/office/drawing/2014/main" id="{E14CD854-147E-46A5-A67F-9585AD0C1565}"/>
              </a:ext>
            </a:extLst>
          </p:cNvPr>
          <p:cNvPicPr>
            <a:picLocks noChangeAspect="1"/>
          </p:cNvPicPr>
          <p:nvPr/>
        </p:nvPicPr>
        <p:blipFill>
          <a:blip r:embed="rId4"/>
          <a:stretch>
            <a:fillRect/>
          </a:stretch>
        </p:blipFill>
        <p:spPr>
          <a:xfrm>
            <a:off x="1878012" y="1109662"/>
            <a:ext cx="5400675" cy="2124075"/>
          </a:xfrm>
          <a:prstGeom prst="rect">
            <a:avLst/>
          </a:prstGeom>
        </p:spPr>
      </p:pic>
    </p:spTree>
    <p:extLst>
      <p:ext uri="{BB962C8B-B14F-4D97-AF65-F5344CB8AC3E}">
        <p14:creationId xmlns:p14="http://schemas.microsoft.com/office/powerpoint/2010/main" val="2562590508"/>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bildnummer 5">
            <a:extLst>
              <a:ext uri="{FF2B5EF4-FFF2-40B4-BE49-F238E27FC236}">
                <a16:creationId xmlns:a16="http://schemas.microsoft.com/office/drawing/2014/main" id="{253E79A5-90CC-438D-82B8-57B88B17953C}"/>
              </a:ext>
            </a:extLst>
          </p:cNvPr>
          <p:cNvSpPr>
            <a:spLocks noGrp="1"/>
          </p:cNvSpPr>
          <p:nvPr>
            <p:ph type="sldNum" sz="quarter" idx="2"/>
          </p:nvPr>
        </p:nvSpPr>
        <p:spPr>
          <a:xfrm>
            <a:off x="6772275" y="6029325"/>
            <a:ext cx="2133600" cy="368301"/>
          </a:xfrm>
        </p:spPr>
        <p:txBody>
          <a:bodyPr/>
          <a:lstStyle/>
          <a:p>
            <a:fld id="{86CB4B4D-7CA3-9044-876B-883B54F8677D}" type="slidenum">
              <a:rPr lang="sv-SE" smtClean="0"/>
              <a:t>24</a:t>
            </a:fld>
            <a:endParaRPr lang="sv-SE" dirty="0"/>
          </a:p>
        </p:txBody>
      </p:sp>
      <p:sp>
        <p:nvSpPr>
          <p:cNvPr id="6" name="Rubrik 3">
            <a:extLst>
              <a:ext uri="{FF2B5EF4-FFF2-40B4-BE49-F238E27FC236}">
                <a16:creationId xmlns:a16="http://schemas.microsoft.com/office/drawing/2014/main" id="{6E5730E3-E88B-457C-9774-65B70C9D5B07}"/>
              </a:ext>
            </a:extLst>
          </p:cNvPr>
          <p:cNvSpPr>
            <a:spLocks noGrp="1"/>
          </p:cNvSpPr>
          <p:nvPr>
            <p:ph type="title"/>
          </p:nvPr>
        </p:nvSpPr>
        <p:spPr>
          <a:xfrm>
            <a:off x="877887" y="566734"/>
            <a:ext cx="7400926" cy="678409"/>
          </a:xfrm>
        </p:spPr>
        <p:txBody>
          <a:bodyPr>
            <a:normAutofit fontScale="90000"/>
          </a:bodyPr>
          <a:lstStyle/>
          <a:p>
            <a:pPr algn="ctr"/>
            <a:br>
              <a:rPr lang="sv-SE" sz="1800" dirty="0">
                <a:solidFill>
                  <a:srgbClr val="000000"/>
                </a:solidFill>
                <a:effectLst/>
                <a:latin typeface="Times New Roman" panose="02020603050405020304" pitchFamily="18" charset="0"/>
                <a:ea typeface="Times New Roman" panose="02020603050405020304" pitchFamily="18" charset="0"/>
              </a:rPr>
            </a:br>
            <a:endParaRPr lang="sv-SE" dirty="0"/>
          </a:p>
        </p:txBody>
      </p:sp>
      <p:pic>
        <p:nvPicPr>
          <p:cNvPr id="3" name="Bildobjekt 2">
            <a:extLst>
              <a:ext uri="{FF2B5EF4-FFF2-40B4-BE49-F238E27FC236}">
                <a16:creationId xmlns:a16="http://schemas.microsoft.com/office/drawing/2014/main" id="{7252B07C-7C80-43A1-A370-0404EE871764}"/>
              </a:ext>
            </a:extLst>
          </p:cNvPr>
          <p:cNvPicPr>
            <a:picLocks noChangeAspect="1"/>
          </p:cNvPicPr>
          <p:nvPr/>
        </p:nvPicPr>
        <p:blipFill rotWithShape="1">
          <a:blip r:embed="rId2"/>
          <a:srcRect t="41656"/>
          <a:stretch/>
        </p:blipFill>
        <p:spPr>
          <a:xfrm>
            <a:off x="942975" y="3305175"/>
            <a:ext cx="7407875" cy="2933700"/>
          </a:xfrm>
          <a:prstGeom prst="rect">
            <a:avLst/>
          </a:prstGeom>
        </p:spPr>
      </p:pic>
      <p:pic>
        <p:nvPicPr>
          <p:cNvPr id="4" name="Bildobjekt 3">
            <a:extLst>
              <a:ext uri="{FF2B5EF4-FFF2-40B4-BE49-F238E27FC236}">
                <a16:creationId xmlns:a16="http://schemas.microsoft.com/office/drawing/2014/main" id="{2D10B990-B273-4FA3-8532-CCC1CD0FFDAE}"/>
              </a:ext>
            </a:extLst>
          </p:cNvPr>
          <p:cNvPicPr>
            <a:picLocks noChangeAspect="1"/>
          </p:cNvPicPr>
          <p:nvPr/>
        </p:nvPicPr>
        <p:blipFill>
          <a:blip r:embed="rId3"/>
          <a:stretch>
            <a:fillRect/>
          </a:stretch>
        </p:blipFill>
        <p:spPr>
          <a:xfrm>
            <a:off x="500659" y="156162"/>
            <a:ext cx="8199831" cy="1097375"/>
          </a:xfrm>
          <a:prstGeom prst="rect">
            <a:avLst/>
          </a:prstGeom>
        </p:spPr>
      </p:pic>
      <p:pic>
        <p:nvPicPr>
          <p:cNvPr id="7" name="Bildobjekt 6">
            <a:extLst>
              <a:ext uri="{FF2B5EF4-FFF2-40B4-BE49-F238E27FC236}">
                <a16:creationId xmlns:a16="http://schemas.microsoft.com/office/drawing/2014/main" id="{71853118-25CD-4E1D-86A5-BFC268A7A94B}"/>
              </a:ext>
            </a:extLst>
          </p:cNvPr>
          <p:cNvPicPr>
            <a:picLocks noChangeAspect="1"/>
          </p:cNvPicPr>
          <p:nvPr/>
        </p:nvPicPr>
        <p:blipFill>
          <a:blip r:embed="rId4"/>
          <a:stretch>
            <a:fillRect/>
          </a:stretch>
        </p:blipFill>
        <p:spPr>
          <a:xfrm>
            <a:off x="2047875" y="1228725"/>
            <a:ext cx="5048250" cy="2781300"/>
          </a:xfrm>
          <a:prstGeom prst="rect">
            <a:avLst/>
          </a:prstGeom>
        </p:spPr>
      </p:pic>
    </p:spTree>
    <p:extLst>
      <p:ext uri="{BB962C8B-B14F-4D97-AF65-F5344CB8AC3E}">
        <p14:creationId xmlns:p14="http://schemas.microsoft.com/office/powerpoint/2010/main" val="411210665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bildnummer 5">
            <a:extLst>
              <a:ext uri="{FF2B5EF4-FFF2-40B4-BE49-F238E27FC236}">
                <a16:creationId xmlns:a16="http://schemas.microsoft.com/office/drawing/2014/main" id="{253E79A5-90CC-438D-82B8-57B88B17953C}"/>
              </a:ext>
            </a:extLst>
          </p:cNvPr>
          <p:cNvSpPr>
            <a:spLocks noGrp="1"/>
          </p:cNvSpPr>
          <p:nvPr>
            <p:ph type="sldNum" sz="quarter" idx="2"/>
          </p:nvPr>
        </p:nvSpPr>
        <p:spPr>
          <a:xfrm>
            <a:off x="6772275" y="6029325"/>
            <a:ext cx="2133600" cy="368301"/>
          </a:xfrm>
        </p:spPr>
        <p:txBody>
          <a:bodyPr/>
          <a:lstStyle/>
          <a:p>
            <a:fld id="{86CB4B4D-7CA3-9044-876B-883B54F8677D}" type="slidenum">
              <a:rPr lang="sv-SE" smtClean="0"/>
              <a:t>25</a:t>
            </a:fld>
            <a:endParaRPr lang="sv-SE" dirty="0"/>
          </a:p>
        </p:txBody>
      </p:sp>
      <p:sp>
        <p:nvSpPr>
          <p:cNvPr id="6" name="Rubrik 3">
            <a:extLst>
              <a:ext uri="{FF2B5EF4-FFF2-40B4-BE49-F238E27FC236}">
                <a16:creationId xmlns:a16="http://schemas.microsoft.com/office/drawing/2014/main" id="{6E5730E3-E88B-457C-9774-65B70C9D5B07}"/>
              </a:ext>
            </a:extLst>
          </p:cNvPr>
          <p:cNvSpPr>
            <a:spLocks noGrp="1"/>
          </p:cNvSpPr>
          <p:nvPr>
            <p:ph type="title"/>
          </p:nvPr>
        </p:nvSpPr>
        <p:spPr>
          <a:xfrm>
            <a:off x="877887" y="566734"/>
            <a:ext cx="7400926" cy="678409"/>
          </a:xfrm>
        </p:spPr>
        <p:txBody>
          <a:bodyPr>
            <a:normAutofit fontScale="90000"/>
          </a:bodyPr>
          <a:lstStyle/>
          <a:p>
            <a:pPr algn="ctr"/>
            <a:br>
              <a:rPr lang="sv-SE" sz="1800" dirty="0">
                <a:solidFill>
                  <a:srgbClr val="000000"/>
                </a:solidFill>
                <a:effectLst/>
                <a:latin typeface="Times New Roman" panose="02020603050405020304" pitchFamily="18" charset="0"/>
                <a:ea typeface="Times New Roman" panose="02020603050405020304" pitchFamily="18" charset="0"/>
              </a:rPr>
            </a:br>
            <a:endParaRPr lang="sv-SE" dirty="0"/>
          </a:p>
        </p:txBody>
      </p:sp>
      <p:sp>
        <p:nvSpPr>
          <p:cNvPr id="2" name="textruta 1">
            <a:extLst>
              <a:ext uri="{FF2B5EF4-FFF2-40B4-BE49-F238E27FC236}">
                <a16:creationId xmlns:a16="http://schemas.microsoft.com/office/drawing/2014/main" id="{331AE1F1-B7B8-4963-A40F-A11E2EEA5F37}"/>
              </a:ext>
            </a:extLst>
          </p:cNvPr>
          <p:cNvSpPr txBox="1"/>
          <p:nvPr/>
        </p:nvSpPr>
        <p:spPr>
          <a:xfrm>
            <a:off x="462706" y="566734"/>
            <a:ext cx="8200795" cy="16004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sv-SE" sz="4000" b="1" i="0" dirty="0">
                <a:solidFill>
                  <a:srgbClr val="3647AD"/>
                </a:solidFill>
                <a:effectLst/>
                <a:latin typeface="CancerfondenSans"/>
              </a:rPr>
              <a:t>Vad är det som gör att man kan dö av sjukdomen?</a:t>
            </a:r>
          </a:p>
          <a:p>
            <a:pPr marL="0" marR="0" indent="0" algn="l" defTabSz="457200" rtl="0" fontAlgn="auto" latinLnBrk="0" hangingPunct="0">
              <a:lnSpc>
                <a:spcPct val="100000"/>
              </a:lnSpc>
              <a:spcBef>
                <a:spcPts val="0"/>
              </a:spcBef>
              <a:spcAft>
                <a:spcPts val="0"/>
              </a:spcAft>
              <a:buClrTx/>
              <a:buSzTx/>
              <a:buFontTx/>
              <a:buNone/>
              <a:tabLst/>
            </a:pPr>
            <a:endParaRPr kumimoji="0" lang="sv-SE" sz="1800" b="0" i="0" u="none" strike="noStrike" cap="none" spc="0" normalizeH="0" baseline="0" dirty="0">
              <a:ln>
                <a:noFill/>
              </a:ln>
              <a:solidFill>
                <a:srgbClr val="000000"/>
              </a:solidFill>
              <a:effectLst/>
              <a:uFillTx/>
              <a:latin typeface="+mn-lt"/>
              <a:ea typeface="+mn-ea"/>
              <a:cs typeface="+mn-cs"/>
              <a:sym typeface="Calibri"/>
            </a:endParaRPr>
          </a:p>
        </p:txBody>
      </p:sp>
      <p:sp>
        <p:nvSpPr>
          <p:cNvPr id="3" name="textruta 2">
            <a:extLst>
              <a:ext uri="{FF2B5EF4-FFF2-40B4-BE49-F238E27FC236}">
                <a16:creationId xmlns:a16="http://schemas.microsoft.com/office/drawing/2014/main" id="{AE0E0AD1-55E6-4792-B5E9-96631A262F40}"/>
              </a:ext>
            </a:extLst>
          </p:cNvPr>
          <p:cNvSpPr txBox="1"/>
          <p:nvPr/>
        </p:nvSpPr>
        <p:spPr>
          <a:xfrm>
            <a:off x="462706" y="2489812"/>
            <a:ext cx="8178762" cy="29546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sv-SE" sz="2800" b="0" i="0" dirty="0">
                <a:solidFill>
                  <a:srgbClr val="4A4A4A"/>
                </a:solidFill>
                <a:effectLst/>
                <a:latin typeface="CancerfondenSans"/>
              </a:rPr>
              <a:t>Eftersom cancer inte är en sjukdom utan cirka 200 olika sjukdomar så går det inte att ge ett entydigt svar på den frågan</a:t>
            </a:r>
            <a:r>
              <a:rPr lang="sv-SE" b="0" i="0" dirty="0">
                <a:solidFill>
                  <a:srgbClr val="4A4A4A"/>
                </a:solidFill>
                <a:effectLst/>
                <a:latin typeface="CancerfondenSans"/>
              </a:rPr>
              <a:t>.</a:t>
            </a:r>
          </a:p>
          <a:p>
            <a:pPr marL="0" marR="0" indent="0" algn="l" defTabSz="457200" rtl="0" fontAlgn="auto" latinLnBrk="0" hangingPunct="0">
              <a:lnSpc>
                <a:spcPct val="100000"/>
              </a:lnSpc>
              <a:spcBef>
                <a:spcPts val="0"/>
              </a:spcBef>
              <a:spcAft>
                <a:spcPts val="0"/>
              </a:spcAft>
              <a:buClrTx/>
              <a:buSzTx/>
              <a:buFontTx/>
              <a:buNone/>
              <a:tabLst/>
            </a:pPr>
            <a:endParaRPr kumimoji="0" lang="sv-SE" sz="1800" u="none" strike="noStrike" cap="none" spc="0" normalizeH="0" baseline="0" dirty="0">
              <a:ln>
                <a:noFill/>
              </a:ln>
              <a:solidFill>
                <a:srgbClr val="4A4A4A"/>
              </a:solidFill>
              <a:uFillTx/>
              <a:latin typeface="CancerfondenSans"/>
              <a:ea typeface="+mn-ea"/>
              <a:cs typeface="+mn-cs"/>
              <a:sym typeface="Calibri"/>
            </a:endParaRPr>
          </a:p>
          <a:p>
            <a:pPr marL="0" marR="0" indent="0" algn="l" defTabSz="457200" rtl="0" fontAlgn="auto" latinLnBrk="0" hangingPunct="0">
              <a:lnSpc>
                <a:spcPct val="100000"/>
              </a:lnSpc>
              <a:spcBef>
                <a:spcPts val="0"/>
              </a:spcBef>
              <a:spcAft>
                <a:spcPts val="0"/>
              </a:spcAft>
              <a:buClrTx/>
              <a:buSzTx/>
              <a:buFontTx/>
              <a:buNone/>
              <a:tabLst/>
            </a:pPr>
            <a:r>
              <a:rPr lang="sv-SE" sz="2800" b="0" i="0" dirty="0">
                <a:solidFill>
                  <a:srgbClr val="4A4A4A"/>
                </a:solidFill>
                <a:effectLst/>
                <a:latin typeface="CancerfondenSans"/>
              </a:rPr>
              <a:t>Vanligt är undanträngningseffekter av den friska kroppens organfunktioner på grund av en allt tillväxande tumörbörda.</a:t>
            </a:r>
            <a:endParaRPr kumimoji="0" lang="sv-SE" sz="28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2499276854"/>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bildnummer 5">
            <a:extLst>
              <a:ext uri="{FF2B5EF4-FFF2-40B4-BE49-F238E27FC236}">
                <a16:creationId xmlns:a16="http://schemas.microsoft.com/office/drawing/2014/main" id="{253E79A5-90CC-438D-82B8-57B88B17953C}"/>
              </a:ext>
            </a:extLst>
          </p:cNvPr>
          <p:cNvSpPr>
            <a:spLocks noGrp="1"/>
          </p:cNvSpPr>
          <p:nvPr>
            <p:ph type="sldNum" sz="quarter" idx="2"/>
          </p:nvPr>
        </p:nvSpPr>
        <p:spPr>
          <a:xfrm>
            <a:off x="6772275" y="6029325"/>
            <a:ext cx="2133600" cy="368301"/>
          </a:xfrm>
        </p:spPr>
        <p:txBody>
          <a:bodyPr/>
          <a:lstStyle/>
          <a:p>
            <a:fld id="{86CB4B4D-7CA3-9044-876B-883B54F8677D}" type="slidenum">
              <a:rPr lang="sv-SE" smtClean="0"/>
              <a:t>26</a:t>
            </a:fld>
            <a:endParaRPr lang="sv-SE" dirty="0"/>
          </a:p>
        </p:txBody>
      </p:sp>
      <p:sp>
        <p:nvSpPr>
          <p:cNvPr id="6" name="Rubrik 3">
            <a:extLst>
              <a:ext uri="{FF2B5EF4-FFF2-40B4-BE49-F238E27FC236}">
                <a16:creationId xmlns:a16="http://schemas.microsoft.com/office/drawing/2014/main" id="{6E5730E3-E88B-457C-9774-65B70C9D5B07}"/>
              </a:ext>
            </a:extLst>
          </p:cNvPr>
          <p:cNvSpPr>
            <a:spLocks noGrp="1"/>
          </p:cNvSpPr>
          <p:nvPr>
            <p:ph type="title"/>
          </p:nvPr>
        </p:nvSpPr>
        <p:spPr>
          <a:xfrm>
            <a:off x="877887" y="566734"/>
            <a:ext cx="7400926" cy="678409"/>
          </a:xfrm>
        </p:spPr>
        <p:txBody>
          <a:bodyPr>
            <a:normAutofit fontScale="90000"/>
          </a:bodyPr>
          <a:lstStyle/>
          <a:p>
            <a:pPr algn="ctr"/>
            <a:br>
              <a:rPr lang="sv-SE" sz="1800" dirty="0">
                <a:solidFill>
                  <a:srgbClr val="000000"/>
                </a:solidFill>
                <a:effectLst/>
                <a:latin typeface="Times New Roman" panose="02020603050405020304" pitchFamily="18" charset="0"/>
                <a:ea typeface="Times New Roman" panose="02020603050405020304" pitchFamily="18" charset="0"/>
              </a:rPr>
            </a:br>
            <a:endParaRPr lang="sv-SE" dirty="0"/>
          </a:p>
        </p:txBody>
      </p:sp>
      <p:sp>
        <p:nvSpPr>
          <p:cNvPr id="10" name="Rubrik 3">
            <a:extLst>
              <a:ext uri="{FF2B5EF4-FFF2-40B4-BE49-F238E27FC236}">
                <a16:creationId xmlns:a16="http://schemas.microsoft.com/office/drawing/2014/main" id="{2593D1BD-F8FF-438D-842E-B16ECBA925ED}"/>
              </a:ext>
            </a:extLst>
          </p:cNvPr>
          <p:cNvSpPr txBox="1">
            <a:spLocks/>
          </p:cNvSpPr>
          <p:nvPr/>
        </p:nvSpPr>
        <p:spPr>
          <a:xfrm>
            <a:off x="877887" y="1312967"/>
            <a:ext cx="7400926" cy="6784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fontScale="52500" lnSpcReduction="20000"/>
          </a:bodyPr>
          <a:lstStyle>
            <a:lvl1pPr marL="0" marR="0" indent="0" algn="l" defTabSz="457200" rtl="0" latinLnBrk="0">
              <a:lnSpc>
                <a:spcPct val="100000"/>
              </a:lnSpc>
              <a:spcBef>
                <a:spcPts val="0"/>
              </a:spcBef>
              <a:spcAft>
                <a:spcPts val="0"/>
              </a:spcAft>
              <a:buClrTx/>
              <a:buSzTx/>
              <a:buFontTx/>
              <a:buNone/>
              <a:tabLst/>
              <a:defRPr sz="2800" b="1" i="0" u="none" strike="noStrike" cap="none" spc="0" baseline="0">
                <a:ln>
                  <a:noFill/>
                </a:ln>
                <a:solidFill>
                  <a:srgbClr val="000000"/>
                </a:solidFill>
                <a:uFillTx/>
                <a:latin typeface="Arial"/>
                <a:ea typeface="Arial"/>
                <a:cs typeface="Arial"/>
                <a:sym typeface="Arial"/>
              </a:defRPr>
            </a:lvl1pPr>
            <a:lvl2pPr marL="0" marR="0" indent="0" algn="l" defTabSz="457200" rtl="0" latinLnBrk="0">
              <a:lnSpc>
                <a:spcPct val="100000"/>
              </a:lnSpc>
              <a:spcBef>
                <a:spcPts val="0"/>
              </a:spcBef>
              <a:spcAft>
                <a:spcPts val="0"/>
              </a:spcAft>
              <a:buClrTx/>
              <a:buSzTx/>
              <a:buFontTx/>
              <a:buNone/>
              <a:tabLst/>
              <a:defRPr sz="2800" b="1" i="0" u="none" strike="noStrike" cap="none" spc="0" baseline="0">
                <a:ln>
                  <a:noFill/>
                </a:ln>
                <a:solidFill>
                  <a:srgbClr val="FFFFFF"/>
                </a:solidFill>
                <a:uFillTx/>
                <a:latin typeface="Arial"/>
                <a:ea typeface="Arial"/>
                <a:cs typeface="Arial"/>
                <a:sym typeface="Arial"/>
              </a:defRPr>
            </a:lvl2pPr>
            <a:lvl3pPr marL="0" marR="0" indent="0" algn="l" defTabSz="457200" rtl="0" latinLnBrk="0">
              <a:lnSpc>
                <a:spcPct val="100000"/>
              </a:lnSpc>
              <a:spcBef>
                <a:spcPts val="0"/>
              </a:spcBef>
              <a:spcAft>
                <a:spcPts val="0"/>
              </a:spcAft>
              <a:buClrTx/>
              <a:buSzTx/>
              <a:buFontTx/>
              <a:buNone/>
              <a:tabLst/>
              <a:defRPr sz="2800" b="1" i="0" u="none" strike="noStrike" cap="none" spc="0" baseline="0">
                <a:ln>
                  <a:noFill/>
                </a:ln>
                <a:solidFill>
                  <a:srgbClr val="FFFFFF"/>
                </a:solidFill>
                <a:uFillTx/>
                <a:latin typeface="Arial"/>
                <a:ea typeface="Arial"/>
                <a:cs typeface="Arial"/>
                <a:sym typeface="Arial"/>
              </a:defRPr>
            </a:lvl3pPr>
            <a:lvl4pPr marL="0" marR="0" indent="0" algn="l" defTabSz="457200" rtl="0" latinLnBrk="0">
              <a:lnSpc>
                <a:spcPct val="100000"/>
              </a:lnSpc>
              <a:spcBef>
                <a:spcPts val="0"/>
              </a:spcBef>
              <a:spcAft>
                <a:spcPts val="0"/>
              </a:spcAft>
              <a:buClrTx/>
              <a:buSzTx/>
              <a:buFontTx/>
              <a:buNone/>
              <a:tabLst/>
              <a:defRPr sz="2800" b="1" i="0" u="none" strike="noStrike" cap="none" spc="0" baseline="0">
                <a:ln>
                  <a:noFill/>
                </a:ln>
                <a:solidFill>
                  <a:srgbClr val="FFFFFF"/>
                </a:solidFill>
                <a:uFillTx/>
                <a:latin typeface="Arial"/>
                <a:ea typeface="Arial"/>
                <a:cs typeface="Arial"/>
                <a:sym typeface="Arial"/>
              </a:defRPr>
            </a:lvl4pPr>
            <a:lvl5pPr marL="0" marR="0" indent="0" algn="l" defTabSz="457200" rtl="0" latinLnBrk="0">
              <a:lnSpc>
                <a:spcPct val="100000"/>
              </a:lnSpc>
              <a:spcBef>
                <a:spcPts val="0"/>
              </a:spcBef>
              <a:spcAft>
                <a:spcPts val="0"/>
              </a:spcAft>
              <a:buClrTx/>
              <a:buSzTx/>
              <a:buFontTx/>
              <a:buNone/>
              <a:tabLst/>
              <a:defRPr sz="2800" b="1" i="0" u="none" strike="noStrike" cap="none" spc="0" baseline="0">
                <a:ln>
                  <a:noFill/>
                </a:ln>
                <a:solidFill>
                  <a:srgbClr val="FFFFFF"/>
                </a:solidFill>
                <a:uFillTx/>
                <a:latin typeface="Arial"/>
                <a:ea typeface="Arial"/>
                <a:cs typeface="Arial"/>
                <a:sym typeface="Arial"/>
              </a:defRPr>
            </a:lvl5pPr>
            <a:lvl6pPr marL="0" marR="0" indent="0" algn="l" defTabSz="457200" rtl="0" latinLnBrk="0">
              <a:lnSpc>
                <a:spcPct val="100000"/>
              </a:lnSpc>
              <a:spcBef>
                <a:spcPts val="0"/>
              </a:spcBef>
              <a:spcAft>
                <a:spcPts val="0"/>
              </a:spcAft>
              <a:buClrTx/>
              <a:buSzTx/>
              <a:buFontTx/>
              <a:buNone/>
              <a:tabLst/>
              <a:defRPr sz="2800" b="1" i="0" u="none" strike="noStrike" cap="none" spc="0" baseline="0">
                <a:ln>
                  <a:noFill/>
                </a:ln>
                <a:solidFill>
                  <a:srgbClr val="FFFFFF"/>
                </a:solidFill>
                <a:uFillTx/>
                <a:latin typeface="Arial"/>
                <a:ea typeface="Arial"/>
                <a:cs typeface="Arial"/>
                <a:sym typeface="Arial"/>
              </a:defRPr>
            </a:lvl6pPr>
            <a:lvl7pPr marL="0" marR="0" indent="0" algn="l" defTabSz="457200" rtl="0" latinLnBrk="0">
              <a:lnSpc>
                <a:spcPct val="100000"/>
              </a:lnSpc>
              <a:spcBef>
                <a:spcPts val="0"/>
              </a:spcBef>
              <a:spcAft>
                <a:spcPts val="0"/>
              </a:spcAft>
              <a:buClrTx/>
              <a:buSzTx/>
              <a:buFontTx/>
              <a:buNone/>
              <a:tabLst/>
              <a:defRPr sz="2800" b="1" i="0" u="none" strike="noStrike" cap="none" spc="0" baseline="0">
                <a:ln>
                  <a:noFill/>
                </a:ln>
                <a:solidFill>
                  <a:srgbClr val="FFFFFF"/>
                </a:solidFill>
                <a:uFillTx/>
                <a:latin typeface="Arial"/>
                <a:ea typeface="Arial"/>
                <a:cs typeface="Arial"/>
                <a:sym typeface="Arial"/>
              </a:defRPr>
            </a:lvl7pPr>
            <a:lvl8pPr marL="0" marR="0" indent="0" algn="l" defTabSz="457200" rtl="0" latinLnBrk="0">
              <a:lnSpc>
                <a:spcPct val="100000"/>
              </a:lnSpc>
              <a:spcBef>
                <a:spcPts val="0"/>
              </a:spcBef>
              <a:spcAft>
                <a:spcPts val="0"/>
              </a:spcAft>
              <a:buClrTx/>
              <a:buSzTx/>
              <a:buFontTx/>
              <a:buNone/>
              <a:tabLst/>
              <a:defRPr sz="2800" b="1" i="0" u="none" strike="noStrike" cap="none" spc="0" baseline="0">
                <a:ln>
                  <a:noFill/>
                </a:ln>
                <a:solidFill>
                  <a:srgbClr val="FFFFFF"/>
                </a:solidFill>
                <a:uFillTx/>
                <a:latin typeface="Arial"/>
                <a:ea typeface="Arial"/>
                <a:cs typeface="Arial"/>
                <a:sym typeface="Arial"/>
              </a:defRPr>
            </a:lvl8pPr>
            <a:lvl9pPr marL="0" marR="0" indent="0" algn="l" defTabSz="457200" rtl="0" latinLnBrk="0">
              <a:lnSpc>
                <a:spcPct val="100000"/>
              </a:lnSpc>
              <a:spcBef>
                <a:spcPts val="0"/>
              </a:spcBef>
              <a:spcAft>
                <a:spcPts val="0"/>
              </a:spcAft>
              <a:buClrTx/>
              <a:buSzTx/>
              <a:buFontTx/>
              <a:buNone/>
              <a:tabLst/>
              <a:defRPr sz="2800" b="1" i="0" u="none" strike="noStrike" cap="none" spc="0" baseline="0">
                <a:ln>
                  <a:noFill/>
                </a:ln>
                <a:solidFill>
                  <a:srgbClr val="FFFFFF"/>
                </a:solidFill>
                <a:uFillTx/>
                <a:latin typeface="Arial"/>
                <a:ea typeface="Arial"/>
                <a:cs typeface="Arial"/>
                <a:sym typeface="Arial"/>
              </a:defRPr>
            </a:lvl9pPr>
          </a:lstStyle>
          <a:p>
            <a:pPr algn="ctr" hangingPunct="1"/>
            <a:br>
              <a:rPr lang="sv-SE" sz="4400" dirty="0">
                <a:solidFill>
                  <a:srgbClr val="3647AD"/>
                </a:solidFill>
                <a:latin typeface="CancerfondenSans"/>
              </a:rPr>
            </a:br>
            <a:br>
              <a:rPr lang="sv-SE" sz="1800" dirty="0">
                <a:latin typeface="Times New Roman" panose="02020603050405020304" pitchFamily="18" charset="0"/>
                <a:ea typeface="Times New Roman" panose="02020603050405020304" pitchFamily="18" charset="0"/>
              </a:rPr>
            </a:br>
            <a:endParaRPr lang="sv-SE" dirty="0"/>
          </a:p>
        </p:txBody>
      </p:sp>
      <p:sp>
        <p:nvSpPr>
          <p:cNvPr id="11" name="textruta 10">
            <a:extLst>
              <a:ext uri="{FF2B5EF4-FFF2-40B4-BE49-F238E27FC236}">
                <a16:creationId xmlns:a16="http://schemas.microsoft.com/office/drawing/2014/main" id="{FCF55EA6-5CAA-4B86-9919-D89BDAB8CE74}"/>
              </a:ext>
            </a:extLst>
          </p:cNvPr>
          <p:cNvSpPr txBox="1"/>
          <p:nvPr/>
        </p:nvSpPr>
        <p:spPr>
          <a:xfrm>
            <a:off x="495757" y="284752"/>
            <a:ext cx="8410118" cy="1323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sv-SE" sz="4000" b="1" i="0" dirty="0">
                <a:solidFill>
                  <a:srgbClr val="3647AD"/>
                </a:solidFill>
                <a:effectLst/>
                <a:latin typeface="CancerfondenSans"/>
              </a:rPr>
              <a:t>Syns det alltid vem som är cancersjuk?</a:t>
            </a:r>
          </a:p>
          <a:p>
            <a:pPr algn="l"/>
            <a:endParaRPr lang="sv-SE" sz="4000" b="1" i="0" dirty="0">
              <a:solidFill>
                <a:srgbClr val="3647AD"/>
              </a:solidFill>
              <a:effectLst/>
              <a:latin typeface="CancerfondenSans"/>
            </a:endParaRPr>
          </a:p>
        </p:txBody>
      </p:sp>
      <p:pic>
        <p:nvPicPr>
          <p:cNvPr id="8" name="Bildobjekt 7" descr="En bild som visar person, vägg, inomhus, person&#10;&#10;Automatiskt genererad beskrivning">
            <a:extLst>
              <a:ext uri="{FF2B5EF4-FFF2-40B4-BE49-F238E27FC236}">
                <a16:creationId xmlns:a16="http://schemas.microsoft.com/office/drawing/2014/main" id="{F2934C77-4B38-462C-AC4A-D74D1F9DC066}"/>
              </a:ext>
            </a:extLst>
          </p:cNvPr>
          <p:cNvPicPr>
            <a:picLocks noChangeAspect="1"/>
          </p:cNvPicPr>
          <p:nvPr/>
        </p:nvPicPr>
        <p:blipFill rotWithShape="1">
          <a:blip r:embed="rId2">
            <a:extLst>
              <a:ext uri="{28A0092B-C50C-407E-A947-70E740481C1C}">
                <a14:useLocalDpi xmlns:a14="http://schemas.microsoft.com/office/drawing/2010/main" val="0"/>
              </a:ext>
            </a:extLst>
          </a:blip>
          <a:srcRect l="31328" t="24380" r="35735" b="7864"/>
          <a:stretch/>
        </p:blipFill>
        <p:spPr>
          <a:xfrm>
            <a:off x="1748493" y="1498550"/>
            <a:ext cx="2677099" cy="4130407"/>
          </a:xfrm>
          <a:prstGeom prst="rect">
            <a:avLst/>
          </a:prstGeom>
        </p:spPr>
      </p:pic>
      <p:pic>
        <p:nvPicPr>
          <p:cNvPr id="9" name="Bildobjekt 8" descr="En bild som visar person, stående, personer&#10;&#10;Automatiskt genererad beskrivning">
            <a:extLst>
              <a:ext uri="{FF2B5EF4-FFF2-40B4-BE49-F238E27FC236}">
                <a16:creationId xmlns:a16="http://schemas.microsoft.com/office/drawing/2014/main" id="{FD8CF7E9-684C-4293-9388-69F6969A59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324" t="35859" r="25918"/>
          <a:stretch/>
        </p:blipFill>
        <p:spPr>
          <a:xfrm>
            <a:off x="5296198" y="3032580"/>
            <a:ext cx="2531542" cy="2988000"/>
          </a:xfrm>
          <a:prstGeom prst="rect">
            <a:avLst/>
          </a:prstGeom>
        </p:spPr>
      </p:pic>
    </p:spTree>
    <p:extLst>
      <p:ext uri="{BB962C8B-B14F-4D97-AF65-F5344CB8AC3E}">
        <p14:creationId xmlns:p14="http://schemas.microsoft.com/office/powerpoint/2010/main" val="130652532"/>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bildnummer 5">
            <a:extLst>
              <a:ext uri="{FF2B5EF4-FFF2-40B4-BE49-F238E27FC236}">
                <a16:creationId xmlns:a16="http://schemas.microsoft.com/office/drawing/2014/main" id="{253E79A5-90CC-438D-82B8-57B88B17953C}"/>
              </a:ext>
            </a:extLst>
          </p:cNvPr>
          <p:cNvSpPr>
            <a:spLocks noGrp="1"/>
          </p:cNvSpPr>
          <p:nvPr>
            <p:ph type="sldNum" sz="quarter" idx="2"/>
          </p:nvPr>
        </p:nvSpPr>
        <p:spPr>
          <a:xfrm>
            <a:off x="6772275" y="6029325"/>
            <a:ext cx="2133600" cy="368301"/>
          </a:xfrm>
        </p:spPr>
        <p:txBody>
          <a:bodyPr/>
          <a:lstStyle/>
          <a:p>
            <a:fld id="{86CB4B4D-7CA3-9044-876B-883B54F8677D}" type="slidenum">
              <a:rPr lang="sv-SE" smtClean="0"/>
              <a:t>27</a:t>
            </a:fld>
            <a:endParaRPr lang="sv-SE" dirty="0"/>
          </a:p>
        </p:txBody>
      </p:sp>
      <p:sp>
        <p:nvSpPr>
          <p:cNvPr id="6" name="Rubrik 3">
            <a:extLst>
              <a:ext uri="{FF2B5EF4-FFF2-40B4-BE49-F238E27FC236}">
                <a16:creationId xmlns:a16="http://schemas.microsoft.com/office/drawing/2014/main" id="{6E5730E3-E88B-457C-9774-65B70C9D5B07}"/>
              </a:ext>
            </a:extLst>
          </p:cNvPr>
          <p:cNvSpPr>
            <a:spLocks noGrp="1"/>
          </p:cNvSpPr>
          <p:nvPr>
            <p:ph type="title"/>
          </p:nvPr>
        </p:nvSpPr>
        <p:spPr>
          <a:xfrm>
            <a:off x="877887" y="566734"/>
            <a:ext cx="7400926" cy="678409"/>
          </a:xfrm>
        </p:spPr>
        <p:txBody>
          <a:bodyPr>
            <a:normAutofit fontScale="90000"/>
          </a:bodyPr>
          <a:lstStyle/>
          <a:p>
            <a:pPr algn="ctr"/>
            <a:br>
              <a:rPr lang="sv-SE" sz="1800" dirty="0">
                <a:solidFill>
                  <a:srgbClr val="000000"/>
                </a:solidFill>
                <a:effectLst/>
                <a:latin typeface="Times New Roman" panose="02020603050405020304" pitchFamily="18" charset="0"/>
                <a:ea typeface="Times New Roman" panose="02020603050405020304" pitchFamily="18" charset="0"/>
              </a:rPr>
            </a:br>
            <a:endParaRPr lang="sv-SE" dirty="0"/>
          </a:p>
        </p:txBody>
      </p:sp>
      <p:pic>
        <p:nvPicPr>
          <p:cNvPr id="3" name="Bildobjekt 2">
            <a:extLst>
              <a:ext uri="{FF2B5EF4-FFF2-40B4-BE49-F238E27FC236}">
                <a16:creationId xmlns:a16="http://schemas.microsoft.com/office/drawing/2014/main" id="{9119D1DA-27D5-4BAF-A5B4-F3BE72FD23F1}"/>
              </a:ext>
            </a:extLst>
          </p:cNvPr>
          <p:cNvPicPr>
            <a:picLocks noChangeAspect="1"/>
          </p:cNvPicPr>
          <p:nvPr/>
        </p:nvPicPr>
        <p:blipFill>
          <a:blip r:embed="rId2"/>
          <a:stretch>
            <a:fillRect/>
          </a:stretch>
        </p:blipFill>
        <p:spPr>
          <a:xfrm>
            <a:off x="238125" y="1431266"/>
            <a:ext cx="3441530" cy="4860000"/>
          </a:xfrm>
          <a:prstGeom prst="rect">
            <a:avLst/>
          </a:prstGeom>
        </p:spPr>
      </p:pic>
      <p:pic>
        <p:nvPicPr>
          <p:cNvPr id="8" name="Bildobjekt 7">
            <a:extLst>
              <a:ext uri="{FF2B5EF4-FFF2-40B4-BE49-F238E27FC236}">
                <a16:creationId xmlns:a16="http://schemas.microsoft.com/office/drawing/2014/main" id="{378135A7-7F92-4AC2-A6ED-F5F2527A31B0}"/>
              </a:ext>
            </a:extLst>
          </p:cNvPr>
          <p:cNvPicPr>
            <a:picLocks noChangeAspect="1"/>
          </p:cNvPicPr>
          <p:nvPr/>
        </p:nvPicPr>
        <p:blipFill rotWithShape="1">
          <a:blip r:embed="rId3"/>
          <a:srcRect b="8599"/>
          <a:stretch/>
        </p:blipFill>
        <p:spPr>
          <a:xfrm>
            <a:off x="4578354" y="1431266"/>
            <a:ext cx="3760558" cy="4860000"/>
          </a:xfrm>
          <a:prstGeom prst="rect">
            <a:avLst/>
          </a:prstGeom>
        </p:spPr>
      </p:pic>
      <p:sp>
        <p:nvSpPr>
          <p:cNvPr id="9" name="textruta 8">
            <a:extLst>
              <a:ext uri="{FF2B5EF4-FFF2-40B4-BE49-F238E27FC236}">
                <a16:creationId xmlns:a16="http://schemas.microsoft.com/office/drawing/2014/main" id="{69DC78F9-7806-49AF-B273-5ABD0F49DDCE}"/>
              </a:ext>
            </a:extLst>
          </p:cNvPr>
          <p:cNvSpPr txBox="1"/>
          <p:nvPr/>
        </p:nvSpPr>
        <p:spPr>
          <a:xfrm>
            <a:off x="705080" y="88112"/>
            <a:ext cx="7561033" cy="25545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sv-SE" sz="4000" b="1" i="0" dirty="0">
                <a:solidFill>
                  <a:srgbClr val="3647AD"/>
                </a:solidFill>
                <a:effectLst/>
                <a:latin typeface="CancerfondenSans"/>
              </a:rPr>
              <a:t>Kan man själv göra något för att minska sin risk att få cancer?</a:t>
            </a:r>
          </a:p>
          <a:p>
            <a:endParaRPr lang="sv-SE" sz="4000" b="1" i="0" dirty="0">
              <a:solidFill>
                <a:srgbClr val="3647AD"/>
              </a:solidFill>
              <a:effectLst/>
              <a:latin typeface="CancerfondenSans"/>
            </a:endParaRPr>
          </a:p>
          <a:p>
            <a:pPr algn="l"/>
            <a:endParaRPr lang="sv-SE" sz="4000" b="1" i="0" dirty="0">
              <a:solidFill>
                <a:srgbClr val="3647AD"/>
              </a:solidFill>
              <a:effectLst/>
              <a:latin typeface="CancerfondenSans"/>
            </a:endParaRPr>
          </a:p>
        </p:txBody>
      </p:sp>
    </p:spTree>
    <p:extLst>
      <p:ext uri="{BB962C8B-B14F-4D97-AF65-F5344CB8AC3E}">
        <p14:creationId xmlns:p14="http://schemas.microsoft.com/office/powerpoint/2010/main" val="1441709936"/>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bildnummer 5">
            <a:extLst>
              <a:ext uri="{FF2B5EF4-FFF2-40B4-BE49-F238E27FC236}">
                <a16:creationId xmlns:a16="http://schemas.microsoft.com/office/drawing/2014/main" id="{253E79A5-90CC-438D-82B8-57B88B17953C}"/>
              </a:ext>
            </a:extLst>
          </p:cNvPr>
          <p:cNvSpPr>
            <a:spLocks noGrp="1"/>
          </p:cNvSpPr>
          <p:nvPr>
            <p:ph type="sldNum" sz="quarter" idx="2"/>
          </p:nvPr>
        </p:nvSpPr>
        <p:spPr>
          <a:xfrm>
            <a:off x="6772275" y="6029325"/>
            <a:ext cx="2133600" cy="368301"/>
          </a:xfrm>
        </p:spPr>
        <p:txBody>
          <a:bodyPr/>
          <a:lstStyle/>
          <a:p>
            <a:fld id="{86CB4B4D-7CA3-9044-876B-883B54F8677D}" type="slidenum">
              <a:rPr lang="sv-SE" smtClean="0"/>
              <a:t>28</a:t>
            </a:fld>
            <a:endParaRPr lang="sv-SE" dirty="0"/>
          </a:p>
        </p:txBody>
      </p:sp>
      <p:sp>
        <p:nvSpPr>
          <p:cNvPr id="6" name="Rubrik 3">
            <a:extLst>
              <a:ext uri="{FF2B5EF4-FFF2-40B4-BE49-F238E27FC236}">
                <a16:creationId xmlns:a16="http://schemas.microsoft.com/office/drawing/2014/main" id="{6E5730E3-E88B-457C-9774-65B70C9D5B07}"/>
              </a:ext>
            </a:extLst>
          </p:cNvPr>
          <p:cNvSpPr>
            <a:spLocks noGrp="1"/>
          </p:cNvSpPr>
          <p:nvPr>
            <p:ph type="title"/>
          </p:nvPr>
        </p:nvSpPr>
        <p:spPr>
          <a:xfrm>
            <a:off x="877887" y="566734"/>
            <a:ext cx="7400926" cy="678409"/>
          </a:xfrm>
        </p:spPr>
        <p:txBody>
          <a:bodyPr>
            <a:normAutofit fontScale="90000"/>
          </a:bodyPr>
          <a:lstStyle/>
          <a:p>
            <a:pPr algn="ctr"/>
            <a:br>
              <a:rPr lang="sv-SE" sz="1800" dirty="0">
                <a:solidFill>
                  <a:srgbClr val="000000"/>
                </a:solidFill>
                <a:effectLst/>
                <a:latin typeface="Times New Roman" panose="02020603050405020304" pitchFamily="18" charset="0"/>
                <a:ea typeface="Times New Roman" panose="02020603050405020304" pitchFamily="18" charset="0"/>
              </a:rPr>
            </a:br>
            <a:endParaRPr lang="sv-SE" dirty="0"/>
          </a:p>
        </p:txBody>
      </p:sp>
      <p:pic>
        <p:nvPicPr>
          <p:cNvPr id="8" name="Bildobjekt 7">
            <a:extLst>
              <a:ext uri="{FF2B5EF4-FFF2-40B4-BE49-F238E27FC236}">
                <a16:creationId xmlns:a16="http://schemas.microsoft.com/office/drawing/2014/main" id="{807C3259-2D5A-4076-9B8B-13426F3CA996}"/>
              </a:ext>
            </a:extLst>
          </p:cNvPr>
          <p:cNvPicPr>
            <a:picLocks noChangeAspect="1"/>
          </p:cNvPicPr>
          <p:nvPr/>
        </p:nvPicPr>
        <p:blipFill>
          <a:blip r:embed="rId2"/>
          <a:stretch>
            <a:fillRect/>
          </a:stretch>
        </p:blipFill>
        <p:spPr>
          <a:xfrm>
            <a:off x="493712" y="2209088"/>
            <a:ext cx="8278813" cy="2346953"/>
          </a:xfrm>
          <a:prstGeom prst="rect">
            <a:avLst/>
          </a:prstGeom>
        </p:spPr>
      </p:pic>
      <p:sp>
        <p:nvSpPr>
          <p:cNvPr id="9" name="textruta 8">
            <a:extLst>
              <a:ext uri="{FF2B5EF4-FFF2-40B4-BE49-F238E27FC236}">
                <a16:creationId xmlns:a16="http://schemas.microsoft.com/office/drawing/2014/main" id="{15FAC07B-9506-450C-AA00-68E3F870E7AD}"/>
              </a:ext>
            </a:extLst>
          </p:cNvPr>
          <p:cNvSpPr txBox="1"/>
          <p:nvPr/>
        </p:nvSpPr>
        <p:spPr>
          <a:xfrm>
            <a:off x="438150" y="5334000"/>
            <a:ext cx="594360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sv-SE" sz="1800" b="0" i="0" u="none" strike="noStrike" cap="none" spc="0" normalizeH="0" baseline="0" dirty="0">
                <a:ln>
                  <a:noFill/>
                </a:ln>
                <a:solidFill>
                  <a:srgbClr val="000000"/>
                </a:solidFill>
                <a:effectLst/>
                <a:uFillTx/>
                <a:latin typeface="+mn-lt"/>
                <a:ea typeface="+mn-ea"/>
                <a:cs typeface="+mn-cs"/>
                <a:sym typeface="Calibri"/>
              </a:rPr>
              <a:t>Länk: https://cancer-code-europe.iarc.fr/index.php/sv/</a:t>
            </a:r>
          </a:p>
        </p:txBody>
      </p:sp>
      <p:sp>
        <p:nvSpPr>
          <p:cNvPr id="10" name="textruta 9">
            <a:extLst>
              <a:ext uri="{FF2B5EF4-FFF2-40B4-BE49-F238E27FC236}">
                <a16:creationId xmlns:a16="http://schemas.microsoft.com/office/drawing/2014/main" id="{1B6663DF-BB7F-4CDD-8D65-5545AAF6FCFD}"/>
              </a:ext>
            </a:extLst>
          </p:cNvPr>
          <p:cNvSpPr txBox="1"/>
          <p:nvPr/>
        </p:nvSpPr>
        <p:spPr>
          <a:xfrm>
            <a:off x="705080" y="488162"/>
            <a:ext cx="7561033" cy="25545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sv-SE" sz="4000" b="1" i="0" dirty="0">
                <a:solidFill>
                  <a:srgbClr val="3647AD"/>
                </a:solidFill>
                <a:effectLst/>
                <a:latin typeface="CancerfondenSans"/>
              </a:rPr>
              <a:t>Kan man själv göra något för att minska sin risk att få cancer?</a:t>
            </a:r>
          </a:p>
          <a:p>
            <a:endParaRPr lang="sv-SE" sz="4000" b="1" i="0" dirty="0">
              <a:solidFill>
                <a:srgbClr val="3647AD"/>
              </a:solidFill>
              <a:effectLst/>
              <a:latin typeface="CancerfondenSans"/>
            </a:endParaRPr>
          </a:p>
          <a:p>
            <a:pPr algn="l"/>
            <a:endParaRPr lang="sv-SE" sz="4000" b="1" i="0" dirty="0">
              <a:solidFill>
                <a:srgbClr val="3647AD"/>
              </a:solidFill>
              <a:effectLst/>
              <a:latin typeface="CancerfondenSans"/>
            </a:endParaRPr>
          </a:p>
        </p:txBody>
      </p:sp>
    </p:spTree>
    <p:extLst>
      <p:ext uri="{BB962C8B-B14F-4D97-AF65-F5344CB8AC3E}">
        <p14:creationId xmlns:p14="http://schemas.microsoft.com/office/powerpoint/2010/main" val="3225550818"/>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bildnummer 5">
            <a:extLst>
              <a:ext uri="{FF2B5EF4-FFF2-40B4-BE49-F238E27FC236}">
                <a16:creationId xmlns:a16="http://schemas.microsoft.com/office/drawing/2014/main" id="{253E79A5-90CC-438D-82B8-57B88B17953C}"/>
              </a:ext>
            </a:extLst>
          </p:cNvPr>
          <p:cNvSpPr>
            <a:spLocks noGrp="1"/>
          </p:cNvSpPr>
          <p:nvPr>
            <p:ph type="sldNum" sz="quarter" idx="2"/>
          </p:nvPr>
        </p:nvSpPr>
        <p:spPr>
          <a:xfrm>
            <a:off x="6772275" y="6029325"/>
            <a:ext cx="2133600" cy="368301"/>
          </a:xfrm>
        </p:spPr>
        <p:txBody>
          <a:bodyPr/>
          <a:lstStyle/>
          <a:p>
            <a:fld id="{86CB4B4D-7CA3-9044-876B-883B54F8677D}" type="slidenum">
              <a:rPr lang="sv-SE" smtClean="0"/>
              <a:t>29</a:t>
            </a:fld>
            <a:endParaRPr lang="sv-SE" dirty="0"/>
          </a:p>
        </p:txBody>
      </p:sp>
      <p:sp>
        <p:nvSpPr>
          <p:cNvPr id="6" name="Rubrik 3">
            <a:extLst>
              <a:ext uri="{FF2B5EF4-FFF2-40B4-BE49-F238E27FC236}">
                <a16:creationId xmlns:a16="http://schemas.microsoft.com/office/drawing/2014/main" id="{6E5730E3-E88B-457C-9774-65B70C9D5B07}"/>
              </a:ext>
            </a:extLst>
          </p:cNvPr>
          <p:cNvSpPr>
            <a:spLocks noGrp="1"/>
          </p:cNvSpPr>
          <p:nvPr>
            <p:ph type="title"/>
          </p:nvPr>
        </p:nvSpPr>
        <p:spPr>
          <a:xfrm>
            <a:off x="877887" y="566734"/>
            <a:ext cx="7400926" cy="678409"/>
          </a:xfrm>
        </p:spPr>
        <p:txBody>
          <a:bodyPr>
            <a:normAutofit fontScale="90000"/>
          </a:bodyPr>
          <a:lstStyle/>
          <a:p>
            <a:pPr algn="ctr"/>
            <a:br>
              <a:rPr lang="sv-SE" sz="1800" dirty="0">
                <a:solidFill>
                  <a:srgbClr val="000000"/>
                </a:solidFill>
                <a:effectLst/>
                <a:latin typeface="Times New Roman" panose="02020603050405020304" pitchFamily="18" charset="0"/>
                <a:ea typeface="Times New Roman" panose="02020603050405020304" pitchFamily="18" charset="0"/>
              </a:rPr>
            </a:br>
            <a:endParaRPr lang="sv-SE" dirty="0"/>
          </a:p>
        </p:txBody>
      </p:sp>
      <p:sp>
        <p:nvSpPr>
          <p:cNvPr id="7" name="textruta 6">
            <a:extLst>
              <a:ext uri="{FF2B5EF4-FFF2-40B4-BE49-F238E27FC236}">
                <a16:creationId xmlns:a16="http://schemas.microsoft.com/office/drawing/2014/main" id="{45E8D3A8-9264-42D4-9035-8F72B3C61442}"/>
              </a:ext>
            </a:extLst>
          </p:cNvPr>
          <p:cNvSpPr txBox="1"/>
          <p:nvPr/>
        </p:nvSpPr>
        <p:spPr>
          <a:xfrm>
            <a:off x="695325" y="1951762"/>
            <a:ext cx="7972425"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sv-SE" b="0" i="0" dirty="0">
                <a:solidFill>
                  <a:srgbClr val="212529"/>
                </a:solidFill>
                <a:effectLst/>
                <a:latin typeface="Roboto" panose="02000000000000000000" pitchFamily="2" charset="0"/>
              </a:rPr>
              <a:t>Cancerpreventionskalkylatorn© möjliggör simuleringar av hur förändringar i människors levnadsvanor påverkar insjuknandet i cancer och vilka effekter detta ger på de samlade samhällskostnaderna för cancer.</a:t>
            </a:r>
            <a:endParaRPr lang="sv-SE" dirty="0"/>
          </a:p>
        </p:txBody>
      </p:sp>
      <p:pic>
        <p:nvPicPr>
          <p:cNvPr id="8" name="Bildobjekt 7">
            <a:extLst>
              <a:ext uri="{FF2B5EF4-FFF2-40B4-BE49-F238E27FC236}">
                <a16:creationId xmlns:a16="http://schemas.microsoft.com/office/drawing/2014/main" id="{EA1AD9F1-19C9-40BD-8F65-1965D19A5149}"/>
              </a:ext>
            </a:extLst>
          </p:cNvPr>
          <p:cNvPicPr>
            <a:picLocks noChangeAspect="1"/>
          </p:cNvPicPr>
          <p:nvPr/>
        </p:nvPicPr>
        <p:blipFill>
          <a:blip r:embed="rId2"/>
          <a:stretch>
            <a:fillRect/>
          </a:stretch>
        </p:blipFill>
        <p:spPr>
          <a:xfrm>
            <a:off x="2239207" y="3100391"/>
            <a:ext cx="4533068" cy="3190875"/>
          </a:xfrm>
          <a:prstGeom prst="rect">
            <a:avLst/>
          </a:prstGeom>
        </p:spPr>
      </p:pic>
      <p:sp>
        <p:nvSpPr>
          <p:cNvPr id="9" name="textruta 8">
            <a:extLst>
              <a:ext uri="{FF2B5EF4-FFF2-40B4-BE49-F238E27FC236}">
                <a16:creationId xmlns:a16="http://schemas.microsoft.com/office/drawing/2014/main" id="{796725D4-C6EA-4F0C-A7BA-6666DB343710}"/>
              </a:ext>
            </a:extLst>
          </p:cNvPr>
          <p:cNvSpPr txBox="1"/>
          <p:nvPr/>
        </p:nvSpPr>
        <p:spPr>
          <a:xfrm>
            <a:off x="705080" y="335762"/>
            <a:ext cx="7561033" cy="25545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sv-SE" sz="4000" b="1" i="0" dirty="0">
                <a:solidFill>
                  <a:srgbClr val="3647AD"/>
                </a:solidFill>
                <a:effectLst/>
                <a:latin typeface="CancerfondenSans"/>
              </a:rPr>
              <a:t>Kan man själv göra något för att minska sin risk att få cancer?</a:t>
            </a:r>
          </a:p>
          <a:p>
            <a:endParaRPr lang="sv-SE" sz="4000" b="1" i="0" dirty="0">
              <a:solidFill>
                <a:srgbClr val="3647AD"/>
              </a:solidFill>
              <a:effectLst/>
              <a:latin typeface="CancerfondenSans"/>
            </a:endParaRPr>
          </a:p>
          <a:p>
            <a:pPr algn="l"/>
            <a:endParaRPr lang="sv-SE" sz="4000" b="1" i="0" dirty="0">
              <a:solidFill>
                <a:srgbClr val="3647AD"/>
              </a:solidFill>
              <a:effectLst/>
              <a:latin typeface="CancerfondenSans"/>
            </a:endParaRPr>
          </a:p>
        </p:txBody>
      </p:sp>
    </p:spTree>
    <p:extLst>
      <p:ext uri="{BB962C8B-B14F-4D97-AF65-F5344CB8AC3E}">
        <p14:creationId xmlns:p14="http://schemas.microsoft.com/office/powerpoint/2010/main" val="28260108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a:xfrm>
            <a:off x="628650" y="6419594"/>
            <a:ext cx="890049" cy="365125"/>
          </a:xfrm>
          <a:prstGeom prst="rect">
            <a:avLst/>
          </a:prstGeom>
        </p:spPr>
        <p:txBody>
          <a:bodyPr vert="horz" lIns="91440" tIns="45720" rIns="91440" bIns="45720" rtlCol="0" anchor="ctr"/>
          <a:lstStyle>
            <a:defPPr>
              <a:defRPr lang="sv-SE"/>
            </a:defPPr>
            <a:lvl1pPr marL="0" algn="l" defTabSz="457200" rtl="0" eaLnBrk="1" latinLnBrk="0" hangingPunct="1">
              <a:defRPr sz="900" kern="1200">
                <a:solidFill>
                  <a:schemeClr val="bg1"/>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50F6515A-802A-524A-94B7-7CB79B441C5F}" type="datetime1">
              <a:rPr lang="sv-SE" smtClean="0"/>
              <a:pPr marL="0" marR="0" lvl="0" indent="0" algn="l" defTabSz="457200" rtl="0" eaLnBrk="1" fontAlgn="auto" latinLnBrk="0" hangingPunct="1">
                <a:lnSpc>
                  <a:spcPct val="100000"/>
                </a:lnSpc>
                <a:spcBef>
                  <a:spcPts val="0"/>
                </a:spcBef>
                <a:spcAft>
                  <a:spcPts val="0"/>
                </a:spcAft>
                <a:buClrTx/>
                <a:buSzTx/>
                <a:buFontTx/>
                <a:buNone/>
                <a:tabLst/>
                <a:defRPr/>
              </a:pPr>
              <a:t>2022-03-26</a:t>
            </a:fld>
            <a:endParaRPr kumimoji="0" lang="sv-SE" sz="900" b="0" i="0" u="none" strike="noStrike" kern="1200" cap="none" spc="0" normalizeH="0" baseline="0" noProof="0">
              <a:ln>
                <a:noFill/>
              </a:ln>
              <a:solidFill>
                <a:srgbClr val="FFFFFF"/>
              </a:solidFill>
              <a:effectLst/>
              <a:uLnTx/>
              <a:uFillTx/>
              <a:latin typeface="Arial" charset="0"/>
              <a:cs typeface="Arial" charset="0"/>
            </a:endParaRPr>
          </a:p>
        </p:txBody>
      </p:sp>
      <p:sp>
        <p:nvSpPr>
          <p:cNvPr id="44" name="Platshållare för sidfot 5"/>
          <p:cNvSpPr>
            <a:spLocks noGrp="1"/>
          </p:cNvSpPr>
          <p:nvPr>
            <p:ph type="ftr" sz="quarter" idx="11"/>
          </p:nvPr>
        </p:nvSpPr>
        <p:spPr>
          <a:xfrm>
            <a:off x="1669277" y="6419594"/>
            <a:ext cx="3086100" cy="365125"/>
          </a:xfrm>
          <a:prstGeom prst="rect">
            <a:avLst/>
          </a:prstGeom>
        </p:spPr>
        <p:txBody>
          <a:bodyPr vert="horz" lIns="91440" tIns="45720" rIns="91440" bIns="45720" rtlCol="0" anchor="ctr"/>
          <a:lstStyle>
            <a:defPPr>
              <a:defRPr lang="sv-SE"/>
            </a:defPPr>
            <a:lvl1pPr marL="0" algn="l" defTabSz="457200" rtl="0" eaLnBrk="1" latinLnBrk="0" hangingPunct="1">
              <a:defRPr sz="900" kern="1200">
                <a:solidFill>
                  <a:schemeClr val="bg1"/>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sv-SE"/>
              <a:t>Namn | Sammanhang</a:t>
            </a:r>
            <a:endParaRPr kumimoji="0" lang="sv-SE" sz="900" b="0" i="0" u="none" strike="noStrike" kern="1200" cap="none" spc="0" normalizeH="0" baseline="0" noProof="0">
              <a:ln>
                <a:noFill/>
              </a:ln>
              <a:solidFill>
                <a:srgbClr val="FFFFFF"/>
              </a:solidFill>
              <a:effectLst/>
              <a:uLnTx/>
              <a:uFillTx/>
              <a:latin typeface="Arial" charset="0"/>
              <a:cs typeface="Arial" charset="0"/>
            </a:endParaRPr>
          </a:p>
        </p:txBody>
      </p:sp>
      <p:sp>
        <p:nvSpPr>
          <p:cNvPr id="2" name="Rubrik 1"/>
          <p:cNvSpPr>
            <a:spLocks noGrp="1"/>
          </p:cNvSpPr>
          <p:nvPr>
            <p:ph type="title"/>
          </p:nvPr>
        </p:nvSpPr>
        <p:spPr>
          <a:xfrm>
            <a:off x="1428909" y="327029"/>
            <a:ext cx="6268031" cy="678408"/>
          </a:xfrm>
        </p:spPr>
        <p:txBody>
          <a:bodyPr>
            <a:normAutofit fontScale="90000"/>
          </a:bodyPr>
          <a:lstStyle/>
          <a:p>
            <a:r>
              <a:rPr lang="sv-SE" dirty="0"/>
              <a:t>Regionala cancercentra och samverkan</a:t>
            </a:r>
          </a:p>
        </p:txBody>
      </p:sp>
      <p:pic>
        <p:nvPicPr>
          <p:cNvPr id="7" name="Picture 5" descr="sverigekarta100"/>
          <p:cNvPicPr>
            <a:picLocks noChangeAspect="1" noChangeArrowheads="1"/>
          </p:cNvPicPr>
          <p:nvPr/>
        </p:nvPicPr>
        <p:blipFill>
          <a:blip r:embed="rId2" cstate="print"/>
          <a:srcRect/>
          <a:stretch>
            <a:fillRect/>
          </a:stretch>
        </p:blipFill>
        <p:spPr bwMode="auto">
          <a:xfrm>
            <a:off x="4314292" y="1331513"/>
            <a:ext cx="4379474" cy="4790454"/>
          </a:xfrm>
          <a:prstGeom prst="rect">
            <a:avLst/>
          </a:prstGeom>
          <a:noFill/>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596" y="1278245"/>
            <a:ext cx="1614626" cy="1944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5" name="textruta 4"/>
          <p:cNvSpPr txBox="1"/>
          <p:nvPr/>
        </p:nvSpPr>
        <p:spPr>
          <a:xfrm>
            <a:off x="523938" y="3462288"/>
            <a:ext cx="238793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noFill/>
                </a:ln>
                <a:solidFill>
                  <a:srgbClr val="000000"/>
                </a:solidFill>
                <a:effectLst/>
                <a:uLnTx/>
                <a:uFillTx/>
                <a:latin typeface="Calibri"/>
                <a:ea typeface="+mn-ea"/>
                <a:cs typeface="+mn-cs"/>
              </a:rPr>
              <a:t>En nationell cancerstrategi för framtiden, SOU 2009:11 </a:t>
            </a: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241" y="3952115"/>
            <a:ext cx="3605175" cy="176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Rak pil 7"/>
          <p:cNvCxnSpPr/>
          <p:nvPr/>
        </p:nvCxnSpPr>
        <p:spPr>
          <a:xfrm>
            <a:off x="97655" y="5442010"/>
            <a:ext cx="346229"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78993" y="5592706"/>
            <a:ext cx="503087" cy="756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9450" y="5610114"/>
            <a:ext cx="1709216"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Ellips 2"/>
          <p:cNvSpPr/>
          <p:nvPr/>
        </p:nvSpPr>
        <p:spPr>
          <a:xfrm>
            <a:off x="1414058" y="5592706"/>
            <a:ext cx="859770" cy="310944"/>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Calibri"/>
              <a:ea typeface="+mn-ea"/>
              <a:cs typeface="+mn-cs"/>
            </a:endParaRPr>
          </a:p>
        </p:txBody>
      </p:sp>
      <p:sp>
        <p:nvSpPr>
          <p:cNvPr id="6" name="textruta 5">
            <a:extLst>
              <a:ext uri="{FF2B5EF4-FFF2-40B4-BE49-F238E27FC236}">
                <a16:creationId xmlns:a16="http://schemas.microsoft.com/office/drawing/2014/main" id="{B11DBA1A-726C-4EB7-8781-A43FC4ACD69F}"/>
              </a:ext>
            </a:extLst>
          </p:cNvPr>
          <p:cNvSpPr txBox="1"/>
          <p:nvPr/>
        </p:nvSpPr>
        <p:spPr>
          <a:xfrm>
            <a:off x="6980664" y="3612996"/>
            <a:ext cx="1795347" cy="2308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900" dirty="0"/>
              <a:t>RCC Mellansverige</a:t>
            </a:r>
          </a:p>
        </p:txBody>
      </p:sp>
    </p:spTree>
    <p:extLst>
      <p:ext uri="{BB962C8B-B14F-4D97-AF65-F5344CB8AC3E}">
        <p14:creationId xmlns:p14="http://schemas.microsoft.com/office/powerpoint/2010/main" val="1844986629"/>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bildnummer 5">
            <a:extLst>
              <a:ext uri="{FF2B5EF4-FFF2-40B4-BE49-F238E27FC236}">
                <a16:creationId xmlns:a16="http://schemas.microsoft.com/office/drawing/2014/main" id="{253E79A5-90CC-438D-82B8-57B88B17953C}"/>
              </a:ext>
            </a:extLst>
          </p:cNvPr>
          <p:cNvSpPr>
            <a:spLocks noGrp="1"/>
          </p:cNvSpPr>
          <p:nvPr>
            <p:ph type="sldNum" sz="quarter" idx="2"/>
          </p:nvPr>
        </p:nvSpPr>
        <p:spPr>
          <a:xfrm>
            <a:off x="6772275" y="6029325"/>
            <a:ext cx="2133600" cy="368301"/>
          </a:xfrm>
        </p:spPr>
        <p:txBody>
          <a:bodyPr/>
          <a:lstStyle/>
          <a:p>
            <a:fld id="{86CB4B4D-7CA3-9044-876B-883B54F8677D}" type="slidenum">
              <a:rPr lang="sv-SE" smtClean="0"/>
              <a:t>30</a:t>
            </a:fld>
            <a:endParaRPr lang="sv-SE" dirty="0"/>
          </a:p>
        </p:txBody>
      </p:sp>
      <p:sp>
        <p:nvSpPr>
          <p:cNvPr id="6" name="Rubrik 3">
            <a:extLst>
              <a:ext uri="{FF2B5EF4-FFF2-40B4-BE49-F238E27FC236}">
                <a16:creationId xmlns:a16="http://schemas.microsoft.com/office/drawing/2014/main" id="{6E5730E3-E88B-457C-9774-65B70C9D5B07}"/>
              </a:ext>
            </a:extLst>
          </p:cNvPr>
          <p:cNvSpPr>
            <a:spLocks noGrp="1"/>
          </p:cNvSpPr>
          <p:nvPr>
            <p:ph type="title"/>
          </p:nvPr>
        </p:nvSpPr>
        <p:spPr>
          <a:xfrm>
            <a:off x="877887" y="566734"/>
            <a:ext cx="7400926" cy="678409"/>
          </a:xfrm>
        </p:spPr>
        <p:txBody>
          <a:bodyPr>
            <a:normAutofit fontScale="90000"/>
          </a:bodyPr>
          <a:lstStyle/>
          <a:p>
            <a:pPr algn="ctr"/>
            <a:br>
              <a:rPr lang="sv-SE" sz="1800" dirty="0">
                <a:solidFill>
                  <a:srgbClr val="000000"/>
                </a:solidFill>
                <a:effectLst/>
                <a:latin typeface="Times New Roman" panose="02020603050405020304" pitchFamily="18" charset="0"/>
                <a:ea typeface="Times New Roman" panose="02020603050405020304" pitchFamily="18" charset="0"/>
              </a:rPr>
            </a:br>
            <a:endParaRPr lang="sv-SE" dirty="0"/>
          </a:p>
        </p:txBody>
      </p:sp>
      <p:sp>
        <p:nvSpPr>
          <p:cNvPr id="10" name="Rubrik 3">
            <a:extLst>
              <a:ext uri="{FF2B5EF4-FFF2-40B4-BE49-F238E27FC236}">
                <a16:creationId xmlns:a16="http://schemas.microsoft.com/office/drawing/2014/main" id="{2593D1BD-F8FF-438D-842E-B16ECBA925ED}"/>
              </a:ext>
            </a:extLst>
          </p:cNvPr>
          <p:cNvSpPr txBox="1">
            <a:spLocks/>
          </p:cNvSpPr>
          <p:nvPr/>
        </p:nvSpPr>
        <p:spPr>
          <a:xfrm>
            <a:off x="877887" y="1312967"/>
            <a:ext cx="7400926" cy="6784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fontScale="52500" lnSpcReduction="20000"/>
          </a:bodyPr>
          <a:lstStyle>
            <a:lvl1pPr marL="0" marR="0" indent="0" algn="l" defTabSz="457200" rtl="0" latinLnBrk="0">
              <a:lnSpc>
                <a:spcPct val="100000"/>
              </a:lnSpc>
              <a:spcBef>
                <a:spcPts val="0"/>
              </a:spcBef>
              <a:spcAft>
                <a:spcPts val="0"/>
              </a:spcAft>
              <a:buClrTx/>
              <a:buSzTx/>
              <a:buFontTx/>
              <a:buNone/>
              <a:tabLst/>
              <a:defRPr sz="2800" b="1" i="0" u="none" strike="noStrike" cap="none" spc="0" baseline="0">
                <a:ln>
                  <a:noFill/>
                </a:ln>
                <a:solidFill>
                  <a:srgbClr val="000000"/>
                </a:solidFill>
                <a:uFillTx/>
                <a:latin typeface="Arial"/>
                <a:ea typeface="Arial"/>
                <a:cs typeface="Arial"/>
                <a:sym typeface="Arial"/>
              </a:defRPr>
            </a:lvl1pPr>
            <a:lvl2pPr marL="0" marR="0" indent="0" algn="l" defTabSz="457200" rtl="0" latinLnBrk="0">
              <a:lnSpc>
                <a:spcPct val="100000"/>
              </a:lnSpc>
              <a:spcBef>
                <a:spcPts val="0"/>
              </a:spcBef>
              <a:spcAft>
                <a:spcPts val="0"/>
              </a:spcAft>
              <a:buClrTx/>
              <a:buSzTx/>
              <a:buFontTx/>
              <a:buNone/>
              <a:tabLst/>
              <a:defRPr sz="2800" b="1" i="0" u="none" strike="noStrike" cap="none" spc="0" baseline="0">
                <a:ln>
                  <a:noFill/>
                </a:ln>
                <a:solidFill>
                  <a:srgbClr val="FFFFFF"/>
                </a:solidFill>
                <a:uFillTx/>
                <a:latin typeface="Arial"/>
                <a:ea typeface="Arial"/>
                <a:cs typeface="Arial"/>
                <a:sym typeface="Arial"/>
              </a:defRPr>
            </a:lvl2pPr>
            <a:lvl3pPr marL="0" marR="0" indent="0" algn="l" defTabSz="457200" rtl="0" latinLnBrk="0">
              <a:lnSpc>
                <a:spcPct val="100000"/>
              </a:lnSpc>
              <a:spcBef>
                <a:spcPts val="0"/>
              </a:spcBef>
              <a:spcAft>
                <a:spcPts val="0"/>
              </a:spcAft>
              <a:buClrTx/>
              <a:buSzTx/>
              <a:buFontTx/>
              <a:buNone/>
              <a:tabLst/>
              <a:defRPr sz="2800" b="1" i="0" u="none" strike="noStrike" cap="none" spc="0" baseline="0">
                <a:ln>
                  <a:noFill/>
                </a:ln>
                <a:solidFill>
                  <a:srgbClr val="FFFFFF"/>
                </a:solidFill>
                <a:uFillTx/>
                <a:latin typeface="Arial"/>
                <a:ea typeface="Arial"/>
                <a:cs typeface="Arial"/>
                <a:sym typeface="Arial"/>
              </a:defRPr>
            </a:lvl3pPr>
            <a:lvl4pPr marL="0" marR="0" indent="0" algn="l" defTabSz="457200" rtl="0" latinLnBrk="0">
              <a:lnSpc>
                <a:spcPct val="100000"/>
              </a:lnSpc>
              <a:spcBef>
                <a:spcPts val="0"/>
              </a:spcBef>
              <a:spcAft>
                <a:spcPts val="0"/>
              </a:spcAft>
              <a:buClrTx/>
              <a:buSzTx/>
              <a:buFontTx/>
              <a:buNone/>
              <a:tabLst/>
              <a:defRPr sz="2800" b="1" i="0" u="none" strike="noStrike" cap="none" spc="0" baseline="0">
                <a:ln>
                  <a:noFill/>
                </a:ln>
                <a:solidFill>
                  <a:srgbClr val="FFFFFF"/>
                </a:solidFill>
                <a:uFillTx/>
                <a:latin typeface="Arial"/>
                <a:ea typeface="Arial"/>
                <a:cs typeface="Arial"/>
                <a:sym typeface="Arial"/>
              </a:defRPr>
            </a:lvl4pPr>
            <a:lvl5pPr marL="0" marR="0" indent="0" algn="l" defTabSz="457200" rtl="0" latinLnBrk="0">
              <a:lnSpc>
                <a:spcPct val="100000"/>
              </a:lnSpc>
              <a:spcBef>
                <a:spcPts val="0"/>
              </a:spcBef>
              <a:spcAft>
                <a:spcPts val="0"/>
              </a:spcAft>
              <a:buClrTx/>
              <a:buSzTx/>
              <a:buFontTx/>
              <a:buNone/>
              <a:tabLst/>
              <a:defRPr sz="2800" b="1" i="0" u="none" strike="noStrike" cap="none" spc="0" baseline="0">
                <a:ln>
                  <a:noFill/>
                </a:ln>
                <a:solidFill>
                  <a:srgbClr val="FFFFFF"/>
                </a:solidFill>
                <a:uFillTx/>
                <a:latin typeface="Arial"/>
                <a:ea typeface="Arial"/>
                <a:cs typeface="Arial"/>
                <a:sym typeface="Arial"/>
              </a:defRPr>
            </a:lvl5pPr>
            <a:lvl6pPr marL="0" marR="0" indent="0" algn="l" defTabSz="457200" rtl="0" latinLnBrk="0">
              <a:lnSpc>
                <a:spcPct val="100000"/>
              </a:lnSpc>
              <a:spcBef>
                <a:spcPts val="0"/>
              </a:spcBef>
              <a:spcAft>
                <a:spcPts val="0"/>
              </a:spcAft>
              <a:buClrTx/>
              <a:buSzTx/>
              <a:buFontTx/>
              <a:buNone/>
              <a:tabLst/>
              <a:defRPr sz="2800" b="1" i="0" u="none" strike="noStrike" cap="none" spc="0" baseline="0">
                <a:ln>
                  <a:noFill/>
                </a:ln>
                <a:solidFill>
                  <a:srgbClr val="FFFFFF"/>
                </a:solidFill>
                <a:uFillTx/>
                <a:latin typeface="Arial"/>
                <a:ea typeface="Arial"/>
                <a:cs typeface="Arial"/>
                <a:sym typeface="Arial"/>
              </a:defRPr>
            </a:lvl6pPr>
            <a:lvl7pPr marL="0" marR="0" indent="0" algn="l" defTabSz="457200" rtl="0" latinLnBrk="0">
              <a:lnSpc>
                <a:spcPct val="100000"/>
              </a:lnSpc>
              <a:spcBef>
                <a:spcPts val="0"/>
              </a:spcBef>
              <a:spcAft>
                <a:spcPts val="0"/>
              </a:spcAft>
              <a:buClrTx/>
              <a:buSzTx/>
              <a:buFontTx/>
              <a:buNone/>
              <a:tabLst/>
              <a:defRPr sz="2800" b="1" i="0" u="none" strike="noStrike" cap="none" spc="0" baseline="0">
                <a:ln>
                  <a:noFill/>
                </a:ln>
                <a:solidFill>
                  <a:srgbClr val="FFFFFF"/>
                </a:solidFill>
                <a:uFillTx/>
                <a:latin typeface="Arial"/>
                <a:ea typeface="Arial"/>
                <a:cs typeface="Arial"/>
                <a:sym typeface="Arial"/>
              </a:defRPr>
            </a:lvl7pPr>
            <a:lvl8pPr marL="0" marR="0" indent="0" algn="l" defTabSz="457200" rtl="0" latinLnBrk="0">
              <a:lnSpc>
                <a:spcPct val="100000"/>
              </a:lnSpc>
              <a:spcBef>
                <a:spcPts val="0"/>
              </a:spcBef>
              <a:spcAft>
                <a:spcPts val="0"/>
              </a:spcAft>
              <a:buClrTx/>
              <a:buSzTx/>
              <a:buFontTx/>
              <a:buNone/>
              <a:tabLst/>
              <a:defRPr sz="2800" b="1" i="0" u="none" strike="noStrike" cap="none" spc="0" baseline="0">
                <a:ln>
                  <a:noFill/>
                </a:ln>
                <a:solidFill>
                  <a:srgbClr val="FFFFFF"/>
                </a:solidFill>
                <a:uFillTx/>
                <a:latin typeface="Arial"/>
                <a:ea typeface="Arial"/>
                <a:cs typeface="Arial"/>
                <a:sym typeface="Arial"/>
              </a:defRPr>
            </a:lvl8pPr>
            <a:lvl9pPr marL="0" marR="0" indent="0" algn="l" defTabSz="457200" rtl="0" latinLnBrk="0">
              <a:lnSpc>
                <a:spcPct val="100000"/>
              </a:lnSpc>
              <a:spcBef>
                <a:spcPts val="0"/>
              </a:spcBef>
              <a:spcAft>
                <a:spcPts val="0"/>
              </a:spcAft>
              <a:buClrTx/>
              <a:buSzTx/>
              <a:buFontTx/>
              <a:buNone/>
              <a:tabLst/>
              <a:defRPr sz="2800" b="1" i="0" u="none" strike="noStrike" cap="none" spc="0" baseline="0">
                <a:ln>
                  <a:noFill/>
                </a:ln>
                <a:solidFill>
                  <a:srgbClr val="FFFFFF"/>
                </a:solidFill>
                <a:uFillTx/>
                <a:latin typeface="Arial"/>
                <a:ea typeface="Arial"/>
                <a:cs typeface="Arial"/>
                <a:sym typeface="Arial"/>
              </a:defRPr>
            </a:lvl9pPr>
          </a:lstStyle>
          <a:p>
            <a:pPr algn="ctr" hangingPunct="1"/>
            <a:br>
              <a:rPr lang="sv-SE" sz="4400" dirty="0">
                <a:solidFill>
                  <a:srgbClr val="3647AD"/>
                </a:solidFill>
                <a:latin typeface="CancerfondenSans"/>
              </a:rPr>
            </a:br>
            <a:br>
              <a:rPr lang="sv-SE" sz="1800" dirty="0">
                <a:latin typeface="Times New Roman" panose="02020603050405020304" pitchFamily="18" charset="0"/>
                <a:ea typeface="Times New Roman" panose="02020603050405020304" pitchFamily="18" charset="0"/>
              </a:rPr>
            </a:br>
            <a:endParaRPr lang="sv-SE" dirty="0"/>
          </a:p>
        </p:txBody>
      </p:sp>
      <p:sp>
        <p:nvSpPr>
          <p:cNvPr id="11" name="textruta 10">
            <a:extLst>
              <a:ext uri="{FF2B5EF4-FFF2-40B4-BE49-F238E27FC236}">
                <a16:creationId xmlns:a16="http://schemas.microsoft.com/office/drawing/2014/main" id="{FCF55EA6-5CAA-4B86-9919-D89BDAB8CE74}"/>
              </a:ext>
            </a:extLst>
          </p:cNvPr>
          <p:cNvSpPr txBox="1"/>
          <p:nvPr/>
        </p:nvSpPr>
        <p:spPr>
          <a:xfrm>
            <a:off x="705080" y="284752"/>
            <a:ext cx="7561033" cy="25545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sv-SE" sz="4000" b="1" i="0" dirty="0">
                <a:solidFill>
                  <a:srgbClr val="3647AD"/>
                </a:solidFill>
                <a:effectLst/>
                <a:latin typeface="CancerfondenSans"/>
              </a:rPr>
              <a:t>Kan man själv göra något för att minska sin risk att få cancer?</a:t>
            </a:r>
          </a:p>
          <a:p>
            <a:endParaRPr lang="sv-SE" sz="4000" b="1" i="0" dirty="0">
              <a:solidFill>
                <a:srgbClr val="3647AD"/>
              </a:solidFill>
              <a:effectLst/>
              <a:latin typeface="CancerfondenSans"/>
            </a:endParaRPr>
          </a:p>
          <a:p>
            <a:pPr algn="l"/>
            <a:endParaRPr lang="sv-SE" sz="4000" b="1" i="0" dirty="0">
              <a:solidFill>
                <a:srgbClr val="3647AD"/>
              </a:solidFill>
              <a:effectLst/>
              <a:latin typeface="CancerfondenSans"/>
            </a:endParaRPr>
          </a:p>
        </p:txBody>
      </p:sp>
      <p:sp>
        <p:nvSpPr>
          <p:cNvPr id="3" name="textruta 2">
            <a:extLst>
              <a:ext uri="{FF2B5EF4-FFF2-40B4-BE49-F238E27FC236}">
                <a16:creationId xmlns:a16="http://schemas.microsoft.com/office/drawing/2014/main" id="{FEBFBCA9-5D45-4DB3-BD54-112482F64ADB}"/>
              </a:ext>
            </a:extLst>
          </p:cNvPr>
          <p:cNvSpPr txBox="1"/>
          <p:nvPr/>
        </p:nvSpPr>
        <p:spPr>
          <a:xfrm>
            <a:off x="495757" y="2027102"/>
            <a:ext cx="8211812" cy="39703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kumimoji="0" lang="sv-SE" sz="2800" b="0" i="0" u="none" strike="noStrike" cap="none" spc="0" normalizeH="0" baseline="0" dirty="0">
                <a:ln>
                  <a:noFill/>
                </a:ln>
                <a:solidFill>
                  <a:srgbClr val="4A4A4A"/>
                </a:solidFill>
                <a:effectLst/>
                <a:uFillTx/>
                <a:latin typeface="CancerfondenSans"/>
                <a:ea typeface="+mn-ea"/>
                <a:cs typeface="+mn-cs"/>
                <a:sym typeface="Calibri"/>
              </a:rPr>
              <a:t>Ja, genom att förändra sin livsstil kan minska risken med upp till 50% att få cancer. Det allra viktigaste är:</a:t>
            </a:r>
          </a:p>
          <a:p>
            <a:endParaRPr kumimoji="0" lang="sv-SE" sz="2800" b="0" i="0" u="none" strike="noStrike" cap="none" spc="0" normalizeH="0" baseline="0" dirty="0">
              <a:ln>
                <a:noFill/>
              </a:ln>
              <a:solidFill>
                <a:srgbClr val="4A4A4A"/>
              </a:solidFill>
              <a:effectLst/>
              <a:uFillTx/>
              <a:latin typeface="CancerfondenSans"/>
              <a:ea typeface="+mn-ea"/>
              <a:cs typeface="+mn-cs"/>
              <a:sym typeface="Calibri"/>
            </a:endParaRPr>
          </a:p>
          <a:p>
            <a:pPr marL="457200" indent="-457200">
              <a:buFont typeface="Arial" panose="020B0604020202020204" pitchFamily="34" charset="0"/>
              <a:buChar char="•"/>
            </a:pPr>
            <a:r>
              <a:rPr kumimoji="0" lang="sv-SE" sz="2800" b="0" i="0" u="none" strike="noStrike" cap="none" spc="0" normalizeH="0" baseline="0" dirty="0">
                <a:ln>
                  <a:noFill/>
                </a:ln>
                <a:solidFill>
                  <a:srgbClr val="4A4A4A"/>
                </a:solidFill>
                <a:effectLst/>
                <a:uFillTx/>
                <a:latin typeface="CancerfondenSans"/>
                <a:ea typeface="+mn-ea"/>
                <a:cs typeface="+mn-cs"/>
                <a:sym typeface="Calibri"/>
              </a:rPr>
              <a:t>att inte röka</a:t>
            </a:r>
            <a:r>
              <a:rPr lang="sv-SE" sz="2800" dirty="0">
                <a:solidFill>
                  <a:srgbClr val="4A4A4A"/>
                </a:solidFill>
                <a:latin typeface="CancerfondenSans"/>
              </a:rPr>
              <a:t>,</a:t>
            </a:r>
            <a:endParaRPr kumimoji="0" lang="sv-SE" sz="2800" b="0" i="0" u="none" strike="noStrike" cap="none" spc="0" normalizeH="0" baseline="0" dirty="0">
              <a:ln>
                <a:noFill/>
              </a:ln>
              <a:solidFill>
                <a:srgbClr val="4A4A4A"/>
              </a:solidFill>
              <a:effectLst/>
              <a:uFillTx/>
              <a:latin typeface="CancerfondenSans"/>
              <a:ea typeface="+mn-ea"/>
              <a:cs typeface="+mn-cs"/>
              <a:sym typeface="Calibri"/>
            </a:endParaRPr>
          </a:p>
          <a:p>
            <a:pPr marL="457200" indent="-457200">
              <a:buFont typeface="Arial" panose="020B0604020202020204" pitchFamily="34" charset="0"/>
              <a:buChar char="•"/>
            </a:pPr>
            <a:r>
              <a:rPr lang="sv-SE" sz="2800" dirty="0">
                <a:solidFill>
                  <a:srgbClr val="4A4A4A"/>
                </a:solidFill>
                <a:latin typeface="CancerfondenSans"/>
              </a:rPr>
              <a:t>att </a:t>
            </a:r>
            <a:r>
              <a:rPr kumimoji="0" lang="sv-SE" sz="2800" b="0" i="0" u="none" strike="noStrike" cap="none" spc="0" normalizeH="0" baseline="0" dirty="0">
                <a:ln>
                  <a:noFill/>
                </a:ln>
                <a:solidFill>
                  <a:srgbClr val="4A4A4A"/>
                </a:solidFill>
                <a:effectLst/>
                <a:uFillTx/>
                <a:latin typeface="CancerfondenSans"/>
                <a:ea typeface="+mn-ea"/>
                <a:cs typeface="+mn-cs"/>
                <a:sym typeface="Calibri"/>
              </a:rPr>
              <a:t>vistas i solen med försiktighet</a:t>
            </a:r>
          </a:p>
          <a:p>
            <a:pPr marL="457200" indent="-457200">
              <a:buFont typeface="Arial" panose="020B0604020202020204" pitchFamily="34" charset="0"/>
              <a:buChar char="•"/>
            </a:pPr>
            <a:r>
              <a:rPr lang="sv-SE" sz="2800" dirty="0">
                <a:solidFill>
                  <a:srgbClr val="4A4A4A"/>
                </a:solidFill>
                <a:latin typeface="CancerfondenSans"/>
              </a:rPr>
              <a:t>a</a:t>
            </a:r>
            <a:r>
              <a:rPr kumimoji="0" lang="sv-SE" sz="2800" b="0" i="0" u="none" strike="noStrike" cap="none" spc="0" normalizeH="0" baseline="0" dirty="0">
                <a:ln>
                  <a:noFill/>
                </a:ln>
                <a:solidFill>
                  <a:srgbClr val="4A4A4A"/>
                </a:solidFill>
                <a:effectLst/>
                <a:uFillTx/>
                <a:latin typeface="CancerfondenSans"/>
                <a:ea typeface="+mn-ea"/>
                <a:cs typeface="+mn-cs"/>
                <a:sym typeface="Calibri"/>
              </a:rPr>
              <a:t>tt vara måttlig med alkohol, </a:t>
            </a:r>
          </a:p>
          <a:p>
            <a:pPr marL="457200" indent="-457200">
              <a:buFont typeface="Arial" panose="020B0604020202020204" pitchFamily="34" charset="0"/>
              <a:buChar char="•"/>
            </a:pPr>
            <a:r>
              <a:rPr lang="sv-SE" sz="2800" dirty="0">
                <a:solidFill>
                  <a:srgbClr val="4A4A4A"/>
                </a:solidFill>
                <a:latin typeface="CancerfondenSans"/>
              </a:rPr>
              <a:t>att </a:t>
            </a:r>
            <a:r>
              <a:rPr kumimoji="0" lang="sv-SE" sz="2800" b="0" i="0" u="none" strike="noStrike" cap="none" spc="0" normalizeH="0" baseline="0" dirty="0">
                <a:ln>
                  <a:noFill/>
                </a:ln>
                <a:solidFill>
                  <a:srgbClr val="4A4A4A"/>
                </a:solidFill>
                <a:effectLst/>
                <a:uFillTx/>
                <a:latin typeface="CancerfondenSans"/>
                <a:ea typeface="+mn-ea"/>
                <a:cs typeface="+mn-cs"/>
                <a:sym typeface="Calibri"/>
              </a:rPr>
              <a:t>äta en väl balanserad och hälsosam kost,</a:t>
            </a:r>
          </a:p>
          <a:p>
            <a:pPr marL="457200" indent="-457200">
              <a:buFont typeface="Arial" panose="020B0604020202020204" pitchFamily="34" charset="0"/>
              <a:buChar char="•"/>
            </a:pPr>
            <a:r>
              <a:rPr kumimoji="0" lang="sv-SE" sz="2800" b="0" i="0" u="none" strike="noStrike" cap="none" spc="0" normalizeH="0" baseline="0" dirty="0">
                <a:ln>
                  <a:noFill/>
                </a:ln>
                <a:solidFill>
                  <a:srgbClr val="4A4A4A"/>
                </a:solidFill>
                <a:effectLst/>
                <a:uFillTx/>
                <a:latin typeface="CancerfondenSans"/>
                <a:ea typeface="+mn-ea"/>
                <a:cs typeface="+mn-cs"/>
                <a:sym typeface="Calibri"/>
              </a:rPr>
              <a:t>att undvika övervikt och fetma, </a:t>
            </a:r>
          </a:p>
          <a:p>
            <a:pPr marL="457200" indent="-457200">
              <a:buFont typeface="Arial" panose="020B0604020202020204" pitchFamily="34" charset="0"/>
              <a:buChar char="•"/>
            </a:pPr>
            <a:r>
              <a:rPr kumimoji="0" lang="sv-SE" sz="2800" b="0" i="0" u="none" strike="noStrike" cap="none" spc="0" normalizeH="0" baseline="0" dirty="0">
                <a:ln>
                  <a:noFill/>
                </a:ln>
                <a:solidFill>
                  <a:srgbClr val="4A4A4A"/>
                </a:solidFill>
                <a:effectLst/>
                <a:uFillTx/>
                <a:latin typeface="CancerfondenSans"/>
                <a:ea typeface="+mn-ea"/>
                <a:cs typeface="+mn-cs"/>
                <a:sym typeface="Calibri"/>
              </a:rPr>
              <a:t>att motionera regelbundet </a:t>
            </a:r>
          </a:p>
        </p:txBody>
      </p:sp>
    </p:spTree>
    <p:extLst>
      <p:ext uri="{BB962C8B-B14F-4D97-AF65-F5344CB8AC3E}">
        <p14:creationId xmlns:p14="http://schemas.microsoft.com/office/powerpoint/2010/main" val="4115682863"/>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bildnummer 5">
            <a:extLst>
              <a:ext uri="{FF2B5EF4-FFF2-40B4-BE49-F238E27FC236}">
                <a16:creationId xmlns:a16="http://schemas.microsoft.com/office/drawing/2014/main" id="{253E79A5-90CC-438D-82B8-57B88B17953C}"/>
              </a:ext>
            </a:extLst>
          </p:cNvPr>
          <p:cNvSpPr>
            <a:spLocks noGrp="1"/>
          </p:cNvSpPr>
          <p:nvPr>
            <p:ph type="sldNum" sz="quarter" idx="2"/>
          </p:nvPr>
        </p:nvSpPr>
        <p:spPr>
          <a:xfrm>
            <a:off x="6772275" y="6029325"/>
            <a:ext cx="2133600" cy="368301"/>
          </a:xfrm>
        </p:spPr>
        <p:txBody>
          <a:bodyPr/>
          <a:lstStyle/>
          <a:p>
            <a:fld id="{86CB4B4D-7CA3-9044-876B-883B54F8677D}" type="slidenum">
              <a:rPr lang="sv-SE" smtClean="0"/>
              <a:t>31</a:t>
            </a:fld>
            <a:endParaRPr lang="sv-SE" dirty="0"/>
          </a:p>
        </p:txBody>
      </p:sp>
      <p:sp>
        <p:nvSpPr>
          <p:cNvPr id="6" name="Rubrik 3">
            <a:extLst>
              <a:ext uri="{FF2B5EF4-FFF2-40B4-BE49-F238E27FC236}">
                <a16:creationId xmlns:a16="http://schemas.microsoft.com/office/drawing/2014/main" id="{6E5730E3-E88B-457C-9774-65B70C9D5B07}"/>
              </a:ext>
            </a:extLst>
          </p:cNvPr>
          <p:cNvSpPr>
            <a:spLocks noGrp="1"/>
          </p:cNvSpPr>
          <p:nvPr>
            <p:ph type="title"/>
          </p:nvPr>
        </p:nvSpPr>
        <p:spPr>
          <a:xfrm>
            <a:off x="877887" y="566734"/>
            <a:ext cx="7400926" cy="678409"/>
          </a:xfrm>
        </p:spPr>
        <p:txBody>
          <a:bodyPr>
            <a:normAutofit fontScale="90000"/>
          </a:bodyPr>
          <a:lstStyle/>
          <a:p>
            <a:pPr algn="ctr"/>
            <a:br>
              <a:rPr lang="sv-SE" sz="1800" dirty="0">
                <a:solidFill>
                  <a:srgbClr val="000000"/>
                </a:solidFill>
                <a:effectLst/>
                <a:latin typeface="Times New Roman" panose="02020603050405020304" pitchFamily="18" charset="0"/>
                <a:ea typeface="Times New Roman" panose="02020603050405020304" pitchFamily="18" charset="0"/>
              </a:rPr>
            </a:br>
            <a:endParaRPr lang="sv-SE" dirty="0"/>
          </a:p>
        </p:txBody>
      </p:sp>
      <p:sp>
        <p:nvSpPr>
          <p:cNvPr id="10" name="Rubrik 3">
            <a:extLst>
              <a:ext uri="{FF2B5EF4-FFF2-40B4-BE49-F238E27FC236}">
                <a16:creationId xmlns:a16="http://schemas.microsoft.com/office/drawing/2014/main" id="{2593D1BD-F8FF-438D-842E-B16ECBA925ED}"/>
              </a:ext>
            </a:extLst>
          </p:cNvPr>
          <p:cNvSpPr txBox="1">
            <a:spLocks/>
          </p:cNvSpPr>
          <p:nvPr/>
        </p:nvSpPr>
        <p:spPr>
          <a:xfrm>
            <a:off x="877887" y="1312967"/>
            <a:ext cx="7400926" cy="6784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fontScale="52500" lnSpcReduction="20000"/>
          </a:bodyPr>
          <a:lstStyle>
            <a:lvl1pPr marL="0" marR="0" indent="0" algn="l" defTabSz="457200" rtl="0" latinLnBrk="0">
              <a:lnSpc>
                <a:spcPct val="100000"/>
              </a:lnSpc>
              <a:spcBef>
                <a:spcPts val="0"/>
              </a:spcBef>
              <a:spcAft>
                <a:spcPts val="0"/>
              </a:spcAft>
              <a:buClrTx/>
              <a:buSzTx/>
              <a:buFontTx/>
              <a:buNone/>
              <a:tabLst/>
              <a:defRPr sz="2800" b="1" i="0" u="none" strike="noStrike" cap="none" spc="0" baseline="0">
                <a:ln>
                  <a:noFill/>
                </a:ln>
                <a:solidFill>
                  <a:srgbClr val="000000"/>
                </a:solidFill>
                <a:uFillTx/>
                <a:latin typeface="Arial"/>
                <a:ea typeface="Arial"/>
                <a:cs typeface="Arial"/>
                <a:sym typeface="Arial"/>
              </a:defRPr>
            </a:lvl1pPr>
            <a:lvl2pPr marL="0" marR="0" indent="0" algn="l" defTabSz="457200" rtl="0" latinLnBrk="0">
              <a:lnSpc>
                <a:spcPct val="100000"/>
              </a:lnSpc>
              <a:spcBef>
                <a:spcPts val="0"/>
              </a:spcBef>
              <a:spcAft>
                <a:spcPts val="0"/>
              </a:spcAft>
              <a:buClrTx/>
              <a:buSzTx/>
              <a:buFontTx/>
              <a:buNone/>
              <a:tabLst/>
              <a:defRPr sz="2800" b="1" i="0" u="none" strike="noStrike" cap="none" spc="0" baseline="0">
                <a:ln>
                  <a:noFill/>
                </a:ln>
                <a:solidFill>
                  <a:srgbClr val="FFFFFF"/>
                </a:solidFill>
                <a:uFillTx/>
                <a:latin typeface="Arial"/>
                <a:ea typeface="Arial"/>
                <a:cs typeface="Arial"/>
                <a:sym typeface="Arial"/>
              </a:defRPr>
            </a:lvl2pPr>
            <a:lvl3pPr marL="0" marR="0" indent="0" algn="l" defTabSz="457200" rtl="0" latinLnBrk="0">
              <a:lnSpc>
                <a:spcPct val="100000"/>
              </a:lnSpc>
              <a:spcBef>
                <a:spcPts val="0"/>
              </a:spcBef>
              <a:spcAft>
                <a:spcPts val="0"/>
              </a:spcAft>
              <a:buClrTx/>
              <a:buSzTx/>
              <a:buFontTx/>
              <a:buNone/>
              <a:tabLst/>
              <a:defRPr sz="2800" b="1" i="0" u="none" strike="noStrike" cap="none" spc="0" baseline="0">
                <a:ln>
                  <a:noFill/>
                </a:ln>
                <a:solidFill>
                  <a:srgbClr val="FFFFFF"/>
                </a:solidFill>
                <a:uFillTx/>
                <a:latin typeface="Arial"/>
                <a:ea typeface="Arial"/>
                <a:cs typeface="Arial"/>
                <a:sym typeface="Arial"/>
              </a:defRPr>
            </a:lvl3pPr>
            <a:lvl4pPr marL="0" marR="0" indent="0" algn="l" defTabSz="457200" rtl="0" latinLnBrk="0">
              <a:lnSpc>
                <a:spcPct val="100000"/>
              </a:lnSpc>
              <a:spcBef>
                <a:spcPts val="0"/>
              </a:spcBef>
              <a:spcAft>
                <a:spcPts val="0"/>
              </a:spcAft>
              <a:buClrTx/>
              <a:buSzTx/>
              <a:buFontTx/>
              <a:buNone/>
              <a:tabLst/>
              <a:defRPr sz="2800" b="1" i="0" u="none" strike="noStrike" cap="none" spc="0" baseline="0">
                <a:ln>
                  <a:noFill/>
                </a:ln>
                <a:solidFill>
                  <a:srgbClr val="FFFFFF"/>
                </a:solidFill>
                <a:uFillTx/>
                <a:latin typeface="Arial"/>
                <a:ea typeface="Arial"/>
                <a:cs typeface="Arial"/>
                <a:sym typeface="Arial"/>
              </a:defRPr>
            </a:lvl4pPr>
            <a:lvl5pPr marL="0" marR="0" indent="0" algn="l" defTabSz="457200" rtl="0" latinLnBrk="0">
              <a:lnSpc>
                <a:spcPct val="100000"/>
              </a:lnSpc>
              <a:spcBef>
                <a:spcPts val="0"/>
              </a:spcBef>
              <a:spcAft>
                <a:spcPts val="0"/>
              </a:spcAft>
              <a:buClrTx/>
              <a:buSzTx/>
              <a:buFontTx/>
              <a:buNone/>
              <a:tabLst/>
              <a:defRPr sz="2800" b="1" i="0" u="none" strike="noStrike" cap="none" spc="0" baseline="0">
                <a:ln>
                  <a:noFill/>
                </a:ln>
                <a:solidFill>
                  <a:srgbClr val="FFFFFF"/>
                </a:solidFill>
                <a:uFillTx/>
                <a:latin typeface="Arial"/>
                <a:ea typeface="Arial"/>
                <a:cs typeface="Arial"/>
                <a:sym typeface="Arial"/>
              </a:defRPr>
            </a:lvl5pPr>
            <a:lvl6pPr marL="0" marR="0" indent="0" algn="l" defTabSz="457200" rtl="0" latinLnBrk="0">
              <a:lnSpc>
                <a:spcPct val="100000"/>
              </a:lnSpc>
              <a:spcBef>
                <a:spcPts val="0"/>
              </a:spcBef>
              <a:spcAft>
                <a:spcPts val="0"/>
              </a:spcAft>
              <a:buClrTx/>
              <a:buSzTx/>
              <a:buFontTx/>
              <a:buNone/>
              <a:tabLst/>
              <a:defRPr sz="2800" b="1" i="0" u="none" strike="noStrike" cap="none" spc="0" baseline="0">
                <a:ln>
                  <a:noFill/>
                </a:ln>
                <a:solidFill>
                  <a:srgbClr val="FFFFFF"/>
                </a:solidFill>
                <a:uFillTx/>
                <a:latin typeface="Arial"/>
                <a:ea typeface="Arial"/>
                <a:cs typeface="Arial"/>
                <a:sym typeface="Arial"/>
              </a:defRPr>
            </a:lvl6pPr>
            <a:lvl7pPr marL="0" marR="0" indent="0" algn="l" defTabSz="457200" rtl="0" latinLnBrk="0">
              <a:lnSpc>
                <a:spcPct val="100000"/>
              </a:lnSpc>
              <a:spcBef>
                <a:spcPts val="0"/>
              </a:spcBef>
              <a:spcAft>
                <a:spcPts val="0"/>
              </a:spcAft>
              <a:buClrTx/>
              <a:buSzTx/>
              <a:buFontTx/>
              <a:buNone/>
              <a:tabLst/>
              <a:defRPr sz="2800" b="1" i="0" u="none" strike="noStrike" cap="none" spc="0" baseline="0">
                <a:ln>
                  <a:noFill/>
                </a:ln>
                <a:solidFill>
                  <a:srgbClr val="FFFFFF"/>
                </a:solidFill>
                <a:uFillTx/>
                <a:latin typeface="Arial"/>
                <a:ea typeface="Arial"/>
                <a:cs typeface="Arial"/>
                <a:sym typeface="Arial"/>
              </a:defRPr>
            </a:lvl7pPr>
            <a:lvl8pPr marL="0" marR="0" indent="0" algn="l" defTabSz="457200" rtl="0" latinLnBrk="0">
              <a:lnSpc>
                <a:spcPct val="100000"/>
              </a:lnSpc>
              <a:spcBef>
                <a:spcPts val="0"/>
              </a:spcBef>
              <a:spcAft>
                <a:spcPts val="0"/>
              </a:spcAft>
              <a:buClrTx/>
              <a:buSzTx/>
              <a:buFontTx/>
              <a:buNone/>
              <a:tabLst/>
              <a:defRPr sz="2800" b="1" i="0" u="none" strike="noStrike" cap="none" spc="0" baseline="0">
                <a:ln>
                  <a:noFill/>
                </a:ln>
                <a:solidFill>
                  <a:srgbClr val="FFFFFF"/>
                </a:solidFill>
                <a:uFillTx/>
                <a:latin typeface="Arial"/>
                <a:ea typeface="Arial"/>
                <a:cs typeface="Arial"/>
                <a:sym typeface="Arial"/>
              </a:defRPr>
            </a:lvl8pPr>
            <a:lvl9pPr marL="0" marR="0" indent="0" algn="l" defTabSz="457200" rtl="0" latinLnBrk="0">
              <a:lnSpc>
                <a:spcPct val="100000"/>
              </a:lnSpc>
              <a:spcBef>
                <a:spcPts val="0"/>
              </a:spcBef>
              <a:spcAft>
                <a:spcPts val="0"/>
              </a:spcAft>
              <a:buClrTx/>
              <a:buSzTx/>
              <a:buFontTx/>
              <a:buNone/>
              <a:tabLst/>
              <a:defRPr sz="2800" b="1" i="0" u="none" strike="noStrike" cap="none" spc="0" baseline="0">
                <a:ln>
                  <a:noFill/>
                </a:ln>
                <a:solidFill>
                  <a:srgbClr val="FFFFFF"/>
                </a:solidFill>
                <a:uFillTx/>
                <a:latin typeface="Arial"/>
                <a:ea typeface="Arial"/>
                <a:cs typeface="Arial"/>
                <a:sym typeface="Arial"/>
              </a:defRPr>
            </a:lvl9pPr>
          </a:lstStyle>
          <a:p>
            <a:pPr algn="ctr" hangingPunct="1"/>
            <a:br>
              <a:rPr lang="sv-SE" sz="4400" dirty="0">
                <a:solidFill>
                  <a:srgbClr val="3647AD"/>
                </a:solidFill>
                <a:latin typeface="CancerfondenSans"/>
              </a:rPr>
            </a:br>
            <a:br>
              <a:rPr lang="sv-SE" sz="1800" dirty="0">
                <a:latin typeface="Times New Roman" panose="02020603050405020304" pitchFamily="18" charset="0"/>
                <a:ea typeface="Times New Roman" panose="02020603050405020304" pitchFamily="18" charset="0"/>
              </a:rPr>
            </a:br>
            <a:endParaRPr lang="sv-SE" dirty="0"/>
          </a:p>
        </p:txBody>
      </p:sp>
      <p:sp>
        <p:nvSpPr>
          <p:cNvPr id="11" name="textruta 10">
            <a:extLst>
              <a:ext uri="{FF2B5EF4-FFF2-40B4-BE49-F238E27FC236}">
                <a16:creationId xmlns:a16="http://schemas.microsoft.com/office/drawing/2014/main" id="{FCF55EA6-5CAA-4B86-9919-D89BDAB8CE74}"/>
              </a:ext>
            </a:extLst>
          </p:cNvPr>
          <p:cNvSpPr txBox="1"/>
          <p:nvPr/>
        </p:nvSpPr>
        <p:spPr>
          <a:xfrm>
            <a:off x="705080" y="88112"/>
            <a:ext cx="7561033" cy="25545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sv-SE" sz="4000" b="1" i="0" dirty="0">
                <a:solidFill>
                  <a:srgbClr val="3647AD"/>
                </a:solidFill>
                <a:effectLst/>
                <a:latin typeface="CancerfondenSans"/>
              </a:rPr>
              <a:t>Kan man själv göra något för att minska sin risk att få cancer?</a:t>
            </a:r>
          </a:p>
          <a:p>
            <a:endParaRPr lang="sv-SE" sz="4000" b="1" i="0" dirty="0">
              <a:solidFill>
                <a:srgbClr val="3647AD"/>
              </a:solidFill>
              <a:effectLst/>
              <a:latin typeface="CancerfondenSans"/>
            </a:endParaRPr>
          </a:p>
          <a:p>
            <a:pPr algn="l"/>
            <a:endParaRPr lang="sv-SE" sz="4000" b="1" i="0" dirty="0">
              <a:solidFill>
                <a:srgbClr val="3647AD"/>
              </a:solidFill>
              <a:effectLst/>
              <a:latin typeface="CancerfondenSans"/>
            </a:endParaRPr>
          </a:p>
        </p:txBody>
      </p:sp>
      <p:pic>
        <p:nvPicPr>
          <p:cNvPr id="4" name="Bildobjekt 3">
            <a:extLst>
              <a:ext uri="{FF2B5EF4-FFF2-40B4-BE49-F238E27FC236}">
                <a16:creationId xmlns:a16="http://schemas.microsoft.com/office/drawing/2014/main" id="{55F32B9A-3448-46F1-A5C7-A8BC46CC32A9}"/>
              </a:ext>
            </a:extLst>
          </p:cNvPr>
          <p:cNvPicPr>
            <a:picLocks noChangeAspect="1"/>
          </p:cNvPicPr>
          <p:nvPr/>
        </p:nvPicPr>
        <p:blipFill rotWithShape="1">
          <a:blip r:embed="rId2"/>
          <a:srcRect b="2803"/>
          <a:stretch/>
        </p:blipFill>
        <p:spPr>
          <a:xfrm>
            <a:off x="2469813" y="1577102"/>
            <a:ext cx="4294785" cy="4745039"/>
          </a:xfrm>
          <a:prstGeom prst="rect">
            <a:avLst/>
          </a:prstGeom>
        </p:spPr>
      </p:pic>
    </p:spTree>
    <p:extLst>
      <p:ext uri="{BB962C8B-B14F-4D97-AF65-F5344CB8AC3E}">
        <p14:creationId xmlns:p14="http://schemas.microsoft.com/office/powerpoint/2010/main" val="1392495450"/>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bildnummer 5">
            <a:extLst>
              <a:ext uri="{FF2B5EF4-FFF2-40B4-BE49-F238E27FC236}">
                <a16:creationId xmlns:a16="http://schemas.microsoft.com/office/drawing/2014/main" id="{253E79A5-90CC-438D-82B8-57B88B17953C}"/>
              </a:ext>
            </a:extLst>
          </p:cNvPr>
          <p:cNvSpPr>
            <a:spLocks noGrp="1"/>
          </p:cNvSpPr>
          <p:nvPr>
            <p:ph type="sldNum" sz="quarter" idx="2"/>
          </p:nvPr>
        </p:nvSpPr>
        <p:spPr>
          <a:xfrm>
            <a:off x="6772275" y="6029325"/>
            <a:ext cx="2133600" cy="368301"/>
          </a:xfrm>
        </p:spPr>
        <p:txBody>
          <a:bodyPr/>
          <a:lstStyle/>
          <a:p>
            <a:fld id="{86CB4B4D-7CA3-9044-876B-883B54F8677D}" type="slidenum">
              <a:rPr lang="sv-SE" smtClean="0"/>
              <a:t>32</a:t>
            </a:fld>
            <a:endParaRPr lang="sv-SE" dirty="0"/>
          </a:p>
        </p:txBody>
      </p:sp>
      <p:sp>
        <p:nvSpPr>
          <p:cNvPr id="6" name="Rubrik 3">
            <a:extLst>
              <a:ext uri="{FF2B5EF4-FFF2-40B4-BE49-F238E27FC236}">
                <a16:creationId xmlns:a16="http://schemas.microsoft.com/office/drawing/2014/main" id="{6E5730E3-E88B-457C-9774-65B70C9D5B07}"/>
              </a:ext>
            </a:extLst>
          </p:cNvPr>
          <p:cNvSpPr>
            <a:spLocks noGrp="1"/>
          </p:cNvSpPr>
          <p:nvPr>
            <p:ph type="title"/>
          </p:nvPr>
        </p:nvSpPr>
        <p:spPr>
          <a:xfrm>
            <a:off x="877887" y="566734"/>
            <a:ext cx="7400926" cy="678409"/>
          </a:xfrm>
        </p:spPr>
        <p:txBody>
          <a:bodyPr>
            <a:noAutofit/>
          </a:bodyPr>
          <a:lstStyle/>
          <a:p>
            <a:pPr algn="ctr"/>
            <a:br>
              <a:rPr lang="sv-SE" sz="4000" dirty="0">
                <a:solidFill>
                  <a:srgbClr val="000000"/>
                </a:solidFill>
                <a:effectLst/>
                <a:latin typeface="CancerfondenSans"/>
                <a:ea typeface="Times New Roman" panose="02020603050405020304" pitchFamily="18" charset="0"/>
              </a:rPr>
            </a:br>
            <a:endParaRPr lang="sv-SE" sz="4000" dirty="0">
              <a:latin typeface="CancerfondenSans"/>
            </a:endParaRPr>
          </a:p>
        </p:txBody>
      </p:sp>
      <p:sp>
        <p:nvSpPr>
          <p:cNvPr id="7" name="textruta 6">
            <a:extLst>
              <a:ext uri="{FF2B5EF4-FFF2-40B4-BE49-F238E27FC236}">
                <a16:creationId xmlns:a16="http://schemas.microsoft.com/office/drawing/2014/main" id="{812B1726-1A4C-43C8-9780-5FF71DC97ABA}"/>
              </a:ext>
            </a:extLst>
          </p:cNvPr>
          <p:cNvSpPr txBox="1"/>
          <p:nvPr/>
        </p:nvSpPr>
        <p:spPr>
          <a:xfrm>
            <a:off x="308476" y="498372"/>
            <a:ext cx="8505020"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sv-SE" sz="3600" b="1" i="0" dirty="0">
                <a:solidFill>
                  <a:srgbClr val="3647AD"/>
                </a:solidFill>
                <a:effectLst/>
                <a:latin typeface="CancerfondenSans"/>
              </a:rPr>
              <a:t>Kan </a:t>
            </a:r>
            <a:r>
              <a:rPr lang="sv-SE" sz="3600" b="1" dirty="0">
                <a:solidFill>
                  <a:srgbClr val="3647AD"/>
                </a:solidFill>
                <a:latin typeface="CancerfondenSans"/>
              </a:rPr>
              <a:t>cancer bildas i </a:t>
            </a:r>
            <a:r>
              <a:rPr lang="sv-SE" sz="3600" b="1" i="0" dirty="0">
                <a:solidFill>
                  <a:srgbClr val="3647AD"/>
                </a:solidFill>
                <a:effectLst/>
                <a:latin typeface="CancerfondenSans"/>
              </a:rPr>
              <a:t>alla kroppens vävnader?</a:t>
            </a:r>
          </a:p>
        </p:txBody>
      </p:sp>
      <p:sp>
        <p:nvSpPr>
          <p:cNvPr id="3" name="textruta 2">
            <a:extLst>
              <a:ext uri="{FF2B5EF4-FFF2-40B4-BE49-F238E27FC236}">
                <a16:creationId xmlns:a16="http://schemas.microsoft.com/office/drawing/2014/main" id="{F9C16616-F95E-4EF0-9EDD-6A75BE6BADF7}"/>
              </a:ext>
            </a:extLst>
          </p:cNvPr>
          <p:cNvSpPr txBox="1"/>
          <p:nvPr/>
        </p:nvSpPr>
        <p:spPr>
          <a:xfrm>
            <a:off x="341522" y="1872867"/>
            <a:ext cx="8476217" cy="38164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457200" indent="-457200" algn="l">
              <a:buFont typeface="Arial" panose="020B0604020202020204" pitchFamily="34" charset="0"/>
              <a:buChar char="•"/>
            </a:pPr>
            <a:r>
              <a:rPr lang="sv-SE" sz="2800" b="0" i="0" dirty="0">
                <a:solidFill>
                  <a:srgbClr val="4A4A4A"/>
                </a:solidFill>
                <a:effectLst/>
                <a:latin typeface="CancerfondenSans"/>
              </a:rPr>
              <a:t>Ja, man kan få cancer i alla kroppens vävnader. </a:t>
            </a:r>
          </a:p>
          <a:p>
            <a:pPr algn="l"/>
            <a:endParaRPr lang="sv-SE" sz="2800" dirty="0">
              <a:solidFill>
                <a:srgbClr val="4A4A4A"/>
              </a:solidFill>
              <a:latin typeface="CancerfondenSans"/>
            </a:endParaRPr>
          </a:p>
          <a:p>
            <a:pPr marL="457200" indent="-457200" algn="l">
              <a:buFont typeface="Arial" panose="020B0604020202020204" pitchFamily="34" charset="0"/>
              <a:buChar char="•"/>
            </a:pPr>
            <a:r>
              <a:rPr lang="sv-SE" sz="2800" b="0" i="0" dirty="0">
                <a:solidFill>
                  <a:srgbClr val="4A4A4A"/>
                </a:solidFill>
                <a:effectLst/>
                <a:latin typeface="CancerfondenSans"/>
              </a:rPr>
              <a:t>När en cancercell uppkommer beror det på att ett antal skador har inträffat i cellens arvsanlag.</a:t>
            </a:r>
          </a:p>
          <a:p>
            <a:pPr algn="l"/>
            <a:r>
              <a:rPr lang="sv-SE" sz="2800" b="0" i="0" dirty="0">
                <a:solidFill>
                  <a:srgbClr val="4A4A4A"/>
                </a:solidFill>
                <a:effectLst/>
                <a:latin typeface="CancerfondenSans"/>
              </a:rPr>
              <a:t> </a:t>
            </a:r>
            <a:endParaRPr lang="sv-SE" sz="2800" dirty="0">
              <a:solidFill>
                <a:srgbClr val="4A4A4A"/>
              </a:solidFill>
              <a:latin typeface="CancerfondenSans"/>
            </a:endParaRPr>
          </a:p>
          <a:p>
            <a:pPr marL="457200" indent="-457200" algn="l">
              <a:buFont typeface="Arial" panose="020B0604020202020204" pitchFamily="34" charset="0"/>
              <a:buChar char="•"/>
            </a:pPr>
            <a:r>
              <a:rPr lang="sv-SE" sz="2800" dirty="0">
                <a:solidFill>
                  <a:srgbClr val="4A4A4A"/>
                </a:solidFill>
                <a:latin typeface="CancerfondenSans"/>
              </a:rPr>
              <a:t>A</a:t>
            </a:r>
            <a:r>
              <a:rPr lang="sv-SE" sz="2800" b="0" i="0" dirty="0">
                <a:solidFill>
                  <a:srgbClr val="4A4A4A"/>
                </a:solidFill>
                <a:effectLst/>
                <a:latin typeface="CancerfondenSans"/>
              </a:rPr>
              <a:t>lla kroppens vävnader byggs upp av celler med  arvsanlag </a:t>
            </a:r>
            <a:r>
              <a:rPr lang="sv-SE" sz="2800" dirty="0">
                <a:solidFill>
                  <a:srgbClr val="4A4A4A"/>
                </a:solidFill>
                <a:latin typeface="CancerfondenSans"/>
              </a:rPr>
              <a:t>och </a:t>
            </a:r>
            <a:r>
              <a:rPr lang="sv-SE" sz="2800" b="0" i="0" dirty="0">
                <a:solidFill>
                  <a:srgbClr val="4A4A4A"/>
                </a:solidFill>
                <a:effectLst/>
                <a:latin typeface="CancerfondenSans"/>
              </a:rPr>
              <a:t>därmed kan cancer uppstå i alla kroppens vävnader.</a:t>
            </a:r>
          </a:p>
          <a:p>
            <a:pPr marL="0" marR="0" indent="0" algn="l" defTabSz="457200" rtl="0" fontAlgn="auto" latinLnBrk="0" hangingPunct="0">
              <a:lnSpc>
                <a:spcPct val="100000"/>
              </a:lnSpc>
              <a:spcBef>
                <a:spcPts val="0"/>
              </a:spcBef>
              <a:spcAft>
                <a:spcPts val="0"/>
              </a:spcAft>
              <a:buClrTx/>
              <a:buSzTx/>
              <a:buFontTx/>
              <a:buNone/>
              <a:tabLst/>
            </a:pPr>
            <a:endParaRPr kumimoji="0" lang="sv-SE" sz="18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4122401820"/>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bildnummer 5">
            <a:extLst>
              <a:ext uri="{FF2B5EF4-FFF2-40B4-BE49-F238E27FC236}">
                <a16:creationId xmlns:a16="http://schemas.microsoft.com/office/drawing/2014/main" id="{253E79A5-90CC-438D-82B8-57B88B17953C}"/>
              </a:ext>
            </a:extLst>
          </p:cNvPr>
          <p:cNvSpPr>
            <a:spLocks noGrp="1"/>
          </p:cNvSpPr>
          <p:nvPr>
            <p:ph type="sldNum" sz="quarter" idx="2"/>
          </p:nvPr>
        </p:nvSpPr>
        <p:spPr>
          <a:xfrm>
            <a:off x="6772275" y="6029325"/>
            <a:ext cx="2133600" cy="368301"/>
          </a:xfrm>
        </p:spPr>
        <p:txBody>
          <a:bodyPr/>
          <a:lstStyle/>
          <a:p>
            <a:fld id="{86CB4B4D-7CA3-9044-876B-883B54F8677D}" type="slidenum">
              <a:rPr lang="sv-SE" smtClean="0"/>
              <a:t>33</a:t>
            </a:fld>
            <a:endParaRPr lang="sv-SE" dirty="0"/>
          </a:p>
        </p:txBody>
      </p:sp>
      <p:sp>
        <p:nvSpPr>
          <p:cNvPr id="6" name="Rubrik 3">
            <a:extLst>
              <a:ext uri="{FF2B5EF4-FFF2-40B4-BE49-F238E27FC236}">
                <a16:creationId xmlns:a16="http://schemas.microsoft.com/office/drawing/2014/main" id="{6E5730E3-E88B-457C-9774-65B70C9D5B07}"/>
              </a:ext>
            </a:extLst>
          </p:cNvPr>
          <p:cNvSpPr>
            <a:spLocks noGrp="1"/>
          </p:cNvSpPr>
          <p:nvPr>
            <p:ph type="title"/>
          </p:nvPr>
        </p:nvSpPr>
        <p:spPr>
          <a:xfrm>
            <a:off x="877887" y="456564"/>
            <a:ext cx="7400926" cy="678409"/>
          </a:xfrm>
        </p:spPr>
        <p:txBody>
          <a:bodyPr>
            <a:normAutofit fontScale="90000"/>
          </a:bodyPr>
          <a:lstStyle/>
          <a:p>
            <a:pPr algn="ctr"/>
            <a:br>
              <a:rPr lang="sv-SE" sz="1800" dirty="0">
                <a:solidFill>
                  <a:srgbClr val="000000"/>
                </a:solidFill>
                <a:effectLst/>
                <a:latin typeface="Times New Roman" panose="02020603050405020304" pitchFamily="18" charset="0"/>
                <a:ea typeface="Times New Roman" panose="02020603050405020304" pitchFamily="18" charset="0"/>
              </a:rPr>
            </a:br>
            <a:r>
              <a:rPr lang="sv-SE" sz="4400" b="1" i="0" dirty="0">
                <a:solidFill>
                  <a:srgbClr val="3647AD"/>
                </a:solidFill>
                <a:effectLst/>
                <a:latin typeface="CancerfondenSans"/>
              </a:rPr>
              <a:t>Är cancer ärftligt?</a:t>
            </a:r>
            <a:br>
              <a:rPr lang="sv-SE" b="1" i="0" dirty="0">
                <a:solidFill>
                  <a:srgbClr val="3647AD"/>
                </a:solidFill>
                <a:effectLst/>
                <a:latin typeface="CancerfondenSans"/>
              </a:rPr>
            </a:br>
            <a:endParaRPr lang="sv-SE" dirty="0"/>
          </a:p>
        </p:txBody>
      </p:sp>
      <p:sp>
        <p:nvSpPr>
          <p:cNvPr id="2" name="textruta 1">
            <a:extLst>
              <a:ext uri="{FF2B5EF4-FFF2-40B4-BE49-F238E27FC236}">
                <a16:creationId xmlns:a16="http://schemas.microsoft.com/office/drawing/2014/main" id="{897221C8-DA43-4E6F-AE8B-19587FC9C88A}"/>
              </a:ext>
            </a:extLst>
          </p:cNvPr>
          <p:cNvSpPr txBox="1"/>
          <p:nvPr/>
        </p:nvSpPr>
        <p:spPr>
          <a:xfrm>
            <a:off x="374573" y="1983038"/>
            <a:ext cx="8531302" cy="40626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457200" indent="-457200" algn="l">
              <a:buFont typeface="Arial" panose="020B0604020202020204" pitchFamily="34" charset="0"/>
              <a:buChar char="•"/>
            </a:pPr>
            <a:r>
              <a:rPr lang="sv-SE" sz="2400" b="0" i="0" dirty="0">
                <a:solidFill>
                  <a:srgbClr val="4A4A4A"/>
                </a:solidFill>
                <a:effectLst/>
                <a:latin typeface="CancerfondenSans"/>
              </a:rPr>
              <a:t>Man vet att vid solida tumörer är det 5-10 procent som har en strikt ärftlig bakgrund.</a:t>
            </a:r>
          </a:p>
          <a:p>
            <a:pPr algn="l"/>
            <a:endParaRPr lang="sv-SE" sz="2400" b="0" i="0" dirty="0">
              <a:solidFill>
                <a:srgbClr val="4A4A4A"/>
              </a:solidFill>
              <a:effectLst/>
              <a:latin typeface="CancerfondenSans"/>
            </a:endParaRPr>
          </a:p>
          <a:p>
            <a:pPr marL="457200" indent="-457200" algn="l">
              <a:buFont typeface="Arial" panose="020B0604020202020204" pitchFamily="34" charset="0"/>
              <a:buChar char="•"/>
            </a:pPr>
            <a:r>
              <a:rPr lang="sv-SE" sz="2400" b="0" i="0" dirty="0">
                <a:solidFill>
                  <a:srgbClr val="4A4A4A"/>
                </a:solidFill>
                <a:effectLst/>
                <a:latin typeface="CancerfondenSans"/>
              </a:rPr>
              <a:t>Det bedrivs mycket forskning inom detta område – genetisk forskning.</a:t>
            </a:r>
          </a:p>
          <a:p>
            <a:pPr algn="l"/>
            <a:endParaRPr lang="sv-SE" sz="2400" b="0" i="0" dirty="0">
              <a:solidFill>
                <a:srgbClr val="4A4A4A"/>
              </a:solidFill>
              <a:effectLst/>
              <a:latin typeface="CancerfondenSans"/>
            </a:endParaRPr>
          </a:p>
          <a:p>
            <a:pPr marL="457200" indent="-457200" algn="l">
              <a:buFont typeface="Arial" panose="020B0604020202020204" pitchFamily="34" charset="0"/>
              <a:buChar char="•"/>
            </a:pPr>
            <a:r>
              <a:rPr lang="sv-SE" sz="2400" b="0" i="0" dirty="0">
                <a:solidFill>
                  <a:srgbClr val="4A4A4A"/>
                </a:solidFill>
                <a:effectLst/>
                <a:latin typeface="CancerfondenSans"/>
              </a:rPr>
              <a:t>För vissa cancersjukdomar t. ex. bröst- och äggstockscancer kan man hitta personer med olika grad av ökad risk för en viss cancerform utifrån arvsanlagens mönster, och försöka upptäcka sjukdomen tidigt och erbjuda behandling eller kontroller.</a:t>
            </a:r>
          </a:p>
          <a:p>
            <a:pPr marL="0" marR="0" indent="0" algn="l" defTabSz="457200" rtl="0" fontAlgn="auto" latinLnBrk="0" hangingPunct="0">
              <a:lnSpc>
                <a:spcPct val="100000"/>
              </a:lnSpc>
              <a:spcBef>
                <a:spcPts val="0"/>
              </a:spcBef>
              <a:spcAft>
                <a:spcPts val="0"/>
              </a:spcAft>
              <a:buClrTx/>
              <a:buSzTx/>
              <a:buFontTx/>
              <a:buNone/>
              <a:tabLst/>
            </a:pPr>
            <a:endParaRPr kumimoji="0" lang="sv-SE" sz="18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222258581"/>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bildnummer 5">
            <a:extLst>
              <a:ext uri="{FF2B5EF4-FFF2-40B4-BE49-F238E27FC236}">
                <a16:creationId xmlns:a16="http://schemas.microsoft.com/office/drawing/2014/main" id="{253E79A5-90CC-438D-82B8-57B88B17953C}"/>
              </a:ext>
            </a:extLst>
          </p:cNvPr>
          <p:cNvSpPr>
            <a:spLocks noGrp="1"/>
          </p:cNvSpPr>
          <p:nvPr>
            <p:ph type="sldNum" sz="quarter" idx="2"/>
          </p:nvPr>
        </p:nvSpPr>
        <p:spPr>
          <a:xfrm>
            <a:off x="6772275" y="6029325"/>
            <a:ext cx="2133600" cy="368301"/>
          </a:xfrm>
        </p:spPr>
        <p:txBody>
          <a:bodyPr/>
          <a:lstStyle/>
          <a:p>
            <a:fld id="{86CB4B4D-7CA3-9044-876B-883B54F8677D}" type="slidenum">
              <a:rPr lang="sv-SE" smtClean="0"/>
              <a:t>34</a:t>
            </a:fld>
            <a:endParaRPr lang="sv-SE" dirty="0"/>
          </a:p>
        </p:txBody>
      </p:sp>
      <p:sp>
        <p:nvSpPr>
          <p:cNvPr id="6" name="Rubrik 3">
            <a:extLst>
              <a:ext uri="{FF2B5EF4-FFF2-40B4-BE49-F238E27FC236}">
                <a16:creationId xmlns:a16="http://schemas.microsoft.com/office/drawing/2014/main" id="{6E5730E3-E88B-457C-9774-65B70C9D5B07}"/>
              </a:ext>
            </a:extLst>
          </p:cNvPr>
          <p:cNvSpPr>
            <a:spLocks noGrp="1"/>
          </p:cNvSpPr>
          <p:nvPr>
            <p:ph type="title"/>
          </p:nvPr>
        </p:nvSpPr>
        <p:spPr>
          <a:xfrm>
            <a:off x="877887" y="566734"/>
            <a:ext cx="7400926" cy="678409"/>
          </a:xfrm>
        </p:spPr>
        <p:txBody>
          <a:bodyPr>
            <a:normAutofit fontScale="90000"/>
          </a:bodyPr>
          <a:lstStyle/>
          <a:p>
            <a:pPr algn="ctr"/>
            <a:br>
              <a:rPr lang="sv-SE" sz="1800" dirty="0">
                <a:solidFill>
                  <a:srgbClr val="000000"/>
                </a:solidFill>
                <a:effectLst/>
                <a:latin typeface="Times New Roman" panose="02020603050405020304" pitchFamily="18" charset="0"/>
                <a:ea typeface="Times New Roman" panose="02020603050405020304" pitchFamily="18" charset="0"/>
              </a:rPr>
            </a:br>
            <a:endParaRPr lang="sv-SE" dirty="0"/>
          </a:p>
        </p:txBody>
      </p:sp>
      <p:sp>
        <p:nvSpPr>
          <p:cNvPr id="2" name="textruta 1">
            <a:extLst>
              <a:ext uri="{FF2B5EF4-FFF2-40B4-BE49-F238E27FC236}">
                <a16:creationId xmlns:a16="http://schemas.microsoft.com/office/drawing/2014/main" id="{3473089E-48A4-493B-911D-2B146B09C366}"/>
              </a:ext>
            </a:extLst>
          </p:cNvPr>
          <p:cNvSpPr txBox="1"/>
          <p:nvPr/>
        </p:nvSpPr>
        <p:spPr>
          <a:xfrm>
            <a:off x="165250" y="341526"/>
            <a:ext cx="8989764" cy="9848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sv-SE" sz="4000" b="1" i="0" dirty="0">
                <a:solidFill>
                  <a:srgbClr val="3647AD"/>
                </a:solidFill>
                <a:effectLst/>
                <a:latin typeface="CancerfondenSans"/>
              </a:rPr>
              <a:t>Finns det några tidiga symtom på cancer?</a:t>
            </a:r>
          </a:p>
          <a:p>
            <a:pPr marL="0" marR="0" indent="0" algn="ctr" defTabSz="457200" rtl="0" fontAlgn="auto" latinLnBrk="0" hangingPunct="0">
              <a:lnSpc>
                <a:spcPct val="100000"/>
              </a:lnSpc>
              <a:spcBef>
                <a:spcPts val="0"/>
              </a:spcBef>
              <a:spcAft>
                <a:spcPts val="0"/>
              </a:spcAft>
              <a:buClrTx/>
              <a:buSzTx/>
              <a:buFontTx/>
              <a:buNone/>
              <a:tabLst/>
            </a:pPr>
            <a:endParaRPr kumimoji="0" lang="sv-SE" sz="1800" b="0" i="0" u="none" strike="noStrike" cap="none" spc="0" normalizeH="0" baseline="0" dirty="0">
              <a:ln>
                <a:noFill/>
              </a:ln>
              <a:solidFill>
                <a:srgbClr val="000000"/>
              </a:solidFill>
              <a:effectLst/>
              <a:uFillTx/>
              <a:latin typeface="+mn-lt"/>
              <a:ea typeface="+mn-ea"/>
              <a:cs typeface="+mn-cs"/>
              <a:sym typeface="Calibri"/>
            </a:endParaRPr>
          </a:p>
        </p:txBody>
      </p:sp>
      <p:sp>
        <p:nvSpPr>
          <p:cNvPr id="3" name="textruta 2">
            <a:extLst>
              <a:ext uri="{FF2B5EF4-FFF2-40B4-BE49-F238E27FC236}">
                <a16:creationId xmlns:a16="http://schemas.microsoft.com/office/drawing/2014/main" id="{B7B2736B-3E43-4D61-83C3-86A05F9B4E0C}"/>
              </a:ext>
            </a:extLst>
          </p:cNvPr>
          <p:cNvSpPr txBox="1"/>
          <p:nvPr/>
        </p:nvSpPr>
        <p:spPr>
          <a:xfrm>
            <a:off x="330506" y="1326409"/>
            <a:ext cx="8438921" cy="48320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sv-SE" sz="2800" b="0" i="0" dirty="0">
                <a:solidFill>
                  <a:srgbClr val="4A4A4A"/>
                </a:solidFill>
                <a:effectLst/>
                <a:latin typeface="CancerfondenSans"/>
              </a:rPr>
              <a:t>Olika cancersjukdomar ger olika symtom beroende på i vilket organ som tumören växer. Det finns vissa symtom som man bör vara uppmärksam på:</a:t>
            </a:r>
          </a:p>
          <a:p>
            <a:pPr marL="0" marR="0" indent="0" algn="l" defTabSz="457200" rtl="0" fontAlgn="auto" latinLnBrk="0" hangingPunct="0">
              <a:lnSpc>
                <a:spcPct val="100000"/>
              </a:lnSpc>
              <a:spcBef>
                <a:spcPts val="0"/>
              </a:spcBef>
              <a:spcAft>
                <a:spcPts val="0"/>
              </a:spcAft>
              <a:buClrTx/>
              <a:buSzTx/>
              <a:buFontTx/>
              <a:buNone/>
              <a:tabLst/>
            </a:pPr>
            <a:endParaRPr lang="sv-SE" sz="2800" b="0" i="0" dirty="0">
              <a:solidFill>
                <a:srgbClr val="4A4A4A"/>
              </a:solidFill>
              <a:effectLst/>
              <a:latin typeface="CancerfondenSans"/>
            </a:endParaRPr>
          </a:p>
          <a:p>
            <a:pPr lvl="1">
              <a:buFont typeface="Arial" panose="020B0604020202020204" pitchFamily="34" charset="0"/>
              <a:buChar char="•"/>
              <a:tabLst>
                <a:tab pos="363538" algn="l"/>
              </a:tabLst>
            </a:pPr>
            <a:r>
              <a:rPr lang="sv-SE" sz="2800" b="0" i="0" dirty="0">
                <a:solidFill>
                  <a:srgbClr val="4A4A4A"/>
                </a:solidFill>
                <a:effectLst/>
                <a:latin typeface="CancerfondenSans"/>
              </a:rPr>
              <a:t>sår som inte läker</a:t>
            </a:r>
          </a:p>
          <a:p>
            <a:pPr lvl="1">
              <a:buFont typeface="Arial" panose="020B0604020202020204" pitchFamily="34" charset="0"/>
              <a:buChar char="•"/>
              <a:tabLst>
                <a:tab pos="363538" algn="l"/>
              </a:tabLst>
            </a:pPr>
            <a:r>
              <a:rPr lang="sv-SE" sz="2800" b="0" i="0" dirty="0">
                <a:solidFill>
                  <a:srgbClr val="4A4A4A"/>
                </a:solidFill>
                <a:effectLst/>
                <a:latin typeface="CancerfondenSans"/>
              </a:rPr>
              <a:t>ihållande hosta eller heshet</a:t>
            </a:r>
          </a:p>
          <a:p>
            <a:pPr lvl="1">
              <a:buFont typeface="Arial" panose="020B0604020202020204" pitchFamily="34" charset="0"/>
              <a:buChar char="•"/>
              <a:tabLst>
                <a:tab pos="363538" algn="l"/>
              </a:tabLst>
            </a:pPr>
            <a:r>
              <a:rPr lang="sv-SE" sz="2800" b="0" i="0" dirty="0">
                <a:solidFill>
                  <a:srgbClr val="4A4A4A"/>
                </a:solidFill>
                <a:effectLst/>
                <a:latin typeface="CancerfondenSans"/>
              </a:rPr>
              <a:t>svårigheter att svälja</a:t>
            </a:r>
          </a:p>
          <a:p>
            <a:pPr lvl="1">
              <a:buFont typeface="Arial" panose="020B0604020202020204" pitchFamily="34" charset="0"/>
              <a:buChar char="•"/>
              <a:tabLst>
                <a:tab pos="363538" algn="l"/>
              </a:tabLst>
            </a:pPr>
            <a:r>
              <a:rPr lang="sv-SE" sz="2800" b="0" i="0" dirty="0">
                <a:solidFill>
                  <a:srgbClr val="4A4A4A"/>
                </a:solidFill>
                <a:effectLst/>
                <a:latin typeface="CancerfondenSans"/>
              </a:rPr>
              <a:t>en knöl utan känd orsak</a:t>
            </a:r>
          </a:p>
          <a:p>
            <a:pPr lvl="1">
              <a:buFont typeface="Arial" panose="020B0604020202020204" pitchFamily="34" charset="0"/>
              <a:buChar char="•"/>
              <a:tabLst>
                <a:tab pos="363538" algn="l"/>
              </a:tabLst>
            </a:pPr>
            <a:r>
              <a:rPr lang="sv-SE" sz="2800" b="0" i="0" dirty="0">
                <a:solidFill>
                  <a:srgbClr val="4A4A4A"/>
                </a:solidFill>
                <a:effectLst/>
                <a:latin typeface="CancerfondenSans"/>
              </a:rPr>
              <a:t>ett födelsemärke som växer, ändrar färg eller form, 	 	blöder eller kliar.</a:t>
            </a:r>
          </a:p>
          <a:p>
            <a:pPr marL="0" marR="0" indent="0" algn="l" defTabSz="457200" rtl="0" fontAlgn="auto" latinLnBrk="0" hangingPunct="0">
              <a:lnSpc>
                <a:spcPct val="100000"/>
              </a:lnSpc>
              <a:spcBef>
                <a:spcPts val="0"/>
              </a:spcBef>
              <a:spcAft>
                <a:spcPts val="0"/>
              </a:spcAft>
              <a:buClrTx/>
              <a:buSzTx/>
              <a:buFontTx/>
              <a:buNone/>
              <a:tabLst/>
            </a:pPr>
            <a:endParaRPr kumimoji="0" lang="sv-SE" sz="28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1076720940"/>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bildnummer 5">
            <a:extLst>
              <a:ext uri="{FF2B5EF4-FFF2-40B4-BE49-F238E27FC236}">
                <a16:creationId xmlns:a16="http://schemas.microsoft.com/office/drawing/2014/main" id="{253E79A5-90CC-438D-82B8-57B88B17953C}"/>
              </a:ext>
            </a:extLst>
          </p:cNvPr>
          <p:cNvSpPr>
            <a:spLocks noGrp="1"/>
          </p:cNvSpPr>
          <p:nvPr>
            <p:ph type="sldNum" sz="quarter" idx="2"/>
          </p:nvPr>
        </p:nvSpPr>
        <p:spPr>
          <a:xfrm>
            <a:off x="6772275" y="6029325"/>
            <a:ext cx="2133600" cy="368301"/>
          </a:xfrm>
        </p:spPr>
        <p:txBody>
          <a:bodyPr/>
          <a:lstStyle/>
          <a:p>
            <a:fld id="{86CB4B4D-7CA3-9044-876B-883B54F8677D}" type="slidenum">
              <a:rPr lang="sv-SE" smtClean="0"/>
              <a:t>35</a:t>
            </a:fld>
            <a:endParaRPr lang="sv-SE" dirty="0"/>
          </a:p>
        </p:txBody>
      </p:sp>
      <p:sp>
        <p:nvSpPr>
          <p:cNvPr id="6" name="Rubrik 3">
            <a:extLst>
              <a:ext uri="{FF2B5EF4-FFF2-40B4-BE49-F238E27FC236}">
                <a16:creationId xmlns:a16="http://schemas.microsoft.com/office/drawing/2014/main" id="{6E5730E3-E88B-457C-9774-65B70C9D5B07}"/>
              </a:ext>
            </a:extLst>
          </p:cNvPr>
          <p:cNvSpPr>
            <a:spLocks noGrp="1"/>
          </p:cNvSpPr>
          <p:nvPr>
            <p:ph type="title"/>
          </p:nvPr>
        </p:nvSpPr>
        <p:spPr>
          <a:xfrm>
            <a:off x="877887" y="566734"/>
            <a:ext cx="7400926" cy="678409"/>
          </a:xfrm>
        </p:spPr>
        <p:txBody>
          <a:bodyPr>
            <a:normAutofit fontScale="90000"/>
          </a:bodyPr>
          <a:lstStyle/>
          <a:p>
            <a:pPr algn="ctr"/>
            <a:br>
              <a:rPr lang="sv-SE" sz="1800" dirty="0">
                <a:solidFill>
                  <a:srgbClr val="000000"/>
                </a:solidFill>
                <a:effectLst/>
                <a:latin typeface="Times New Roman" panose="02020603050405020304" pitchFamily="18" charset="0"/>
                <a:ea typeface="Times New Roman" panose="02020603050405020304" pitchFamily="18" charset="0"/>
              </a:rPr>
            </a:br>
            <a:endParaRPr lang="sv-SE" dirty="0"/>
          </a:p>
        </p:txBody>
      </p:sp>
      <p:sp>
        <p:nvSpPr>
          <p:cNvPr id="2" name="textruta 1">
            <a:extLst>
              <a:ext uri="{FF2B5EF4-FFF2-40B4-BE49-F238E27FC236}">
                <a16:creationId xmlns:a16="http://schemas.microsoft.com/office/drawing/2014/main" id="{3473089E-48A4-493B-911D-2B146B09C366}"/>
              </a:ext>
            </a:extLst>
          </p:cNvPr>
          <p:cNvSpPr txBox="1"/>
          <p:nvPr/>
        </p:nvSpPr>
        <p:spPr>
          <a:xfrm>
            <a:off x="165250" y="341526"/>
            <a:ext cx="8989764" cy="9848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sv-SE" sz="4000" b="1" i="0" dirty="0">
                <a:solidFill>
                  <a:srgbClr val="3647AD"/>
                </a:solidFill>
                <a:effectLst/>
                <a:latin typeface="CancerfondenSans"/>
              </a:rPr>
              <a:t>Finns det några tidiga symtom på cancer?</a:t>
            </a:r>
          </a:p>
          <a:p>
            <a:pPr marL="0" marR="0" indent="0" algn="ctr" defTabSz="457200" rtl="0" fontAlgn="auto" latinLnBrk="0" hangingPunct="0">
              <a:lnSpc>
                <a:spcPct val="100000"/>
              </a:lnSpc>
              <a:spcBef>
                <a:spcPts val="0"/>
              </a:spcBef>
              <a:spcAft>
                <a:spcPts val="0"/>
              </a:spcAft>
              <a:buClrTx/>
              <a:buSzTx/>
              <a:buFontTx/>
              <a:buNone/>
              <a:tabLst/>
            </a:pPr>
            <a:endParaRPr kumimoji="0" lang="sv-SE" sz="1800" b="0" i="0" u="none" strike="noStrike" cap="none" spc="0" normalizeH="0" baseline="0" dirty="0">
              <a:ln>
                <a:noFill/>
              </a:ln>
              <a:solidFill>
                <a:srgbClr val="000000"/>
              </a:solidFill>
              <a:effectLst/>
              <a:uFillTx/>
              <a:latin typeface="+mn-lt"/>
              <a:ea typeface="+mn-ea"/>
              <a:cs typeface="+mn-cs"/>
              <a:sym typeface="Calibri"/>
            </a:endParaRPr>
          </a:p>
        </p:txBody>
      </p:sp>
      <p:sp>
        <p:nvSpPr>
          <p:cNvPr id="3" name="textruta 2">
            <a:extLst>
              <a:ext uri="{FF2B5EF4-FFF2-40B4-BE49-F238E27FC236}">
                <a16:creationId xmlns:a16="http://schemas.microsoft.com/office/drawing/2014/main" id="{B7B2736B-3E43-4D61-83C3-86A05F9B4E0C}"/>
              </a:ext>
            </a:extLst>
          </p:cNvPr>
          <p:cNvSpPr txBox="1"/>
          <p:nvPr/>
        </p:nvSpPr>
        <p:spPr>
          <a:xfrm>
            <a:off x="330506" y="1326409"/>
            <a:ext cx="8438921" cy="48320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sv-SE" sz="2800" b="0" i="0" dirty="0">
                <a:solidFill>
                  <a:srgbClr val="4A4A4A"/>
                </a:solidFill>
                <a:effectLst/>
                <a:latin typeface="CancerfondenSans"/>
              </a:rPr>
              <a:t>Olika cancersjukdomar ger olika symtom beroende på i vilket organ som tumören växer. Det finns vissa symtom som man bör vara uppmärksam </a:t>
            </a:r>
            <a:r>
              <a:rPr lang="sv-SE" sz="2800" dirty="0">
                <a:solidFill>
                  <a:srgbClr val="4A4A4A"/>
                </a:solidFill>
                <a:latin typeface="CancerfondenSans"/>
              </a:rPr>
              <a:t>på</a:t>
            </a:r>
            <a:r>
              <a:rPr lang="sv-SE" sz="2800" b="0" i="0" dirty="0">
                <a:solidFill>
                  <a:srgbClr val="4A4A4A"/>
                </a:solidFill>
                <a:effectLst/>
                <a:latin typeface="CancerfondenSans"/>
              </a:rPr>
              <a:t>:</a:t>
            </a:r>
          </a:p>
          <a:p>
            <a:pPr algn="l"/>
            <a:endParaRPr lang="sv-SE" sz="2800" b="0" i="0" dirty="0">
              <a:solidFill>
                <a:srgbClr val="4A4A4A"/>
              </a:solidFill>
              <a:effectLst/>
              <a:latin typeface="CancerfondenSans"/>
            </a:endParaRPr>
          </a:p>
          <a:p>
            <a:pPr lvl="1">
              <a:buFont typeface="Arial" panose="020B0604020202020204" pitchFamily="34" charset="0"/>
              <a:buChar char="•"/>
              <a:tabLst>
                <a:tab pos="363538" algn="l"/>
              </a:tabLst>
            </a:pPr>
            <a:r>
              <a:rPr lang="sv-SE" sz="2800" b="0" i="0" dirty="0">
                <a:solidFill>
                  <a:srgbClr val="4A4A4A"/>
                </a:solidFill>
                <a:effectLst/>
                <a:latin typeface="CancerfondenSans"/>
              </a:rPr>
              <a:t>ändrade avföringsvanor</a:t>
            </a:r>
          </a:p>
          <a:p>
            <a:pPr lvl="1">
              <a:buFont typeface="Arial" panose="020B0604020202020204" pitchFamily="34" charset="0"/>
              <a:buChar char="•"/>
              <a:tabLst>
                <a:tab pos="363538" algn="l"/>
              </a:tabLst>
            </a:pPr>
            <a:r>
              <a:rPr lang="sv-SE" sz="2800" b="0" i="0" dirty="0">
                <a:solidFill>
                  <a:srgbClr val="4A4A4A"/>
                </a:solidFill>
                <a:effectLst/>
                <a:latin typeface="CancerfondenSans"/>
              </a:rPr>
              <a:t>svårighet att kissa</a:t>
            </a:r>
          </a:p>
          <a:p>
            <a:pPr lvl="1">
              <a:buFont typeface="Arial" panose="020B0604020202020204" pitchFamily="34" charset="0"/>
              <a:buChar char="•"/>
              <a:tabLst>
                <a:tab pos="363538" algn="l"/>
              </a:tabLst>
            </a:pPr>
            <a:r>
              <a:rPr lang="sv-SE" sz="2800" b="0" i="0" dirty="0">
                <a:solidFill>
                  <a:srgbClr val="4A4A4A"/>
                </a:solidFill>
                <a:effectLst/>
                <a:latin typeface="CancerfondenSans"/>
              </a:rPr>
              <a:t>blödningar utan känd orsak</a:t>
            </a:r>
          </a:p>
          <a:p>
            <a:pPr lvl="1">
              <a:buFont typeface="Arial" panose="020B0604020202020204" pitchFamily="34" charset="0"/>
              <a:buChar char="•"/>
            </a:pPr>
            <a:r>
              <a:rPr lang="sv-SE" sz="2800" b="0" i="0" dirty="0">
                <a:solidFill>
                  <a:srgbClr val="4A4A4A"/>
                </a:solidFill>
                <a:effectLst/>
                <a:latin typeface="CancerfondenSans"/>
              </a:rPr>
              <a:t>försämrad aptit och ofrivillig viktnedgång</a:t>
            </a:r>
          </a:p>
          <a:p>
            <a:pPr lvl="1">
              <a:buFont typeface="Arial" panose="020B0604020202020204" pitchFamily="34" charset="0"/>
              <a:buChar char="•"/>
              <a:tabLst>
                <a:tab pos="363538" algn="l"/>
              </a:tabLst>
            </a:pPr>
            <a:r>
              <a:rPr lang="sv-SE" sz="2800" b="0" i="0" dirty="0">
                <a:solidFill>
                  <a:srgbClr val="4A4A4A"/>
                </a:solidFill>
                <a:effectLst/>
                <a:latin typeface="CancerfondenSans"/>
              </a:rPr>
              <a:t>långvarig feber</a:t>
            </a:r>
          </a:p>
          <a:p>
            <a:pPr lvl="1">
              <a:buFont typeface="Arial" panose="020B0604020202020204" pitchFamily="34" charset="0"/>
              <a:buChar char="•"/>
              <a:tabLst>
                <a:tab pos="363538" algn="l"/>
              </a:tabLst>
            </a:pPr>
            <a:r>
              <a:rPr lang="sv-SE" sz="2800" b="0" i="0" dirty="0">
                <a:solidFill>
                  <a:srgbClr val="4A4A4A"/>
                </a:solidFill>
                <a:effectLst/>
                <a:latin typeface="CancerfondenSans"/>
              </a:rPr>
              <a:t>samt oklara symtom från nervsystemet.</a:t>
            </a:r>
          </a:p>
          <a:p>
            <a:pPr marL="0" marR="0" indent="0" algn="l" defTabSz="457200" rtl="0" fontAlgn="auto" latinLnBrk="0" hangingPunct="0">
              <a:lnSpc>
                <a:spcPct val="100000"/>
              </a:lnSpc>
              <a:spcBef>
                <a:spcPts val="0"/>
              </a:spcBef>
              <a:spcAft>
                <a:spcPts val="0"/>
              </a:spcAft>
              <a:buClrTx/>
              <a:buSzTx/>
              <a:buFontTx/>
              <a:buNone/>
              <a:tabLst/>
            </a:pPr>
            <a:endParaRPr kumimoji="0" lang="sv-SE" sz="28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1741706517"/>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bildnummer 5">
            <a:extLst>
              <a:ext uri="{FF2B5EF4-FFF2-40B4-BE49-F238E27FC236}">
                <a16:creationId xmlns:a16="http://schemas.microsoft.com/office/drawing/2014/main" id="{253E79A5-90CC-438D-82B8-57B88B17953C}"/>
              </a:ext>
            </a:extLst>
          </p:cNvPr>
          <p:cNvSpPr>
            <a:spLocks noGrp="1"/>
          </p:cNvSpPr>
          <p:nvPr>
            <p:ph type="sldNum" sz="quarter" idx="2"/>
          </p:nvPr>
        </p:nvSpPr>
        <p:spPr>
          <a:xfrm>
            <a:off x="6772275" y="6029325"/>
            <a:ext cx="2133600" cy="368301"/>
          </a:xfrm>
        </p:spPr>
        <p:txBody>
          <a:bodyPr/>
          <a:lstStyle/>
          <a:p>
            <a:fld id="{86CB4B4D-7CA3-9044-876B-883B54F8677D}" type="slidenum">
              <a:rPr lang="sv-SE" smtClean="0"/>
              <a:t>36</a:t>
            </a:fld>
            <a:endParaRPr lang="sv-SE" dirty="0"/>
          </a:p>
        </p:txBody>
      </p:sp>
      <p:sp>
        <p:nvSpPr>
          <p:cNvPr id="6" name="Rubrik 3">
            <a:extLst>
              <a:ext uri="{FF2B5EF4-FFF2-40B4-BE49-F238E27FC236}">
                <a16:creationId xmlns:a16="http://schemas.microsoft.com/office/drawing/2014/main" id="{6E5730E3-E88B-457C-9774-65B70C9D5B07}"/>
              </a:ext>
            </a:extLst>
          </p:cNvPr>
          <p:cNvSpPr>
            <a:spLocks noGrp="1"/>
          </p:cNvSpPr>
          <p:nvPr>
            <p:ph type="title"/>
          </p:nvPr>
        </p:nvSpPr>
        <p:spPr>
          <a:xfrm>
            <a:off x="877887" y="566734"/>
            <a:ext cx="7400926" cy="678409"/>
          </a:xfrm>
        </p:spPr>
        <p:txBody>
          <a:bodyPr>
            <a:normAutofit fontScale="90000"/>
          </a:bodyPr>
          <a:lstStyle/>
          <a:p>
            <a:pPr algn="ctr"/>
            <a:br>
              <a:rPr lang="sv-SE" sz="1800" dirty="0">
                <a:solidFill>
                  <a:srgbClr val="000000"/>
                </a:solidFill>
                <a:effectLst/>
                <a:latin typeface="Times New Roman" panose="02020603050405020304" pitchFamily="18" charset="0"/>
                <a:ea typeface="Times New Roman" panose="02020603050405020304" pitchFamily="18" charset="0"/>
              </a:rPr>
            </a:br>
            <a:endParaRPr lang="sv-SE" dirty="0"/>
          </a:p>
        </p:txBody>
      </p:sp>
      <p:sp>
        <p:nvSpPr>
          <p:cNvPr id="2" name="textruta 1">
            <a:extLst>
              <a:ext uri="{FF2B5EF4-FFF2-40B4-BE49-F238E27FC236}">
                <a16:creationId xmlns:a16="http://schemas.microsoft.com/office/drawing/2014/main" id="{3473089E-48A4-493B-911D-2B146B09C366}"/>
              </a:ext>
            </a:extLst>
          </p:cNvPr>
          <p:cNvSpPr txBox="1"/>
          <p:nvPr/>
        </p:nvSpPr>
        <p:spPr>
          <a:xfrm>
            <a:off x="793212" y="374577"/>
            <a:ext cx="7579608" cy="16004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sv-SE" sz="4000" b="1" i="0" dirty="0">
                <a:solidFill>
                  <a:srgbClr val="3647AD"/>
                </a:solidFill>
                <a:effectLst/>
                <a:latin typeface="CancerfondenSans"/>
              </a:rPr>
              <a:t>Hur tidigt kan man hitta en cancer?</a:t>
            </a:r>
          </a:p>
          <a:p>
            <a:endParaRPr lang="sv-SE" sz="4000" b="1" i="0" dirty="0">
              <a:solidFill>
                <a:srgbClr val="3647AD"/>
              </a:solidFill>
              <a:effectLst/>
              <a:latin typeface="CancerfondenSans"/>
            </a:endParaRPr>
          </a:p>
          <a:p>
            <a:pPr marL="0" marR="0" indent="0" algn="ctr" defTabSz="457200" rtl="0" fontAlgn="auto" latinLnBrk="0" hangingPunct="0">
              <a:lnSpc>
                <a:spcPct val="100000"/>
              </a:lnSpc>
              <a:spcBef>
                <a:spcPts val="0"/>
              </a:spcBef>
              <a:spcAft>
                <a:spcPts val="0"/>
              </a:spcAft>
              <a:buClrTx/>
              <a:buSzTx/>
              <a:buFontTx/>
              <a:buNone/>
              <a:tabLst/>
            </a:pPr>
            <a:endParaRPr kumimoji="0" lang="sv-SE" sz="1800" b="0" i="0" u="none" strike="noStrike" cap="none" spc="0" normalizeH="0" baseline="0" dirty="0">
              <a:ln>
                <a:noFill/>
              </a:ln>
              <a:solidFill>
                <a:srgbClr val="000000"/>
              </a:solidFill>
              <a:effectLst/>
              <a:uFillTx/>
              <a:latin typeface="+mn-lt"/>
              <a:ea typeface="+mn-ea"/>
              <a:cs typeface="+mn-cs"/>
              <a:sym typeface="Calibri"/>
            </a:endParaRPr>
          </a:p>
        </p:txBody>
      </p:sp>
      <p:sp>
        <p:nvSpPr>
          <p:cNvPr id="3" name="textruta 2">
            <a:extLst>
              <a:ext uri="{FF2B5EF4-FFF2-40B4-BE49-F238E27FC236}">
                <a16:creationId xmlns:a16="http://schemas.microsoft.com/office/drawing/2014/main" id="{D4E8141E-23F8-42FC-8F89-12DC1BFD8448}"/>
              </a:ext>
            </a:extLst>
          </p:cNvPr>
          <p:cNvSpPr txBox="1"/>
          <p:nvPr/>
        </p:nvSpPr>
        <p:spPr>
          <a:xfrm>
            <a:off x="793212" y="1729647"/>
            <a:ext cx="7733843" cy="45243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571500" marR="0" indent="-57150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kumimoji="0" lang="sv-SE" sz="3600" b="0" i="0" u="none" strike="noStrike" cap="none" spc="0" normalizeH="0" baseline="0" dirty="0">
                <a:ln>
                  <a:noFill/>
                </a:ln>
                <a:solidFill>
                  <a:srgbClr val="000000"/>
                </a:solidFill>
                <a:effectLst/>
                <a:uFillTx/>
                <a:latin typeface="CancerfondenSans"/>
                <a:sym typeface="Calibri"/>
              </a:rPr>
              <a:t>Tidigt upptäckt (tumörstorlek, stadium </a:t>
            </a:r>
            <a:r>
              <a:rPr kumimoji="0" lang="sv-SE" sz="3600" b="0" i="0" u="none" strike="noStrike" cap="none" spc="0" normalizeH="0" baseline="0">
                <a:ln>
                  <a:noFill/>
                </a:ln>
                <a:solidFill>
                  <a:srgbClr val="000000"/>
                </a:solidFill>
                <a:effectLst/>
                <a:uFillTx/>
                <a:latin typeface="CancerfondenSans"/>
                <a:sym typeface="Calibri"/>
              </a:rPr>
              <a:t>m.m.)</a:t>
            </a:r>
            <a:endParaRPr kumimoji="0" lang="sv-SE" sz="3600" b="0" i="0" u="none" strike="noStrike" cap="none" spc="0" normalizeH="0" baseline="0" dirty="0">
              <a:ln>
                <a:noFill/>
              </a:ln>
              <a:solidFill>
                <a:srgbClr val="000000"/>
              </a:solidFill>
              <a:effectLst/>
              <a:uFillTx/>
              <a:latin typeface="CancerfondenSans"/>
              <a:sym typeface="Calibri"/>
            </a:endParaRPr>
          </a:p>
          <a:p>
            <a:pPr marL="571500" marR="0" indent="-57150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lang="sv-SE" sz="3600" dirty="0">
                <a:latin typeface="CancerfondenSans"/>
              </a:rPr>
              <a:t>Screeningundersökningar ( livmoder-hals-, bröst-, prostata-, tjock- och ändtarmscancer…</a:t>
            </a:r>
          </a:p>
          <a:p>
            <a:pPr marL="571500" marR="0" indent="-571500" algn="l" defTabSz="457200" rtl="0" fontAlgn="auto" latinLnBrk="0" hangingPunct="0">
              <a:lnSpc>
                <a:spcPct val="100000"/>
              </a:lnSpc>
              <a:spcBef>
                <a:spcPts val="0"/>
              </a:spcBef>
              <a:spcAft>
                <a:spcPts val="0"/>
              </a:spcAft>
              <a:buClrTx/>
              <a:buSzTx/>
              <a:buFont typeface="Arial" panose="020B0604020202020204" pitchFamily="34" charset="0"/>
              <a:buChar char="•"/>
              <a:tabLst/>
            </a:pPr>
            <a:endParaRPr lang="sv-SE" sz="3600" dirty="0">
              <a:latin typeface="CancerfondenSans"/>
            </a:endParaRPr>
          </a:p>
          <a:p>
            <a:pPr marR="0" algn="l" defTabSz="457200" rtl="0" fontAlgn="auto" latinLnBrk="0" hangingPunct="0">
              <a:lnSpc>
                <a:spcPct val="100000"/>
              </a:lnSpc>
              <a:spcBef>
                <a:spcPts val="0"/>
              </a:spcBef>
              <a:spcAft>
                <a:spcPts val="0"/>
              </a:spcAft>
              <a:buClrTx/>
              <a:buSzTx/>
              <a:tabLst/>
            </a:pPr>
            <a:r>
              <a:rPr kumimoji="0" lang="sv-SE" sz="3600" b="0" i="0" u="none" strike="noStrike" cap="none" spc="0" normalizeH="0" baseline="0" dirty="0">
                <a:ln>
                  <a:noFill/>
                </a:ln>
                <a:solidFill>
                  <a:srgbClr val="000000"/>
                </a:solidFill>
                <a:effectLst/>
                <a:uFillTx/>
                <a:latin typeface="CancerfondenSans"/>
                <a:sym typeface="Calibri"/>
                <a:hlinkClick r:id="rId2"/>
              </a:rPr>
              <a:t>https://www.youtube.com/watch?v=YwckbnHZYU4</a:t>
            </a:r>
            <a:endParaRPr kumimoji="0" lang="sv-SE" sz="3600" b="0" i="0" u="none" strike="noStrike" cap="none" spc="0" normalizeH="0" baseline="0" dirty="0">
              <a:ln>
                <a:noFill/>
              </a:ln>
              <a:solidFill>
                <a:srgbClr val="000000"/>
              </a:solidFill>
              <a:effectLst/>
              <a:uFillTx/>
              <a:latin typeface="CancerfondenSans"/>
              <a:sym typeface="Calibri"/>
            </a:endParaRPr>
          </a:p>
        </p:txBody>
      </p:sp>
    </p:spTree>
    <p:extLst>
      <p:ext uri="{BB962C8B-B14F-4D97-AF65-F5344CB8AC3E}">
        <p14:creationId xmlns:p14="http://schemas.microsoft.com/office/powerpoint/2010/main" val="4104049262"/>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bildnummer 5">
            <a:extLst>
              <a:ext uri="{FF2B5EF4-FFF2-40B4-BE49-F238E27FC236}">
                <a16:creationId xmlns:a16="http://schemas.microsoft.com/office/drawing/2014/main" id="{253E79A5-90CC-438D-82B8-57B88B17953C}"/>
              </a:ext>
            </a:extLst>
          </p:cNvPr>
          <p:cNvSpPr>
            <a:spLocks noGrp="1"/>
          </p:cNvSpPr>
          <p:nvPr>
            <p:ph type="sldNum" sz="quarter" idx="2"/>
          </p:nvPr>
        </p:nvSpPr>
        <p:spPr>
          <a:xfrm>
            <a:off x="6772275" y="6029325"/>
            <a:ext cx="2133600" cy="368301"/>
          </a:xfrm>
        </p:spPr>
        <p:txBody>
          <a:bodyPr/>
          <a:lstStyle/>
          <a:p>
            <a:fld id="{86CB4B4D-7CA3-9044-876B-883B54F8677D}" type="slidenum">
              <a:rPr lang="sv-SE" smtClean="0"/>
              <a:t>37</a:t>
            </a:fld>
            <a:endParaRPr lang="sv-SE" dirty="0"/>
          </a:p>
        </p:txBody>
      </p:sp>
      <p:sp>
        <p:nvSpPr>
          <p:cNvPr id="6" name="Rubrik 3">
            <a:extLst>
              <a:ext uri="{FF2B5EF4-FFF2-40B4-BE49-F238E27FC236}">
                <a16:creationId xmlns:a16="http://schemas.microsoft.com/office/drawing/2014/main" id="{6E5730E3-E88B-457C-9774-65B70C9D5B07}"/>
              </a:ext>
            </a:extLst>
          </p:cNvPr>
          <p:cNvSpPr>
            <a:spLocks noGrp="1"/>
          </p:cNvSpPr>
          <p:nvPr>
            <p:ph type="title"/>
          </p:nvPr>
        </p:nvSpPr>
        <p:spPr>
          <a:xfrm>
            <a:off x="877887" y="566734"/>
            <a:ext cx="7400926" cy="678409"/>
          </a:xfrm>
        </p:spPr>
        <p:txBody>
          <a:bodyPr>
            <a:normAutofit fontScale="90000"/>
          </a:bodyPr>
          <a:lstStyle/>
          <a:p>
            <a:pPr algn="ctr"/>
            <a:br>
              <a:rPr lang="sv-SE" sz="1800" dirty="0">
                <a:solidFill>
                  <a:srgbClr val="000000"/>
                </a:solidFill>
                <a:effectLst/>
                <a:latin typeface="Times New Roman" panose="02020603050405020304" pitchFamily="18" charset="0"/>
                <a:ea typeface="Times New Roman" panose="02020603050405020304" pitchFamily="18" charset="0"/>
              </a:rPr>
            </a:br>
            <a:endParaRPr lang="sv-SE" dirty="0"/>
          </a:p>
        </p:txBody>
      </p:sp>
      <p:pic>
        <p:nvPicPr>
          <p:cNvPr id="2" name="Bildobjekt 1">
            <a:extLst>
              <a:ext uri="{FF2B5EF4-FFF2-40B4-BE49-F238E27FC236}">
                <a16:creationId xmlns:a16="http://schemas.microsoft.com/office/drawing/2014/main" id="{E3A5B723-01BD-4ED0-8B51-04BEBA6594A3}"/>
              </a:ext>
            </a:extLst>
          </p:cNvPr>
          <p:cNvPicPr>
            <a:picLocks noChangeAspect="1"/>
          </p:cNvPicPr>
          <p:nvPr/>
        </p:nvPicPr>
        <p:blipFill>
          <a:blip r:embed="rId2"/>
          <a:stretch>
            <a:fillRect/>
          </a:stretch>
        </p:blipFill>
        <p:spPr>
          <a:xfrm>
            <a:off x="331864" y="1802666"/>
            <a:ext cx="8480271" cy="4078577"/>
          </a:xfrm>
          <a:prstGeom prst="rect">
            <a:avLst/>
          </a:prstGeom>
        </p:spPr>
      </p:pic>
      <p:sp>
        <p:nvSpPr>
          <p:cNvPr id="8" name="textruta 7">
            <a:extLst>
              <a:ext uri="{FF2B5EF4-FFF2-40B4-BE49-F238E27FC236}">
                <a16:creationId xmlns:a16="http://schemas.microsoft.com/office/drawing/2014/main" id="{920B80F9-6E01-42B7-85DE-86D61738F0B0}"/>
              </a:ext>
            </a:extLst>
          </p:cNvPr>
          <p:cNvSpPr txBox="1"/>
          <p:nvPr/>
        </p:nvSpPr>
        <p:spPr>
          <a:xfrm>
            <a:off x="793212" y="374577"/>
            <a:ext cx="7579608" cy="16004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sv-SE" sz="4000" b="1" i="0" dirty="0">
                <a:solidFill>
                  <a:srgbClr val="3647AD"/>
                </a:solidFill>
                <a:effectLst/>
                <a:latin typeface="CancerfondenSans"/>
              </a:rPr>
              <a:t>Hur tidigt kan man hitta en cancer?</a:t>
            </a:r>
          </a:p>
          <a:p>
            <a:endParaRPr lang="sv-SE" sz="4000" b="1" i="0" dirty="0">
              <a:solidFill>
                <a:srgbClr val="3647AD"/>
              </a:solidFill>
              <a:effectLst/>
              <a:latin typeface="CancerfondenSans"/>
            </a:endParaRPr>
          </a:p>
          <a:p>
            <a:pPr marL="0" marR="0" indent="0" algn="ctr" defTabSz="457200" rtl="0" fontAlgn="auto" latinLnBrk="0" hangingPunct="0">
              <a:lnSpc>
                <a:spcPct val="100000"/>
              </a:lnSpc>
              <a:spcBef>
                <a:spcPts val="0"/>
              </a:spcBef>
              <a:spcAft>
                <a:spcPts val="0"/>
              </a:spcAft>
              <a:buClrTx/>
              <a:buSzTx/>
              <a:buFontTx/>
              <a:buNone/>
              <a:tabLst/>
            </a:pPr>
            <a:endParaRPr kumimoji="0" lang="sv-SE" sz="18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3327067976"/>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77888" y="566735"/>
            <a:ext cx="7400925" cy="678408"/>
          </a:xfrm>
        </p:spPr>
        <p:txBody>
          <a:bodyPr anchor="ctr">
            <a:normAutofit fontScale="90000"/>
          </a:bodyPr>
          <a:lstStyle/>
          <a:p>
            <a:r>
              <a:rPr lang="sv-SE" dirty="0"/>
              <a:t>Nationell arbetsgrupp tidig upptäckt (NAG TU)</a:t>
            </a:r>
          </a:p>
        </p:txBody>
      </p:sp>
      <p:graphicFrame>
        <p:nvGraphicFramePr>
          <p:cNvPr id="9" name="Platshållare för innehåll 2">
            <a:extLst>
              <a:ext uri="{FF2B5EF4-FFF2-40B4-BE49-F238E27FC236}">
                <a16:creationId xmlns:a16="http://schemas.microsoft.com/office/drawing/2014/main" id="{66F24299-696A-4BC1-AFF1-4273D92E4079}"/>
              </a:ext>
            </a:extLst>
          </p:cNvPr>
          <p:cNvGraphicFramePr>
            <a:graphicFrameLocks noGrp="1"/>
          </p:cNvGraphicFramePr>
          <p:nvPr>
            <p:ph idx="1"/>
          </p:nvPr>
        </p:nvGraphicFramePr>
        <p:xfrm>
          <a:off x="877888" y="1245144"/>
          <a:ext cx="7400925"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41469348"/>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6C8B6DA-5266-FA4D-A0FA-E78673C70EF3}"/>
              </a:ext>
            </a:extLst>
          </p:cNvPr>
          <p:cNvSpPr>
            <a:spLocks noGrp="1"/>
          </p:cNvSpPr>
          <p:nvPr>
            <p:ph type="title"/>
          </p:nvPr>
        </p:nvSpPr>
        <p:spPr>
          <a:xfrm>
            <a:off x="1213554" y="566736"/>
            <a:ext cx="7400925" cy="678408"/>
          </a:xfrm>
        </p:spPr>
        <p:txBody>
          <a:bodyPr>
            <a:normAutofit fontScale="90000"/>
          </a:bodyPr>
          <a:lstStyle/>
          <a:p>
            <a:pPr algn="ctr"/>
            <a:r>
              <a:rPr lang="sv-SE" dirty="0"/>
              <a:t>Representanter i den nationell arbetsgruppen för tidig upptäckt</a:t>
            </a:r>
          </a:p>
        </p:txBody>
      </p:sp>
      <p:sp>
        <p:nvSpPr>
          <p:cNvPr id="3" name="Platshållare för innehåll 2">
            <a:extLst>
              <a:ext uri="{FF2B5EF4-FFF2-40B4-BE49-F238E27FC236}">
                <a16:creationId xmlns:a16="http://schemas.microsoft.com/office/drawing/2014/main" id="{943BFC32-6E69-5248-AA84-97F79779E2F2}"/>
              </a:ext>
            </a:extLst>
          </p:cNvPr>
          <p:cNvSpPr>
            <a:spLocks noGrp="1"/>
          </p:cNvSpPr>
          <p:nvPr>
            <p:ph idx="1"/>
          </p:nvPr>
        </p:nvSpPr>
        <p:spPr>
          <a:xfrm>
            <a:off x="877887" y="2054768"/>
            <a:ext cx="7400926" cy="4525964"/>
          </a:xfrm>
        </p:spPr>
        <p:txBody>
          <a:bodyPr/>
          <a:lstStyle/>
          <a:p>
            <a:endParaRPr lang="sv-SE" dirty="0"/>
          </a:p>
          <a:p>
            <a:r>
              <a:rPr lang="sv-SE" sz="2000" b="1" dirty="0" err="1"/>
              <a:t>Ordf</a:t>
            </a:r>
            <a:r>
              <a:rPr lang="sv-SE" sz="2000" b="1" dirty="0"/>
              <a:t>:  			</a:t>
            </a:r>
            <a:r>
              <a:rPr lang="sv-SE" sz="2000" b="1" dirty="0" err="1"/>
              <a:t>Marcela</a:t>
            </a:r>
            <a:r>
              <a:rPr lang="sv-SE" sz="2000" b="1" dirty="0"/>
              <a:t> Ewing</a:t>
            </a:r>
          </a:p>
          <a:p>
            <a:r>
              <a:rPr lang="sv-SE" sz="2000" dirty="0"/>
              <a:t>Syd:  			Magdalena Taylor </a:t>
            </a:r>
          </a:p>
          <a:p>
            <a:r>
              <a:rPr lang="sv-SE" sz="2000" dirty="0"/>
              <a:t>Sthlm-G:  		Elinor Nemlander (</a:t>
            </a:r>
            <a:r>
              <a:rPr lang="sv-SE" sz="2000" dirty="0" err="1"/>
              <a:t>Eliya</a:t>
            </a:r>
            <a:r>
              <a:rPr lang="sv-SE" sz="2000" dirty="0"/>
              <a:t> </a:t>
            </a:r>
            <a:r>
              <a:rPr lang="sv-SE" sz="2000" dirty="0" err="1"/>
              <a:t>Abedi</a:t>
            </a:r>
            <a:r>
              <a:rPr lang="sv-SE" sz="2000" dirty="0"/>
              <a:t> föräldraledig)</a:t>
            </a:r>
          </a:p>
          <a:p>
            <a:r>
              <a:rPr lang="sv-SE" sz="2000" dirty="0"/>
              <a:t>Väst: 			Gudrun </a:t>
            </a:r>
            <a:r>
              <a:rPr lang="sv-SE" sz="2000" dirty="0" err="1"/>
              <a:t>Greim</a:t>
            </a:r>
            <a:endParaRPr lang="sv-SE" sz="2000" dirty="0"/>
          </a:p>
          <a:p>
            <a:r>
              <a:rPr lang="sv-SE" sz="2000" dirty="0"/>
              <a:t>Norr: 			</a:t>
            </a:r>
            <a:r>
              <a:rPr lang="sv-SE" sz="2000" dirty="0" err="1"/>
              <a:t>Senada</a:t>
            </a:r>
            <a:r>
              <a:rPr lang="sv-SE" sz="2000" dirty="0"/>
              <a:t> </a:t>
            </a:r>
            <a:r>
              <a:rPr lang="sv-SE" sz="2000" dirty="0" err="1"/>
              <a:t>Hajdarevic</a:t>
            </a:r>
            <a:r>
              <a:rPr lang="sv-SE" sz="2000" dirty="0"/>
              <a:t>  </a:t>
            </a:r>
          </a:p>
          <a:p>
            <a:r>
              <a:rPr lang="sv-SE" sz="2000" dirty="0"/>
              <a:t>Mellansverige: 	Katarina Östman </a:t>
            </a:r>
          </a:p>
          <a:p>
            <a:r>
              <a:rPr lang="sv-SE" sz="2000" dirty="0"/>
              <a:t>Sydöst : 			Pia Landberg</a:t>
            </a:r>
          </a:p>
          <a:p>
            <a:endParaRPr lang="sv-SE" dirty="0"/>
          </a:p>
        </p:txBody>
      </p:sp>
    </p:spTree>
    <p:extLst>
      <p:ext uri="{BB962C8B-B14F-4D97-AF65-F5344CB8AC3E}">
        <p14:creationId xmlns:p14="http://schemas.microsoft.com/office/powerpoint/2010/main" val="2078915866"/>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a:xfrm>
            <a:off x="628650" y="6419594"/>
            <a:ext cx="890049" cy="365125"/>
          </a:xfrm>
          <a:prstGeom prst="rect">
            <a:avLst/>
          </a:prstGeom>
        </p:spPr>
        <p:txBody>
          <a:bodyPr vert="horz" lIns="91440" tIns="45720" rIns="91440" bIns="45720" rtlCol="0" anchor="ctr"/>
          <a:lstStyle>
            <a:defPPr>
              <a:defRPr lang="sv-SE"/>
            </a:defPPr>
            <a:lvl1pPr marL="0" algn="l" defTabSz="457200" rtl="0" eaLnBrk="1" latinLnBrk="0" hangingPunct="1">
              <a:defRPr sz="900" kern="1200">
                <a:solidFill>
                  <a:schemeClr val="bg1"/>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50F6515A-802A-524A-94B7-7CB79B441C5F}" type="datetime1">
              <a:rPr lang="sv-SE" smtClean="0"/>
              <a:pPr marL="0" marR="0" lvl="0" indent="0" algn="l" defTabSz="457200" rtl="0" eaLnBrk="1" fontAlgn="auto" latinLnBrk="0" hangingPunct="1">
                <a:lnSpc>
                  <a:spcPct val="100000"/>
                </a:lnSpc>
                <a:spcBef>
                  <a:spcPts val="0"/>
                </a:spcBef>
                <a:spcAft>
                  <a:spcPts val="0"/>
                </a:spcAft>
                <a:buClrTx/>
                <a:buSzTx/>
                <a:buFontTx/>
                <a:buNone/>
                <a:tabLst/>
                <a:defRPr/>
              </a:pPr>
              <a:t>2022-03-26</a:t>
            </a:fld>
            <a:endParaRPr kumimoji="0" lang="sv-SE" sz="900" b="0" i="0" u="none" strike="noStrike" kern="1200" cap="none" spc="0" normalizeH="0" baseline="0" noProof="0">
              <a:ln>
                <a:noFill/>
              </a:ln>
              <a:solidFill>
                <a:srgbClr val="FFFFFF"/>
              </a:solidFill>
              <a:effectLst/>
              <a:uLnTx/>
              <a:uFillTx/>
              <a:latin typeface="Arial" charset="0"/>
              <a:cs typeface="Arial" charset="0"/>
            </a:endParaRPr>
          </a:p>
        </p:txBody>
      </p:sp>
      <p:sp>
        <p:nvSpPr>
          <p:cNvPr id="44" name="Platshållare för sidfot 5"/>
          <p:cNvSpPr>
            <a:spLocks noGrp="1"/>
          </p:cNvSpPr>
          <p:nvPr>
            <p:ph type="ftr" sz="quarter" idx="11"/>
          </p:nvPr>
        </p:nvSpPr>
        <p:spPr>
          <a:xfrm>
            <a:off x="1669277" y="6419594"/>
            <a:ext cx="3086100" cy="365125"/>
          </a:xfrm>
          <a:prstGeom prst="rect">
            <a:avLst/>
          </a:prstGeom>
        </p:spPr>
        <p:txBody>
          <a:bodyPr vert="horz" lIns="91440" tIns="45720" rIns="91440" bIns="45720" rtlCol="0" anchor="ctr"/>
          <a:lstStyle>
            <a:defPPr>
              <a:defRPr lang="sv-SE"/>
            </a:defPPr>
            <a:lvl1pPr marL="0" algn="l" defTabSz="457200" rtl="0" eaLnBrk="1" latinLnBrk="0" hangingPunct="1">
              <a:defRPr sz="900" kern="1200">
                <a:solidFill>
                  <a:schemeClr val="bg1"/>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sv-SE"/>
              <a:t>Namn | Sammanhang</a:t>
            </a:r>
            <a:endParaRPr kumimoji="0" lang="sv-SE" sz="900" b="0" i="0" u="none" strike="noStrike" kern="1200" cap="none" spc="0" normalizeH="0" baseline="0" noProof="0">
              <a:ln>
                <a:noFill/>
              </a:ln>
              <a:solidFill>
                <a:srgbClr val="FFFFFF"/>
              </a:solidFill>
              <a:effectLst/>
              <a:uLnTx/>
              <a:uFillTx/>
              <a:latin typeface="Arial" charset="0"/>
              <a:cs typeface="Arial" charset="0"/>
            </a:endParaRPr>
          </a:p>
        </p:txBody>
      </p:sp>
      <p:sp>
        <p:nvSpPr>
          <p:cNvPr id="2" name="Rubrik 1"/>
          <p:cNvSpPr>
            <a:spLocks noGrp="1"/>
          </p:cNvSpPr>
          <p:nvPr>
            <p:ph type="title"/>
          </p:nvPr>
        </p:nvSpPr>
        <p:spPr>
          <a:xfrm>
            <a:off x="1428909" y="327029"/>
            <a:ext cx="6268031" cy="678408"/>
          </a:xfrm>
        </p:spPr>
        <p:txBody>
          <a:bodyPr>
            <a:normAutofit fontScale="90000"/>
          </a:bodyPr>
          <a:lstStyle/>
          <a:p>
            <a:r>
              <a:rPr lang="sv-SE"/>
              <a:t>Regionala cancercentra och samverkan</a:t>
            </a:r>
          </a:p>
        </p:txBody>
      </p:sp>
      <p:pic>
        <p:nvPicPr>
          <p:cNvPr id="7" name="Picture 5" descr="sverigekarta100"/>
          <p:cNvPicPr>
            <a:picLocks noChangeAspect="1" noChangeArrowheads="1"/>
          </p:cNvPicPr>
          <p:nvPr/>
        </p:nvPicPr>
        <p:blipFill>
          <a:blip r:embed="rId2" cstate="print"/>
          <a:srcRect/>
          <a:stretch>
            <a:fillRect/>
          </a:stretch>
        </p:blipFill>
        <p:spPr bwMode="auto">
          <a:xfrm>
            <a:off x="621596" y="3985508"/>
            <a:ext cx="2007850" cy="2196271"/>
          </a:xfrm>
          <a:prstGeom prst="rect">
            <a:avLst/>
          </a:prstGeom>
          <a:noFill/>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596" y="1278245"/>
            <a:ext cx="1614626" cy="1944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5" name="textruta 4"/>
          <p:cNvSpPr txBox="1"/>
          <p:nvPr/>
        </p:nvSpPr>
        <p:spPr>
          <a:xfrm>
            <a:off x="523938" y="3462288"/>
            <a:ext cx="238793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a:ln>
                  <a:noFill/>
                </a:ln>
                <a:solidFill>
                  <a:srgbClr val="000000"/>
                </a:solidFill>
                <a:effectLst/>
                <a:uLnTx/>
                <a:uFillTx/>
                <a:latin typeface="Calibri"/>
                <a:ea typeface="+mn-ea"/>
                <a:cs typeface="+mn-cs"/>
              </a:rPr>
              <a:t>En nationell cancerstrategi för framtiden, SOU 2009:11 </a:t>
            </a:r>
          </a:p>
        </p:txBody>
      </p:sp>
      <p:sp>
        <p:nvSpPr>
          <p:cNvPr id="9" name="textruta 8">
            <a:extLst>
              <a:ext uri="{FF2B5EF4-FFF2-40B4-BE49-F238E27FC236}">
                <a16:creationId xmlns:a16="http://schemas.microsoft.com/office/drawing/2014/main" id="{C633A85F-1A40-4CAD-BCDB-A7C808C11EB7}"/>
              </a:ext>
            </a:extLst>
          </p:cNvPr>
          <p:cNvSpPr txBox="1"/>
          <p:nvPr/>
        </p:nvSpPr>
        <p:spPr>
          <a:xfrm>
            <a:off x="3746090" y="2054943"/>
            <a:ext cx="4776314" cy="3693319"/>
          </a:xfrm>
          <a:prstGeom prst="rect">
            <a:avLst/>
          </a:prstGeom>
          <a:noFill/>
        </p:spPr>
        <p:txBody>
          <a:bodyPr wrap="square" rtlCol="0">
            <a:spAutoFit/>
          </a:bodyPr>
          <a:lstStyle/>
          <a:p>
            <a:r>
              <a:rPr lang="sv-SE" b="1"/>
              <a:t>Fem övergripande mål för strategin</a:t>
            </a:r>
          </a:p>
          <a:p>
            <a:endParaRPr lang="sv-SE" b="1"/>
          </a:p>
          <a:p>
            <a:r>
              <a:rPr lang="sv-SE"/>
              <a:t>De är att</a:t>
            </a:r>
          </a:p>
          <a:p>
            <a:endParaRPr lang="sv-SE"/>
          </a:p>
          <a:p>
            <a:pPr marL="342900" indent="-342900">
              <a:buFont typeface="+mj-lt"/>
              <a:buAutoNum type="arabicPeriod"/>
            </a:pPr>
            <a:r>
              <a:rPr lang="sv-SE"/>
              <a:t>Minska risken för insjuknande,</a:t>
            </a:r>
          </a:p>
          <a:p>
            <a:pPr marL="342900" indent="-342900">
              <a:buFont typeface="+mj-lt"/>
              <a:buAutoNum type="arabicPeriod"/>
            </a:pPr>
            <a:r>
              <a:rPr lang="sv-SE"/>
              <a:t>Förbättra kvaliteten i omhändertagande av patienter med cancer, </a:t>
            </a:r>
          </a:p>
          <a:p>
            <a:pPr marL="342900" indent="-342900">
              <a:buFont typeface="+mj-lt"/>
              <a:buAutoNum type="arabicPeriod"/>
            </a:pPr>
            <a:r>
              <a:rPr lang="sv-SE" dirty="0"/>
              <a:t>Förlänga överlevnadstiden och förbättra livskvaliteten efter en cancerdiagnos,</a:t>
            </a:r>
          </a:p>
          <a:p>
            <a:pPr marL="342900" indent="-342900">
              <a:buFont typeface="+mj-lt"/>
              <a:buAutoNum type="arabicPeriod"/>
            </a:pPr>
            <a:r>
              <a:rPr lang="sv-SE" dirty="0"/>
              <a:t>Minska regionala skillnader i överlevnadstid efter en cancerdiagnos,</a:t>
            </a:r>
          </a:p>
          <a:p>
            <a:pPr marL="342900" indent="-342900">
              <a:buFont typeface="+mj-lt"/>
              <a:buAutoNum type="arabicPeriod"/>
            </a:pPr>
            <a:r>
              <a:rPr lang="sv-SE" dirty="0"/>
              <a:t>Minska skillnader mellan befolkningsgrupper i insjuknande och överlevnadstid.</a:t>
            </a:r>
          </a:p>
        </p:txBody>
      </p:sp>
      <p:sp>
        <p:nvSpPr>
          <p:cNvPr id="3" name="textruta 2">
            <a:extLst>
              <a:ext uri="{FF2B5EF4-FFF2-40B4-BE49-F238E27FC236}">
                <a16:creationId xmlns:a16="http://schemas.microsoft.com/office/drawing/2014/main" id="{669E521B-0416-4625-BF88-395C7D9ACF7D}"/>
              </a:ext>
            </a:extLst>
          </p:cNvPr>
          <p:cNvSpPr txBox="1"/>
          <p:nvPr/>
        </p:nvSpPr>
        <p:spPr>
          <a:xfrm>
            <a:off x="1795347" y="4962294"/>
            <a:ext cx="1115123" cy="21544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800" dirty="0"/>
              <a:t>RCC Mellansverige</a:t>
            </a:r>
          </a:p>
        </p:txBody>
      </p:sp>
    </p:spTree>
    <p:extLst>
      <p:ext uri="{BB962C8B-B14F-4D97-AF65-F5344CB8AC3E}">
        <p14:creationId xmlns:p14="http://schemas.microsoft.com/office/powerpoint/2010/main" val="3611713873"/>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5895695-9122-C441-86DC-D474A33CE962}"/>
              </a:ext>
            </a:extLst>
          </p:cNvPr>
          <p:cNvSpPr>
            <a:spLocks noGrp="1"/>
          </p:cNvSpPr>
          <p:nvPr>
            <p:ph type="title"/>
          </p:nvPr>
        </p:nvSpPr>
        <p:spPr>
          <a:xfrm>
            <a:off x="1178830" y="569487"/>
            <a:ext cx="7400925" cy="678408"/>
          </a:xfrm>
        </p:spPr>
        <p:txBody>
          <a:bodyPr/>
          <a:lstStyle/>
          <a:p>
            <a:r>
              <a:rPr lang="sv-SE" dirty="0"/>
              <a:t>Uppdrag</a:t>
            </a:r>
          </a:p>
        </p:txBody>
      </p:sp>
      <p:sp>
        <p:nvSpPr>
          <p:cNvPr id="3" name="Platshållare för innehåll 2">
            <a:extLst>
              <a:ext uri="{FF2B5EF4-FFF2-40B4-BE49-F238E27FC236}">
                <a16:creationId xmlns:a16="http://schemas.microsoft.com/office/drawing/2014/main" id="{E7BB3A64-2836-184D-B2CF-724998031021}"/>
              </a:ext>
            </a:extLst>
          </p:cNvPr>
          <p:cNvSpPr>
            <a:spLocks noGrp="1"/>
          </p:cNvSpPr>
          <p:nvPr>
            <p:ph idx="1"/>
          </p:nvPr>
        </p:nvSpPr>
        <p:spPr>
          <a:xfrm>
            <a:off x="775683" y="1247895"/>
            <a:ext cx="7400925" cy="4525963"/>
          </a:xfrm>
        </p:spPr>
        <p:txBody>
          <a:bodyPr>
            <a:normAutofit/>
          </a:bodyPr>
          <a:lstStyle/>
          <a:p>
            <a:pPr>
              <a:buFont typeface="Arial" panose="020B0604020202020204" pitchFamily="34" charset="0"/>
              <a:buChar char="•"/>
            </a:pPr>
            <a:endParaRPr lang="sv-SE" sz="2000" dirty="0"/>
          </a:p>
          <a:p>
            <a:pPr>
              <a:buFont typeface="Arial" panose="020B0604020202020204" pitchFamily="34" charset="0"/>
              <a:buChar char="•"/>
            </a:pPr>
            <a:r>
              <a:rPr lang="sv-SE" sz="2200" dirty="0">
                <a:solidFill>
                  <a:srgbClr val="FF0000"/>
                </a:solidFill>
              </a:rPr>
              <a:t>Inventera utvecklingsarbete i Sverige inom TU</a:t>
            </a:r>
          </a:p>
          <a:p>
            <a:pPr>
              <a:buFont typeface="Arial" panose="020B0604020202020204" pitchFamily="34" charset="0"/>
              <a:buChar char="•"/>
            </a:pPr>
            <a:r>
              <a:rPr lang="sv-SE" sz="2200" dirty="0">
                <a:solidFill>
                  <a:srgbClr val="FF0000"/>
                </a:solidFill>
              </a:rPr>
              <a:t>Bevaka kunskapsområdet</a:t>
            </a:r>
          </a:p>
          <a:p>
            <a:pPr>
              <a:buFont typeface="Arial" panose="020B0604020202020204" pitchFamily="34" charset="0"/>
              <a:buChar char="•"/>
            </a:pPr>
            <a:r>
              <a:rPr lang="sv-SE" sz="2200" dirty="0">
                <a:solidFill>
                  <a:srgbClr val="FF0000"/>
                </a:solidFill>
              </a:rPr>
              <a:t>Lyfta och förslå nya initiativ </a:t>
            </a:r>
          </a:p>
          <a:p>
            <a:pPr>
              <a:buFont typeface="Arial" panose="020B0604020202020204" pitchFamily="34" charset="0"/>
              <a:buChar char="•"/>
            </a:pPr>
            <a:endParaRPr lang="sv-SE" sz="2000" dirty="0"/>
          </a:p>
          <a:p>
            <a:pPr marL="0" indent="0">
              <a:buNone/>
            </a:pPr>
            <a:endParaRPr lang="sv-SE" sz="2000" dirty="0"/>
          </a:p>
          <a:p>
            <a:pPr>
              <a:buFont typeface="Arial" panose="020B0604020202020204" pitchFamily="34" charset="0"/>
              <a:buChar char="•"/>
            </a:pPr>
            <a:r>
              <a:rPr lang="sv-SE" sz="2200" dirty="0"/>
              <a:t>Fokus på primärvårdens arbete</a:t>
            </a:r>
          </a:p>
          <a:p>
            <a:pPr>
              <a:buFont typeface="Arial" panose="020B0604020202020204" pitchFamily="34" charset="0"/>
              <a:buChar char="•"/>
            </a:pPr>
            <a:r>
              <a:rPr lang="sv-SE" sz="2200" dirty="0"/>
              <a:t>Samverkan</a:t>
            </a:r>
          </a:p>
          <a:p>
            <a:pPr>
              <a:buFont typeface="Arial" panose="020B0604020202020204" pitchFamily="34" charset="0"/>
              <a:buChar char="•"/>
            </a:pPr>
            <a:r>
              <a:rPr lang="sv-SE" sz="2200" dirty="0"/>
              <a:t>Regionala representanter</a:t>
            </a:r>
          </a:p>
        </p:txBody>
      </p:sp>
    </p:spTree>
    <p:extLst>
      <p:ext uri="{BB962C8B-B14F-4D97-AF65-F5344CB8AC3E}">
        <p14:creationId xmlns:p14="http://schemas.microsoft.com/office/powerpoint/2010/main" val="3448840092"/>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C2E24673-01FA-BF41-9281-B12788570884}"/>
              </a:ext>
            </a:extLst>
          </p:cNvPr>
          <p:cNvSpPr>
            <a:spLocks noGrp="1"/>
          </p:cNvSpPr>
          <p:nvPr>
            <p:ph type="title"/>
          </p:nvPr>
        </p:nvSpPr>
        <p:spPr/>
        <p:txBody>
          <a:bodyPr/>
          <a:lstStyle/>
          <a:p>
            <a:pPr algn="ctr"/>
            <a:r>
              <a:rPr lang="sv-SE"/>
              <a:t>Nulägesbekrivning</a:t>
            </a:r>
            <a:r>
              <a:rPr lang="sv-SE" dirty="0"/>
              <a:t> andel tidigt stadium</a:t>
            </a:r>
          </a:p>
        </p:txBody>
      </p:sp>
      <p:sp>
        <p:nvSpPr>
          <p:cNvPr id="7" name="Platshållare för innehåll 6">
            <a:extLst>
              <a:ext uri="{FF2B5EF4-FFF2-40B4-BE49-F238E27FC236}">
                <a16:creationId xmlns:a16="http://schemas.microsoft.com/office/drawing/2014/main" id="{CC3B9904-BEFB-0649-AF48-40E6E1D72A47}"/>
              </a:ext>
            </a:extLst>
          </p:cNvPr>
          <p:cNvSpPr>
            <a:spLocks noGrp="1"/>
          </p:cNvSpPr>
          <p:nvPr>
            <p:ph idx="1"/>
          </p:nvPr>
        </p:nvSpPr>
        <p:spPr>
          <a:xfrm>
            <a:off x="877888" y="1245144"/>
            <a:ext cx="7400925" cy="4786688"/>
          </a:xfrm>
        </p:spPr>
        <p:txBody>
          <a:bodyPr>
            <a:normAutofit/>
          </a:bodyPr>
          <a:lstStyle/>
          <a:p>
            <a:pPr marL="0" indent="0">
              <a:buNone/>
            </a:pPr>
            <a:endParaRPr lang="sv-SE" sz="2000" dirty="0"/>
          </a:p>
          <a:p>
            <a:r>
              <a:rPr lang="sv-SE" sz="2000" dirty="0"/>
              <a:t>Överlevnad</a:t>
            </a:r>
          </a:p>
          <a:p>
            <a:endParaRPr lang="sv-SE" sz="2000" dirty="0"/>
          </a:p>
          <a:p>
            <a:r>
              <a:rPr lang="sv-SE" sz="2000" dirty="0"/>
              <a:t>Överblick saknas</a:t>
            </a:r>
          </a:p>
          <a:p>
            <a:endParaRPr lang="sv-SE" sz="2000" dirty="0"/>
          </a:p>
          <a:p>
            <a:r>
              <a:rPr lang="sv-SE" sz="2000" dirty="0"/>
              <a:t>Kartlägga nuläge för att höja ambitionsnivån</a:t>
            </a:r>
          </a:p>
          <a:p>
            <a:pPr marL="0" indent="0">
              <a:buNone/>
            </a:pPr>
            <a:endParaRPr lang="sv-SE" sz="2000" dirty="0"/>
          </a:p>
          <a:p>
            <a:r>
              <a:rPr lang="sv-SE" sz="2000" dirty="0"/>
              <a:t>Både de vanligaste cancerformerna/ cancersjukdomar totalt</a:t>
            </a:r>
          </a:p>
          <a:p>
            <a:endParaRPr lang="sv-SE" sz="2000" dirty="0"/>
          </a:p>
          <a:p>
            <a:r>
              <a:rPr lang="sv-SE" sz="2000" dirty="0"/>
              <a:t>Andel av cancerpatienter i de olika stadierna (I-IV)</a:t>
            </a:r>
          </a:p>
          <a:p>
            <a:pPr marL="0" indent="0">
              <a:buNone/>
            </a:pPr>
            <a:endParaRPr lang="sv-SE" sz="2000" dirty="0"/>
          </a:p>
          <a:p>
            <a:r>
              <a:rPr lang="sv-SE" sz="2000" dirty="0"/>
              <a:t>System/verktyg behövs som följer detta momentant</a:t>
            </a:r>
          </a:p>
        </p:txBody>
      </p:sp>
    </p:spTree>
    <p:extLst>
      <p:ext uri="{BB962C8B-B14F-4D97-AF65-F5344CB8AC3E}">
        <p14:creationId xmlns:p14="http://schemas.microsoft.com/office/powerpoint/2010/main" val="815402893"/>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bildnummer 5">
            <a:extLst>
              <a:ext uri="{FF2B5EF4-FFF2-40B4-BE49-F238E27FC236}">
                <a16:creationId xmlns:a16="http://schemas.microsoft.com/office/drawing/2014/main" id="{253E79A5-90CC-438D-82B8-57B88B17953C}"/>
              </a:ext>
            </a:extLst>
          </p:cNvPr>
          <p:cNvSpPr>
            <a:spLocks noGrp="1"/>
          </p:cNvSpPr>
          <p:nvPr>
            <p:ph type="sldNum" sz="quarter" idx="2"/>
          </p:nvPr>
        </p:nvSpPr>
        <p:spPr>
          <a:xfrm>
            <a:off x="6772275" y="6029325"/>
            <a:ext cx="2133600" cy="368301"/>
          </a:xfrm>
        </p:spPr>
        <p:txBody>
          <a:bodyPr/>
          <a:lstStyle/>
          <a:p>
            <a:fld id="{86CB4B4D-7CA3-9044-876B-883B54F8677D}" type="slidenum">
              <a:rPr lang="sv-SE" smtClean="0"/>
              <a:t>42</a:t>
            </a:fld>
            <a:endParaRPr lang="sv-SE" dirty="0"/>
          </a:p>
        </p:txBody>
      </p:sp>
      <p:sp>
        <p:nvSpPr>
          <p:cNvPr id="6" name="Rubrik 3">
            <a:extLst>
              <a:ext uri="{FF2B5EF4-FFF2-40B4-BE49-F238E27FC236}">
                <a16:creationId xmlns:a16="http://schemas.microsoft.com/office/drawing/2014/main" id="{6E5730E3-E88B-457C-9774-65B70C9D5B07}"/>
              </a:ext>
            </a:extLst>
          </p:cNvPr>
          <p:cNvSpPr>
            <a:spLocks noGrp="1"/>
          </p:cNvSpPr>
          <p:nvPr>
            <p:ph type="title"/>
          </p:nvPr>
        </p:nvSpPr>
        <p:spPr>
          <a:xfrm>
            <a:off x="877887" y="566734"/>
            <a:ext cx="7400926" cy="678409"/>
          </a:xfrm>
        </p:spPr>
        <p:txBody>
          <a:bodyPr>
            <a:normAutofit fontScale="90000"/>
          </a:bodyPr>
          <a:lstStyle/>
          <a:p>
            <a:pPr algn="ctr"/>
            <a:br>
              <a:rPr lang="sv-SE" sz="1800" dirty="0">
                <a:solidFill>
                  <a:srgbClr val="000000"/>
                </a:solidFill>
                <a:effectLst/>
                <a:latin typeface="Times New Roman" panose="02020603050405020304" pitchFamily="18" charset="0"/>
                <a:ea typeface="Times New Roman" panose="02020603050405020304" pitchFamily="18" charset="0"/>
              </a:rPr>
            </a:br>
            <a:endParaRPr lang="sv-SE" dirty="0"/>
          </a:p>
        </p:txBody>
      </p:sp>
      <p:sp>
        <p:nvSpPr>
          <p:cNvPr id="4" name="textruta 3">
            <a:extLst>
              <a:ext uri="{FF2B5EF4-FFF2-40B4-BE49-F238E27FC236}">
                <a16:creationId xmlns:a16="http://schemas.microsoft.com/office/drawing/2014/main" id="{14CB1C7D-AAF5-499D-AE96-B125064555AB}"/>
              </a:ext>
            </a:extLst>
          </p:cNvPr>
          <p:cNvSpPr txBox="1"/>
          <p:nvPr/>
        </p:nvSpPr>
        <p:spPr>
          <a:xfrm>
            <a:off x="793212" y="374577"/>
            <a:ext cx="7579608" cy="16004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sv-SE" sz="4000" b="1" i="0" dirty="0">
                <a:solidFill>
                  <a:srgbClr val="3647AD"/>
                </a:solidFill>
                <a:effectLst/>
                <a:latin typeface="CancerfondenSans"/>
              </a:rPr>
              <a:t>Hur tidigt kan man hitta en cancer?</a:t>
            </a:r>
          </a:p>
          <a:p>
            <a:endParaRPr lang="sv-SE" sz="4000" b="1" i="0" dirty="0">
              <a:solidFill>
                <a:srgbClr val="3647AD"/>
              </a:solidFill>
              <a:effectLst/>
              <a:latin typeface="CancerfondenSans"/>
            </a:endParaRPr>
          </a:p>
          <a:p>
            <a:pPr marL="0" marR="0" indent="0" algn="ctr" defTabSz="457200" rtl="0" fontAlgn="auto" latinLnBrk="0" hangingPunct="0">
              <a:lnSpc>
                <a:spcPct val="100000"/>
              </a:lnSpc>
              <a:spcBef>
                <a:spcPts val="0"/>
              </a:spcBef>
              <a:spcAft>
                <a:spcPts val="0"/>
              </a:spcAft>
              <a:buClrTx/>
              <a:buSzTx/>
              <a:buFontTx/>
              <a:buNone/>
              <a:tabLst/>
            </a:pPr>
            <a:endParaRPr kumimoji="0" lang="sv-SE" sz="1800" b="0" i="0" u="none" strike="noStrike" cap="none" spc="0" normalizeH="0" baseline="0" dirty="0">
              <a:ln>
                <a:noFill/>
              </a:ln>
              <a:solidFill>
                <a:srgbClr val="000000"/>
              </a:solidFill>
              <a:effectLst/>
              <a:uFillTx/>
              <a:latin typeface="+mn-lt"/>
              <a:ea typeface="+mn-ea"/>
              <a:cs typeface="+mn-cs"/>
              <a:sym typeface="Calibri"/>
            </a:endParaRPr>
          </a:p>
        </p:txBody>
      </p:sp>
      <p:sp>
        <p:nvSpPr>
          <p:cNvPr id="7" name="textruta 6">
            <a:extLst>
              <a:ext uri="{FF2B5EF4-FFF2-40B4-BE49-F238E27FC236}">
                <a16:creationId xmlns:a16="http://schemas.microsoft.com/office/drawing/2014/main" id="{8D965298-D4FF-4018-963D-736C86E23D6C}"/>
              </a:ext>
            </a:extLst>
          </p:cNvPr>
          <p:cNvSpPr txBox="1"/>
          <p:nvPr/>
        </p:nvSpPr>
        <p:spPr>
          <a:xfrm>
            <a:off x="511899" y="2157543"/>
            <a:ext cx="5199972" cy="3693319"/>
          </a:xfrm>
          <a:prstGeom prst="rect">
            <a:avLst/>
          </a:prstGeom>
          <a:noFill/>
        </p:spPr>
        <p:txBody>
          <a:bodyPr wrap="square" rtlCol="0">
            <a:spAutoFit/>
          </a:bodyPr>
          <a:lstStyle/>
          <a:p>
            <a:pPr algn="l"/>
            <a:r>
              <a:rPr lang="sv-SE" sz="2400" b="1" i="0" dirty="0">
                <a:solidFill>
                  <a:srgbClr val="001489"/>
                </a:solidFill>
                <a:effectLst/>
                <a:latin typeface="CancerfondenSans"/>
              </a:rPr>
              <a:t>Gynekologiskt cellprov – screening för livmoderhalscancer</a:t>
            </a:r>
          </a:p>
          <a:p>
            <a:pPr algn="l"/>
            <a:endParaRPr lang="sv-SE" sz="2400" b="1" i="0" dirty="0">
              <a:solidFill>
                <a:srgbClr val="001489"/>
              </a:solidFill>
              <a:effectLst/>
              <a:latin typeface="CancerfondenSans"/>
            </a:endParaRPr>
          </a:p>
          <a:p>
            <a:pPr marL="285750" indent="-285750" algn="l">
              <a:buFont typeface="Arial" panose="020B0604020202020204" pitchFamily="34" charset="0"/>
              <a:buChar char="•"/>
            </a:pPr>
            <a:r>
              <a:rPr lang="sv-SE" b="0" i="0" dirty="0">
                <a:solidFill>
                  <a:srgbClr val="4A4A4A"/>
                </a:solidFill>
                <a:effectLst/>
                <a:latin typeface="CancerfondenSans"/>
              </a:rPr>
              <a:t>I Sverige kallas alla kvinnor mellan 23 och 49 år till gynekologisk cellprovskontroll, som också kallas cellprovtagning, vart tredje år. Kvinnor mellan 50 och 64 år kallas vart sjunde år.</a:t>
            </a:r>
          </a:p>
          <a:p>
            <a:pPr algn="l"/>
            <a:endParaRPr lang="sv-SE" b="0" i="0" dirty="0">
              <a:solidFill>
                <a:srgbClr val="4A4A4A"/>
              </a:solidFill>
              <a:effectLst/>
              <a:latin typeface="CancerfondenSans"/>
            </a:endParaRPr>
          </a:p>
          <a:p>
            <a:pPr marL="285750" indent="-285750" algn="l">
              <a:buFont typeface="Arial" panose="020B0604020202020204" pitchFamily="34" charset="0"/>
              <a:buChar char="•"/>
            </a:pPr>
            <a:r>
              <a:rPr lang="sv-SE" dirty="0">
                <a:solidFill>
                  <a:srgbClr val="4A4A4A"/>
                </a:solidFill>
                <a:latin typeface="CancerfondenSans"/>
              </a:rPr>
              <a:t>Testning mot humant </a:t>
            </a:r>
            <a:r>
              <a:rPr lang="sv-SE" dirty="0" err="1">
                <a:solidFill>
                  <a:srgbClr val="4A4A4A"/>
                </a:solidFill>
                <a:latin typeface="CancerfondenSans"/>
              </a:rPr>
              <a:t>papillomavirus</a:t>
            </a:r>
            <a:r>
              <a:rPr lang="sv-SE" dirty="0">
                <a:solidFill>
                  <a:srgbClr val="4A4A4A"/>
                </a:solidFill>
                <a:latin typeface="CancerfondenSans"/>
              </a:rPr>
              <a:t> (HPV) och självprovtagning kommer alltmer.</a:t>
            </a:r>
          </a:p>
          <a:p>
            <a:pPr marL="285750" indent="-285750" algn="l">
              <a:buFont typeface="Arial" panose="020B0604020202020204" pitchFamily="34" charset="0"/>
              <a:buChar char="•"/>
            </a:pPr>
            <a:endParaRPr lang="sv-SE" b="0" i="0" dirty="0">
              <a:solidFill>
                <a:srgbClr val="4A4A4A"/>
              </a:solidFill>
              <a:effectLst/>
              <a:latin typeface="CancerfondenSans"/>
            </a:endParaRPr>
          </a:p>
          <a:p>
            <a:endParaRPr lang="sv-SE" dirty="0"/>
          </a:p>
        </p:txBody>
      </p:sp>
      <p:pic>
        <p:nvPicPr>
          <p:cNvPr id="8" name="Bildobjekt 7">
            <a:extLst>
              <a:ext uri="{FF2B5EF4-FFF2-40B4-BE49-F238E27FC236}">
                <a16:creationId xmlns:a16="http://schemas.microsoft.com/office/drawing/2014/main" id="{28D1F103-741A-453F-85F8-AA59B3D3B690}"/>
              </a:ext>
            </a:extLst>
          </p:cNvPr>
          <p:cNvPicPr>
            <a:picLocks noChangeAspect="1"/>
          </p:cNvPicPr>
          <p:nvPr/>
        </p:nvPicPr>
        <p:blipFill>
          <a:blip r:embed="rId2"/>
          <a:stretch>
            <a:fillRect/>
          </a:stretch>
        </p:blipFill>
        <p:spPr>
          <a:xfrm>
            <a:off x="5713776" y="1934559"/>
            <a:ext cx="3308304" cy="2988882"/>
          </a:xfrm>
          <a:prstGeom prst="rect">
            <a:avLst/>
          </a:prstGeom>
        </p:spPr>
      </p:pic>
    </p:spTree>
    <p:extLst>
      <p:ext uri="{BB962C8B-B14F-4D97-AF65-F5344CB8AC3E}">
        <p14:creationId xmlns:p14="http://schemas.microsoft.com/office/powerpoint/2010/main" val="3936363189"/>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bildnummer 5">
            <a:extLst>
              <a:ext uri="{FF2B5EF4-FFF2-40B4-BE49-F238E27FC236}">
                <a16:creationId xmlns:a16="http://schemas.microsoft.com/office/drawing/2014/main" id="{253E79A5-90CC-438D-82B8-57B88B17953C}"/>
              </a:ext>
            </a:extLst>
          </p:cNvPr>
          <p:cNvSpPr>
            <a:spLocks noGrp="1"/>
          </p:cNvSpPr>
          <p:nvPr>
            <p:ph type="sldNum" sz="quarter" idx="2"/>
          </p:nvPr>
        </p:nvSpPr>
        <p:spPr>
          <a:xfrm>
            <a:off x="6772275" y="6029325"/>
            <a:ext cx="2133600" cy="368301"/>
          </a:xfrm>
        </p:spPr>
        <p:txBody>
          <a:bodyPr/>
          <a:lstStyle/>
          <a:p>
            <a:fld id="{86CB4B4D-7CA3-9044-876B-883B54F8677D}" type="slidenum">
              <a:rPr lang="sv-SE" smtClean="0"/>
              <a:t>43</a:t>
            </a:fld>
            <a:endParaRPr lang="sv-SE" dirty="0"/>
          </a:p>
        </p:txBody>
      </p:sp>
      <p:sp>
        <p:nvSpPr>
          <p:cNvPr id="6" name="Rubrik 3">
            <a:extLst>
              <a:ext uri="{FF2B5EF4-FFF2-40B4-BE49-F238E27FC236}">
                <a16:creationId xmlns:a16="http://schemas.microsoft.com/office/drawing/2014/main" id="{6E5730E3-E88B-457C-9774-65B70C9D5B07}"/>
              </a:ext>
            </a:extLst>
          </p:cNvPr>
          <p:cNvSpPr>
            <a:spLocks noGrp="1"/>
          </p:cNvSpPr>
          <p:nvPr>
            <p:ph type="title"/>
          </p:nvPr>
        </p:nvSpPr>
        <p:spPr>
          <a:xfrm>
            <a:off x="877887" y="566734"/>
            <a:ext cx="7400926" cy="678409"/>
          </a:xfrm>
        </p:spPr>
        <p:txBody>
          <a:bodyPr>
            <a:normAutofit fontScale="90000"/>
          </a:bodyPr>
          <a:lstStyle/>
          <a:p>
            <a:pPr algn="ctr"/>
            <a:br>
              <a:rPr lang="sv-SE" sz="1800" dirty="0">
                <a:solidFill>
                  <a:srgbClr val="000000"/>
                </a:solidFill>
                <a:effectLst/>
                <a:latin typeface="Times New Roman" panose="02020603050405020304" pitchFamily="18" charset="0"/>
                <a:ea typeface="Times New Roman" panose="02020603050405020304" pitchFamily="18" charset="0"/>
              </a:rPr>
            </a:br>
            <a:endParaRPr lang="sv-SE" dirty="0"/>
          </a:p>
        </p:txBody>
      </p:sp>
      <p:sp>
        <p:nvSpPr>
          <p:cNvPr id="4" name="textruta 3">
            <a:extLst>
              <a:ext uri="{FF2B5EF4-FFF2-40B4-BE49-F238E27FC236}">
                <a16:creationId xmlns:a16="http://schemas.microsoft.com/office/drawing/2014/main" id="{14CB1C7D-AAF5-499D-AE96-B125064555AB}"/>
              </a:ext>
            </a:extLst>
          </p:cNvPr>
          <p:cNvSpPr txBox="1"/>
          <p:nvPr/>
        </p:nvSpPr>
        <p:spPr>
          <a:xfrm>
            <a:off x="793212" y="374577"/>
            <a:ext cx="7579608" cy="16004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sv-SE" sz="4000" b="1" i="0" dirty="0">
                <a:solidFill>
                  <a:srgbClr val="3647AD"/>
                </a:solidFill>
                <a:effectLst/>
                <a:latin typeface="CancerfondenSans"/>
              </a:rPr>
              <a:t>Hur tidigt kan man hitta en cancer?</a:t>
            </a:r>
          </a:p>
          <a:p>
            <a:endParaRPr lang="sv-SE" sz="4000" b="1" i="0" dirty="0">
              <a:solidFill>
                <a:srgbClr val="3647AD"/>
              </a:solidFill>
              <a:effectLst/>
              <a:latin typeface="CancerfondenSans"/>
            </a:endParaRPr>
          </a:p>
          <a:p>
            <a:pPr marL="0" marR="0" indent="0" algn="ctr" defTabSz="457200" rtl="0" fontAlgn="auto" latinLnBrk="0" hangingPunct="0">
              <a:lnSpc>
                <a:spcPct val="100000"/>
              </a:lnSpc>
              <a:spcBef>
                <a:spcPts val="0"/>
              </a:spcBef>
              <a:spcAft>
                <a:spcPts val="0"/>
              </a:spcAft>
              <a:buClrTx/>
              <a:buSzTx/>
              <a:buFontTx/>
              <a:buNone/>
              <a:tabLst/>
            </a:pPr>
            <a:endParaRPr kumimoji="0" lang="sv-SE" sz="1800" b="0" i="0" u="none" strike="noStrike" cap="none" spc="0" normalizeH="0" baseline="0" dirty="0">
              <a:ln>
                <a:noFill/>
              </a:ln>
              <a:solidFill>
                <a:srgbClr val="000000"/>
              </a:solidFill>
              <a:effectLst/>
              <a:uFillTx/>
              <a:latin typeface="+mn-lt"/>
              <a:ea typeface="+mn-ea"/>
              <a:cs typeface="+mn-cs"/>
              <a:sym typeface="Calibri"/>
            </a:endParaRPr>
          </a:p>
        </p:txBody>
      </p:sp>
      <p:sp>
        <p:nvSpPr>
          <p:cNvPr id="7" name="textruta 6">
            <a:extLst>
              <a:ext uri="{FF2B5EF4-FFF2-40B4-BE49-F238E27FC236}">
                <a16:creationId xmlns:a16="http://schemas.microsoft.com/office/drawing/2014/main" id="{8D965298-D4FF-4018-963D-736C86E23D6C}"/>
              </a:ext>
            </a:extLst>
          </p:cNvPr>
          <p:cNvSpPr txBox="1"/>
          <p:nvPr/>
        </p:nvSpPr>
        <p:spPr>
          <a:xfrm>
            <a:off x="511899" y="2033718"/>
            <a:ext cx="5199972" cy="3970318"/>
          </a:xfrm>
          <a:prstGeom prst="rect">
            <a:avLst/>
          </a:prstGeom>
          <a:noFill/>
        </p:spPr>
        <p:txBody>
          <a:bodyPr wrap="square" rtlCol="0">
            <a:spAutoFit/>
          </a:bodyPr>
          <a:lstStyle/>
          <a:p>
            <a:pPr algn="l"/>
            <a:r>
              <a:rPr lang="sv-SE" sz="2400" b="1" i="0" dirty="0">
                <a:solidFill>
                  <a:srgbClr val="001489"/>
                </a:solidFill>
                <a:effectLst/>
                <a:latin typeface="CancerfondenSans"/>
              </a:rPr>
              <a:t>Gynekologiskt cellprov – screening för livmoderhalscancer</a:t>
            </a:r>
          </a:p>
          <a:p>
            <a:pPr algn="l"/>
            <a:endParaRPr lang="sv-SE" sz="2400" b="1" i="0" dirty="0">
              <a:solidFill>
                <a:srgbClr val="001489"/>
              </a:solidFill>
              <a:effectLst/>
              <a:latin typeface="CancerfondenSans"/>
            </a:endParaRPr>
          </a:p>
          <a:p>
            <a:pPr marL="285750" indent="-285750" algn="l">
              <a:buFont typeface="Arial" panose="020B0604020202020204" pitchFamily="34" charset="0"/>
              <a:buChar char="•"/>
            </a:pPr>
            <a:r>
              <a:rPr lang="sv-SE" dirty="0">
                <a:solidFill>
                  <a:srgbClr val="4A4A4A"/>
                </a:solidFill>
                <a:latin typeface="CancerfondenSans"/>
              </a:rPr>
              <a:t>Sedan 2020 erbjuds alla barn kostnadsfri vaccination mot de vanligaste HPV- typerna. Flickor har erbjudits vaccin sedan 2012.</a:t>
            </a:r>
          </a:p>
          <a:p>
            <a:pPr marL="285750" indent="-285750" algn="l">
              <a:buFont typeface="Arial" panose="020B0604020202020204" pitchFamily="34" charset="0"/>
              <a:buChar char="•"/>
            </a:pPr>
            <a:endParaRPr lang="sv-SE" b="0" i="0" dirty="0">
              <a:solidFill>
                <a:srgbClr val="4A4A4A"/>
              </a:solidFill>
              <a:effectLst/>
              <a:latin typeface="CancerfondenSans"/>
            </a:endParaRPr>
          </a:p>
          <a:p>
            <a:pPr marL="285750" indent="-285750" algn="l">
              <a:buFont typeface="Arial" panose="020B0604020202020204" pitchFamily="34" charset="0"/>
              <a:buChar char="•"/>
            </a:pPr>
            <a:r>
              <a:rPr lang="sv-SE" b="0" i="0" dirty="0">
                <a:solidFill>
                  <a:srgbClr val="4A4A4A"/>
                </a:solidFill>
                <a:effectLst/>
                <a:latin typeface="CancerfondenSans"/>
              </a:rPr>
              <a:t>Om 23–26 åringar erbjuds vaccin när de ändå gör ett besök hos en barnmorska i vården skulle det ge ett kraftigt ökat skydd mot HPV som innebär att viruset elimineras inom en 5-årsperiod. Detta är det s k utrotningsprojektet.</a:t>
            </a:r>
          </a:p>
          <a:p>
            <a:endParaRPr lang="sv-SE" dirty="0"/>
          </a:p>
        </p:txBody>
      </p:sp>
      <p:pic>
        <p:nvPicPr>
          <p:cNvPr id="8" name="Bildobjekt 7">
            <a:extLst>
              <a:ext uri="{FF2B5EF4-FFF2-40B4-BE49-F238E27FC236}">
                <a16:creationId xmlns:a16="http://schemas.microsoft.com/office/drawing/2014/main" id="{28D1F103-741A-453F-85F8-AA59B3D3B690}"/>
              </a:ext>
            </a:extLst>
          </p:cNvPr>
          <p:cNvPicPr>
            <a:picLocks noChangeAspect="1"/>
          </p:cNvPicPr>
          <p:nvPr/>
        </p:nvPicPr>
        <p:blipFill>
          <a:blip r:embed="rId2"/>
          <a:stretch>
            <a:fillRect/>
          </a:stretch>
        </p:blipFill>
        <p:spPr>
          <a:xfrm>
            <a:off x="5713776" y="1934559"/>
            <a:ext cx="3308304" cy="2988882"/>
          </a:xfrm>
          <a:prstGeom prst="rect">
            <a:avLst/>
          </a:prstGeom>
        </p:spPr>
      </p:pic>
    </p:spTree>
    <p:extLst>
      <p:ext uri="{BB962C8B-B14F-4D97-AF65-F5344CB8AC3E}">
        <p14:creationId xmlns:p14="http://schemas.microsoft.com/office/powerpoint/2010/main" val="2155266979"/>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bildnummer 5">
            <a:extLst>
              <a:ext uri="{FF2B5EF4-FFF2-40B4-BE49-F238E27FC236}">
                <a16:creationId xmlns:a16="http://schemas.microsoft.com/office/drawing/2014/main" id="{253E79A5-90CC-438D-82B8-57B88B17953C}"/>
              </a:ext>
            </a:extLst>
          </p:cNvPr>
          <p:cNvSpPr>
            <a:spLocks noGrp="1"/>
          </p:cNvSpPr>
          <p:nvPr>
            <p:ph type="sldNum" sz="quarter" idx="2"/>
          </p:nvPr>
        </p:nvSpPr>
        <p:spPr>
          <a:xfrm>
            <a:off x="6772275" y="6029325"/>
            <a:ext cx="2133600" cy="368301"/>
          </a:xfrm>
        </p:spPr>
        <p:txBody>
          <a:bodyPr/>
          <a:lstStyle/>
          <a:p>
            <a:fld id="{86CB4B4D-7CA3-9044-876B-883B54F8677D}" type="slidenum">
              <a:rPr lang="sv-SE" smtClean="0"/>
              <a:t>44</a:t>
            </a:fld>
            <a:endParaRPr lang="sv-SE" dirty="0"/>
          </a:p>
        </p:txBody>
      </p:sp>
      <p:sp>
        <p:nvSpPr>
          <p:cNvPr id="6" name="Rubrik 3">
            <a:extLst>
              <a:ext uri="{FF2B5EF4-FFF2-40B4-BE49-F238E27FC236}">
                <a16:creationId xmlns:a16="http://schemas.microsoft.com/office/drawing/2014/main" id="{6E5730E3-E88B-457C-9774-65B70C9D5B07}"/>
              </a:ext>
            </a:extLst>
          </p:cNvPr>
          <p:cNvSpPr>
            <a:spLocks noGrp="1"/>
          </p:cNvSpPr>
          <p:nvPr>
            <p:ph type="title"/>
          </p:nvPr>
        </p:nvSpPr>
        <p:spPr>
          <a:xfrm>
            <a:off x="877887" y="566734"/>
            <a:ext cx="7400926" cy="678409"/>
          </a:xfrm>
        </p:spPr>
        <p:txBody>
          <a:bodyPr>
            <a:normAutofit fontScale="90000"/>
          </a:bodyPr>
          <a:lstStyle/>
          <a:p>
            <a:pPr algn="ctr"/>
            <a:br>
              <a:rPr lang="sv-SE" sz="1800" dirty="0">
                <a:solidFill>
                  <a:srgbClr val="000000"/>
                </a:solidFill>
                <a:effectLst/>
                <a:latin typeface="Times New Roman" panose="02020603050405020304" pitchFamily="18" charset="0"/>
                <a:ea typeface="Times New Roman" panose="02020603050405020304" pitchFamily="18" charset="0"/>
              </a:rPr>
            </a:br>
            <a:endParaRPr lang="sv-SE" dirty="0"/>
          </a:p>
        </p:txBody>
      </p:sp>
      <p:sp>
        <p:nvSpPr>
          <p:cNvPr id="4" name="textruta 3">
            <a:extLst>
              <a:ext uri="{FF2B5EF4-FFF2-40B4-BE49-F238E27FC236}">
                <a16:creationId xmlns:a16="http://schemas.microsoft.com/office/drawing/2014/main" id="{8309BF6C-9BCE-4278-BC3C-59BB71E8F6DF}"/>
              </a:ext>
            </a:extLst>
          </p:cNvPr>
          <p:cNvSpPr txBox="1"/>
          <p:nvPr/>
        </p:nvSpPr>
        <p:spPr>
          <a:xfrm>
            <a:off x="489309" y="1097285"/>
            <a:ext cx="6198873" cy="4893647"/>
          </a:xfrm>
          <a:prstGeom prst="rect">
            <a:avLst/>
          </a:prstGeom>
          <a:noFill/>
        </p:spPr>
        <p:txBody>
          <a:bodyPr wrap="square" rtlCol="0">
            <a:spAutoFit/>
          </a:bodyPr>
          <a:lstStyle/>
          <a:p>
            <a:pPr algn="l"/>
            <a:br>
              <a:rPr lang="sv-SE" b="1" i="0" dirty="0">
                <a:solidFill>
                  <a:srgbClr val="001489"/>
                </a:solidFill>
                <a:effectLst/>
                <a:latin typeface="CancerfondenSans"/>
              </a:rPr>
            </a:br>
            <a:r>
              <a:rPr lang="sv-SE" sz="2400" b="1" i="0" dirty="0">
                <a:solidFill>
                  <a:srgbClr val="001489"/>
                </a:solidFill>
                <a:effectLst/>
                <a:latin typeface="CancerfondenSans"/>
              </a:rPr>
              <a:t>Mammografi – screening för bröstcancer</a:t>
            </a:r>
          </a:p>
          <a:p>
            <a:pPr algn="l"/>
            <a:endParaRPr lang="sv-SE" b="1" i="0" dirty="0">
              <a:solidFill>
                <a:srgbClr val="001489"/>
              </a:solidFill>
              <a:effectLst/>
              <a:latin typeface="CancerfondenSans"/>
            </a:endParaRPr>
          </a:p>
          <a:p>
            <a:pPr marL="285750" indent="-285750" algn="l">
              <a:buFont typeface="Arial" panose="020B0604020202020204" pitchFamily="34" charset="0"/>
              <a:buChar char="•"/>
            </a:pPr>
            <a:r>
              <a:rPr lang="sv-SE" b="0" i="0" dirty="0">
                <a:solidFill>
                  <a:srgbClr val="4A4A4A"/>
                </a:solidFill>
                <a:effectLst/>
                <a:latin typeface="CancerfondenSans"/>
              </a:rPr>
              <a:t>Mammografi görs för att upptäcka och behandla bröstcancer på ett så tidigt stadium som möjligt. Alla kvinnor i åldern 40-74 år erbjuds mammografi-undersökning minst vartannat år.</a:t>
            </a:r>
          </a:p>
          <a:p>
            <a:pPr algn="l"/>
            <a:endParaRPr lang="sv-SE" b="0" i="0" dirty="0">
              <a:solidFill>
                <a:srgbClr val="4A4A4A"/>
              </a:solidFill>
              <a:effectLst/>
              <a:latin typeface="CancerfondenSans"/>
            </a:endParaRPr>
          </a:p>
          <a:p>
            <a:pPr marL="285750" indent="-285750" algn="l">
              <a:buFont typeface="Arial" panose="020B0604020202020204" pitchFamily="34" charset="0"/>
              <a:buChar char="•"/>
            </a:pPr>
            <a:r>
              <a:rPr lang="sv-SE" dirty="0">
                <a:solidFill>
                  <a:srgbClr val="4A4A4A"/>
                </a:solidFill>
                <a:latin typeface="CancerfondenSans"/>
              </a:rPr>
              <a:t>Högt deltagande ca 80%</a:t>
            </a:r>
          </a:p>
          <a:p>
            <a:pPr algn="l"/>
            <a:endParaRPr lang="sv-SE" dirty="0">
              <a:solidFill>
                <a:srgbClr val="4A4A4A"/>
              </a:solidFill>
              <a:latin typeface="CancerfondenSans"/>
            </a:endParaRPr>
          </a:p>
          <a:p>
            <a:pPr marL="285750" indent="-285750" algn="l">
              <a:buFont typeface="Arial" panose="020B0604020202020204" pitchFamily="34" charset="0"/>
              <a:buChar char="•"/>
            </a:pPr>
            <a:r>
              <a:rPr lang="sv-SE" b="0" i="0" dirty="0">
                <a:solidFill>
                  <a:srgbClr val="4A4A4A"/>
                </a:solidFill>
                <a:effectLst/>
                <a:latin typeface="CancerfondenSans"/>
              </a:rPr>
              <a:t>Cirka 65% av bröstcancer upptäcks via mammografiscreening.</a:t>
            </a:r>
          </a:p>
          <a:p>
            <a:pPr algn="l"/>
            <a:endParaRPr lang="sv-SE" dirty="0">
              <a:solidFill>
                <a:srgbClr val="4A4A4A"/>
              </a:solidFill>
              <a:latin typeface="CancerfondenSans"/>
            </a:endParaRPr>
          </a:p>
          <a:p>
            <a:pPr marL="285750" indent="-285750" algn="l">
              <a:buFont typeface="Arial" panose="020B0604020202020204" pitchFamily="34" charset="0"/>
              <a:buChar char="•"/>
            </a:pPr>
            <a:r>
              <a:rPr lang="sv-SE" dirty="0">
                <a:solidFill>
                  <a:srgbClr val="4A4A4A"/>
                </a:solidFill>
                <a:latin typeface="CancerfondenSans"/>
              </a:rPr>
              <a:t>Ingen evidens för att mammografiscreening över 74 års ålder är till nytta. Utredning pågår på Socialstyrelsen. Den senaste utredningen med screeningrekommendationer är från 2014.</a:t>
            </a:r>
          </a:p>
          <a:p>
            <a:pPr algn="l"/>
            <a:endParaRPr lang="sv-SE" b="0" i="0" dirty="0">
              <a:solidFill>
                <a:srgbClr val="4A4A4A"/>
              </a:solidFill>
              <a:effectLst/>
              <a:latin typeface="CancerfondenSans"/>
            </a:endParaRPr>
          </a:p>
          <a:p>
            <a:endParaRPr lang="sv-SE" dirty="0"/>
          </a:p>
        </p:txBody>
      </p:sp>
      <p:pic>
        <p:nvPicPr>
          <p:cNvPr id="7" name="Bildobjekt 6">
            <a:extLst>
              <a:ext uri="{FF2B5EF4-FFF2-40B4-BE49-F238E27FC236}">
                <a16:creationId xmlns:a16="http://schemas.microsoft.com/office/drawing/2014/main" id="{EC39F2F7-8A76-437F-B4AC-472BC10563F6}"/>
              </a:ext>
            </a:extLst>
          </p:cNvPr>
          <p:cNvPicPr>
            <a:picLocks noChangeAspect="1"/>
          </p:cNvPicPr>
          <p:nvPr/>
        </p:nvPicPr>
        <p:blipFill>
          <a:blip r:embed="rId2"/>
          <a:stretch>
            <a:fillRect/>
          </a:stretch>
        </p:blipFill>
        <p:spPr>
          <a:xfrm>
            <a:off x="6645226" y="1217761"/>
            <a:ext cx="2429084" cy="3092982"/>
          </a:xfrm>
          <a:prstGeom prst="rect">
            <a:avLst/>
          </a:prstGeom>
        </p:spPr>
      </p:pic>
      <p:sp>
        <p:nvSpPr>
          <p:cNvPr id="8" name="textruta 7">
            <a:extLst>
              <a:ext uri="{FF2B5EF4-FFF2-40B4-BE49-F238E27FC236}">
                <a16:creationId xmlns:a16="http://schemas.microsoft.com/office/drawing/2014/main" id="{E958D151-B665-4351-879D-260DD9AB67C6}"/>
              </a:ext>
            </a:extLst>
          </p:cNvPr>
          <p:cNvSpPr txBox="1"/>
          <p:nvPr/>
        </p:nvSpPr>
        <p:spPr>
          <a:xfrm>
            <a:off x="793212" y="374577"/>
            <a:ext cx="7579608" cy="16004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sv-SE" sz="4000" b="1" i="0" dirty="0">
                <a:solidFill>
                  <a:srgbClr val="3647AD"/>
                </a:solidFill>
                <a:effectLst/>
                <a:latin typeface="CancerfondenSans"/>
              </a:rPr>
              <a:t>Hur tidigt kan man hitta en cancer?</a:t>
            </a:r>
          </a:p>
          <a:p>
            <a:endParaRPr lang="sv-SE" sz="4000" b="1" i="0" dirty="0">
              <a:solidFill>
                <a:srgbClr val="3647AD"/>
              </a:solidFill>
              <a:effectLst/>
              <a:latin typeface="CancerfondenSans"/>
            </a:endParaRPr>
          </a:p>
          <a:p>
            <a:pPr marL="0" marR="0" indent="0" algn="ctr" defTabSz="457200" rtl="0" fontAlgn="auto" latinLnBrk="0" hangingPunct="0">
              <a:lnSpc>
                <a:spcPct val="100000"/>
              </a:lnSpc>
              <a:spcBef>
                <a:spcPts val="0"/>
              </a:spcBef>
              <a:spcAft>
                <a:spcPts val="0"/>
              </a:spcAft>
              <a:buClrTx/>
              <a:buSzTx/>
              <a:buFontTx/>
              <a:buNone/>
              <a:tabLst/>
            </a:pPr>
            <a:endParaRPr kumimoji="0" lang="sv-SE" sz="18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1361499102"/>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bildnummer 5">
            <a:extLst>
              <a:ext uri="{FF2B5EF4-FFF2-40B4-BE49-F238E27FC236}">
                <a16:creationId xmlns:a16="http://schemas.microsoft.com/office/drawing/2014/main" id="{253E79A5-90CC-438D-82B8-57B88B17953C}"/>
              </a:ext>
            </a:extLst>
          </p:cNvPr>
          <p:cNvSpPr>
            <a:spLocks noGrp="1"/>
          </p:cNvSpPr>
          <p:nvPr>
            <p:ph type="sldNum" sz="quarter" idx="2"/>
          </p:nvPr>
        </p:nvSpPr>
        <p:spPr>
          <a:xfrm>
            <a:off x="6772275" y="6029325"/>
            <a:ext cx="2133600" cy="368301"/>
          </a:xfrm>
        </p:spPr>
        <p:txBody>
          <a:bodyPr/>
          <a:lstStyle/>
          <a:p>
            <a:fld id="{86CB4B4D-7CA3-9044-876B-883B54F8677D}" type="slidenum">
              <a:rPr lang="sv-SE" smtClean="0"/>
              <a:t>45</a:t>
            </a:fld>
            <a:endParaRPr lang="sv-SE" dirty="0"/>
          </a:p>
        </p:txBody>
      </p:sp>
      <p:sp>
        <p:nvSpPr>
          <p:cNvPr id="6" name="Rubrik 3">
            <a:extLst>
              <a:ext uri="{FF2B5EF4-FFF2-40B4-BE49-F238E27FC236}">
                <a16:creationId xmlns:a16="http://schemas.microsoft.com/office/drawing/2014/main" id="{6E5730E3-E88B-457C-9774-65B70C9D5B07}"/>
              </a:ext>
            </a:extLst>
          </p:cNvPr>
          <p:cNvSpPr>
            <a:spLocks noGrp="1"/>
          </p:cNvSpPr>
          <p:nvPr>
            <p:ph type="title"/>
          </p:nvPr>
        </p:nvSpPr>
        <p:spPr>
          <a:xfrm>
            <a:off x="877887" y="566734"/>
            <a:ext cx="7400926" cy="678409"/>
          </a:xfrm>
        </p:spPr>
        <p:txBody>
          <a:bodyPr>
            <a:normAutofit fontScale="90000"/>
          </a:bodyPr>
          <a:lstStyle/>
          <a:p>
            <a:pPr algn="ctr"/>
            <a:br>
              <a:rPr lang="sv-SE" sz="1800" dirty="0">
                <a:solidFill>
                  <a:srgbClr val="000000"/>
                </a:solidFill>
                <a:effectLst/>
                <a:latin typeface="Times New Roman" panose="02020603050405020304" pitchFamily="18" charset="0"/>
                <a:ea typeface="Times New Roman" panose="02020603050405020304" pitchFamily="18" charset="0"/>
              </a:rPr>
            </a:br>
            <a:endParaRPr lang="sv-SE" dirty="0"/>
          </a:p>
        </p:txBody>
      </p:sp>
      <p:pic>
        <p:nvPicPr>
          <p:cNvPr id="3" name="Bildobjekt 2">
            <a:extLst>
              <a:ext uri="{FF2B5EF4-FFF2-40B4-BE49-F238E27FC236}">
                <a16:creationId xmlns:a16="http://schemas.microsoft.com/office/drawing/2014/main" id="{249EA7DB-CAB6-4007-BC88-4AA88F0F2F40}"/>
              </a:ext>
            </a:extLst>
          </p:cNvPr>
          <p:cNvPicPr>
            <a:picLocks noChangeAspect="1"/>
          </p:cNvPicPr>
          <p:nvPr/>
        </p:nvPicPr>
        <p:blipFill>
          <a:blip r:embed="rId2"/>
          <a:stretch>
            <a:fillRect/>
          </a:stretch>
        </p:blipFill>
        <p:spPr>
          <a:xfrm>
            <a:off x="3595688" y="1610001"/>
            <a:ext cx="1814512" cy="2147611"/>
          </a:xfrm>
          <a:prstGeom prst="rect">
            <a:avLst/>
          </a:prstGeom>
        </p:spPr>
      </p:pic>
      <p:sp>
        <p:nvSpPr>
          <p:cNvPr id="7" name="textruta 6">
            <a:extLst>
              <a:ext uri="{FF2B5EF4-FFF2-40B4-BE49-F238E27FC236}">
                <a16:creationId xmlns:a16="http://schemas.microsoft.com/office/drawing/2014/main" id="{475C72B1-E548-4C12-8435-E90A892B0C1E}"/>
              </a:ext>
            </a:extLst>
          </p:cNvPr>
          <p:cNvSpPr txBox="1"/>
          <p:nvPr/>
        </p:nvSpPr>
        <p:spPr>
          <a:xfrm>
            <a:off x="619125" y="374577"/>
            <a:ext cx="8286749" cy="22159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sv-SE" sz="4000" b="1" dirty="0">
                <a:solidFill>
                  <a:srgbClr val="3647AD"/>
                </a:solidFill>
                <a:latin typeface="CancerfondenSans"/>
              </a:rPr>
              <a:t>Pilotprojekt för organiserad prostatacancertestning i VGR</a:t>
            </a:r>
            <a:endParaRPr lang="sv-SE" sz="4000" b="1" i="0" dirty="0">
              <a:solidFill>
                <a:srgbClr val="3647AD"/>
              </a:solidFill>
              <a:effectLst/>
              <a:latin typeface="CancerfondenSans"/>
            </a:endParaRPr>
          </a:p>
          <a:p>
            <a:pPr algn="ctr"/>
            <a:endParaRPr lang="sv-SE" sz="4000" b="1" i="0" dirty="0">
              <a:solidFill>
                <a:srgbClr val="3647AD"/>
              </a:solidFill>
              <a:effectLst/>
              <a:latin typeface="CancerfondenSans"/>
            </a:endParaRPr>
          </a:p>
          <a:p>
            <a:pPr marL="0" marR="0" indent="0" algn="ctr" defTabSz="457200" rtl="0" fontAlgn="auto" latinLnBrk="0" hangingPunct="0">
              <a:lnSpc>
                <a:spcPct val="100000"/>
              </a:lnSpc>
              <a:spcBef>
                <a:spcPts val="0"/>
              </a:spcBef>
              <a:spcAft>
                <a:spcPts val="0"/>
              </a:spcAft>
              <a:buClrTx/>
              <a:buSzTx/>
              <a:buFontTx/>
              <a:buNone/>
              <a:tabLst/>
            </a:pPr>
            <a:endParaRPr kumimoji="0" lang="sv-SE" sz="1800" b="0" i="0" u="none" strike="noStrike" cap="none" spc="0" normalizeH="0" baseline="0" dirty="0">
              <a:ln>
                <a:noFill/>
              </a:ln>
              <a:solidFill>
                <a:srgbClr val="000000"/>
              </a:solidFill>
              <a:effectLst/>
              <a:uFillTx/>
              <a:latin typeface="+mn-lt"/>
              <a:ea typeface="+mn-ea"/>
              <a:cs typeface="+mn-cs"/>
              <a:sym typeface="Calibri"/>
            </a:endParaRPr>
          </a:p>
        </p:txBody>
      </p:sp>
      <p:sp>
        <p:nvSpPr>
          <p:cNvPr id="4" name="textruta 3">
            <a:extLst>
              <a:ext uri="{FF2B5EF4-FFF2-40B4-BE49-F238E27FC236}">
                <a16:creationId xmlns:a16="http://schemas.microsoft.com/office/drawing/2014/main" id="{CED7EFFB-134B-4C99-843E-5BDF32BB72CD}"/>
              </a:ext>
            </a:extLst>
          </p:cNvPr>
          <p:cNvSpPr txBox="1"/>
          <p:nvPr/>
        </p:nvSpPr>
        <p:spPr>
          <a:xfrm>
            <a:off x="590550" y="3690937"/>
            <a:ext cx="8105775" cy="30480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indent="-285750">
              <a:lnSpc>
                <a:spcPct val="107000"/>
              </a:lnSpc>
              <a:spcAft>
                <a:spcPts val="800"/>
              </a:spcAft>
              <a:buFont typeface="Arial" panose="020B0604020202020204" pitchFamily="34" charset="0"/>
              <a:buChar char="•"/>
            </a:pPr>
            <a:r>
              <a:rPr lang="sv-SE" dirty="0">
                <a:effectLst/>
                <a:latin typeface="Calibri" panose="020F0502020204030204" pitchFamily="34" charset="0"/>
                <a:ea typeface="Calibri" panose="020F0502020204030204" pitchFamily="34" charset="0"/>
                <a:cs typeface="Times New Roman" panose="02020603050405020304" pitchFamily="18" charset="0"/>
              </a:rPr>
              <a:t>Att män får tydlig information om PSA-provets för- och nackdelar och därefter tar individuella beslut om att testa sig eller inte d.v.s. ingen direkt inbjudan till provtagning. </a:t>
            </a:r>
          </a:p>
          <a:p>
            <a:pPr marL="285750" indent="-285750">
              <a:lnSpc>
                <a:spcPct val="107000"/>
              </a:lnSpc>
              <a:spcAft>
                <a:spcPts val="800"/>
              </a:spcAft>
              <a:buFont typeface="Arial" panose="020B0604020202020204" pitchFamily="34" charset="0"/>
              <a:buChar char="•"/>
            </a:pPr>
            <a:r>
              <a:rPr lang="sv-SE" dirty="0">
                <a:effectLst/>
                <a:latin typeface="Calibri" panose="020F0502020204030204" pitchFamily="34" charset="0"/>
                <a:ea typeface="Calibri" panose="020F0502020204030204" pitchFamily="34" charset="0"/>
                <a:cs typeface="Times New Roman" panose="02020603050405020304" pitchFamily="18" charset="0"/>
              </a:rPr>
              <a:t>Att genomföra organiserad PSA-testning inom ramen för forskning och utveckling är helt i linje med Socialstyrelsens rekommendationer i de nationella riktlinjerna för prostatacancer.”</a:t>
            </a:r>
          </a:p>
          <a:p>
            <a:pPr marL="285750" indent="-285750">
              <a:lnSpc>
                <a:spcPct val="107000"/>
              </a:lnSpc>
              <a:spcAft>
                <a:spcPts val="800"/>
              </a:spcAft>
              <a:buFont typeface="Arial" panose="020B0604020202020204" pitchFamily="34" charset="0"/>
              <a:buChar char="•"/>
            </a:pPr>
            <a:r>
              <a:rPr lang="sv-SE" dirty="0">
                <a:effectLst/>
                <a:latin typeface="Calibri" panose="020F0502020204030204" pitchFamily="34" charset="0"/>
                <a:ea typeface="Calibri" panose="020F0502020204030204" pitchFamily="34" charset="0"/>
                <a:cs typeface="Times New Roman" panose="02020603050405020304" pitchFamily="18" charset="0"/>
              </a:rPr>
              <a:t>Att VGR via RCC Väst genomför ett treårigt pilotprojekt med återrapportering till HSS maj 2022 för ställningstagande till fullskaligt program</a:t>
            </a:r>
          </a:p>
          <a:p>
            <a:pPr marL="0" marR="0" indent="0" algn="l" defTabSz="457200" rtl="0" fontAlgn="auto" latinLnBrk="0" hangingPunct="0">
              <a:lnSpc>
                <a:spcPct val="100000"/>
              </a:lnSpc>
              <a:spcBef>
                <a:spcPts val="0"/>
              </a:spcBef>
              <a:spcAft>
                <a:spcPts val="0"/>
              </a:spcAft>
              <a:buClrTx/>
              <a:buSzTx/>
              <a:buFontTx/>
              <a:buNone/>
              <a:tabLst/>
            </a:pPr>
            <a:endParaRPr kumimoji="0" lang="sv-SE" sz="18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1154877918"/>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bildnummer 5">
            <a:extLst>
              <a:ext uri="{FF2B5EF4-FFF2-40B4-BE49-F238E27FC236}">
                <a16:creationId xmlns:a16="http://schemas.microsoft.com/office/drawing/2014/main" id="{253E79A5-90CC-438D-82B8-57B88B17953C}"/>
              </a:ext>
            </a:extLst>
          </p:cNvPr>
          <p:cNvSpPr>
            <a:spLocks noGrp="1"/>
          </p:cNvSpPr>
          <p:nvPr>
            <p:ph type="sldNum" sz="quarter" idx="2"/>
          </p:nvPr>
        </p:nvSpPr>
        <p:spPr>
          <a:xfrm>
            <a:off x="6772275" y="6029325"/>
            <a:ext cx="2133600" cy="368301"/>
          </a:xfrm>
        </p:spPr>
        <p:txBody>
          <a:bodyPr/>
          <a:lstStyle/>
          <a:p>
            <a:fld id="{86CB4B4D-7CA3-9044-876B-883B54F8677D}" type="slidenum">
              <a:rPr lang="sv-SE" smtClean="0"/>
              <a:t>46</a:t>
            </a:fld>
            <a:endParaRPr lang="sv-SE" dirty="0"/>
          </a:p>
        </p:txBody>
      </p:sp>
      <p:sp>
        <p:nvSpPr>
          <p:cNvPr id="6" name="Rubrik 3">
            <a:extLst>
              <a:ext uri="{FF2B5EF4-FFF2-40B4-BE49-F238E27FC236}">
                <a16:creationId xmlns:a16="http://schemas.microsoft.com/office/drawing/2014/main" id="{6E5730E3-E88B-457C-9774-65B70C9D5B07}"/>
              </a:ext>
            </a:extLst>
          </p:cNvPr>
          <p:cNvSpPr>
            <a:spLocks noGrp="1"/>
          </p:cNvSpPr>
          <p:nvPr>
            <p:ph type="title"/>
          </p:nvPr>
        </p:nvSpPr>
        <p:spPr>
          <a:xfrm>
            <a:off x="877887" y="566734"/>
            <a:ext cx="7400926" cy="678409"/>
          </a:xfrm>
        </p:spPr>
        <p:txBody>
          <a:bodyPr>
            <a:normAutofit fontScale="90000"/>
          </a:bodyPr>
          <a:lstStyle/>
          <a:p>
            <a:pPr algn="ctr"/>
            <a:br>
              <a:rPr lang="sv-SE" sz="1800" dirty="0">
                <a:solidFill>
                  <a:srgbClr val="000000"/>
                </a:solidFill>
                <a:effectLst/>
                <a:latin typeface="Times New Roman" panose="02020603050405020304" pitchFamily="18" charset="0"/>
                <a:ea typeface="Times New Roman" panose="02020603050405020304" pitchFamily="18" charset="0"/>
              </a:rPr>
            </a:br>
            <a:endParaRPr lang="sv-SE" dirty="0"/>
          </a:p>
        </p:txBody>
      </p:sp>
      <p:pic>
        <p:nvPicPr>
          <p:cNvPr id="3" name="Bildobjekt 2">
            <a:extLst>
              <a:ext uri="{FF2B5EF4-FFF2-40B4-BE49-F238E27FC236}">
                <a16:creationId xmlns:a16="http://schemas.microsoft.com/office/drawing/2014/main" id="{C74D29CA-0D09-42CA-9334-421A38341423}"/>
              </a:ext>
            </a:extLst>
          </p:cNvPr>
          <p:cNvPicPr>
            <a:picLocks noChangeAspect="1"/>
          </p:cNvPicPr>
          <p:nvPr/>
        </p:nvPicPr>
        <p:blipFill>
          <a:blip r:embed="rId2"/>
          <a:stretch>
            <a:fillRect/>
          </a:stretch>
        </p:blipFill>
        <p:spPr>
          <a:xfrm>
            <a:off x="3290887" y="1597455"/>
            <a:ext cx="2827497" cy="2107770"/>
          </a:xfrm>
          <a:prstGeom prst="rect">
            <a:avLst/>
          </a:prstGeom>
        </p:spPr>
      </p:pic>
      <p:sp>
        <p:nvSpPr>
          <p:cNvPr id="7" name="textruta 6">
            <a:extLst>
              <a:ext uri="{FF2B5EF4-FFF2-40B4-BE49-F238E27FC236}">
                <a16:creationId xmlns:a16="http://schemas.microsoft.com/office/drawing/2014/main" id="{C4B68054-4D87-4DC6-8A2B-A08EBCB6E596}"/>
              </a:ext>
            </a:extLst>
          </p:cNvPr>
          <p:cNvSpPr txBox="1"/>
          <p:nvPr/>
        </p:nvSpPr>
        <p:spPr>
          <a:xfrm>
            <a:off x="304800" y="374577"/>
            <a:ext cx="8601075" cy="22159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sv-SE" sz="4000" b="1" dirty="0">
                <a:solidFill>
                  <a:srgbClr val="3647AD"/>
                </a:solidFill>
                <a:latin typeface="CancerfondenSans"/>
              </a:rPr>
              <a:t>Införande av tarmcancerscreening i VGR 2022</a:t>
            </a:r>
            <a:endParaRPr lang="sv-SE" sz="4000" b="1" i="0" dirty="0">
              <a:solidFill>
                <a:srgbClr val="3647AD"/>
              </a:solidFill>
              <a:effectLst/>
              <a:latin typeface="CancerfondenSans"/>
            </a:endParaRPr>
          </a:p>
          <a:p>
            <a:pPr algn="ctr"/>
            <a:endParaRPr lang="sv-SE" sz="4000" b="1" i="0" dirty="0">
              <a:solidFill>
                <a:srgbClr val="3647AD"/>
              </a:solidFill>
              <a:effectLst/>
              <a:latin typeface="CancerfondenSans"/>
            </a:endParaRPr>
          </a:p>
          <a:p>
            <a:pPr marL="0" marR="0" indent="0" algn="ctr" defTabSz="457200" rtl="0" fontAlgn="auto" latinLnBrk="0" hangingPunct="0">
              <a:lnSpc>
                <a:spcPct val="100000"/>
              </a:lnSpc>
              <a:spcBef>
                <a:spcPts val="0"/>
              </a:spcBef>
              <a:spcAft>
                <a:spcPts val="0"/>
              </a:spcAft>
              <a:buClrTx/>
              <a:buSzTx/>
              <a:buFontTx/>
              <a:buNone/>
              <a:tabLst/>
            </a:pPr>
            <a:endParaRPr kumimoji="0" lang="sv-SE" sz="1800" b="0" i="0" u="none" strike="noStrike" cap="none" spc="0" normalizeH="0" baseline="0" dirty="0">
              <a:ln>
                <a:noFill/>
              </a:ln>
              <a:solidFill>
                <a:srgbClr val="000000"/>
              </a:solidFill>
              <a:effectLst/>
              <a:uFillTx/>
              <a:latin typeface="+mn-lt"/>
              <a:ea typeface="+mn-ea"/>
              <a:cs typeface="+mn-cs"/>
              <a:sym typeface="Calibri"/>
            </a:endParaRPr>
          </a:p>
        </p:txBody>
      </p:sp>
      <p:sp>
        <p:nvSpPr>
          <p:cNvPr id="4" name="textruta 3">
            <a:extLst>
              <a:ext uri="{FF2B5EF4-FFF2-40B4-BE49-F238E27FC236}">
                <a16:creationId xmlns:a16="http://schemas.microsoft.com/office/drawing/2014/main" id="{26008087-B52E-4896-8D38-9EFFBABA3B7A}"/>
              </a:ext>
            </a:extLst>
          </p:cNvPr>
          <p:cNvSpPr txBox="1"/>
          <p:nvPr/>
        </p:nvSpPr>
        <p:spPr>
          <a:xfrm>
            <a:off x="895350" y="3790950"/>
            <a:ext cx="7486650" cy="25853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lang="sv-SE" b="0" i="0" dirty="0">
                <a:solidFill>
                  <a:srgbClr val="212529"/>
                </a:solidFill>
                <a:effectLst/>
                <a:latin typeface="Roboto" panose="02000000000000000000" pitchFamily="2" charset="0"/>
              </a:rPr>
              <a:t>Under 2022 </a:t>
            </a:r>
            <a:r>
              <a:rPr lang="sv-SE" b="0" i="0" dirty="0" err="1">
                <a:solidFill>
                  <a:srgbClr val="212529"/>
                </a:solidFill>
                <a:effectLst/>
                <a:latin typeface="Roboto" panose="02000000000000000000" pitchFamily="2" charset="0"/>
              </a:rPr>
              <a:t>stsartade</a:t>
            </a:r>
            <a:r>
              <a:rPr lang="sv-SE" b="0" i="0" dirty="0">
                <a:solidFill>
                  <a:srgbClr val="212529"/>
                </a:solidFill>
                <a:effectLst/>
                <a:latin typeface="Roboto" panose="02000000000000000000" pitchFamily="2" charset="0"/>
              </a:rPr>
              <a:t> screening för tjock- och ändtarmscancer börja i Västra Götaland. Hälso- och sjukvårdsstyrelsen i Västra Götalandsregionen har tog 31 mars 2021 beslut om att införa screeningen i sju steg under åren 2021-2028 för alla invånare i åldrarna 60-74 år. </a:t>
            </a:r>
          </a:p>
          <a:p>
            <a:pPr marL="0" marR="0" indent="0" algn="l" defTabSz="457200" rtl="0" fontAlgn="auto" latinLnBrk="0" hangingPunct="0">
              <a:lnSpc>
                <a:spcPct val="100000"/>
              </a:lnSpc>
              <a:spcBef>
                <a:spcPts val="0"/>
              </a:spcBef>
              <a:spcAft>
                <a:spcPts val="0"/>
              </a:spcAft>
              <a:buClrTx/>
              <a:buSzTx/>
              <a:buFontTx/>
              <a:buNone/>
              <a:tabLst/>
            </a:pPr>
            <a:endParaRPr lang="sv-SE" b="0" i="0" dirty="0">
              <a:solidFill>
                <a:srgbClr val="212529"/>
              </a:solidFill>
              <a:effectLst/>
              <a:latin typeface="Roboto" panose="02000000000000000000" pitchFamily="2" charset="0"/>
            </a:endParaRPr>
          </a:p>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lang="sv-SE" b="0" i="0" dirty="0">
                <a:solidFill>
                  <a:srgbClr val="212529"/>
                </a:solidFill>
                <a:effectLst/>
                <a:latin typeface="Roboto" panose="02000000000000000000" pitchFamily="2" charset="0"/>
              </a:rPr>
              <a:t>Screeningen bygger på ett avföringsprov och om mänskligt blod finns i provet fortsätter undersökningen med en s.k. endoskopiundersökning av tjock- och ändtarmen.</a:t>
            </a:r>
            <a:endParaRPr kumimoji="0" lang="sv-SE" sz="18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4269298595"/>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bildnummer 5">
            <a:extLst>
              <a:ext uri="{FF2B5EF4-FFF2-40B4-BE49-F238E27FC236}">
                <a16:creationId xmlns:a16="http://schemas.microsoft.com/office/drawing/2014/main" id="{253E79A5-90CC-438D-82B8-57B88B17953C}"/>
              </a:ext>
            </a:extLst>
          </p:cNvPr>
          <p:cNvSpPr>
            <a:spLocks noGrp="1"/>
          </p:cNvSpPr>
          <p:nvPr>
            <p:ph type="sldNum" sz="quarter" idx="2"/>
          </p:nvPr>
        </p:nvSpPr>
        <p:spPr>
          <a:xfrm>
            <a:off x="6772275" y="6029325"/>
            <a:ext cx="2133600" cy="368301"/>
          </a:xfrm>
        </p:spPr>
        <p:txBody>
          <a:bodyPr/>
          <a:lstStyle/>
          <a:p>
            <a:fld id="{86CB4B4D-7CA3-9044-876B-883B54F8677D}" type="slidenum">
              <a:rPr lang="sv-SE" smtClean="0"/>
              <a:t>47</a:t>
            </a:fld>
            <a:endParaRPr lang="sv-SE" dirty="0"/>
          </a:p>
        </p:txBody>
      </p:sp>
      <p:sp>
        <p:nvSpPr>
          <p:cNvPr id="6" name="Rubrik 3">
            <a:extLst>
              <a:ext uri="{FF2B5EF4-FFF2-40B4-BE49-F238E27FC236}">
                <a16:creationId xmlns:a16="http://schemas.microsoft.com/office/drawing/2014/main" id="{6E5730E3-E88B-457C-9774-65B70C9D5B07}"/>
              </a:ext>
            </a:extLst>
          </p:cNvPr>
          <p:cNvSpPr>
            <a:spLocks noGrp="1"/>
          </p:cNvSpPr>
          <p:nvPr>
            <p:ph type="title"/>
          </p:nvPr>
        </p:nvSpPr>
        <p:spPr>
          <a:xfrm>
            <a:off x="877887" y="566734"/>
            <a:ext cx="7400926" cy="678409"/>
          </a:xfrm>
        </p:spPr>
        <p:txBody>
          <a:bodyPr>
            <a:normAutofit fontScale="90000"/>
          </a:bodyPr>
          <a:lstStyle/>
          <a:p>
            <a:pPr algn="ctr"/>
            <a:br>
              <a:rPr lang="sv-SE" sz="1800" dirty="0">
                <a:solidFill>
                  <a:srgbClr val="000000"/>
                </a:solidFill>
                <a:effectLst/>
                <a:latin typeface="Times New Roman" panose="02020603050405020304" pitchFamily="18" charset="0"/>
                <a:ea typeface="Times New Roman" panose="02020603050405020304" pitchFamily="18" charset="0"/>
              </a:rPr>
            </a:br>
            <a:endParaRPr lang="sv-SE" dirty="0"/>
          </a:p>
        </p:txBody>
      </p:sp>
      <p:sp>
        <p:nvSpPr>
          <p:cNvPr id="7" name="textruta 6">
            <a:extLst>
              <a:ext uri="{FF2B5EF4-FFF2-40B4-BE49-F238E27FC236}">
                <a16:creationId xmlns:a16="http://schemas.microsoft.com/office/drawing/2014/main" id="{E2477D61-288E-406A-B3FB-4EF80C289E77}"/>
              </a:ext>
            </a:extLst>
          </p:cNvPr>
          <p:cNvSpPr txBox="1"/>
          <p:nvPr/>
        </p:nvSpPr>
        <p:spPr>
          <a:xfrm>
            <a:off x="1183741" y="374577"/>
            <a:ext cx="6807738" cy="16004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sv-SE" sz="4000" b="1" i="0" dirty="0">
                <a:solidFill>
                  <a:srgbClr val="3647AD"/>
                </a:solidFill>
                <a:effectLst/>
                <a:latin typeface="CancerfondenSans"/>
              </a:rPr>
              <a:t>Hur </a:t>
            </a:r>
            <a:r>
              <a:rPr lang="sv-SE" sz="4000" b="1" dirty="0">
                <a:solidFill>
                  <a:srgbClr val="3647AD"/>
                </a:solidFill>
                <a:latin typeface="CancerfondenSans"/>
              </a:rPr>
              <a:t>ställs diagnosen</a:t>
            </a:r>
            <a:r>
              <a:rPr lang="sv-SE" sz="4000" b="1" i="0" dirty="0">
                <a:solidFill>
                  <a:srgbClr val="3647AD"/>
                </a:solidFill>
                <a:effectLst/>
                <a:latin typeface="CancerfondenSans"/>
              </a:rPr>
              <a:t> cancer?</a:t>
            </a:r>
          </a:p>
          <a:p>
            <a:endParaRPr lang="sv-SE" sz="4000" b="1" i="0" dirty="0">
              <a:solidFill>
                <a:srgbClr val="3647AD"/>
              </a:solidFill>
              <a:effectLst/>
              <a:latin typeface="CancerfondenSans"/>
            </a:endParaRPr>
          </a:p>
          <a:p>
            <a:pPr marL="0" marR="0" indent="0" algn="ctr" defTabSz="457200" rtl="0" fontAlgn="auto" latinLnBrk="0" hangingPunct="0">
              <a:lnSpc>
                <a:spcPct val="100000"/>
              </a:lnSpc>
              <a:spcBef>
                <a:spcPts val="0"/>
              </a:spcBef>
              <a:spcAft>
                <a:spcPts val="0"/>
              </a:spcAft>
              <a:buClrTx/>
              <a:buSzTx/>
              <a:buFontTx/>
              <a:buNone/>
              <a:tabLst/>
            </a:pPr>
            <a:endParaRPr kumimoji="0" lang="sv-SE" sz="1800" b="0" i="0" u="none" strike="noStrike" cap="none" spc="0" normalizeH="0" baseline="0" dirty="0">
              <a:ln>
                <a:noFill/>
              </a:ln>
              <a:solidFill>
                <a:srgbClr val="000000"/>
              </a:solidFill>
              <a:effectLst/>
              <a:uFillTx/>
              <a:latin typeface="+mn-lt"/>
              <a:ea typeface="+mn-ea"/>
              <a:cs typeface="+mn-cs"/>
              <a:sym typeface="Calibri"/>
            </a:endParaRPr>
          </a:p>
        </p:txBody>
      </p:sp>
      <p:sp>
        <p:nvSpPr>
          <p:cNvPr id="2" name="textruta 1">
            <a:extLst>
              <a:ext uri="{FF2B5EF4-FFF2-40B4-BE49-F238E27FC236}">
                <a16:creationId xmlns:a16="http://schemas.microsoft.com/office/drawing/2014/main" id="{AA06299C-A570-481A-8ECE-B16AE10F74A8}"/>
              </a:ext>
            </a:extLst>
          </p:cNvPr>
          <p:cNvSpPr txBox="1"/>
          <p:nvPr/>
        </p:nvSpPr>
        <p:spPr>
          <a:xfrm>
            <a:off x="771178" y="1266943"/>
            <a:ext cx="7557571" cy="67813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r>
              <a:rPr lang="sv-SE" sz="2400" b="1" i="0" dirty="0">
                <a:solidFill>
                  <a:srgbClr val="202124"/>
                </a:solidFill>
                <a:effectLst/>
                <a:latin typeface="Google Sans"/>
              </a:rPr>
              <a:t>Undersökningar</a:t>
            </a:r>
          </a:p>
          <a:p>
            <a:pPr algn="l"/>
            <a:endParaRPr lang="sv-SE" sz="2800" b="1" i="0" dirty="0">
              <a:solidFill>
                <a:srgbClr val="202124"/>
              </a:solidFill>
              <a:effectLst/>
              <a:latin typeface="Google Sans"/>
            </a:endParaRPr>
          </a:p>
          <a:p>
            <a:pPr marL="285750" indent="-285750">
              <a:lnSpc>
                <a:spcPct val="107000"/>
              </a:lnSpc>
              <a:spcAft>
                <a:spcPts val="800"/>
              </a:spcAft>
              <a:buFont typeface="Arial" panose="020B0604020202020204" pitchFamily="34" charset="0"/>
              <a:buChar char="•"/>
            </a:pPr>
            <a:r>
              <a:rPr lang="sv-SE" sz="2000" dirty="0">
                <a:effectLst/>
                <a:latin typeface="Calibri" panose="020F0502020204030204" pitchFamily="34" charset="0"/>
                <a:ea typeface="Calibri" panose="020F0502020204030204" pitchFamily="34" charset="0"/>
                <a:cs typeface="Times New Roman" panose="02020603050405020304" pitchFamily="18" charset="0"/>
              </a:rPr>
              <a:t>Sjukhistoria</a:t>
            </a:r>
          </a:p>
          <a:p>
            <a:pPr marL="285750" indent="-285750">
              <a:lnSpc>
                <a:spcPct val="107000"/>
              </a:lnSpc>
              <a:spcAft>
                <a:spcPts val="800"/>
              </a:spcAft>
              <a:buFont typeface="Arial" panose="020B0604020202020204" pitchFamily="34" charset="0"/>
              <a:buChar char="•"/>
            </a:pPr>
            <a:r>
              <a:rPr lang="sv-SE" sz="2000" dirty="0">
                <a:effectLst/>
                <a:latin typeface="Calibri" panose="020F0502020204030204" pitchFamily="34" charset="0"/>
                <a:ea typeface="Calibri" panose="020F0502020204030204" pitchFamily="34" charset="0"/>
                <a:cs typeface="Times New Roman" panose="02020603050405020304" pitchFamily="18" charset="0"/>
              </a:rPr>
              <a:t>Undersökning av kroppen</a:t>
            </a:r>
          </a:p>
          <a:p>
            <a:pPr marL="285750" indent="-285750">
              <a:lnSpc>
                <a:spcPct val="107000"/>
              </a:lnSpc>
              <a:spcAft>
                <a:spcPts val="800"/>
              </a:spcAft>
              <a:buFont typeface="Arial" panose="020B0604020202020204" pitchFamily="34" charset="0"/>
              <a:buChar char="•"/>
            </a:pPr>
            <a:r>
              <a:rPr lang="sv-SE" sz="2000" dirty="0">
                <a:effectLst/>
                <a:latin typeface="Calibri" panose="020F0502020204030204" pitchFamily="34" charset="0"/>
                <a:ea typeface="Calibri" panose="020F0502020204030204" pitchFamily="34" charset="0"/>
                <a:cs typeface="Times New Roman" panose="02020603050405020304" pitchFamily="18" charset="0"/>
              </a:rPr>
              <a:t>Vävnadsprov (PAD)</a:t>
            </a:r>
          </a:p>
          <a:p>
            <a:pPr marL="285750" indent="-285750">
              <a:lnSpc>
                <a:spcPct val="107000"/>
              </a:lnSpc>
              <a:spcAft>
                <a:spcPts val="800"/>
              </a:spcAft>
              <a:buFont typeface="Arial" panose="020B0604020202020204" pitchFamily="34" charset="0"/>
              <a:buChar char="•"/>
            </a:pPr>
            <a:r>
              <a:rPr lang="sv-SE" sz="2000" dirty="0">
                <a:effectLst/>
                <a:latin typeface="Calibri" panose="020F0502020204030204" pitchFamily="34" charset="0"/>
                <a:ea typeface="Calibri" panose="020F0502020204030204" pitchFamily="34" charset="0"/>
                <a:cs typeface="Times New Roman" panose="02020603050405020304" pitchFamily="18" charset="0"/>
              </a:rPr>
              <a:t>Blodprover</a:t>
            </a:r>
          </a:p>
          <a:p>
            <a:pPr marL="285750" indent="-285750">
              <a:lnSpc>
                <a:spcPct val="107000"/>
              </a:lnSpc>
              <a:spcAft>
                <a:spcPts val="800"/>
              </a:spcAft>
              <a:buFont typeface="Arial" panose="020B0604020202020204" pitchFamily="34" charset="0"/>
              <a:buChar char="•"/>
            </a:pPr>
            <a:r>
              <a:rPr lang="sv-SE" sz="2000" dirty="0">
                <a:effectLst/>
                <a:latin typeface="Calibri" panose="020F0502020204030204" pitchFamily="34" charset="0"/>
                <a:ea typeface="Calibri" panose="020F0502020204030204" pitchFamily="34" charset="0"/>
                <a:cs typeface="Times New Roman" panose="02020603050405020304" pitchFamily="18" charset="0"/>
              </a:rPr>
              <a:t>Datortomografi (skiktröntgen)</a:t>
            </a:r>
          </a:p>
          <a:p>
            <a:pPr marL="342900" indent="-342900">
              <a:lnSpc>
                <a:spcPct val="107000"/>
              </a:lnSpc>
              <a:spcAft>
                <a:spcPts val="800"/>
              </a:spcAft>
              <a:buFont typeface="Arial" panose="020B0604020202020204" pitchFamily="34" charset="0"/>
              <a:buChar char="•"/>
            </a:pPr>
            <a:r>
              <a:rPr lang="sv-SE" sz="2000" dirty="0">
                <a:effectLst/>
                <a:latin typeface="Calibri" panose="020F0502020204030204" pitchFamily="34" charset="0"/>
                <a:ea typeface="Calibri" panose="020F0502020204030204" pitchFamily="34" charset="0"/>
                <a:cs typeface="Times New Roman" panose="02020603050405020304" pitchFamily="18" charset="0"/>
              </a:rPr>
              <a:t>Bronkoskopi (tittundersökning av luftrören)</a:t>
            </a:r>
          </a:p>
          <a:p>
            <a:pPr marL="285750" indent="-285750">
              <a:lnSpc>
                <a:spcPct val="107000"/>
              </a:lnSpc>
              <a:spcAft>
                <a:spcPts val="800"/>
              </a:spcAft>
              <a:buFont typeface="Arial" panose="020B0604020202020204" pitchFamily="34" charset="0"/>
              <a:buChar char="•"/>
            </a:pPr>
            <a:r>
              <a:rPr lang="sv-SE" sz="2000" dirty="0">
                <a:effectLst/>
                <a:latin typeface="Calibri" panose="020F0502020204030204" pitchFamily="34" charset="0"/>
                <a:ea typeface="Calibri" panose="020F0502020204030204" pitchFamily="34" charset="0"/>
                <a:cs typeface="Times New Roman" panose="02020603050405020304" pitchFamily="18" charset="0"/>
              </a:rPr>
              <a:t>Skelett- och lungröntgen.</a:t>
            </a:r>
          </a:p>
          <a:p>
            <a:pPr marL="285750" indent="-285750">
              <a:lnSpc>
                <a:spcPct val="107000"/>
              </a:lnSpc>
              <a:spcAft>
                <a:spcPts val="800"/>
              </a:spcAft>
              <a:buFont typeface="Arial" panose="020B0604020202020204" pitchFamily="34" charset="0"/>
              <a:buChar char="•"/>
            </a:pPr>
            <a:r>
              <a:rPr lang="sv-SE" sz="2000" dirty="0">
                <a:effectLst/>
                <a:latin typeface="Calibri" panose="020F0502020204030204" pitchFamily="34" charset="0"/>
                <a:ea typeface="Calibri" panose="020F0502020204030204" pitchFamily="34" charset="0"/>
                <a:cs typeface="Times New Roman" panose="02020603050405020304" pitchFamily="18" charset="0"/>
              </a:rPr>
              <a:t>Magnetisk resonanstomografi (MRT eller magnetbild)</a:t>
            </a:r>
          </a:p>
          <a:p>
            <a:pPr marL="285750" indent="-285750">
              <a:lnSpc>
                <a:spcPct val="107000"/>
              </a:lnSpc>
              <a:spcAft>
                <a:spcPts val="800"/>
              </a:spcAft>
              <a:buFont typeface="Arial" panose="020B0604020202020204" pitchFamily="34" charset="0"/>
              <a:buChar char="•"/>
            </a:pPr>
            <a:r>
              <a:rPr lang="sv-SE" sz="2000" dirty="0">
                <a:effectLst/>
                <a:latin typeface="Calibri" panose="020F0502020204030204" pitchFamily="34" charset="0"/>
                <a:ea typeface="Calibri" panose="020F0502020204030204" pitchFamily="34" charset="0"/>
                <a:cs typeface="Times New Roman" panose="02020603050405020304" pitchFamily="18" charset="0"/>
              </a:rPr>
              <a:t>Screeningundersökningar med följdundersökningar.</a:t>
            </a:r>
          </a:p>
          <a:p>
            <a:pPr marL="285750" indent="-285750">
              <a:lnSpc>
                <a:spcPct val="107000"/>
              </a:lnSpc>
              <a:spcAft>
                <a:spcPts val="800"/>
              </a:spcAft>
              <a:buFont typeface="Arial" panose="020B0604020202020204" pitchFamily="34" charset="0"/>
              <a:buChar char="•"/>
            </a:pPr>
            <a:r>
              <a:rPr lang="sv-SE" sz="2000" dirty="0">
                <a:effectLst/>
                <a:latin typeface="Calibri" panose="020F0502020204030204" pitchFamily="34" charset="0"/>
                <a:ea typeface="Calibri" panose="020F0502020204030204" pitchFamily="34" charset="0"/>
                <a:cs typeface="Times New Roman" panose="02020603050405020304" pitchFamily="18" charset="0"/>
              </a:rPr>
              <a:t>PET-undersökning.</a:t>
            </a:r>
          </a:p>
          <a:p>
            <a:pPr algn="l"/>
            <a:endParaRPr lang="sv-SE" sz="2800" b="1" i="0" dirty="0">
              <a:solidFill>
                <a:srgbClr val="202124"/>
              </a:solidFill>
              <a:effectLst/>
              <a:latin typeface="Google Sans"/>
            </a:endParaRPr>
          </a:p>
          <a:p>
            <a:pPr algn="l"/>
            <a:endParaRPr lang="sv-SE" sz="2800" b="1" dirty="0">
              <a:solidFill>
                <a:srgbClr val="202124"/>
              </a:solidFill>
              <a:latin typeface="Google Sans"/>
            </a:endParaRPr>
          </a:p>
          <a:p>
            <a:pPr algn="l"/>
            <a:endParaRPr lang="sv-SE" sz="2800" b="1" i="0" dirty="0">
              <a:solidFill>
                <a:srgbClr val="202124"/>
              </a:solidFill>
              <a:effectLst/>
              <a:latin typeface="Google Sans"/>
            </a:endParaRPr>
          </a:p>
          <a:p>
            <a:pPr marL="0" marR="0" indent="0" algn="l" defTabSz="457200" rtl="0" fontAlgn="auto" latinLnBrk="0" hangingPunct="0">
              <a:lnSpc>
                <a:spcPct val="100000"/>
              </a:lnSpc>
              <a:spcBef>
                <a:spcPts val="0"/>
              </a:spcBef>
              <a:spcAft>
                <a:spcPts val="0"/>
              </a:spcAft>
              <a:buClrTx/>
              <a:buSzTx/>
              <a:buFontTx/>
              <a:buNone/>
              <a:tabLst/>
            </a:pPr>
            <a:endParaRPr kumimoji="0" lang="sv-SE" sz="18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3859137598"/>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bildnummer 5">
            <a:extLst>
              <a:ext uri="{FF2B5EF4-FFF2-40B4-BE49-F238E27FC236}">
                <a16:creationId xmlns:a16="http://schemas.microsoft.com/office/drawing/2014/main" id="{253E79A5-90CC-438D-82B8-57B88B17953C}"/>
              </a:ext>
            </a:extLst>
          </p:cNvPr>
          <p:cNvSpPr>
            <a:spLocks noGrp="1"/>
          </p:cNvSpPr>
          <p:nvPr>
            <p:ph type="sldNum" sz="quarter" idx="2"/>
          </p:nvPr>
        </p:nvSpPr>
        <p:spPr>
          <a:xfrm>
            <a:off x="6772275" y="6029325"/>
            <a:ext cx="2133600" cy="368301"/>
          </a:xfrm>
        </p:spPr>
        <p:txBody>
          <a:bodyPr/>
          <a:lstStyle/>
          <a:p>
            <a:fld id="{86CB4B4D-7CA3-9044-876B-883B54F8677D}" type="slidenum">
              <a:rPr lang="sv-SE" smtClean="0"/>
              <a:t>48</a:t>
            </a:fld>
            <a:endParaRPr lang="sv-SE" dirty="0"/>
          </a:p>
        </p:txBody>
      </p:sp>
      <p:sp>
        <p:nvSpPr>
          <p:cNvPr id="6" name="Rubrik 3">
            <a:extLst>
              <a:ext uri="{FF2B5EF4-FFF2-40B4-BE49-F238E27FC236}">
                <a16:creationId xmlns:a16="http://schemas.microsoft.com/office/drawing/2014/main" id="{6E5730E3-E88B-457C-9774-65B70C9D5B07}"/>
              </a:ext>
            </a:extLst>
          </p:cNvPr>
          <p:cNvSpPr>
            <a:spLocks noGrp="1"/>
          </p:cNvSpPr>
          <p:nvPr>
            <p:ph type="title"/>
          </p:nvPr>
        </p:nvSpPr>
        <p:spPr>
          <a:xfrm>
            <a:off x="877887" y="566734"/>
            <a:ext cx="7400926" cy="678409"/>
          </a:xfrm>
        </p:spPr>
        <p:txBody>
          <a:bodyPr>
            <a:normAutofit fontScale="90000"/>
          </a:bodyPr>
          <a:lstStyle/>
          <a:p>
            <a:pPr algn="ctr"/>
            <a:br>
              <a:rPr lang="sv-SE" sz="1800" dirty="0">
                <a:solidFill>
                  <a:srgbClr val="000000"/>
                </a:solidFill>
                <a:effectLst/>
                <a:latin typeface="Times New Roman" panose="02020603050405020304" pitchFamily="18" charset="0"/>
                <a:ea typeface="Times New Roman" panose="02020603050405020304" pitchFamily="18" charset="0"/>
              </a:rPr>
            </a:br>
            <a:endParaRPr lang="sv-SE" dirty="0"/>
          </a:p>
        </p:txBody>
      </p:sp>
      <p:pic>
        <p:nvPicPr>
          <p:cNvPr id="3" name="Bildobjekt 2">
            <a:extLst>
              <a:ext uri="{FF2B5EF4-FFF2-40B4-BE49-F238E27FC236}">
                <a16:creationId xmlns:a16="http://schemas.microsoft.com/office/drawing/2014/main" id="{2DF0446E-0DBD-4701-A762-72AF0594B3CF}"/>
              </a:ext>
            </a:extLst>
          </p:cNvPr>
          <p:cNvPicPr>
            <a:picLocks noChangeAspect="1"/>
          </p:cNvPicPr>
          <p:nvPr/>
        </p:nvPicPr>
        <p:blipFill>
          <a:blip r:embed="rId2"/>
          <a:stretch>
            <a:fillRect/>
          </a:stretch>
        </p:blipFill>
        <p:spPr>
          <a:xfrm>
            <a:off x="1192213" y="2057400"/>
            <a:ext cx="7086600" cy="3543300"/>
          </a:xfrm>
          <a:prstGeom prst="rect">
            <a:avLst/>
          </a:prstGeom>
        </p:spPr>
      </p:pic>
      <p:sp>
        <p:nvSpPr>
          <p:cNvPr id="7" name="textruta 6">
            <a:extLst>
              <a:ext uri="{FF2B5EF4-FFF2-40B4-BE49-F238E27FC236}">
                <a16:creationId xmlns:a16="http://schemas.microsoft.com/office/drawing/2014/main" id="{E2477D61-288E-406A-B3FB-4EF80C289E77}"/>
              </a:ext>
            </a:extLst>
          </p:cNvPr>
          <p:cNvSpPr txBox="1"/>
          <p:nvPr/>
        </p:nvSpPr>
        <p:spPr>
          <a:xfrm>
            <a:off x="2098137" y="374577"/>
            <a:ext cx="4959888" cy="16004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sv-SE" sz="4000" b="1" i="0" dirty="0">
                <a:solidFill>
                  <a:srgbClr val="3647AD"/>
                </a:solidFill>
                <a:effectLst/>
                <a:latin typeface="CancerfondenSans"/>
              </a:rPr>
              <a:t>Hur </a:t>
            </a:r>
            <a:r>
              <a:rPr lang="sv-SE" sz="4000" b="1" dirty="0">
                <a:solidFill>
                  <a:srgbClr val="3647AD"/>
                </a:solidFill>
                <a:latin typeface="CancerfondenSans"/>
              </a:rPr>
              <a:t>behandlas</a:t>
            </a:r>
            <a:r>
              <a:rPr lang="sv-SE" sz="4000" b="1" i="0" dirty="0">
                <a:solidFill>
                  <a:srgbClr val="3647AD"/>
                </a:solidFill>
                <a:effectLst/>
                <a:latin typeface="CancerfondenSans"/>
              </a:rPr>
              <a:t> cancer?</a:t>
            </a:r>
          </a:p>
          <a:p>
            <a:endParaRPr lang="sv-SE" sz="4000" b="1" i="0" dirty="0">
              <a:solidFill>
                <a:srgbClr val="3647AD"/>
              </a:solidFill>
              <a:effectLst/>
              <a:latin typeface="CancerfondenSans"/>
            </a:endParaRPr>
          </a:p>
          <a:p>
            <a:pPr marL="0" marR="0" indent="0" algn="ctr" defTabSz="457200" rtl="0" fontAlgn="auto" latinLnBrk="0" hangingPunct="0">
              <a:lnSpc>
                <a:spcPct val="100000"/>
              </a:lnSpc>
              <a:spcBef>
                <a:spcPts val="0"/>
              </a:spcBef>
              <a:spcAft>
                <a:spcPts val="0"/>
              </a:spcAft>
              <a:buClrTx/>
              <a:buSzTx/>
              <a:buFontTx/>
              <a:buNone/>
              <a:tabLst/>
            </a:pPr>
            <a:endParaRPr kumimoji="0" lang="sv-SE" sz="18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2745094561"/>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bildnummer 5">
            <a:extLst>
              <a:ext uri="{FF2B5EF4-FFF2-40B4-BE49-F238E27FC236}">
                <a16:creationId xmlns:a16="http://schemas.microsoft.com/office/drawing/2014/main" id="{253E79A5-90CC-438D-82B8-57B88B17953C}"/>
              </a:ext>
            </a:extLst>
          </p:cNvPr>
          <p:cNvSpPr>
            <a:spLocks noGrp="1"/>
          </p:cNvSpPr>
          <p:nvPr>
            <p:ph type="sldNum" sz="quarter" idx="2"/>
          </p:nvPr>
        </p:nvSpPr>
        <p:spPr>
          <a:xfrm>
            <a:off x="6772275" y="6029325"/>
            <a:ext cx="2133600" cy="368301"/>
          </a:xfrm>
        </p:spPr>
        <p:txBody>
          <a:bodyPr/>
          <a:lstStyle/>
          <a:p>
            <a:fld id="{86CB4B4D-7CA3-9044-876B-883B54F8677D}" type="slidenum">
              <a:rPr lang="sv-SE" smtClean="0"/>
              <a:t>49</a:t>
            </a:fld>
            <a:endParaRPr lang="sv-SE" dirty="0"/>
          </a:p>
        </p:txBody>
      </p:sp>
      <p:sp>
        <p:nvSpPr>
          <p:cNvPr id="6" name="Rubrik 3">
            <a:extLst>
              <a:ext uri="{FF2B5EF4-FFF2-40B4-BE49-F238E27FC236}">
                <a16:creationId xmlns:a16="http://schemas.microsoft.com/office/drawing/2014/main" id="{6E5730E3-E88B-457C-9774-65B70C9D5B07}"/>
              </a:ext>
            </a:extLst>
          </p:cNvPr>
          <p:cNvSpPr>
            <a:spLocks noGrp="1"/>
          </p:cNvSpPr>
          <p:nvPr>
            <p:ph type="title"/>
          </p:nvPr>
        </p:nvSpPr>
        <p:spPr>
          <a:xfrm>
            <a:off x="877887" y="566734"/>
            <a:ext cx="7400926" cy="678409"/>
          </a:xfrm>
        </p:spPr>
        <p:txBody>
          <a:bodyPr>
            <a:normAutofit fontScale="90000"/>
          </a:bodyPr>
          <a:lstStyle/>
          <a:p>
            <a:pPr algn="ctr"/>
            <a:br>
              <a:rPr lang="sv-SE" sz="1800" dirty="0">
                <a:solidFill>
                  <a:srgbClr val="000000"/>
                </a:solidFill>
                <a:effectLst/>
                <a:latin typeface="Times New Roman" panose="02020603050405020304" pitchFamily="18" charset="0"/>
                <a:ea typeface="Times New Roman" panose="02020603050405020304" pitchFamily="18" charset="0"/>
              </a:rPr>
            </a:br>
            <a:endParaRPr lang="sv-SE" dirty="0"/>
          </a:p>
        </p:txBody>
      </p:sp>
      <p:pic>
        <p:nvPicPr>
          <p:cNvPr id="3" name="Bildobjekt 2">
            <a:extLst>
              <a:ext uri="{FF2B5EF4-FFF2-40B4-BE49-F238E27FC236}">
                <a16:creationId xmlns:a16="http://schemas.microsoft.com/office/drawing/2014/main" id="{D496CC2F-3CA1-4506-A2C0-A6CF2F97A92B}"/>
              </a:ext>
            </a:extLst>
          </p:cNvPr>
          <p:cNvPicPr>
            <a:picLocks noChangeAspect="1"/>
          </p:cNvPicPr>
          <p:nvPr/>
        </p:nvPicPr>
        <p:blipFill rotWithShape="1">
          <a:blip r:embed="rId2"/>
          <a:srcRect l="-794" r="5442"/>
          <a:stretch/>
        </p:blipFill>
        <p:spPr>
          <a:xfrm>
            <a:off x="6992452" y="2763000"/>
            <a:ext cx="1913423" cy="1332000"/>
          </a:xfrm>
          <a:prstGeom prst="rect">
            <a:avLst/>
          </a:prstGeom>
        </p:spPr>
      </p:pic>
      <p:pic>
        <p:nvPicPr>
          <p:cNvPr id="4" name="Bildobjekt 3">
            <a:extLst>
              <a:ext uri="{FF2B5EF4-FFF2-40B4-BE49-F238E27FC236}">
                <a16:creationId xmlns:a16="http://schemas.microsoft.com/office/drawing/2014/main" id="{9189839F-573C-445C-ADD2-3C2CE66DCA93}"/>
              </a:ext>
            </a:extLst>
          </p:cNvPr>
          <p:cNvPicPr>
            <a:picLocks noChangeAspect="1"/>
          </p:cNvPicPr>
          <p:nvPr/>
        </p:nvPicPr>
        <p:blipFill>
          <a:blip r:embed="rId3"/>
          <a:stretch>
            <a:fillRect/>
          </a:stretch>
        </p:blipFill>
        <p:spPr>
          <a:xfrm>
            <a:off x="7000875" y="4196576"/>
            <a:ext cx="1905000" cy="1905000"/>
          </a:xfrm>
          <a:prstGeom prst="rect">
            <a:avLst/>
          </a:prstGeom>
        </p:spPr>
      </p:pic>
      <p:pic>
        <p:nvPicPr>
          <p:cNvPr id="8" name="Bildobjekt 7">
            <a:extLst>
              <a:ext uri="{FF2B5EF4-FFF2-40B4-BE49-F238E27FC236}">
                <a16:creationId xmlns:a16="http://schemas.microsoft.com/office/drawing/2014/main" id="{91468138-DDB2-45B1-915C-2F5C0C61110A}"/>
              </a:ext>
            </a:extLst>
          </p:cNvPr>
          <p:cNvPicPr>
            <a:picLocks noChangeAspect="1"/>
          </p:cNvPicPr>
          <p:nvPr/>
        </p:nvPicPr>
        <p:blipFill>
          <a:blip r:embed="rId4"/>
          <a:stretch>
            <a:fillRect/>
          </a:stretch>
        </p:blipFill>
        <p:spPr>
          <a:xfrm>
            <a:off x="411744" y="2763000"/>
            <a:ext cx="2700762" cy="1518036"/>
          </a:xfrm>
          <a:prstGeom prst="rect">
            <a:avLst/>
          </a:prstGeom>
        </p:spPr>
      </p:pic>
      <p:pic>
        <p:nvPicPr>
          <p:cNvPr id="9" name="Bildobjekt 8">
            <a:extLst>
              <a:ext uri="{FF2B5EF4-FFF2-40B4-BE49-F238E27FC236}">
                <a16:creationId xmlns:a16="http://schemas.microsoft.com/office/drawing/2014/main" id="{F4A948B6-0239-4635-A8C7-529A19ECEB90}"/>
              </a:ext>
            </a:extLst>
          </p:cNvPr>
          <p:cNvPicPr>
            <a:picLocks noChangeAspect="1"/>
          </p:cNvPicPr>
          <p:nvPr/>
        </p:nvPicPr>
        <p:blipFill>
          <a:blip r:embed="rId5"/>
          <a:stretch>
            <a:fillRect/>
          </a:stretch>
        </p:blipFill>
        <p:spPr>
          <a:xfrm>
            <a:off x="623988" y="4393106"/>
            <a:ext cx="2066723" cy="1511939"/>
          </a:xfrm>
          <a:prstGeom prst="rect">
            <a:avLst/>
          </a:prstGeom>
        </p:spPr>
      </p:pic>
      <p:sp>
        <p:nvSpPr>
          <p:cNvPr id="10" name="textruta 9">
            <a:extLst>
              <a:ext uri="{FF2B5EF4-FFF2-40B4-BE49-F238E27FC236}">
                <a16:creationId xmlns:a16="http://schemas.microsoft.com/office/drawing/2014/main" id="{AA441CB0-D0CA-4017-8962-0FD7A286D7FA}"/>
              </a:ext>
            </a:extLst>
          </p:cNvPr>
          <p:cNvSpPr txBox="1"/>
          <p:nvPr/>
        </p:nvSpPr>
        <p:spPr>
          <a:xfrm>
            <a:off x="294111" y="6011188"/>
            <a:ext cx="5554761" cy="276999"/>
          </a:xfrm>
          <a:prstGeom prst="rect">
            <a:avLst/>
          </a:prstGeom>
          <a:noFill/>
        </p:spPr>
        <p:txBody>
          <a:bodyPr wrap="square" rtlCol="0">
            <a:spAutoFit/>
          </a:bodyPr>
          <a:lstStyle/>
          <a:p>
            <a:r>
              <a:rPr lang="sv-SE" sz="1200" dirty="0"/>
              <a:t>Pernilla Dahm Kähler, gynekolog, SU och Regional processägare vid RCC Väst</a:t>
            </a:r>
          </a:p>
        </p:txBody>
      </p:sp>
      <p:pic>
        <p:nvPicPr>
          <p:cNvPr id="11" name="Bildobjekt 10">
            <a:extLst>
              <a:ext uri="{FF2B5EF4-FFF2-40B4-BE49-F238E27FC236}">
                <a16:creationId xmlns:a16="http://schemas.microsoft.com/office/drawing/2014/main" id="{1F661234-9967-423B-868F-9E56E1AB411E}"/>
              </a:ext>
            </a:extLst>
          </p:cNvPr>
          <p:cNvPicPr>
            <a:picLocks noChangeAspect="1"/>
          </p:cNvPicPr>
          <p:nvPr/>
        </p:nvPicPr>
        <p:blipFill>
          <a:blip r:embed="rId6"/>
          <a:stretch>
            <a:fillRect/>
          </a:stretch>
        </p:blipFill>
        <p:spPr>
          <a:xfrm>
            <a:off x="3931881" y="2763000"/>
            <a:ext cx="2249619" cy="2054530"/>
          </a:xfrm>
          <a:prstGeom prst="rect">
            <a:avLst/>
          </a:prstGeom>
        </p:spPr>
      </p:pic>
      <p:sp>
        <p:nvSpPr>
          <p:cNvPr id="12" name="textruta 11">
            <a:extLst>
              <a:ext uri="{FF2B5EF4-FFF2-40B4-BE49-F238E27FC236}">
                <a16:creationId xmlns:a16="http://schemas.microsoft.com/office/drawing/2014/main" id="{9BBBACD3-53E1-4CBA-AE29-F26B98C67B77}"/>
              </a:ext>
            </a:extLst>
          </p:cNvPr>
          <p:cNvSpPr txBox="1"/>
          <p:nvPr/>
        </p:nvSpPr>
        <p:spPr>
          <a:xfrm>
            <a:off x="1209675" y="2009775"/>
            <a:ext cx="115252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sv-SE" dirty="0"/>
              <a:t>Operation </a:t>
            </a:r>
            <a:endParaRPr kumimoji="0" lang="sv-SE" sz="1800" b="0" i="0" u="none" strike="noStrike" cap="none" spc="0" normalizeH="0" baseline="0" dirty="0">
              <a:ln>
                <a:noFill/>
              </a:ln>
              <a:solidFill>
                <a:srgbClr val="000000"/>
              </a:solidFill>
              <a:effectLst/>
              <a:uFillTx/>
              <a:latin typeface="+mn-lt"/>
              <a:ea typeface="+mn-ea"/>
              <a:cs typeface="+mn-cs"/>
              <a:sym typeface="Calibri"/>
            </a:endParaRPr>
          </a:p>
        </p:txBody>
      </p:sp>
      <p:sp>
        <p:nvSpPr>
          <p:cNvPr id="13" name="textruta 12">
            <a:extLst>
              <a:ext uri="{FF2B5EF4-FFF2-40B4-BE49-F238E27FC236}">
                <a16:creationId xmlns:a16="http://schemas.microsoft.com/office/drawing/2014/main" id="{92F44594-61D2-4FA2-A033-5688F03CB47D}"/>
              </a:ext>
            </a:extLst>
          </p:cNvPr>
          <p:cNvSpPr txBox="1"/>
          <p:nvPr/>
        </p:nvSpPr>
        <p:spPr>
          <a:xfrm>
            <a:off x="3905250" y="2009775"/>
            <a:ext cx="240030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sv-SE" dirty="0"/>
              <a:t>Strålbehandlingsapparat</a:t>
            </a:r>
            <a:endParaRPr kumimoji="0" lang="sv-SE" sz="1800" b="0" i="0" u="none" strike="noStrike" cap="none" spc="0" normalizeH="0" baseline="0" dirty="0">
              <a:ln>
                <a:noFill/>
              </a:ln>
              <a:solidFill>
                <a:srgbClr val="000000"/>
              </a:solidFill>
              <a:effectLst/>
              <a:uFillTx/>
              <a:latin typeface="+mn-lt"/>
              <a:ea typeface="+mn-ea"/>
              <a:cs typeface="+mn-cs"/>
              <a:sym typeface="Calibri"/>
            </a:endParaRPr>
          </a:p>
        </p:txBody>
      </p:sp>
      <p:sp>
        <p:nvSpPr>
          <p:cNvPr id="14" name="textruta 13">
            <a:extLst>
              <a:ext uri="{FF2B5EF4-FFF2-40B4-BE49-F238E27FC236}">
                <a16:creationId xmlns:a16="http://schemas.microsoft.com/office/drawing/2014/main" id="{EFAF3ACD-E258-4E4E-A68B-DD341611CEBF}"/>
              </a:ext>
            </a:extLst>
          </p:cNvPr>
          <p:cNvSpPr txBox="1"/>
          <p:nvPr/>
        </p:nvSpPr>
        <p:spPr>
          <a:xfrm>
            <a:off x="6877050" y="2009775"/>
            <a:ext cx="232410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sv-SE" dirty="0"/>
              <a:t>Cytostatikabehandling</a:t>
            </a:r>
            <a:endParaRPr kumimoji="0" lang="sv-SE" sz="1800" b="0" i="0" u="none" strike="noStrike" cap="none" spc="0" normalizeH="0" baseline="0" dirty="0">
              <a:ln>
                <a:noFill/>
              </a:ln>
              <a:solidFill>
                <a:srgbClr val="000000"/>
              </a:solidFill>
              <a:effectLst/>
              <a:uFillTx/>
              <a:latin typeface="+mn-lt"/>
              <a:ea typeface="+mn-ea"/>
              <a:cs typeface="+mn-cs"/>
              <a:sym typeface="Calibri"/>
            </a:endParaRPr>
          </a:p>
        </p:txBody>
      </p:sp>
      <p:sp>
        <p:nvSpPr>
          <p:cNvPr id="15" name="textruta 14">
            <a:extLst>
              <a:ext uri="{FF2B5EF4-FFF2-40B4-BE49-F238E27FC236}">
                <a16:creationId xmlns:a16="http://schemas.microsoft.com/office/drawing/2014/main" id="{C7646369-82B1-407A-B362-BD79A15DF553}"/>
              </a:ext>
            </a:extLst>
          </p:cNvPr>
          <p:cNvSpPr txBox="1"/>
          <p:nvPr/>
        </p:nvSpPr>
        <p:spPr>
          <a:xfrm>
            <a:off x="2098137" y="374577"/>
            <a:ext cx="4959888" cy="16004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sv-SE" sz="4000" b="1" i="0" dirty="0">
                <a:solidFill>
                  <a:srgbClr val="3647AD"/>
                </a:solidFill>
                <a:effectLst/>
                <a:latin typeface="CancerfondenSans"/>
              </a:rPr>
              <a:t>Hur </a:t>
            </a:r>
            <a:r>
              <a:rPr lang="sv-SE" sz="4000" b="1" dirty="0">
                <a:solidFill>
                  <a:srgbClr val="3647AD"/>
                </a:solidFill>
                <a:latin typeface="CancerfondenSans"/>
              </a:rPr>
              <a:t>behandlas</a:t>
            </a:r>
            <a:r>
              <a:rPr lang="sv-SE" sz="4000" b="1" i="0" dirty="0">
                <a:solidFill>
                  <a:srgbClr val="3647AD"/>
                </a:solidFill>
                <a:effectLst/>
                <a:latin typeface="CancerfondenSans"/>
              </a:rPr>
              <a:t> cancer?</a:t>
            </a:r>
          </a:p>
          <a:p>
            <a:endParaRPr lang="sv-SE" sz="4000" b="1" i="0" dirty="0">
              <a:solidFill>
                <a:srgbClr val="3647AD"/>
              </a:solidFill>
              <a:effectLst/>
              <a:latin typeface="CancerfondenSans"/>
            </a:endParaRPr>
          </a:p>
          <a:p>
            <a:pPr marL="0" marR="0" indent="0" algn="ctr" defTabSz="457200" rtl="0" fontAlgn="auto" latinLnBrk="0" hangingPunct="0">
              <a:lnSpc>
                <a:spcPct val="100000"/>
              </a:lnSpc>
              <a:spcBef>
                <a:spcPts val="0"/>
              </a:spcBef>
              <a:spcAft>
                <a:spcPts val="0"/>
              </a:spcAft>
              <a:buClrTx/>
              <a:buSzTx/>
              <a:buFontTx/>
              <a:buNone/>
              <a:tabLst/>
            </a:pPr>
            <a:endParaRPr kumimoji="0" lang="sv-SE" sz="18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256247639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a:xfrm>
            <a:off x="628650" y="6419594"/>
            <a:ext cx="890049" cy="365125"/>
          </a:xfrm>
          <a:prstGeom prst="rect">
            <a:avLst/>
          </a:prstGeom>
        </p:spPr>
        <p:txBody>
          <a:bodyPr vert="horz" lIns="91440" tIns="45720" rIns="91440" bIns="45720" rtlCol="0" anchor="ctr"/>
          <a:lstStyle>
            <a:defPPr>
              <a:defRPr lang="sv-SE"/>
            </a:defPPr>
            <a:lvl1pPr marL="0" algn="l" defTabSz="457200" rtl="0" eaLnBrk="1" latinLnBrk="0" hangingPunct="1">
              <a:defRPr sz="900" kern="1200">
                <a:solidFill>
                  <a:schemeClr val="bg1"/>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0F6515A-802A-524A-94B7-7CB79B441C5F}" type="datetime1">
              <a:rPr lang="sv-SE" smtClean="0"/>
              <a:pPr/>
              <a:t>2022-03-26</a:t>
            </a:fld>
            <a:endParaRPr lang="sv-SE"/>
          </a:p>
        </p:txBody>
      </p:sp>
      <p:sp>
        <p:nvSpPr>
          <p:cNvPr id="44" name="Platshållare för sidfot 5"/>
          <p:cNvSpPr>
            <a:spLocks noGrp="1"/>
          </p:cNvSpPr>
          <p:nvPr>
            <p:ph type="ftr" sz="quarter" idx="11"/>
          </p:nvPr>
        </p:nvSpPr>
        <p:spPr>
          <a:xfrm>
            <a:off x="1669277" y="6419594"/>
            <a:ext cx="3086100" cy="365125"/>
          </a:xfrm>
          <a:prstGeom prst="rect">
            <a:avLst/>
          </a:prstGeom>
        </p:spPr>
        <p:txBody>
          <a:bodyPr vert="horz" lIns="91440" tIns="45720" rIns="91440" bIns="45720" rtlCol="0" anchor="ctr"/>
          <a:lstStyle>
            <a:defPPr>
              <a:defRPr lang="sv-SE"/>
            </a:defPPr>
            <a:lvl1pPr marL="0" algn="l" defTabSz="457200" rtl="0" eaLnBrk="1" latinLnBrk="0" hangingPunct="1">
              <a:defRPr sz="900" kern="1200">
                <a:solidFill>
                  <a:schemeClr val="bg1"/>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sv-SE"/>
              <a:t>Namn | Sammanhang</a:t>
            </a:r>
            <a:endParaRPr lang="sv-SE" dirty="0"/>
          </a:p>
        </p:txBody>
      </p:sp>
      <p:sp>
        <p:nvSpPr>
          <p:cNvPr id="6" name="Rubrik 1"/>
          <p:cNvSpPr txBox="1">
            <a:spLocks/>
          </p:cNvSpPr>
          <p:nvPr/>
        </p:nvSpPr>
        <p:spPr>
          <a:xfrm>
            <a:off x="368419" y="361013"/>
            <a:ext cx="8077200" cy="921666"/>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1" kern="1200">
                <a:solidFill>
                  <a:schemeClr val="tx1"/>
                </a:solidFill>
                <a:latin typeface="Arial"/>
                <a:ea typeface="+mj-ea"/>
                <a:cs typeface="Arial"/>
              </a:defRPr>
            </a:lvl1pPr>
          </a:lstStyle>
          <a:p>
            <a:pPr algn="ctr"/>
            <a:r>
              <a:rPr lang="sv-SE" sz="2500" dirty="0"/>
              <a:t>Tio kriterier utmärkande ett regionalt cancercentrum, 2011</a:t>
            </a:r>
          </a:p>
        </p:txBody>
      </p:sp>
      <p:sp>
        <p:nvSpPr>
          <p:cNvPr id="8" name="Platshållare för innehåll 2"/>
          <p:cNvSpPr>
            <a:spLocks noGrp="1"/>
          </p:cNvSpPr>
          <p:nvPr>
            <p:ph idx="1"/>
          </p:nvPr>
        </p:nvSpPr>
        <p:spPr>
          <a:xfrm>
            <a:off x="181605" y="1608940"/>
            <a:ext cx="8574967" cy="3879850"/>
          </a:xfrm>
        </p:spPr>
        <p:txBody>
          <a:bodyPr>
            <a:normAutofit fontScale="85000" lnSpcReduction="20000"/>
          </a:bodyPr>
          <a:lstStyle/>
          <a:p>
            <a:r>
              <a:rPr lang="sv-SE" sz="2400"/>
              <a:t>Patientcentrerade kriterier</a:t>
            </a:r>
          </a:p>
          <a:p>
            <a:pPr lvl="1">
              <a:buFont typeface="Courier New" panose="02070309020205020404" pitchFamily="49" charset="0"/>
              <a:buChar char="o"/>
            </a:pPr>
            <a:r>
              <a:rPr lang="sv-SE" sz="1700"/>
              <a:t>Prevention och tidig diagnostik</a:t>
            </a:r>
          </a:p>
          <a:p>
            <a:pPr lvl="1">
              <a:buFont typeface="Courier New" panose="02070309020205020404" pitchFamily="49" charset="0"/>
              <a:buChar char="o"/>
            </a:pPr>
            <a:r>
              <a:rPr lang="sv-SE" sz="1700"/>
              <a:t>Vårdprocesser</a:t>
            </a:r>
          </a:p>
          <a:p>
            <a:pPr lvl="1">
              <a:buFont typeface="Courier New" panose="02070309020205020404" pitchFamily="49" charset="0"/>
              <a:buChar char="o"/>
            </a:pPr>
            <a:r>
              <a:rPr lang="sv-SE" sz="1700"/>
              <a:t>Psykosocialt stöd</a:t>
            </a:r>
          </a:p>
          <a:p>
            <a:pPr lvl="1">
              <a:buFont typeface="Courier New" panose="02070309020205020404" pitchFamily="49" charset="0"/>
              <a:buChar char="o"/>
            </a:pPr>
            <a:r>
              <a:rPr lang="sv-SE" sz="1700"/>
              <a:t>Patientens ställning i vården</a:t>
            </a:r>
          </a:p>
          <a:p>
            <a:endParaRPr lang="sv-SE" sz="2400"/>
          </a:p>
          <a:p>
            <a:r>
              <a:rPr lang="sv-SE" sz="2400"/>
              <a:t>Utbildning och kunskapsstyrning</a:t>
            </a:r>
          </a:p>
          <a:p>
            <a:pPr lvl="1">
              <a:buFont typeface="Courier New" panose="02070309020205020404" pitchFamily="49" charset="0"/>
              <a:buChar char="o"/>
            </a:pPr>
            <a:r>
              <a:rPr lang="sv-SE" sz="1700"/>
              <a:t>Utbildning och kompetensförsörjning</a:t>
            </a:r>
          </a:p>
          <a:p>
            <a:pPr lvl="1">
              <a:buFont typeface="Courier New" panose="02070309020205020404" pitchFamily="49" charset="0"/>
              <a:buChar char="o"/>
            </a:pPr>
            <a:r>
              <a:rPr lang="sv-SE" sz="1700"/>
              <a:t>Kunskapsstyrning</a:t>
            </a:r>
          </a:p>
          <a:p>
            <a:pPr lvl="1">
              <a:buFont typeface="Courier New" panose="02070309020205020404" pitchFamily="49" charset="0"/>
              <a:buChar char="o"/>
            </a:pPr>
            <a:r>
              <a:rPr lang="sv-SE" sz="1700"/>
              <a:t>Klinisk cancerforskning och innovation </a:t>
            </a:r>
          </a:p>
          <a:p>
            <a:pPr marL="0" indent="0">
              <a:buNone/>
            </a:pPr>
            <a:endParaRPr lang="sv-SE" sz="2400"/>
          </a:p>
          <a:p>
            <a:r>
              <a:rPr lang="sv-SE" sz="2400" dirty="0"/>
              <a:t>Organisation</a:t>
            </a:r>
          </a:p>
          <a:p>
            <a:pPr lvl="1">
              <a:buFont typeface="Courier New" panose="02070309020205020404" pitchFamily="49" charset="0"/>
              <a:buChar char="o"/>
            </a:pPr>
            <a:r>
              <a:rPr lang="sv-SE" sz="1600" dirty="0"/>
              <a:t>Ledningsfunktion och RCC-samverkan samt uppföljning av cancervårdens kvalitet</a:t>
            </a:r>
          </a:p>
          <a:p>
            <a:pPr lvl="1">
              <a:buFont typeface="Courier New" panose="02070309020205020404" pitchFamily="49" charset="0"/>
              <a:buChar char="o"/>
            </a:pPr>
            <a:r>
              <a:rPr lang="sv-SE" sz="1600" dirty="0"/>
              <a:t>Nivåstrukturering</a:t>
            </a:r>
          </a:p>
          <a:p>
            <a:pPr lvl="1">
              <a:buFont typeface="Courier New" panose="02070309020205020404" pitchFamily="49" charset="0"/>
              <a:buChar char="o"/>
            </a:pPr>
            <a:r>
              <a:rPr lang="sv-SE" sz="1600" dirty="0"/>
              <a:t>Utvecklingsplan för cancervården i sjukvårdsregionen </a:t>
            </a:r>
          </a:p>
          <a:p>
            <a:pPr marL="0" indent="0">
              <a:buNone/>
            </a:pPr>
            <a:endParaRPr lang="sv-SE" sz="2800"/>
          </a:p>
        </p:txBody>
      </p:sp>
      <p:pic>
        <p:nvPicPr>
          <p:cNvPr id="7" name="Picture 2">
            <a:extLst>
              <a:ext uri="{FF2B5EF4-FFF2-40B4-BE49-F238E27FC236}">
                <a16:creationId xmlns:a16="http://schemas.microsoft.com/office/drawing/2014/main" id="{FAED568D-158D-45A4-AB0A-113664D6EB5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660112" y="1259345"/>
            <a:ext cx="1315622" cy="1584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0" name="Bildobjekt 9">
            <a:extLst>
              <a:ext uri="{FF2B5EF4-FFF2-40B4-BE49-F238E27FC236}">
                <a16:creationId xmlns:a16="http://schemas.microsoft.com/office/drawing/2014/main" id="{642170C3-6A7A-485F-B763-78AC4FB153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7093" y="3311481"/>
            <a:ext cx="1440799" cy="993450"/>
          </a:xfrm>
          <a:prstGeom prst="rect">
            <a:avLst/>
          </a:prstGeom>
          <a:ln>
            <a:noFill/>
          </a:ln>
          <a:effectLst>
            <a:outerShdw blurRad="292100" dist="139700" dir="2700000" algn="tl" rotWithShape="0">
              <a:srgbClr val="333333">
                <a:alpha val="65000"/>
              </a:srgbClr>
            </a:outerShdw>
          </a:effectLst>
        </p:spPr>
      </p:pic>
      <p:pic>
        <p:nvPicPr>
          <p:cNvPr id="9" name="Bildobjekt 8">
            <a:extLst>
              <a:ext uri="{FF2B5EF4-FFF2-40B4-BE49-F238E27FC236}">
                <a16:creationId xmlns:a16="http://schemas.microsoft.com/office/drawing/2014/main" id="{FB19C035-CEFC-4169-8FCD-1AC824F7E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8673" y="4513181"/>
            <a:ext cx="1109219" cy="1571741"/>
          </a:xfrm>
          <a:prstGeom prst="rect">
            <a:avLst/>
          </a:prstGeom>
          <a:ln>
            <a:noFill/>
          </a:ln>
          <a:effectLst>
            <a:outerShdw blurRad="292100" dist="139700" dir="2700000" algn="tl" rotWithShape="0">
              <a:srgbClr val="333333">
                <a:alpha val="65000"/>
              </a:srgbClr>
            </a:outerShdw>
          </a:effectLst>
        </p:spPr>
      </p:pic>
      <p:pic>
        <p:nvPicPr>
          <p:cNvPr id="12" name="Bildobjekt 11">
            <a:extLst>
              <a:ext uri="{FF2B5EF4-FFF2-40B4-BE49-F238E27FC236}">
                <a16:creationId xmlns:a16="http://schemas.microsoft.com/office/drawing/2014/main" id="{011C5E10-EE4B-4417-9226-36491F744E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8014" y="1958543"/>
            <a:ext cx="1702812" cy="2050208"/>
          </a:xfrm>
          <a:prstGeom prst="rect">
            <a:avLst/>
          </a:prstGeom>
          <a:ln w="3175">
            <a:solidFill>
              <a:schemeClr val="bg1">
                <a:lumMod val="50000"/>
              </a:schemeClr>
            </a:solidFill>
          </a:ln>
        </p:spPr>
      </p:pic>
    </p:spTree>
    <p:extLst>
      <p:ext uri="{BB962C8B-B14F-4D97-AF65-F5344CB8AC3E}">
        <p14:creationId xmlns:p14="http://schemas.microsoft.com/office/powerpoint/2010/main" val="2953159858"/>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bildnummer 5">
            <a:extLst>
              <a:ext uri="{FF2B5EF4-FFF2-40B4-BE49-F238E27FC236}">
                <a16:creationId xmlns:a16="http://schemas.microsoft.com/office/drawing/2014/main" id="{253E79A5-90CC-438D-82B8-57B88B17953C}"/>
              </a:ext>
            </a:extLst>
          </p:cNvPr>
          <p:cNvSpPr>
            <a:spLocks noGrp="1"/>
          </p:cNvSpPr>
          <p:nvPr>
            <p:ph type="sldNum" sz="quarter" idx="2"/>
          </p:nvPr>
        </p:nvSpPr>
        <p:spPr>
          <a:xfrm>
            <a:off x="6772275" y="6029325"/>
            <a:ext cx="2133600" cy="368301"/>
          </a:xfrm>
        </p:spPr>
        <p:txBody>
          <a:bodyPr/>
          <a:lstStyle/>
          <a:p>
            <a:fld id="{86CB4B4D-7CA3-9044-876B-883B54F8677D}" type="slidenum">
              <a:rPr lang="sv-SE" smtClean="0"/>
              <a:t>50</a:t>
            </a:fld>
            <a:endParaRPr lang="sv-SE" dirty="0"/>
          </a:p>
        </p:txBody>
      </p:sp>
      <p:sp>
        <p:nvSpPr>
          <p:cNvPr id="6" name="Rubrik 3">
            <a:extLst>
              <a:ext uri="{FF2B5EF4-FFF2-40B4-BE49-F238E27FC236}">
                <a16:creationId xmlns:a16="http://schemas.microsoft.com/office/drawing/2014/main" id="{6E5730E3-E88B-457C-9774-65B70C9D5B07}"/>
              </a:ext>
            </a:extLst>
          </p:cNvPr>
          <p:cNvSpPr>
            <a:spLocks noGrp="1"/>
          </p:cNvSpPr>
          <p:nvPr>
            <p:ph type="title"/>
          </p:nvPr>
        </p:nvSpPr>
        <p:spPr>
          <a:xfrm>
            <a:off x="877887" y="566734"/>
            <a:ext cx="7400926" cy="678409"/>
          </a:xfrm>
        </p:spPr>
        <p:txBody>
          <a:bodyPr>
            <a:normAutofit fontScale="90000"/>
          </a:bodyPr>
          <a:lstStyle/>
          <a:p>
            <a:pPr algn="ctr"/>
            <a:br>
              <a:rPr lang="sv-SE" sz="1800" dirty="0">
                <a:solidFill>
                  <a:srgbClr val="000000"/>
                </a:solidFill>
                <a:effectLst/>
                <a:latin typeface="Times New Roman" panose="02020603050405020304" pitchFamily="18" charset="0"/>
                <a:ea typeface="Times New Roman" panose="02020603050405020304" pitchFamily="18" charset="0"/>
              </a:rPr>
            </a:br>
            <a:endParaRPr lang="sv-SE" dirty="0"/>
          </a:p>
        </p:txBody>
      </p:sp>
      <p:sp>
        <p:nvSpPr>
          <p:cNvPr id="7" name="textruta 6">
            <a:extLst>
              <a:ext uri="{FF2B5EF4-FFF2-40B4-BE49-F238E27FC236}">
                <a16:creationId xmlns:a16="http://schemas.microsoft.com/office/drawing/2014/main" id="{FCED7C0B-167C-459F-A9DA-0E6F731943A1}"/>
              </a:ext>
            </a:extLst>
          </p:cNvPr>
          <p:cNvSpPr txBox="1"/>
          <p:nvPr/>
        </p:nvSpPr>
        <p:spPr>
          <a:xfrm>
            <a:off x="2098137" y="374577"/>
            <a:ext cx="4959888" cy="16004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sv-SE" sz="4000" b="1" dirty="0">
                <a:solidFill>
                  <a:srgbClr val="3647AD"/>
                </a:solidFill>
                <a:latin typeface="CancerfondenSans"/>
              </a:rPr>
              <a:t>När</a:t>
            </a:r>
            <a:r>
              <a:rPr lang="sv-SE" sz="4000" b="1" i="0" dirty="0">
                <a:solidFill>
                  <a:srgbClr val="3647AD"/>
                </a:solidFill>
                <a:effectLst/>
                <a:latin typeface="CancerfondenSans"/>
              </a:rPr>
              <a:t> </a:t>
            </a:r>
            <a:r>
              <a:rPr lang="sv-SE" sz="4000" b="1" dirty="0">
                <a:solidFill>
                  <a:srgbClr val="3647AD"/>
                </a:solidFill>
                <a:latin typeface="CancerfondenSans"/>
              </a:rPr>
              <a:t>behandlas</a:t>
            </a:r>
            <a:r>
              <a:rPr lang="sv-SE" sz="4000" b="1" i="0" dirty="0">
                <a:solidFill>
                  <a:srgbClr val="3647AD"/>
                </a:solidFill>
                <a:effectLst/>
                <a:latin typeface="CancerfondenSans"/>
              </a:rPr>
              <a:t> cancer?</a:t>
            </a:r>
          </a:p>
          <a:p>
            <a:endParaRPr lang="sv-SE" sz="4000" b="1" i="0" dirty="0">
              <a:solidFill>
                <a:srgbClr val="3647AD"/>
              </a:solidFill>
              <a:effectLst/>
              <a:latin typeface="CancerfondenSans"/>
            </a:endParaRPr>
          </a:p>
          <a:p>
            <a:pPr marL="0" marR="0" indent="0" algn="ctr" defTabSz="457200" rtl="0" fontAlgn="auto" latinLnBrk="0" hangingPunct="0">
              <a:lnSpc>
                <a:spcPct val="100000"/>
              </a:lnSpc>
              <a:spcBef>
                <a:spcPts val="0"/>
              </a:spcBef>
              <a:spcAft>
                <a:spcPts val="0"/>
              </a:spcAft>
              <a:buClrTx/>
              <a:buSzTx/>
              <a:buFontTx/>
              <a:buNone/>
              <a:tabLst/>
            </a:pPr>
            <a:endParaRPr kumimoji="0" lang="sv-SE" sz="1800" b="0" i="0" u="none" strike="noStrike" cap="none" spc="0" normalizeH="0" baseline="0" dirty="0">
              <a:ln>
                <a:noFill/>
              </a:ln>
              <a:solidFill>
                <a:srgbClr val="000000"/>
              </a:solidFill>
              <a:effectLst/>
              <a:uFillTx/>
              <a:latin typeface="+mn-lt"/>
              <a:ea typeface="+mn-ea"/>
              <a:cs typeface="+mn-cs"/>
              <a:sym typeface="Calibri"/>
            </a:endParaRPr>
          </a:p>
        </p:txBody>
      </p:sp>
      <p:sp>
        <p:nvSpPr>
          <p:cNvPr id="4" name="textruta 3">
            <a:extLst>
              <a:ext uri="{FF2B5EF4-FFF2-40B4-BE49-F238E27FC236}">
                <a16:creationId xmlns:a16="http://schemas.microsoft.com/office/drawing/2014/main" id="{7F680F39-7788-4A46-B6AA-2F69530A1AB9}"/>
              </a:ext>
            </a:extLst>
          </p:cNvPr>
          <p:cNvSpPr txBox="1"/>
          <p:nvPr/>
        </p:nvSpPr>
        <p:spPr>
          <a:xfrm>
            <a:off x="1276350" y="1638300"/>
            <a:ext cx="7543800" cy="21236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sv-SE" sz="2400" dirty="0"/>
              <a:t>Standardiserade vårdförlopp i cancervården (31 förlopp)</a:t>
            </a:r>
          </a:p>
          <a:p>
            <a:pPr marL="0" marR="0" indent="0" algn="l" defTabSz="457200" rtl="0" fontAlgn="auto" latinLnBrk="0" hangingPunct="0">
              <a:lnSpc>
                <a:spcPct val="100000"/>
              </a:lnSpc>
              <a:spcBef>
                <a:spcPts val="0"/>
              </a:spcBef>
              <a:spcAft>
                <a:spcPts val="0"/>
              </a:spcAft>
              <a:buClrTx/>
              <a:buSzTx/>
              <a:buFontTx/>
              <a:buNone/>
              <a:tabLst/>
            </a:pPr>
            <a:endParaRPr kumimoji="0" lang="sv-SE" sz="1800" b="0" i="0" u="none" strike="noStrike" cap="none" spc="0" normalizeH="0" baseline="0" dirty="0">
              <a:ln>
                <a:noFill/>
              </a:ln>
              <a:solidFill>
                <a:srgbClr val="000000"/>
              </a:solidFill>
              <a:effectLst/>
              <a:uFillTx/>
              <a:latin typeface="+mn-lt"/>
              <a:ea typeface="+mn-ea"/>
              <a:cs typeface="+mn-cs"/>
              <a:sym typeface="Calibri"/>
            </a:endParaRPr>
          </a:p>
          <a:p>
            <a:pPr marL="0" marR="0" indent="0" algn="l" defTabSz="457200" rtl="0" fontAlgn="auto" latinLnBrk="0" hangingPunct="0">
              <a:lnSpc>
                <a:spcPct val="100000"/>
              </a:lnSpc>
              <a:spcBef>
                <a:spcPts val="0"/>
              </a:spcBef>
              <a:spcAft>
                <a:spcPts val="0"/>
              </a:spcAft>
              <a:buClrTx/>
              <a:buSzTx/>
              <a:buFontTx/>
              <a:buNone/>
              <a:tabLst/>
            </a:pPr>
            <a:r>
              <a:rPr lang="sv-SE" dirty="0"/>
              <a:t>• kortare väntetider </a:t>
            </a:r>
          </a:p>
          <a:p>
            <a:pPr marL="0" marR="0" indent="0" algn="l" defTabSz="457200" rtl="0" fontAlgn="auto" latinLnBrk="0" hangingPunct="0">
              <a:lnSpc>
                <a:spcPct val="100000"/>
              </a:lnSpc>
              <a:spcBef>
                <a:spcPts val="0"/>
              </a:spcBef>
              <a:spcAft>
                <a:spcPts val="0"/>
              </a:spcAft>
              <a:buClrTx/>
              <a:buSzTx/>
              <a:buFontTx/>
              <a:buNone/>
              <a:tabLst/>
            </a:pPr>
            <a:r>
              <a:rPr lang="sv-SE" dirty="0"/>
              <a:t>• nöjdare patienter </a:t>
            </a:r>
          </a:p>
          <a:p>
            <a:pPr marL="0" marR="0" indent="0" algn="l" defTabSz="457200" rtl="0" fontAlgn="auto" latinLnBrk="0" hangingPunct="0">
              <a:lnSpc>
                <a:spcPct val="100000"/>
              </a:lnSpc>
              <a:spcBef>
                <a:spcPts val="0"/>
              </a:spcBef>
              <a:spcAft>
                <a:spcPts val="0"/>
              </a:spcAft>
              <a:buClrTx/>
              <a:buSzTx/>
              <a:buFontTx/>
              <a:buNone/>
              <a:tabLst/>
            </a:pPr>
            <a:r>
              <a:rPr lang="sv-SE" dirty="0"/>
              <a:t>• en mer jämlik cancervård</a:t>
            </a:r>
          </a:p>
          <a:p>
            <a:pPr marL="0" marR="0" indent="0" algn="l" defTabSz="457200" rtl="0" fontAlgn="auto" latinLnBrk="0" hangingPunct="0">
              <a:lnSpc>
                <a:spcPct val="100000"/>
              </a:lnSpc>
              <a:spcBef>
                <a:spcPts val="0"/>
              </a:spcBef>
              <a:spcAft>
                <a:spcPts val="0"/>
              </a:spcAft>
              <a:buClrTx/>
              <a:buSzTx/>
              <a:buFontTx/>
              <a:buNone/>
              <a:tabLst/>
            </a:pPr>
            <a:endParaRPr kumimoji="0" lang="sv-SE" sz="1800" b="0" i="0" u="none" strike="noStrike" cap="none" spc="0" normalizeH="0" baseline="0" dirty="0">
              <a:ln>
                <a:noFill/>
              </a:ln>
              <a:solidFill>
                <a:srgbClr val="000000"/>
              </a:solidFill>
              <a:effectLst/>
              <a:uFillTx/>
              <a:latin typeface="+mn-lt"/>
              <a:ea typeface="+mn-ea"/>
              <a:cs typeface="+mn-cs"/>
              <a:sym typeface="Calibri"/>
            </a:endParaRPr>
          </a:p>
          <a:p>
            <a:pPr marL="0" marR="0" indent="0" algn="l" defTabSz="457200" rtl="0" fontAlgn="auto" latinLnBrk="0" hangingPunct="0">
              <a:lnSpc>
                <a:spcPct val="100000"/>
              </a:lnSpc>
              <a:spcBef>
                <a:spcPts val="0"/>
              </a:spcBef>
              <a:spcAft>
                <a:spcPts val="0"/>
              </a:spcAft>
              <a:buClrTx/>
              <a:buSzTx/>
              <a:buFontTx/>
              <a:buNone/>
              <a:tabLst/>
            </a:pPr>
            <a:r>
              <a:rPr lang="sv-SE" dirty="0"/>
              <a:t>2020-målet: 70% inkluderade i SVF, 80% utredda inom angiven tid</a:t>
            </a:r>
            <a:endParaRPr kumimoji="0" lang="sv-SE" sz="1800" b="0" i="0" u="none" strike="noStrike" cap="none" spc="0" normalizeH="0" baseline="0" dirty="0">
              <a:ln>
                <a:noFill/>
              </a:ln>
              <a:solidFill>
                <a:srgbClr val="000000"/>
              </a:solidFill>
              <a:effectLst/>
              <a:uFillTx/>
              <a:latin typeface="+mn-lt"/>
              <a:ea typeface="+mn-ea"/>
              <a:cs typeface="+mn-cs"/>
              <a:sym typeface="Calibri"/>
            </a:endParaRPr>
          </a:p>
        </p:txBody>
      </p:sp>
      <p:pic>
        <p:nvPicPr>
          <p:cNvPr id="9" name="Bildobjekt 8">
            <a:extLst>
              <a:ext uri="{FF2B5EF4-FFF2-40B4-BE49-F238E27FC236}">
                <a16:creationId xmlns:a16="http://schemas.microsoft.com/office/drawing/2014/main" id="{A8B9A8AA-9EF9-4B6F-BADB-C4FF4FAB502E}"/>
              </a:ext>
            </a:extLst>
          </p:cNvPr>
          <p:cNvPicPr>
            <a:picLocks noChangeAspect="1"/>
          </p:cNvPicPr>
          <p:nvPr/>
        </p:nvPicPr>
        <p:blipFill>
          <a:blip r:embed="rId2"/>
          <a:stretch>
            <a:fillRect/>
          </a:stretch>
        </p:blipFill>
        <p:spPr>
          <a:xfrm>
            <a:off x="2262187" y="4029076"/>
            <a:ext cx="4524375" cy="2076450"/>
          </a:xfrm>
          <a:prstGeom prst="rect">
            <a:avLst/>
          </a:prstGeom>
        </p:spPr>
      </p:pic>
    </p:spTree>
    <p:extLst>
      <p:ext uri="{BB962C8B-B14F-4D97-AF65-F5344CB8AC3E}">
        <p14:creationId xmlns:p14="http://schemas.microsoft.com/office/powerpoint/2010/main" val="1008438490"/>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bildnummer 5">
            <a:extLst>
              <a:ext uri="{FF2B5EF4-FFF2-40B4-BE49-F238E27FC236}">
                <a16:creationId xmlns:a16="http://schemas.microsoft.com/office/drawing/2014/main" id="{253E79A5-90CC-438D-82B8-57B88B17953C}"/>
              </a:ext>
            </a:extLst>
          </p:cNvPr>
          <p:cNvSpPr>
            <a:spLocks noGrp="1"/>
          </p:cNvSpPr>
          <p:nvPr>
            <p:ph type="sldNum" sz="quarter" idx="2"/>
          </p:nvPr>
        </p:nvSpPr>
        <p:spPr>
          <a:xfrm>
            <a:off x="6772275" y="6029325"/>
            <a:ext cx="2133600" cy="368301"/>
          </a:xfrm>
        </p:spPr>
        <p:txBody>
          <a:bodyPr/>
          <a:lstStyle/>
          <a:p>
            <a:fld id="{86CB4B4D-7CA3-9044-876B-883B54F8677D}" type="slidenum">
              <a:rPr lang="sv-SE" smtClean="0"/>
              <a:t>51</a:t>
            </a:fld>
            <a:endParaRPr lang="sv-SE" dirty="0"/>
          </a:p>
        </p:txBody>
      </p:sp>
      <p:sp>
        <p:nvSpPr>
          <p:cNvPr id="6" name="Rubrik 3">
            <a:extLst>
              <a:ext uri="{FF2B5EF4-FFF2-40B4-BE49-F238E27FC236}">
                <a16:creationId xmlns:a16="http://schemas.microsoft.com/office/drawing/2014/main" id="{6E5730E3-E88B-457C-9774-65B70C9D5B07}"/>
              </a:ext>
            </a:extLst>
          </p:cNvPr>
          <p:cNvSpPr>
            <a:spLocks noGrp="1"/>
          </p:cNvSpPr>
          <p:nvPr>
            <p:ph type="title"/>
          </p:nvPr>
        </p:nvSpPr>
        <p:spPr>
          <a:xfrm>
            <a:off x="877887" y="566734"/>
            <a:ext cx="7400926" cy="678409"/>
          </a:xfrm>
        </p:spPr>
        <p:txBody>
          <a:bodyPr>
            <a:normAutofit fontScale="90000"/>
          </a:bodyPr>
          <a:lstStyle/>
          <a:p>
            <a:pPr algn="ctr"/>
            <a:br>
              <a:rPr lang="sv-SE" sz="1800" dirty="0">
                <a:solidFill>
                  <a:srgbClr val="000000"/>
                </a:solidFill>
                <a:effectLst/>
                <a:latin typeface="Times New Roman" panose="02020603050405020304" pitchFamily="18" charset="0"/>
                <a:ea typeface="Times New Roman" panose="02020603050405020304" pitchFamily="18" charset="0"/>
              </a:rPr>
            </a:br>
            <a:endParaRPr lang="sv-SE" dirty="0"/>
          </a:p>
        </p:txBody>
      </p:sp>
      <p:pic>
        <p:nvPicPr>
          <p:cNvPr id="3" name="Bildobjekt 2">
            <a:extLst>
              <a:ext uri="{FF2B5EF4-FFF2-40B4-BE49-F238E27FC236}">
                <a16:creationId xmlns:a16="http://schemas.microsoft.com/office/drawing/2014/main" id="{D008734B-F276-4D08-BDAB-9B1553473B0A}"/>
              </a:ext>
            </a:extLst>
          </p:cNvPr>
          <p:cNvPicPr>
            <a:picLocks noChangeAspect="1"/>
          </p:cNvPicPr>
          <p:nvPr/>
        </p:nvPicPr>
        <p:blipFill>
          <a:blip r:embed="rId2"/>
          <a:stretch>
            <a:fillRect/>
          </a:stretch>
        </p:blipFill>
        <p:spPr>
          <a:xfrm>
            <a:off x="1600713" y="588868"/>
            <a:ext cx="5999624" cy="5510766"/>
          </a:xfrm>
          <a:prstGeom prst="rect">
            <a:avLst/>
          </a:prstGeom>
        </p:spPr>
      </p:pic>
      <p:sp>
        <p:nvSpPr>
          <p:cNvPr id="4" name="textruta 3">
            <a:extLst>
              <a:ext uri="{FF2B5EF4-FFF2-40B4-BE49-F238E27FC236}">
                <a16:creationId xmlns:a16="http://schemas.microsoft.com/office/drawing/2014/main" id="{D020965B-DD4F-4D86-9E66-D22887E578F1}"/>
              </a:ext>
            </a:extLst>
          </p:cNvPr>
          <p:cNvSpPr txBox="1"/>
          <p:nvPr/>
        </p:nvSpPr>
        <p:spPr>
          <a:xfrm>
            <a:off x="1455174" y="6029325"/>
            <a:ext cx="7580723"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sv-SE" sz="1400" b="0" i="0" u="none" strike="noStrike" baseline="0" dirty="0">
                <a:latin typeface="ArialMT"/>
              </a:rPr>
              <a:t>Måluppfyllelse av </a:t>
            </a:r>
            <a:r>
              <a:rPr lang="sv-SE" sz="1400" b="0" i="0" u="none" strike="noStrike" baseline="0" dirty="0" err="1">
                <a:latin typeface="ArialMT"/>
              </a:rPr>
              <a:t>inklusionsmålen</a:t>
            </a:r>
            <a:r>
              <a:rPr lang="sv-SE" sz="1400" b="0" i="0" u="none" strike="noStrike" baseline="0" dirty="0">
                <a:latin typeface="ArialMT"/>
              </a:rPr>
              <a:t> per diagnos i Västra Götaland okt 2020 - sep 2021</a:t>
            </a:r>
            <a:endParaRPr kumimoji="0" lang="sv-SE" sz="1400" b="0" i="0" u="none" strike="noStrike" cap="none" spc="0" normalizeH="0" baseline="0" dirty="0">
              <a:ln>
                <a:noFill/>
              </a:ln>
              <a:solidFill>
                <a:srgbClr val="000000"/>
              </a:solidFill>
              <a:effectLst/>
              <a:uFillTx/>
              <a:latin typeface="+mn-lt"/>
              <a:ea typeface="+mn-ea"/>
              <a:cs typeface="+mn-cs"/>
              <a:sym typeface="Calibri"/>
            </a:endParaRPr>
          </a:p>
        </p:txBody>
      </p:sp>
      <p:sp>
        <p:nvSpPr>
          <p:cNvPr id="7" name="textruta 6">
            <a:extLst>
              <a:ext uri="{FF2B5EF4-FFF2-40B4-BE49-F238E27FC236}">
                <a16:creationId xmlns:a16="http://schemas.microsoft.com/office/drawing/2014/main" id="{CBB22AD0-C51D-4AEB-A395-EF57302EA3AC}"/>
              </a:ext>
            </a:extLst>
          </p:cNvPr>
          <p:cNvSpPr txBox="1"/>
          <p:nvPr/>
        </p:nvSpPr>
        <p:spPr>
          <a:xfrm>
            <a:off x="2098137" y="-18715"/>
            <a:ext cx="4959888" cy="16004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sv-SE" sz="4000" b="1" dirty="0">
                <a:solidFill>
                  <a:srgbClr val="3647AD"/>
                </a:solidFill>
                <a:latin typeface="CancerfondenSans"/>
              </a:rPr>
              <a:t>Nä</a:t>
            </a:r>
            <a:r>
              <a:rPr lang="sv-SE" sz="4000" b="1" i="0" dirty="0">
                <a:solidFill>
                  <a:srgbClr val="3647AD"/>
                </a:solidFill>
                <a:effectLst/>
                <a:latin typeface="CancerfondenSans"/>
              </a:rPr>
              <a:t>r </a:t>
            </a:r>
            <a:r>
              <a:rPr lang="sv-SE" sz="4000" b="1" dirty="0">
                <a:solidFill>
                  <a:srgbClr val="3647AD"/>
                </a:solidFill>
                <a:latin typeface="CancerfondenSans"/>
              </a:rPr>
              <a:t>behandlas</a:t>
            </a:r>
            <a:r>
              <a:rPr lang="sv-SE" sz="4000" b="1" i="0" dirty="0">
                <a:solidFill>
                  <a:srgbClr val="3647AD"/>
                </a:solidFill>
                <a:effectLst/>
                <a:latin typeface="CancerfondenSans"/>
              </a:rPr>
              <a:t> cancer?</a:t>
            </a:r>
          </a:p>
          <a:p>
            <a:endParaRPr lang="sv-SE" sz="4000" b="1" i="0" dirty="0">
              <a:solidFill>
                <a:srgbClr val="3647AD"/>
              </a:solidFill>
              <a:effectLst/>
              <a:latin typeface="CancerfondenSans"/>
            </a:endParaRPr>
          </a:p>
          <a:p>
            <a:pPr marL="0" marR="0" indent="0" algn="ctr" defTabSz="457200" rtl="0" fontAlgn="auto" latinLnBrk="0" hangingPunct="0">
              <a:lnSpc>
                <a:spcPct val="100000"/>
              </a:lnSpc>
              <a:spcBef>
                <a:spcPts val="0"/>
              </a:spcBef>
              <a:spcAft>
                <a:spcPts val="0"/>
              </a:spcAft>
              <a:buClrTx/>
              <a:buSzTx/>
              <a:buFontTx/>
              <a:buNone/>
              <a:tabLst/>
            </a:pPr>
            <a:endParaRPr kumimoji="0" lang="sv-SE" sz="18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4074578863"/>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bildnummer 5">
            <a:extLst>
              <a:ext uri="{FF2B5EF4-FFF2-40B4-BE49-F238E27FC236}">
                <a16:creationId xmlns:a16="http://schemas.microsoft.com/office/drawing/2014/main" id="{253E79A5-90CC-438D-82B8-57B88B17953C}"/>
              </a:ext>
            </a:extLst>
          </p:cNvPr>
          <p:cNvSpPr>
            <a:spLocks noGrp="1"/>
          </p:cNvSpPr>
          <p:nvPr>
            <p:ph type="sldNum" sz="quarter" idx="2"/>
          </p:nvPr>
        </p:nvSpPr>
        <p:spPr>
          <a:xfrm>
            <a:off x="6772275" y="6029325"/>
            <a:ext cx="2133600" cy="368301"/>
          </a:xfrm>
        </p:spPr>
        <p:txBody>
          <a:bodyPr/>
          <a:lstStyle/>
          <a:p>
            <a:fld id="{86CB4B4D-7CA3-9044-876B-883B54F8677D}" type="slidenum">
              <a:rPr lang="sv-SE" smtClean="0"/>
              <a:t>52</a:t>
            </a:fld>
            <a:endParaRPr lang="sv-SE" dirty="0"/>
          </a:p>
        </p:txBody>
      </p:sp>
      <p:sp>
        <p:nvSpPr>
          <p:cNvPr id="6" name="Rubrik 3">
            <a:extLst>
              <a:ext uri="{FF2B5EF4-FFF2-40B4-BE49-F238E27FC236}">
                <a16:creationId xmlns:a16="http://schemas.microsoft.com/office/drawing/2014/main" id="{6E5730E3-E88B-457C-9774-65B70C9D5B07}"/>
              </a:ext>
            </a:extLst>
          </p:cNvPr>
          <p:cNvSpPr>
            <a:spLocks noGrp="1"/>
          </p:cNvSpPr>
          <p:nvPr>
            <p:ph type="title"/>
          </p:nvPr>
        </p:nvSpPr>
        <p:spPr>
          <a:xfrm>
            <a:off x="877887" y="566734"/>
            <a:ext cx="7400926" cy="678409"/>
          </a:xfrm>
        </p:spPr>
        <p:txBody>
          <a:bodyPr>
            <a:normAutofit fontScale="90000"/>
          </a:bodyPr>
          <a:lstStyle/>
          <a:p>
            <a:pPr algn="ctr"/>
            <a:br>
              <a:rPr lang="sv-SE" sz="1800" dirty="0">
                <a:solidFill>
                  <a:srgbClr val="000000"/>
                </a:solidFill>
                <a:effectLst/>
                <a:latin typeface="Times New Roman" panose="02020603050405020304" pitchFamily="18" charset="0"/>
                <a:ea typeface="Times New Roman" panose="02020603050405020304" pitchFamily="18" charset="0"/>
              </a:rPr>
            </a:br>
            <a:endParaRPr lang="sv-SE" dirty="0"/>
          </a:p>
        </p:txBody>
      </p:sp>
      <p:pic>
        <p:nvPicPr>
          <p:cNvPr id="3" name="Bildobjekt 2">
            <a:extLst>
              <a:ext uri="{FF2B5EF4-FFF2-40B4-BE49-F238E27FC236}">
                <a16:creationId xmlns:a16="http://schemas.microsoft.com/office/drawing/2014/main" id="{0FA48EAB-29C8-40A1-9216-4905C6C372A9}"/>
              </a:ext>
            </a:extLst>
          </p:cNvPr>
          <p:cNvPicPr>
            <a:picLocks noChangeAspect="1"/>
          </p:cNvPicPr>
          <p:nvPr/>
        </p:nvPicPr>
        <p:blipFill>
          <a:blip r:embed="rId2"/>
          <a:stretch>
            <a:fillRect/>
          </a:stretch>
        </p:blipFill>
        <p:spPr>
          <a:xfrm>
            <a:off x="1740560" y="784739"/>
            <a:ext cx="5240344" cy="5282380"/>
          </a:xfrm>
          <a:prstGeom prst="rect">
            <a:avLst/>
          </a:prstGeom>
        </p:spPr>
      </p:pic>
      <p:sp>
        <p:nvSpPr>
          <p:cNvPr id="4" name="textruta 3">
            <a:extLst>
              <a:ext uri="{FF2B5EF4-FFF2-40B4-BE49-F238E27FC236}">
                <a16:creationId xmlns:a16="http://schemas.microsoft.com/office/drawing/2014/main" id="{D94F2786-595A-4040-A7E8-A19FF0CFF2DC}"/>
              </a:ext>
            </a:extLst>
          </p:cNvPr>
          <p:cNvSpPr txBox="1"/>
          <p:nvPr/>
        </p:nvSpPr>
        <p:spPr>
          <a:xfrm>
            <a:off x="953729" y="6029325"/>
            <a:ext cx="7400926"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r>
              <a:rPr lang="sv-SE" sz="1400" b="0" i="0" u="none" strike="noStrike" baseline="0" dirty="0">
                <a:latin typeface="ArialMT"/>
              </a:rPr>
              <a:t>Måluppfyllelse av ledtidssmålen per diagnos i Västra sjukvårdsregionen okt 2020 – sep 2021</a:t>
            </a:r>
            <a:endParaRPr kumimoji="0" lang="sv-SE" sz="1400" b="0" i="0" u="none" strike="noStrike" cap="none" spc="0" normalizeH="0" baseline="0" dirty="0">
              <a:ln>
                <a:noFill/>
              </a:ln>
              <a:solidFill>
                <a:srgbClr val="000000"/>
              </a:solidFill>
              <a:effectLst/>
              <a:uFillTx/>
              <a:latin typeface="+mn-lt"/>
              <a:ea typeface="+mn-ea"/>
              <a:cs typeface="+mn-cs"/>
              <a:sym typeface="Calibri"/>
            </a:endParaRPr>
          </a:p>
        </p:txBody>
      </p:sp>
      <p:sp>
        <p:nvSpPr>
          <p:cNvPr id="7" name="textruta 6">
            <a:extLst>
              <a:ext uri="{FF2B5EF4-FFF2-40B4-BE49-F238E27FC236}">
                <a16:creationId xmlns:a16="http://schemas.microsoft.com/office/drawing/2014/main" id="{A3DF5E40-550D-4A8A-8056-D6B021F587B3}"/>
              </a:ext>
            </a:extLst>
          </p:cNvPr>
          <p:cNvSpPr txBox="1"/>
          <p:nvPr/>
        </p:nvSpPr>
        <p:spPr>
          <a:xfrm>
            <a:off x="2098137" y="20617"/>
            <a:ext cx="4959888" cy="16004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sv-SE" sz="4000" b="1" dirty="0">
                <a:solidFill>
                  <a:srgbClr val="3647AD"/>
                </a:solidFill>
                <a:latin typeface="CancerfondenSans"/>
              </a:rPr>
              <a:t>När</a:t>
            </a:r>
            <a:r>
              <a:rPr lang="sv-SE" sz="4000" b="1" i="0" dirty="0">
                <a:solidFill>
                  <a:srgbClr val="3647AD"/>
                </a:solidFill>
                <a:effectLst/>
                <a:latin typeface="CancerfondenSans"/>
              </a:rPr>
              <a:t> </a:t>
            </a:r>
            <a:r>
              <a:rPr lang="sv-SE" sz="4000" b="1" dirty="0">
                <a:solidFill>
                  <a:srgbClr val="3647AD"/>
                </a:solidFill>
                <a:latin typeface="CancerfondenSans"/>
              </a:rPr>
              <a:t>behandlas</a:t>
            </a:r>
            <a:r>
              <a:rPr lang="sv-SE" sz="4000" b="1" i="0" dirty="0">
                <a:solidFill>
                  <a:srgbClr val="3647AD"/>
                </a:solidFill>
                <a:effectLst/>
                <a:latin typeface="CancerfondenSans"/>
              </a:rPr>
              <a:t> cancer?</a:t>
            </a:r>
          </a:p>
          <a:p>
            <a:endParaRPr lang="sv-SE" sz="4000" b="1" i="0" dirty="0">
              <a:solidFill>
                <a:srgbClr val="3647AD"/>
              </a:solidFill>
              <a:effectLst/>
              <a:latin typeface="CancerfondenSans"/>
            </a:endParaRPr>
          </a:p>
          <a:p>
            <a:pPr marL="0" marR="0" indent="0" algn="ctr" defTabSz="457200" rtl="0" fontAlgn="auto" latinLnBrk="0" hangingPunct="0">
              <a:lnSpc>
                <a:spcPct val="100000"/>
              </a:lnSpc>
              <a:spcBef>
                <a:spcPts val="0"/>
              </a:spcBef>
              <a:spcAft>
                <a:spcPts val="0"/>
              </a:spcAft>
              <a:buClrTx/>
              <a:buSzTx/>
              <a:buFontTx/>
              <a:buNone/>
              <a:tabLst/>
            </a:pPr>
            <a:endParaRPr kumimoji="0" lang="sv-SE" sz="18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4150123225"/>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bildnummer 5">
            <a:extLst>
              <a:ext uri="{FF2B5EF4-FFF2-40B4-BE49-F238E27FC236}">
                <a16:creationId xmlns:a16="http://schemas.microsoft.com/office/drawing/2014/main" id="{253E79A5-90CC-438D-82B8-57B88B17953C}"/>
              </a:ext>
            </a:extLst>
          </p:cNvPr>
          <p:cNvSpPr>
            <a:spLocks noGrp="1"/>
          </p:cNvSpPr>
          <p:nvPr>
            <p:ph type="sldNum" sz="quarter" idx="2"/>
          </p:nvPr>
        </p:nvSpPr>
        <p:spPr>
          <a:xfrm>
            <a:off x="6772275" y="6029325"/>
            <a:ext cx="2133600" cy="368301"/>
          </a:xfrm>
        </p:spPr>
        <p:txBody>
          <a:bodyPr/>
          <a:lstStyle/>
          <a:p>
            <a:fld id="{86CB4B4D-7CA3-9044-876B-883B54F8677D}" type="slidenum">
              <a:rPr lang="sv-SE" smtClean="0"/>
              <a:t>53</a:t>
            </a:fld>
            <a:endParaRPr lang="sv-SE" dirty="0"/>
          </a:p>
        </p:txBody>
      </p:sp>
      <p:sp>
        <p:nvSpPr>
          <p:cNvPr id="6" name="Rubrik 3">
            <a:extLst>
              <a:ext uri="{FF2B5EF4-FFF2-40B4-BE49-F238E27FC236}">
                <a16:creationId xmlns:a16="http://schemas.microsoft.com/office/drawing/2014/main" id="{6E5730E3-E88B-457C-9774-65B70C9D5B07}"/>
              </a:ext>
            </a:extLst>
          </p:cNvPr>
          <p:cNvSpPr>
            <a:spLocks noGrp="1"/>
          </p:cNvSpPr>
          <p:nvPr>
            <p:ph type="title"/>
          </p:nvPr>
        </p:nvSpPr>
        <p:spPr>
          <a:xfrm>
            <a:off x="877887" y="566734"/>
            <a:ext cx="7400926" cy="678409"/>
          </a:xfrm>
        </p:spPr>
        <p:txBody>
          <a:bodyPr>
            <a:normAutofit fontScale="90000"/>
          </a:bodyPr>
          <a:lstStyle/>
          <a:p>
            <a:pPr algn="ctr"/>
            <a:br>
              <a:rPr lang="sv-SE" sz="1800" dirty="0">
                <a:solidFill>
                  <a:srgbClr val="000000"/>
                </a:solidFill>
                <a:effectLst/>
                <a:latin typeface="Times New Roman" panose="02020603050405020304" pitchFamily="18" charset="0"/>
                <a:ea typeface="Times New Roman" panose="02020603050405020304" pitchFamily="18" charset="0"/>
              </a:rPr>
            </a:br>
            <a:endParaRPr lang="sv-SE" dirty="0"/>
          </a:p>
        </p:txBody>
      </p:sp>
      <p:sp>
        <p:nvSpPr>
          <p:cNvPr id="4" name="textruta 3">
            <a:extLst>
              <a:ext uri="{FF2B5EF4-FFF2-40B4-BE49-F238E27FC236}">
                <a16:creationId xmlns:a16="http://schemas.microsoft.com/office/drawing/2014/main" id="{B2733ED3-605D-4DF0-BFA8-9528D06FF065}"/>
              </a:ext>
            </a:extLst>
          </p:cNvPr>
          <p:cNvSpPr txBox="1"/>
          <p:nvPr/>
        </p:nvSpPr>
        <p:spPr>
          <a:xfrm>
            <a:off x="2098137" y="374577"/>
            <a:ext cx="4959888" cy="65248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sv-SE" sz="4000" b="1" dirty="0">
                <a:solidFill>
                  <a:srgbClr val="3647AD"/>
                </a:solidFill>
                <a:latin typeface="CancerfondenSans"/>
              </a:rPr>
              <a:t>Diskussion om </a:t>
            </a:r>
            <a:r>
              <a:rPr lang="sv-SE" sz="4000" b="1" i="0" dirty="0">
                <a:solidFill>
                  <a:srgbClr val="3647AD"/>
                </a:solidFill>
                <a:effectLst/>
                <a:latin typeface="CancerfondenSans"/>
              </a:rPr>
              <a:t>cancer?</a:t>
            </a:r>
          </a:p>
          <a:p>
            <a:r>
              <a:rPr lang="sv-SE" sz="4000" b="1" dirty="0">
                <a:solidFill>
                  <a:srgbClr val="3647AD"/>
                </a:solidFill>
                <a:latin typeface="CancerfondenSans"/>
              </a:rPr>
              <a:t>?</a:t>
            </a:r>
            <a:br>
              <a:rPr lang="sv-SE" sz="4000" b="1" dirty="0">
                <a:solidFill>
                  <a:srgbClr val="3647AD"/>
                </a:solidFill>
                <a:latin typeface="CancerfondenSans"/>
              </a:rPr>
            </a:br>
            <a:r>
              <a:rPr lang="sv-SE" sz="4000" b="1" dirty="0">
                <a:solidFill>
                  <a:srgbClr val="3647AD"/>
                </a:solidFill>
                <a:latin typeface="CancerfondenSans"/>
              </a:rPr>
              <a:t>?</a:t>
            </a:r>
            <a:br>
              <a:rPr lang="sv-SE" sz="4000" b="1" dirty="0">
                <a:solidFill>
                  <a:srgbClr val="3647AD"/>
                </a:solidFill>
                <a:latin typeface="CancerfondenSans"/>
              </a:rPr>
            </a:br>
            <a:r>
              <a:rPr lang="sv-SE" sz="4000" b="1" dirty="0">
                <a:solidFill>
                  <a:srgbClr val="3647AD"/>
                </a:solidFill>
                <a:latin typeface="CancerfondenSans"/>
              </a:rPr>
              <a:t>?</a:t>
            </a:r>
            <a:br>
              <a:rPr lang="sv-SE" sz="4000" b="1" dirty="0">
                <a:solidFill>
                  <a:srgbClr val="3647AD"/>
                </a:solidFill>
                <a:latin typeface="CancerfondenSans"/>
              </a:rPr>
            </a:br>
            <a:r>
              <a:rPr lang="sv-SE" sz="4000" b="1" dirty="0">
                <a:solidFill>
                  <a:srgbClr val="3647AD"/>
                </a:solidFill>
                <a:latin typeface="CancerfondenSans"/>
              </a:rPr>
              <a:t>?</a:t>
            </a:r>
            <a:br>
              <a:rPr lang="sv-SE" sz="4000" b="1" dirty="0">
                <a:solidFill>
                  <a:srgbClr val="3647AD"/>
                </a:solidFill>
                <a:latin typeface="CancerfondenSans"/>
              </a:rPr>
            </a:br>
            <a:r>
              <a:rPr lang="sv-SE" sz="4000" b="1" dirty="0">
                <a:solidFill>
                  <a:srgbClr val="3647AD"/>
                </a:solidFill>
                <a:latin typeface="CancerfondenSans"/>
              </a:rPr>
              <a:t>?</a:t>
            </a:r>
            <a:br>
              <a:rPr lang="sv-SE" sz="4000" b="1" dirty="0">
                <a:solidFill>
                  <a:srgbClr val="3647AD"/>
                </a:solidFill>
                <a:latin typeface="CancerfondenSans"/>
              </a:rPr>
            </a:br>
            <a:r>
              <a:rPr lang="sv-SE" sz="4000" b="1" dirty="0">
                <a:solidFill>
                  <a:srgbClr val="3647AD"/>
                </a:solidFill>
                <a:latin typeface="CancerfondenSans"/>
              </a:rPr>
              <a:t>?</a:t>
            </a:r>
            <a:br>
              <a:rPr lang="sv-SE" sz="4000" b="1" dirty="0">
                <a:solidFill>
                  <a:srgbClr val="3647AD"/>
                </a:solidFill>
                <a:latin typeface="CancerfondenSans"/>
              </a:rPr>
            </a:br>
            <a:r>
              <a:rPr lang="sv-SE" sz="4000" b="1" dirty="0">
                <a:solidFill>
                  <a:srgbClr val="3647AD"/>
                </a:solidFill>
                <a:latin typeface="CancerfondenSans"/>
              </a:rPr>
              <a:t>?</a:t>
            </a:r>
            <a:br>
              <a:rPr lang="sv-SE" sz="4000" b="1" dirty="0">
                <a:solidFill>
                  <a:srgbClr val="3647AD"/>
                </a:solidFill>
                <a:latin typeface="CancerfondenSans"/>
              </a:rPr>
            </a:br>
            <a:endParaRPr lang="sv-SE" sz="4000" b="1" i="0" dirty="0">
              <a:solidFill>
                <a:srgbClr val="3647AD"/>
              </a:solidFill>
              <a:effectLst/>
              <a:latin typeface="CancerfondenSans"/>
            </a:endParaRPr>
          </a:p>
          <a:p>
            <a:endParaRPr lang="sv-SE" sz="4000" b="1" i="0" dirty="0">
              <a:solidFill>
                <a:srgbClr val="3647AD"/>
              </a:solidFill>
              <a:effectLst/>
              <a:latin typeface="CancerfondenSans"/>
            </a:endParaRPr>
          </a:p>
          <a:p>
            <a:pPr marL="0" marR="0" indent="0" algn="ctr" defTabSz="457200" rtl="0" fontAlgn="auto" latinLnBrk="0" hangingPunct="0">
              <a:lnSpc>
                <a:spcPct val="100000"/>
              </a:lnSpc>
              <a:spcBef>
                <a:spcPts val="0"/>
              </a:spcBef>
              <a:spcAft>
                <a:spcPts val="0"/>
              </a:spcAft>
              <a:buClrTx/>
              <a:buSzTx/>
              <a:buFontTx/>
              <a:buNone/>
              <a:tabLst/>
            </a:pPr>
            <a:endParaRPr kumimoji="0" lang="sv-SE" sz="18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3543509764"/>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1576" y="2117249"/>
            <a:ext cx="4046847" cy="1182251"/>
          </a:xfrm>
          <a:prstGeom prst="rect">
            <a:avLst/>
          </a:prstGeom>
        </p:spPr>
      </p:pic>
      <p:sp>
        <p:nvSpPr>
          <p:cNvPr id="3" name="Rubrik 2">
            <a:extLst>
              <a:ext uri="{FF2B5EF4-FFF2-40B4-BE49-F238E27FC236}">
                <a16:creationId xmlns:a16="http://schemas.microsoft.com/office/drawing/2014/main" id="{532472A0-57AB-C345-AC1B-B3FCC56FEE53}"/>
              </a:ext>
            </a:extLst>
          </p:cNvPr>
          <p:cNvSpPr>
            <a:spLocks noGrp="1"/>
          </p:cNvSpPr>
          <p:nvPr>
            <p:ph type="title"/>
          </p:nvPr>
        </p:nvSpPr>
        <p:spPr>
          <a:xfrm>
            <a:off x="685799" y="3948845"/>
            <a:ext cx="7781925" cy="976373"/>
          </a:xfrm>
        </p:spPr>
        <p:txBody>
          <a:bodyPr/>
          <a:lstStyle/>
          <a:p>
            <a:r>
              <a:rPr lang="sv-SE" i="1" dirty="0"/>
              <a:t>Tack för er uppmärksamhet!</a:t>
            </a:r>
          </a:p>
        </p:txBody>
      </p:sp>
    </p:spTree>
    <p:extLst>
      <p:ext uri="{BB962C8B-B14F-4D97-AF65-F5344CB8AC3E}">
        <p14:creationId xmlns:p14="http://schemas.microsoft.com/office/powerpoint/2010/main" val="367832086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a:xfrm>
            <a:off x="628650" y="6419594"/>
            <a:ext cx="890049" cy="365125"/>
          </a:xfrm>
          <a:prstGeom prst="rect">
            <a:avLst/>
          </a:prstGeom>
        </p:spPr>
        <p:txBody>
          <a:bodyPr vert="horz" lIns="91440" tIns="45720" rIns="91440" bIns="45720" rtlCol="0" anchor="ctr"/>
          <a:lstStyle>
            <a:defPPr>
              <a:defRPr lang="sv-SE"/>
            </a:defPPr>
            <a:lvl1pPr marL="0" algn="l" defTabSz="457200" rtl="0" eaLnBrk="1" latinLnBrk="0" hangingPunct="1">
              <a:defRPr sz="900" kern="1200">
                <a:solidFill>
                  <a:schemeClr val="bg1"/>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0F6515A-802A-524A-94B7-7CB79B441C5F}" type="datetime1">
              <a:rPr lang="sv-SE" smtClean="0"/>
              <a:pPr/>
              <a:t>2022-03-26</a:t>
            </a:fld>
            <a:endParaRPr lang="sv-SE"/>
          </a:p>
        </p:txBody>
      </p:sp>
      <p:sp>
        <p:nvSpPr>
          <p:cNvPr id="44" name="Platshållare för sidfot 5"/>
          <p:cNvSpPr>
            <a:spLocks noGrp="1"/>
          </p:cNvSpPr>
          <p:nvPr>
            <p:ph type="ftr" sz="quarter" idx="11"/>
          </p:nvPr>
        </p:nvSpPr>
        <p:spPr>
          <a:xfrm>
            <a:off x="1669277" y="6419594"/>
            <a:ext cx="3086100" cy="365125"/>
          </a:xfrm>
          <a:prstGeom prst="rect">
            <a:avLst/>
          </a:prstGeom>
        </p:spPr>
        <p:txBody>
          <a:bodyPr vert="horz" lIns="91440" tIns="45720" rIns="91440" bIns="45720" rtlCol="0" anchor="ctr"/>
          <a:lstStyle>
            <a:defPPr>
              <a:defRPr lang="sv-SE"/>
            </a:defPPr>
            <a:lvl1pPr marL="0" algn="l" defTabSz="457200" rtl="0" eaLnBrk="1" latinLnBrk="0" hangingPunct="1">
              <a:defRPr sz="900" kern="1200">
                <a:solidFill>
                  <a:schemeClr val="bg1"/>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sv-SE"/>
              <a:t>Namn | Sammanhang</a:t>
            </a:r>
            <a:endParaRPr lang="sv-SE" dirty="0"/>
          </a:p>
        </p:txBody>
      </p:sp>
      <p:sp>
        <p:nvSpPr>
          <p:cNvPr id="6" name="Rubrik 1"/>
          <p:cNvSpPr txBox="1">
            <a:spLocks/>
          </p:cNvSpPr>
          <p:nvPr/>
        </p:nvSpPr>
        <p:spPr>
          <a:xfrm>
            <a:off x="368419" y="361013"/>
            <a:ext cx="8077200" cy="921666"/>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1" kern="1200">
                <a:solidFill>
                  <a:schemeClr val="tx1"/>
                </a:solidFill>
                <a:latin typeface="Arial"/>
                <a:ea typeface="+mj-ea"/>
                <a:cs typeface="Arial"/>
              </a:defRPr>
            </a:lvl1pPr>
          </a:lstStyle>
          <a:p>
            <a:pPr algn="ctr"/>
            <a:r>
              <a:rPr lang="sv-SE" sz="2500" dirty="0"/>
              <a:t>Tio kriterier och tio inriktningar utmärkande ett regionalt cancercentrum, 2011 och 2018</a:t>
            </a:r>
          </a:p>
        </p:txBody>
      </p:sp>
      <p:pic>
        <p:nvPicPr>
          <p:cNvPr id="7" name="Picture 2">
            <a:extLst>
              <a:ext uri="{FF2B5EF4-FFF2-40B4-BE49-F238E27FC236}">
                <a16:creationId xmlns:a16="http://schemas.microsoft.com/office/drawing/2014/main" id="{FAED568D-158D-45A4-AB0A-113664D6EB5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04187" y="2147735"/>
            <a:ext cx="1315622" cy="1584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3" name="Bildobjekt 12">
            <a:extLst>
              <a:ext uri="{FF2B5EF4-FFF2-40B4-BE49-F238E27FC236}">
                <a16:creationId xmlns:a16="http://schemas.microsoft.com/office/drawing/2014/main" id="{F6501BBF-C2B5-41FA-BECC-212D6FC9039F}"/>
              </a:ext>
            </a:extLst>
          </p:cNvPr>
          <p:cNvPicPr>
            <a:picLocks noChangeAspect="1"/>
          </p:cNvPicPr>
          <p:nvPr/>
        </p:nvPicPr>
        <p:blipFill>
          <a:blip r:embed="rId3"/>
          <a:stretch>
            <a:fillRect/>
          </a:stretch>
        </p:blipFill>
        <p:spPr>
          <a:xfrm>
            <a:off x="7853649" y="4681972"/>
            <a:ext cx="1140739" cy="1628234"/>
          </a:xfrm>
          <a:prstGeom prst="rect">
            <a:avLst/>
          </a:prstGeom>
          <a:effectLst>
            <a:outerShdw blurRad="50800" dist="38100" dir="2700000" algn="tl" rotWithShape="0">
              <a:prstClr val="black">
                <a:alpha val="40000"/>
              </a:prstClr>
            </a:outerShdw>
          </a:effectLst>
        </p:spPr>
      </p:pic>
      <p:pic>
        <p:nvPicPr>
          <p:cNvPr id="2" name="Bildobjekt 1">
            <a:extLst>
              <a:ext uri="{FF2B5EF4-FFF2-40B4-BE49-F238E27FC236}">
                <a16:creationId xmlns:a16="http://schemas.microsoft.com/office/drawing/2014/main" id="{7C4ABAC9-5214-4D33-A583-78BBE568BD34}"/>
              </a:ext>
            </a:extLst>
          </p:cNvPr>
          <p:cNvPicPr>
            <a:picLocks noChangeAspect="1"/>
          </p:cNvPicPr>
          <p:nvPr/>
        </p:nvPicPr>
        <p:blipFill>
          <a:blip r:embed="rId4"/>
          <a:stretch>
            <a:fillRect/>
          </a:stretch>
        </p:blipFill>
        <p:spPr>
          <a:xfrm>
            <a:off x="7125226" y="2809705"/>
            <a:ext cx="1456847" cy="2060363"/>
          </a:xfrm>
          <a:prstGeom prst="rect">
            <a:avLst/>
          </a:prstGeom>
          <a:ln>
            <a:noFill/>
          </a:ln>
          <a:effectLst>
            <a:outerShdw blurRad="292100" dist="139700" dir="2700000" algn="tl" rotWithShape="0">
              <a:srgbClr val="333333">
                <a:alpha val="65000"/>
              </a:srgbClr>
            </a:outerShdw>
          </a:effectLst>
        </p:spPr>
      </p:pic>
      <p:pic>
        <p:nvPicPr>
          <p:cNvPr id="15" name="Bildobjekt 14">
            <a:extLst>
              <a:ext uri="{FF2B5EF4-FFF2-40B4-BE49-F238E27FC236}">
                <a16:creationId xmlns:a16="http://schemas.microsoft.com/office/drawing/2014/main" id="{E823101C-B9CC-4DBF-8726-6380679858B1}"/>
              </a:ext>
            </a:extLst>
          </p:cNvPr>
          <p:cNvPicPr>
            <a:picLocks noChangeAspect="1"/>
          </p:cNvPicPr>
          <p:nvPr/>
        </p:nvPicPr>
        <p:blipFill>
          <a:blip r:embed="rId5"/>
          <a:stretch>
            <a:fillRect/>
          </a:stretch>
        </p:blipFill>
        <p:spPr>
          <a:xfrm>
            <a:off x="232135" y="2383703"/>
            <a:ext cx="5553075" cy="2857500"/>
          </a:xfrm>
          <a:prstGeom prst="rect">
            <a:avLst/>
          </a:prstGeom>
          <a:ln w="28575">
            <a:solidFill>
              <a:srgbClr val="009FDE"/>
            </a:solidFill>
          </a:ln>
        </p:spPr>
      </p:pic>
      <p:sp>
        <p:nvSpPr>
          <p:cNvPr id="16" name="textruta 15">
            <a:extLst>
              <a:ext uri="{FF2B5EF4-FFF2-40B4-BE49-F238E27FC236}">
                <a16:creationId xmlns:a16="http://schemas.microsoft.com/office/drawing/2014/main" id="{C382DF98-D12E-4CBF-A295-05A0405CAFFF}"/>
              </a:ext>
            </a:extLst>
          </p:cNvPr>
          <p:cNvSpPr txBox="1"/>
          <p:nvPr/>
        </p:nvSpPr>
        <p:spPr>
          <a:xfrm>
            <a:off x="137652" y="1641988"/>
            <a:ext cx="7728156" cy="677108"/>
          </a:xfrm>
          <a:prstGeom prst="rect">
            <a:avLst/>
          </a:prstGeom>
          <a:noFill/>
        </p:spPr>
        <p:txBody>
          <a:bodyPr wrap="square" rtlCol="0">
            <a:spAutoFit/>
          </a:bodyPr>
          <a:lstStyle/>
          <a:p>
            <a:r>
              <a:rPr lang="sv-SE" sz="2000" b="1" dirty="0"/>
              <a:t>Långsiktig inriktning för det nationella arbetet med cancervården</a:t>
            </a:r>
          </a:p>
          <a:p>
            <a:endParaRPr lang="sv-SE"/>
          </a:p>
        </p:txBody>
      </p:sp>
    </p:spTree>
    <p:extLst>
      <p:ext uri="{BB962C8B-B14F-4D97-AF65-F5344CB8AC3E}">
        <p14:creationId xmlns:p14="http://schemas.microsoft.com/office/powerpoint/2010/main" val="97357415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a:xfrm>
            <a:off x="628650" y="6419594"/>
            <a:ext cx="890049" cy="365125"/>
          </a:xfrm>
          <a:prstGeom prst="rect">
            <a:avLst/>
          </a:prstGeom>
        </p:spPr>
        <p:txBody>
          <a:bodyPr vert="horz" lIns="91440" tIns="45720" rIns="91440" bIns="45720" rtlCol="0" anchor="ctr"/>
          <a:lstStyle>
            <a:defPPr>
              <a:defRPr lang="sv-SE"/>
            </a:defPPr>
            <a:lvl1pPr marL="0" algn="l" defTabSz="457200" rtl="0" eaLnBrk="1" latinLnBrk="0" hangingPunct="1">
              <a:defRPr sz="900" kern="1200">
                <a:solidFill>
                  <a:schemeClr val="bg1"/>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0F6515A-802A-524A-94B7-7CB79B441C5F}" type="datetime1">
              <a:rPr lang="sv-SE" smtClean="0"/>
              <a:pPr/>
              <a:t>2022-03-26</a:t>
            </a:fld>
            <a:endParaRPr lang="sv-SE"/>
          </a:p>
        </p:txBody>
      </p:sp>
      <p:sp>
        <p:nvSpPr>
          <p:cNvPr id="5" name="Platshållare för sidfot 4"/>
          <p:cNvSpPr>
            <a:spLocks noGrp="1"/>
          </p:cNvSpPr>
          <p:nvPr>
            <p:ph type="ftr" sz="quarter" idx="11"/>
          </p:nvPr>
        </p:nvSpPr>
        <p:spPr>
          <a:xfrm>
            <a:off x="1669277" y="6419594"/>
            <a:ext cx="3086100" cy="365125"/>
          </a:xfrm>
          <a:prstGeom prst="rect">
            <a:avLst/>
          </a:prstGeom>
        </p:spPr>
        <p:txBody>
          <a:bodyPr vert="horz" lIns="91440" tIns="45720" rIns="91440" bIns="45720" rtlCol="0" anchor="ctr"/>
          <a:lstStyle>
            <a:defPPr>
              <a:defRPr lang="sv-SE"/>
            </a:defPPr>
            <a:lvl1pPr marL="0" algn="l" defTabSz="457200" rtl="0" eaLnBrk="1" latinLnBrk="0" hangingPunct="1">
              <a:defRPr sz="900" kern="1200">
                <a:solidFill>
                  <a:schemeClr val="bg1"/>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sv-SE"/>
              <a:t>Namn | Sammanhang</a:t>
            </a:r>
          </a:p>
        </p:txBody>
      </p:sp>
      <p:sp>
        <p:nvSpPr>
          <p:cNvPr id="8" name="Rubrik 4"/>
          <p:cNvSpPr>
            <a:spLocks noGrp="1"/>
          </p:cNvSpPr>
          <p:nvPr>
            <p:ph type="title"/>
          </p:nvPr>
        </p:nvSpPr>
        <p:spPr>
          <a:xfrm>
            <a:off x="535322" y="359436"/>
            <a:ext cx="8072895" cy="1343309"/>
          </a:xfrm>
        </p:spPr>
        <p:txBody>
          <a:bodyPr>
            <a:normAutofit/>
          </a:bodyPr>
          <a:lstStyle/>
          <a:p>
            <a:pPr algn="ctr"/>
            <a:r>
              <a:rPr lang="sv-SE"/>
              <a:t>Koncernkontoret, VGR</a:t>
            </a:r>
            <a:br>
              <a:rPr lang="sv-SE"/>
            </a:br>
            <a:r>
              <a:rPr lang="sv-SE"/>
              <a:t>Koncernstab hälso- och sjukvård</a:t>
            </a:r>
          </a:p>
        </p:txBody>
      </p:sp>
      <p:pic>
        <p:nvPicPr>
          <p:cNvPr id="3" name="Bildobjekt 2">
            <a:extLst>
              <a:ext uri="{FF2B5EF4-FFF2-40B4-BE49-F238E27FC236}">
                <a16:creationId xmlns:a16="http://schemas.microsoft.com/office/drawing/2014/main" id="{4A5FFC48-911C-2F4F-AA40-5C37F8C622F8}"/>
              </a:ext>
            </a:extLst>
          </p:cNvPr>
          <p:cNvPicPr>
            <a:picLocks noChangeAspect="1"/>
          </p:cNvPicPr>
          <p:nvPr/>
        </p:nvPicPr>
        <p:blipFill>
          <a:blip r:embed="rId2"/>
          <a:stretch>
            <a:fillRect/>
          </a:stretch>
        </p:blipFill>
        <p:spPr>
          <a:xfrm>
            <a:off x="84224" y="1050890"/>
            <a:ext cx="8920653" cy="4640047"/>
          </a:xfrm>
          <a:prstGeom prst="rect">
            <a:avLst/>
          </a:prstGeom>
        </p:spPr>
      </p:pic>
    </p:spTree>
    <p:extLst>
      <p:ext uri="{BB962C8B-B14F-4D97-AF65-F5344CB8AC3E}">
        <p14:creationId xmlns:p14="http://schemas.microsoft.com/office/powerpoint/2010/main" val="272761176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Rak koppling 29">
            <a:extLst>
              <a:ext uri="{FF2B5EF4-FFF2-40B4-BE49-F238E27FC236}">
                <a16:creationId xmlns:a16="http://schemas.microsoft.com/office/drawing/2014/main" id="{3E6B9726-6AA5-4458-9324-3AB9937D85D3}"/>
              </a:ext>
            </a:extLst>
          </p:cNvPr>
          <p:cNvCxnSpPr>
            <a:cxnSpLocks/>
          </p:cNvCxnSpPr>
          <p:nvPr/>
        </p:nvCxnSpPr>
        <p:spPr>
          <a:xfrm>
            <a:off x="4695796" y="2123861"/>
            <a:ext cx="0" cy="2435820"/>
          </a:xfrm>
          <a:prstGeom prst="line">
            <a:avLst/>
          </a:prstGeom>
          <a:effectLst/>
        </p:spPr>
        <p:style>
          <a:lnRef idx="2">
            <a:schemeClr val="dk1"/>
          </a:lnRef>
          <a:fillRef idx="0">
            <a:schemeClr val="dk1"/>
          </a:fillRef>
          <a:effectRef idx="1">
            <a:schemeClr val="dk1"/>
          </a:effectRef>
          <a:fontRef idx="minor">
            <a:schemeClr val="tx1"/>
          </a:fontRef>
        </p:style>
      </p:cxnSp>
      <p:sp>
        <p:nvSpPr>
          <p:cNvPr id="2" name="Rubrik 1"/>
          <p:cNvSpPr>
            <a:spLocks noGrp="1"/>
          </p:cNvSpPr>
          <p:nvPr>
            <p:ph type="title"/>
          </p:nvPr>
        </p:nvSpPr>
        <p:spPr/>
        <p:txBody>
          <a:bodyPr/>
          <a:lstStyle/>
          <a:p>
            <a:pPr algn="ctr"/>
            <a:r>
              <a:rPr lang="sv-SE"/>
              <a:t>Regionalt cancercentrum väst</a:t>
            </a:r>
          </a:p>
        </p:txBody>
      </p:sp>
      <p:sp>
        <p:nvSpPr>
          <p:cNvPr id="4" name="Platshållare för datum 3"/>
          <p:cNvSpPr>
            <a:spLocks noGrp="1"/>
          </p:cNvSpPr>
          <p:nvPr>
            <p:ph type="dt" sz="half" idx="10"/>
          </p:nvPr>
        </p:nvSpPr>
        <p:spPr>
          <a:xfrm>
            <a:off x="628650" y="6419594"/>
            <a:ext cx="890049" cy="365125"/>
          </a:xfrm>
          <a:prstGeom prst="rect">
            <a:avLst/>
          </a:prstGeom>
        </p:spPr>
        <p:txBody>
          <a:bodyPr vert="horz" lIns="91440" tIns="45720" rIns="91440" bIns="45720" rtlCol="0" anchor="ctr"/>
          <a:lstStyle>
            <a:defPPr>
              <a:defRPr lang="sv-SE"/>
            </a:defPPr>
            <a:lvl1pPr marL="0" algn="l" defTabSz="457200" rtl="0" eaLnBrk="1" latinLnBrk="0" hangingPunct="1">
              <a:defRPr sz="900" kern="1200">
                <a:solidFill>
                  <a:schemeClr val="bg1"/>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0F6515A-802A-524A-94B7-7CB79B441C5F}" type="datetime1">
              <a:rPr lang="sv-SE" smtClean="0"/>
              <a:pPr/>
              <a:t>2022-03-26</a:t>
            </a:fld>
            <a:endParaRPr lang="sv-SE"/>
          </a:p>
        </p:txBody>
      </p:sp>
      <p:sp>
        <p:nvSpPr>
          <p:cNvPr id="5" name="Platshållare för sidfot 4"/>
          <p:cNvSpPr>
            <a:spLocks noGrp="1"/>
          </p:cNvSpPr>
          <p:nvPr>
            <p:ph type="ftr" sz="quarter" idx="11"/>
          </p:nvPr>
        </p:nvSpPr>
        <p:spPr>
          <a:xfrm>
            <a:off x="1669277" y="6419594"/>
            <a:ext cx="3086100" cy="365125"/>
          </a:xfrm>
          <a:prstGeom prst="rect">
            <a:avLst/>
          </a:prstGeom>
        </p:spPr>
        <p:txBody>
          <a:bodyPr vert="horz" lIns="91440" tIns="45720" rIns="91440" bIns="45720" rtlCol="0" anchor="ctr"/>
          <a:lstStyle>
            <a:defPPr>
              <a:defRPr lang="sv-SE"/>
            </a:defPPr>
            <a:lvl1pPr marL="0" algn="l" defTabSz="457200" rtl="0" eaLnBrk="1" latinLnBrk="0" hangingPunct="1">
              <a:defRPr sz="900" kern="1200">
                <a:solidFill>
                  <a:schemeClr val="bg1"/>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sv-SE"/>
              <a:t>Namn | Sammanhang</a:t>
            </a:r>
          </a:p>
        </p:txBody>
      </p:sp>
      <p:sp>
        <p:nvSpPr>
          <p:cNvPr id="20" name="Frihandsfigur: Form 19">
            <a:extLst>
              <a:ext uri="{FF2B5EF4-FFF2-40B4-BE49-F238E27FC236}">
                <a16:creationId xmlns:a16="http://schemas.microsoft.com/office/drawing/2014/main" id="{AB274B39-D948-4808-B257-485F269C7F4E}"/>
              </a:ext>
            </a:extLst>
          </p:cNvPr>
          <p:cNvSpPr/>
          <p:nvPr/>
        </p:nvSpPr>
        <p:spPr>
          <a:xfrm>
            <a:off x="3371208" y="1519353"/>
            <a:ext cx="2688191" cy="604508"/>
          </a:xfrm>
          <a:custGeom>
            <a:avLst/>
            <a:gdLst>
              <a:gd name="connsiteX0" fmla="*/ 0 w 2688191"/>
              <a:gd name="connsiteY0" fmla="*/ 0 h 604508"/>
              <a:gd name="connsiteX1" fmla="*/ 2688191 w 2688191"/>
              <a:gd name="connsiteY1" fmla="*/ 0 h 604508"/>
              <a:gd name="connsiteX2" fmla="*/ 2688191 w 2688191"/>
              <a:gd name="connsiteY2" fmla="*/ 604508 h 604508"/>
              <a:gd name="connsiteX3" fmla="*/ 0 w 2688191"/>
              <a:gd name="connsiteY3" fmla="*/ 604508 h 604508"/>
              <a:gd name="connsiteX4" fmla="*/ 0 w 2688191"/>
              <a:gd name="connsiteY4" fmla="*/ 0 h 604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8191" h="604508">
                <a:moveTo>
                  <a:pt x="0" y="0"/>
                </a:moveTo>
                <a:lnTo>
                  <a:pt x="2688191" y="0"/>
                </a:lnTo>
                <a:lnTo>
                  <a:pt x="2688191" y="604508"/>
                </a:lnTo>
                <a:lnTo>
                  <a:pt x="0" y="604508"/>
                </a:lnTo>
                <a:lnTo>
                  <a:pt x="0" y="0"/>
                </a:lnTo>
                <a:close/>
              </a:path>
            </a:pathLst>
          </a:cu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sv-SE" sz="1200" kern="1200" dirty="0"/>
              <a:t>Hälso- och sjukvårdsdirektör</a:t>
            </a:r>
          </a:p>
          <a:p>
            <a:pPr marL="0" lvl="0" indent="0" algn="ctr" defTabSz="533400">
              <a:lnSpc>
                <a:spcPct val="90000"/>
              </a:lnSpc>
              <a:spcBef>
                <a:spcPct val="0"/>
              </a:spcBef>
              <a:spcAft>
                <a:spcPct val="35000"/>
              </a:spcAft>
              <a:buNone/>
            </a:pPr>
            <a:r>
              <a:rPr lang="sv-SE" sz="1200" kern="1200" dirty="0"/>
              <a:t>Jan </a:t>
            </a:r>
            <a:r>
              <a:rPr lang="sv-SE" sz="1200" kern="1200" dirty="0" err="1"/>
              <a:t>Kilhamn</a:t>
            </a:r>
          </a:p>
        </p:txBody>
      </p:sp>
      <p:sp>
        <p:nvSpPr>
          <p:cNvPr id="21" name="Frihandsfigur: Form 20">
            <a:extLst>
              <a:ext uri="{FF2B5EF4-FFF2-40B4-BE49-F238E27FC236}">
                <a16:creationId xmlns:a16="http://schemas.microsoft.com/office/drawing/2014/main" id="{4035ECE9-919C-4B4C-B70D-4AAA7D035FFC}"/>
              </a:ext>
            </a:extLst>
          </p:cNvPr>
          <p:cNvSpPr/>
          <p:nvPr/>
        </p:nvSpPr>
        <p:spPr>
          <a:xfrm>
            <a:off x="521387" y="4559681"/>
            <a:ext cx="1509522" cy="882000"/>
          </a:xfrm>
          <a:custGeom>
            <a:avLst/>
            <a:gdLst>
              <a:gd name="connsiteX0" fmla="*/ 0 w 1509522"/>
              <a:gd name="connsiteY0" fmla="*/ 0 h 679624"/>
              <a:gd name="connsiteX1" fmla="*/ 1509522 w 1509522"/>
              <a:gd name="connsiteY1" fmla="*/ 0 h 679624"/>
              <a:gd name="connsiteX2" fmla="*/ 1509522 w 1509522"/>
              <a:gd name="connsiteY2" fmla="*/ 679624 h 679624"/>
              <a:gd name="connsiteX3" fmla="*/ 0 w 1509522"/>
              <a:gd name="connsiteY3" fmla="*/ 679624 h 679624"/>
              <a:gd name="connsiteX4" fmla="*/ 0 w 1509522"/>
              <a:gd name="connsiteY4" fmla="*/ 0 h 67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522" h="679624">
                <a:moveTo>
                  <a:pt x="0" y="0"/>
                </a:moveTo>
                <a:lnTo>
                  <a:pt x="1509522" y="0"/>
                </a:lnTo>
                <a:lnTo>
                  <a:pt x="1509522" y="679624"/>
                </a:lnTo>
                <a:lnTo>
                  <a:pt x="0" y="679624"/>
                </a:lnTo>
                <a:lnTo>
                  <a:pt x="0" y="0"/>
                </a:lnTo>
                <a:close/>
              </a:path>
            </a:pathLst>
          </a:custGeom>
          <a:effectLst/>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7620" tIns="7620" rIns="7620" bIns="7620" numCol="1" spcCol="1270" anchor="t" anchorCtr="0">
            <a:noAutofit/>
          </a:bodyPr>
          <a:lstStyle/>
          <a:p>
            <a:pPr marL="0" lvl="0" indent="0" algn="ctr" defTabSz="533400">
              <a:spcBef>
                <a:spcPct val="0"/>
              </a:spcBef>
              <a:spcAft>
                <a:spcPts val="300"/>
              </a:spcAft>
              <a:buNone/>
            </a:pPr>
            <a:r>
              <a:rPr lang="sv-SE" sz="1200" kern="1200" dirty="0"/>
              <a:t>Enhet</a:t>
            </a:r>
          </a:p>
          <a:p>
            <a:pPr marL="0" lvl="0" indent="0" algn="ctr" defTabSz="533400">
              <a:spcBef>
                <a:spcPct val="0"/>
              </a:spcBef>
              <a:spcAft>
                <a:spcPts val="300"/>
              </a:spcAft>
              <a:buNone/>
            </a:pPr>
            <a:r>
              <a:rPr lang="sv-SE" sz="1200" b="1" kern="1200" dirty="0"/>
              <a:t>Vårdutveckling</a:t>
            </a:r>
          </a:p>
          <a:p>
            <a:pPr marL="0" lvl="0" indent="0" algn="ctr" defTabSz="533400">
              <a:spcBef>
                <a:spcPct val="0"/>
              </a:spcBef>
              <a:spcAft>
                <a:spcPts val="300"/>
              </a:spcAft>
              <a:buNone/>
            </a:pPr>
            <a:r>
              <a:rPr lang="sv-SE" sz="1200" kern="1200" dirty="0"/>
              <a:t>Anna </a:t>
            </a:r>
            <a:r>
              <a:rPr lang="sv-SE" sz="1200" kern="1200" dirty="0" err="1"/>
              <a:t>Karevi</a:t>
            </a:r>
            <a:r>
              <a:rPr lang="sv-SE" sz="1200" kern="1200" dirty="0"/>
              <a:t> </a:t>
            </a:r>
            <a:r>
              <a:rPr lang="sv-SE" sz="1200" kern="1200" dirty="0" err="1"/>
              <a:t>Verdoes</a:t>
            </a:r>
          </a:p>
        </p:txBody>
      </p:sp>
      <p:sp>
        <p:nvSpPr>
          <p:cNvPr id="22" name="Frihandsfigur: Form 21">
            <a:extLst>
              <a:ext uri="{FF2B5EF4-FFF2-40B4-BE49-F238E27FC236}">
                <a16:creationId xmlns:a16="http://schemas.microsoft.com/office/drawing/2014/main" id="{C365ED5D-72E6-49C3-8851-1DA404B97A99}"/>
              </a:ext>
            </a:extLst>
          </p:cNvPr>
          <p:cNvSpPr/>
          <p:nvPr/>
        </p:nvSpPr>
        <p:spPr>
          <a:xfrm>
            <a:off x="2193066" y="4559679"/>
            <a:ext cx="1560389" cy="882000"/>
          </a:xfrm>
          <a:custGeom>
            <a:avLst/>
            <a:gdLst>
              <a:gd name="connsiteX0" fmla="*/ 0 w 1560389"/>
              <a:gd name="connsiteY0" fmla="*/ 0 h 663678"/>
              <a:gd name="connsiteX1" fmla="*/ 1560389 w 1560389"/>
              <a:gd name="connsiteY1" fmla="*/ 0 h 663678"/>
              <a:gd name="connsiteX2" fmla="*/ 1560389 w 1560389"/>
              <a:gd name="connsiteY2" fmla="*/ 663678 h 663678"/>
              <a:gd name="connsiteX3" fmla="*/ 0 w 1560389"/>
              <a:gd name="connsiteY3" fmla="*/ 663678 h 663678"/>
              <a:gd name="connsiteX4" fmla="*/ 0 w 1560389"/>
              <a:gd name="connsiteY4" fmla="*/ 0 h 663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0389" h="663678">
                <a:moveTo>
                  <a:pt x="0" y="0"/>
                </a:moveTo>
                <a:lnTo>
                  <a:pt x="1560389" y="0"/>
                </a:lnTo>
                <a:lnTo>
                  <a:pt x="1560389" y="663678"/>
                </a:lnTo>
                <a:lnTo>
                  <a:pt x="0" y="663678"/>
                </a:lnTo>
                <a:lnTo>
                  <a:pt x="0" y="0"/>
                </a:lnTo>
                <a:close/>
              </a:path>
            </a:pathLst>
          </a:custGeom>
          <a:effectLst/>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7620" tIns="7620" rIns="7620" bIns="7620" numCol="1" spcCol="1270" anchor="t" anchorCtr="0">
            <a:noAutofit/>
          </a:bodyPr>
          <a:lstStyle/>
          <a:p>
            <a:pPr marL="0" lvl="0" indent="0" algn="ctr" defTabSz="533400">
              <a:spcBef>
                <a:spcPct val="0"/>
              </a:spcBef>
              <a:spcAft>
                <a:spcPts val="300"/>
              </a:spcAft>
              <a:buNone/>
            </a:pPr>
            <a:r>
              <a:rPr lang="sv-SE" sz="1200" kern="1200" dirty="0"/>
              <a:t>Enhet</a:t>
            </a:r>
          </a:p>
          <a:p>
            <a:pPr marL="0" lvl="0" indent="0" algn="ctr" defTabSz="533400">
              <a:spcBef>
                <a:spcPct val="0"/>
              </a:spcBef>
              <a:spcAft>
                <a:spcPts val="300"/>
              </a:spcAft>
              <a:buNone/>
            </a:pPr>
            <a:r>
              <a:rPr lang="sv-SE" sz="1200" b="1" kern="1200"/>
              <a:t>Statistik</a:t>
            </a:r>
          </a:p>
          <a:p>
            <a:pPr marL="0" lvl="0" indent="0" algn="ctr" defTabSz="533400">
              <a:spcBef>
                <a:spcPct val="0"/>
              </a:spcBef>
              <a:spcAft>
                <a:spcPts val="300"/>
              </a:spcAft>
              <a:buNone/>
            </a:pPr>
            <a:r>
              <a:rPr lang="sv-SE" sz="1200" kern="1200" err="1"/>
              <a:t>Katrín</a:t>
            </a:r>
            <a:r>
              <a:rPr lang="sv-SE" sz="1200" kern="1200"/>
              <a:t> </a:t>
            </a:r>
            <a:r>
              <a:rPr lang="sv-SE" sz="1200" kern="1200" err="1"/>
              <a:t>Gunnarsdóttir</a:t>
            </a:r>
            <a:endParaRPr lang="sv-SE" sz="1200" kern="1200"/>
          </a:p>
        </p:txBody>
      </p:sp>
      <p:sp>
        <p:nvSpPr>
          <p:cNvPr id="23" name="Frihandsfigur: Form 22">
            <a:extLst>
              <a:ext uri="{FF2B5EF4-FFF2-40B4-BE49-F238E27FC236}">
                <a16:creationId xmlns:a16="http://schemas.microsoft.com/office/drawing/2014/main" id="{22109A25-9A4C-4770-9CBA-EABE043C4830}"/>
              </a:ext>
            </a:extLst>
          </p:cNvPr>
          <p:cNvSpPr/>
          <p:nvPr/>
        </p:nvSpPr>
        <p:spPr>
          <a:xfrm>
            <a:off x="3915612" y="4559681"/>
            <a:ext cx="1519822" cy="882000"/>
          </a:xfrm>
          <a:custGeom>
            <a:avLst/>
            <a:gdLst>
              <a:gd name="connsiteX0" fmla="*/ 0 w 1519822"/>
              <a:gd name="connsiteY0" fmla="*/ 0 h 694564"/>
              <a:gd name="connsiteX1" fmla="*/ 1519822 w 1519822"/>
              <a:gd name="connsiteY1" fmla="*/ 0 h 694564"/>
              <a:gd name="connsiteX2" fmla="*/ 1519822 w 1519822"/>
              <a:gd name="connsiteY2" fmla="*/ 694564 h 694564"/>
              <a:gd name="connsiteX3" fmla="*/ 0 w 1519822"/>
              <a:gd name="connsiteY3" fmla="*/ 694564 h 694564"/>
              <a:gd name="connsiteX4" fmla="*/ 0 w 1519822"/>
              <a:gd name="connsiteY4" fmla="*/ 0 h 694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9822" h="694564">
                <a:moveTo>
                  <a:pt x="0" y="0"/>
                </a:moveTo>
                <a:lnTo>
                  <a:pt x="1519822" y="0"/>
                </a:lnTo>
                <a:lnTo>
                  <a:pt x="1519822" y="694564"/>
                </a:lnTo>
                <a:lnTo>
                  <a:pt x="0" y="694564"/>
                </a:lnTo>
                <a:lnTo>
                  <a:pt x="0" y="0"/>
                </a:lnTo>
                <a:close/>
              </a:path>
            </a:pathLst>
          </a:custGeom>
          <a:effectLst/>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7620" tIns="7620" rIns="7620" bIns="7620" numCol="1" spcCol="1270" anchor="t" anchorCtr="0">
            <a:noAutofit/>
          </a:bodyPr>
          <a:lstStyle/>
          <a:p>
            <a:pPr marL="0" lvl="0" indent="0" algn="ctr" defTabSz="533400">
              <a:spcBef>
                <a:spcPct val="0"/>
              </a:spcBef>
              <a:spcAft>
                <a:spcPts val="300"/>
              </a:spcAft>
              <a:buNone/>
            </a:pPr>
            <a:r>
              <a:rPr lang="sv-SE" sz="1200" kern="1200"/>
              <a:t>Enhet </a:t>
            </a:r>
          </a:p>
          <a:p>
            <a:pPr marL="0" lvl="0" indent="0" algn="ctr" defTabSz="533400">
              <a:spcBef>
                <a:spcPct val="0"/>
              </a:spcBef>
              <a:spcAft>
                <a:spcPts val="300"/>
              </a:spcAft>
              <a:buNone/>
            </a:pPr>
            <a:r>
              <a:rPr lang="sv-SE" sz="1200" b="1" kern="1200"/>
              <a:t>IT</a:t>
            </a:r>
          </a:p>
          <a:p>
            <a:pPr marL="0" lvl="0" indent="0" algn="ctr" defTabSz="533400">
              <a:spcBef>
                <a:spcPct val="0"/>
              </a:spcBef>
              <a:spcAft>
                <a:spcPts val="300"/>
              </a:spcAft>
              <a:buNone/>
            </a:pPr>
            <a:r>
              <a:rPr lang="sv-SE" sz="1200" kern="1200"/>
              <a:t>Alexander Börjesson</a:t>
            </a:r>
          </a:p>
        </p:txBody>
      </p:sp>
      <p:sp>
        <p:nvSpPr>
          <p:cNvPr id="24" name="Frihandsfigur: Form 23">
            <a:extLst>
              <a:ext uri="{FF2B5EF4-FFF2-40B4-BE49-F238E27FC236}">
                <a16:creationId xmlns:a16="http://schemas.microsoft.com/office/drawing/2014/main" id="{22081E2D-40A8-445C-B00F-4E4A98B2C6A0}"/>
              </a:ext>
            </a:extLst>
          </p:cNvPr>
          <p:cNvSpPr/>
          <p:nvPr/>
        </p:nvSpPr>
        <p:spPr>
          <a:xfrm>
            <a:off x="5597591" y="4559681"/>
            <a:ext cx="1706248" cy="882573"/>
          </a:xfrm>
          <a:custGeom>
            <a:avLst/>
            <a:gdLst>
              <a:gd name="connsiteX0" fmla="*/ 0 w 1706248"/>
              <a:gd name="connsiteY0" fmla="*/ 0 h 882573"/>
              <a:gd name="connsiteX1" fmla="*/ 1706248 w 1706248"/>
              <a:gd name="connsiteY1" fmla="*/ 0 h 882573"/>
              <a:gd name="connsiteX2" fmla="*/ 1706248 w 1706248"/>
              <a:gd name="connsiteY2" fmla="*/ 882573 h 882573"/>
              <a:gd name="connsiteX3" fmla="*/ 0 w 1706248"/>
              <a:gd name="connsiteY3" fmla="*/ 882573 h 882573"/>
              <a:gd name="connsiteX4" fmla="*/ 0 w 1706248"/>
              <a:gd name="connsiteY4" fmla="*/ 0 h 882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6248" h="882573">
                <a:moveTo>
                  <a:pt x="0" y="0"/>
                </a:moveTo>
                <a:lnTo>
                  <a:pt x="1706248" y="0"/>
                </a:lnTo>
                <a:lnTo>
                  <a:pt x="1706248" y="882573"/>
                </a:lnTo>
                <a:lnTo>
                  <a:pt x="0" y="882573"/>
                </a:lnTo>
                <a:lnTo>
                  <a:pt x="0" y="0"/>
                </a:lnTo>
                <a:close/>
              </a:path>
            </a:pathLst>
          </a:custGeom>
          <a:effectLst/>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7620" tIns="7620" rIns="7620" bIns="7620" numCol="1" spcCol="1270" anchor="t" anchorCtr="0">
            <a:noAutofit/>
          </a:bodyPr>
          <a:lstStyle/>
          <a:p>
            <a:pPr marL="0" lvl="0" indent="0" algn="ctr" defTabSz="533400">
              <a:spcBef>
                <a:spcPct val="0"/>
              </a:spcBef>
              <a:spcAft>
                <a:spcPts val="300"/>
              </a:spcAft>
              <a:buNone/>
            </a:pPr>
            <a:r>
              <a:rPr lang="sv-SE" sz="1200" kern="1200" dirty="0"/>
              <a:t>Enhet</a:t>
            </a:r>
          </a:p>
          <a:p>
            <a:pPr marL="0" lvl="0" indent="0" algn="ctr" defTabSz="533400">
              <a:spcBef>
                <a:spcPct val="0"/>
              </a:spcBef>
              <a:spcAft>
                <a:spcPts val="300"/>
              </a:spcAft>
              <a:buNone/>
            </a:pPr>
            <a:r>
              <a:rPr lang="sv-SE" sz="1200" b="1" kern="1200" dirty="0"/>
              <a:t>Registerkoordination/</a:t>
            </a:r>
            <a:br>
              <a:rPr lang="sv-SE" sz="1200" b="1" kern="1200"/>
            </a:br>
            <a:r>
              <a:rPr lang="sv-SE" sz="1200" b="1" kern="1200" dirty="0"/>
              <a:t>kanslistöd</a:t>
            </a:r>
          </a:p>
          <a:p>
            <a:pPr marL="0" lvl="0" indent="0" algn="ctr" defTabSz="533400">
              <a:spcBef>
                <a:spcPct val="0"/>
              </a:spcBef>
              <a:spcAft>
                <a:spcPts val="300"/>
              </a:spcAft>
              <a:buNone/>
            </a:pPr>
            <a:r>
              <a:rPr lang="sv-SE" sz="1200" kern="1200" dirty="0"/>
              <a:t>Charlotta Briggman</a:t>
            </a:r>
          </a:p>
        </p:txBody>
      </p:sp>
      <p:sp>
        <p:nvSpPr>
          <p:cNvPr id="25" name="Frihandsfigur: Form 24">
            <a:extLst>
              <a:ext uri="{FF2B5EF4-FFF2-40B4-BE49-F238E27FC236}">
                <a16:creationId xmlns:a16="http://schemas.microsoft.com/office/drawing/2014/main" id="{04C189B2-C27A-4777-B5CC-3E1866320D52}"/>
              </a:ext>
            </a:extLst>
          </p:cNvPr>
          <p:cNvSpPr/>
          <p:nvPr/>
        </p:nvSpPr>
        <p:spPr>
          <a:xfrm>
            <a:off x="7465995" y="4559681"/>
            <a:ext cx="1240081" cy="882573"/>
          </a:xfrm>
          <a:custGeom>
            <a:avLst/>
            <a:gdLst>
              <a:gd name="connsiteX0" fmla="*/ 0 w 1240081"/>
              <a:gd name="connsiteY0" fmla="*/ 0 h 716467"/>
              <a:gd name="connsiteX1" fmla="*/ 1240081 w 1240081"/>
              <a:gd name="connsiteY1" fmla="*/ 0 h 716467"/>
              <a:gd name="connsiteX2" fmla="*/ 1240081 w 1240081"/>
              <a:gd name="connsiteY2" fmla="*/ 716467 h 716467"/>
              <a:gd name="connsiteX3" fmla="*/ 0 w 1240081"/>
              <a:gd name="connsiteY3" fmla="*/ 716467 h 716467"/>
              <a:gd name="connsiteX4" fmla="*/ 0 w 1240081"/>
              <a:gd name="connsiteY4" fmla="*/ 0 h 71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0081" h="716467">
                <a:moveTo>
                  <a:pt x="0" y="0"/>
                </a:moveTo>
                <a:lnTo>
                  <a:pt x="1240081" y="0"/>
                </a:lnTo>
                <a:lnTo>
                  <a:pt x="1240081" y="716467"/>
                </a:lnTo>
                <a:lnTo>
                  <a:pt x="0" y="716467"/>
                </a:lnTo>
                <a:lnTo>
                  <a:pt x="0" y="0"/>
                </a:lnTo>
                <a:close/>
              </a:path>
            </a:pathLst>
          </a:custGeom>
          <a:effectLst/>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7620" tIns="7620" rIns="7620" bIns="7620" numCol="1" spcCol="1270" anchor="t" anchorCtr="0">
            <a:noAutofit/>
          </a:bodyPr>
          <a:lstStyle/>
          <a:p>
            <a:pPr marL="0" lvl="0" indent="0" algn="ctr" defTabSz="533400">
              <a:spcBef>
                <a:spcPct val="0"/>
              </a:spcBef>
              <a:spcAft>
                <a:spcPts val="300"/>
              </a:spcAft>
              <a:buNone/>
            </a:pPr>
            <a:endParaRPr lang="sv-SE" sz="1200" b="1" kern="1200"/>
          </a:p>
          <a:p>
            <a:pPr marL="0" lvl="0" indent="0" algn="ctr" defTabSz="533400">
              <a:spcBef>
                <a:spcPct val="0"/>
              </a:spcBef>
              <a:spcAft>
                <a:spcPts val="300"/>
              </a:spcAft>
              <a:buNone/>
            </a:pPr>
            <a:r>
              <a:rPr lang="sv-SE" sz="1200" b="1" kern="1200" dirty="0" err="1"/>
              <a:t>FoUU</a:t>
            </a:r>
            <a:r>
              <a:rPr lang="sv-SE" sz="1200" b="1" kern="1200" dirty="0"/>
              <a:t>-grupp</a:t>
            </a:r>
          </a:p>
          <a:p>
            <a:pPr marL="0" lvl="0" indent="0" algn="ctr" defTabSz="533400">
              <a:spcBef>
                <a:spcPct val="0"/>
              </a:spcBef>
              <a:spcAft>
                <a:spcPts val="300"/>
              </a:spcAft>
              <a:buNone/>
            </a:pPr>
            <a:r>
              <a:rPr lang="sv-SE" sz="1200" kern="1200" dirty="0"/>
              <a:t>Caroline Olsson</a:t>
            </a:r>
          </a:p>
        </p:txBody>
      </p:sp>
      <p:sp>
        <p:nvSpPr>
          <p:cNvPr id="26" name="Frihandsfigur: Form 25">
            <a:extLst>
              <a:ext uri="{FF2B5EF4-FFF2-40B4-BE49-F238E27FC236}">
                <a16:creationId xmlns:a16="http://schemas.microsoft.com/office/drawing/2014/main" id="{0B32DAF3-B33E-4CFC-BC4D-E63F7B46119B}"/>
              </a:ext>
            </a:extLst>
          </p:cNvPr>
          <p:cNvSpPr/>
          <p:nvPr/>
        </p:nvSpPr>
        <p:spPr>
          <a:xfrm>
            <a:off x="2491840" y="2325759"/>
            <a:ext cx="2077198" cy="510923"/>
          </a:xfrm>
          <a:custGeom>
            <a:avLst/>
            <a:gdLst>
              <a:gd name="connsiteX0" fmla="*/ 0 w 2077198"/>
              <a:gd name="connsiteY0" fmla="*/ 0 h 510923"/>
              <a:gd name="connsiteX1" fmla="*/ 2077198 w 2077198"/>
              <a:gd name="connsiteY1" fmla="*/ 0 h 510923"/>
              <a:gd name="connsiteX2" fmla="*/ 2077198 w 2077198"/>
              <a:gd name="connsiteY2" fmla="*/ 510923 h 510923"/>
              <a:gd name="connsiteX3" fmla="*/ 0 w 2077198"/>
              <a:gd name="connsiteY3" fmla="*/ 510923 h 510923"/>
              <a:gd name="connsiteX4" fmla="*/ 0 w 2077198"/>
              <a:gd name="connsiteY4" fmla="*/ 0 h 510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198" h="510923">
                <a:moveTo>
                  <a:pt x="0" y="0"/>
                </a:moveTo>
                <a:lnTo>
                  <a:pt x="2077198" y="0"/>
                </a:lnTo>
                <a:lnTo>
                  <a:pt x="2077198" y="510923"/>
                </a:lnTo>
                <a:lnTo>
                  <a:pt x="0" y="510923"/>
                </a:lnTo>
                <a:lnTo>
                  <a:pt x="0" y="0"/>
                </a:lnTo>
                <a:close/>
              </a:path>
            </a:pathLst>
          </a:cu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sv-SE" sz="1200" kern="1200"/>
              <a:t>Samverkansnämnden för västra sjukvårdsregionen</a:t>
            </a:r>
          </a:p>
        </p:txBody>
      </p:sp>
      <p:sp>
        <p:nvSpPr>
          <p:cNvPr id="27" name="Frihandsfigur: Form 26">
            <a:extLst>
              <a:ext uri="{FF2B5EF4-FFF2-40B4-BE49-F238E27FC236}">
                <a16:creationId xmlns:a16="http://schemas.microsoft.com/office/drawing/2014/main" id="{1343C053-6524-443A-A419-2FF7F15AD689}"/>
              </a:ext>
            </a:extLst>
          </p:cNvPr>
          <p:cNvSpPr/>
          <p:nvPr/>
        </p:nvSpPr>
        <p:spPr>
          <a:xfrm>
            <a:off x="4833961" y="2325759"/>
            <a:ext cx="2078424" cy="510923"/>
          </a:xfrm>
          <a:custGeom>
            <a:avLst/>
            <a:gdLst>
              <a:gd name="connsiteX0" fmla="*/ 0 w 2078424"/>
              <a:gd name="connsiteY0" fmla="*/ 0 h 510923"/>
              <a:gd name="connsiteX1" fmla="*/ 2078424 w 2078424"/>
              <a:gd name="connsiteY1" fmla="*/ 0 h 510923"/>
              <a:gd name="connsiteX2" fmla="*/ 2078424 w 2078424"/>
              <a:gd name="connsiteY2" fmla="*/ 510923 h 510923"/>
              <a:gd name="connsiteX3" fmla="*/ 0 w 2078424"/>
              <a:gd name="connsiteY3" fmla="*/ 510923 h 510923"/>
              <a:gd name="connsiteX4" fmla="*/ 0 w 2078424"/>
              <a:gd name="connsiteY4" fmla="*/ 0 h 510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8424" h="510923">
                <a:moveTo>
                  <a:pt x="0" y="0"/>
                </a:moveTo>
                <a:lnTo>
                  <a:pt x="2078424" y="0"/>
                </a:lnTo>
                <a:lnTo>
                  <a:pt x="2078424" y="510923"/>
                </a:lnTo>
                <a:lnTo>
                  <a:pt x="0" y="510923"/>
                </a:lnTo>
                <a:lnTo>
                  <a:pt x="0" y="0"/>
                </a:lnTo>
                <a:close/>
              </a:path>
            </a:pathLst>
          </a:cu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sv-SE" sz="1200" kern="1200"/>
              <a:t>Styrgrupp</a:t>
            </a:r>
          </a:p>
          <a:p>
            <a:pPr marL="0" lvl="0" indent="0" algn="ctr" defTabSz="533400">
              <a:lnSpc>
                <a:spcPct val="90000"/>
              </a:lnSpc>
              <a:spcBef>
                <a:spcPct val="0"/>
              </a:spcBef>
              <a:spcAft>
                <a:spcPct val="35000"/>
              </a:spcAft>
              <a:buNone/>
            </a:pPr>
            <a:r>
              <a:rPr lang="sv-SE" sz="1200" kern="1200"/>
              <a:t>Marie Andreasson Röllgårdh</a:t>
            </a:r>
          </a:p>
        </p:txBody>
      </p:sp>
      <p:grpSp>
        <p:nvGrpSpPr>
          <p:cNvPr id="13" name="Grupp 12">
            <a:extLst>
              <a:ext uri="{FF2B5EF4-FFF2-40B4-BE49-F238E27FC236}">
                <a16:creationId xmlns:a16="http://schemas.microsoft.com/office/drawing/2014/main" id="{79F2BA01-D0D5-4157-80FD-E22E7B448410}"/>
              </a:ext>
            </a:extLst>
          </p:cNvPr>
          <p:cNvGrpSpPr/>
          <p:nvPr/>
        </p:nvGrpSpPr>
        <p:grpSpPr>
          <a:xfrm>
            <a:off x="516351" y="2328226"/>
            <a:ext cx="1191547" cy="468000"/>
            <a:chOff x="3335507" y="1941940"/>
            <a:chExt cx="1693403" cy="510923"/>
          </a:xfrm>
        </p:grpSpPr>
        <p:sp>
          <p:nvSpPr>
            <p:cNvPr id="14" name="Rektangel 13">
              <a:extLst>
                <a:ext uri="{FF2B5EF4-FFF2-40B4-BE49-F238E27FC236}">
                  <a16:creationId xmlns:a16="http://schemas.microsoft.com/office/drawing/2014/main" id="{CDE21A1D-134C-4400-B6F6-242BE56DB2D0}"/>
                </a:ext>
              </a:extLst>
            </p:cNvPr>
            <p:cNvSpPr/>
            <p:nvPr/>
          </p:nvSpPr>
          <p:spPr>
            <a:xfrm>
              <a:off x="3335507" y="1941940"/>
              <a:ext cx="1693403" cy="510923"/>
            </a:xfrm>
            <a:prstGeom prst="rect">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5" name="textruta 14">
              <a:extLst>
                <a:ext uri="{FF2B5EF4-FFF2-40B4-BE49-F238E27FC236}">
                  <a16:creationId xmlns:a16="http://schemas.microsoft.com/office/drawing/2014/main" id="{525DA0AA-D157-420C-B7A7-BF1C03B8B0D4}"/>
                </a:ext>
              </a:extLst>
            </p:cNvPr>
            <p:cNvSpPr txBox="1"/>
            <p:nvPr/>
          </p:nvSpPr>
          <p:spPr>
            <a:xfrm>
              <a:off x="3335507" y="1941940"/>
              <a:ext cx="1693403" cy="51092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sv-SE" sz="1000" kern="1200"/>
                <a:t>Regionala </a:t>
              </a:r>
            </a:p>
            <a:p>
              <a:pPr marL="0" lvl="0" indent="0" algn="ctr" defTabSz="533400">
                <a:lnSpc>
                  <a:spcPct val="90000"/>
                </a:lnSpc>
                <a:spcBef>
                  <a:spcPct val="0"/>
                </a:spcBef>
                <a:spcAft>
                  <a:spcPct val="35000"/>
                </a:spcAft>
                <a:buNone/>
              </a:pPr>
              <a:r>
                <a:rPr lang="sv-SE" sz="1000" kern="1200"/>
                <a:t>processägare</a:t>
              </a:r>
            </a:p>
          </p:txBody>
        </p:sp>
      </p:grpSp>
      <p:sp>
        <p:nvSpPr>
          <p:cNvPr id="28" name="Frihandsfigur: Form 27">
            <a:extLst>
              <a:ext uri="{FF2B5EF4-FFF2-40B4-BE49-F238E27FC236}">
                <a16:creationId xmlns:a16="http://schemas.microsoft.com/office/drawing/2014/main" id="{F13BF7E7-B198-4AD4-B36D-073222509BFB}"/>
              </a:ext>
            </a:extLst>
          </p:cNvPr>
          <p:cNvSpPr/>
          <p:nvPr/>
        </p:nvSpPr>
        <p:spPr>
          <a:xfrm>
            <a:off x="3849575" y="3016348"/>
            <a:ext cx="1693403" cy="510923"/>
          </a:xfrm>
          <a:custGeom>
            <a:avLst/>
            <a:gdLst>
              <a:gd name="connsiteX0" fmla="*/ 0 w 1693403"/>
              <a:gd name="connsiteY0" fmla="*/ 0 h 510923"/>
              <a:gd name="connsiteX1" fmla="*/ 1693403 w 1693403"/>
              <a:gd name="connsiteY1" fmla="*/ 0 h 510923"/>
              <a:gd name="connsiteX2" fmla="*/ 1693403 w 1693403"/>
              <a:gd name="connsiteY2" fmla="*/ 510923 h 510923"/>
              <a:gd name="connsiteX3" fmla="*/ 0 w 1693403"/>
              <a:gd name="connsiteY3" fmla="*/ 510923 h 510923"/>
              <a:gd name="connsiteX4" fmla="*/ 0 w 1693403"/>
              <a:gd name="connsiteY4" fmla="*/ 0 h 510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403" h="510923">
                <a:moveTo>
                  <a:pt x="0" y="0"/>
                </a:moveTo>
                <a:lnTo>
                  <a:pt x="1693403" y="0"/>
                </a:lnTo>
                <a:lnTo>
                  <a:pt x="1693403" y="510923"/>
                </a:lnTo>
                <a:lnTo>
                  <a:pt x="0" y="510923"/>
                </a:lnTo>
                <a:lnTo>
                  <a:pt x="0" y="0"/>
                </a:lnTo>
                <a:close/>
              </a:path>
            </a:pathLst>
          </a:custGeom>
          <a:solidFill>
            <a:schemeClr val="bg1"/>
          </a:solidFill>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sv-SE" sz="1200" kern="1200" dirty="0"/>
              <a:t>Verksamhetschef</a:t>
            </a:r>
          </a:p>
          <a:p>
            <a:pPr marL="0" lvl="0" indent="0" algn="ctr" defTabSz="533400">
              <a:lnSpc>
                <a:spcPct val="90000"/>
              </a:lnSpc>
              <a:spcBef>
                <a:spcPct val="0"/>
              </a:spcBef>
              <a:spcAft>
                <a:spcPct val="35000"/>
              </a:spcAft>
              <a:buNone/>
            </a:pPr>
            <a:r>
              <a:rPr lang="sv-SE" sz="1200" kern="1200" dirty="0"/>
              <a:t>Thomas Björk-Eriksson</a:t>
            </a:r>
          </a:p>
        </p:txBody>
      </p:sp>
      <p:grpSp>
        <p:nvGrpSpPr>
          <p:cNvPr id="16" name="Grupp 15">
            <a:extLst>
              <a:ext uri="{FF2B5EF4-FFF2-40B4-BE49-F238E27FC236}">
                <a16:creationId xmlns:a16="http://schemas.microsoft.com/office/drawing/2014/main" id="{3045EBE0-74E7-41DD-8FF5-6A29BD4ADC6D}"/>
              </a:ext>
            </a:extLst>
          </p:cNvPr>
          <p:cNvGrpSpPr/>
          <p:nvPr/>
        </p:nvGrpSpPr>
        <p:grpSpPr>
          <a:xfrm>
            <a:off x="516350" y="2867389"/>
            <a:ext cx="1191547" cy="468000"/>
            <a:chOff x="3335507" y="1941940"/>
            <a:chExt cx="1693403" cy="510923"/>
          </a:xfrm>
        </p:grpSpPr>
        <p:sp>
          <p:nvSpPr>
            <p:cNvPr id="17" name="Rektangel 16">
              <a:extLst>
                <a:ext uri="{FF2B5EF4-FFF2-40B4-BE49-F238E27FC236}">
                  <a16:creationId xmlns:a16="http://schemas.microsoft.com/office/drawing/2014/main" id="{994C9320-E693-4898-AD08-697AA2DF6C00}"/>
                </a:ext>
              </a:extLst>
            </p:cNvPr>
            <p:cNvSpPr/>
            <p:nvPr/>
          </p:nvSpPr>
          <p:spPr>
            <a:xfrm>
              <a:off x="3335507" y="1941940"/>
              <a:ext cx="1693403" cy="510923"/>
            </a:xfrm>
            <a:prstGeom prst="rect">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8" name="textruta 17">
              <a:extLst>
                <a:ext uri="{FF2B5EF4-FFF2-40B4-BE49-F238E27FC236}">
                  <a16:creationId xmlns:a16="http://schemas.microsoft.com/office/drawing/2014/main" id="{B9A89340-FCC0-4013-990A-0EDDEE79CFBB}"/>
                </a:ext>
              </a:extLst>
            </p:cNvPr>
            <p:cNvSpPr txBox="1"/>
            <p:nvPr/>
          </p:nvSpPr>
          <p:spPr>
            <a:xfrm>
              <a:off x="3335507" y="1941940"/>
              <a:ext cx="1693403" cy="51092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sv-SE" sz="1000" kern="1200" dirty="0"/>
                <a:t>Patient- och </a:t>
              </a:r>
            </a:p>
            <a:p>
              <a:pPr marL="0" lvl="0" indent="0" algn="ctr" defTabSz="533400">
                <a:lnSpc>
                  <a:spcPct val="90000"/>
                </a:lnSpc>
                <a:spcBef>
                  <a:spcPct val="0"/>
                </a:spcBef>
                <a:spcAft>
                  <a:spcPct val="35000"/>
                </a:spcAft>
                <a:buNone/>
              </a:pPr>
              <a:r>
                <a:rPr lang="sv-SE" sz="1000" kern="1200" dirty="0"/>
                <a:t>närståenderådet</a:t>
              </a:r>
            </a:p>
          </p:txBody>
        </p:sp>
      </p:grpSp>
      <p:cxnSp>
        <p:nvCxnSpPr>
          <p:cNvPr id="32" name="Rak koppling 31">
            <a:extLst>
              <a:ext uri="{FF2B5EF4-FFF2-40B4-BE49-F238E27FC236}">
                <a16:creationId xmlns:a16="http://schemas.microsoft.com/office/drawing/2014/main" id="{0DFB7A29-14C4-4652-BF2A-ADEE62F4FD7A}"/>
              </a:ext>
            </a:extLst>
          </p:cNvPr>
          <p:cNvCxnSpPr>
            <a:cxnSpLocks/>
          </p:cNvCxnSpPr>
          <p:nvPr/>
        </p:nvCxnSpPr>
        <p:spPr>
          <a:xfrm>
            <a:off x="1271042" y="4352069"/>
            <a:ext cx="6788092" cy="0"/>
          </a:xfrm>
          <a:prstGeom prst="line">
            <a:avLst/>
          </a:prstGeom>
          <a:effectLst/>
        </p:spPr>
        <p:style>
          <a:lnRef idx="2">
            <a:schemeClr val="dk1"/>
          </a:lnRef>
          <a:fillRef idx="0">
            <a:schemeClr val="dk1"/>
          </a:fillRef>
          <a:effectRef idx="1">
            <a:schemeClr val="dk1"/>
          </a:effectRef>
          <a:fontRef idx="minor">
            <a:schemeClr val="tx1"/>
          </a:fontRef>
        </p:style>
      </p:cxnSp>
      <p:cxnSp>
        <p:nvCxnSpPr>
          <p:cNvPr id="35" name="Rak koppling 34">
            <a:extLst>
              <a:ext uri="{FF2B5EF4-FFF2-40B4-BE49-F238E27FC236}">
                <a16:creationId xmlns:a16="http://schemas.microsoft.com/office/drawing/2014/main" id="{F736D217-81BF-4E34-B736-7400BBC61A71}"/>
              </a:ext>
            </a:extLst>
          </p:cNvPr>
          <p:cNvCxnSpPr/>
          <p:nvPr/>
        </p:nvCxnSpPr>
        <p:spPr>
          <a:xfrm>
            <a:off x="1271042" y="4352069"/>
            <a:ext cx="0" cy="207612"/>
          </a:xfrm>
          <a:prstGeom prst="line">
            <a:avLst/>
          </a:prstGeom>
          <a:effectLst/>
        </p:spPr>
        <p:style>
          <a:lnRef idx="2">
            <a:schemeClr val="dk1"/>
          </a:lnRef>
          <a:fillRef idx="0">
            <a:schemeClr val="dk1"/>
          </a:fillRef>
          <a:effectRef idx="1">
            <a:schemeClr val="dk1"/>
          </a:effectRef>
          <a:fontRef idx="minor">
            <a:schemeClr val="tx1"/>
          </a:fontRef>
        </p:style>
      </p:cxnSp>
      <p:cxnSp>
        <p:nvCxnSpPr>
          <p:cNvPr id="37" name="Rak koppling 36">
            <a:extLst>
              <a:ext uri="{FF2B5EF4-FFF2-40B4-BE49-F238E27FC236}">
                <a16:creationId xmlns:a16="http://schemas.microsoft.com/office/drawing/2014/main" id="{5D205A04-DC47-4321-BC43-E0CF2AB84DF4}"/>
              </a:ext>
            </a:extLst>
          </p:cNvPr>
          <p:cNvCxnSpPr/>
          <p:nvPr/>
        </p:nvCxnSpPr>
        <p:spPr>
          <a:xfrm>
            <a:off x="2975406" y="4352067"/>
            <a:ext cx="0" cy="207612"/>
          </a:xfrm>
          <a:prstGeom prst="line">
            <a:avLst/>
          </a:prstGeom>
          <a:effectLst/>
        </p:spPr>
        <p:style>
          <a:lnRef idx="2">
            <a:schemeClr val="dk1"/>
          </a:lnRef>
          <a:fillRef idx="0">
            <a:schemeClr val="dk1"/>
          </a:fillRef>
          <a:effectRef idx="1">
            <a:schemeClr val="dk1"/>
          </a:effectRef>
          <a:fontRef idx="minor">
            <a:schemeClr val="tx1"/>
          </a:fontRef>
        </p:style>
      </p:cxnSp>
      <p:cxnSp>
        <p:nvCxnSpPr>
          <p:cNvPr id="38" name="Rak koppling 37">
            <a:extLst>
              <a:ext uri="{FF2B5EF4-FFF2-40B4-BE49-F238E27FC236}">
                <a16:creationId xmlns:a16="http://schemas.microsoft.com/office/drawing/2014/main" id="{81575367-8534-499E-AA78-87F692F9B1D6}"/>
              </a:ext>
            </a:extLst>
          </p:cNvPr>
          <p:cNvCxnSpPr/>
          <p:nvPr/>
        </p:nvCxnSpPr>
        <p:spPr>
          <a:xfrm>
            <a:off x="8059134" y="4352069"/>
            <a:ext cx="0" cy="207612"/>
          </a:xfrm>
          <a:prstGeom prst="line">
            <a:avLst/>
          </a:prstGeom>
          <a:effectLst/>
        </p:spPr>
        <p:style>
          <a:lnRef idx="2">
            <a:schemeClr val="dk1"/>
          </a:lnRef>
          <a:fillRef idx="0">
            <a:schemeClr val="dk1"/>
          </a:fillRef>
          <a:effectRef idx="1">
            <a:schemeClr val="dk1"/>
          </a:effectRef>
          <a:fontRef idx="minor">
            <a:schemeClr val="tx1"/>
          </a:fontRef>
        </p:style>
      </p:cxnSp>
      <p:cxnSp>
        <p:nvCxnSpPr>
          <p:cNvPr id="39" name="Rak koppling 38">
            <a:extLst>
              <a:ext uri="{FF2B5EF4-FFF2-40B4-BE49-F238E27FC236}">
                <a16:creationId xmlns:a16="http://schemas.microsoft.com/office/drawing/2014/main" id="{F77909D6-1A58-488B-B64F-675CAAC1F001}"/>
              </a:ext>
            </a:extLst>
          </p:cNvPr>
          <p:cNvCxnSpPr/>
          <p:nvPr/>
        </p:nvCxnSpPr>
        <p:spPr>
          <a:xfrm>
            <a:off x="6441457" y="4352069"/>
            <a:ext cx="0" cy="207612"/>
          </a:xfrm>
          <a:prstGeom prst="line">
            <a:avLst/>
          </a:prstGeom>
          <a:effectLst/>
        </p:spPr>
        <p:style>
          <a:lnRef idx="2">
            <a:schemeClr val="dk1"/>
          </a:lnRef>
          <a:fillRef idx="0">
            <a:schemeClr val="dk1"/>
          </a:fillRef>
          <a:effectRef idx="1">
            <a:schemeClr val="dk1"/>
          </a:effectRef>
          <a:fontRef idx="minor">
            <a:schemeClr val="tx1"/>
          </a:fontRef>
        </p:style>
      </p:cxnSp>
      <p:sp>
        <p:nvSpPr>
          <p:cNvPr id="43" name="Frihandsfigur: Form 42">
            <a:extLst>
              <a:ext uri="{FF2B5EF4-FFF2-40B4-BE49-F238E27FC236}">
                <a16:creationId xmlns:a16="http://schemas.microsoft.com/office/drawing/2014/main" id="{995A4D12-4C06-45E0-A29D-78E7A5ADACD7}"/>
              </a:ext>
            </a:extLst>
          </p:cNvPr>
          <p:cNvSpPr/>
          <p:nvPr/>
        </p:nvSpPr>
        <p:spPr>
          <a:xfrm>
            <a:off x="4851958" y="3643951"/>
            <a:ext cx="2060423" cy="510923"/>
          </a:xfrm>
          <a:custGeom>
            <a:avLst/>
            <a:gdLst>
              <a:gd name="connsiteX0" fmla="*/ 0 w 1693403"/>
              <a:gd name="connsiteY0" fmla="*/ 0 h 510923"/>
              <a:gd name="connsiteX1" fmla="*/ 1693403 w 1693403"/>
              <a:gd name="connsiteY1" fmla="*/ 0 h 510923"/>
              <a:gd name="connsiteX2" fmla="*/ 1693403 w 1693403"/>
              <a:gd name="connsiteY2" fmla="*/ 510923 h 510923"/>
              <a:gd name="connsiteX3" fmla="*/ 0 w 1693403"/>
              <a:gd name="connsiteY3" fmla="*/ 510923 h 510923"/>
              <a:gd name="connsiteX4" fmla="*/ 0 w 1693403"/>
              <a:gd name="connsiteY4" fmla="*/ 0 h 510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403" h="510923">
                <a:moveTo>
                  <a:pt x="0" y="0"/>
                </a:moveTo>
                <a:lnTo>
                  <a:pt x="1693403" y="0"/>
                </a:lnTo>
                <a:lnTo>
                  <a:pt x="1693403" y="510923"/>
                </a:lnTo>
                <a:lnTo>
                  <a:pt x="0" y="510923"/>
                </a:lnTo>
                <a:lnTo>
                  <a:pt x="0" y="0"/>
                </a:lnTo>
                <a:close/>
              </a:path>
            </a:pathLst>
          </a:custGeom>
          <a:solidFill>
            <a:schemeClr val="bg1"/>
          </a:solidFill>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sv-SE" sz="1200" kern="1200" dirty="0"/>
              <a:t>Samordnare</a:t>
            </a:r>
          </a:p>
          <a:p>
            <a:pPr marL="0" lvl="0" indent="0" algn="ctr" defTabSz="533400">
              <a:lnSpc>
                <a:spcPct val="90000"/>
              </a:lnSpc>
              <a:spcBef>
                <a:spcPct val="0"/>
              </a:spcBef>
              <a:spcAft>
                <a:spcPct val="35000"/>
              </a:spcAft>
              <a:buNone/>
            </a:pPr>
            <a:r>
              <a:rPr lang="sv-SE" sz="1200" kern="1200" dirty="0"/>
              <a:t>Medicinsk rådgivare</a:t>
            </a:r>
          </a:p>
        </p:txBody>
      </p:sp>
      <p:cxnSp>
        <p:nvCxnSpPr>
          <p:cNvPr id="48" name="Rak koppling 47">
            <a:extLst>
              <a:ext uri="{FF2B5EF4-FFF2-40B4-BE49-F238E27FC236}">
                <a16:creationId xmlns:a16="http://schemas.microsoft.com/office/drawing/2014/main" id="{E85300F5-4037-4AB5-B72A-BC9EFB7E4B14}"/>
              </a:ext>
            </a:extLst>
          </p:cNvPr>
          <p:cNvCxnSpPr>
            <a:cxnSpLocks/>
          </p:cNvCxnSpPr>
          <p:nvPr/>
        </p:nvCxnSpPr>
        <p:spPr>
          <a:xfrm>
            <a:off x="4695796" y="3919601"/>
            <a:ext cx="165359" cy="0"/>
          </a:xfrm>
          <a:prstGeom prst="line">
            <a:avLst/>
          </a:prstGeom>
          <a:effectLst/>
        </p:spPr>
        <p:style>
          <a:lnRef idx="2">
            <a:schemeClr val="dk1"/>
          </a:lnRef>
          <a:fillRef idx="0">
            <a:schemeClr val="dk1"/>
          </a:fillRef>
          <a:effectRef idx="1">
            <a:schemeClr val="dk1"/>
          </a:effectRef>
          <a:fontRef idx="minor">
            <a:schemeClr val="tx1"/>
          </a:fontRef>
        </p:style>
      </p:cxnSp>
      <p:grpSp>
        <p:nvGrpSpPr>
          <p:cNvPr id="51" name="Grupp 50">
            <a:extLst>
              <a:ext uri="{FF2B5EF4-FFF2-40B4-BE49-F238E27FC236}">
                <a16:creationId xmlns:a16="http://schemas.microsoft.com/office/drawing/2014/main" id="{8F723932-5A82-4E4D-A979-C0C35506BB6A}"/>
              </a:ext>
            </a:extLst>
          </p:cNvPr>
          <p:cNvGrpSpPr/>
          <p:nvPr/>
        </p:nvGrpSpPr>
        <p:grpSpPr>
          <a:xfrm>
            <a:off x="523670" y="3398261"/>
            <a:ext cx="1191547" cy="468000"/>
            <a:chOff x="3335507" y="1941940"/>
            <a:chExt cx="1693403" cy="510923"/>
          </a:xfrm>
        </p:grpSpPr>
        <p:sp>
          <p:nvSpPr>
            <p:cNvPr id="52" name="Rektangel 51">
              <a:extLst>
                <a:ext uri="{FF2B5EF4-FFF2-40B4-BE49-F238E27FC236}">
                  <a16:creationId xmlns:a16="http://schemas.microsoft.com/office/drawing/2014/main" id="{60BFBD70-08A6-4434-83FA-FFE8F6646447}"/>
                </a:ext>
              </a:extLst>
            </p:cNvPr>
            <p:cNvSpPr/>
            <p:nvPr/>
          </p:nvSpPr>
          <p:spPr>
            <a:xfrm>
              <a:off x="3335507" y="1941940"/>
              <a:ext cx="1693403" cy="510923"/>
            </a:xfrm>
            <a:prstGeom prst="rect">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53" name="textruta 52">
              <a:extLst>
                <a:ext uri="{FF2B5EF4-FFF2-40B4-BE49-F238E27FC236}">
                  <a16:creationId xmlns:a16="http://schemas.microsoft.com/office/drawing/2014/main" id="{4F46FE33-B7FF-48D1-B767-288D35711BE0}"/>
                </a:ext>
              </a:extLst>
            </p:cNvPr>
            <p:cNvSpPr txBox="1"/>
            <p:nvPr/>
          </p:nvSpPr>
          <p:spPr>
            <a:xfrm>
              <a:off x="3335507" y="1941940"/>
              <a:ext cx="1693403" cy="51092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sv-SE" sz="1000" kern="1200"/>
                <a:t>Kommunikatörer (KEX)</a:t>
              </a:r>
            </a:p>
          </p:txBody>
        </p:sp>
      </p:grpSp>
    </p:spTree>
    <p:extLst>
      <p:ext uri="{BB962C8B-B14F-4D97-AF65-F5344CB8AC3E}">
        <p14:creationId xmlns:p14="http://schemas.microsoft.com/office/powerpoint/2010/main" val="120733110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FA99B370-F122-40F4-9DBE-DFF808E67D47}"/>
              </a:ext>
            </a:extLst>
          </p:cNvPr>
          <p:cNvSpPr>
            <a:spLocks noGrp="1"/>
          </p:cNvSpPr>
          <p:nvPr>
            <p:ph type="dt" sz="half" idx="10"/>
          </p:nvPr>
        </p:nvSpPr>
        <p:spPr>
          <a:xfrm>
            <a:off x="628650" y="6419594"/>
            <a:ext cx="890049" cy="365125"/>
          </a:xfrm>
          <a:prstGeom prst="rect">
            <a:avLst/>
          </a:prstGeom>
        </p:spPr>
        <p:txBody>
          <a:bodyPr vert="horz" lIns="91440" tIns="45720" rIns="91440" bIns="45720" rtlCol="0" anchor="ctr"/>
          <a:lstStyle>
            <a:defPPr>
              <a:defRPr lang="sv-SE"/>
            </a:defPPr>
            <a:lvl1pPr marL="0" algn="l" defTabSz="457200" rtl="0" eaLnBrk="1" latinLnBrk="0" hangingPunct="1">
              <a:defRPr sz="900" kern="1200">
                <a:solidFill>
                  <a:schemeClr val="bg1"/>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268B381-B44C-5B45-BDEB-42172BDFA505}" type="datetime1">
              <a:rPr lang="sv-SE" smtClean="0"/>
              <a:pPr/>
              <a:t>2022-03-26</a:t>
            </a:fld>
            <a:endParaRPr lang="sv-SE"/>
          </a:p>
        </p:txBody>
      </p:sp>
      <p:sp>
        <p:nvSpPr>
          <p:cNvPr id="3" name="Platshållare för sidfot 2">
            <a:extLst>
              <a:ext uri="{FF2B5EF4-FFF2-40B4-BE49-F238E27FC236}">
                <a16:creationId xmlns:a16="http://schemas.microsoft.com/office/drawing/2014/main" id="{B63CB657-C424-4DEA-98E6-C9F5846F4F00}"/>
              </a:ext>
            </a:extLst>
          </p:cNvPr>
          <p:cNvSpPr>
            <a:spLocks noGrp="1"/>
          </p:cNvSpPr>
          <p:nvPr>
            <p:ph type="ftr" sz="quarter" idx="11"/>
          </p:nvPr>
        </p:nvSpPr>
        <p:spPr>
          <a:xfrm>
            <a:off x="1669277" y="6419594"/>
            <a:ext cx="3086100" cy="365125"/>
          </a:xfrm>
          <a:prstGeom prst="rect">
            <a:avLst/>
          </a:prstGeom>
        </p:spPr>
        <p:txBody>
          <a:bodyPr vert="horz" lIns="91440" tIns="45720" rIns="91440" bIns="45720" rtlCol="0" anchor="ctr"/>
          <a:lstStyle>
            <a:defPPr>
              <a:defRPr lang="sv-SE"/>
            </a:defPPr>
            <a:lvl1pPr marL="0" algn="l" defTabSz="457200" rtl="0" eaLnBrk="1" latinLnBrk="0" hangingPunct="1">
              <a:defRPr sz="900" kern="1200">
                <a:solidFill>
                  <a:schemeClr val="bg1"/>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sv-SE"/>
              <a:t>Namn | Sammanhang</a:t>
            </a:r>
          </a:p>
        </p:txBody>
      </p:sp>
      <p:pic>
        <p:nvPicPr>
          <p:cNvPr id="5" name="Bildobjekt 5">
            <a:extLst>
              <a:ext uri="{FF2B5EF4-FFF2-40B4-BE49-F238E27FC236}">
                <a16:creationId xmlns:a16="http://schemas.microsoft.com/office/drawing/2014/main" id="{741D1269-D74E-4D1A-A46E-1348A6F52069}"/>
              </a:ext>
            </a:extLst>
          </p:cNvPr>
          <p:cNvPicPr>
            <a:picLocks noChangeAspect="1"/>
          </p:cNvPicPr>
          <p:nvPr/>
        </p:nvPicPr>
        <p:blipFill rotWithShape="1">
          <a:blip r:embed="rId2"/>
          <a:srcRect l="2995" r="11056"/>
          <a:stretch/>
        </p:blipFill>
        <p:spPr>
          <a:xfrm>
            <a:off x="121185" y="73281"/>
            <a:ext cx="9022815" cy="5950861"/>
          </a:xfrm>
          <a:prstGeom prst="rect">
            <a:avLst/>
          </a:prstGeom>
        </p:spPr>
      </p:pic>
      <p:sp>
        <p:nvSpPr>
          <p:cNvPr id="6" name="Ellips 5">
            <a:extLst>
              <a:ext uri="{FF2B5EF4-FFF2-40B4-BE49-F238E27FC236}">
                <a16:creationId xmlns:a16="http://schemas.microsoft.com/office/drawing/2014/main" id="{B9EB1F70-DA36-4E98-96C1-712F136F1568}"/>
              </a:ext>
            </a:extLst>
          </p:cNvPr>
          <p:cNvSpPr/>
          <p:nvPr/>
        </p:nvSpPr>
        <p:spPr>
          <a:xfrm>
            <a:off x="1270005" y="1249305"/>
            <a:ext cx="497388" cy="158378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699551922"/>
      </p:ext>
    </p:extLst>
  </p:cSld>
  <p:clrMapOvr>
    <a:masterClrMapping/>
  </p:clrMapOvr>
  <p:transition spd="med"/>
</p:sld>
</file>

<file path=ppt/theme/theme1.xml><?xml version="1.0" encoding="utf-8"?>
<a:theme xmlns:a="http://schemas.openxmlformats.org/drawingml/2006/main" name="Startsida - pattern">
  <a:themeElements>
    <a:clrScheme name="Startsida - pattern">
      <a:dk1>
        <a:srgbClr val="000000"/>
      </a:dk1>
      <a:lt1>
        <a:srgbClr val="FFFFFF"/>
      </a:lt1>
      <a:dk2>
        <a:srgbClr val="A7A7A7"/>
      </a:dk2>
      <a:lt2>
        <a:srgbClr val="535353"/>
      </a:lt2>
      <a:accent1>
        <a:srgbClr val="00B3F6"/>
      </a:accent1>
      <a:accent2>
        <a:srgbClr val="FFB14D"/>
      </a:accent2>
      <a:accent3>
        <a:srgbClr val="005059"/>
      </a:accent3>
      <a:accent4>
        <a:srgbClr val="1997A2"/>
      </a:accent4>
      <a:accent5>
        <a:srgbClr val="A29B96"/>
      </a:accent5>
      <a:accent6>
        <a:srgbClr val="E56284"/>
      </a:accent6>
      <a:hlink>
        <a:srgbClr val="0000FF"/>
      </a:hlink>
      <a:folHlink>
        <a:srgbClr val="FF00FF"/>
      </a:folHlink>
    </a:clrScheme>
    <a:fontScheme name="Startsida - pattern">
      <a:majorFont>
        <a:latin typeface="Helvetica"/>
        <a:ea typeface="Helvetica"/>
        <a:cs typeface="Helvetica"/>
      </a:majorFont>
      <a:minorFont>
        <a:latin typeface="Calibri"/>
        <a:ea typeface="Calibri"/>
        <a:cs typeface="Calibri"/>
      </a:minorFont>
    </a:fontScheme>
    <a:fmtScheme name="Startsida - patter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tartsida - pattern">
  <a:themeElements>
    <a:clrScheme name="Startsida - pattern">
      <a:dk1>
        <a:srgbClr val="000000"/>
      </a:dk1>
      <a:lt1>
        <a:srgbClr val="FFFFFF"/>
      </a:lt1>
      <a:dk2>
        <a:srgbClr val="A7A7A7"/>
      </a:dk2>
      <a:lt2>
        <a:srgbClr val="535353"/>
      </a:lt2>
      <a:accent1>
        <a:srgbClr val="00B3F6"/>
      </a:accent1>
      <a:accent2>
        <a:srgbClr val="FFB14D"/>
      </a:accent2>
      <a:accent3>
        <a:srgbClr val="005059"/>
      </a:accent3>
      <a:accent4>
        <a:srgbClr val="1997A2"/>
      </a:accent4>
      <a:accent5>
        <a:srgbClr val="A29B96"/>
      </a:accent5>
      <a:accent6>
        <a:srgbClr val="E56284"/>
      </a:accent6>
      <a:hlink>
        <a:srgbClr val="0000FF"/>
      </a:hlink>
      <a:folHlink>
        <a:srgbClr val="FF00FF"/>
      </a:folHlink>
    </a:clrScheme>
    <a:fontScheme name="Startsida - pattern">
      <a:majorFont>
        <a:latin typeface="Helvetica"/>
        <a:ea typeface="Helvetica"/>
        <a:cs typeface="Helvetica"/>
      </a:majorFont>
      <a:minorFont>
        <a:latin typeface="Calibri"/>
        <a:ea typeface="Calibri"/>
        <a:cs typeface="Calibri"/>
      </a:minorFont>
    </a:fontScheme>
    <a:fmtScheme name="Startsida - patter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5974</TotalTime>
  <Words>2073</Words>
  <Application>Microsoft Office PowerPoint</Application>
  <PresentationFormat>Bildspel på skärmen (4:3)</PresentationFormat>
  <Paragraphs>381</Paragraphs>
  <Slides>54</Slides>
  <Notes>0</Notes>
  <HiddenSlides>0</HiddenSlides>
  <MMClips>0</MMClips>
  <ScaleCrop>false</ScaleCrop>
  <HeadingPairs>
    <vt:vector size="6" baseType="variant">
      <vt:variant>
        <vt:lpstr>Använt teckensnitt</vt:lpstr>
      </vt:variant>
      <vt:variant>
        <vt:i4>8</vt:i4>
      </vt:variant>
      <vt:variant>
        <vt:lpstr>Tema</vt:lpstr>
      </vt:variant>
      <vt:variant>
        <vt:i4>1</vt:i4>
      </vt:variant>
      <vt:variant>
        <vt:lpstr>Bildrubriker</vt:lpstr>
      </vt:variant>
      <vt:variant>
        <vt:i4>54</vt:i4>
      </vt:variant>
    </vt:vector>
  </HeadingPairs>
  <TitlesOfParts>
    <vt:vector size="63" baseType="lpstr">
      <vt:lpstr>Arial</vt:lpstr>
      <vt:lpstr>ArialMT</vt:lpstr>
      <vt:lpstr>Calibri</vt:lpstr>
      <vt:lpstr>CancerfondenSans</vt:lpstr>
      <vt:lpstr>Courier New</vt:lpstr>
      <vt:lpstr>Google Sans</vt:lpstr>
      <vt:lpstr>Roboto</vt:lpstr>
      <vt:lpstr>Times New Roman</vt:lpstr>
      <vt:lpstr>Startsida - pattern</vt:lpstr>
      <vt:lpstr>PowerPoint-presentation</vt:lpstr>
      <vt:lpstr>Innehåll</vt:lpstr>
      <vt:lpstr>Regionala cancercentra och samverkan</vt:lpstr>
      <vt:lpstr>Regionala cancercentra och samverkan</vt:lpstr>
      <vt:lpstr>PowerPoint-presentation</vt:lpstr>
      <vt:lpstr>PowerPoint-presentation</vt:lpstr>
      <vt:lpstr>Koncernkontoret, VGR Koncernstab hälso- och sjukvård</vt:lpstr>
      <vt:lpstr>Regionalt cancercentrum väst</vt:lpstr>
      <vt:lpstr>PowerPoint-presentation</vt:lpstr>
      <vt:lpstr> Vad är cancer?  </vt:lpstr>
      <vt:lpstr> Vad är cancer?  </vt:lpstr>
      <vt:lpstr>Är cancer och tumör samma sak?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Är cancer ärftligt? </vt:lpstr>
      <vt:lpstr> </vt:lpstr>
      <vt:lpstr> </vt:lpstr>
      <vt:lpstr> </vt:lpstr>
      <vt:lpstr> </vt:lpstr>
      <vt:lpstr>Nationell arbetsgrupp tidig upptäckt (NAG TU)</vt:lpstr>
      <vt:lpstr>Representanter i den nationell arbetsgruppen för tidig upptäckt</vt:lpstr>
      <vt:lpstr>Uppdrag</vt:lpstr>
      <vt:lpstr>Nulägesbekrivning andel tidigt stadium</vt:lpstr>
      <vt:lpstr> </vt:lpstr>
      <vt:lpstr> </vt:lpstr>
      <vt:lpstr> </vt:lpstr>
      <vt:lpstr> </vt:lpstr>
      <vt:lpstr> </vt:lpstr>
      <vt:lpstr> </vt:lpstr>
      <vt:lpstr> </vt:lpstr>
      <vt:lpstr> </vt:lpstr>
      <vt:lpstr> </vt:lpstr>
      <vt:lpstr> </vt:lpstr>
      <vt:lpstr> </vt:lpstr>
      <vt:lpstr> </vt:lpstr>
      <vt:lpstr>Tack för er uppmärksamhet!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Thomas Björk-Eriksso</dc:creator>
  <cp:lastModifiedBy>Britt Wernlundh</cp:lastModifiedBy>
  <cp:revision>90</cp:revision>
  <cp:lastPrinted>2022-03-14T08:45:22Z</cp:lastPrinted>
  <dcterms:modified xsi:type="dcterms:W3CDTF">2022-03-26T10:33:50Z</dcterms:modified>
</cp:coreProperties>
</file>