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5" r:id="rId5"/>
    <p:sldId id="286" r:id="rId6"/>
    <p:sldId id="290" r:id="rId7"/>
    <p:sldId id="287" r:id="rId8"/>
    <p:sldId id="288" r:id="rId9"/>
  </p:sldIdLst>
  <p:sldSz cx="9144000" cy="6858000" type="screen4x3"/>
  <p:notesSz cx="6858000" cy="9144000"/>
  <p:custDataLst>
    <p:tags r:id="rId1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C1D6A268-95E8-48D0-829E-5E73CC1A4F9C}">
          <p14:sldIdLst>
            <p14:sldId id="285"/>
            <p14:sldId id="286"/>
            <p14:sldId id="290"/>
            <p14:sldId id="287"/>
            <p14:sldId id="288"/>
          </p14:sldIdLst>
        </p14:section>
        <p14:section name="Instruktion" id="{E0700D54-13C8-49FF-BC69-CBAA6B1B14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07">
          <p15:clr>
            <a:srgbClr val="A4A3A4"/>
          </p15:clr>
        </p15:guide>
        <p15:guide id="3" orient="horz" pos="3758">
          <p15:clr>
            <a:srgbClr val="A4A3A4"/>
          </p15:clr>
        </p15:guide>
        <p15:guide id="4" orient="horz" pos="4227">
          <p15:clr>
            <a:srgbClr val="A4A3A4"/>
          </p15:clr>
        </p15:guide>
        <p15:guide id="5" orient="horz" pos="289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290">
          <p15:clr>
            <a:srgbClr val="A4A3A4"/>
          </p15:clr>
        </p15:guide>
        <p15:guide id="9" pos="5486">
          <p15:clr>
            <a:srgbClr val="A4A3A4"/>
          </p15:clr>
        </p15:guide>
        <p15:guide id="10" orient="horz" pos="3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5928" autoAdjust="0"/>
  </p:normalViewPr>
  <p:slideViewPr>
    <p:cSldViewPr>
      <p:cViewPr varScale="1">
        <p:scale>
          <a:sx n="36" d="100"/>
          <a:sy n="36" d="100"/>
        </p:scale>
        <p:origin x="2144" y="48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2880"/>
        <p:guide pos="295"/>
        <p:guide pos="290"/>
        <p:guide pos="5486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02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99" y="467862"/>
            <a:ext cx="1367968" cy="4968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9252520" y="13466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57200" y="1440000"/>
            <a:ext cx="3888000" cy="396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513" y="1440000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513" y="5446800"/>
            <a:ext cx="410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8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798800" y="1439863"/>
            <a:ext cx="3888000" cy="396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4" y="5446800"/>
            <a:ext cx="410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576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72000" y="1440000"/>
            <a:ext cx="23148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733256"/>
            <a:ext cx="576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8219256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5733256"/>
            <a:ext cx="82188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888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88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98800" y="1484784"/>
            <a:ext cx="3888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98800" y="2174874"/>
            <a:ext cx="3888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661248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798800" y="5661248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9252520" y="13466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00" y="1587260"/>
            <a:ext cx="4565904" cy="4565904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850606" y="33480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386262" y="347183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355866" y="316802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850606" y="22876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3230697" y="264767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99689" y="301484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3779709" y="17634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883252" y="227149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075057" y="277474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748984" y="176387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4676976" y="226792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4496956" y="27719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4957390" y="30266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325856" y="264767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5694317" y="22876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5181032" y="348562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694317" y="33480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6190712" y="32066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5181032" y="38971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5706473" y="4040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6214900" y="4140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941999" y="436041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5317430" y="472045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5699413" y="508727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4496956" y="458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4676976" y="508727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4820992" y="5580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3386296" y="390615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2870657" y="407719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2354211" y="418741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23392" y="43536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3239649" y="472045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2880723" y="508727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4054216" y="46174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3949890" y="5095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3801985" y="56560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0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00" y="1585163"/>
            <a:ext cx="4570098" cy="4570098"/>
          </a:xfrm>
          <a:prstGeom prst="rect">
            <a:avLst/>
          </a:prstGeom>
        </p:spPr>
      </p:pic>
      <p:sp>
        <p:nvSpPr>
          <p:cNvPr id="4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854800" y="334946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390456" y="34732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360060" y="316944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854800" y="228905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3234891" y="26490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603883" y="301625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3783903" y="176491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887446" y="227291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079251" y="277615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753178" y="176528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4681170" y="226934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4501150" y="277339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4961584" y="302805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330050" y="26490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5698511" y="228905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5185226" y="34870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698511" y="334946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6194906" y="320807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5185226" y="38985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5710667" y="404179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6219094" y="414155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946193" y="43618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5321624" y="472186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5703607" y="508868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4501150" y="459131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4681170" y="508868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4825186" y="55817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3390490" y="39075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2874851" y="40786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2358405" y="41888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27586" y="435509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3243843" y="472186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2884917" y="508868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4058410" y="461885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3954084" y="50972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3806179" y="565743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8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40000"/>
            <a:ext cx="54792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4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5733256"/>
            <a:ext cx="72828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40001"/>
            <a:ext cx="3888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5185" y="1440000"/>
            <a:ext cx="3888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4" y="5445224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5185" y="5445224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40001"/>
            <a:ext cx="7283152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94800" y="6312141"/>
            <a:ext cx="79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78000" y="6451624"/>
            <a:ext cx="47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82800" y="6451624"/>
            <a:ext cx="50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15681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</a:rPr>
              <a:t>Ny socialtjänstlag och </a:t>
            </a:r>
            <a:br>
              <a:rPr lang="sv-SE" dirty="0">
                <a:latin typeface="Stockholm Type Regular" pitchFamily="50" charset="0"/>
              </a:rPr>
            </a:br>
            <a:r>
              <a:rPr lang="sv-SE" dirty="0">
                <a:latin typeface="Stockholm Type Regular" pitchFamily="50" charset="0"/>
              </a:rPr>
              <a:t>God och nära vård och omsorg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600" dirty="0"/>
              <a:t>Södermalms pensionärsråd 12 maj 2025</a:t>
            </a:r>
          </a:p>
          <a:p>
            <a:r>
              <a:rPr lang="sv-SE" sz="1600" dirty="0"/>
              <a:t>Sara Karlsson</a:t>
            </a:r>
          </a:p>
          <a:p>
            <a:r>
              <a:rPr lang="sv-SE" sz="1600" dirty="0"/>
              <a:t>Lena Lindén</a:t>
            </a:r>
          </a:p>
        </p:txBody>
      </p:sp>
    </p:spTree>
    <p:extLst>
      <p:ext uri="{BB962C8B-B14F-4D97-AF65-F5344CB8AC3E}">
        <p14:creationId xmlns:p14="http://schemas.microsoft.com/office/powerpoint/2010/main" val="83834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3989A-D891-41C1-A639-A00FEAFE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  <a:cs typeface="Arial"/>
              </a:rPr>
              <a:t>På gång: Samverkansprojekt på Södersjukhuset</a:t>
            </a:r>
            <a:endParaRPr lang="sv-SE" dirty="0">
              <a:latin typeface="Stockholm Type Regular" pitchFamily="50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EEBB50-450C-48CE-AAEB-9C910C56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705" indent="-179705"/>
            <a:endParaRPr lang="sv-SE" dirty="0">
              <a:cs typeface="Arial"/>
            </a:endParaRPr>
          </a:p>
          <a:p>
            <a:pPr marL="179705" indent="-179705"/>
            <a:r>
              <a:rPr lang="sv-SE" dirty="0">
                <a:cs typeface="Arial"/>
              </a:rPr>
              <a:t>Planeringsfas just nu – start planeras till hösten 2025</a:t>
            </a:r>
          </a:p>
          <a:p>
            <a:pPr marL="179705" indent="-179705"/>
            <a:r>
              <a:rPr lang="sv-SE" dirty="0">
                <a:cs typeface="Arial"/>
              </a:rPr>
              <a:t>Biståndshandläggare kopplas in redan på akutmottagningen</a:t>
            </a:r>
          </a:p>
          <a:p>
            <a:pPr marL="179705" indent="-179705"/>
            <a:r>
              <a:rPr lang="sv-SE" dirty="0">
                <a:cs typeface="Arial"/>
              </a:rPr>
              <a:t>Fångar upp äldre som saknar eller har otillräckliga insatser</a:t>
            </a:r>
          </a:p>
          <a:p>
            <a:pPr marL="179705" indent="-179705"/>
            <a:r>
              <a:rPr lang="sv-SE" dirty="0">
                <a:cs typeface="Arial"/>
              </a:rPr>
              <a:t>Syftar till att ge rätt stöd i rätt tid</a:t>
            </a:r>
          </a:p>
          <a:p>
            <a:pPr marL="179705" indent="-179705"/>
            <a:r>
              <a:rPr lang="sv-SE" dirty="0">
                <a:cs typeface="Arial"/>
              </a:rPr>
              <a:t>Ökad trygghet för både individ och anhöriga</a:t>
            </a:r>
          </a:p>
          <a:p>
            <a:pPr marL="179705" indent="-179705"/>
            <a:r>
              <a:rPr lang="sv-SE" dirty="0">
                <a:cs typeface="Arial"/>
              </a:rPr>
              <a:t>Minska behovet av återinläggningar</a:t>
            </a:r>
          </a:p>
          <a:p>
            <a:pPr marL="179705" indent="-179705"/>
            <a:endParaRPr lang="sv-SE" dirty="0">
              <a:cs typeface="Arial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7" y="4005064"/>
            <a:ext cx="4139952" cy="238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4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2894F-9067-4250-8603-AC1CA9F8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</a:rPr>
              <a:t>Första linjens socialtjänst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59532" y="1823850"/>
            <a:ext cx="3078342" cy="2307228"/>
          </a:xfrm>
          <a:prstGeom prst="rect">
            <a:avLst/>
          </a:prstGeom>
          <a:solidFill>
            <a:srgbClr val="E1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67CC15-7625-480B-A88B-9DB819833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7251"/>
            <a:ext cx="2980674" cy="2970000"/>
          </a:xfrm>
        </p:spPr>
        <p:txBody>
          <a:bodyPr/>
          <a:lstStyle/>
          <a:p>
            <a:pPr marL="0" indent="0">
              <a:buNone/>
            </a:pPr>
            <a:r>
              <a:rPr lang="sv-SE" sz="1350" dirty="0">
                <a:latin typeface="Stockholm Type Regular" pitchFamily="50" charset="0"/>
              </a:rPr>
              <a:t>Arbetssätt:</a:t>
            </a:r>
          </a:p>
          <a:p>
            <a:r>
              <a:rPr lang="sv-SE" sz="1200" dirty="0">
                <a:solidFill>
                  <a:schemeClr val="accent2"/>
                </a:solidFill>
                <a:latin typeface="Stockholm Type Regular" pitchFamily="50" charset="0"/>
              </a:rPr>
              <a:t>Tydlig ingång för alla målgrupper, med </a:t>
            </a:r>
            <a:r>
              <a:rPr lang="sv-SE" sz="1200" dirty="0" err="1">
                <a:solidFill>
                  <a:schemeClr val="accent2"/>
                </a:solidFill>
                <a:latin typeface="Stockholm Type Regular" pitchFamily="50" charset="0"/>
              </a:rPr>
              <a:t>drop</a:t>
            </a:r>
            <a:r>
              <a:rPr lang="sv-SE" sz="1200" dirty="0">
                <a:solidFill>
                  <a:schemeClr val="accent2"/>
                </a:solidFill>
                <a:latin typeface="Stockholm Type Regular" pitchFamily="50" charset="0"/>
              </a:rPr>
              <a:t>-in</a:t>
            </a:r>
          </a:p>
          <a:p>
            <a:r>
              <a:rPr lang="sv-SE" sz="1200" dirty="0">
                <a:solidFill>
                  <a:schemeClr val="accent2"/>
                </a:solidFill>
                <a:latin typeface="Stockholm Type Regular" pitchFamily="50" charset="0"/>
              </a:rPr>
              <a:t>Teambaserat arbete</a:t>
            </a:r>
          </a:p>
          <a:p>
            <a:r>
              <a:rPr lang="sv-SE" sz="1200" dirty="0">
                <a:solidFill>
                  <a:schemeClr val="accent2"/>
                </a:solidFill>
                <a:latin typeface="Stockholm Type Regular" pitchFamily="50" charset="0"/>
              </a:rPr>
              <a:t>Tillgänglighet utanför kontorstid</a:t>
            </a:r>
          </a:p>
          <a:p>
            <a:r>
              <a:rPr lang="sv-SE" sz="1200" dirty="0">
                <a:latin typeface="Stockholm Type Regular" pitchFamily="50" charset="0"/>
              </a:rPr>
              <a:t>Tillgänglig på andra platser</a:t>
            </a:r>
          </a:p>
          <a:p>
            <a:r>
              <a:rPr lang="sv-SE" sz="1200" dirty="0">
                <a:latin typeface="Stockholm Type Regular" pitchFamily="50" charset="0"/>
              </a:rPr>
              <a:t>Uppsökande arbete</a:t>
            </a:r>
          </a:p>
          <a:p>
            <a:r>
              <a:rPr lang="sv-SE" sz="1200" dirty="0">
                <a:latin typeface="Stockholm Type Regular" pitchFamily="50" charset="0"/>
              </a:rPr>
              <a:t>Lotsning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139952" y="1376771"/>
            <a:ext cx="4706722" cy="4374486"/>
          </a:xfrm>
          <a:prstGeom prst="rect">
            <a:avLst/>
          </a:prstGeom>
          <a:solidFill>
            <a:srgbClr val="E1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6005" y="1937251"/>
            <a:ext cx="2160240" cy="3814006"/>
          </a:xfrm>
        </p:spPr>
        <p:txBody>
          <a:bodyPr/>
          <a:lstStyle/>
          <a:p>
            <a:pPr marL="0" indent="0">
              <a:buNone/>
            </a:pPr>
            <a:r>
              <a:rPr lang="sv-SE" sz="900" b="1" i="1" dirty="0">
                <a:latin typeface="Stockholm Type Regular" pitchFamily="50" charset="0"/>
              </a:rPr>
              <a:t>Tvärgående alla målgrupper</a:t>
            </a:r>
          </a:p>
          <a:p>
            <a:r>
              <a:rPr lang="sv-SE" sz="900" dirty="0">
                <a:solidFill>
                  <a:schemeClr val="accent2"/>
                </a:solidFill>
                <a:latin typeface="Stockholm Type Regular" pitchFamily="50" charset="0"/>
              </a:rPr>
              <a:t>Flexibelt socialt stöd</a:t>
            </a:r>
          </a:p>
          <a:p>
            <a:r>
              <a:rPr lang="sv-SE" sz="900" dirty="0">
                <a:latin typeface="Stockholm Type Regular" pitchFamily="50" charset="0"/>
              </a:rPr>
              <a:t>Individuella stödsamtal till anhöriga</a:t>
            </a:r>
          </a:p>
          <a:p>
            <a:r>
              <a:rPr lang="sv-SE" sz="900" dirty="0">
                <a:latin typeface="Stockholm Type Regular" pitchFamily="50" charset="0"/>
              </a:rPr>
              <a:t>Gruppsamtal till anhöriga</a:t>
            </a:r>
          </a:p>
          <a:p>
            <a:endParaRPr lang="sv-SE" sz="900" dirty="0">
              <a:latin typeface="Stockholm Type Regular" pitchFamily="50" charset="0"/>
            </a:endParaRPr>
          </a:p>
          <a:p>
            <a:pPr marL="0" indent="0">
              <a:buNone/>
            </a:pPr>
            <a:r>
              <a:rPr lang="sv-SE" sz="900" i="1" dirty="0">
                <a:latin typeface="Stockholm Type Regular" pitchFamily="50" charset="0"/>
              </a:rPr>
              <a:t>VINR</a:t>
            </a:r>
          </a:p>
          <a:p>
            <a:r>
              <a:rPr lang="sv-SE" sz="900" dirty="0">
                <a:latin typeface="Stockholm Type Regular" pitchFamily="50" charset="0"/>
              </a:rPr>
              <a:t>Individuella samt gruppsamtal till våldsutsatta resp våldsutövare</a:t>
            </a:r>
          </a:p>
          <a:p>
            <a:endParaRPr lang="sv-SE" sz="900" dirty="0">
              <a:latin typeface="Stockholm Type Regular" pitchFamily="50" charset="0"/>
            </a:endParaRPr>
          </a:p>
          <a:p>
            <a:pPr marL="0" indent="0">
              <a:buNone/>
            </a:pPr>
            <a:r>
              <a:rPr lang="sv-SE" sz="900" i="1" dirty="0">
                <a:latin typeface="Stockholm Type Regular" pitchFamily="50" charset="0"/>
              </a:rPr>
              <a:t>Skadligt bruk och beroende</a:t>
            </a:r>
          </a:p>
          <a:p>
            <a:r>
              <a:rPr lang="sv-SE" sz="900" dirty="0">
                <a:latin typeface="Stockholm Type Regular" pitchFamily="50" charset="0"/>
              </a:rPr>
              <a:t>Strukturerade motiverande samtal</a:t>
            </a:r>
          </a:p>
          <a:p>
            <a:endParaRPr lang="sv-SE" sz="900" dirty="0">
              <a:latin typeface="Stockholm Type Regular" pitchFamily="50" charset="0"/>
            </a:endParaRPr>
          </a:p>
          <a:p>
            <a:endParaRPr lang="sv-SE" sz="900" dirty="0">
              <a:latin typeface="Stockholm Type Regular" pitchFamily="50" charset="0"/>
            </a:endParaRPr>
          </a:p>
          <a:p>
            <a:endParaRPr lang="sv-SE" sz="900" dirty="0">
              <a:latin typeface="Stockholm Type Regular" pitchFamily="50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6732298" y="1937251"/>
            <a:ext cx="2160240" cy="38140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900" i="1" dirty="0">
                <a:latin typeface="Stockholm Type Regular" pitchFamily="50" charset="0"/>
              </a:rPr>
              <a:t>Barn och unga</a:t>
            </a:r>
          </a:p>
          <a:p>
            <a:r>
              <a:rPr lang="sv-SE" sz="900" dirty="0">
                <a:latin typeface="Stockholm Type Regular" pitchFamily="50" charset="0"/>
              </a:rPr>
              <a:t>Barn- och föräldrastöd</a:t>
            </a:r>
          </a:p>
          <a:p>
            <a:r>
              <a:rPr lang="sv-SE" sz="900" dirty="0">
                <a:latin typeface="Stockholm Type Regular" pitchFamily="50" charset="0"/>
              </a:rPr>
              <a:t>Mina föräldrar är skilda</a:t>
            </a:r>
          </a:p>
          <a:p>
            <a:r>
              <a:rPr lang="sv-SE" sz="900" dirty="0">
                <a:latin typeface="Stockholm Type Regular" pitchFamily="50" charset="0"/>
              </a:rPr>
              <a:t>På rätt väg</a:t>
            </a:r>
          </a:p>
          <a:p>
            <a:r>
              <a:rPr lang="sv-SE" sz="900" dirty="0">
                <a:latin typeface="Stockholm Type Regular" pitchFamily="50" charset="0"/>
              </a:rPr>
              <a:t>BRA-samtal</a:t>
            </a:r>
          </a:p>
          <a:p>
            <a:r>
              <a:rPr lang="sv-SE" sz="900" dirty="0">
                <a:solidFill>
                  <a:schemeClr val="accent2"/>
                </a:solidFill>
                <a:latin typeface="Stockholm Type Regular" pitchFamily="50" charset="0"/>
              </a:rPr>
              <a:t>Här- och nu-samtal</a:t>
            </a:r>
          </a:p>
          <a:p>
            <a:endParaRPr lang="sv-SE" sz="900" dirty="0">
              <a:latin typeface="Stockholm Type Regular" pitchFamily="50" charset="0"/>
            </a:endParaRPr>
          </a:p>
          <a:p>
            <a:pPr marL="0" indent="0">
              <a:buNone/>
            </a:pPr>
            <a:r>
              <a:rPr lang="sv-SE" sz="900" i="1" dirty="0">
                <a:latin typeface="Stockholm Type Regular" pitchFamily="50" charset="0"/>
              </a:rPr>
              <a:t>Funktionsnedsättning</a:t>
            </a:r>
          </a:p>
          <a:p>
            <a:r>
              <a:rPr lang="sv-SE" sz="900" dirty="0">
                <a:solidFill>
                  <a:schemeClr val="accent2"/>
                </a:solidFill>
                <a:latin typeface="Stockholm Type Regular" pitchFamily="50" charset="0"/>
              </a:rPr>
              <a:t>Bo-skola</a:t>
            </a:r>
          </a:p>
          <a:p>
            <a:r>
              <a:rPr lang="sv-SE" sz="900" dirty="0">
                <a:latin typeface="Stockholm Type Regular" pitchFamily="50" charset="0"/>
              </a:rPr>
              <a:t>Samtalsgrupper för personer med demens/kognitiv svikt</a:t>
            </a:r>
          </a:p>
          <a:p>
            <a:endParaRPr lang="sv-SE" sz="900" dirty="0">
              <a:latin typeface="Stockholm Type Regular" pitchFamily="50" charset="0"/>
            </a:endParaRPr>
          </a:p>
          <a:p>
            <a:pPr marL="0" indent="0">
              <a:buNone/>
            </a:pPr>
            <a:r>
              <a:rPr lang="sv-SE" sz="900" i="1" dirty="0">
                <a:latin typeface="Stockholm Type Regular" pitchFamily="50" charset="0"/>
              </a:rPr>
              <a:t>Äldre</a:t>
            </a:r>
          </a:p>
          <a:p>
            <a:r>
              <a:rPr lang="sv-SE" sz="900" dirty="0">
                <a:latin typeface="Stockholm Type Regular" pitchFamily="50" charset="0"/>
              </a:rPr>
              <a:t>Hälsofrämjande samtal</a:t>
            </a:r>
          </a:p>
          <a:p>
            <a:r>
              <a:rPr lang="sv-SE" sz="900" dirty="0">
                <a:latin typeface="Stockholm Type Regular" pitchFamily="50" charset="0"/>
              </a:rPr>
              <a:t>Samtalsgrupper för personer med demens/kognitiv svikt resp ofrivillig ensamhet</a:t>
            </a:r>
          </a:p>
          <a:p>
            <a:endParaRPr lang="sv-SE" sz="900" dirty="0">
              <a:latin typeface="Stockholm Type Regular" pitchFamily="50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324931" y="1533960"/>
            <a:ext cx="3456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latin typeface="Stockholm Type Regular" pitchFamily="50" charset="0"/>
              </a:rPr>
              <a:t>Insatser utan individuell behovsprövning:</a:t>
            </a:r>
          </a:p>
          <a:p>
            <a:endParaRPr lang="sv-SE" sz="135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2F7B4E5-2EF4-1679-953F-9B465D940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792" y="3776513"/>
            <a:ext cx="2562134" cy="2455002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8379423" y="1028171"/>
            <a:ext cx="11341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Stockholm Type Regular" pitchFamily="50" charset="0"/>
              </a:rPr>
              <a:t>=pilot</a:t>
            </a:r>
          </a:p>
        </p:txBody>
      </p:sp>
      <p:sp>
        <p:nvSpPr>
          <p:cNvPr id="15" name="Ellips 14"/>
          <p:cNvSpPr/>
          <p:nvPr/>
        </p:nvSpPr>
        <p:spPr>
          <a:xfrm>
            <a:off x="8325417" y="1085317"/>
            <a:ext cx="108012" cy="103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pic>
        <p:nvPicPr>
          <p:cNvPr id="16" name="Bildobjekt 15" descr="En bild som visar tecknad serie, däggdjur, hund, illustration&#10;&#10;Automatiskt genererad beskrivning">
            <a:extLst>
              <a:ext uri="{FF2B5EF4-FFF2-40B4-BE49-F238E27FC236}">
                <a16:creationId xmlns:a16="http://schemas.microsoft.com/office/drawing/2014/main" id="{5CD002B4-AECB-1166-C272-CCD4526CB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032" y="4529504"/>
            <a:ext cx="3452071" cy="24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3989A-D891-41C1-A639-A00FEAFE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</a:rPr>
              <a:t>Gemensam diskussion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EEBB50-450C-48CE-AAEB-9C910C56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</a:rPr>
              <a:t>Vilka behöver vi nå </a:t>
            </a:r>
            <a:r>
              <a:rPr lang="sv-SE" i="1" dirty="0">
                <a:latin typeface="Stockholm Type Regular" pitchFamily="50" charset="0"/>
              </a:rPr>
              <a:t>tidigare </a:t>
            </a:r>
            <a:r>
              <a:rPr lang="sv-SE" dirty="0">
                <a:latin typeface="Stockholm Type Regular" pitchFamily="50" charset="0"/>
              </a:rPr>
              <a:t>med stöd?</a:t>
            </a:r>
          </a:p>
          <a:p>
            <a:r>
              <a:rPr lang="sv-SE" dirty="0">
                <a:latin typeface="Stockholm Type Regular" pitchFamily="50" charset="0"/>
              </a:rPr>
              <a:t>Hur ska socialtjänstens första (och andra) linje vara mer </a:t>
            </a:r>
            <a:r>
              <a:rPr lang="sv-SE" i="1" dirty="0">
                <a:latin typeface="Stockholm Type Regular" pitchFamily="50" charset="0"/>
              </a:rPr>
              <a:t>tillgänglig</a:t>
            </a:r>
            <a:r>
              <a:rPr lang="sv-SE" dirty="0">
                <a:latin typeface="Stockholm Type Regular" pitchFamily="50" charset="0"/>
              </a:rPr>
              <a:t>?</a:t>
            </a:r>
          </a:p>
          <a:p>
            <a:r>
              <a:rPr lang="sv-SE" dirty="0">
                <a:latin typeface="Stockholm Type Regular" pitchFamily="50" charset="0"/>
              </a:rPr>
              <a:t>På vilka </a:t>
            </a:r>
            <a:r>
              <a:rPr lang="sv-SE" i="1" dirty="0">
                <a:latin typeface="Stockholm Type Regular" pitchFamily="50" charset="0"/>
              </a:rPr>
              <a:t>andra platser </a:t>
            </a:r>
            <a:r>
              <a:rPr lang="sv-SE" dirty="0">
                <a:latin typeface="Stockholm Type Regular" pitchFamily="50" charset="0"/>
              </a:rPr>
              <a:t>är det viktigt att socialtjänsten finns?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80505"/>
            <a:ext cx="4427984" cy="24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3989A-D891-41C1-A639-A00FEAFE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101" y="509168"/>
            <a:ext cx="4793413" cy="831600"/>
          </a:xfrm>
        </p:spPr>
        <p:txBody>
          <a:bodyPr/>
          <a:lstStyle/>
          <a:p>
            <a:pPr algn="ctr"/>
            <a:r>
              <a:rPr lang="sv-SE" dirty="0">
                <a:latin typeface="Stockholm Type Regular" pitchFamily="50" charset="0"/>
                <a:cs typeface="Arial"/>
              </a:rPr>
              <a:t>Tack för er tid!</a:t>
            </a:r>
          </a:p>
        </p:txBody>
      </p:sp>
      <p:pic>
        <p:nvPicPr>
          <p:cNvPr id="5" name="Bildobjekt 5" descr="hander_haller_hjarta_webb_gron.png">
            <a:extLst>
              <a:ext uri="{FF2B5EF4-FFF2-40B4-BE49-F238E27FC236}">
                <a16:creationId xmlns:a16="http://schemas.microsoft.com/office/drawing/2014/main" id="{2A6E7A89-B364-47D1-BD77-CE26FE835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340768"/>
            <a:ext cx="4787778" cy="43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4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36a4483153a0884f85473cf22138dde911c526"/>
</p:tagLst>
</file>

<file path=ppt/theme/theme1.xml><?xml version="1.0" encoding="utf-8"?>
<a:theme xmlns:a="http://schemas.openxmlformats.org/drawingml/2006/main" name="Sthlm Presentation">
  <a:themeElements>
    <a:clrScheme name="Stockholm stad NY">
      <a:dk1>
        <a:srgbClr val="000000"/>
      </a:dk1>
      <a:lt1>
        <a:srgbClr val="FFFFFF"/>
      </a:lt1>
      <a:dk2>
        <a:srgbClr val="888B8D"/>
      </a:dk2>
      <a:lt2>
        <a:srgbClr val="EDEAE4"/>
      </a:lt2>
      <a:accent1>
        <a:srgbClr val="E5006C"/>
      </a:accent1>
      <a:accent2>
        <a:srgbClr val="009991"/>
      </a:accent2>
      <a:accent3>
        <a:srgbClr val="E9500E"/>
      </a:accent3>
      <a:accent4>
        <a:srgbClr val="76368C"/>
      </a:accent4>
      <a:accent5>
        <a:srgbClr val="007FC8"/>
      </a:accent5>
      <a:accent6>
        <a:srgbClr val="FCBF0A"/>
      </a:accent6>
      <a:hlink>
        <a:srgbClr val="007FC8"/>
      </a:hlink>
      <a:folHlink>
        <a:srgbClr val="76368C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Accent Mörkgul">
      <a:srgbClr val="E29900"/>
    </a:custClr>
    <a:custClr name="Accent Mörkblå">
      <a:srgbClr val="004976"/>
    </a:custClr>
    <a:custClr name="Accent mörkrosa">
      <a:srgbClr val="890C58"/>
    </a:custClr>
    <a:custClr name="Accent Mörkgrön">
      <a:srgbClr val="00594F"/>
    </a:custClr>
    <a:custClr name="Accent mörkorange">
      <a:srgbClr val="B92F00"/>
    </a:custClr>
    <a:custClr name="Accent mörklila">
      <a:srgbClr val="470A68"/>
    </a:custClr>
    <a:custClr name="Accent mörk Svart">
      <a:srgbClr val="000000"/>
    </a:custClr>
    <a:custClr>
      <a:srgbClr val="FFFFFF"/>
    </a:custClr>
    <a:custClr>
      <a:srgbClr val="FFFFFF"/>
    </a:custClr>
    <a:custClr>
      <a:srgbClr val="FFFFFF"/>
    </a:custClr>
    <a:custClr name="Primärgul">
      <a:srgbClr val="FCBF0A"/>
    </a:custClr>
    <a:custClr name="Primärblå">
      <a:srgbClr val="007FC8"/>
    </a:custClr>
    <a:custClr name="Primärrosa">
      <a:srgbClr val="E5006C"/>
    </a:custClr>
    <a:custClr name="Primärgrön">
      <a:srgbClr val="009F94"/>
    </a:custClr>
    <a:custClr name="Primärorange">
      <a:srgbClr val="E9500E"/>
    </a:custClr>
    <a:custClr name="Primärlila">
      <a:srgbClr val="76368C"/>
    </a:custClr>
    <a:custClr name="Primär Grå">
      <a:srgbClr val="888B8D"/>
    </a:custClr>
    <a:custClr>
      <a:srgbClr val="FFFFFF"/>
    </a:custClr>
    <a:custClr>
      <a:srgbClr val="FFFFFF"/>
    </a:custClr>
    <a:custClr>
      <a:srgbClr val="FFFFFF"/>
    </a:custClr>
    <a:custClr name="Sekundär Gul">
      <a:srgbClr val="FFEAAD"/>
    </a:custClr>
    <a:custClr name="Sekundär blå">
      <a:srgbClr val="A3C9EC"/>
    </a:custClr>
    <a:custClr name="Sekundär Rosa">
      <a:srgbClr val="F3A0BA"/>
    </a:custClr>
    <a:custClr name="Sekundär grön">
      <a:srgbClr val="AAD9D6"/>
    </a:custClr>
    <a:custClr name="Sekundär Orange">
      <a:srgbClr val="F9BF9C"/>
    </a:custClr>
    <a:custClr name="Sekundär Lila">
      <a:srgbClr val="C5B4D9"/>
    </a:custClr>
    <a:custClr name="Sekundär grå">
      <a:srgbClr val="EDEAE4"/>
    </a:custClr>
    <a:custClr>
      <a:srgbClr val="FFFFFF"/>
    </a:custClr>
    <a:custClr>
      <a:srgbClr val="FFFFFF"/>
    </a:custClr>
    <a:custClr>
      <a:srgbClr val="FFFFFF"/>
    </a:custClr>
    <a:custClr name="Accent Ljusgul">
      <a:srgbClr val="FFF7E1"/>
    </a:custClr>
    <a:custClr name="Accent ljusblå">
      <a:srgbClr val="DDE9F8"/>
    </a:custClr>
    <a:custClr name="Accent ljusrosa">
      <a:srgbClr val="FCE3EB"/>
    </a:custClr>
    <a:custClr name="Accent ljusgrön">
      <a:srgbClr val="E1F1EF"/>
    </a:custClr>
    <a:custClr name="Accent ljusorange">
      <a:srgbClr val="FDE6D8"/>
    </a:custClr>
    <a:custClr name="Accent ljuslila">
      <a:srgbClr val="E8DFF0"/>
    </a:custClr>
    <a:custClr name="Accent Ljusgrå">
      <a:srgbClr val="F4F3EF"/>
    </a:custClr>
  </a:custClrLst>
  <a:extLst>
    <a:ext uri="{05A4C25C-085E-4340-85A3-A5531E510DB2}">
      <thm15:themeFamily xmlns:thm15="http://schemas.microsoft.com/office/thememl/2012/main" name="Sthlm Presentation.potx" id="{41000371-62D9-473C-AF1E-E850299BEEA8}" vid="{4EF94B07-61DC-4361-9AB8-F136E61798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A883CE27C3BD42B3038B2BD281C149" ma:contentTypeVersion="0" ma:contentTypeDescription="Skapa ett nytt dokument." ma:contentTypeScope="" ma:versionID="5e70e230e6fb3eeaf50592230a162c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7c13e7d73eeb2cfefcf89a7c38b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54F729-BC97-4EFF-AD58-70D09B544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CE6A6B-1117-477B-91D7-A856C18990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DE40C-9C3F-4783-A7DE-2499F4B7BFB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</Template>
  <TotalTime>19</TotalTime>
  <Words>206</Words>
  <Application>Microsoft Office PowerPoint</Application>
  <PresentationFormat>Bildspel på skärmen (4:3)</PresentationFormat>
  <Paragraphs>53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Stockholm Type Regular</vt:lpstr>
      <vt:lpstr>Sthlm Presentation</vt:lpstr>
      <vt:lpstr>Ny socialtjänstlag och  God och nära vård och omsorg</vt:lpstr>
      <vt:lpstr>På gång: Samverkansprojekt på Södersjukhuset</vt:lpstr>
      <vt:lpstr>Första linjens socialtjänst</vt:lpstr>
      <vt:lpstr>Gemensam diskussion</vt:lpstr>
      <vt:lpstr>Tack för er tid!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socialtjänstlag och  God och nära vård och omsorg</dc:title>
  <dc:creator>Lena Lindén</dc:creator>
  <cp:lastModifiedBy>Lena Lindén</cp:lastModifiedBy>
  <cp:revision>10</cp:revision>
  <cp:lastPrinted>2015-08-21T11:54:31Z</cp:lastPrinted>
  <dcterms:created xsi:type="dcterms:W3CDTF">2025-05-05T14:08:38Z</dcterms:created>
  <dcterms:modified xsi:type="dcterms:W3CDTF">2025-05-12T05:52:47Z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0x010100C2A883CE27C3BD42B3038B2BD281C149</vt:lpwstr>
  </property>
  <property fmtid="{D5CDD505-2E9C-101B-9397-08002B2CF9AE}" pid="3" name="Order">
    <vt:r8>3107200</vt:r8>
  </property>
</Properties>
</file>