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285" r:id="rId5"/>
    <p:sldId id="287" r:id="rId6"/>
    <p:sldId id="288" r:id="rId7"/>
    <p:sldId id="323" r:id="rId8"/>
    <p:sldId id="289" r:id="rId9"/>
    <p:sldId id="292" r:id="rId10"/>
    <p:sldId id="293" r:id="rId11"/>
    <p:sldId id="296" r:id="rId12"/>
    <p:sldId id="297" r:id="rId13"/>
    <p:sldId id="300" r:id="rId14"/>
    <p:sldId id="320" r:id="rId15"/>
    <p:sldId id="317" r:id="rId16"/>
    <p:sldId id="316" r:id="rId17"/>
    <p:sldId id="318" r:id="rId18"/>
    <p:sldId id="305" r:id="rId19"/>
    <p:sldId id="315" r:id="rId20"/>
    <p:sldId id="310" r:id="rId21"/>
    <p:sldId id="309" r:id="rId22"/>
    <p:sldId id="311" r:id="rId23"/>
    <p:sldId id="312" r:id="rId24"/>
    <p:sldId id="319" r:id="rId25"/>
  </p:sldIdLst>
  <p:sldSz cx="12192000" cy="6858000"/>
  <p:notesSz cx="6858000" cy="9144000"/>
  <p:custDataLst>
    <p:tags r:id="rId28"/>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0E39284-FCA1-4DB3-A39D-F73587F7E4EF}">
          <p14:sldIdLst>
            <p14:sldId id="285"/>
            <p14:sldId id="287"/>
            <p14:sldId id="288"/>
            <p14:sldId id="323"/>
            <p14:sldId id="289"/>
            <p14:sldId id="292"/>
            <p14:sldId id="293"/>
            <p14:sldId id="296"/>
            <p14:sldId id="297"/>
            <p14:sldId id="300"/>
            <p14:sldId id="320"/>
            <p14:sldId id="317"/>
            <p14:sldId id="316"/>
            <p14:sldId id="318"/>
            <p14:sldId id="305"/>
            <p14:sldId id="315"/>
            <p14:sldId id="310"/>
            <p14:sldId id="309"/>
            <p14:sldId id="311"/>
            <p14:sldId id="312"/>
            <p14:sldId id="319"/>
          </p14:sldIdLst>
        </p14:section>
      </p14:sectionLst>
    </p:ext>
    <p:ext uri="{EFAFB233-063F-42B5-8137-9DF3F51BA10A}">
      <p15:sldGuideLst xmlns:p15="http://schemas.microsoft.com/office/powerpoint/2012/main">
        <p15:guide id="1" orient="horz" pos="2160" userDrawn="1">
          <p15:clr>
            <a:srgbClr val="A4A3A4"/>
          </p15:clr>
        </p15:guide>
        <p15:guide id="2" orient="horz" pos="907" userDrawn="1">
          <p15:clr>
            <a:srgbClr val="A4A3A4"/>
          </p15:clr>
        </p15:guide>
        <p15:guide id="3" orient="horz" pos="3758" userDrawn="1">
          <p15:clr>
            <a:srgbClr val="A4A3A4"/>
          </p15:clr>
        </p15:guide>
        <p15:guide id="4" orient="horz" pos="4227" userDrawn="1">
          <p15:clr>
            <a:srgbClr val="A4A3A4"/>
          </p15:clr>
        </p15:guide>
        <p15:guide id="5" orient="horz" pos="289" userDrawn="1">
          <p15:clr>
            <a:srgbClr val="A4A3A4"/>
          </p15:clr>
        </p15:guide>
        <p15:guide id="6" pos="3840" userDrawn="1">
          <p15:clr>
            <a:srgbClr val="A4A3A4"/>
          </p15:clr>
        </p15:guide>
        <p15:guide id="7" pos="393" userDrawn="1">
          <p15:clr>
            <a:srgbClr val="A4A3A4"/>
          </p15:clr>
        </p15:guide>
        <p15:guide id="8" pos="387" userDrawn="1">
          <p15:clr>
            <a:srgbClr val="A4A3A4"/>
          </p15:clr>
        </p15:guide>
        <p15:guide id="9" pos="7315" userDrawn="1">
          <p15:clr>
            <a:srgbClr val="A4A3A4"/>
          </p15:clr>
        </p15:guide>
        <p15:guide id="10" orient="horz" pos="36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786" autoAdjust="0"/>
  </p:normalViewPr>
  <p:slideViewPr>
    <p:cSldViewPr>
      <p:cViewPr varScale="1">
        <p:scale>
          <a:sx n="69" d="100"/>
          <a:sy n="69" d="100"/>
        </p:scale>
        <p:origin x="360" y="52"/>
      </p:cViewPr>
      <p:guideLst>
        <p:guide orient="horz" pos="2160"/>
        <p:guide orient="horz" pos="907"/>
        <p:guide orient="horz" pos="3758"/>
        <p:guide orient="horz" pos="4227"/>
        <p:guide orient="horz" pos="289"/>
        <p:guide pos="3840"/>
        <p:guide pos="393"/>
        <p:guide pos="387"/>
        <p:guide pos="7315"/>
        <p:guide orient="horz" pos="3612"/>
      </p:guideLst>
    </p:cSldViewPr>
  </p:slideViewPr>
  <p:notesTextViewPr>
    <p:cViewPr>
      <p:scale>
        <a:sx n="1" d="1"/>
        <a:sy n="1" d="1"/>
      </p:scale>
      <p:origin x="0" y="0"/>
    </p:cViewPr>
  </p:notesTextViewPr>
  <p:notesViewPr>
    <p:cSldViewPr showGuides="1">
      <p:cViewPr varScale="1">
        <p:scale>
          <a:sx n="86" d="100"/>
          <a:sy n="86" d="100"/>
        </p:scale>
        <p:origin x="378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kalkylblad.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137014286826715"/>
          <c:y val="0.13540238702253909"/>
          <c:w val="0.78752384076990378"/>
          <c:h val="0.73967602534531673"/>
        </c:manualLayout>
      </c:layout>
      <c:lineChart>
        <c:grouping val="standard"/>
        <c:varyColors val="0"/>
        <c:ser>
          <c:idx val="2"/>
          <c:order val="0"/>
          <c:tx>
            <c:strRef>
              <c:f>'Alternativa prognoser'!$B$8</c:f>
              <c:strCache>
                <c:ptCount val="1"/>
                <c:pt idx="0">
                  <c:v>Framskrivning enligt nuvarande omsorgskonsumtion</c:v>
                </c:pt>
              </c:strCache>
            </c:strRef>
          </c:tx>
          <c:spPr>
            <a:ln w="22225">
              <a:solidFill>
                <a:schemeClr val="accent2"/>
              </a:solidFill>
              <a:prstDash val="dash"/>
            </a:ln>
          </c:spPr>
          <c:marker>
            <c:symbol val="none"/>
          </c:marker>
          <c:cat>
            <c:numRef>
              <c:f>'Alternativa prognoser'!$C$2:$AE$2</c:f>
              <c:numCache>
                <c:formatCode>General</c:formatCode>
                <c:ptCount val="29"/>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pt idx="18">
                  <c:v>2030</c:v>
                </c:pt>
                <c:pt idx="19">
                  <c:v>2031</c:v>
                </c:pt>
                <c:pt idx="20">
                  <c:v>2032</c:v>
                </c:pt>
                <c:pt idx="21">
                  <c:v>2033</c:v>
                </c:pt>
                <c:pt idx="22">
                  <c:v>2034</c:v>
                </c:pt>
                <c:pt idx="23">
                  <c:v>2035</c:v>
                </c:pt>
                <c:pt idx="24">
                  <c:v>2036</c:v>
                </c:pt>
                <c:pt idx="25">
                  <c:v>2037</c:v>
                </c:pt>
                <c:pt idx="26">
                  <c:v>2038</c:v>
                </c:pt>
                <c:pt idx="27">
                  <c:v>2039</c:v>
                </c:pt>
                <c:pt idx="28">
                  <c:v>2040</c:v>
                </c:pt>
              </c:numCache>
            </c:numRef>
          </c:cat>
          <c:val>
            <c:numRef>
              <c:f>'Alternativa prognoser'!$C$8:$AE$8</c:f>
              <c:numCache>
                <c:formatCode>#,##0</c:formatCode>
                <c:ptCount val="29"/>
                <c:pt idx="0">
                  <c:v>22626</c:v>
                </c:pt>
                <c:pt idx="1">
                  <c:v>22338</c:v>
                </c:pt>
                <c:pt idx="2">
                  <c:v>21942</c:v>
                </c:pt>
                <c:pt idx="3">
                  <c:v>21712</c:v>
                </c:pt>
                <c:pt idx="4">
                  <c:v>21485</c:v>
                </c:pt>
                <c:pt idx="5">
                  <c:v>21276</c:v>
                </c:pt>
                <c:pt idx="6">
                  <c:v>21244</c:v>
                </c:pt>
                <c:pt idx="7">
                  <c:v>21064</c:v>
                </c:pt>
                <c:pt idx="8">
                  <c:v>19310</c:v>
                </c:pt>
                <c:pt idx="9">
                  <c:v>19719</c:v>
                </c:pt>
                <c:pt idx="10" formatCode="General">
                  <c:v>20230</c:v>
                </c:pt>
                <c:pt idx="11" formatCode="0">
                  <c:v>21594.083731587954</c:v>
                </c:pt>
                <c:pt idx="12" formatCode="0">
                  <c:v>22233.083954658592</c:v>
                </c:pt>
                <c:pt idx="13" formatCode="0">
                  <c:v>22915.687989870697</c:v>
                </c:pt>
                <c:pt idx="14" formatCode="0">
                  <c:v>23664.675012987733</c:v>
                </c:pt>
                <c:pt idx="15" formatCode="0">
                  <c:v>24475.739554357351</c:v>
                </c:pt>
                <c:pt idx="16" formatCode="0">
                  <c:v>25342.421061050885</c:v>
                </c:pt>
                <c:pt idx="17" formatCode="0">
                  <c:v>26262.602839718402</c:v>
                </c:pt>
                <c:pt idx="18" formatCode="0">
                  <c:v>27213.873114083959</c:v>
                </c:pt>
                <c:pt idx="19" formatCode="0">
                  <c:v>28185.425477082314</c:v>
                </c:pt>
                <c:pt idx="20" formatCode="0">
                  <c:v>29165.653132832846</c:v>
                </c:pt>
                <c:pt idx="21" formatCode="0">
                  <c:v>30139.706022715869</c:v>
                </c:pt>
                <c:pt idx="22" formatCode="0">
                  <c:v>31095.849507563336</c:v>
                </c:pt>
                <c:pt idx="23" formatCode="0">
                  <c:v>32031.41353788774</c:v>
                </c:pt>
                <c:pt idx="24" formatCode="0">
                  <c:v>32941.914841692706</c:v>
                </c:pt>
                <c:pt idx="25" formatCode="0">
                  <c:v>33823.675271407468</c:v>
                </c:pt>
                <c:pt idx="26" formatCode="0">
                  <c:v>34675.578065540729</c:v>
                </c:pt>
                <c:pt idx="27" formatCode="0">
                  <c:v>35503.584951763864</c:v>
                </c:pt>
                <c:pt idx="28" formatCode="0">
                  <c:v>36309.529302820054</c:v>
                </c:pt>
              </c:numCache>
            </c:numRef>
          </c:val>
          <c:smooth val="0"/>
          <c:extLst>
            <c:ext xmlns:c16="http://schemas.microsoft.com/office/drawing/2014/chart" uri="{C3380CC4-5D6E-409C-BE32-E72D297353CC}">
              <c16:uniqueId val="{00000000-D9C9-403B-AA1C-63C37D2EC7F9}"/>
            </c:ext>
          </c:extLst>
        </c:ser>
        <c:ser>
          <c:idx val="1"/>
          <c:order val="1"/>
          <c:tx>
            <c:strRef>
              <c:f>'Alternativa prognoser'!$B$7</c:f>
              <c:strCache>
                <c:ptCount val="1"/>
                <c:pt idx="0">
                  <c:v>Framskrivning enligt hälso- och teknikutveckling</c:v>
                </c:pt>
              </c:strCache>
            </c:strRef>
          </c:tx>
          <c:spPr>
            <a:ln w="22225">
              <a:solidFill>
                <a:schemeClr val="accent1"/>
              </a:solidFill>
              <a:prstDash val="solid"/>
            </a:ln>
          </c:spPr>
          <c:marker>
            <c:symbol val="none"/>
          </c:marker>
          <c:cat>
            <c:numRef>
              <c:f>'Alternativa prognoser'!$C$2:$AE$2</c:f>
              <c:numCache>
                <c:formatCode>General</c:formatCode>
                <c:ptCount val="29"/>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pt idx="18">
                  <c:v>2030</c:v>
                </c:pt>
                <c:pt idx="19">
                  <c:v>2031</c:v>
                </c:pt>
                <c:pt idx="20">
                  <c:v>2032</c:v>
                </c:pt>
                <c:pt idx="21">
                  <c:v>2033</c:v>
                </c:pt>
                <c:pt idx="22">
                  <c:v>2034</c:v>
                </c:pt>
                <c:pt idx="23">
                  <c:v>2035</c:v>
                </c:pt>
                <c:pt idx="24">
                  <c:v>2036</c:v>
                </c:pt>
                <c:pt idx="25">
                  <c:v>2037</c:v>
                </c:pt>
                <c:pt idx="26">
                  <c:v>2038</c:v>
                </c:pt>
                <c:pt idx="27">
                  <c:v>2039</c:v>
                </c:pt>
                <c:pt idx="28">
                  <c:v>2040</c:v>
                </c:pt>
              </c:numCache>
            </c:numRef>
          </c:cat>
          <c:val>
            <c:numRef>
              <c:f>'Alternativa prognoser'!$C$7:$AE$7</c:f>
              <c:numCache>
                <c:formatCode>#,##0</c:formatCode>
                <c:ptCount val="29"/>
                <c:pt idx="0">
                  <c:v>22626</c:v>
                </c:pt>
                <c:pt idx="1">
                  <c:v>22338</c:v>
                </c:pt>
                <c:pt idx="2">
                  <c:v>21942</c:v>
                </c:pt>
                <c:pt idx="3">
                  <c:v>21712</c:v>
                </c:pt>
                <c:pt idx="4">
                  <c:v>21485</c:v>
                </c:pt>
                <c:pt idx="5">
                  <c:v>21276</c:v>
                </c:pt>
                <c:pt idx="6">
                  <c:v>21244</c:v>
                </c:pt>
                <c:pt idx="7">
                  <c:v>21064</c:v>
                </c:pt>
                <c:pt idx="8">
                  <c:v>19310</c:v>
                </c:pt>
                <c:pt idx="9" formatCode="General">
                  <c:v>19719</c:v>
                </c:pt>
                <c:pt idx="10" formatCode="General">
                  <c:v>20230</c:v>
                </c:pt>
                <c:pt idx="11" formatCode="0">
                  <c:v>21354.657530112487</c:v>
                </c:pt>
                <c:pt idx="12" formatCode="0">
                  <c:v>21695.74381265237</c:v>
                </c:pt>
                <c:pt idx="13" formatCode="0">
                  <c:v>22087.793045568716</c:v>
                </c:pt>
                <c:pt idx="14" formatCode="0">
                  <c:v>22530.244314936412</c:v>
                </c:pt>
                <c:pt idx="15" formatCode="0">
                  <c:v>23017.549439890357</c:v>
                </c:pt>
                <c:pt idx="16" formatCode="0">
                  <c:v>23545.286325332094</c:v>
                </c:pt>
                <c:pt idx="17" formatCode="0">
                  <c:v>24110.162172786117</c:v>
                </c:pt>
                <c:pt idx="18" formatCode="0">
                  <c:v>24692.700305316197</c:v>
                </c:pt>
                <c:pt idx="19" formatCode="0">
                  <c:v>25284.997369253062</c:v>
                </c:pt>
                <c:pt idx="20" formatCode="0">
                  <c:v>25887.237733620947</c:v>
                </c:pt>
                <c:pt idx="21" formatCode="0">
                  <c:v>26480.83475773289</c:v>
                </c:pt>
                <c:pt idx="22" formatCode="0">
                  <c:v>27058.136218741194</c:v>
                </c:pt>
                <c:pt idx="23" formatCode="0">
                  <c:v>27607.003814479787</c:v>
                </c:pt>
                <c:pt idx="24" formatCode="0">
                  <c:v>28125.363914262511</c:v>
                </c:pt>
                <c:pt idx="25" formatCode="0">
                  <c:v>28609.878125077332</c:v>
                </c:pt>
                <c:pt idx="26" formatCode="0">
                  <c:v>29053.581043882434</c:v>
                </c:pt>
                <c:pt idx="27" formatCode="0">
                  <c:v>29461.905497793705</c:v>
                </c:pt>
                <c:pt idx="28" formatCode="0">
                  <c:v>29837.225319325607</c:v>
                </c:pt>
              </c:numCache>
            </c:numRef>
          </c:val>
          <c:smooth val="0"/>
          <c:extLst>
            <c:ext xmlns:c16="http://schemas.microsoft.com/office/drawing/2014/chart" uri="{C3380CC4-5D6E-409C-BE32-E72D297353CC}">
              <c16:uniqueId val="{00000001-D9C9-403B-AA1C-63C37D2EC7F9}"/>
            </c:ext>
          </c:extLst>
        </c:ser>
        <c:dLbls>
          <c:showLegendKey val="0"/>
          <c:showVal val="0"/>
          <c:showCatName val="0"/>
          <c:showSerName val="0"/>
          <c:showPercent val="0"/>
          <c:showBubbleSize val="0"/>
        </c:dLbls>
        <c:smooth val="0"/>
        <c:axId val="244907232"/>
        <c:axId val="244907624"/>
      </c:lineChart>
      <c:catAx>
        <c:axId val="244907232"/>
        <c:scaling>
          <c:orientation val="minMax"/>
        </c:scaling>
        <c:delete val="0"/>
        <c:axPos val="b"/>
        <c:title>
          <c:tx>
            <c:rich>
              <a:bodyPr/>
              <a:lstStyle/>
              <a:p>
                <a:pPr>
                  <a:defRPr/>
                </a:pPr>
                <a:r>
                  <a:rPr lang="en-US"/>
                  <a:t>År </a:t>
                </a:r>
              </a:p>
            </c:rich>
          </c:tx>
          <c:layout>
            <c:manualLayout>
              <c:xMode val="edge"/>
              <c:yMode val="edge"/>
              <c:x val="0.51718202763921528"/>
              <c:y val="0.95454269233396383"/>
            </c:manualLayout>
          </c:layout>
          <c:overlay val="0"/>
        </c:title>
        <c:numFmt formatCode="General" sourceLinked="1"/>
        <c:majorTickMark val="out"/>
        <c:minorTickMark val="none"/>
        <c:tickLblPos val="nextTo"/>
        <c:crossAx val="244907624"/>
        <c:crosses val="autoZero"/>
        <c:auto val="1"/>
        <c:lblAlgn val="ctr"/>
        <c:lblOffset val="100"/>
        <c:tickLblSkip val="5"/>
        <c:tickMarkSkip val="5"/>
        <c:noMultiLvlLbl val="0"/>
      </c:catAx>
      <c:valAx>
        <c:axId val="244907624"/>
        <c:scaling>
          <c:orientation val="minMax"/>
        </c:scaling>
        <c:delete val="0"/>
        <c:axPos val="l"/>
        <c:majorGridlines>
          <c:spPr>
            <a:ln>
              <a:prstDash val="dash"/>
            </a:ln>
          </c:spPr>
        </c:majorGridlines>
        <c:title>
          <c:tx>
            <c:rich>
              <a:bodyPr rot="-5400000" vert="horz"/>
              <a:lstStyle/>
              <a:p>
                <a:pPr>
                  <a:defRPr/>
                </a:pPr>
                <a:r>
                  <a:rPr lang="en-US"/>
                  <a:t>Antal omsorgstagare</a:t>
                </a:r>
              </a:p>
            </c:rich>
          </c:tx>
          <c:layout>
            <c:manualLayout>
              <c:xMode val="edge"/>
              <c:yMode val="edge"/>
              <c:x val="1.5492618396522424E-2"/>
              <c:y val="0.25181448307500243"/>
            </c:manualLayout>
          </c:layout>
          <c:overlay val="0"/>
        </c:title>
        <c:numFmt formatCode="#,##0" sourceLinked="0"/>
        <c:majorTickMark val="out"/>
        <c:minorTickMark val="none"/>
        <c:tickLblPos val="nextTo"/>
        <c:crossAx val="244907232"/>
        <c:crosses val="autoZero"/>
        <c:crossBetween val="between"/>
      </c:valAx>
    </c:plotArea>
    <c:legend>
      <c:legendPos val="t"/>
      <c:layout>
        <c:manualLayout>
          <c:xMode val="edge"/>
          <c:yMode val="edge"/>
          <c:x val="0.20671769431962367"/>
          <c:y val="1.1461318051575931E-2"/>
          <c:w val="0.59819928268128786"/>
          <c:h val="0.11613774639201618"/>
        </c:manualLayout>
      </c:layout>
      <c:overlay val="0"/>
      <c:spPr>
        <a:solidFill>
          <a:schemeClr val="bg1"/>
        </a:solidFill>
      </c:spPr>
      <c:txPr>
        <a:bodyPr/>
        <a:lstStyle/>
        <a:p>
          <a:pPr>
            <a:defRPr sz="900"/>
          </a:pPr>
          <a:endParaRPr lang="sv-SE"/>
        </a:p>
      </c:txPr>
    </c:legend>
    <c:plotVisOnly val="1"/>
    <c:dispBlanksAs val="gap"/>
    <c:showDLblsOverMax val="0"/>
  </c:chart>
  <c:spPr>
    <a:ln>
      <a:noFill/>
    </a:ln>
  </c:spPr>
  <c:txPr>
    <a:bodyPr/>
    <a:lstStyle/>
    <a:p>
      <a:pPr>
        <a:defRPr>
          <a:solidFill>
            <a:sysClr val="windowText" lastClr="000000"/>
          </a:solidFill>
          <a:latin typeface="Arial" panose="020B0604020202020204" pitchFamily="34" charset="0"/>
          <a:cs typeface="Arial" panose="020B0604020202020204" pitchFamily="34" charset="0"/>
        </a:defRPr>
      </a:pPr>
      <a:endParaRPr lang="sv-SE"/>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0.17292</cdr:x>
      <cdr:y>0.10069</cdr:y>
    </cdr:from>
    <cdr:to>
      <cdr:x>0.36667</cdr:x>
      <cdr:y>0.21181</cdr:y>
    </cdr:to>
    <cdr:sp macro="" textlink="">
      <cdr:nvSpPr>
        <cdr:cNvPr id="5" name="textruta 4"/>
        <cdr:cNvSpPr txBox="1"/>
      </cdr:nvSpPr>
      <cdr:spPr>
        <a:xfrm xmlns:a="http://schemas.openxmlformats.org/drawingml/2006/main">
          <a:off x="790575" y="276225"/>
          <a:ext cx="885825"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sv-SE" sz="1100"/>
        </a:p>
      </cdr:txBody>
    </cdr:sp>
  </cdr:relSizeAnchor>
  <cdr:relSizeAnchor xmlns:cdr="http://schemas.openxmlformats.org/drawingml/2006/chartDrawing">
    <cdr:from>
      <cdr:x>0.17292</cdr:x>
      <cdr:y>0.10069</cdr:y>
    </cdr:from>
    <cdr:to>
      <cdr:x>0.36667</cdr:x>
      <cdr:y>0.21181</cdr:y>
    </cdr:to>
    <cdr:sp macro="" textlink="">
      <cdr:nvSpPr>
        <cdr:cNvPr id="10" name="textruta 4"/>
        <cdr:cNvSpPr txBox="1"/>
      </cdr:nvSpPr>
      <cdr:spPr>
        <a:xfrm xmlns:a="http://schemas.openxmlformats.org/drawingml/2006/main">
          <a:off x="790575" y="276225"/>
          <a:ext cx="885825"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sv-SE" sz="1100"/>
        </a:p>
      </cdr:txBody>
    </cdr:sp>
  </cdr:relSizeAnchor>
  <cdr:relSizeAnchor xmlns:cdr="http://schemas.openxmlformats.org/drawingml/2006/chartDrawing">
    <cdr:from>
      <cdr:x>0.17292</cdr:x>
      <cdr:y>0.10069</cdr:y>
    </cdr:from>
    <cdr:to>
      <cdr:x>0.36667</cdr:x>
      <cdr:y>0.21181</cdr:y>
    </cdr:to>
    <cdr:sp macro="" textlink="">
      <cdr:nvSpPr>
        <cdr:cNvPr id="2" name="textruta 4"/>
        <cdr:cNvSpPr txBox="1"/>
      </cdr:nvSpPr>
      <cdr:spPr>
        <a:xfrm xmlns:a="http://schemas.openxmlformats.org/drawingml/2006/main">
          <a:off x="790575" y="276225"/>
          <a:ext cx="885825"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sv-SE"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4F73C6-E6BF-46CF-B34D-7A5C8688DBEE}" type="datetimeFigureOut">
              <a:rPr lang="sv-SE" smtClean="0"/>
              <a:t>2024-03-10</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D8F730-40FB-45F5-B014-CB7ED569AE30}" type="slidenum">
              <a:rPr lang="sv-SE" smtClean="0"/>
              <a:t>‹#›</a:t>
            </a:fld>
            <a:endParaRPr lang="sv-SE"/>
          </a:p>
        </p:txBody>
      </p:sp>
    </p:spTree>
    <p:extLst>
      <p:ext uri="{BB962C8B-B14F-4D97-AF65-F5344CB8AC3E}">
        <p14:creationId xmlns:p14="http://schemas.microsoft.com/office/powerpoint/2010/main" val="2703712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EA4C71-A269-4800-8AF1-44182FA23438}" type="datetimeFigureOut">
              <a:rPr lang="sv-SE" smtClean="0"/>
              <a:t>2024-03-10</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13758-4B63-40D7-B26B-F67CE25F1C5D}" type="slidenum">
              <a:rPr lang="sv-SE" smtClean="0"/>
              <a:t>‹#›</a:t>
            </a:fld>
            <a:endParaRPr lang="sv-SE"/>
          </a:p>
        </p:txBody>
      </p:sp>
    </p:spTree>
    <p:extLst>
      <p:ext uri="{BB962C8B-B14F-4D97-AF65-F5344CB8AC3E}">
        <p14:creationId xmlns:p14="http://schemas.microsoft.com/office/powerpoint/2010/main" val="363977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a:t>
            </a:fld>
            <a:endParaRPr lang="sv-SE"/>
          </a:p>
        </p:txBody>
      </p:sp>
    </p:spTree>
    <p:extLst>
      <p:ext uri="{BB962C8B-B14F-4D97-AF65-F5344CB8AC3E}">
        <p14:creationId xmlns:p14="http://schemas.microsoft.com/office/powerpoint/2010/main" val="2723298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17</a:t>
            </a:fld>
            <a:endParaRPr lang="sv-SE"/>
          </a:p>
        </p:txBody>
      </p:sp>
    </p:spTree>
    <p:extLst>
      <p:ext uri="{BB962C8B-B14F-4D97-AF65-F5344CB8AC3E}">
        <p14:creationId xmlns:p14="http://schemas.microsoft.com/office/powerpoint/2010/main" val="3137584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18</a:t>
            </a:fld>
            <a:endParaRPr lang="sv-SE"/>
          </a:p>
        </p:txBody>
      </p:sp>
    </p:spTree>
    <p:extLst>
      <p:ext uri="{BB962C8B-B14F-4D97-AF65-F5344CB8AC3E}">
        <p14:creationId xmlns:p14="http://schemas.microsoft.com/office/powerpoint/2010/main" val="3319745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19</a:t>
            </a:fld>
            <a:endParaRPr lang="sv-SE"/>
          </a:p>
        </p:txBody>
      </p:sp>
    </p:spTree>
    <p:extLst>
      <p:ext uri="{BB962C8B-B14F-4D97-AF65-F5344CB8AC3E}">
        <p14:creationId xmlns:p14="http://schemas.microsoft.com/office/powerpoint/2010/main" val="396776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Antalet yngre äldre, mellan 65 till 79 år, ökar med cirka 17 000 personer  inom den närmsta tioårsperioden och uppgår 2040 till drygt 147 500 personer. Gruppen fortsätter att växa och fram till 2050 har den ökat med ytterligare drygt 11 500 personer och uppgår till drygt 159 000 personer. </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Störst betydelse för äldreomsorgen har utvecklingen i åldersgruppen över 80 år. Fram till 2030 ökar antalet personer över 80 år med drygt 15 000 personer och fram till 2040 uppnår gruppen knappt 70 000 personer jämfört med cirka 40 000 år 2023. </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Mellan 2040 till 2050 ökar de äldre över 80 år med ytterligare nästan 16 000 personer och uppgår till 2050 till nära 85 500 personer. De allra äldsta, över 90 år, förväntas fram till 2040 att öka med cirka 7 620 personer. </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Ökningen av de allra äldsta fortsätter till 2050 då gruppen ökat med ytterligare knappt 4200 personer och beräknas uppgå till 19 450, vilket kan jämföras med år 2023 då gruppen över 90 år bestod av 7 640 personer</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Till 2030 ökar</a:t>
            </a:r>
            <a:r>
              <a:rPr lang="sv-SE" sz="1200" kern="1200" baseline="0" dirty="0" smtClean="0">
                <a:solidFill>
                  <a:schemeClr val="tx1"/>
                </a:solidFill>
                <a:effectLst/>
                <a:latin typeface="+mn-lt"/>
                <a:ea typeface="+mn-ea"/>
                <a:cs typeface="+mn-cs"/>
              </a:rPr>
              <a:t> gruppen 85 år och äldre från cirka 18 700 personer till drygt 26 500 personer, vilket innebär en ökning med cirka 7 800 personer, motsvarar nästan +42%</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Tabellbilaga 20231215, </a:t>
            </a:r>
            <a:r>
              <a:rPr lang="sv-SE" sz="1200" kern="1200" dirty="0" err="1" smtClean="0">
                <a:solidFill>
                  <a:schemeClr val="tx1"/>
                </a:solidFill>
                <a:effectLst/>
                <a:latin typeface="+mn-lt"/>
                <a:ea typeface="+mn-ea"/>
                <a:cs typeface="+mn-cs"/>
              </a:rPr>
              <a:t>Sweco</a:t>
            </a:r>
            <a:r>
              <a:rPr lang="sv-SE" sz="1200" kern="1200" dirty="0" smtClean="0">
                <a:solidFill>
                  <a:schemeClr val="tx1"/>
                </a:solidFill>
                <a:effectLst/>
                <a:latin typeface="+mn-lt"/>
                <a:ea typeface="+mn-ea"/>
                <a:cs typeface="+mn-cs"/>
              </a:rPr>
              <a:t>, 2023</a:t>
            </a: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4</a:t>
            </a:fld>
            <a:endParaRPr lang="sv-SE"/>
          </a:p>
        </p:txBody>
      </p:sp>
    </p:spTree>
    <p:extLst>
      <p:ext uri="{BB962C8B-B14F-4D97-AF65-F5344CB8AC3E}">
        <p14:creationId xmlns:p14="http://schemas.microsoft.com/office/powerpoint/2010/main" val="786195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Källa: Möt</a:t>
            </a:r>
            <a:r>
              <a:rPr lang="sv-SE" baseline="0" dirty="0" smtClean="0"/>
              <a:t> kompetensutmaningen, SKR 2020</a:t>
            </a:r>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5</a:t>
            </a:fld>
            <a:endParaRPr lang="sv-SE"/>
          </a:p>
        </p:txBody>
      </p:sp>
    </p:spTree>
    <p:extLst>
      <p:ext uri="{BB962C8B-B14F-4D97-AF65-F5344CB8AC3E}">
        <p14:creationId xmlns:p14="http://schemas.microsoft.com/office/powerpoint/2010/main" val="298015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7</a:t>
            </a:fld>
            <a:endParaRPr lang="sv-SE"/>
          </a:p>
        </p:txBody>
      </p:sp>
    </p:spTree>
    <p:extLst>
      <p:ext uri="{BB962C8B-B14F-4D97-AF65-F5344CB8AC3E}">
        <p14:creationId xmlns:p14="http://schemas.microsoft.com/office/powerpoint/2010/main" val="100115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8</a:t>
            </a:fld>
            <a:endParaRPr lang="sv-SE"/>
          </a:p>
        </p:txBody>
      </p:sp>
    </p:spTree>
    <p:extLst>
      <p:ext uri="{BB962C8B-B14F-4D97-AF65-F5344CB8AC3E}">
        <p14:creationId xmlns:p14="http://schemas.microsoft.com/office/powerpoint/2010/main" val="157784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10</a:t>
            </a:fld>
            <a:endParaRPr lang="sv-SE"/>
          </a:p>
        </p:txBody>
      </p:sp>
    </p:spTree>
    <p:extLst>
      <p:ext uri="{BB962C8B-B14F-4D97-AF65-F5344CB8AC3E}">
        <p14:creationId xmlns:p14="http://schemas.microsoft.com/office/powerpoint/2010/main" val="1617252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Therese</a:t>
            </a:r>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11</a:t>
            </a:fld>
            <a:endParaRPr lang="sv-SE"/>
          </a:p>
        </p:txBody>
      </p:sp>
    </p:spTree>
    <p:extLst>
      <p:ext uri="{BB962C8B-B14F-4D97-AF65-F5344CB8AC3E}">
        <p14:creationId xmlns:p14="http://schemas.microsoft.com/office/powerpoint/2010/main" val="3054931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13</a:t>
            </a:fld>
            <a:endParaRPr lang="sv-SE"/>
          </a:p>
        </p:txBody>
      </p:sp>
    </p:spTree>
    <p:extLst>
      <p:ext uri="{BB962C8B-B14F-4D97-AF65-F5344CB8AC3E}">
        <p14:creationId xmlns:p14="http://schemas.microsoft.com/office/powerpoint/2010/main" val="2014887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16</a:t>
            </a:fld>
            <a:endParaRPr lang="sv-SE"/>
          </a:p>
        </p:txBody>
      </p:sp>
    </p:spTree>
    <p:extLst>
      <p:ext uri="{BB962C8B-B14F-4D97-AF65-F5344CB8AC3E}">
        <p14:creationId xmlns:p14="http://schemas.microsoft.com/office/powerpoint/2010/main" val="1255850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ida-vit logo för mörka bi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Bildobjekt 7" descr="Logo Stockholms Stad"/>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214399" y="467862"/>
            <a:ext cx="1368000" cy="468000"/>
          </a:xfrm>
          <a:prstGeom prst="rect">
            <a:avLst/>
          </a:prstGeom>
        </p:spPr>
      </p:pic>
      <p:sp>
        <p:nvSpPr>
          <p:cNvPr id="2" name="Rubrik 1"/>
          <p:cNvSpPr>
            <a:spLocks noGrp="1"/>
          </p:cNvSpPr>
          <p:nvPr>
            <p:ph type="ctrTitle"/>
          </p:nvPr>
        </p:nvSpPr>
        <p:spPr>
          <a:xfrm>
            <a:off x="609600" y="457200"/>
            <a:ext cx="7320000" cy="968400"/>
          </a:xfrm>
        </p:spPr>
        <p:txBody>
          <a:bodyPr/>
          <a:lstStyle>
            <a:lvl1pPr>
              <a:defRPr>
                <a:solidFill>
                  <a:schemeClr val="bg1"/>
                </a:solidFill>
              </a:defRPr>
            </a:lvl1pPr>
          </a:lstStyle>
          <a:p>
            <a:r>
              <a:rPr lang="sv-SE" smtClean="0"/>
              <a:t>Klicka här för att ändra format</a:t>
            </a:r>
            <a:endParaRPr lang="sv-SE" dirty="0"/>
          </a:p>
        </p:txBody>
      </p:sp>
      <p:sp>
        <p:nvSpPr>
          <p:cNvPr id="3" name="Underrubrik 2"/>
          <p:cNvSpPr>
            <a:spLocks noGrp="1"/>
          </p:cNvSpPr>
          <p:nvPr>
            <p:ph type="subTitle" idx="1" hasCustomPrompt="1"/>
          </p:nvPr>
        </p:nvSpPr>
        <p:spPr>
          <a:xfrm>
            <a:off x="609600" y="1440000"/>
            <a:ext cx="7296811" cy="1752600"/>
          </a:xfrm>
        </p:spPr>
        <p:txBody>
          <a:bodyPr/>
          <a:lstStyle>
            <a:lvl1pPr marL="0" indent="0" algn="l">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Skriv </a:t>
            </a:r>
            <a:r>
              <a:rPr lang="sv-SE" dirty="0" err="1"/>
              <a:t>ev</a:t>
            </a:r>
            <a:r>
              <a:rPr lang="sv-SE" dirty="0"/>
              <a:t> underrubrik här</a:t>
            </a:r>
          </a:p>
        </p:txBody>
      </p:sp>
      <p:sp>
        <p:nvSpPr>
          <p:cNvPr id="9" name="textruta 8"/>
          <p:cNvSpPr txBox="1"/>
          <p:nvPr userDrawn="1"/>
        </p:nvSpPr>
        <p:spPr>
          <a:xfrm>
            <a:off x="12288688" y="39970"/>
            <a:ext cx="1584176" cy="5909310"/>
          </a:xfrm>
          <a:prstGeom prst="rect">
            <a:avLst/>
          </a:prstGeom>
          <a:noFill/>
        </p:spPr>
        <p:txBody>
          <a:bodyPr wrap="square" rtlCol="0">
            <a:spAutoFit/>
          </a:bodyPr>
          <a:lstStyle/>
          <a:p>
            <a:r>
              <a:rPr lang="sv-SE" sz="1400" dirty="0">
                <a:solidFill>
                  <a:schemeClr val="tx2"/>
                </a:solidFill>
              </a:rPr>
              <a:t>För att byta bakgrundsbild klicka på STHLM bilder på fliken Start. </a:t>
            </a:r>
          </a:p>
          <a:p>
            <a:endParaRPr lang="sv-SE" sz="1400" dirty="0">
              <a:solidFill>
                <a:schemeClr val="tx2"/>
              </a:solidFill>
            </a:endParaRPr>
          </a:p>
          <a:p>
            <a:r>
              <a:rPr lang="sv-SE" sz="1400" dirty="0">
                <a:solidFill>
                  <a:schemeClr val="tx2"/>
                </a:solidFill>
              </a:rPr>
              <a:t>Har du en egen bild högerklickar du på bakgrundsbilden och väljer Formatera bakgrund och sen Infoga från: Fil. </a:t>
            </a:r>
          </a:p>
          <a:p>
            <a:r>
              <a:rPr lang="sv-SE" sz="1400" dirty="0">
                <a:solidFill>
                  <a:schemeClr val="tx2"/>
                </a:solidFill>
              </a:rPr>
              <a:t> </a:t>
            </a:r>
          </a:p>
          <a:p>
            <a:r>
              <a:rPr lang="sv-SE" sz="1400" dirty="0">
                <a:solidFill>
                  <a:schemeClr val="tx2"/>
                </a:solidFill>
              </a:rPr>
              <a:t>Tänk på att logotypen alltid ska vara tydlig. Vit logotyp mot mörk bakgrund och svart logotyp mot ljus.</a:t>
            </a:r>
          </a:p>
          <a:p>
            <a:r>
              <a:rPr lang="sv-SE" sz="1400" dirty="0">
                <a:solidFill>
                  <a:schemeClr val="tx2"/>
                </a:solidFill>
              </a:rPr>
              <a:t>Byt mellan de olika under Layout. </a:t>
            </a:r>
          </a:p>
        </p:txBody>
      </p:sp>
    </p:spTree>
    <p:extLst>
      <p:ext uri="{BB962C8B-B14F-4D97-AF65-F5344CB8AC3E}">
        <p14:creationId xmlns:p14="http://schemas.microsoft.com/office/powerpoint/2010/main" val="1431766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bild höger Bre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5" name="Platshållare för text 4"/>
          <p:cNvSpPr>
            <a:spLocks noGrp="1"/>
          </p:cNvSpPr>
          <p:nvPr>
            <p:ph type="body" sz="quarter" idx="18"/>
          </p:nvPr>
        </p:nvSpPr>
        <p:spPr>
          <a:xfrm>
            <a:off x="609600" y="1440000"/>
            <a:ext cx="5184000" cy="3960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9" name="Platshållare för bild 8"/>
          <p:cNvSpPr>
            <a:spLocks noGrp="1"/>
          </p:cNvSpPr>
          <p:nvPr>
            <p:ph type="pic" sz="quarter" idx="13"/>
          </p:nvPr>
        </p:nvSpPr>
        <p:spPr>
          <a:xfrm>
            <a:off x="6096684" y="1440000"/>
            <a:ext cx="5472000" cy="3960000"/>
          </a:xfrm>
        </p:spPr>
        <p:txBody>
          <a:bodyPr/>
          <a:lstStyle>
            <a:lvl1pPr marL="0" indent="0">
              <a:buFontTx/>
              <a:buNone/>
              <a:defRPr/>
            </a:lvl1pPr>
          </a:lstStyle>
          <a:p>
            <a:r>
              <a:rPr lang="sv-SE" smtClean="0"/>
              <a:t>Klicka på ikonen för att lägga till en bild</a:t>
            </a:r>
            <a:endParaRPr lang="sv-SE"/>
          </a:p>
        </p:txBody>
      </p:sp>
      <p:sp>
        <p:nvSpPr>
          <p:cNvPr id="8" name="Platshållare för text 4"/>
          <p:cNvSpPr>
            <a:spLocks noGrp="1"/>
          </p:cNvSpPr>
          <p:nvPr>
            <p:ph type="body" sz="quarter" idx="17" hasCustomPrompt="1"/>
          </p:nvPr>
        </p:nvSpPr>
        <p:spPr>
          <a:xfrm>
            <a:off x="6096684" y="5446800"/>
            <a:ext cx="5472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3" name="Platshållare för datum 12"/>
          <p:cNvSpPr>
            <a:spLocks noGrp="1"/>
          </p:cNvSpPr>
          <p:nvPr>
            <p:ph type="dt" sz="half" idx="14"/>
          </p:nvPr>
        </p:nvSpPr>
        <p:spPr/>
        <p:txBody>
          <a:bodyPr/>
          <a:lstStyle/>
          <a:p>
            <a:r>
              <a:rPr lang="sv-SE"/>
              <a:t>20XX-XX-XX</a:t>
            </a:r>
            <a:endParaRPr lang="sv-SE" dirty="0"/>
          </a:p>
        </p:txBody>
      </p:sp>
      <p:sp>
        <p:nvSpPr>
          <p:cNvPr id="14" name="Platshållare för sidfot 13"/>
          <p:cNvSpPr>
            <a:spLocks noGrp="1"/>
          </p:cNvSpPr>
          <p:nvPr>
            <p:ph type="ftr" sz="quarter" idx="15"/>
          </p:nvPr>
        </p:nvSpPr>
        <p:spPr/>
        <p:txBody>
          <a:bodyPr/>
          <a:lstStyle/>
          <a:p>
            <a:r>
              <a:rPr lang="sv-SE"/>
              <a:t>Skriv eventuell sidfot här</a:t>
            </a:r>
            <a:endParaRPr lang="sv-SE" dirty="0"/>
          </a:p>
        </p:txBody>
      </p:sp>
      <p:sp>
        <p:nvSpPr>
          <p:cNvPr id="15" name="Platshållare för bildnummer 14"/>
          <p:cNvSpPr>
            <a:spLocks noGrp="1"/>
          </p:cNvSpPr>
          <p:nvPr>
            <p:ph type="sldNum" sz="quarter" idx="16"/>
          </p:nvPr>
        </p:nvSpPr>
        <p:spPr/>
        <p:txBody>
          <a:bodyPr/>
          <a:lstStyle/>
          <a:p>
            <a:fld id="{A1FA3D87-4B78-4D5D-8368-DA3305501A4C}" type="slidenum">
              <a:rPr lang="sv-SE" smtClean="0"/>
              <a:pPr/>
              <a:t>‹#›</a:t>
            </a:fld>
            <a:endParaRPr lang="sv-SE" dirty="0"/>
          </a:p>
        </p:txBody>
      </p:sp>
      <p:sp>
        <p:nvSpPr>
          <p:cNvPr id="11" name="textruta 10"/>
          <p:cNvSpPr txBox="1"/>
          <p:nvPr userDrawn="1"/>
        </p:nvSpPr>
        <p:spPr>
          <a:xfrm>
            <a:off x="12288688" y="2348880"/>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383328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bild vänster Bred">
    <p:spTree>
      <p:nvGrpSpPr>
        <p:cNvPr id="1" name=""/>
        <p:cNvGrpSpPr/>
        <p:nvPr/>
      </p:nvGrpSpPr>
      <p:grpSpPr>
        <a:xfrm>
          <a:off x="0" y="0"/>
          <a:ext cx="0" cy="0"/>
          <a:chOff x="0" y="0"/>
          <a:chExt cx="0" cy="0"/>
        </a:xfrm>
      </p:grpSpPr>
      <p:sp>
        <p:nvSpPr>
          <p:cNvPr id="3" name="Rubrik 2"/>
          <p:cNvSpPr>
            <a:spLocks noGrp="1"/>
          </p:cNvSpPr>
          <p:nvPr>
            <p:ph type="title"/>
          </p:nvPr>
        </p:nvSpPr>
        <p:spPr>
          <a:xfrm>
            <a:off x="609600" y="457200"/>
            <a:ext cx="10972800" cy="831600"/>
          </a:xfrm>
        </p:spPr>
        <p:txBody>
          <a:bodyPr/>
          <a:lstStyle/>
          <a:p>
            <a:r>
              <a:rPr lang="sv-SE" smtClean="0"/>
              <a:t>Klicka här för att ändra format</a:t>
            </a:r>
            <a:endParaRPr lang="sv-SE" dirty="0"/>
          </a:p>
        </p:txBody>
      </p:sp>
      <p:sp>
        <p:nvSpPr>
          <p:cNvPr id="9" name="Platshållare för bild 8"/>
          <p:cNvSpPr>
            <a:spLocks noGrp="1"/>
          </p:cNvSpPr>
          <p:nvPr>
            <p:ph type="pic" sz="quarter" idx="13"/>
          </p:nvPr>
        </p:nvSpPr>
        <p:spPr>
          <a:xfrm>
            <a:off x="609600" y="1439998"/>
            <a:ext cx="5472000" cy="3960000"/>
          </a:xfrm>
        </p:spPr>
        <p:txBody>
          <a:bodyPr/>
          <a:lstStyle>
            <a:lvl1pPr marL="0" indent="0">
              <a:buFontTx/>
              <a:buNone/>
              <a:defRPr/>
            </a:lvl1pPr>
          </a:lstStyle>
          <a:p>
            <a:r>
              <a:rPr lang="sv-SE" smtClean="0"/>
              <a:t>Klicka på ikonen för att lägga till en bild</a:t>
            </a:r>
            <a:endParaRPr lang="sv-SE" dirty="0"/>
          </a:p>
        </p:txBody>
      </p:sp>
      <p:sp>
        <p:nvSpPr>
          <p:cNvPr id="5" name="Platshållare för text 4"/>
          <p:cNvSpPr>
            <a:spLocks noGrp="1"/>
          </p:cNvSpPr>
          <p:nvPr>
            <p:ph type="body" sz="quarter" idx="18"/>
          </p:nvPr>
        </p:nvSpPr>
        <p:spPr>
          <a:xfrm>
            <a:off x="6398400" y="1439863"/>
            <a:ext cx="5184000" cy="3960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Platshållare för text 4"/>
          <p:cNvSpPr>
            <a:spLocks noGrp="1"/>
          </p:cNvSpPr>
          <p:nvPr>
            <p:ph type="body" sz="quarter" idx="17" hasCustomPrompt="1"/>
          </p:nvPr>
        </p:nvSpPr>
        <p:spPr>
          <a:xfrm>
            <a:off x="613832" y="5446800"/>
            <a:ext cx="5472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datum 10"/>
          <p:cNvSpPr>
            <a:spLocks noGrp="1"/>
          </p:cNvSpPr>
          <p:nvPr>
            <p:ph type="dt" sz="half" idx="14"/>
          </p:nvPr>
        </p:nvSpPr>
        <p:spPr/>
        <p:txBody>
          <a:bodyPr/>
          <a:lstStyle/>
          <a:p>
            <a:r>
              <a:rPr lang="sv-SE"/>
              <a:t>20XX-XX-XX</a:t>
            </a:r>
            <a:endParaRPr lang="sv-SE" dirty="0"/>
          </a:p>
        </p:txBody>
      </p:sp>
      <p:sp>
        <p:nvSpPr>
          <p:cNvPr id="12" name="Platshållare för sidfot 11"/>
          <p:cNvSpPr>
            <a:spLocks noGrp="1"/>
          </p:cNvSpPr>
          <p:nvPr>
            <p:ph type="ftr" sz="quarter" idx="15"/>
          </p:nvPr>
        </p:nvSpPr>
        <p:spPr/>
        <p:txBody>
          <a:bodyPr/>
          <a:lstStyle/>
          <a:p>
            <a:r>
              <a:rPr lang="sv-SE"/>
              <a:t>Skriv eventuell sidfot här</a:t>
            </a:r>
            <a:endParaRPr lang="sv-SE" dirty="0"/>
          </a:p>
        </p:txBody>
      </p:sp>
      <p:sp>
        <p:nvSpPr>
          <p:cNvPr id="13" name="Platshållare för bildnummer 12"/>
          <p:cNvSpPr>
            <a:spLocks noGrp="1"/>
          </p:cNvSpPr>
          <p:nvPr>
            <p:ph type="sldNum" sz="quarter" idx="16"/>
          </p:nvPr>
        </p:nvSpPr>
        <p:spPr/>
        <p:txBody>
          <a:bodyPr/>
          <a:lstStyle/>
          <a:p>
            <a:fld id="{A1FA3D87-4B78-4D5D-8368-DA3305501A4C}" type="slidenum">
              <a:rPr lang="sv-SE" smtClean="0"/>
              <a:pPr/>
              <a:t>‹#›</a:t>
            </a:fld>
            <a:endParaRPr lang="sv-SE" dirty="0"/>
          </a:p>
        </p:txBody>
      </p:sp>
      <p:sp>
        <p:nvSpPr>
          <p:cNvPr id="14" name="textruta 13"/>
          <p:cNvSpPr txBox="1"/>
          <p:nvPr userDrawn="1"/>
        </p:nvSpPr>
        <p:spPr>
          <a:xfrm>
            <a:off x="12288688" y="2348880"/>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1789187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vänster bred och text höger Bred">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10972800" cy="831600"/>
          </a:xfrm>
        </p:spPr>
        <p:txBody>
          <a:bodyPr/>
          <a:lstStyle/>
          <a:p>
            <a:r>
              <a:rPr lang="sv-SE" smtClean="0"/>
              <a:t>Klicka här för att ändra format</a:t>
            </a:r>
            <a:endParaRPr lang="sv-SE" dirty="0"/>
          </a:p>
        </p:txBody>
      </p:sp>
      <p:sp>
        <p:nvSpPr>
          <p:cNvPr id="9" name="Platshållare för bild 8"/>
          <p:cNvSpPr>
            <a:spLocks noGrp="1"/>
          </p:cNvSpPr>
          <p:nvPr>
            <p:ph type="pic" sz="quarter" idx="13"/>
          </p:nvPr>
        </p:nvSpPr>
        <p:spPr>
          <a:xfrm>
            <a:off x="609600" y="1439999"/>
            <a:ext cx="7680000" cy="4294051"/>
          </a:xfrm>
        </p:spPr>
        <p:txBody>
          <a:bodyPr/>
          <a:lstStyle>
            <a:lvl1pPr marL="0" indent="0">
              <a:buFontTx/>
              <a:buNone/>
              <a:defRPr/>
            </a:lvl1pPr>
          </a:lstStyle>
          <a:p>
            <a:r>
              <a:rPr lang="sv-SE" smtClean="0"/>
              <a:t>Klicka på ikonen för att lägga till en bild</a:t>
            </a:r>
            <a:endParaRPr lang="sv-SE" dirty="0"/>
          </a:p>
        </p:txBody>
      </p:sp>
      <p:sp>
        <p:nvSpPr>
          <p:cNvPr id="5" name="Platshållare för text 4"/>
          <p:cNvSpPr>
            <a:spLocks noGrp="1"/>
          </p:cNvSpPr>
          <p:nvPr>
            <p:ph type="body" sz="quarter" idx="18"/>
          </p:nvPr>
        </p:nvSpPr>
        <p:spPr>
          <a:xfrm>
            <a:off x="8496000" y="1440000"/>
            <a:ext cx="3086400" cy="4294800"/>
          </a:xfrm>
        </p:spPr>
        <p:txBody>
          <a:bodyPr/>
          <a:lstStyle>
            <a:lvl1pPr>
              <a:defRPr sz="1800"/>
            </a:lvl1pPr>
            <a:lvl2pPr>
              <a:defRPr sz="1800"/>
            </a:lvl2pPr>
            <a:lvl3pPr>
              <a:defRPr sz="1800"/>
            </a:lvl3pPr>
            <a:lvl4pPr>
              <a:defRPr sz="1800"/>
            </a:lvl4pPr>
            <a:lvl5pPr>
              <a:defRPr sz="18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0" name="Platshållare för text 4"/>
          <p:cNvSpPr>
            <a:spLocks noGrp="1"/>
          </p:cNvSpPr>
          <p:nvPr>
            <p:ph type="body" sz="quarter" idx="17" hasCustomPrompt="1"/>
          </p:nvPr>
        </p:nvSpPr>
        <p:spPr>
          <a:xfrm>
            <a:off x="609600" y="5733256"/>
            <a:ext cx="7680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datum 10"/>
          <p:cNvSpPr>
            <a:spLocks noGrp="1"/>
          </p:cNvSpPr>
          <p:nvPr>
            <p:ph type="dt" sz="half" idx="14"/>
          </p:nvPr>
        </p:nvSpPr>
        <p:spPr/>
        <p:txBody>
          <a:bodyPr/>
          <a:lstStyle/>
          <a:p>
            <a:r>
              <a:rPr lang="sv-SE"/>
              <a:t>20XX-XX-XX</a:t>
            </a:r>
            <a:endParaRPr lang="sv-SE" dirty="0"/>
          </a:p>
        </p:txBody>
      </p:sp>
      <p:sp>
        <p:nvSpPr>
          <p:cNvPr id="12" name="Platshållare för sidfot 11"/>
          <p:cNvSpPr>
            <a:spLocks noGrp="1"/>
          </p:cNvSpPr>
          <p:nvPr>
            <p:ph type="ftr" sz="quarter" idx="15"/>
          </p:nvPr>
        </p:nvSpPr>
        <p:spPr/>
        <p:txBody>
          <a:bodyPr/>
          <a:lstStyle/>
          <a:p>
            <a:r>
              <a:rPr lang="sv-SE"/>
              <a:t>Skriv eventuell sidfot här</a:t>
            </a:r>
            <a:endParaRPr lang="sv-SE" dirty="0"/>
          </a:p>
        </p:txBody>
      </p:sp>
      <p:sp>
        <p:nvSpPr>
          <p:cNvPr id="13" name="Platshållare för bildnummer 12"/>
          <p:cNvSpPr>
            <a:spLocks noGrp="1"/>
          </p:cNvSpPr>
          <p:nvPr>
            <p:ph type="sldNum" sz="quarter" idx="16"/>
          </p:nvPr>
        </p:nvSpPr>
        <p:spPr/>
        <p:txBody>
          <a:bodyPr/>
          <a:lstStyle/>
          <a:p>
            <a:fld id="{A1FA3D87-4B78-4D5D-8368-DA3305501A4C}" type="slidenum">
              <a:rPr lang="sv-SE" smtClean="0"/>
              <a:pPr/>
              <a:t>‹#›</a:t>
            </a:fld>
            <a:endParaRPr lang="sv-SE" dirty="0"/>
          </a:p>
        </p:txBody>
      </p:sp>
      <p:sp>
        <p:nvSpPr>
          <p:cNvPr id="15" name="textruta 14"/>
          <p:cNvSpPr txBox="1"/>
          <p:nvPr userDrawn="1"/>
        </p:nvSpPr>
        <p:spPr>
          <a:xfrm>
            <a:off x="12288688" y="2348880"/>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111445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bild Bre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smtClean="0"/>
              <a:t>Klicka här för att ändra format</a:t>
            </a:r>
            <a:endParaRPr lang="sv-SE" dirty="0"/>
          </a:p>
        </p:txBody>
      </p:sp>
      <p:sp>
        <p:nvSpPr>
          <p:cNvPr id="9" name="Platshållare för bild 8"/>
          <p:cNvSpPr>
            <a:spLocks noGrp="1"/>
          </p:cNvSpPr>
          <p:nvPr>
            <p:ph type="pic" sz="quarter" idx="13"/>
          </p:nvPr>
        </p:nvSpPr>
        <p:spPr>
          <a:xfrm>
            <a:off x="609600" y="1439999"/>
            <a:ext cx="10959008" cy="4294051"/>
          </a:xfrm>
        </p:spPr>
        <p:txBody>
          <a:bodyPr/>
          <a:lstStyle>
            <a:lvl1pPr marL="0" indent="0">
              <a:buFontTx/>
              <a:buNone/>
              <a:defRPr/>
            </a:lvl1pPr>
          </a:lstStyle>
          <a:p>
            <a:r>
              <a:rPr lang="sv-SE" smtClean="0"/>
              <a:t>Klicka på ikonen för att lägga till en bild</a:t>
            </a:r>
            <a:endParaRPr lang="sv-SE" dirty="0"/>
          </a:p>
        </p:txBody>
      </p:sp>
      <p:sp>
        <p:nvSpPr>
          <p:cNvPr id="8" name="Platshållare för text 4"/>
          <p:cNvSpPr>
            <a:spLocks noGrp="1"/>
          </p:cNvSpPr>
          <p:nvPr>
            <p:ph type="body" sz="quarter" idx="17" hasCustomPrompt="1"/>
          </p:nvPr>
        </p:nvSpPr>
        <p:spPr>
          <a:xfrm>
            <a:off x="613833" y="5733256"/>
            <a:ext cx="109584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5" name="Platshållare för datum 4"/>
          <p:cNvSpPr>
            <a:spLocks noGrp="1"/>
          </p:cNvSpPr>
          <p:nvPr>
            <p:ph type="dt" sz="half" idx="14"/>
          </p:nvPr>
        </p:nvSpPr>
        <p:spPr/>
        <p:txBody>
          <a:bodyPr/>
          <a:lstStyle/>
          <a:p>
            <a:r>
              <a:rPr lang="sv-SE"/>
              <a:t>20XX-XX-XX</a:t>
            </a:r>
            <a:endParaRPr lang="sv-SE" dirty="0"/>
          </a:p>
        </p:txBody>
      </p:sp>
      <p:sp>
        <p:nvSpPr>
          <p:cNvPr id="6" name="Platshållare för sidfot 5"/>
          <p:cNvSpPr>
            <a:spLocks noGrp="1"/>
          </p:cNvSpPr>
          <p:nvPr>
            <p:ph type="ftr" sz="quarter" idx="15"/>
          </p:nvPr>
        </p:nvSpPr>
        <p:spPr/>
        <p:txBody>
          <a:bodyPr/>
          <a:lstStyle/>
          <a:p>
            <a:r>
              <a:rPr lang="sv-SE"/>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
        <p:nvSpPr>
          <p:cNvPr id="11" name="textruta 10"/>
          <p:cNvSpPr txBox="1"/>
          <p:nvPr userDrawn="1"/>
        </p:nvSpPr>
        <p:spPr>
          <a:xfrm>
            <a:off x="12288688" y="2348880"/>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3226825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smtClean="0"/>
              <a:t>Klicka här för att ändra format</a:t>
            </a:r>
            <a:endParaRPr lang="sv-SE" dirty="0"/>
          </a:p>
        </p:txBody>
      </p:sp>
      <p:sp>
        <p:nvSpPr>
          <p:cNvPr id="3" name="Platshållare för text 2"/>
          <p:cNvSpPr>
            <a:spLocks noGrp="1"/>
          </p:cNvSpPr>
          <p:nvPr>
            <p:ph type="body" idx="1"/>
          </p:nvPr>
        </p:nvSpPr>
        <p:spPr>
          <a:xfrm>
            <a:off x="609600" y="1484784"/>
            <a:ext cx="518400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609600" y="2174874"/>
            <a:ext cx="5184000" cy="3456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6398400" y="1484784"/>
            <a:ext cx="518400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6398400" y="2174874"/>
            <a:ext cx="5184000" cy="3456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0" name="Platshållare för text 4"/>
          <p:cNvSpPr>
            <a:spLocks noGrp="1"/>
          </p:cNvSpPr>
          <p:nvPr>
            <p:ph type="body" sz="quarter" idx="17" hasCustomPrompt="1"/>
          </p:nvPr>
        </p:nvSpPr>
        <p:spPr>
          <a:xfrm>
            <a:off x="609600" y="5670192"/>
            <a:ext cx="5184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text 4"/>
          <p:cNvSpPr>
            <a:spLocks noGrp="1"/>
          </p:cNvSpPr>
          <p:nvPr>
            <p:ph type="body" sz="quarter" idx="18" hasCustomPrompt="1"/>
          </p:nvPr>
        </p:nvSpPr>
        <p:spPr>
          <a:xfrm>
            <a:off x="6398400" y="5670192"/>
            <a:ext cx="5184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3" name="Platshållare för datum 12"/>
          <p:cNvSpPr>
            <a:spLocks noGrp="1"/>
          </p:cNvSpPr>
          <p:nvPr>
            <p:ph type="dt" sz="half" idx="10"/>
          </p:nvPr>
        </p:nvSpPr>
        <p:spPr/>
        <p:txBody>
          <a:bodyPr/>
          <a:lstStyle/>
          <a:p>
            <a:r>
              <a:rPr lang="sv-SE"/>
              <a:t>20XX-XX-XX</a:t>
            </a:r>
            <a:endParaRPr lang="sv-SE" dirty="0"/>
          </a:p>
        </p:txBody>
      </p:sp>
      <p:sp>
        <p:nvSpPr>
          <p:cNvPr id="14" name="Platshållare för sidfot 13"/>
          <p:cNvSpPr>
            <a:spLocks noGrp="1"/>
          </p:cNvSpPr>
          <p:nvPr>
            <p:ph type="ftr" sz="quarter" idx="11"/>
          </p:nvPr>
        </p:nvSpPr>
        <p:spPr/>
        <p:txBody>
          <a:bodyPr/>
          <a:lstStyle/>
          <a:p>
            <a:r>
              <a:rPr lang="sv-SE"/>
              <a:t>Skriv eventuell sidfot här</a:t>
            </a:r>
            <a:endParaRPr lang="sv-SE" dirty="0"/>
          </a:p>
        </p:txBody>
      </p:sp>
      <p:sp>
        <p:nvSpPr>
          <p:cNvPr id="15" name="Platshållare för bildnummer 14"/>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1953460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12" name="Platshållare för datum 11"/>
          <p:cNvSpPr>
            <a:spLocks noGrp="1"/>
          </p:cNvSpPr>
          <p:nvPr>
            <p:ph type="dt" sz="half" idx="10"/>
          </p:nvPr>
        </p:nvSpPr>
        <p:spPr/>
        <p:txBody>
          <a:bodyPr/>
          <a:lstStyle/>
          <a:p>
            <a:r>
              <a:rPr lang="sv-SE"/>
              <a:t>20XX-XX-XX</a:t>
            </a:r>
            <a:endParaRPr lang="sv-SE" dirty="0"/>
          </a:p>
        </p:txBody>
      </p:sp>
      <p:sp>
        <p:nvSpPr>
          <p:cNvPr id="13" name="Platshållare för sidfot 12"/>
          <p:cNvSpPr>
            <a:spLocks noGrp="1"/>
          </p:cNvSpPr>
          <p:nvPr>
            <p:ph type="ftr" sz="quarter" idx="11"/>
          </p:nvPr>
        </p:nvSpPr>
        <p:spPr/>
        <p:txBody>
          <a:bodyPr/>
          <a:lstStyle/>
          <a:p>
            <a:r>
              <a:rPr lang="sv-SE"/>
              <a:t>Skriv eventuell sidfot här</a:t>
            </a:r>
            <a:endParaRPr lang="sv-SE" dirty="0"/>
          </a:p>
        </p:txBody>
      </p:sp>
      <p:sp>
        <p:nvSpPr>
          <p:cNvPr id="14" name="Platshållare för bildnummer 13"/>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2531464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p:cNvSpPr>
            <a:spLocks noGrp="1"/>
          </p:cNvSpPr>
          <p:nvPr>
            <p:ph type="dt" sz="half" idx="10"/>
          </p:nvPr>
        </p:nvSpPr>
        <p:spPr/>
        <p:txBody>
          <a:bodyPr/>
          <a:lstStyle/>
          <a:p>
            <a:r>
              <a:rPr lang="sv-SE"/>
              <a:t>20XX-XX-XX</a:t>
            </a:r>
            <a:endParaRPr lang="sv-SE" dirty="0"/>
          </a:p>
        </p:txBody>
      </p:sp>
      <p:sp>
        <p:nvSpPr>
          <p:cNvPr id="9" name="Platshållare för sidfot 8"/>
          <p:cNvSpPr>
            <a:spLocks noGrp="1"/>
          </p:cNvSpPr>
          <p:nvPr>
            <p:ph type="ftr" sz="quarter" idx="11"/>
          </p:nvPr>
        </p:nvSpPr>
        <p:spPr/>
        <p:txBody>
          <a:bodyPr/>
          <a:lstStyle/>
          <a:p>
            <a:r>
              <a:rPr lang="sv-SE"/>
              <a:t>Skriv eventuell sidfot här</a:t>
            </a:r>
            <a:endParaRPr lang="sv-SE" dirty="0"/>
          </a:p>
        </p:txBody>
      </p:sp>
      <p:sp>
        <p:nvSpPr>
          <p:cNvPr id="10" name="Platshållare för bildnummer 9"/>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517948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elsida - Lila">
    <p:bg>
      <p:bgPr>
        <a:solidFill>
          <a:schemeClr val="accent4"/>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sv-SE" smtClean="0"/>
              <a:t>Klicka här för att ändra format</a:t>
            </a:r>
            <a:endParaRPr lang="sv-SE" dirty="0"/>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sv-SE" smtClean="0"/>
              <a:t>Redigera format för bakgrundstext</a:t>
            </a:r>
          </a:p>
        </p:txBody>
      </p:sp>
      <p:pic>
        <p:nvPicPr>
          <p:cNvPr id="7" name="Bildobjekt 6"/>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23392" y="6125548"/>
            <a:ext cx="1367161" cy="468000"/>
          </a:xfrm>
          <a:prstGeom prst="rect">
            <a:avLst/>
          </a:prstGeom>
        </p:spPr>
      </p:pic>
    </p:spTree>
    <p:extLst>
      <p:ext uri="{BB962C8B-B14F-4D97-AF65-F5344CB8AC3E}">
        <p14:creationId xmlns:p14="http://schemas.microsoft.com/office/powerpoint/2010/main" val="4016499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apitelsida - Grön">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sv-SE" smtClean="0"/>
              <a:t>Klicka här för att ändra format</a:t>
            </a:r>
            <a:endParaRPr lang="sv-SE" dirty="0"/>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sv-SE" smtClean="0"/>
              <a:t>Redigera format för bakgrundstext</a:t>
            </a:r>
          </a:p>
        </p:txBody>
      </p:sp>
      <p:pic>
        <p:nvPicPr>
          <p:cNvPr id="6" name="Bildobjekt 5"/>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23392" y="6125548"/>
            <a:ext cx="1368000" cy="468000"/>
          </a:xfrm>
          <a:prstGeom prst="rect">
            <a:avLst/>
          </a:prstGeom>
        </p:spPr>
      </p:pic>
    </p:spTree>
    <p:extLst>
      <p:ext uri="{BB962C8B-B14F-4D97-AF65-F5344CB8AC3E}">
        <p14:creationId xmlns:p14="http://schemas.microsoft.com/office/powerpoint/2010/main" val="3017859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apitelsida - Rosa">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sv-SE" smtClean="0"/>
              <a:t>Klicka här för att ändra format</a:t>
            </a:r>
            <a:endParaRPr lang="sv-SE" dirty="0"/>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sv-SE" smtClean="0"/>
              <a:t>Redigera format för bakgrundstext</a:t>
            </a:r>
          </a:p>
        </p:txBody>
      </p:sp>
      <p:pic>
        <p:nvPicPr>
          <p:cNvPr id="6" name="Bildobjekt 5"/>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23392" y="6125548"/>
            <a:ext cx="1368000" cy="468000"/>
          </a:xfrm>
          <a:prstGeom prst="rect">
            <a:avLst/>
          </a:prstGeom>
        </p:spPr>
      </p:pic>
    </p:spTree>
    <p:extLst>
      <p:ext uri="{BB962C8B-B14F-4D97-AF65-F5344CB8AC3E}">
        <p14:creationId xmlns:p14="http://schemas.microsoft.com/office/powerpoint/2010/main" val="1691183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ida-svart logo för ljusa bi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Bildobjekt 9" descr="Logo Stockholms Stad"/>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214399" y="467862"/>
            <a:ext cx="1368000" cy="468000"/>
          </a:xfrm>
          <a:prstGeom prst="rect">
            <a:avLst/>
          </a:prstGeom>
        </p:spPr>
      </p:pic>
      <p:sp>
        <p:nvSpPr>
          <p:cNvPr id="2" name="Rubrik 1"/>
          <p:cNvSpPr>
            <a:spLocks noGrp="1"/>
          </p:cNvSpPr>
          <p:nvPr>
            <p:ph type="ctrTitle"/>
          </p:nvPr>
        </p:nvSpPr>
        <p:spPr>
          <a:xfrm>
            <a:off x="609600" y="457200"/>
            <a:ext cx="7320000" cy="968400"/>
          </a:xfrm>
        </p:spPr>
        <p:txBody>
          <a:bodyPr/>
          <a:lstStyle>
            <a:lvl1pPr>
              <a:defRPr>
                <a:solidFill>
                  <a:schemeClr val="tx1"/>
                </a:solidFill>
              </a:defRPr>
            </a:lvl1pPr>
          </a:lstStyle>
          <a:p>
            <a:r>
              <a:rPr lang="sv-SE" smtClean="0"/>
              <a:t>Klicka här för att ändra format</a:t>
            </a:r>
            <a:endParaRPr lang="sv-SE" dirty="0"/>
          </a:p>
        </p:txBody>
      </p:sp>
      <p:sp>
        <p:nvSpPr>
          <p:cNvPr id="3" name="Underrubrik 2"/>
          <p:cNvSpPr>
            <a:spLocks noGrp="1"/>
          </p:cNvSpPr>
          <p:nvPr>
            <p:ph type="subTitle" idx="1" hasCustomPrompt="1"/>
          </p:nvPr>
        </p:nvSpPr>
        <p:spPr>
          <a:xfrm>
            <a:off x="609600" y="1440000"/>
            <a:ext cx="7296811" cy="1752600"/>
          </a:xfrm>
        </p:spPr>
        <p:txBody>
          <a:bodyPr/>
          <a:lstStyle>
            <a:lvl1pPr marL="0" indent="0" algn="l">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Skriv </a:t>
            </a:r>
            <a:r>
              <a:rPr lang="sv-SE" dirty="0" err="1"/>
              <a:t>ev</a:t>
            </a:r>
            <a:r>
              <a:rPr lang="sv-SE" dirty="0"/>
              <a:t> underrubrik här</a:t>
            </a:r>
          </a:p>
        </p:txBody>
      </p:sp>
      <p:sp>
        <p:nvSpPr>
          <p:cNvPr id="7" name="textruta 6"/>
          <p:cNvSpPr txBox="1"/>
          <p:nvPr userDrawn="1"/>
        </p:nvSpPr>
        <p:spPr>
          <a:xfrm>
            <a:off x="12288688" y="39970"/>
            <a:ext cx="1584176" cy="5909310"/>
          </a:xfrm>
          <a:prstGeom prst="rect">
            <a:avLst/>
          </a:prstGeom>
          <a:noFill/>
        </p:spPr>
        <p:txBody>
          <a:bodyPr wrap="square" rtlCol="0">
            <a:spAutoFit/>
          </a:bodyPr>
          <a:lstStyle/>
          <a:p>
            <a:r>
              <a:rPr lang="sv-SE" sz="1400" dirty="0">
                <a:solidFill>
                  <a:schemeClr val="tx2"/>
                </a:solidFill>
              </a:rPr>
              <a:t>För att byta bakgrundsbild klicka på STHLM bilder på fliken Start. </a:t>
            </a:r>
          </a:p>
          <a:p>
            <a:endParaRPr lang="sv-SE" sz="1400" dirty="0">
              <a:solidFill>
                <a:schemeClr val="tx2"/>
              </a:solidFill>
            </a:endParaRPr>
          </a:p>
          <a:p>
            <a:r>
              <a:rPr lang="sv-SE" sz="1400" dirty="0">
                <a:solidFill>
                  <a:schemeClr val="tx2"/>
                </a:solidFill>
              </a:rPr>
              <a:t>Har du en egen bild högerklickar du på bakgrundsbilden och väljer Formatera bakgrund och sen Infoga från: Fil. </a:t>
            </a:r>
          </a:p>
          <a:p>
            <a:r>
              <a:rPr lang="sv-SE" sz="1400" dirty="0">
                <a:solidFill>
                  <a:schemeClr val="tx2"/>
                </a:solidFill>
              </a:rPr>
              <a:t> </a:t>
            </a:r>
          </a:p>
          <a:p>
            <a:r>
              <a:rPr lang="sv-SE" sz="1400" dirty="0">
                <a:solidFill>
                  <a:schemeClr val="tx2"/>
                </a:solidFill>
              </a:rPr>
              <a:t>Tänk på att logotypen alltid ska vara tydlig. Vit logotyp mot mörk bakgrund och svart logotyp mot ljus.</a:t>
            </a:r>
          </a:p>
          <a:p>
            <a:r>
              <a:rPr lang="sv-SE" sz="1400" dirty="0">
                <a:solidFill>
                  <a:schemeClr val="tx2"/>
                </a:solidFill>
              </a:rPr>
              <a:t>Byt mellan de olika under Layout. </a:t>
            </a:r>
          </a:p>
        </p:txBody>
      </p:sp>
    </p:spTree>
    <p:extLst>
      <p:ext uri="{BB962C8B-B14F-4D97-AF65-F5344CB8AC3E}">
        <p14:creationId xmlns:p14="http://schemas.microsoft.com/office/powerpoint/2010/main" val="963340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apitelsida - Blå">
    <p:bg>
      <p:bgPr>
        <a:solidFill>
          <a:schemeClr val="accent5"/>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sv-SE" smtClean="0"/>
              <a:t>Klicka här för att ändra format</a:t>
            </a:r>
            <a:endParaRPr lang="sv-SE" dirty="0"/>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sv-SE" smtClean="0"/>
              <a:t>Redigera format för bakgrundstext</a:t>
            </a:r>
          </a:p>
        </p:txBody>
      </p:sp>
      <p:pic>
        <p:nvPicPr>
          <p:cNvPr id="6" name="Bildobjekt 5"/>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23392" y="6125548"/>
            <a:ext cx="1368000" cy="468000"/>
          </a:xfrm>
          <a:prstGeom prst="rect">
            <a:avLst/>
          </a:prstGeom>
        </p:spPr>
      </p:pic>
    </p:spTree>
    <p:extLst>
      <p:ext uri="{BB962C8B-B14F-4D97-AF65-F5344CB8AC3E}">
        <p14:creationId xmlns:p14="http://schemas.microsoft.com/office/powerpoint/2010/main" val="301923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Årshjul - Ros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Date Placeholder 2"/>
          <p:cNvSpPr>
            <a:spLocks noGrp="1"/>
          </p:cNvSpPr>
          <p:nvPr>
            <p:ph type="dt" sz="half" idx="10"/>
          </p:nvPr>
        </p:nvSpPr>
        <p:spPr/>
        <p:txBody>
          <a:bodyPr/>
          <a:lstStyle/>
          <a:p>
            <a:r>
              <a:rPr lang="sv-SE"/>
              <a:t>20XX-XX-XX</a:t>
            </a:r>
            <a:endParaRPr lang="sv-SE" dirty="0"/>
          </a:p>
        </p:txBody>
      </p:sp>
      <p:sp>
        <p:nvSpPr>
          <p:cNvPr id="4" name="Footer Placeholder 3"/>
          <p:cNvSpPr>
            <a:spLocks noGrp="1"/>
          </p:cNvSpPr>
          <p:nvPr>
            <p:ph type="ftr" sz="quarter" idx="11"/>
          </p:nvPr>
        </p:nvSpPr>
        <p:spPr/>
        <p:txBody>
          <a:bodyPr/>
          <a:lstStyle/>
          <a:p>
            <a:r>
              <a:rPr lang="sv-SE"/>
              <a:t>Skriv eventuell sidfot här</a:t>
            </a:r>
            <a:endParaRPr lang="sv-SE" dirty="0"/>
          </a:p>
        </p:txBody>
      </p:sp>
      <p:sp>
        <p:nvSpPr>
          <p:cNvPr id="5" name="Slide Number Placeholder 4"/>
          <p:cNvSpPr>
            <a:spLocks noGrp="1"/>
          </p:cNvSpPr>
          <p:nvPr>
            <p:ph type="sldNum" sz="quarter" idx="12"/>
          </p:nvPr>
        </p:nvSpPr>
        <p:spPr/>
        <p:txBody>
          <a:bodyPr/>
          <a:lstStyle/>
          <a:p>
            <a:fld id="{A1FA3D87-4B78-4D5D-8368-DA3305501A4C}" type="slidenum">
              <a:rPr lang="sv-SE" smtClean="0"/>
              <a:pPr/>
              <a:t>‹#›</a:t>
            </a:fld>
            <a:endParaRPr lang="sv-SE"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3048" y="1524198"/>
            <a:ext cx="4565904" cy="4565904"/>
          </a:xfrm>
          <a:prstGeom prst="rect">
            <a:avLst/>
          </a:prstGeom>
        </p:spPr>
      </p:pic>
      <p:sp>
        <p:nvSpPr>
          <p:cNvPr id="25" name="Text Placeholder 23"/>
          <p:cNvSpPr>
            <a:spLocks noGrp="1"/>
          </p:cNvSpPr>
          <p:nvPr>
            <p:ph type="body" sz="quarter" idx="14" hasCustomPrompt="1"/>
          </p:nvPr>
        </p:nvSpPr>
        <p:spPr>
          <a:xfrm>
            <a:off x="4485654" y="328498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3" name="Text Placeholder 23"/>
          <p:cNvSpPr>
            <a:spLocks noGrp="1"/>
          </p:cNvSpPr>
          <p:nvPr>
            <p:ph type="body" sz="quarter" idx="15" hasCustomPrompt="1"/>
          </p:nvPr>
        </p:nvSpPr>
        <p:spPr>
          <a:xfrm>
            <a:off x="5021310" y="340877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4" name="Text Placeholder 23"/>
          <p:cNvSpPr>
            <a:spLocks noGrp="1"/>
          </p:cNvSpPr>
          <p:nvPr>
            <p:ph type="body" sz="quarter" idx="16" hasCustomPrompt="1"/>
          </p:nvPr>
        </p:nvSpPr>
        <p:spPr>
          <a:xfrm>
            <a:off x="3990914" y="310496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5" name="Text Placeholder 23"/>
          <p:cNvSpPr>
            <a:spLocks noGrp="1"/>
          </p:cNvSpPr>
          <p:nvPr>
            <p:ph type="body" sz="quarter" idx="17" hasCustomPrompt="1"/>
          </p:nvPr>
        </p:nvSpPr>
        <p:spPr>
          <a:xfrm>
            <a:off x="4485654" y="222457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6" name="Text Placeholder 23"/>
          <p:cNvSpPr>
            <a:spLocks noGrp="1"/>
          </p:cNvSpPr>
          <p:nvPr>
            <p:ph type="body" sz="quarter" idx="18" hasCustomPrompt="1"/>
          </p:nvPr>
        </p:nvSpPr>
        <p:spPr>
          <a:xfrm>
            <a:off x="4865745" y="258461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7" name="Text Placeholder 23"/>
          <p:cNvSpPr>
            <a:spLocks noGrp="1"/>
          </p:cNvSpPr>
          <p:nvPr>
            <p:ph type="body" sz="quarter" idx="19" hasCustomPrompt="1"/>
          </p:nvPr>
        </p:nvSpPr>
        <p:spPr>
          <a:xfrm>
            <a:off x="5234737" y="295178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8" name="Text Placeholder 23"/>
          <p:cNvSpPr>
            <a:spLocks noGrp="1"/>
          </p:cNvSpPr>
          <p:nvPr>
            <p:ph type="body" sz="quarter" idx="20" hasCustomPrompt="1"/>
          </p:nvPr>
        </p:nvSpPr>
        <p:spPr>
          <a:xfrm>
            <a:off x="5414757" y="170043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9" name="Text Placeholder 23"/>
          <p:cNvSpPr>
            <a:spLocks noGrp="1"/>
          </p:cNvSpPr>
          <p:nvPr>
            <p:ph type="body" sz="quarter" idx="21" hasCustomPrompt="1"/>
          </p:nvPr>
        </p:nvSpPr>
        <p:spPr>
          <a:xfrm>
            <a:off x="5518300" y="220843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0" name="Text Placeholder 23"/>
          <p:cNvSpPr>
            <a:spLocks noGrp="1"/>
          </p:cNvSpPr>
          <p:nvPr>
            <p:ph type="body" sz="quarter" idx="22" hasCustomPrompt="1"/>
          </p:nvPr>
        </p:nvSpPr>
        <p:spPr>
          <a:xfrm>
            <a:off x="5710105" y="271167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1" name="Text Placeholder 23"/>
          <p:cNvSpPr>
            <a:spLocks noGrp="1"/>
          </p:cNvSpPr>
          <p:nvPr>
            <p:ph type="body" sz="quarter" idx="23" hasCustomPrompt="1"/>
          </p:nvPr>
        </p:nvSpPr>
        <p:spPr>
          <a:xfrm>
            <a:off x="6384032" y="170080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2" name="Text Placeholder 23"/>
          <p:cNvSpPr>
            <a:spLocks noGrp="1"/>
          </p:cNvSpPr>
          <p:nvPr>
            <p:ph type="body" sz="quarter" idx="24" hasCustomPrompt="1"/>
          </p:nvPr>
        </p:nvSpPr>
        <p:spPr>
          <a:xfrm>
            <a:off x="6312024" y="220486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3" name="Text Placeholder 23"/>
          <p:cNvSpPr>
            <a:spLocks noGrp="1"/>
          </p:cNvSpPr>
          <p:nvPr>
            <p:ph type="body" sz="quarter" idx="25" hasCustomPrompt="1"/>
          </p:nvPr>
        </p:nvSpPr>
        <p:spPr>
          <a:xfrm>
            <a:off x="6132004" y="270892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4" name="Text Placeholder 23"/>
          <p:cNvSpPr>
            <a:spLocks noGrp="1"/>
          </p:cNvSpPr>
          <p:nvPr>
            <p:ph type="body" sz="quarter" idx="26" hasCustomPrompt="1"/>
          </p:nvPr>
        </p:nvSpPr>
        <p:spPr>
          <a:xfrm>
            <a:off x="6592438" y="296357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5" name="Text Placeholder 23"/>
          <p:cNvSpPr>
            <a:spLocks noGrp="1"/>
          </p:cNvSpPr>
          <p:nvPr>
            <p:ph type="body" sz="quarter" idx="27" hasCustomPrompt="1"/>
          </p:nvPr>
        </p:nvSpPr>
        <p:spPr>
          <a:xfrm>
            <a:off x="6960904" y="258461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6" name="Text Placeholder 23"/>
          <p:cNvSpPr>
            <a:spLocks noGrp="1"/>
          </p:cNvSpPr>
          <p:nvPr>
            <p:ph type="body" sz="quarter" idx="28" hasCustomPrompt="1"/>
          </p:nvPr>
        </p:nvSpPr>
        <p:spPr>
          <a:xfrm>
            <a:off x="7329365" y="222457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2" name="Text Placeholder 23"/>
          <p:cNvSpPr>
            <a:spLocks noGrp="1"/>
          </p:cNvSpPr>
          <p:nvPr>
            <p:ph type="body" sz="quarter" idx="29" hasCustomPrompt="1"/>
          </p:nvPr>
        </p:nvSpPr>
        <p:spPr>
          <a:xfrm>
            <a:off x="6816080" y="342256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3" name="Text Placeholder 23"/>
          <p:cNvSpPr>
            <a:spLocks noGrp="1"/>
          </p:cNvSpPr>
          <p:nvPr>
            <p:ph type="body" sz="quarter" idx="30" hasCustomPrompt="1"/>
          </p:nvPr>
        </p:nvSpPr>
        <p:spPr>
          <a:xfrm>
            <a:off x="7329365" y="328498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4" name="Text Placeholder 23"/>
          <p:cNvSpPr>
            <a:spLocks noGrp="1"/>
          </p:cNvSpPr>
          <p:nvPr>
            <p:ph type="body" sz="quarter" idx="31" hasCustomPrompt="1"/>
          </p:nvPr>
        </p:nvSpPr>
        <p:spPr>
          <a:xfrm>
            <a:off x="7825760" y="314359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6" name="Text Placeholder 23"/>
          <p:cNvSpPr>
            <a:spLocks noGrp="1"/>
          </p:cNvSpPr>
          <p:nvPr>
            <p:ph type="body" sz="quarter" idx="32" hasCustomPrompt="1"/>
          </p:nvPr>
        </p:nvSpPr>
        <p:spPr>
          <a:xfrm>
            <a:off x="6816080" y="383411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7" name="Text Placeholder 23"/>
          <p:cNvSpPr>
            <a:spLocks noGrp="1"/>
          </p:cNvSpPr>
          <p:nvPr>
            <p:ph type="body" sz="quarter" idx="33" hasCustomPrompt="1"/>
          </p:nvPr>
        </p:nvSpPr>
        <p:spPr>
          <a:xfrm>
            <a:off x="7341521" y="397731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8" name="Text Placeholder 23"/>
          <p:cNvSpPr>
            <a:spLocks noGrp="1"/>
          </p:cNvSpPr>
          <p:nvPr>
            <p:ph type="body" sz="quarter" idx="34" hasCustomPrompt="1"/>
          </p:nvPr>
        </p:nvSpPr>
        <p:spPr>
          <a:xfrm>
            <a:off x="7849948" y="407707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9" name="Text Placeholder 23"/>
          <p:cNvSpPr>
            <a:spLocks noGrp="1"/>
          </p:cNvSpPr>
          <p:nvPr>
            <p:ph type="body" sz="quarter" idx="35" hasCustomPrompt="1"/>
          </p:nvPr>
        </p:nvSpPr>
        <p:spPr>
          <a:xfrm>
            <a:off x="6577047" y="429734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0" name="Text Placeholder 23"/>
          <p:cNvSpPr>
            <a:spLocks noGrp="1"/>
          </p:cNvSpPr>
          <p:nvPr>
            <p:ph type="body" sz="quarter" idx="36" hasCustomPrompt="1"/>
          </p:nvPr>
        </p:nvSpPr>
        <p:spPr>
          <a:xfrm>
            <a:off x="6952478" y="465738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1" name="Text Placeholder 23"/>
          <p:cNvSpPr>
            <a:spLocks noGrp="1"/>
          </p:cNvSpPr>
          <p:nvPr>
            <p:ph type="body" sz="quarter" idx="37" hasCustomPrompt="1"/>
          </p:nvPr>
        </p:nvSpPr>
        <p:spPr>
          <a:xfrm>
            <a:off x="7334461" y="502420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2" name="Text Placeholder 23"/>
          <p:cNvSpPr>
            <a:spLocks noGrp="1"/>
          </p:cNvSpPr>
          <p:nvPr>
            <p:ph type="body" sz="quarter" idx="38" hasCustomPrompt="1"/>
          </p:nvPr>
        </p:nvSpPr>
        <p:spPr>
          <a:xfrm>
            <a:off x="6132004" y="452684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7" name="Text Placeholder 23"/>
          <p:cNvSpPr>
            <a:spLocks noGrp="1"/>
          </p:cNvSpPr>
          <p:nvPr>
            <p:ph type="body" sz="quarter" idx="39" hasCustomPrompt="1"/>
          </p:nvPr>
        </p:nvSpPr>
        <p:spPr>
          <a:xfrm>
            <a:off x="6312024" y="502420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8" name="Text Placeholder 23"/>
          <p:cNvSpPr>
            <a:spLocks noGrp="1"/>
          </p:cNvSpPr>
          <p:nvPr>
            <p:ph type="body" sz="quarter" idx="40" hasCustomPrompt="1"/>
          </p:nvPr>
        </p:nvSpPr>
        <p:spPr>
          <a:xfrm>
            <a:off x="6456040" y="551723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9" name="Text Placeholder 23"/>
          <p:cNvSpPr>
            <a:spLocks noGrp="1"/>
          </p:cNvSpPr>
          <p:nvPr>
            <p:ph type="body" sz="quarter" idx="41" hasCustomPrompt="1"/>
          </p:nvPr>
        </p:nvSpPr>
        <p:spPr>
          <a:xfrm>
            <a:off x="5021344" y="384308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0" name="Text Placeholder 23"/>
          <p:cNvSpPr>
            <a:spLocks noGrp="1"/>
          </p:cNvSpPr>
          <p:nvPr>
            <p:ph type="body" sz="quarter" idx="42" hasCustomPrompt="1"/>
          </p:nvPr>
        </p:nvSpPr>
        <p:spPr>
          <a:xfrm>
            <a:off x="4505705" y="401413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1" name="Text Placeholder 23"/>
          <p:cNvSpPr>
            <a:spLocks noGrp="1"/>
          </p:cNvSpPr>
          <p:nvPr>
            <p:ph type="body" sz="quarter" idx="43" hasCustomPrompt="1"/>
          </p:nvPr>
        </p:nvSpPr>
        <p:spPr>
          <a:xfrm>
            <a:off x="3989259" y="412435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2" name="Text Placeholder 23"/>
          <p:cNvSpPr>
            <a:spLocks noGrp="1"/>
          </p:cNvSpPr>
          <p:nvPr>
            <p:ph type="body" sz="quarter" idx="44" hasCustomPrompt="1"/>
          </p:nvPr>
        </p:nvSpPr>
        <p:spPr>
          <a:xfrm>
            <a:off x="5258440" y="429062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3" name="Text Placeholder 23"/>
          <p:cNvSpPr>
            <a:spLocks noGrp="1"/>
          </p:cNvSpPr>
          <p:nvPr>
            <p:ph type="body" sz="quarter" idx="45" hasCustomPrompt="1"/>
          </p:nvPr>
        </p:nvSpPr>
        <p:spPr>
          <a:xfrm>
            <a:off x="4874697" y="465738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4" name="Text Placeholder 23"/>
          <p:cNvSpPr>
            <a:spLocks noGrp="1"/>
          </p:cNvSpPr>
          <p:nvPr>
            <p:ph type="body" sz="quarter" idx="46" hasCustomPrompt="1"/>
          </p:nvPr>
        </p:nvSpPr>
        <p:spPr>
          <a:xfrm>
            <a:off x="4515771" y="502420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5" name="Text Placeholder 23"/>
          <p:cNvSpPr>
            <a:spLocks noGrp="1"/>
          </p:cNvSpPr>
          <p:nvPr>
            <p:ph type="body" sz="quarter" idx="47" hasCustomPrompt="1"/>
          </p:nvPr>
        </p:nvSpPr>
        <p:spPr>
          <a:xfrm>
            <a:off x="5689264" y="455437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6" name="Text Placeholder 23"/>
          <p:cNvSpPr>
            <a:spLocks noGrp="1"/>
          </p:cNvSpPr>
          <p:nvPr>
            <p:ph type="body" sz="quarter" idx="48" hasCustomPrompt="1"/>
          </p:nvPr>
        </p:nvSpPr>
        <p:spPr>
          <a:xfrm>
            <a:off x="5584938" y="503276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7" name="Text Placeholder 23"/>
          <p:cNvSpPr>
            <a:spLocks noGrp="1"/>
          </p:cNvSpPr>
          <p:nvPr>
            <p:ph type="body" sz="quarter" idx="49" hasCustomPrompt="1"/>
          </p:nvPr>
        </p:nvSpPr>
        <p:spPr>
          <a:xfrm>
            <a:off x="5437033" y="559296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Tree>
    <p:extLst>
      <p:ext uri="{BB962C8B-B14F-4D97-AF65-F5344CB8AC3E}">
        <p14:creationId xmlns:p14="http://schemas.microsoft.com/office/powerpoint/2010/main" val="1126170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Årshjul - Blå">
    <p:spTree>
      <p:nvGrpSpPr>
        <p:cNvPr id="1" name=""/>
        <p:cNvGrpSpPr/>
        <p:nvPr/>
      </p:nvGrpSpPr>
      <p:grpSpPr>
        <a:xfrm>
          <a:off x="0" y="0"/>
          <a:ext cx="0" cy="0"/>
          <a:chOff x="0" y="0"/>
          <a:chExt cx="0" cy="0"/>
        </a:xfrm>
      </p:grpSpPr>
      <p:pic>
        <p:nvPicPr>
          <p:cNvPr id="43" name="Picture 4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8854" y="1523198"/>
            <a:ext cx="4570098" cy="4570098"/>
          </a:xfrm>
          <a:prstGeom prst="rect">
            <a:avLst/>
          </a:prstGeom>
        </p:spPr>
      </p:pic>
      <p:sp>
        <p:nvSpPr>
          <p:cNvPr id="2" name="Title 1"/>
          <p:cNvSpPr>
            <a:spLocks noGrp="1"/>
          </p:cNvSpPr>
          <p:nvPr>
            <p:ph type="title"/>
          </p:nvPr>
        </p:nvSpPr>
        <p:spPr/>
        <p:txBody>
          <a:bodyPr/>
          <a:lstStyle/>
          <a:p>
            <a:r>
              <a:rPr lang="sv-SE" smtClean="0"/>
              <a:t>Klicka här för att ändra format</a:t>
            </a:r>
            <a:endParaRPr lang="en-US"/>
          </a:p>
        </p:txBody>
      </p:sp>
      <p:sp>
        <p:nvSpPr>
          <p:cNvPr id="3" name="Date Placeholder 2"/>
          <p:cNvSpPr>
            <a:spLocks noGrp="1"/>
          </p:cNvSpPr>
          <p:nvPr>
            <p:ph type="dt" sz="half" idx="10"/>
          </p:nvPr>
        </p:nvSpPr>
        <p:spPr/>
        <p:txBody>
          <a:bodyPr/>
          <a:lstStyle/>
          <a:p>
            <a:r>
              <a:rPr lang="sv-SE"/>
              <a:t>20XX-XX-XX</a:t>
            </a:r>
            <a:endParaRPr lang="sv-SE" dirty="0"/>
          </a:p>
        </p:txBody>
      </p:sp>
      <p:sp>
        <p:nvSpPr>
          <p:cNvPr id="4" name="Footer Placeholder 3"/>
          <p:cNvSpPr>
            <a:spLocks noGrp="1"/>
          </p:cNvSpPr>
          <p:nvPr>
            <p:ph type="ftr" sz="quarter" idx="11"/>
          </p:nvPr>
        </p:nvSpPr>
        <p:spPr/>
        <p:txBody>
          <a:bodyPr/>
          <a:lstStyle/>
          <a:p>
            <a:r>
              <a:rPr lang="sv-SE"/>
              <a:t>Skriv eventuell sidfot här</a:t>
            </a:r>
            <a:endParaRPr lang="sv-SE" dirty="0"/>
          </a:p>
        </p:txBody>
      </p:sp>
      <p:sp>
        <p:nvSpPr>
          <p:cNvPr id="5" name="Slide Number Placeholder 4"/>
          <p:cNvSpPr>
            <a:spLocks noGrp="1"/>
          </p:cNvSpPr>
          <p:nvPr>
            <p:ph type="sldNum" sz="quarter" idx="12"/>
          </p:nvPr>
        </p:nvSpPr>
        <p:spPr/>
        <p:txBody>
          <a:bodyPr/>
          <a:lstStyle/>
          <a:p>
            <a:fld id="{A1FA3D87-4B78-4D5D-8368-DA3305501A4C}" type="slidenum">
              <a:rPr lang="sv-SE" smtClean="0"/>
              <a:pPr/>
              <a:t>‹#›</a:t>
            </a:fld>
            <a:endParaRPr lang="sv-SE" dirty="0"/>
          </a:p>
        </p:txBody>
      </p:sp>
      <p:sp>
        <p:nvSpPr>
          <p:cNvPr id="7" name="Text Placeholder 23"/>
          <p:cNvSpPr>
            <a:spLocks noGrp="1"/>
          </p:cNvSpPr>
          <p:nvPr>
            <p:ph type="body" sz="quarter" idx="14" hasCustomPrompt="1"/>
          </p:nvPr>
        </p:nvSpPr>
        <p:spPr>
          <a:xfrm>
            <a:off x="4485654" y="328749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8" name="Text Placeholder 23"/>
          <p:cNvSpPr>
            <a:spLocks noGrp="1"/>
          </p:cNvSpPr>
          <p:nvPr>
            <p:ph type="body" sz="quarter" idx="15" hasCustomPrompt="1"/>
          </p:nvPr>
        </p:nvSpPr>
        <p:spPr>
          <a:xfrm>
            <a:off x="5021310" y="341129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9" name="Text Placeholder 23"/>
          <p:cNvSpPr>
            <a:spLocks noGrp="1"/>
          </p:cNvSpPr>
          <p:nvPr>
            <p:ph type="body" sz="quarter" idx="16" hasCustomPrompt="1"/>
          </p:nvPr>
        </p:nvSpPr>
        <p:spPr>
          <a:xfrm>
            <a:off x="3990914" y="310747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0" name="Text Placeholder 23"/>
          <p:cNvSpPr>
            <a:spLocks noGrp="1"/>
          </p:cNvSpPr>
          <p:nvPr>
            <p:ph type="body" sz="quarter" idx="17" hasCustomPrompt="1"/>
          </p:nvPr>
        </p:nvSpPr>
        <p:spPr>
          <a:xfrm>
            <a:off x="4485654" y="222708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1" name="Text Placeholder 23"/>
          <p:cNvSpPr>
            <a:spLocks noGrp="1"/>
          </p:cNvSpPr>
          <p:nvPr>
            <p:ph type="body" sz="quarter" idx="18" hasCustomPrompt="1"/>
          </p:nvPr>
        </p:nvSpPr>
        <p:spPr>
          <a:xfrm>
            <a:off x="4865745" y="258712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2" name="Text Placeholder 23"/>
          <p:cNvSpPr>
            <a:spLocks noGrp="1"/>
          </p:cNvSpPr>
          <p:nvPr>
            <p:ph type="body" sz="quarter" idx="19" hasCustomPrompt="1"/>
          </p:nvPr>
        </p:nvSpPr>
        <p:spPr>
          <a:xfrm>
            <a:off x="5234737" y="295429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3" name="Text Placeholder 23"/>
          <p:cNvSpPr>
            <a:spLocks noGrp="1"/>
          </p:cNvSpPr>
          <p:nvPr>
            <p:ph type="body" sz="quarter" idx="20" hasCustomPrompt="1"/>
          </p:nvPr>
        </p:nvSpPr>
        <p:spPr>
          <a:xfrm>
            <a:off x="5414757" y="170294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4" name="Text Placeholder 23"/>
          <p:cNvSpPr>
            <a:spLocks noGrp="1"/>
          </p:cNvSpPr>
          <p:nvPr>
            <p:ph type="body" sz="quarter" idx="21" hasCustomPrompt="1"/>
          </p:nvPr>
        </p:nvSpPr>
        <p:spPr>
          <a:xfrm>
            <a:off x="5518300" y="221094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5" name="Text Placeholder 23"/>
          <p:cNvSpPr>
            <a:spLocks noGrp="1"/>
          </p:cNvSpPr>
          <p:nvPr>
            <p:ph type="body" sz="quarter" idx="22" hasCustomPrompt="1"/>
          </p:nvPr>
        </p:nvSpPr>
        <p:spPr>
          <a:xfrm>
            <a:off x="5710105" y="271419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6" name="Text Placeholder 23"/>
          <p:cNvSpPr>
            <a:spLocks noGrp="1"/>
          </p:cNvSpPr>
          <p:nvPr>
            <p:ph type="body" sz="quarter" idx="23" hasCustomPrompt="1"/>
          </p:nvPr>
        </p:nvSpPr>
        <p:spPr>
          <a:xfrm>
            <a:off x="6384032" y="170332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7" name="Text Placeholder 23"/>
          <p:cNvSpPr>
            <a:spLocks noGrp="1"/>
          </p:cNvSpPr>
          <p:nvPr>
            <p:ph type="body" sz="quarter" idx="24" hasCustomPrompt="1"/>
          </p:nvPr>
        </p:nvSpPr>
        <p:spPr>
          <a:xfrm>
            <a:off x="6312024" y="220737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8" name="Text Placeholder 23"/>
          <p:cNvSpPr>
            <a:spLocks noGrp="1"/>
          </p:cNvSpPr>
          <p:nvPr>
            <p:ph type="body" sz="quarter" idx="25" hasCustomPrompt="1"/>
          </p:nvPr>
        </p:nvSpPr>
        <p:spPr>
          <a:xfrm>
            <a:off x="6132004" y="271143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9" name="Text Placeholder 23"/>
          <p:cNvSpPr>
            <a:spLocks noGrp="1"/>
          </p:cNvSpPr>
          <p:nvPr>
            <p:ph type="body" sz="quarter" idx="26" hasCustomPrompt="1"/>
          </p:nvPr>
        </p:nvSpPr>
        <p:spPr>
          <a:xfrm>
            <a:off x="6592438" y="296609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0" name="Text Placeholder 23"/>
          <p:cNvSpPr>
            <a:spLocks noGrp="1"/>
          </p:cNvSpPr>
          <p:nvPr>
            <p:ph type="body" sz="quarter" idx="27" hasCustomPrompt="1"/>
          </p:nvPr>
        </p:nvSpPr>
        <p:spPr>
          <a:xfrm>
            <a:off x="6960904" y="258712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1" name="Text Placeholder 23"/>
          <p:cNvSpPr>
            <a:spLocks noGrp="1"/>
          </p:cNvSpPr>
          <p:nvPr>
            <p:ph type="body" sz="quarter" idx="28" hasCustomPrompt="1"/>
          </p:nvPr>
        </p:nvSpPr>
        <p:spPr>
          <a:xfrm>
            <a:off x="7329365" y="222708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2" name="Text Placeholder 23"/>
          <p:cNvSpPr>
            <a:spLocks noGrp="1"/>
          </p:cNvSpPr>
          <p:nvPr>
            <p:ph type="body" sz="quarter" idx="29" hasCustomPrompt="1"/>
          </p:nvPr>
        </p:nvSpPr>
        <p:spPr>
          <a:xfrm>
            <a:off x="6816080" y="342507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3" name="Text Placeholder 23"/>
          <p:cNvSpPr>
            <a:spLocks noGrp="1"/>
          </p:cNvSpPr>
          <p:nvPr>
            <p:ph type="body" sz="quarter" idx="30" hasCustomPrompt="1"/>
          </p:nvPr>
        </p:nvSpPr>
        <p:spPr>
          <a:xfrm>
            <a:off x="7329365" y="328749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4" name="Text Placeholder 23"/>
          <p:cNvSpPr>
            <a:spLocks noGrp="1"/>
          </p:cNvSpPr>
          <p:nvPr>
            <p:ph type="body" sz="quarter" idx="31" hasCustomPrompt="1"/>
          </p:nvPr>
        </p:nvSpPr>
        <p:spPr>
          <a:xfrm>
            <a:off x="7825760" y="314611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5" name="Text Placeholder 23"/>
          <p:cNvSpPr>
            <a:spLocks noGrp="1"/>
          </p:cNvSpPr>
          <p:nvPr>
            <p:ph type="body" sz="quarter" idx="32" hasCustomPrompt="1"/>
          </p:nvPr>
        </p:nvSpPr>
        <p:spPr>
          <a:xfrm>
            <a:off x="6816080" y="383662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6" name="Text Placeholder 23"/>
          <p:cNvSpPr>
            <a:spLocks noGrp="1"/>
          </p:cNvSpPr>
          <p:nvPr>
            <p:ph type="body" sz="quarter" idx="33" hasCustomPrompt="1"/>
          </p:nvPr>
        </p:nvSpPr>
        <p:spPr>
          <a:xfrm>
            <a:off x="7341521" y="397983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7" name="Text Placeholder 23"/>
          <p:cNvSpPr>
            <a:spLocks noGrp="1"/>
          </p:cNvSpPr>
          <p:nvPr>
            <p:ph type="body" sz="quarter" idx="34" hasCustomPrompt="1"/>
          </p:nvPr>
        </p:nvSpPr>
        <p:spPr>
          <a:xfrm>
            <a:off x="7849948" y="407958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8" name="Text Placeholder 23"/>
          <p:cNvSpPr>
            <a:spLocks noGrp="1"/>
          </p:cNvSpPr>
          <p:nvPr>
            <p:ph type="body" sz="quarter" idx="35" hasCustomPrompt="1"/>
          </p:nvPr>
        </p:nvSpPr>
        <p:spPr>
          <a:xfrm>
            <a:off x="6577047" y="429986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9" name="Text Placeholder 23"/>
          <p:cNvSpPr>
            <a:spLocks noGrp="1"/>
          </p:cNvSpPr>
          <p:nvPr>
            <p:ph type="body" sz="quarter" idx="36" hasCustomPrompt="1"/>
          </p:nvPr>
        </p:nvSpPr>
        <p:spPr>
          <a:xfrm>
            <a:off x="6952478" y="465990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0" name="Text Placeholder 23"/>
          <p:cNvSpPr>
            <a:spLocks noGrp="1"/>
          </p:cNvSpPr>
          <p:nvPr>
            <p:ph type="body" sz="quarter" idx="37" hasCustomPrompt="1"/>
          </p:nvPr>
        </p:nvSpPr>
        <p:spPr>
          <a:xfrm>
            <a:off x="7334461" y="502672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1" name="Text Placeholder 23"/>
          <p:cNvSpPr>
            <a:spLocks noGrp="1"/>
          </p:cNvSpPr>
          <p:nvPr>
            <p:ph type="body" sz="quarter" idx="38" hasCustomPrompt="1"/>
          </p:nvPr>
        </p:nvSpPr>
        <p:spPr>
          <a:xfrm>
            <a:off x="6132004" y="452935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2" name="Text Placeholder 23"/>
          <p:cNvSpPr>
            <a:spLocks noGrp="1"/>
          </p:cNvSpPr>
          <p:nvPr>
            <p:ph type="body" sz="quarter" idx="39" hasCustomPrompt="1"/>
          </p:nvPr>
        </p:nvSpPr>
        <p:spPr>
          <a:xfrm>
            <a:off x="6312024" y="502672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3" name="Text Placeholder 23"/>
          <p:cNvSpPr>
            <a:spLocks noGrp="1"/>
          </p:cNvSpPr>
          <p:nvPr>
            <p:ph type="body" sz="quarter" idx="40" hasCustomPrompt="1"/>
          </p:nvPr>
        </p:nvSpPr>
        <p:spPr>
          <a:xfrm>
            <a:off x="6456040" y="551974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4" name="Text Placeholder 23"/>
          <p:cNvSpPr>
            <a:spLocks noGrp="1"/>
          </p:cNvSpPr>
          <p:nvPr>
            <p:ph type="body" sz="quarter" idx="41" hasCustomPrompt="1"/>
          </p:nvPr>
        </p:nvSpPr>
        <p:spPr>
          <a:xfrm>
            <a:off x="5021344" y="384560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5" name="Text Placeholder 23"/>
          <p:cNvSpPr>
            <a:spLocks noGrp="1"/>
          </p:cNvSpPr>
          <p:nvPr>
            <p:ph type="body" sz="quarter" idx="42" hasCustomPrompt="1"/>
          </p:nvPr>
        </p:nvSpPr>
        <p:spPr>
          <a:xfrm>
            <a:off x="4505705" y="401664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6" name="Text Placeholder 23"/>
          <p:cNvSpPr>
            <a:spLocks noGrp="1"/>
          </p:cNvSpPr>
          <p:nvPr>
            <p:ph type="body" sz="quarter" idx="43" hasCustomPrompt="1"/>
          </p:nvPr>
        </p:nvSpPr>
        <p:spPr>
          <a:xfrm>
            <a:off x="3989259" y="412686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7" name="Text Placeholder 23"/>
          <p:cNvSpPr>
            <a:spLocks noGrp="1"/>
          </p:cNvSpPr>
          <p:nvPr>
            <p:ph type="body" sz="quarter" idx="44" hasCustomPrompt="1"/>
          </p:nvPr>
        </p:nvSpPr>
        <p:spPr>
          <a:xfrm>
            <a:off x="5258440" y="429313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8" name="Text Placeholder 23"/>
          <p:cNvSpPr>
            <a:spLocks noGrp="1"/>
          </p:cNvSpPr>
          <p:nvPr>
            <p:ph type="body" sz="quarter" idx="45" hasCustomPrompt="1"/>
          </p:nvPr>
        </p:nvSpPr>
        <p:spPr>
          <a:xfrm>
            <a:off x="4874697" y="465990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9" name="Text Placeholder 23"/>
          <p:cNvSpPr>
            <a:spLocks noGrp="1"/>
          </p:cNvSpPr>
          <p:nvPr>
            <p:ph type="body" sz="quarter" idx="46" hasCustomPrompt="1"/>
          </p:nvPr>
        </p:nvSpPr>
        <p:spPr>
          <a:xfrm>
            <a:off x="4515771" y="502672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0" name="Text Placeholder 23"/>
          <p:cNvSpPr>
            <a:spLocks noGrp="1"/>
          </p:cNvSpPr>
          <p:nvPr>
            <p:ph type="body" sz="quarter" idx="47" hasCustomPrompt="1"/>
          </p:nvPr>
        </p:nvSpPr>
        <p:spPr>
          <a:xfrm>
            <a:off x="5689264" y="455689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1" name="Text Placeholder 23"/>
          <p:cNvSpPr>
            <a:spLocks noGrp="1"/>
          </p:cNvSpPr>
          <p:nvPr>
            <p:ph type="body" sz="quarter" idx="48" hasCustomPrompt="1"/>
          </p:nvPr>
        </p:nvSpPr>
        <p:spPr>
          <a:xfrm>
            <a:off x="5584938" y="503528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2" name="Text Placeholder 23"/>
          <p:cNvSpPr>
            <a:spLocks noGrp="1"/>
          </p:cNvSpPr>
          <p:nvPr>
            <p:ph type="body" sz="quarter" idx="49" hasCustomPrompt="1"/>
          </p:nvPr>
        </p:nvSpPr>
        <p:spPr>
          <a:xfrm>
            <a:off x="5437033" y="559547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Tree>
    <p:extLst>
      <p:ext uri="{BB962C8B-B14F-4D97-AF65-F5344CB8AC3E}">
        <p14:creationId xmlns:p14="http://schemas.microsoft.com/office/powerpoint/2010/main" val="1186204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ext och bild">
    <p:spTree>
      <p:nvGrpSpPr>
        <p:cNvPr id="1" name=""/>
        <p:cNvGrpSpPr/>
        <p:nvPr/>
      </p:nvGrpSpPr>
      <p:grpSpPr>
        <a:xfrm>
          <a:off x="0" y="0"/>
          <a:ext cx="0" cy="0"/>
          <a:chOff x="0" y="0"/>
          <a:chExt cx="0" cy="0"/>
        </a:xfrm>
      </p:grpSpPr>
      <p:sp>
        <p:nvSpPr>
          <p:cNvPr id="11" name="Platshållare för text 10"/>
          <p:cNvSpPr>
            <a:spLocks noGrp="1"/>
          </p:cNvSpPr>
          <p:nvPr>
            <p:ph type="body" sz="quarter" idx="13"/>
          </p:nvPr>
        </p:nvSpPr>
        <p:spPr>
          <a:xfrm>
            <a:off x="611717" y="1440000"/>
            <a:ext cx="5184000" cy="3960000"/>
          </a:xfrm>
          <a:prstGeom prst="rect">
            <a:avLst/>
          </a:prstGeom>
        </p:spPr>
        <p:txBody>
          <a:bodyPr/>
          <a:lstStyle>
            <a:lvl1pPr marL="342900" indent="-342900" algn="l">
              <a:lnSpc>
                <a:spcPct val="100000"/>
              </a:lnSpc>
              <a:buFont typeface="Arial"/>
              <a:buChar char="•"/>
              <a:defRPr sz="2000"/>
            </a:lvl1pPr>
          </a:lstStyle>
          <a:p>
            <a:pPr lvl="0"/>
            <a:r>
              <a:rPr lang="sv-SE" dirty="0" smtClean="0"/>
              <a:t>Klicka här för att ändra format på bakgrundstexten</a:t>
            </a:r>
          </a:p>
          <a:p>
            <a:pPr lvl="0"/>
            <a:endParaRPr lang="sv-SE" dirty="0" smtClean="0"/>
          </a:p>
        </p:txBody>
      </p:sp>
      <p:sp>
        <p:nvSpPr>
          <p:cNvPr id="15" name="Platshållare för bild 14"/>
          <p:cNvSpPr>
            <a:spLocks noGrp="1"/>
          </p:cNvSpPr>
          <p:nvPr>
            <p:ph type="pic" sz="quarter" idx="14"/>
          </p:nvPr>
        </p:nvSpPr>
        <p:spPr>
          <a:xfrm>
            <a:off x="6096684" y="1440000"/>
            <a:ext cx="5472000" cy="3960000"/>
          </a:xfrm>
          <a:prstGeom prst="rect">
            <a:avLst/>
          </a:prstGeom>
        </p:spPr>
        <p:txBody>
          <a:bodyPr rtlCol="0">
            <a:normAutofit/>
          </a:bodyPr>
          <a:lstStyle>
            <a:lvl1pPr>
              <a:lnSpc>
                <a:spcPct val="100000"/>
              </a:lnSpc>
              <a:defRPr sz="2000"/>
            </a:lvl1pPr>
          </a:lstStyle>
          <a:p>
            <a:pPr lvl="0"/>
            <a:endParaRPr lang="sv-SE" noProof="0" dirty="0"/>
          </a:p>
        </p:txBody>
      </p:sp>
      <p:sp>
        <p:nvSpPr>
          <p:cNvPr id="8" name="Rubrik 7"/>
          <p:cNvSpPr>
            <a:spLocks noGrp="1"/>
          </p:cNvSpPr>
          <p:nvPr>
            <p:ph type="title"/>
          </p:nvPr>
        </p:nvSpPr>
        <p:spPr/>
        <p:txBody>
          <a:bodyPr/>
          <a:lstStyle/>
          <a:p>
            <a:r>
              <a:rPr lang="sv-SE" smtClean="0"/>
              <a:t>Klicka här för att ändra format</a:t>
            </a:r>
            <a:endParaRPr lang="sv-SE" dirty="0"/>
          </a:p>
        </p:txBody>
      </p:sp>
      <p:sp>
        <p:nvSpPr>
          <p:cNvPr id="5" name="Platshållare för datum 1"/>
          <p:cNvSpPr>
            <a:spLocks noGrp="1"/>
          </p:cNvSpPr>
          <p:nvPr>
            <p:ph type="dt" sz="half" idx="15"/>
          </p:nvPr>
        </p:nvSpPr>
        <p:spPr/>
        <p:txBody>
          <a:bodyPr/>
          <a:lstStyle>
            <a:lvl1pPr>
              <a:defRPr/>
            </a:lvl1pPr>
          </a:lstStyle>
          <a:p>
            <a:pPr>
              <a:defRPr/>
            </a:pPr>
            <a:fld id="{57082AA9-FD8D-564A-9997-71EBD44E5801}" type="datetime1">
              <a:rPr lang="sv-SE"/>
              <a:pPr>
                <a:defRPr/>
              </a:pPr>
              <a:t>2024-03-10</a:t>
            </a:fld>
            <a:endParaRPr lang="sv-SE" dirty="0"/>
          </a:p>
        </p:txBody>
      </p:sp>
      <p:sp>
        <p:nvSpPr>
          <p:cNvPr id="6" name="Platshållare för bildnummer 2"/>
          <p:cNvSpPr>
            <a:spLocks noGrp="1"/>
          </p:cNvSpPr>
          <p:nvPr>
            <p:ph type="sldNum" sz="quarter" idx="16"/>
          </p:nvPr>
        </p:nvSpPr>
        <p:spPr/>
        <p:txBody>
          <a:bodyPr/>
          <a:lstStyle>
            <a:lvl1pPr>
              <a:defRPr/>
            </a:lvl1pPr>
          </a:lstStyle>
          <a:p>
            <a:pPr>
              <a:defRPr/>
            </a:pPr>
            <a:r>
              <a:rPr lang="sv-SE"/>
              <a:t>Sid </a:t>
            </a:r>
            <a:fld id="{10B7088A-FB45-F64A-AAD6-0E66385A17F0}" type="slidenum">
              <a:rPr lang="sv-SE"/>
              <a:pPr>
                <a:defRPr/>
              </a:pPr>
              <a:t>‹#›</a:t>
            </a:fld>
            <a:endParaRPr lang="sv-SE"/>
          </a:p>
        </p:txBody>
      </p:sp>
      <p:sp>
        <p:nvSpPr>
          <p:cNvPr id="7" name="Platshållare för sidfot 2"/>
          <p:cNvSpPr>
            <a:spLocks noGrp="1"/>
          </p:cNvSpPr>
          <p:nvPr>
            <p:ph type="ftr" sz="quarter" idx="17"/>
          </p:nvPr>
        </p:nvSpPr>
        <p:spPr/>
        <p:txBody>
          <a:bodyPr/>
          <a:lstStyle>
            <a:lvl1pPr>
              <a:defRPr/>
            </a:lvl1pPr>
          </a:lstStyle>
          <a:p>
            <a:pPr>
              <a:defRPr/>
            </a:pPr>
            <a:endParaRPr lang="sv-SE"/>
          </a:p>
        </p:txBody>
      </p:sp>
    </p:spTree>
    <p:extLst>
      <p:ext uri="{BB962C8B-B14F-4D97-AF65-F5344CB8AC3E}">
        <p14:creationId xmlns:p14="http://schemas.microsoft.com/office/powerpoint/2010/main" val="2999493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sida -  svart logo grå bakgrund">
    <p:bg>
      <p:bgPr>
        <a:solidFill>
          <a:srgbClr val="F5F3EE"/>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609600" y="457200"/>
            <a:ext cx="7320000" cy="968400"/>
          </a:xfrm>
        </p:spPr>
        <p:txBody>
          <a:bodyPr/>
          <a:lstStyle>
            <a:lvl1pPr>
              <a:defRPr>
                <a:solidFill>
                  <a:schemeClr val="tx1"/>
                </a:solidFill>
              </a:defRPr>
            </a:lvl1pPr>
          </a:lstStyle>
          <a:p>
            <a:r>
              <a:rPr lang="sv-SE" smtClean="0"/>
              <a:t>Klicka här för att ändra format</a:t>
            </a:r>
            <a:endParaRPr lang="sv-SE" dirty="0"/>
          </a:p>
        </p:txBody>
      </p:sp>
      <p:sp>
        <p:nvSpPr>
          <p:cNvPr id="4" name="Platshållare för text 3"/>
          <p:cNvSpPr>
            <a:spLocks noGrp="1"/>
          </p:cNvSpPr>
          <p:nvPr>
            <p:ph type="body" sz="quarter" idx="10" hasCustomPrompt="1"/>
          </p:nvPr>
        </p:nvSpPr>
        <p:spPr>
          <a:xfrm>
            <a:off x="609600" y="1440000"/>
            <a:ext cx="7305600" cy="1753200"/>
          </a:xfrm>
        </p:spPr>
        <p:txBody>
          <a:bodyPr/>
          <a:lstStyle>
            <a:lvl1pPr marL="0" indent="0">
              <a:buNone/>
              <a:defRPr/>
            </a:lvl1pPr>
          </a:lstStyle>
          <a:p>
            <a:r>
              <a:rPr lang="sv-SE" dirty="0"/>
              <a:t>Skriv </a:t>
            </a:r>
            <a:r>
              <a:rPr lang="sv-SE" dirty="0" err="1"/>
              <a:t>ev</a:t>
            </a:r>
            <a:r>
              <a:rPr lang="sv-SE" dirty="0"/>
              <a:t> underrubrik här</a:t>
            </a:r>
          </a:p>
        </p:txBody>
      </p:sp>
      <p:pic>
        <p:nvPicPr>
          <p:cNvPr id="11" name="Bildobjekt 10" descr="Logo Stockholms Stad"/>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214399" y="467862"/>
            <a:ext cx="1368000" cy="468276"/>
          </a:xfrm>
          <a:prstGeom prst="rect">
            <a:avLst/>
          </a:prstGeom>
        </p:spPr>
      </p:pic>
    </p:spTree>
    <p:extLst>
      <p:ext uri="{BB962C8B-B14F-4D97-AF65-F5344CB8AC3E}">
        <p14:creationId xmlns:p14="http://schemas.microsoft.com/office/powerpoint/2010/main" val="22671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1 Bred">
    <p:spTree>
      <p:nvGrpSpPr>
        <p:cNvPr id="1" name=""/>
        <p:cNvGrpSpPr/>
        <p:nvPr/>
      </p:nvGrpSpPr>
      <p:grpSpPr>
        <a:xfrm>
          <a:off x="0" y="0"/>
          <a:ext cx="0" cy="0"/>
          <a:chOff x="0" y="0"/>
          <a:chExt cx="0" cy="0"/>
        </a:xfrm>
      </p:grpSpPr>
      <p:sp>
        <p:nvSpPr>
          <p:cNvPr id="6" name="Platshållare för text 16"/>
          <p:cNvSpPr txBox="1">
            <a:spLocks/>
          </p:cNvSpPr>
          <p:nvPr userDrawn="1"/>
        </p:nvSpPr>
        <p:spPr>
          <a:xfrm>
            <a:off x="609600" y="457201"/>
            <a:ext cx="7344000" cy="3960813"/>
          </a:xfrm>
          <a:prstGeom prst="rect">
            <a:avLst/>
          </a:prstGeom>
          <a:solidFill>
            <a:schemeClr val="accent4"/>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911424" y="628016"/>
            <a:ext cx="6816757" cy="1144800"/>
          </a:xfrm>
        </p:spPr>
        <p:txBody>
          <a:bodyPr/>
          <a:lstStyle>
            <a:lvl1pPr>
              <a:defRPr>
                <a:solidFill>
                  <a:schemeClr val="bg1"/>
                </a:solidFill>
              </a:defRPr>
            </a:lvl1pPr>
          </a:lstStyle>
          <a:p>
            <a:r>
              <a:rPr lang="sv-SE" smtClean="0"/>
              <a:t>Klicka här för att ändra format</a:t>
            </a:r>
            <a:endParaRPr lang="sv-SE" dirty="0"/>
          </a:p>
        </p:txBody>
      </p:sp>
      <p:sp>
        <p:nvSpPr>
          <p:cNvPr id="10" name="Platshållare för text 9"/>
          <p:cNvSpPr>
            <a:spLocks noGrp="1"/>
          </p:cNvSpPr>
          <p:nvPr>
            <p:ph type="body" sz="quarter" idx="14"/>
          </p:nvPr>
        </p:nvSpPr>
        <p:spPr bwMode="white">
          <a:xfrm>
            <a:off x="911424" y="1844675"/>
            <a:ext cx="6816757"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smtClean="0"/>
              <a:t>Redigera format för bakgrundstext</a:t>
            </a:r>
          </a:p>
        </p:txBody>
      </p:sp>
      <p:sp>
        <p:nvSpPr>
          <p:cNvPr id="8" name="Platshållare för bild 7"/>
          <p:cNvSpPr>
            <a:spLocks noGrp="1"/>
          </p:cNvSpPr>
          <p:nvPr>
            <p:ph type="pic" sz="quarter" idx="13"/>
          </p:nvPr>
        </p:nvSpPr>
        <p:spPr>
          <a:xfrm>
            <a:off x="7929600" y="4418012"/>
            <a:ext cx="3652800" cy="1980000"/>
          </a:xfrm>
          <a:solidFill>
            <a:schemeClr val="accent2"/>
          </a:solidFill>
        </p:spPr>
        <p:txBody>
          <a:bodyPr anchor="t" anchorCtr="1"/>
          <a:lstStyle>
            <a:lvl1pPr marL="0" indent="0">
              <a:buFontTx/>
              <a:buNone/>
              <a:defRPr>
                <a:solidFill>
                  <a:schemeClr val="bg1"/>
                </a:solidFill>
              </a:defRPr>
            </a:lvl1pPr>
          </a:lstStyle>
          <a:p>
            <a:r>
              <a:rPr lang="sv-SE" smtClean="0"/>
              <a:t>Klicka på ikonen för att lägga till en bild</a:t>
            </a:r>
            <a:endParaRPr lang="sv-SE"/>
          </a:p>
        </p:txBody>
      </p:sp>
      <p:pic>
        <p:nvPicPr>
          <p:cNvPr id="9" name="Bildobjekt 8" descr="Logo Stockholms Stad"/>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214400" y="467862"/>
            <a:ext cx="1368000" cy="468276"/>
          </a:xfrm>
          <a:prstGeom prst="rect">
            <a:avLst/>
          </a:prstGeom>
        </p:spPr>
      </p:pic>
      <p:sp>
        <p:nvSpPr>
          <p:cNvPr id="11" name="textruta 10"/>
          <p:cNvSpPr txBox="1"/>
          <p:nvPr userDrawn="1"/>
        </p:nvSpPr>
        <p:spPr>
          <a:xfrm>
            <a:off x="12288688" y="4483354"/>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268767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2 Bred">
    <p:spTree>
      <p:nvGrpSpPr>
        <p:cNvPr id="1" name=""/>
        <p:cNvGrpSpPr/>
        <p:nvPr/>
      </p:nvGrpSpPr>
      <p:grpSpPr>
        <a:xfrm>
          <a:off x="0" y="0"/>
          <a:ext cx="0" cy="0"/>
          <a:chOff x="0" y="0"/>
          <a:chExt cx="0" cy="0"/>
        </a:xfrm>
      </p:grpSpPr>
      <p:sp>
        <p:nvSpPr>
          <p:cNvPr id="6" name="Platshållare för text 16"/>
          <p:cNvSpPr txBox="1">
            <a:spLocks/>
          </p:cNvSpPr>
          <p:nvPr userDrawn="1"/>
        </p:nvSpPr>
        <p:spPr>
          <a:xfrm>
            <a:off x="609600" y="457201"/>
            <a:ext cx="7344000" cy="3960813"/>
          </a:xfrm>
          <a:prstGeom prst="rect">
            <a:avLst/>
          </a:prstGeom>
          <a:solidFill>
            <a:schemeClr val="accent5"/>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911424" y="628016"/>
            <a:ext cx="6816757" cy="1144800"/>
          </a:xfrm>
        </p:spPr>
        <p:txBody>
          <a:bodyPr/>
          <a:lstStyle>
            <a:lvl1pPr>
              <a:defRPr>
                <a:solidFill>
                  <a:schemeClr val="bg1"/>
                </a:solidFill>
              </a:defRPr>
            </a:lvl1pPr>
          </a:lstStyle>
          <a:p>
            <a:r>
              <a:rPr lang="sv-SE" smtClean="0"/>
              <a:t>Klicka här för att ändra format</a:t>
            </a:r>
            <a:endParaRPr lang="sv-SE" dirty="0"/>
          </a:p>
        </p:txBody>
      </p:sp>
      <p:sp>
        <p:nvSpPr>
          <p:cNvPr id="10" name="Platshållare för text 9"/>
          <p:cNvSpPr>
            <a:spLocks noGrp="1"/>
          </p:cNvSpPr>
          <p:nvPr>
            <p:ph type="body" sz="quarter" idx="14"/>
          </p:nvPr>
        </p:nvSpPr>
        <p:spPr bwMode="white">
          <a:xfrm>
            <a:off x="911424" y="1844675"/>
            <a:ext cx="6816757"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smtClean="0"/>
              <a:t>Redigera format för bakgrundstext</a:t>
            </a:r>
          </a:p>
        </p:txBody>
      </p:sp>
      <p:sp>
        <p:nvSpPr>
          <p:cNvPr id="8" name="Platshållare för bild 7"/>
          <p:cNvSpPr>
            <a:spLocks noGrp="1"/>
          </p:cNvSpPr>
          <p:nvPr>
            <p:ph type="pic" sz="quarter" idx="13"/>
          </p:nvPr>
        </p:nvSpPr>
        <p:spPr>
          <a:xfrm>
            <a:off x="7929600" y="4418012"/>
            <a:ext cx="3652800" cy="1980000"/>
          </a:xfrm>
          <a:solidFill>
            <a:schemeClr val="accent1"/>
          </a:solidFill>
        </p:spPr>
        <p:txBody>
          <a:bodyPr anchor="t" anchorCtr="1"/>
          <a:lstStyle>
            <a:lvl1pPr marL="0" indent="0">
              <a:buFontTx/>
              <a:buNone/>
              <a:defRPr>
                <a:solidFill>
                  <a:schemeClr val="bg1"/>
                </a:solidFill>
              </a:defRPr>
            </a:lvl1pPr>
          </a:lstStyle>
          <a:p>
            <a:r>
              <a:rPr lang="sv-SE" smtClean="0"/>
              <a:t>Klicka på ikonen för att lägga till en bild</a:t>
            </a:r>
            <a:endParaRPr lang="sv-SE"/>
          </a:p>
        </p:txBody>
      </p:sp>
      <p:pic>
        <p:nvPicPr>
          <p:cNvPr id="9" name="Bildobjekt 8" descr="Logo Stockholms Stad"/>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214399" y="467862"/>
            <a:ext cx="1368000" cy="468276"/>
          </a:xfrm>
          <a:prstGeom prst="rect">
            <a:avLst/>
          </a:prstGeom>
        </p:spPr>
      </p:pic>
      <p:sp>
        <p:nvSpPr>
          <p:cNvPr id="13" name="textruta 12"/>
          <p:cNvSpPr txBox="1"/>
          <p:nvPr userDrawn="1"/>
        </p:nvSpPr>
        <p:spPr>
          <a:xfrm>
            <a:off x="12288688" y="4483354"/>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324485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3 Bred">
    <p:spTree>
      <p:nvGrpSpPr>
        <p:cNvPr id="1" name=""/>
        <p:cNvGrpSpPr/>
        <p:nvPr/>
      </p:nvGrpSpPr>
      <p:grpSpPr>
        <a:xfrm>
          <a:off x="0" y="0"/>
          <a:ext cx="0" cy="0"/>
          <a:chOff x="0" y="0"/>
          <a:chExt cx="0" cy="0"/>
        </a:xfrm>
      </p:grpSpPr>
      <p:sp>
        <p:nvSpPr>
          <p:cNvPr id="6" name="Platshållare för text 16"/>
          <p:cNvSpPr txBox="1">
            <a:spLocks/>
          </p:cNvSpPr>
          <p:nvPr userDrawn="1"/>
        </p:nvSpPr>
        <p:spPr>
          <a:xfrm>
            <a:off x="609600" y="457201"/>
            <a:ext cx="7344000" cy="3960813"/>
          </a:xfrm>
          <a:prstGeom prst="rect">
            <a:avLst/>
          </a:prstGeom>
          <a:solidFill>
            <a:schemeClr val="accent2"/>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911424" y="628016"/>
            <a:ext cx="6816757" cy="1144800"/>
          </a:xfrm>
        </p:spPr>
        <p:txBody>
          <a:bodyPr/>
          <a:lstStyle>
            <a:lvl1pPr>
              <a:defRPr>
                <a:solidFill>
                  <a:schemeClr val="bg1"/>
                </a:solidFill>
              </a:defRPr>
            </a:lvl1pPr>
          </a:lstStyle>
          <a:p>
            <a:r>
              <a:rPr lang="sv-SE" smtClean="0"/>
              <a:t>Klicka här för att ändra format</a:t>
            </a:r>
            <a:endParaRPr lang="sv-SE" dirty="0"/>
          </a:p>
        </p:txBody>
      </p:sp>
      <p:sp>
        <p:nvSpPr>
          <p:cNvPr id="10" name="Platshållare för text 9"/>
          <p:cNvSpPr>
            <a:spLocks noGrp="1"/>
          </p:cNvSpPr>
          <p:nvPr>
            <p:ph type="body" sz="quarter" idx="14"/>
          </p:nvPr>
        </p:nvSpPr>
        <p:spPr bwMode="white">
          <a:xfrm>
            <a:off x="911424" y="1844675"/>
            <a:ext cx="6816757"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smtClean="0"/>
              <a:t>Redigera format för bakgrundstext</a:t>
            </a:r>
          </a:p>
        </p:txBody>
      </p:sp>
      <p:sp>
        <p:nvSpPr>
          <p:cNvPr id="8" name="Platshållare för bild 7"/>
          <p:cNvSpPr>
            <a:spLocks noGrp="1"/>
          </p:cNvSpPr>
          <p:nvPr>
            <p:ph type="pic" sz="quarter" idx="13"/>
          </p:nvPr>
        </p:nvSpPr>
        <p:spPr>
          <a:xfrm>
            <a:off x="7929600" y="4418012"/>
            <a:ext cx="3652800" cy="1980000"/>
          </a:xfrm>
          <a:solidFill>
            <a:schemeClr val="accent4"/>
          </a:solidFill>
        </p:spPr>
        <p:txBody>
          <a:bodyPr anchor="t" anchorCtr="1"/>
          <a:lstStyle>
            <a:lvl1pPr marL="0" indent="0">
              <a:buFontTx/>
              <a:buNone/>
              <a:defRPr>
                <a:solidFill>
                  <a:schemeClr val="bg1"/>
                </a:solidFill>
              </a:defRPr>
            </a:lvl1pPr>
          </a:lstStyle>
          <a:p>
            <a:r>
              <a:rPr lang="sv-SE" smtClean="0"/>
              <a:t>Klicka på ikonen för att lägga till en bild</a:t>
            </a:r>
            <a:endParaRPr lang="sv-SE"/>
          </a:p>
        </p:txBody>
      </p:sp>
      <p:pic>
        <p:nvPicPr>
          <p:cNvPr id="9" name="Bildobjekt 8" descr="Logo Stockholms Stad"/>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214399" y="467862"/>
            <a:ext cx="1368000" cy="468276"/>
          </a:xfrm>
          <a:prstGeom prst="rect">
            <a:avLst/>
          </a:prstGeom>
        </p:spPr>
      </p:pic>
      <p:sp>
        <p:nvSpPr>
          <p:cNvPr id="13" name="textruta 12"/>
          <p:cNvSpPr txBox="1"/>
          <p:nvPr userDrawn="1"/>
        </p:nvSpPr>
        <p:spPr>
          <a:xfrm>
            <a:off x="12288688" y="4483354"/>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2290562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4 Bred">
    <p:spTree>
      <p:nvGrpSpPr>
        <p:cNvPr id="1" name=""/>
        <p:cNvGrpSpPr/>
        <p:nvPr/>
      </p:nvGrpSpPr>
      <p:grpSpPr>
        <a:xfrm>
          <a:off x="0" y="0"/>
          <a:ext cx="0" cy="0"/>
          <a:chOff x="0" y="0"/>
          <a:chExt cx="0" cy="0"/>
        </a:xfrm>
      </p:grpSpPr>
      <p:sp>
        <p:nvSpPr>
          <p:cNvPr id="6" name="Platshållare för text 16"/>
          <p:cNvSpPr txBox="1">
            <a:spLocks/>
          </p:cNvSpPr>
          <p:nvPr userDrawn="1"/>
        </p:nvSpPr>
        <p:spPr>
          <a:xfrm>
            <a:off x="609600" y="457201"/>
            <a:ext cx="7344000" cy="3960813"/>
          </a:xfrm>
          <a:prstGeom prst="rect">
            <a:avLst/>
          </a:prstGeom>
          <a:solidFill>
            <a:schemeClr val="accent1"/>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911424" y="628016"/>
            <a:ext cx="6816757" cy="1144800"/>
          </a:xfrm>
        </p:spPr>
        <p:txBody>
          <a:bodyPr/>
          <a:lstStyle>
            <a:lvl1pPr>
              <a:defRPr>
                <a:solidFill>
                  <a:schemeClr val="bg1"/>
                </a:solidFill>
              </a:defRPr>
            </a:lvl1pPr>
          </a:lstStyle>
          <a:p>
            <a:r>
              <a:rPr lang="sv-SE" smtClean="0"/>
              <a:t>Klicka här för att ändra format</a:t>
            </a:r>
            <a:endParaRPr lang="sv-SE" dirty="0"/>
          </a:p>
        </p:txBody>
      </p:sp>
      <p:sp>
        <p:nvSpPr>
          <p:cNvPr id="10" name="Platshållare för text 9"/>
          <p:cNvSpPr>
            <a:spLocks noGrp="1"/>
          </p:cNvSpPr>
          <p:nvPr>
            <p:ph type="body" sz="quarter" idx="14"/>
          </p:nvPr>
        </p:nvSpPr>
        <p:spPr bwMode="white">
          <a:xfrm>
            <a:off x="911424" y="1844675"/>
            <a:ext cx="6816757"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smtClean="0"/>
              <a:t>Redigera format för bakgrundstext</a:t>
            </a:r>
          </a:p>
        </p:txBody>
      </p:sp>
      <p:sp>
        <p:nvSpPr>
          <p:cNvPr id="8" name="Platshållare för bild 7"/>
          <p:cNvSpPr>
            <a:spLocks noGrp="1"/>
          </p:cNvSpPr>
          <p:nvPr>
            <p:ph type="pic" sz="quarter" idx="13"/>
          </p:nvPr>
        </p:nvSpPr>
        <p:spPr>
          <a:xfrm>
            <a:off x="7929600" y="4418012"/>
            <a:ext cx="3652800" cy="1980000"/>
          </a:xfrm>
          <a:solidFill>
            <a:schemeClr val="accent5"/>
          </a:solidFill>
        </p:spPr>
        <p:txBody>
          <a:bodyPr anchor="t" anchorCtr="1"/>
          <a:lstStyle>
            <a:lvl1pPr marL="0" indent="0">
              <a:buFontTx/>
              <a:buNone/>
              <a:defRPr>
                <a:solidFill>
                  <a:schemeClr val="bg1"/>
                </a:solidFill>
              </a:defRPr>
            </a:lvl1pPr>
          </a:lstStyle>
          <a:p>
            <a:r>
              <a:rPr lang="sv-SE" smtClean="0"/>
              <a:t>Klicka på ikonen för att lägga till en bild</a:t>
            </a:r>
            <a:endParaRPr lang="sv-SE"/>
          </a:p>
        </p:txBody>
      </p:sp>
      <p:pic>
        <p:nvPicPr>
          <p:cNvPr id="9" name="Bildobjekt 8" descr="Logo Stockholms Stad"/>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214399" y="467862"/>
            <a:ext cx="1368000" cy="468276"/>
          </a:xfrm>
          <a:prstGeom prst="rect">
            <a:avLst/>
          </a:prstGeom>
        </p:spPr>
      </p:pic>
      <p:sp>
        <p:nvSpPr>
          <p:cNvPr id="13" name="textruta 12"/>
          <p:cNvSpPr txBox="1"/>
          <p:nvPr userDrawn="1"/>
        </p:nvSpPr>
        <p:spPr>
          <a:xfrm>
            <a:off x="12288688" y="4483354"/>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419763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13" hasCustomPrompt="1"/>
          </p:nvPr>
        </p:nvSpPr>
        <p:spPr>
          <a:xfrm>
            <a:off x="613833" y="5733256"/>
            <a:ext cx="97104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4" name="Platshållare för datum 3"/>
          <p:cNvSpPr>
            <a:spLocks noGrp="1"/>
          </p:cNvSpPr>
          <p:nvPr>
            <p:ph type="dt" sz="half" idx="14"/>
          </p:nvPr>
        </p:nvSpPr>
        <p:spPr/>
        <p:txBody>
          <a:bodyPr/>
          <a:lstStyle/>
          <a:p>
            <a:r>
              <a:rPr lang="sv-SE"/>
              <a:t>20XX-XX-XX</a:t>
            </a:r>
            <a:endParaRPr lang="sv-SE" dirty="0"/>
          </a:p>
        </p:txBody>
      </p:sp>
      <p:sp>
        <p:nvSpPr>
          <p:cNvPr id="6" name="Platshållare för sidfot 5"/>
          <p:cNvSpPr>
            <a:spLocks noGrp="1"/>
          </p:cNvSpPr>
          <p:nvPr>
            <p:ph type="ftr" sz="quarter" idx="15"/>
          </p:nvPr>
        </p:nvSpPr>
        <p:spPr/>
        <p:txBody>
          <a:bodyPr/>
          <a:lstStyle/>
          <a:p>
            <a:r>
              <a:rPr lang="sv-SE"/>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2127727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vå spalter">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09600" y="1440001"/>
            <a:ext cx="5184000" cy="3960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6406913" y="1440000"/>
            <a:ext cx="5184000" cy="3960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9" name="Platshållare för text 4"/>
          <p:cNvSpPr>
            <a:spLocks noGrp="1"/>
          </p:cNvSpPr>
          <p:nvPr>
            <p:ph type="body" sz="quarter" idx="13" hasCustomPrompt="1"/>
          </p:nvPr>
        </p:nvSpPr>
        <p:spPr>
          <a:xfrm>
            <a:off x="613832" y="5445224"/>
            <a:ext cx="5184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0" name="Platshållare för text 4"/>
          <p:cNvSpPr>
            <a:spLocks noGrp="1"/>
          </p:cNvSpPr>
          <p:nvPr>
            <p:ph type="body" sz="quarter" idx="14" hasCustomPrompt="1"/>
          </p:nvPr>
        </p:nvSpPr>
        <p:spPr>
          <a:xfrm>
            <a:off x="6406913" y="5445224"/>
            <a:ext cx="5184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datum 10"/>
          <p:cNvSpPr>
            <a:spLocks noGrp="1"/>
          </p:cNvSpPr>
          <p:nvPr>
            <p:ph type="dt" sz="half" idx="10"/>
          </p:nvPr>
        </p:nvSpPr>
        <p:spPr/>
        <p:txBody>
          <a:bodyPr/>
          <a:lstStyle/>
          <a:p>
            <a:r>
              <a:rPr lang="sv-SE"/>
              <a:t>20XX-XX-XX</a:t>
            </a:r>
            <a:endParaRPr lang="sv-SE" dirty="0"/>
          </a:p>
        </p:txBody>
      </p:sp>
      <p:sp>
        <p:nvSpPr>
          <p:cNvPr id="12" name="Platshållare för sidfot 11"/>
          <p:cNvSpPr>
            <a:spLocks noGrp="1"/>
          </p:cNvSpPr>
          <p:nvPr>
            <p:ph type="ftr" sz="quarter" idx="11"/>
          </p:nvPr>
        </p:nvSpPr>
        <p:spPr/>
        <p:txBody>
          <a:bodyPr/>
          <a:lstStyle/>
          <a:p>
            <a:r>
              <a:rPr lang="sv-SE"/>
              <a:t>Skriv eventuell sidfot här</a:t>
            </a:r>
            <a:endParaRPr lang="sv-SE" dirty="0"/>
          </a:p>
        </p:txBody>
      </p:sp>
      <p:sp>
        <p:nvSpPr>
          <p:cNvPr id="13" name="Platshållare för bildnummer 12"/>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335990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457200"/>
            <a:ext cx="10972800" cy="831600"/>
          </a:xfrm>
          <a:prstGeom prst="rect">
            <a:avLst/>
          </a:prstGeom>
        </p:spPr>
        <p:txBody>
          <a:bodyPr vert="horz" lIns="0" tIns="0" rIns="0" bIns="0" rtlCol="0" anchor="t" anchorCtr="0">
            <a:noAutofit/>
          </a:bodyPr>
          <a:lstStyle/>
          <a:p>
            <a:r>
              <a:rPr lang="sv-SE" dirty="0"/>
              <a:t>Klicka här för att ändra format</a:t>
            </a:r>
          </a:p>
        </p:txBody>
      </p:sp>
      <p:sp>
        <p:nvSpPr>
          <p:cNvPr id="3" name="Platshållare för text 2"/>
          <p:cNvSpPr>
            <a:spLocks noGrp="1"/>
          </p:cNvSpPr>
          <p:nvPr>
            <p:ph type="body" idx="1"/>
          </p:nvPr>
        </p:nvSpPr>
        <p:spPr>
          <a:xfrm>
            <a:off x="609600" y="1440001"/>
            <a:ext cx="9710869" cy="429405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10526400" y="6186018"/>
            <a:ext cx="1056000" cy="144000"/>
          </a:xfrm>
          <a:prstGeom prst="rect">
            <a:avLst/>
          </a:prstGeom>
        </p:spPr>
        <p:txBody>
          <a:bodyPr vert="horz" lIns="0" tIns="0" rIns="0" bIns="0" rtlCol="0" anchor="ctr"/>
          <a:lstStyle>
            <a:lvl1pPr algn="r">
              <a:defRPr sz="800">
                <a:solidFill>
                  <a:schemeClr val="tx1"/>
                </a:solidFill>
              </a:defRPr>
            </a:lvl1pPr>
          </a:lstStyle>
          <a:p>
            <a:r>
              <a:rPr lang="sv-SE"/>
              <a:t>20XX-XX-XX</a:t>
            </a:r>
            <a:endParaRPr lang="sv-SE" dirty="0"/>
          </a:p>
        </p:txBody>
      </p:sp>
      <p:sp>
        <p:nvSpPr>
          <p:cNvPr id="5" name="Platshållare för sidfot 4"/>
          <p:cNvSpPr>
            <a:spLocks noGrp="1"/>
          </p:cNvSpPr>
          <p:nvPr>
            <p:ph type="ftr" sz="quarter" idx="3"/>
          </p:nvPr>
        </p:nvSpPr>
        <p:spPr>
          <a:xfrm>
            <a:off x="2904000" y="6325501"/>
            <a:ext cx="6384000" cy="144000"/>
          </a:xfrm>
          <a:prstGeom prst="rect">
            <a:avLst/>
          </a:prstGeom>
        </p:spPr>
        <p:txBody>
          <a:bodyPr vert="horz" lIns="0" tIns="0" rIns="0" bIns="0" rtlCol="0" anchor="ctr"/>
          <a:lstStyle>
            <a:lvl1pPr algn="ctr">
              <a:defRPr sz="800">
                <a:solidFill>
                  <a:schemeClr val="tx1"/>
                </a:solidFill>
              </a:defRPr>
            </a:lvl1pPr>
          </a:lstStyle>
          <a:p>
            <a:r>
              <a:rPr lang="sv-SE"/>
              <a:t>Skriv eventuell sidfot här</a:t>
            </a:r>
            <a:endParaRPr lang="sv-SE" dirty="0"/>
          </a:p>
        </p:txBody>
      </p:sp>
      <p:sp>
        <p:nvSpPr>
          <p:cNvPr id="6" name="Platshållare för bildnummer 5"/>
          <p:cNvSpPr>
            <a:spLocks noGrp="1"/>
          </p:cNvSpPr>
          <p:nvPr>
            <p:ph type="sldNum" sz="quarter" idx="4"/>
          </p:nvPr>
        </p:nvSpPr>
        <p:spPr>
          <a:xfrm>
            <a:off x="10910400" y="6325501"/>
            <a:ext cx="672000" cy="144000"/>
          </a:xfrm>
          <a:prstGeom prst="rect">
            <a:avLst/>
          </a:prstGeom>
        </p:spPr>
        <p:txBody>
          <a:bodyPr vert="horz" lIns="0" tIns="0" rIns="0" bIns="0" rtlCol="0" anchor="ctr"/>
          <a:lstStyle>
            <a:lvl1pPr algn="r">
              <a:defRPr sz="800">
                <a:solidFill>
                  <a:schemeClr val="tx1"/>
                </a:solidFill>
              </a:defRPr>
            </a:lvl1pPr>
          </a:lstStyle>
          <a:p>
            <a:fld id="{A1FA3D87-4B78-4D5D-8368-DA3305501A4C}" type="slidenum">
              <a:rPr lang="sv-SE" smtClean="0"/>
              <a:pPr/>
              <a:t>‹#›</a:t>
            </a:fld>
            <a:endParaRPr lang="sv-SE" dirty="0"/>
          </a:p>
        </p:txBody>
      </p:sp>
      <p:pic>
        <p:nvPicPr>
          <p:cNvPr id="7" name="Bildobjekt 6" descr="Logo Stockholms Stad"/>
          <p:cNvPicPr>
            <a:picLocks noGrp="1" noRot="1" noChangeAspect="1" noMove="1" noResize="1" noEditPoints="1" noAdjustHandles="1" noChangeArrowheads="1" noChangeShapeType="1" noCrop="1"/>
          </p:cNvPicPr>
          <p:nvPr userDrawn="1"/>
        </p:nvPicPr>
        <p:blipFill>
          <a:blip r:embed="rId25" cstate="print">
            <a:extLst>
              <a:ext uri="{28A0092B-C50C-407E-A947-70E740481C1C}">
                <a14:useLocalDpi xmlns:a14="http://schemas.microsoft.com/office/drawing/2010/main" val="0"/>
              </a:ext>
            </a:extLst>
          </a:blip>
          <a:stretch>
            <a:fillRect/>
          </a:stretch>
        </p:blipFill>
        <p:spPr>
          <a:xfrm>
            <a:off x="623392" y="6125548"/>
            <a:ext cx="1367161" cy="468000"/>
          </a:xfrm>
          <a:prstGeom prst="rect">
            <a:avLst/>
          </a:prstGeom>
        </p:spPr>
      </p:pic>
    </p:spTree>
    <p:extLst>
      <p:ext uri="{BB962C8B-B14F-4D97-AF65-F5344CB8AC3E}">
        <p14:creationId xmlns:p14="http://schemas.microsoft.com/office/powerpoint/2010/main" val="338848792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6" r:id="rId3"/>
    <p:sldLayoutId id="2147483657" r:id="rId4"/>
    <p:sldLayoutId id="2147483658" r:id="rId5"/>
    <p:sldLayoutId id="2147483659" r:id="rId6"/>
    <p:sldLayoutId id="2147483660" r:id="rId7"/>
    <p:sldLayoutId id="2147483650" r:id="rId8"/>
    <p:sldLayoutId id="2147483652" r:id="rId9"/>
    <p:sldLayoutId id="2147483664" r:id="rId10"/>
    <p:sldLayoutId id="2147483665" r:id="rId11"/>
    <p:sldLayoutId id="2147483668" r:id="rId12"/>
    <p:sldLayoutId id="2147483667" r:id="rId13"/>
    <p:sldLayoutId id="2147483653" r:id="rId14"/>
    <p:sldLayoutId id="2147483654" r:id="rId15"/>
    <p:sldLayoutId id="2147483655" r:id="rId16"/>
    <p:sldLayoutId id="2147483651" r:id="rId17"/>
    <p:sldLayoutId id="2147483661" r:id="rId18"/>
    <p:sldLayoutId id="2147483662" r:id="rId19"/>
    <p:sldLayoutId id="2147483663" r:id="rId20"/>
    <p:sldLayoutId id="2147483669" r:id="rId21"/>
    <p:sldLayoutId id="2147483670" r:id="rId22"/>
    <p:sldLayoutId id="2147483671" r:id="rId23"/>
  </p:sldLayoutIdLst>
  <p:hf sldNum="0" hdr="0" ftr="0" dt="0"/>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80000" indent="-180000" algn="l" defTabSz="914400" rtl="0" eaLnBrk="1" latinLnBrk="0" hangingPunct="1">
        <a:spcBef>
          <a:spcPct val="20000"/>
        </a:spcBef>
        <a:spcAft>
          <a:spcPts val="600"/>
        </a:spcAft>
        <a:buFont typeface="Arial" panose="020B0604020202020204" pitchFamily="34" charset="0"/>
        <a:buChar char="•"/>
        <a:defRPr sz="2000" kern="1200">
          <a:solidFill>
            <a:schemeClr val="tx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cid:image004.png@01DA52C5.8AB5189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Boendeplanering med </a:t>
            </a:r>
            <a:r>
              <a:rPr lang="sv-SE" smtClean="0"/>
              <a:t>utsikt </a:t>
            </a:r>
            <a:r>
              <a:rPr lang="sv-SE" smtClean="0"/>
              <a:t>2050</a:t>
            </a:r>
            <a:endParaRPr lang="sv-SE" dirty="0"/>
          </a:p>
        </p:txBody>
      </p:sp>
      <p:sp>
        <p:nvSpPr>
          <p:cNvPr id="5" name="Underrubrik 4"/>
          <p:cNvSpPr>
            <a:spLocks noGrp="1"/>
          </p:cNvSpPr>
          <p:nvPr>
            <p:ph type="subTitle" idx="1"/>
          </p:nvPr>
        </p:nvSpPr>
        <p:spPr/>
        <p:txBody>
          <a:bodyPr/>
          <a:lstStyle/>
          <a:p>
            <a:r>
              <a:rPr lang="sv-SE" dirty="0" smtClean="0"/>
              <a:t>Södermalms pensionärsråd</a:t>
            </a:r>
            <a:r>
              <a:rPr lang="sv-SE" dirty="0"/>
              <a:t/>
            </a:r>
            <a:br>
              <a:rPr lang="sv-SE" dirty="0"/>
            </a:br>
            <a:r>
              <a:rPr lang="sv-SE" dirty="0" smtClean="0"/>
              <a:t>11 mars 2024</a:t>
            </a:r>
            <a:endParaRPr lang="sv-SE" dirty="0"/>
          </a:p>
        </p:txBody>
      </p:sp>
    </p:spTree>
    <p:extLst>
      <p:ext uri="{BB962C8B-B14F-4D97-AF65-F5344CB8AC3E}">
        <p14:creationId xmlns:p14="http://schemas.microsoft.com/office/powerpoint/2010/main" val="460832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840416" y="6237312"/>
            <a:ext cx="43204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textruta 5"/>
          <p:cNvSpPr txBox="1"/>
          <p:nvPr/>
        </p:nvSpPr>
        <p:spPr>
          <a:xfrm>
            <a:off x="623888" y="458788"/>
            <a:ext cx="11089232" cy="1138773"/>
          </a:xfrm>
          <a:prstGeom prst="rect">
            <a:avLst/>
          </a:prstGeom>
          <a:noFill/>
        </p:spPr>
        <p:txBody>
          <a:bodyPr wrap="square" rtlCol="0">
            <a:spAutoFit/>
          </a:bodyPr>
          <a:lstStyle/>
          <a:p>
            <a:r>
              <a:rPr lang="sv-SE" sz="3000" b="1" dirty="0" smtClean="0">
                <a:latin typeface="+mj-lt"/>
              </a:rPr>
              <a:t>Ökad osäkerhet i prognos möts av två prognosalternativ</a:t>
            </a:r>
            <a:endParaRPr lang="sv-SE" sz="3000" b="1" dirty="0">
              <a:latin typeface="+mj-lt"/>
            </a:endParaRPr>
          </a:p>
          <a:p>
            <a:endParaRPr lang="sv-SE" sz="3600" dirty="0">
              <a:latin typeface="Stockholm Type Bold" pitchFamily="50" charset="0"/>
            </a:endParaRPr>
          </a:p>
        </p:txBody>
      </p:sp>
      <p:graphicFrame>
        <p:nvGraphicFramePr>
          <p:cNvPr id="4" name="Diagram 3">
            <a:extLst>
              <a:ext uri="{FF2B5EF4-FFF2-40B4-BE49-F238E27FC236}">
                <a16:creationId xmlns:a16="http://schemas.microsoft.com/office/drawing/2014/main" id="{88E470EA-56BB-46D6-9DD0-3DCCACF6B870}"/>
              </a:ext>
            </a:extLst>
          </p:cNvPr>
          <p:cNvGraphicFramePr/>
          <p:nvPr>
            <p:extLst/>
          </p:nvPr>
        </p:nvGraphicFramePr>
        <p:xfrm>
          <a:off x="263352" y="1297890"/>
          <a:ext cx="6121176" cy="452750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ruta 1"/>
          <p:cNvSpPr txBox="1"/>
          <p:nvPr/>
        </p:nvSpPr>
        <p:spPr>
          <a:xfrm>
            <a:off x="6399481" y="1285947"/>
            <a:ext cx="5328592" cy="5262979"/>
          </a:xfrm>
          <a:prstGeom prst="rect">
            <a:avLst/>
          </a:prstGeom>
          <a:noFill/>
        </p:spPr>
        <p:txBody>
          <a:bodyPr wrap="square" rtlCol="0">
            <a:spAutoFit/>
          </a:bodyPr>
          <a:lstStyle/>
          <a:p>
            <a:pPr marL="285750" lvl="0" indent="-285750">
              <a:buFont typeface="Arial" panose="020B0604020202020204" pitchFamily="34" charset="0"/>
              <a:buChar char="•"/>
            </a:pPr>
            <a:r>
              <a:rPr lang="sv-SE" sz="1600" dirty="0">
                <a:latin typeface="Stockholm Type Regular" pitchFamily="50" charset="0"/>
              </a:rPr>
              <a:t>För att på ett tydligt sätt kunna belysa osäkerheten i framtida </a:t>
            </a:r>
            <a:r>
              <a:rPr lang="sv-SE" sz="1600" dirty="0" smtClean="0">
                <a:latin typeface="Stockholm Type Regular" pitchFamily="50" charset="0"/>
              </a:rPr>
              <a:t>omsorgskonsumtion </a:t>
            </a:r>
            <a:r>
              <a:rPr lang="sv-SE" sz="1600" dirty="0">
                <a:latin typeface="Stockholm Type Regular" pitchFamily="50" charset="0"/>
              </a:rPr>
              <a:t>presenteras årets </a:t>
            </a:r>
            <a:r>
              <a:rPr lang="sv-SE" sz="1600" dirty="0" smtClean="0">
                <a:latin typeface="Stockholm Type Regular" pitchFamily="50" charset="0"/>
              </a:rPr>
              <a:t> boendeplanerings prognosresultat </a:t>
            </a:r>
            <a:r>
              <a:rPr lang="sv-SE" sz="1600" dirty="0">
                <a:latin typeface="Stockholm Type Regular" pitchFamily="50" charset="0"/>
              </a:rPr>
              <a:t>utifrån två </a:t>
            </a:r>
            <a:r>
              <a:rPr lang="sv-SE" sz="1600" dirty="0" smtClean="0">
                <a:latin typeface="Stockholm Type Regular" pitchFamily="50" charset="0"/>
              </a:rPr>
              <a:t>alternativ.</a:t>
            </a:r>
          </a:p>
          <a:p>
            <a:pPr marL="285750" lvl="0" indent="-285750">
              <a:buFont typeface="Arial" panose="020B0604020202020204" pitchFamily="34" charset="0"/>
              <a:buChar char="•"/>
            </a:pPr>
            <a:endParaRPr lang="sv-SE" sz="1600" dirty="0" smtClean="0">
              <a:latin typeface="Stockholm Type Regular" pitchFamily="50" charset="0"/>
            </a:endParaRPr>
          </a:p>
          <a:p>
            <a:pPr marL="285750" lvl="0" indent="-285750">
              <a:buFont typeface="Arial" panose="020B0604020202020204" pitchFamily="34" charset="0"/>
              <a:buChar char="•"/>
            </a:pPr>
            <a:r>
              <a:rPr lang="sv-SE" sz="1600" dirty="0" smtClean="0">
                <a:latin typeface="Stockholm Type Regular" pitchFamily="50" charset="0"/>
              </a:rPr>
              <a:t>Framskrivning enligt Huvudalternativet (Utvecklingsalternativet) utgår från en fortsatt konsumtionsminskning. </a:t>
            </a:r>
          </a:p>
          <a:p>
            <a:pPr marL="285750" lvl="0" indent="-285750">
              <a:buFont typeface="Arial" panose="020B0604020202020204" pitchFamily="34" charset="0"/>
              <a:buChar char="•"/>
            </a:pPr>
            <a:endParaRPr lang="sv-SE" sz="1600" dirty="0">
              <a:latin typeface="Stockholm Type Regular" pitchFamily="50" charset="0"/>
            </a:endParaRPr>
          </a:p>
          <a:p>
            <a:pPr marL="285750" indent="-285750">
              <a:buFont typeface="Arial" panose="020B0604020202020204" pitchFamily="34" charset="0"/>
              <a:buChar char="•"/>
            </a:pPr>
            <a:r>
              <a:rPr lang="sv-SE" sz="1600" dirty="0" smtClean="0">
                <a:latin typeface="Stockholm Type Regular" pitchFamily="50" charset="0"/>
              </a:rPr>
              <a:t>Framskrivning enligt Nulägesalternativet utgår från att omsorgskonsumtionen ligger kvar på samma </a:t>
            </a:r>
            <a:r>
              <a:rPr lang="sv-SE" sz="1600" dirty="0">
                <a:latin typeface="Stockholm Type Regular" pitchFamily="50" charset="0"/>
              </a:rPr>
              <a:t>nivå som idag. </a:t>
            </a:r>
            <a:endParaRPr lang="sv-SE" sz="1600" dirty="0" smtClean="0">
              <a:latin typeface="Stockholm Type Regular" pitchFamily="50" charset="0"/>
            </a:endParaRPr>
          </a:p>
          <a:p>
            <a:pPr marL="285750" indent="-285750">
              <a:buFont typeface="Arial" panose="020B0604020202020204" pitchFamily="34" charset="0"/>
              <a:buChar char="•"/>
            </a:pPr>
            <a:endParaRPr lang="sv-SE" sz="1600" dirty="0">
              <a:latin typeface="Stockholm Type Regular" pitchFamily="50" charset="0"/>
            </a:endParaRPr>
          </a:p>
          <a:p>
            <a:pPr marL="285750" indent="-285750">
              <a:buFont typeface="Arial" panose="020B0604020202020204" pitchFamily="34" charset="0"/>
              <a:buChar char="•"/>
            </a:pPr>
            <a:r>
              <a:rPr lang="sv-SE" sz="1600" dirty="0" smtClean="0">
                <a:latin typeface="Stockholm Type Regular" pitchFamily="50" charset="0"/>
              </a:rPr>
              <a:t>Planeringen </a:t>
            </a:r>
            <a:r>
              <a:rPr lang="sv-SE" sz="1600" dirty="0">
                <a:latin typeface="Stockholm Type Regular" pitchFamily="50" charset="0"/>
              </a:rPr>
              <a:t>för att möta framtida </a:t>
            </a:r>
            <a:r>
              <a:rPr lang="sv-SE" sz="1600" dirty="0" smtClean="0">
                <a:latin typeface="Stockholm Type Regular" pitchFamily="50" charset="0"/>
              </a:rPr>
              <a:t>ökat antal äldre </a:t>
            </a:r>
            <a:r>
              <a:rPr lang="sv-SE" sz="1600" dirty="0">
                <a:latin typeface="Stockholm Type Regular" pitchFamily="50" charset="0"/>
              </a:rPr>
              <a:t>utgår liksom tidigare boendeplaner från </a:t>
            </a:r>
            <a:r>
              <a:rPr lang="sv-SE" sz="1600" dirty="0" smtClean="0">
                <a:latin typeface="Stockholm Type Regular" pitchFamily="50" charset="0"/>
              </a:rPr>
              <a:t>Huvudalternativet.</a:t>
            </a:r>
            <a:endParaRPr lang="sv-SE" sz="1600" dirty="0" smtClean="0">
              <a:latin typeface="Stockholm Type Regular" pitchFamily="50" charset="0"/>
            </a:endParaRPr>
          </a:p>
          <a:p>
            <a:pPr marL="285750" indent="-285750">
              <a:buFont typeface="Arial" panose="020B0604020202020204" pitchFamily="34" charset="0"/>
              <a:buChar char="•"/>
            </a:pPr>
            <a:endParaRPr lang="sv-SE" sz="1600" dirty="0" smtClean="0">
              <a:latin typeface="Stockholm Type Regular" pitchFamily="50" charset="0"/>
            </a:endParaRPr>
          </a:p>
          <a:p>
            <a:pPr marL="285750" indent="-285750">
              <a:buFont typeface="Arial" panose="020B0604020202020204" pitchFamily="34" charset="0"/>
              <a:buChar char="•"/>
            </a:pPr>
            <a:r>
              <a:rPr lang="sv-SE" sz="1600" dirty="0" smtClean="0">
                <a:latin typeface="Stockholm Type Regular" pitchFamily="50" charset="0"/>
              </a:rPr>
              <a:t>Förändring </a:t>
            </a:r>
            <a:r>
              <a:rPr lang="sv-SE" sz="1600" dirty="0">
                <a:latin typeface="Stockholm Type Regular" pitchFamily="50" charset="0"/>
              </a:rPr>
              <a:t>antal platser till 2040</a:t>
            </a:r>
            <a:br>
              <a:rPr lang="sv-SE" sz="1600" dirty="0">
                <a:latin typeface="Stockholm Type Regular" pitchFamily="50" charset="0"/>
              </a:rPr>
            </a:br>
            <a:r>
              <a:rPr lang="sv-SE" sz="1600" dirty="0">
                <a:latin typeface="Stockholm Type Regular" pitchFamily="50" charset="0"/>
              </a:rPr>
              <a:t>Huvudalternativet         +2 770</a:t>
            </a:r>
            <a:br>
              <a:rPr lang="sv-SE" sz="1600" dirty="0">
                <a:latin typeface="Stockholm Type Regular" pitchFamily="50" charset="0"/>
              </a:rPr>
            </a:br>
            <a:r>
              <a:rPr lang="sv-SE" sz="1600" dirty="0">
                <a:latin typeface="Stockholm Type Regular" pitchFamily="50" charset="0"/>
              </a:rPr>
              <a:t>Nulägesalternativ         +4 280</a:t>
            </a:r>
          </a:p>
          <a:p>
            <a:pPr marL="285750" indent="-285750">
              <a:buFont typeface="Arial" panose="020B0604020202020204" pitchFamily="34" charset="0"/>
              <a:buChar char="•"/>
            </a:pPr>
            <a:endParaRPr lang="sv-SE" sz="1600" dirty="0">
              <a:latin typeface="Stockholm Type Regular" pitchFamily="50" charset="0"/>
            </a:endParaRPr>
          </a:p>
        </p:txBody>
      </p:sp>
      <p:sp>
        <p:nvSpPr>
          <p:cNvPr id="5" name="textruta 4"/>
          <p:cNvSpPr txBox="1"/>
          <p:nvPr/>
        </p:nvSpPr>
        <p:spPr>
          <a:xfrm>
            <a:off x="614905" y="5579171"/>
            <a:ext cx="4032448" cy="246221"/>
          </a:xfrm>
          <a:prstGeom prst="rect">
            <a:avLst/>
          </a:prstGeom>
          <a:noFill/>
        </p:spPr>
        <p:txBody>
          <a:bodyPr wrap="square" rtlCol="0">
            <a:spAutoFit/>
          </a:bodyPr>
          <a:lstStyle/>
          <a:p>
            <a:r>
              <a:rPr lang="sv-SE" sz="1000" dirty="0" smtClean="0"/>
              <a:t>Källa: Äldreomsorgsprognos 2022, </a:t>
            </a:r>
            <a:r>
              <a:rPr lang="sv-SE" sz="1000" dirty="0" err="1" smtClean="0"/>
              <a:t>Sweco</a:t>
            </a:r>
            <a:endParaRPr lang="sv-SE" sz="1000" dirty="0"/>
          </a:p>
        </p:txBody>
      </p:sp>
    </p:spTree>
    <p:extLst>
      <p:ext uri="{BB962C8B-B14F-4D97-AF65-F5344CB8AC3E}">
        <p14:creationId xmlns:p14="http://schemas.microsoft.com/office/powerpoint/2010/main" val="156079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840416" y="6237312"/>
            <a:ext cx="43204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textruta 4"/>
          <p:cNvSpPr txBox="1"/>
          <p:nvPr/>
        </p:nvSpPr>
        <p:spPr>
          <a:xfrm>
            <a:off x="839416" y="2020805"/>
            <a:ext cx="4968552" cy="4001095"/>
          </a:xfrm>
          <a:prstGeom prst="rect">
            <a:avLst/>
          </a:prstGeom>
          <a:noFill/>
        </p:spPr>
        <p:txBody>
          <a:bodyPr wrap="square" rtlCol="0">
            <a:spAutoFit/>
          </a:bodyPr>
          <a:lstStyle/>
          <a:p>
            <a:r>
              <a:rPr lang="sv-SE" sz="1600" dirty="0" smtClean="0">
                <a:latin typeface="Stockholm Type Regular" pitchFamily="50" charset="0"/>
              </a:rPr>
              <a:t>Idag </a:t>
            </a:r>
            <a:r>
              <a:rPr lang="sv-SE" sz="1600" dirty="0">
                <a:latin typeface="Stockholm Type Regular" pitchFamily="50" charset="0"/>
              </a:rPr>
              <a:t>planeras enligt prognosalternativet att omsorgsbehoven fortsätter att minska.</a:t>
            </a:r>
          </a:p>
          <a:p>
            <a:endParaRPr lang="sv-SE" sz="1600" dirty="0">
              <a:latin typeface="Stockholm Type Regular" pitchFamily="50" charset="0"/>
            </a:endParaRPr>
          </a:p>
          <a:p>
            <a:r>
              <a:rPr lang="sv-SE" sz="1600" dirty="0" smtClean="0">
                <a:latin typeface="Stockholm Type Regular" pitchFamily="50" charset="0"/>
              </a:rPr>
              <a:t>För </a:t>
            </a:r>
            <a:r>
              <a:rPr lang="sv-SE" sz="1600" dirty="0" smtClean="0">
                <a:latin typeface="Stockholm Type Regular" pitchFamily="50" charset="0"/>
              </a:rPr>
              <a:t>att möta behoven planeras 35 nya vård- och omsorgsboenden med totalt cirka 2 900 platser</a:t>
            </a:r>
            <a:r>
              <a:rPr lang="sv-SE" sz="1600" dirty="0">
                <a:latin typeface="Stockholm Type Regular" pitchFamily="50" charset="0"/>
              </a:rPr>
              <a:t> </a:t>
            </a:r>
            <a:r>
              <a:rPr lang="sv-SE" sz="1600" dirty="0" smtClean="0">
                <a:latin typeface="Stockholm Type Regular" pitchFamily="50" charset="0"/>
              </a:rPr>
              <a:t>fram till 2040.</a:t>
            </a:r>
          </a:p>
          <a:p>
            <a:endParaRPr lang="sv-SE" sz="1600" dirty="0">
              <a:latin typeface="Stockholm Type Regular" pitchFamily="50" charset="0"/>
            </a:endParaRPr>
          </a:p>
          <a:p>
            <a:pPr marL="285750" indent="-285750">
              <a:buFont typeface="Arial" panose="020B0604020202020204" pitchFamily="34" charset="0"/>
              <a:buChar char="•"/>
            </a:pPr>
            <a:r>
              <a:rPr lang="sv-SE" sz="1600" dirty="0" smtClean="0">
                <a:latin typeface="Stockholm Type Regular" pitchFamily="50" charset="0"/>
              </a:rPr>
              <a:t>Inriktning 60/40</a:t>
            </a:r>
          </a:p>
          <a:p>
            <a:endParaRPr lang="sv-SE" sz="1600" dirty="0" smtClean="0">
              <a:latin typeface="Stockholm Type Regular" pitchFamily="50" charset="0"/>
            </a:endParaRPr>
          </a:p>
          <a:p>
            <a:pPr marL="285750" indent="-285750">
              <a:buFont typeface="Arial" panose="020B0604020202020204" pitchFamily="34" charset="0"/>
              <a:buChar char="•"/>
            </a:pPr>
            <a:r>
              <a:rPr lang="sv-SE" sz="1600" dirty="0" smtClean="0">
                <a:latin typeface="Stockholm Type Regular" pitchFamily="50" charset="0"/>
              </a:rPr>
              <a:t>23 boenden planeras därmed inom kommunal nyproduktion.</a:t>
            </a:r>
          </a:p>
          <a:p>
            <a:endParaRPr lang="sv-SE" sz="1600" dirty="0" smtClean="0">
              <a:latin typeface="Stockholm Type Regular" pitchFamily="50" charset="0"/>
            </a:endParaRPr>
          </a:p>
          <a:p>
            <a:pPr marL="285750" indent="-285750">
              <a:buFont typeface="Arial" panose="020B0604020202020204" pitchFamily="34" charset="0"/>
              <a:buChar char="•"/>
            </a:pPr>
            <a:r>
              <a:rPr lang="sv-SE" sz="1600" dirty="0" smtClean="0">
                <a:latin typeface="Stockholm Type Regular" pitchFamily="50" charset="0"/>
              </a:rPr>
              <a:t>12 </a:t>
            </a:r>
            <a:r>
              <a:rPr lang="sv-SE" sz="1600" dirty="0">
                <a:latin typeface="Stockholm Type Regular" pitchFamily="50" charset="0"/>
              </a:rPr>
              <a:t>boenden planeras inom </a:t>
            </a:r>
            <a:r>
              <a:rPr lang="sv-SE" sz="1600" dirty="0" smtClean="0">
                <a:latin typeface="Stockholm Type Regular" pitchFamily="50" charset="0"/>
              </a:rPr>
              <a:t>privat nyproduktion.</a:t>
            </a:r>
          </a:p>
          <a:p>
            <a:pPr marL="285750" indent="-285750">
              <a:buFont typeface="Arial" panose="020B0604020202020204" pitchFamily="34" charset="0"/>
              <a:buChar char="•"/>
            </a:pPr>
            <a:endParaRPr lang="sv-SE" sz="1400" dirty="0">
              <a:latin typeface="Stockholm Type Regular" pitchFamily="50" charset="0"/>
            </a:endParaRPr>
          </a:p>
          <a:p>
            <a:endParaRPr lang="sv-SE" sz="1600" dirty="0" smtClean="0">
              <a:latin typeface="Stockholm Type Regular" pitchFamily="50" charset="0"/>
            </a:endParaRPr>
          </a:p>
          <a:p>
            <a:endParaRPr lang="sv-SE" sz="1600" dirty="0">
              <a:latin typeface="Stockholm Type Regular" pitchFamily="50" charset="0"/>
            </a:endParaRPr>
          </a:p>
        </p:txBody>
      </p:sp>
      <p:sp>
        <p:nvSpPr>
          <p:cNvPr id="10" name="Rubrik 9"/>
          <p:cNvSpPr>
            <a:spLocks noGrp="1"/>
          </p:cNvSpPr>
          <p:nvPr>
            <p:ph type="title"/>
          </p:nvPr>
        </p:nvSpPr>
        <p:spPr>
          <a:xfrm>
            <a:off x="812140" y="469694"/>
            <a:ext cx="10972800" cy="831600"/>
          </a:xfrm>
        </p:spPr>
        <p:txBody>
          <a:bodyPr/>
          <a:lstStyle/>
          <a:p>
            <a:r>
              <a:rPr lang="sv-SE" dirty="0" smtClean="0"/>
              <a:t>Att möta behoven av vård- och omsorgsbostäder</a:t>
            </a:r>
            <a:r>
              <a:rPr lang="sv-SE" sz="4000" dirty="0">
                <a:latin typeface="Stockholm Type Bold" pitchFamily="50" charset="0"/>
              </a:rPr>
              <a:t/>
            </a:r>
            <a:br>
              <a:rPr lang="sv-SE" sz="4000" dirty="0">
                <a:latin typeface="Stockholm Type Bold" pitchFamily="50" charset="0"/>
              </a:rPr>
            </a:br>
            <a:r>
              <a:rPr lang="sv-SE" sz="3200" dirty="0">
                <a:latin typeface="Stockholm Type Bold" pitchFamily="50" charset="0"/>
              </a:rPr>
              <a:t> </a:t>
            </a:r>
            <a:endParaRPr lang="sv-SE" dirty="0"/>
          </a:p>
        </p:txBody>
      </p:sp>
      <p:sp>
        <p:nvSpPr>
          <p:cNvPr id="15" name="textruta 14"/>
          <p:cNvSpPr txBox="1"/>
          <p:nvPr/>
        </p:nvSpPr>
        <p:spPr>
          <a:xfrm>
            <a:off x="839416" y="1430217"/>
            <a:ext cx="5554305" cy="461665"/>
          </a:xfrm>
          <a:prstGeom prst="rect">
            <a:avLst/>
          </a:prstGeom>
          <a:noFill/>
        </p:spPr>
        <p:txBody>
          <a:bodyPr wrap="square" rtlCol="0">
            <a:spAutoFit/>
          </a:bodyPr>
          <a:lstStyle/>
          <a:p>
            <a:r>
              <a:rPr lang="sv-SE" sz="2400" b="1" dirty="0" smtClean="0">
                <a:latin typeface="Stockholm Type Regular" pitchFamily="50" charset="0"/>
              </a:rPr>
              <a:t>Planering</a:t>
            </a:r>
            <a:endParaRPr lang="sv-SE" sz="2400" b="1" dirty="0">
              <a:latin typeface="Stockholm Type Regular" pitchFamily="50" charset="0"/>
            </a:endParaRPr>
          </a:p>
        </p:txBody>
      </p:sp>
      <p:pic>
        <p:nvPicPr>
          <p:cNvPr id="2" name="Bildobjekt 1"/>
          <p:cNvPicPr>
            <a:picLocks noChangeAspect="1"/>
          </p:cNvPicPr>
          <p:nvPr/>
        </p:nvPicPr>
        <p:blipFill>
          <a:blip r:embed="rId3"/>
          <a:stretch>
            <a:fillRect/>
          </a:stretch>
        </p:blipFill>
        <p:spPr>
          <a:xfrm>
            <a:off x="6091321" y="1661049"/>
            <a:ext cx="5337705" cy="3336066"/>
          </a:xfrm>
          <a:prstGeom prst="rect">
            <a:avLst/>
          </a:prstGeom>
        </p:spPr>
      </p:pic>
    </p:spTree>
    <p:extLst>
      <p:ext uri="{BB962C8B-B14F-4D97-AF65-F5344CB8AC3E}">
        <p14:creationId xmlns:p14="http://schemas.microsoft.com/office/powerpoint/2010/main" val="643505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smtClean="0"/>
              <a:t>Planering vård- och omsorgsplatser i innerstaden</a:t>
            </a:r>
            <a:endParaRPr lang="sv-SE" dirty="0"/>
          </a:p>
        </p:txBody>
      </p:sp>
      <p:graphicFrame>
        <p:nvGraphicFramePr>
          <p:cNvPr id="10" name="Platshållare för innehåll 9"/>
          <p:cNvGraphicFramePr>
            <a:graphicFrameLocks noGrp="1"/>
          </p:cNvGraphicFramePr>
          <p:nvPr>
            <p:ph idx="1"/>
            <p:extLst>
              <p:ext uri="{D42A27DB-BD31-4B8C-83A1-F6EECF244321}">
                <p14:modId xmlns:p14="http://schemas.microsoft.com/office/powerpoint/2010/main" val="3624341466"/>
              </p:ext>
            </p:extLst>
          </p:nvPr>
        </p:nvGraphicFramePr>
        <p:xfrm>
          <a:off x="1775520" y="1288800"/>
          <a:ext cx="7764989" cy="4226158"/>
        </p:xfrm>
        <a:graphic>
          <a:graphicData uri="http://schemas.openxmlformats.org/drawingml/2006/table">
            <a:tbl>
              <a:tblPr firstRow="1" firstCol="1" lastRow="1" bandRow="1">
                <a:tableStyleId>{5C22544A-7EE6-4342-B048-85BDC9FD1C3A}</a:tableStyleId>
              </a:tblPr>
              <a:tblGrid>
                <a:gridCol w="2973991">
                  <a:extLst>
                    <a:ext uri="{9D8B030D-6E8A-4147-A177-3AD203B41FA5}">
                      <a16:colId xmlns:a16="http://schemas.microsoft.com/office/drawing/2014/main" val="1564739328"/>
                    </a:ext>
                  </a:extLst>
                </a:gridCol>
                <a:gridCol w="4790998">
                  <a:extLst>
                    <a:ext uri="{9D8B030D-6E8A-4147-A177-3AD203B41FA5}">
                      <a16:colId xmlns:a16="http://schemas.microsoft.com/office/drawing/2014/main" val="4236749146"/>
                    </a:ext>
                  </a:extLst>
                </a:gridCol>
              </a:tblGrid>
              <a:tr h="374187">
                <a:tc>
                  <a:txBody>
                    <a:bodyPr/>
                    <a:lstStyle/>
                    <a:p>
                      <a:pPr>
                        <a:lnSpc>
                          <a:spcPts val="1500"/>
                        </a:lnSpc>
                        <a:spcAft>
                          <a:spcPts val="0"/>
                        </a:spcAft>
                      </a:pPr>
                      <a:r>
                        <a:rPr lang="sv-SE" sz="1000">
                          <a:effectLst/>
                        </a:rPr>
                        <a:t>Kommunal avveckling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500"/>
                        </a:lnSpc>
                        <a:spcAft>
                          <a:spcPts val="0"/>
                        </a:spcAft>
                      </a:pPr>
                      <a:r>
                        <a:rPr lang="sv-SE" sz="1000">
                          <a:effectLst/>
                        </a:rPr>
                        <a:t>Kommunal nyproduktion</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33459786"/>
                  </a:ext>
                </a:extLst>
              </a:tr>
              <a:tr h="380663">
                <a:tc>
                  <a:txBody>
                    <a:bodyPr/>
                    <a:lstStyle/>
                    <a:p>
                      <a:pPr>
                        <a:lnSpc>
                          <a:spcPts val="1500"/>
                        </a:lnSpc>
                        <a:spcAft>
                          <a:spcPts val="0"/>
                        </a:spcAft>
                      </a:pPr>
                      <a:r>
                        <a:rPr lang="sv-SE" sz="1100" dirty="0">
                          <a:effectLst/>
                        </a:rPr>
                        <a:t> </a:t>
                      </a:r>
                      <a:endParaRPr lang="sv-S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500"/>
                        </a:lnSpc>
                        <a:spcAft>
                          <a:spcPts val="0"/>
                        </a:spcAft>
                      </a:pPr>
                      <a:r>
                        <a:rPr lang="sv-SE" sz="1000">
                          <a:effectLst/>
                        </a:rPr>
                        <a:t>2027 Norrmalm, Hagastaden +90</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27075191"/>
                  </a:ext>
                </a:extLst>
              </a:tr>
              <a:tr h="380663">
                <a:tc>
                  <a:txBody>
                    <a:bodyPr/>
                    <a:lstStyle/>
                    <a:p>
                      <a:pPr>
                        <a:lnSpc>
                          <a:spcPts val="1500"/>
                        </a:lnSpc>
                        <a:spcAft>
                          <a:spcPts val="0"/>
                        </a:spcAft>
                      </a:pPr>
                      <a:r>
                        <a:rPr lang="sv-SE" sz="11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500"/>
                        </a:lnSpc>
                        <a:spcAft>
                          <a:spcPts val="0"/>
                        </a:spcAft>
                      </a:pPr>
                      <a:r>
                        <a:rPr lang="sv-SE" sz="1000">
                          <a:effectLst/>
                        </a:rPr>
                        <a:t>2030 Kungsholmen +80</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17292101"/>
                  </a:ext>
                </a:extLst>
              </a:tr>
              <a:tr h="380663">
                <a:tc>
                  <a:txBody>
                    <a:bodyPr/>
                    <a:lstStyle/>
                    <a:p>
                      <a:pPr>
                        <a:lnSpc>
                          <a:spcPts val="1500"/>
                        </a:lnSpc>
                        <a:spcAft>
                          <a:spcPts val="0"/>
                        </a:spcAft>
                      </a:pPr>
                      <a:r>
                        <a:rPr lang="sv-SE" sz="11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500"/>
                        </a:lnSpc>
                        <a:spcAft>
                          <a:spcPts val="0"/>
                        </a:spcAft>
                      </a:pPr>
                      <a:r>
                        <a:rPr lang="sv-SE" sz="1000">
                          <a:effectLst/>
                        </a:rPr>
                        <a:t>2033 Södermalm +100</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63249990"/>
                  </a:ext>
                </a:extLst>
              </a:tr>
              <a:tr h="380663">
                <a:tc>
                  <a:txBody>
                    <a:bodyPr/>
                    <a:lstStyle/>
                    <a:p>
                      <a:pPr>
                        <a:lnSpc>
                          <a:spcPts val="1500"/>
                        </a:lnSpc>
                        <a:spcAft>
                          <a:spcPts val="0"/>
                        </a:spcAft>
                      </a:pPr>
                      <a:r>
                        <a:rPr lang="sv-SE" sz="11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500"/>
                        </a:lnSpc>
                        <a:spcAft>
                          <a:spcPts val="0"/>
                        </a:spcAft>
                      </a:pPr>
                      <a:r>
                        <a:rPr lang="sv-SE" sz="1000">
                          <a:effectLst/>
                        </a:rPr>
                        <a:t>2035 Östermalm +100</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89092825"/>
                  </a:ext>
                </a:extLst>
              </a:tr>
              <a:tr h="380663">
                <a:tc>
                  <a:txBody>
                    <a:bodyPr/>
                    <a:lstStyle/>
                    <a:p>
                      <a:pPr>
                        <a:lnSpc>
                          <a:spcPts val="1500"/>
                        </a:lnSpc>
                        <a:spcAft>
                          <a:spcPts val="0"/>
                        </a:spcAft>
                      </a:pPr>
                      <a:r>
                        <a:rPr lang="sv-SE" sz="11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500"/>
                        </a:lnSpc>
                        <a:spcAft>
                          <a:spcPts val="0"/>
                        </a:spcAft>
                      </a:pPr>
                      <a:r>
                        <a:rPr lang="sv-SE" sz="1000">
                          <a:effectLst/>
                        </a:rPr>
                        <a:t>2038 Kungsholmen +100</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32004453"/>
                  </a:ext>
                </a:extLst>
              </a:tr>
              <a:tr h="380663">
                <a:tc>
                  <a:txBody>
                    <a:bodyPr/>
                    <a:lstStyle/>
                    <a:p>
                      <a:pPr>
                        <a:lnSpc>
                          <a:spcPts val="1500"/>
                        </a:lnSpc>
                        <a:spcAft>
                          <a:spcPts val="0"/>
                        </a:spcAft>
                      </a:pPr>
                      <a:r>
                        <a:rPr lang="sv-SE" sz="11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500"/>
                        </a:lnSpc>
                        <a:spcAft>
                          <a:spcPts val="0"/>
                        </a:spcAft>
                      </a:pPr>
                      <a:r>
                        <a:rPr lang="sv-SE" sz="1000">
                          <a:effectLst/>
                        </a:rPr>
                        <a:t>2040 Södermalm +100</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95705961"/>
                  </a:ext>
                </a:extLst>
              </a:tr>
              <a:tr h="419804">
                <a:tc>
                  <a:txBody>
                    <a:bodyPr/>
                    <a:lstStyle/>
                    <a:p>
                      <a:pPr>
                        <a:lnSpc>
                          <a:spcPts val="1500"/>
                        </a:lnSpc>
                        <a:spcAft>
                          <a:spcPts val="0"/>
                        </a:spcAft>
                      </a:pPr>
                      <a:r>
                        <a:rPr lang="sv-SE" sz="1000">
                          <a:effectLst/>
                        </a:rPr>
                        <a:t>Privat avveckling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500"/>
                        </a:lnSpc>
                        <a:spcAft>
                          <a:spcPts val="0"/>
                        </a:spcAft>
                      </a:pPr>
                      <a:r>
                        <a:rPr lang="sv-SE" sz="1000" dirty="0">
                          <a:effectLst/>
                        </a:rPr>
                        <a:t>Privat nyproduktion</a:t>
                      </a:r>
                      <a:endParaRPr lang="sv-S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75363322"/>
                  </a:ext>
                </a:extLst>
              </a:tr>
              <a:tr h="387001">
                <a:tc>
                  <a:txBody>
                    <a:bodyPr/>
                    <a:lstStyle/>
                    <a:p>
                      <a:pPr>
                        <a:lnSpc>
                          <a:spcPts val="1500"/>
                        </a:lnSpc>
                        <a:spcAft>
                          <a:spcPts val="0"/>
                        </a:spcAft>
                      </a:pPr>
                      <a:r>
                        <a:rPr lang="sv-SE" sz="12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500"/>
                        </a:lnSpc>
                        <a:spcAft>
                          <a:spcPts val="0"/>
                        </a:spcAft>
                      </a:pPr>
                      <a:r>
                        <a:rPr lang="sv-SE" sz="1000">
                          <a:effectLst/>
                        </a:rPr>
                        <a:t>2028 Södermalm, +90, kv Sommaren</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69364538"/>
                  </a:ext>
                </a:extLst>
              </a:tr>
              <a:tr h="387001">
                <a:tc>
                  <a:txBody>
                    <a:bodyPr/>
                    <a:lstStyle/>
                    <a:p>
                      <a:pPr>
                        <a:lnSpc>
                          <a:spcPts val="1500"/>
                        </a:lnSpc>
                        <a:spcAft>
                          <a:spcPts val="0"/>
                        </a:spcAft>
                      </a:pPr>
                      <a:r>
                        <a:rPr lang="sv-SE" sz="12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500"/>
                        </a:lnSpc>
                        <a:spcAft>
                          <a:spcPts val="0"/>
                        </a:spcAft>
                      </a:pPr>
                      <a:r>
                        <a:rPr lang="sv-SE" sz="1000">
                          <a:effectLst/>
                        </a:rPr>
                        <a:t>2027 Södermalm, +70 Yxan 4</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17312084"/>
                  </a:ext>
                </a:extLst>
              </a:tr>
              <a:tr h="374187">
                <a:tc>
                  <a:txBody>
                    <a:bodyPr/>
                    <a:lstStyle/>
                    <a:p>
                      <a:pPr>
                        <a:lnSpc>
                          <a:spcPts val="1500"/>
                        </a:lnSpc>
                        <a:spcAft>
                          <a:spcPts val="0"/>
                        </a:spcAft>
                      </a:pPr>
                      <a:r>
                        <a:rPr lang="sv-SE" sz="10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500"/>
                        </a:lnSpc>
                        <a:spcAft>
                          <a:spcPts val="0"/>
                        </a:spcAft>
                      </a:pPr>
                      <a:r>
                        <a:rPr lang="sv-SE" sz="1000" dirty="0">
                          <a:effectLst/>
                        </a:rPr>
                        <a:t>2028 Östermalm, +100 Hjorthagskransen</a:t>
                      </a:r>
                      <a:endParaRPr lang="sv-S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06922736"/>
                  </a:ext>
                </a:extLst>
              </a:tr>
            </a:tbl>
          </a:graphicData>
        </a:graphic>
      </p:graphicFrame>
      <p:sp>
        <p:nvSpPr>
          <p:cNvPr id="11" name="Rectangle 1"/>
          <p:cNvSpPr>
            <a:spLocks noChangeArrowheads="1"/>
          </p:cNvSpPr>
          <p:nvPr/>
        </p:nvSpPr>
        <p:spPr bwMode="auto">
          <a:xfrm>
            <a:off x="1739515" y="5514958"/>
            <a:ext cx="78369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09625" algn="l"/>
                <a:tab pos="1620838" algn="l"/>
                <a:tab pos="2430463" algn="l"/>
                <a:tab pos="4051300" algn="l"/>
                <a:tab pos="5311775" algn="r"/>
              </a:tabLst>
              <a:defRPr>
                <a:solidFill>
                  <a:schemeClr val="tx1"/>
                </a:solidFill>
                <a:latin typeface="Arial" panose="020B0604020202020204" pitchFamily="34" charset="0"/>
              </a:defRPr>
            </a:lvl1pPr>
            <a:lvl2pPr eaLnBrk="0" fontAlgn="base" hangingPunct="0">
              <a:spcBef>
                <a:spcPct val="0"/>
              </a:spcBef>
              <a:spcAft>
                <a:spcPct val="0"/>
              </a:spcAft>
              <a:tabLst>
                <a:tab pos="809625" algn="l"/>
                <a:tab pos="1620838" algn="l"/>
                <a:tab pos="2430463" algn="l"/>
                <a:tab pos="4051300" algn="l"/>
                <a:tab pos="5311775" algn="r"/>
              </a:tabLst>
              <a:defRPr>
                <a:solidFill>
                  <a:schemeClr val="tx1"/>
                </a:solidFill>
                <a:latin typeface="Arial" panose="020B0604020202020204" pitchFamily="34" charset="0"/>
              </a:defRPr>
            </a:lvl2pPr>
            <a:lvl3pPr eaLnBrk="0" fontAlgn="base" hangingPunct="0">
              <a:spcBef>
                <a:spcPct val="0"/>
              </a:spcBef>
              <a:spcAft>
                <a:spcPct val="0"/>
              </a:spcAft>
              <a:tabLst>
                <a:tab pos="809625" algn="l"/>
                <a:tab pos="1620838" algn="l"/>
                <a:tab pos="2430463" algn="l"/>
                <a:tab pos="4051300" algn="l"/>
                <a:tab pos="5311775" algn="r"/>
              </a:tabLst>
              <a:defRPr>
                <a:solidFill>
                  <a:schemeClr val="tx1"/>
                </a:solidFill>
                <a:latin typeface="Arial" panose="020B0604020202020204" pitchFamily="34" charset="0"/>
              </a:defRPr>
            </a:lvl3pPr>
            <a:lvl4pPr eaLnBrk="0" fontAlgn="base" hangingPunct="0">
              <a:spcBef>
                <a:spcPct val="0"/>
              </a:spcBef>
              <a:spcAft>
                <a:spcPct val="0"/>
              </a:spcAft>
              <a:tabLst>
                <a:tab pos="809625" algn="l"/>
                <a:tab pos="1620838" algn="l"/>
                <a:tab pos="2430463" algn="l"/>
                <a:tab pos="4051300" algn="l"/>
                <a:tab pos="5311775" algn="r"/>
              </a:tabLst>
              <a:defRPr>
                <a:solidFill>
                  <a:schemeClr val="tx1"/>
                </a:solidFill>
                <a:latin typeface="Arial" panose="020B0604020202020204" pitchFamily="34" charset="0"/>
              </a:defRPr>
            </a:lvl4pPr>
            <a:lvl5pPr eaLnBrk="0" fontAlgn="base" hangingPunct="0">
              <a:spcBef>
                <a:spcPct val="0"/>
              </a:spcBef>
              <a:spcAft>
                <a:spcPct val="0"/>
              </a:spcAft>
              <a:tabLst>
                <a:tab pos="809625" algn="l"/>
                <a:tab pos="1620838" algn="l"/>
                <a:tab pos="2430463" algn="l"/>
                <a:tab pos="4051300" algn="l"/>
                <a:tab pos="5311775" algn="r"/>
              </a:tabLst>
              <a:defRPr>
                <a:solidFill>
                  <a:schemeClr val="tx1"/>
                </a:solidFill>
                <a:latin typeface="Arial" panose="020B0604020202020204" pitchFamily="34" charset="0"/>
              </a:defRPr>
            </a:lvl5pPr>
            <a:lvl6pPr eaLnBrk="0" fontAlgn="base" hangingPunct="0">
              <a:spcBef>
                <a:spcPct val="0"/>
              </a:spcBef>
              <a:spcAft>
                <a:spcPct val="0"/>
              </a:spcAft>
              <a:tabLst>
                <a:tab pos="809625" algn="l"/>
                <a:tab pos="1620838" algn="l"/>
                <a:tab pos="2430463" algn="l"/>
                <a:tab pos="4051300" algn="l"/>
                <a:tab pos="5311775" algn="r"/>
              </a:tabLst>
              <a:defRPr>
                <a:solidFill>
                  <a:schemeClr val="tx1"/>
                </a:solidFill>
                <a:latin typeface="Arial" panose="020B0604020202020204" pitchFamily="34" charset="0"/>
              </a:defRPr>
            </a:lvl6pPr>
            <a:lvl7pPr eaLnBrk="0" fontAlgn="base" hangingPunct="0">
              <a:spcBef>
                <a:spcPct val="0"/>
              </a:spcBef>
              <a:spcAft>
                <a:spcPct val="0"/>
              </a:spcAft>
              <a:tabLst>
                <a:tab pos="809625" algn="l"/>
                <a:tab pos="1620838" algn="l"/>
                <a:tab pos="2430463" algn="l"/>
                <a:tab pos="4051300" algn="l"/>
                <a:tab pos="5311775" algn="r"/>
              </a:tabLst>
              <a:defRPr>
                <a:solidFill>
                  <a:schemeClr val="tx1"/>
                </a:solidFill>
                <a:latin typeface="Arial" panose="020B0604020202020204" pitchFamily="34" charset="0"/>
              </a:defRPr>
            </a:lvl7pPr>
            <a:lvl8pPr eaLnBrk="0" fontAlgn="base" hangingPunct="0">
              <a:spcBef>
                <a:spcPct val="0"/>
              </a:spcBef>
              <a:spcAft>
                <a:spcPct val="0"/>
              </a:spcAft>
              <a:tabLst>
                <a:tab pos="809625" algn="l"/>
                <a:tab pos="1620838" algn="l"/>
                <a:tab pos="2430463" algn="l"/>
                <a:tab pos="4051300" algn="l"/>
                <a:tab pos="5311775" algn="r"/>
              </a:tabLst>
              <a:defRPr>
                <a:solidFill>
                  <a:schemeClr val="tx1"/>
                </a:solidFill>
                <a:latin typeface="Arial" panose="020B0604020202020204" pitchFamily="34" charset="0"/>
              </a:defRPr>
            </a:lvl8pPr>
            <a:lvl9pPr eaLnBrk="0" fontAlgn="base" hangingPunct="0">
              <a:spcBef>
                <a:spcPct val="0"/>
              </a:spcBef>
              <a:spcAft>
                <a:spcPct val="0"/>
              </a:spcAft>
              <a:tabLst>
                <a:tab pos="809625" algn="l"/>
                <a:tab pos="1620838" algn="l"/>
                <a:tab pos="2430463" algn="l"/>
                <a:tab pos="4051300" algn="l"/>
                <a:tab pos="53117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809625" algn="l"/>
                <a:tab pos="1620838" algn="l"/>
                <a:tab pos="2430463" algn="l"/>
                <a:tab pos="4051300" algn="l"/>
                <a:tab pos="5311775" algn="r"/>
              </a:tabLst>
            </a:pP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Tabell: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Utpekade</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projekt</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med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specifika</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namn</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är</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markerade</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med </a:t>
            </a:r>
            <a:r>
              <a:rPr kumimoji="0" lang="en-GB" altLang="sv-SE" sz="8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fet</a:t>
            </a:r>
            <a:r>
              <a:rPr kumimoji="0" lang="en-GB" altLang="sv-SE" sz="8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stil</a:t>
            </a:r>
            <a:r>
              <a:rPr kumimoji="0" lang="en-GB" altLang="sv-SE" sz="8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Övrig</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text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avser</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ospecifika</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projekt</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utifrån</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behov</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eller</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boendeplaneringens</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förslag</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Året</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avser</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planerat</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sv-SE" sz="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färdigställande</a:t>
            </a:r>
            <a:r>
              <a:rPr kumimoji="0" lang="en-GB" altLang="sv-SE" sz="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GB" altLang="sv-SE"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8626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a:xfrm>
            <a:off x="641853" y="483919"/>
            <a:ext cx="10972800" cy="831600"/>
          </a:xfrm>
        </p:spPr>
        <p:txBody>
          <a:bodyPr/>
          <a:lstStyle/>
          <a:p>
            <a:r>
              <a:rPr lang="sv-SE" dirty="0" smtClean="0"/>
              <a:t>Ökad ambition seniorbostäder för att förlänga kvarboende</a:t>
            </a:r>
            <a:endParaRPr lang="sv-SE" dirty="0"/>
          </a:p>
        </p:txBody>
      </p:sp>
      <p:sp>
        <p:nvSpPr>
          <p:cNvPr id="8" name="Platshållare för innehåll 7"/>
          <p:cNvSpPr>
            <a:spLocks noGrp="1"/>
          </p:cNvSpPr>
          <p:nvPr>
            <p:ph idx="1"/>
          </p:nvPr>
        </p:nvSpPr>
        <p:spPr>
          <a:xfrm>
            <a:off x="640438" y="1491461"/>
            <a:ext cx="5083407" cy="4608373"/>
          </a:xfrm>
        </p:spPr>
        <p:txBody>
          <a:bodyPr/>
          <a:lstStyle/>
          <a:p>
            <a:pPr marL="0" indent="0">
              <a:buNone/>
            </a:pPr>
            <a:r>
              <a:rPr lang="sv-SE" sz="2400" b="1" dirty="0">
                <a:latin typeface="Stockholm Type Regular" pitchFamily="50" charset="0"/>
              </a:rPr>
              <a:t>I</a:t>
            </a:r>
            <a:r>
              <a:rPr lang="sv-SE" sz="2400" b="1" dirty="0" smtClean="0">
                <a:latin typeface="Stockholm Type Regular" pitchFamily="50" charset="0"/>
              </a:rPr>
              <a:t>nventering och framskrivning</a:t>
            </a:r>
          </a:p>
          <a:p>
            <a:r>
              <a:rPr lang="sv-SE" sz="1600" dirty="0" smtClean="0">
                <a:latin typeface="Stockholm Type Regular" pitchFamily="50" charset="0"/>
              </a:rPr>
              <a:t>Ny inventering ger cirka 6700 Seniorbostäder i Stockholms stad.</a:t>
            </a:r>
          </a:p>
          <a:p>
            <a:r>
              <a:rPr lang="sv-SE" sz="1600" dirty="0" smtClean="0">
                <a:latin typeface="Stockholm Type Regular" pitchFamily="50" charset="0"/>
              </a:rPr>
              <a:t>En </a:t>
            </a:r>
            <a:r>
              <a:rPr lang="sv-SE" sz="1600" dirty="0">
                <a:latin typeface="Stockholm Type Regular" pitchFamily="50" charset="0"/>
              </a:rPr>
              <a:t>stor andel </a:t>
            </a:r>
            <a:r>
              <a:rPr lang="sv-SE" sz="1600" dirty="0" smtClean="0">
                <a:latin typeface="Stockholm Type Regular" pitchFamily="50" charset="0"/>
              </a:rPr>
              <a:t>av </a:t>
            </a:r>
            <a:r>
              <a:rPr lang="sv-SE" sz="1600" dirty="0">
                <a:latin typeface="Stockholm Type Regular" pitchFamily="50" charset="0"/>
              </a:rPr>
              <a:t>seniorbostäder (44 procent) återfinns i </a:t>
            </a:r>
            <a:r>
              <a:rPr lang="sv-SE" sz="1600" dirty="0" smtClean="0">
                <a:latin typeface="Stockholm Type Regular" pitchFamily="50" charset="0"/>
              </a:rPr>
              <a:t>innerstaden. </a:t>
            </a:r>
          </a:p>
          <a:p>
            <a:r>
              <a:rPr lang="sv-SE" sz="1600" dirty="0" smtClean="0">
                <a:latin typeface="Stockholm Type Regular" pitchFamily="50" charset="0"/>
              </a:rPr>
              <a:t>Bostadsrätterna </a:t>
            </a:r>
            <a:r>
              <a:rPr lang="sv-SE" sz="1600" dirty="0">
                <a:latin typeface="Stockholm Type Regular" pitchFamily="50" charset="0"/>
              </a:rPr>
              <a:t>är mest vanligt förekommande i västerort. Totalt sett finns minst antal seniorbostäder i östra söderort. </a:t>
            </a:r>
            <a:endParaRPr lang="sv-SE" sz="1600" dirty="0" smtClean="0">
              <a:latin typeface="Stockholm Type Regular" pitchFamily="50" charset="0"/>
            </a:endParaRPr>
          </a:p>
          <a:p>
            <a:pPr marL="0" indent="0">
              <a:buNone/>
            </a:pPr>
            <a:r>
              <a:rPr lang="sv-SE" sz="1600" b="1" dirty="0">
                <a:latin typeface="Stockholm Type Regular" pitchFamily="50" charset="0"/>
              </a:rPr>
              <a:t>Nytt budgetuppdrag </a:t>
            </a:r>
            <a:r>
              <a:rPr lang="sv-SE" sz="1600" b="1" dirty="0" smtClean="0">
                <a:latin typeface="Stockholm Type Regular" pitchFamily="50" charset="0"/>
              </a:rPr>
              <a:t>2023:</a:t>
            </a:r>
            <a:endParaRPr lang="sv-SE" sz="1600" b="1" dirty="0">
              <a:latin typeface="Stockholm Type Regular" pitchFamily="50" charset="0"/>
            </a:endParaRPr>
          </a:p>
          <a:p>
            <a:r>
              <a:rPr lang="sv-SE" sz="1600" dirty="0">
                <a:latin typeface="Stockholm Type Regular" pitchFamily="50" charset="0"/>
              </a:rPr>
              <a:t>Exploateringsnämnden ska i samarbete med stadsbyggnadsnämnden, äldrenämnden och </a:t>
            </a:r>
            <a:r>
              <a:rPr lang="sv-SE" sz="1600" dirty="0" err="1">
                <a:latin typeface="Stockholm Type Regular" pitchFamily="50" charset="0"/>
              </a:rPr>
              <a:t>Micasa</a:t>
            </a:r>
            <a:r>
              <a:rPr lang="sv-SE" sz="1600" dirty="0">
                <a:latin typeface="Stockholm Type Regular" pitchFamily="50" charset="0"/>
              </a:rPr>
              <a:t> Fastigheter i Stockholm AB utreda behovet av seniorbostäder för att målet om att alla över 65 år som vill ska kunna få en seniorbostad ska kunna tillgodoses </a:t>
            </a:r>
          </a:p>
          <a:p>
            <a:endParaRPr lang="sv-SE" sz="1700" dirty="0">
              <a:latin typeface="Stockholm Type Regular" pitchFamily="50" charset="0"/>
            </a:endParaRPr>
          </a:p>
          <a:p>
            <a:endParaRPr lang="sv-SE" sz="1800" dirty="0" smtClean="0">
              <a:latin typeface="Stockholm Type Regular" pitchFamily="50" charset="0"/>
            </a:endParaRPr>
          </a:p>
          <a:p>
            <a:endParaRPr lang="sv-SE" sz="1600" dirty="0" smtClean="0">
              <a:latin typeface="Stockholm Type Regular" pitchFamily="50" charset="0"/>
            </a:endParaRPr>
          </a:p>
          <a:p>
            <a:pPr marL="0" indent="0">
              <a:buNone/>
            </a:pPr>
            <a:r>
              <a:rPr lang="sv-SE" sz="1400" dirty="0"/>
              <a:t> </a:t>
            </a:r>
          </a:p>
          <a:p>
            <a:pPr marL="0" indent="0">
              <a:buNone/>
            </a:pPr>
            <a:endParaRPr lang="sv-SE" sz="1600" dirty="0" smtClean="0"/>
          </a:p>
          <a:p>
            <a:pPr marL="0" indent="0">
              <a:buNone/>
            </a:pPr>
            <a:endParaRPr lang="sv-SE" sz="1600" dirty="0" smtClean="0"/>
          </a:p>
          <a:p>
            <a:endParaRPr lang="sv-SE" dirty="0" smtClean="0"/>
          </a:p>
          <a:p>
            <a:endParaRPr lang="sv-SE" dirty="0" smtClean="0"/>
          </a:p>
          <a:p>
            <a:endParaRPr lang="sv-SE" dirty="0"/>
          </a:p>
          <a:p>
            <a:endParaRPr lang="sv-SE" dirty="0" smtClean="0"/>
          </a:p>
          <a:p>
            <a:endParaRPr lang="sv-SE" dirty="0"/>
          </a:p>
        </p:txBody>
      </p:sp>
      <p:pic>
        <p:nvPicPr>
          <p:cNvPr id="9" name="Platshållare för innehåll 4"/>
          <p:cNvPicPr>
            <a:picLocks/>
          </p:cNvPicPr>
          <p:nvPr/>
        </p:nvPicPr>
        <p:blipFill>
          <a:blip r:embed="rId3"/>
          <a:stretch>
            <a:fillRect/>
          </a:stretch>
        </p:blipFill>
        <p:spPr>
          <a:xfrm>
            <a:off x="6482189" y="1491461"/>
            <a:ext cx="5132464" cy="3331744"/>
          </a:xfrm>
          <a:prstGeom prst="rect">
            <a:avLst/>
          </a:prstGeom>
        </p:spPr>
      </p:pic>
      <p:sp>
        <p:nvSpPr>
          <p:cNvPr id="2" name="textruta 1"/>
          <p:cNvSpPr txBox="1"/>
          <p:nvPr/>
        </p:nvSpPr>
        <p:spPr>
          <a:xfrm>
            <a:off x="6505118" y="4910718"/>
            <a:ext cx="5086605" cy="830997"/>
          </a:xfrm>
          <a:prstGeom prst="rect">
            <a:avLst/>
          </a:prstGeom>
          <a:noFill/>
        </p:spPr>
        <p:txBody>
          <a:bodyPr wrap="square" rtlCol="0">
            <a:spAutoFit/>
          </a:bodyPr>
          <a:lstStyle/>
          <a:p>
            <a:r>
              <a:rPr lang="sv-SE" sz="1600" dirty="0" smtClean="0">
                <a:latin typeface="Stockholm Type Regular" pitchFamily="50" charset="0"/>
              </a:rPr>
              <a:t>Idag bor ca 4-5% i seniorbostad, bara för att möta den nivå med ökande antal äldre skulle innebära</a:t>
            </a:r>
            <a:br>
              <a:rPr lang="sv-SE" sz="1600" dirty="0" smtClean="0">
                <a:latin typeface="Stockholm Type Regular" pitchFamily="50" charset="0"/>
              </a:rPr>
            </a:br>
            <a:r>
              <a:rPr lang="sv-SE" sz="1600" dirty="0" smtClean="0">
                <a:latin typeface="Stockholm Type Regular" pitchFamily="50" charset="0"/>
              </a:rPr>
              <a:t>10 300 seniorbostäder 2040.</a:t>
            </a:r>
            <a:endParaRPr lang="sv-SE" sz="1600" dirty="0">
              <a:latin typeface="Stockholm Type Regular" pitchFamily="50" charset="0"/>
            </a:endParaRPr>
          </a:p>
        </p:txBody>
      </p:sp>
    </p:spTree>
    <p:extLst>
      <p:ext uri="{BB962C8B-B14F-4D97-AF65-F5344CB8AC3E}">
        <p14:creationId xmlns:p14="http://schemas.microsoft.com/office/powerpoint/2010/main" val="19951913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Planering seniorbostäder innerstaden</a:t>
            </a:r>
            <a:endParaRPr lang="sv-SE" dirty="0"/>
          </a:p>
        </p:txBody>
      </p:sp>
      <p:graphicFrame>
        <p:nvGraphicFramePr>
          <p:cNvPr id="5" name="Platshållare för innehåll 4"/>
          <p:cNvGraphicFramePr>
            <a:graphicFrameLocks noGrp="1"/>
          </p:cNvGraphicFramePr>
          <p:nvPr>
            <p:ph idx="1"/>
            <p:extLst>
              <p:ext uri="{D42A27DB-BD31-4B8C-83A1-F6EECF244321}">
                <p14:modId xmlns:p14="http://schemas.microsoft.com/office/powerpoint/2010/main" val="1034833984"/>
              </p:ext>
            </p:extLst>
          </p:nvPr>
        </p:nvGraphicFramePr>
        <p:xfrm>
          <a:off x="2063552" y="1288800"/>
          <a:ext cx="6984776" cy="4444455"/>
        </p:xfrm>
        <a:graphic>
          <a:graphicData uri="http://schemas.openxmlformats.org/drawingml/2006/table">
            <a:tbl>
              <a:tblPr firstRow="1" firstCol="1" bandRow="1">
                <a:tableStyleId>{5C22544A-7EE6-4342-B048-85BDC9FD1C3A}</a:tableStyleId>
              </a:tblPr>
              <a:tblGrid>
                <a:gridCol w="1400413">
                  <a:extLst>
                    <a:ext uri="{9D8B030D-6E8A-4147-A177-3AD203B41FA5}">
                      <a16:colId xmlns:a16="http://schemas.microsoft.com/office/drawing/2014/main" val="2031251538"/>
                    </a:ext>
                  </a:extLst>
                </a:gridCol>
                <a:gridCol w="3379144">
                  <a:extLst>
                    <a:ext uri="{9D8B030D-6E8A-4147-A177-3AD203B41FA5}">
                      <a16:colId xmlns:a16="http://schemas.microsoft.com/office/drawing/2014/main" val="3420025021"/>
                    </a:ext>
                  </a:extLst>
                </a:gridCol>
                <a:gridCol w="1102177">
                  <a:extLst>
                    <a:ext uri="{9D8B030D-6E8A-4147-A177-3AD203B41FA5}">
                      <a16:colId xmlns:a16="http://schemas.microsoft.com/office/drawing/2014/main" val="1072523880"/>
                    </a:ext>
                  </a:extLst>
                </a:gridCol>
                <a:gridCol w="1103042">
                  <a:extLst>
                    <a:ext uri="{9D8B030D-6E8A-4147-A177-3AD203B41FA5}">
                      <a16:colId xmlns:a16="http://schemas.microsoft.com/office/drawing/2014/main" val="2955703076"/>
                    </a:ext>
                  </a:extLst>
                </a:gridCol>
              </a:tblGrid>
              <a:tr h="674229">
                <a:tc>
                  <a:txBody>
                    <a:bodyPr/>
                    <a:lstStyle/>
                    <a:p>
                      <a:pPr>
                        <a:lnSpc>
                          <a:spcPts val="1500"/>
                        </a:lnSpc>
                        <a:spcAft>
                          <a:spcPts val="0"/>
                        </a:spcAft>
                      </a:pPr>
                      <a:r>
                        <a:rPr lang="sv-SE" sz="1200">
                          <a:effectLst/>
                        </a:rPr>
                        <a:t>Innerstaden</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Allmännyttan hyresrätt</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Antal lägenheter - cirka</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Prel. år för färdigställande</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4060841131"/>
                  </a:ext>
                </a:extLst>
              </a:tr>
              <a:tr h="246297">
                <a:tc>
                  <a:txBody>
                    <a:bodyPr/>
                    <a:lstStyle/>
                    <a:p>
                      <a:pPr>
                        <a:lnSpc>
                          <a:spcPts val="1500"/>
                        </a:lnSpc>
                        <a:spcAft>
                          <a:spcPts val="0"/>
                        </a:spcAft>
                      </a:pPr>
                      <a:r>
                        <a:rPr lang="sv-SE" sz="800">
                          <a:effectLst/>
                        </a:rPr>
                        <a:t> Norrmalm</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Micasa- befintlig fastighet. Vasen 3</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 85</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 2025</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749515777"/>
                  </a:ext>
                </a:extLst>
              </a:tr>
              <a:tr h="246297">
                <a:tc>
                  <a:txBody>
                    <a:bodyPr/>
                    <a:lstStyle/>
                    <a:p>
                      <a:pPr>
                        <a:lnSpc>
                          <a:spcPts val="1500"/>
                        </a:lnSpc>
                        <a:spcAft>
                          <a:spcPts val="0"/>
                        </a:spcAft>
                      </a:pPr>
                      <a:r>
                        <a:rPr lang="sv-SE" sz="8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Privat - hyresrätt</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807433354"/>
                  </a:ext>
                </a:extLst>
              </a:tr>
              <a:tr h="439661">
                <a:tc>
                  <a:txBody>
                    <a:bodyPr/>
                    <a:lstStyle/>
                    <a:p>
                      <a:pPr>
                        <a:lnSpc>
                          <a:spcPts val="1500"/>
                        </a:lnSpc>
                        <a:spcAft>
                          <a:spcPts val="0"/>
                        </a:spcAft>
                      </a:pPr>
                      <a:r>
                        <a:rPr lang="sv-SE" sz="800">
                          <a:effectLst/>
                        </a:rPr>
                        <a:t>Södermalm</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Stockholms Borgerskap - nyproduktion. Yxan 4/Högalid</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180</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2026</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619699118"/>
                  </a:ext>
                </a:extLst>
              </a:tr>
              <a:tr h="234569">
                <a:tc>
                  <a:txBody>
                    <a:bodyPr/>
                    <a:lstStyle/>
                    <a:p>
                      <a:pPr>
                        <a:lnSpc>
                          <a:spcPts val="1500"/>
                        </a:lnSpc>
                        <a:spcAft>
                          <a:spcPts val="0"/>
                        </a:spcAft>
                      </a:pPr>
                      <a:r>
                        <a:rPr lang="sv-SE" sz="800">
                          <a:effectLst/>
                        </a:rPr>
                        <a:t>Södermalm</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Blomsterfonden - nyproduktion. Eriksdalslunden.</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45</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2028</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266662"/>
                  </a:ext>
                </a:extLst>
              </a:tr>
              <a:tr h="234569">
                <a:tc>
                  <a:txBody>
                    <a:bodyPr/>
                    <a:lstStyle/>
                    <a:p>
                      <a:pPr>
                        <a:lnSpc>
                          <a:spcPts val="1500"/>
                        </a:lnSpc>
                        <a:spcAft>
                          <a:spcPts val="0"/>
                        </a:spcAft>
                      </a:pPr>
                      <a:r>
                        <a:rPr lang="sv-SE" sz="800">
                          <a:effectLst/>
                        </a:rPr>
                        <a:t>Södermalm</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Einar Mattsson. – nyproduktion Sommaren.</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30</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2028</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099203273"/>
                  </a:ext>
                </a:extLst>
              </a:tr>
              <a:tr h="246297">
                <a:tc>
                  <a:txBody>
                    <a:bodyPr/>
                    <a:lstStyle/>
                    <a:p>
                      <a:pPr>
                        <a:lnSpc>
                          <a:spcPts val="1500"/>
                        </a:lnSpc>
                        <a:spcAft>
                          <a:spcPts val="0"/>
                        </a:spcAft>
                      </a:pPr>
                      <a:r>
                        <a:rPr lang="sv-SE" sz="8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ts val="1500"/>
                        </a:lnSpc>
                        <a:spcAft>
                          <a:spcPts val="0"/>
                        </a:spcAft>
                      </a:pPr>
                      <a:r>
                        <a:rPr lang="sv-SE" sz="800">
                          <a:effectLst/>
                        </a:rPr>
                        <a:t>Totalt HR</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340</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700452987"/>
                  </a:ext>
                </a:extLst>
              </a:tr>
              <a:tr h="246297">
                <a:tc>
                  <a:txBody>
                    <a:bodyPr/>
                    <a:lstStyle/>
                    <a:p>
                      <a:pPr>
                        <a:lnSpc>
                          <a:spcPts val="1500"/>
                        </a:lnSpc>
                        <a:spcAft>
                          <a:spcPts val="0"/>
                        </a:spcAft>
                      </a:pPr>
                      <a:r>
                        <a:rPr lang="sv-SE" sz="8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Privat – bostadsrätt</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653871804"/>
                  </a:ext>
                </a:extLst>
              </a:tr>
              <a:tr h="439661">
                <a:tc>
                  <a:txBody>
                    <a:bodyPr/>
                    <a:lstStyle/>
                    <a:p>
                      <a:pPr>
                        <a:lnSpc>
                          <a:spcPts val="1500"/>
                        </a:lnSpc>
                        <a:spcAft>
                          <a:spcPts val="0"/>
                        </a:spcAft>
                      </a:pPr>
                      <a:r>
                        <a:rPr lang="sv-SE" sz="800">
                          <a:effectLst/>
                        </a:rPr>
                        <a:t>Kungsholmen</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dirty="0">
                          <a:effectLst/>
                        </a:rPr>
                        <a:t>Seniorgården AB - nyproduktion. Kristinebergs Slott/Hornsberg</a:t>
                      </a:r>
                      <a:endParaRPr lang="sv-S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50</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2027</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295474309"/>
                  </a:ext>
                </a:extLst>
              </a:tr>
              <a:tr h="246297">
                <a:tc>
                  <a:txBody>
                    <a:bodyPr/>
                    <a:lstStyle/>
                    <a:p>
                      <a:pPr>
                        <a:lnSpc>
                          <a:spcPts val="1500"/>
                        </a:lnSpc>
                        <a:spcAft>
                          <a:spcPts val="0"/>
                        </a:spcAft>
                      </a:pPr>
                      <a:r>
                        <a:rPr lang="sv-SE" sz="800">
                          <a:effectLst/>
                        </a:rPr>
                        <a:t>Södermalm</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Seniorgården AB - nyproduktion. Persikan/Sofia</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50</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2025</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332830724"/>
                  </a:ext>
                </a:extLst>
              </a:tr>
              <a:tr h="258026">
                <a:tc>
                  <a:txBody>
                    <a:bodyPr/>
                    <a:lstStyle/>
                    <a:p>
                      <a:pPr>
                        <a:lnSpc>
                          <a:spcPts val="1500"/>
                        </a:lnSpc>
                        <a:spcAft>
                          <a:spcPts val="0"/>
                        </a:spcAft>
                      </a:pPr>
                      <a:r>
                        <a:rPr lang="sv-SE" sz="800">
                          <a:effectLst/>
                        </a:rPr>
                        <a:t>Norrmalm</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Seniorgården AB - nyproduktion. Västra Hagastaden</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80</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2031</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308166568"/>
                  </a:ext>
                </a:extLst>
              </a:tr>
              <a:tr h="439661">
                <a:tc>
                  <a:txBody>
                    <a:bodyPr/>
                    <a:lstStyle/>
                    <a:p>
                      <a:pPr>
                        <a:lnSpc>
                          <a:spcPts val="1500"/>
                        </a:lnSpc>
                        <a:spcAft>
                          <a:spcPts val="0"/>
                        </a:spcAft>
                      </a:pPr>
                      <a:r>
                        <a:rPr lang="sv-SE" sz="800">
                          <a:effectLst/>
                        </a:rPr>
                        <a:t>Östermalm</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ts val="1500"/>
                        </a:lnSpc>
                        <a:spcAft>
                          <a:spcPts val="0"/>
                        </a:spcAft>
                      </a:pPr>
                      <a:r>
                        <a:rPr lang="sv-SE" sz="800">
                          <a:effectLst/>
                        </a:rPr>
                        <a:t>Seniorgården AB - nyproduktion. Donostia, Värtan/Hjorthagen</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46</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2030</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439840062"/>
                  </a:ext>
                </a:extLst>
              </a:tr>
              <a:tr h="246297">
                <a:tc>
                  <a:txBody>
                    <a:bodyPr/>
                    <a:lstStyle/>
                    <a:p>
                      <a:pPr>
                        <a:lnSpc>
                          <a:spcPts val="1500"/>
                        </a:lnSpc>
                        <a:spcAft>
                          <a:spcPts val="0"/>
                        </a:spcAft>
                      </a:pPr>
                      <a:r>
                        <a:rPr lang="sv-SE" sz="8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ts val="1500"/>
                        </a:lnSpc>
                        <a:spcAft>
                          <a:spcPts val="0"/>
                        </a:spcAft>
                      </a:pPr>
                      <a:r>
                        <a:rPr lang="sv-SE" sz="800">
                          <a:effectLst/>
                        </a:rPr>
                        <a:t>Totalt BR</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226</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670169526"/>
                  </a:ext>
                </a:extLst>
              </a:tr>
              <a:tr h="246297">
                <a:tc>
                  <a:txBody>
                    <a:bodyPr/>
                    <a:lstStyle/>
                    <a:p>
                      <a:pPr>
                        <a:lnSpc>
                          <a:spcPts val="1500"/>
                        </a:lnSpc>
                        <a:spcAft>
                          <a:spcPts val="0"/>
                        </a:spcAft>
                      </a:pPr>
                      <a:r>
                        <a:rPr lang="sv-SE" sz="800">
                          <a:effectLst/>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ts val="1500"/>
                        </a:lnSpc>
                        <a:spcAft>
                          <a:spcPts val="0"/>
                        </a:spcAft>
                      </a:pPr>
                      <a:r>
                        <a:rPr lang="sv-SE" sz="800">
                          <a:effectLst/>
                        </a:rPr>
                        <a:t>Totalt för regionen</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a:effectLst/>
                        </a:rPr>
                        <a:t>566</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ts val="1500"/>
                        </a:lnSpc>
                        <a:spcAft>
                          <a:spcPts val="0"/>
                        </a:spcAft>
                      </a:pPr>
                      <a:r>
                        <a:rPr lang="sv-SE" sz="800" dirty="0">
                          <a:effectLst/>
                        </a:rPr>
                        <a:t> </a:t>
                      </a:r>
                      <a:endParaRPr lang="sv-S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268456439"/>
                  </a:ext>
                </a:extLst>
              </a:tr>
            </a:tbl>
          </a:graphicData>
        </a:graphic>
      </p:graphicFrame>
    </p:spTree>
    <p:extLst>
      <p:ext uri="{BB962C8B-B14F-4D97-AF65-F5344CB8AC3E}">
        <p14:creationId xmlns:p14="http://schemas.microsoft.com/office/powerpoint/2010/main" val="1089031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Utmaningar vi behöver lösa framöver och vad händer om vi inte klarar det…?</a:t>
            </a:r>
            <a:endParaRPr lang="sv-SE" dirty="0"/>
          </a:p>
        </p:txBody>
      </p:sp>
      <p:sp>
        <p:nvSpPr>
          <p:cNvPr id="3" name="Platshållare för text 2"/>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21314265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smtClean="0"/>
              <a:t>Utmaningar för ökning av bostäder för äldre</a:t>
            </a:r>
            <a:endParaRPr lang="sv-SE" dirty="0"/>
          </a:p>
        </p:txBody>
      </p:sp>
      <p:sp>
        <p:nvSpPr>
          <p:cNvPr id="8" name="Platshållare för innehåll 7"/>
          <p:cNvSpPr>
            <a:spLocks noGrp="1"/>
          </p:cNvSpPr>
          <p:nvPr>
            <p:ph idx="1"/>
          </p:nvPr>
        </p:nvSpPr>
        <p:spPr>
          <a:xfrm>
            <a:off x="644370" y="1214021"/>
            <a:ext cx="10492190" cy="4294050"/>
          </a:xfrm>
        </p:spPr>
        <p:txBody>
          <a:bodyPr/>
          <a:lstStyle/>
          <a:p>
            <a:r>
              <a:rPr lang="sv-SE" sz="1600" dirty="0">
                <a:latin typeface="Stockholm Type Regular" pitchFamily="50" charset="0"/>
              </a:rPr>
              <a:t>Allt svårare med kvarboende då stor andel bor i befintliga icke tillgängliga bostäder och seniorbostäderna är begränsade till antal och hög </a:t>
            </a:r>
            <a:r>
              <a:rPr lang="sv-SE" sz="1600" dirty="0" smtClean="0">
                <a:latin typeface="Stockholm Type Regular" pitchFamily="50" charset="0"/>
              </a:rPr>
              <a:t>kostnad.</a:t>
            </a:r>
          </a:p>
          <a:p>
            <a:r>
              <a:rPr lang="sv-SE" sz="1600" dirty="0">
                <a:latin typeface="Stockholm Type Regular" pitchFamily="50" charset="0"/>
              </a:rPr>
              <a:t>Äldreomsorgen ökar kraftigt framöver, vård- och omsorgsboende eller hemtjänst? </a:t>
            </a:r>
          </a:p>
          <a:p>
            <a:r>
              <a:rPr lang="sv-SE" sz="1600" dirty="0" smtClean="0">
                <a:latin typeface="Stockholm Type Regular" pitchFamily="50" charset="0"/>
              </a:rPr>
              <a:t>Behov av variation i bostadsutbud – äldre är en heterogen grupp och vi planerar redan för 70-talisterna.</a:t>
            </a:r>
          </a:p>
          <a:p>
            <a:r>
              <a:rPr lang="sv-SE" sz="1600" dirty="0" smtClean="0">
                <a:latin typeface="Stockholm Type Regular" pitchFamily="50" charset="0"/>
              </a:rPr>
              <a:t>Investeringskostnader </a:t>
            </a:r>
            <a:r>
              <a:rPr lang="sv-SE" sz="1600" dirty="0">
                <a:latin typeface="Stockholm Type Regular" pitchFamily="50" charset="0"/>
              </a:rPr>
              <a:t>för nyproduktion ökat </a:t>
            </a:r>
            <a:r>
              <a:rPr lang="sv-SE" sz="1600" dirty="0" smtClean="0">
                <a:latin typeface="Stockholm Type Regular" pitchFamily="50" charset="0"/>
              </a:rPr>
              <a:t>kraftigt: höga räntor, inflation, höga byggmaterialkostnader.</a:t>
            </a:r>
          </a:p>
          <a:p>
            <a:r>
              <a:rPr lang="sv-SE" sz="1600" dirty="0" smtClean="0">
                <a:latin typeface="Stockholm Type Regular" pitchFamily="50" charset="0"/>
              </a:rPr>
              <a:t>Svårt att hitta mark där efterfrågan är som störst.</a:t>
            </a:r>
          </a:p>
          <a:p>
            <a:r>
              <a:rPr lang="sv-SE" sz="1600" dirty="0">
                <a:latin typeface="Stockholm Type Regular" pitchFamily="50" charset="0"/>
              </a:rPr>
              <a:t>Många byggprojekt stoppas </a:t>
            </a:r>
            <a:r>
              <a:rPr lang="sv-SE" sz="1600" dirty="0" smtClean="0">
                <a:latin typeface="Stockholm Type Regular" pitchFamily="50" charset="0"/>
              </a:rPr>
              <a:t>p g a </a:t>
            </a:r>
            <a:r>
              <a:rPr lang="sv-SE" sz="1600" dirty="0">
                <a:latin typeface="Stockholm Type Regular" pitchFamily="50" charset="0"/>
              </a:rPr>
              <a:t>oklara prisökningar. </a:t>
            </a:r>
          </a:p>
          <a:p>
            <a:r>
              <a:rPr lang="sv-SE" sz="1600" dirty="0" smtClean="0">
                <a:latin typeface="Stockholm Type Regular" pitchFamily="50" charset="0"/>
              </a:rPr>
              <a:t>Överklaganden av stora projekt i vård- och omsorgsboende </a:t>
            </a:r>
            <a:r>
              <a:rPr lang="sv-SE" sz="1600" dirty="0">
                <a:latin typeface="Stockholm Type Regular" pitchFamily="50" charset="0"/>
              </a:rPr>
              <a:t>90 -100 platser. </a:t>
            </a:r>
          </a:p>
          <a:p>
            <a:r>
              <a:rPr lang="sv-SE" sz="1600" dirty="0" smtClean="0">
                <a:latin typeface="Stockholm Type Regular" pitchFamily="50" charset="0"/>
              </a:rPr>
              <a:t>Pågående och kommande investeringar för allmännytta bostadsbolag för ombyggnad och upprustning av vård- och omsorgsboende och övriga särskilda boenden.</a:t>
            </a:r>
          </a:p>
          <a:p>
            <a:r>
              <a:rPr lang="sv-SE" sz="1600" dirty="0" smtClean="0">
                <a:latin typeface="Stockholm Type Regular" pitchFamily="50" charset="0"/>
              </a:rPr>
              <a:t>Bygga seniorbostäder -  risken ligger hos bostadsbolagen. </a:t>
            </a:r>
          </a:p>
          <a:p>
            <a:r>
              <a:rPr lang="sv-SE" sz="1600" dirty="0" smtClean="0">
                <a:latin typeface="Stockholm Type Regular" pitchFamily="50" charset="0"/>
              </a:rPr>
              <a:t>Befintliga </a:t>
            </a:r>
            <a:r>
              <a:rPr lang="sv-SE" sz="1600" dirty="0" err="1" smtClean="0">
                <a:latin typeface="Stockholm Type Regular" pitchFamily="50" charset="0"/>
              </a:rPr>
              <a:t>lokalhyrekostnader</a:t>
            </a:r>
            <a:r>
              <a:rPr lang="sv-SE" sz="1600" dirty="0" smtClean="0">
                <a:latin typeface="Stockholm Type Regular" pitchFamily="50" charset="0"/>
              </a:rPr>
              <a:t> ökar och går ut över stadsdelarnas investeringsmöjligheter.</a:t>
            </a:r>
            <a:endParaRPr lang="sv-SE" sz="1600" dirty="0">
              <a:latin typeface="Stockholm Type Regular" pitchFamily="50" charset="0"/>
            </a:endParaRPr>
          </a:p>
          <a:p>
            <a:r>
              <a:rPr lang="sv-SE" sz="1600" dirty="0">
                <a:latin typeface="Stockholm Type Regular" pitchFamily="50" charset="0"/>
              </a:rPr>
              <a:t>Ökar trycket på vård- och omsorgsboende, risk för ökande omsorgskonsumtion jämfört med prognoserna.</a:t>
            </a:r>
          </a:p>
          <a:p>
            <a:endParaRPr lang="sv-SE" sz="1600" dirty="0">
              <a:latin typeface="Stockholm Type Regular" pitchFamily="50" charset="0"/>
            </a:endParaRPr>
          </a:p>
          <a:p>
            <a:endParaRPr lang="sv-SE" sz="1600" dirty="0" smtClean="0"/>
          </a:p>
          <a:p>
            <a:endParaRPr lang="sv-SE" sz="1600" dirty="0"/>
          </a:p>
        </p:txBody>
      </p:sp>
      <p:sp>
        <p:nvSpPr>
          <p:cNvPr id="9" name="Platshållare för text 8"/>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3437984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text 1"/>
          <p:cNvSpPr>
            <a:spLocks noGrp="1"/>
          </p:cNvSpPr>
          <p:nvPr>
            <p:ph type="body" sz="quarter" idx="13"/>
          </p:nvPr>
        </p:nvSpPr>
        <p:spPr>
          <a:xfrm>
            <a:off x="609600" y="1264662"/>
            <a:ext cx="6638528" cy="4797312"/>
          </a:xfrm>
        </p:spPr>
        <p:txBody>
          <a:bodyPr/>
          <a:lstStyle/>
          <a:p>
            <a:r>
              <a:rPr lang="sv-SE" sz="1600" dirty="0" smtClean="0">
                <a:latin typeface="Stockholm Type Regular" pitchFamily="50" charset="0"/>
              </a:rPr>
              <a:t>Ett snabbt ökande </a:t>
            </a:r>
            <a:r>
              <a:rPr lang="sv-SE" sz="1600" u="sng" dirty="0" smtClean="0">
                <a:latin typeface="Stockholm Type Regular" pitchFamily="50" charset="0"/>
              </a:rPr>
              <a:t>antal</a:t>
            </a:r>
            <a:r>
              <a:rPr lang="sv-SE" sz="1600" dirty="0" smtClean="0">
                <a:latin typeface="Stockholm Type Regular" pitchFamily="50" charset="0"/>
              </a:rPr>
              <a:t> äldre – vi lever längre och behöver omsorg fler år</a:t>
            </a:r>
          </a:p>
          <a:p>
            <a:r>
              <a:rPr lang="sv-SE" sz="1600" dirty="0" smtClean="0">
                <a:latin typeface="Stockholm Type Regular" pitchFamily="50" charset="0"/>
              </a:rPr>
              <a:t>En snabbt ökande </a:t>
            </a:r>
            <a:r>
              <a:rPr lang="sv-SE" sz="1600" u="sng" dirty="0" smtClean="0">
                <a:latin typeface="Stockholm Type Regular" pitchFamily="50" charset="0"/>
              </a:rPr>
              <a:t>andel</a:t>
            </a:r>
            <a:r>
              <a:rPr lang="sv-SE" sz="1600" dirty="0" smtClean="0">
                <a:latin typeface="Stockholm Type Regular" pitchFamily="50" charset="0"/>
              </a:rPr>
              <a:t> äldre – arbetskraftsbrist färre ska försörja fler</a:t>
            </a:r>
          </a:p>
          <a:p>
            <a:r>
              <a:rPr lang="sv-SE" sz="1600" dirty="0">
                <a:latin typeface="Stockholm Type Regular" pitchFamily="50" charset="0"/>
              </a:rPr>
              <a:t>Ensamhet och isolering bland äldre leder till ökad psykisk ohälsa</a:t>
            </a:r>
          </a:p>
          <a:p>
            <a:r>
              <a:rPr lang="sv-SE" sz="1600" dirty="0" smtClean="0">
                <a:latin typeface="Stockholm Type Regular" pitchFamily="50" charset="0"/>
              </a:rPr>
              <a:t>Ett bostadsbestånd i behov av renovering och förnyelse</a:t>
            </a:r>
          </a:p>
          <a:p>
            <a:r>
              <a:rPr lang="sv-SE" sz="1600" dirty="0" smtClean="0">
                <a:latin typeface="Stockholm Type Regular" pitchFamily="50" charset="0"/>
              </a:rPr>
              <a:t>Behov av historiskt </a:t>
            </a:r>
            <a:r>
              <a:rPr lang="sv-SE" sz="1600" dirty="0">
                <a:latin typeface="Stockholm Type Regular" pitchFamily="50" charset="0"/>
              </a:rPr>
              <a:t>stor nyproduktion av boenden för </a:t>
            </a:r>
            <a:r>
              <a:rPr lang="sv-SE" sz="1600" dirty="0" smtClean="0">
                <a:latin typeface="Stockholm Type Regular" pitchFamily="50" charset="0"/>
              </a:rPr>
              <a:t>äldre.</a:t>
            </a:r>
          </a:p>
          <a:p>
            <a:r>
              <a:rPr lang="sv-SE" sz="1600" dirty="0" smtClean="0">
                <a:latin typeface="Stockholm Type Regular" pitchFamily="50" charset="0"/>
              </a:rPr>
              <a:t>Samtidigt blir nyproduktionen allt dyrare med snabbt ökande investeringsutgifter, höga räntor,  inflation och byggmaterialkostnader.</a:t>
            </a:r>
          </a:p>
          <a:p>
            <a:r>
              <a:rPr lang="sv-SE" sz="1600" dirty="0" smtClean="0">
                <a:latin typeface="Stockholm Type Regular" pitchFamily="50" charset="0"/>
              </a:rPr>
              <a:t>Svårt </a:t>
            </a:r>
            <a:r>
              <a:rPr lang="sv-SE" sz="1600" dirty="0">
                <a:latin typeface="Stockholm Type Regular" pitchFamily="50" charset="0"/>
              </a:rPr>
              <a:t>att hitta mark, speciellt i </a:t>
            </a:r>
            <a:r>
              <a:rPr lang="sv-SE" sz="1600" dirty="0" smtClean="0">
                <a:latin typeface="Stockholm Type Regular" pitchFamily="50" charset="0"/>
              </a:rPr>
              <a:t>centrala lägen som också har höga markpriser.</a:t>
            </a:r>
          </a:p>
          <a:p>
            <a:r>
              <a:rPr lang="sv-SE" sz="1600" dirty="0" smtClean="0">
                <a:latin typeface="Stockholm Type Regular" pitchFamily="50" charset="0"/>
              </a:rPr>
              <a:t>Bostäderna blir allt dyrare – vem ska betala, vem </a:t>
            </a:r>
            <a:r>
              <a:rPr lang="sv-SE" sz="1600" b="1" dirty="0" smtClean="0">
                <a:latin typeface="Stockholm Type Regular" pitchFamily="50" charset="0"/>
              </a:rPr>
              <a:t>kan</a:t>
            </a:r>
            <a:r>
              <a:rPr lang="sv-SE" sz="1600" dirty="0" smtClean="0">
                <a:latin typeface="Stockholm Type Regular" pitchFamily="50" charset="0"/>
              </a:rPr>
              <a:t> betala?</a:t>
            </a:r>
          </a:p>
          <a:p>
            <a:r>
              <a:rPr lang="sv-SE" sz="1600" dirty="0" smtClean="0">
                <a:latin typeface="Stockholm Type Regular" pitchFamily="50" charset="0"/>
              </a:rPr>
              <a:t>Behoven av omsorg blir större – vem ska arbeta inom äldreomsorgen?</a:t>
            </a:r>
          </a:p>
          <a:p>
            <a:endParaRPr lang="sv-SE" dirty="0" smtClean="0">
              <a:latin typeface="Stockholm Type Regular" pitchFamily="50" charset="0"/>
            </a:endParaRPr>
          </a:p>
          <a:p>
            <a:pPr marL="0" indent="0">
              <a:buNone/>
            </a:pPr>
            <a:endParaRPr lang="sv-SE" dirty="0" smtClean="0">
              <a:latin typeface="Stockholm Type Regular" pitchFamily="50" charset="0"/>
            </a:endParaRPr>
          </a:p>
          <a:p>
            <a:pPr marL="0" indent="0">
              <a:buNone/>
            </a:pPr>
            <a:endParaRPr lang="sv-SE" dirty="0">
              <a:latin typeface="Stockholm Type Regular" pitchFamily="50" charset="0"/>
            </a:endParaRPr>
          </a:p>
          <a:p>
            <a:endParaRPr lang="sv-SE" dirty="0" smtClean="0"/>
          </a:p>
          <a:p>
            <a:endParaRPr lang="sv-SE" dirty="0" smtClean="0"/>
          </a:p>
          <a:p>
            <a:endParaRPr lang="sv-SE" dirty="0"/>
          </a:p>
        </p:txBody>
      </p:sp>
      <p:sp>
        <p:nvSpPr>
          <p:cNvPr id="4" name="Rubrik 3"/>
          <p:cNvSpPr>
            <a:spLocks noGrp="1"/>
          </p:cNvSpPr>
          <p:nvPr>
            <p:ph type="title"/>
          </p:nvPr>
        </p:nvSpPr>
        <p:spPr/>
        <p:txBody>
          <a:bodyPr/>
          <a:lstStyle/>
          <a:p>
            <a:r>
              <a:rPr lang="sv-SE" dirty="0" smtClean="0"/>
              <a:t>Äldreomsorgsutmaningen sammanfattad</a:t>
            </a:r>
            <a:endParaRPr lang="sv-SE" dirty="0"/>
          </a:p>
        </p:txBody>
      </p:sp>
      <p:pic>
        <p:nvPicPr>
          <p:cNvPr id="5" name="Platshållare för innehåll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136" y="1253911"/>
            <a:ext cx="4262264" cy="2845287"/>
          </a:xfrm>
          <a:prstGeom prst="rect">
            <a:avLst/>
          </a:prstGeom>
        </p:spPr>
      </p:pic>
    </p:spTree>
    <p:extLst>
      <p:ext uri="{BB962C8B-B14F-4D97-AF65-F5344CB8AC3E}">
        <p14:creationId xmlns:p14="http://schemas.microsoft.com/office/powerpoint/2010/main" val="6408423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smtClean="0"/>
              <a:t>Viktigt att planera sin framtida boendesituation</a:t>
            </a:r>
            <a:endParaRPr lang="sv-SE" dirty="0"/>
          </a:p>
        </p:txBody>
      </p:sp>
      <p:sp>
        <p:nvSpPr>
          <p:cNvPr id="6" name="Platshållare för text 5"/>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2725548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Stockholms stads bostadsförmedling</a:t>
            </a:r>
            <a:endParaRPr lang="sv-SE" dirty="0"/>
          </a:p>
        </p:txBody>
      </p:sp>
      <p:sp>
        <p:nvSpPr>
          <p:cNvPr id="3" name="Platshållare för innehåll 2"/>
          <p:cNvSpPr>
            <a:spLocks noGrp="1"/>
          </p:cNvSpPr>
          <p:nvPr>
            <p:ph idx="1"/>
          </p:nvPr>
        </p:nvSpPr>
        <p:spPr>
          <a:xfrm>
            <a:off x="609601" y="1440001"/>
            <a:ext cx="7430616" cy="4294050"/>
          </a:xfrm>
        </p:spPr>
        <p:txBody>
          <a:bodyPr/>
          <a:lstStyle/>
          <a:p>
            <a:r>
              <a:rPr lang="sv-SE" dirty="0" smtClean="0">
                <a:latin typeface="Stockholm Type Regular" pitchFamily="50" charset="0"/>
              </a:rPr>
              <a:t>800</a:t>
            </a:r>
            <a:r>
              <a:rPr lang="sv-SE" dirty="0">
                <a:latin typeface="Stockholm Type Regular" pitchFamily="50" charset="0"/>
              </a:rPr>
              <a:t> 000 registrerade kunder i bostadsförmedlingens </a:t>
            </a:r>
            <a:r>
              <a:rPr lang="sv-SE" dirty="0" smtClean="0">
                <a:latin typeface="Stockholm Type Regular" pitchFamily="50" charset="0"/>
              </a:rPr>
              <a:t>kö, </a:t>
            </a:r>
            <a:br>
              <a:rPr lang="sv-SE" dirty="0" smtClean="0">
                <a:latin typeface="Stockholm Type Regular" pitchFamily="50" charset="0"/>
              </a:rPr>
            </a:br>
            <a:r>
              <a:rPr lang="sv-SE" dirty="0" smtClean="0">
                <a:latin typeface="Stockholm Type Regular" pitchFamily="50" charset="0"/>
              </a:rPr>
              <a:t>ca </a:t>
            </a:r>
            <a:r>
              <a:rPr lang="sv-SE" dirty="0">
                <a:latin typeface="Stockholm Type Regular" pitchFamily="50" charset="0"/>
              </a:rPr>
              <a:t>12% aktivt sökande. </a:t>
            </a:r>
            <a:endParaRPr lang="sv-SE" dirty="0" smtClean="0">
              <a:latin typeface="Stockholm Type Regular" pitchFamily="50" charset="0"/>
            </a:endParaRPr>
          </a:p>
          <a:p>
            <a:r>
              <a:rPr lang="sv-SE" dirty="0" smtClean="0">
                <a:latin typeface="Stockholm Type Regular" pitchFamily="50" charset="0"/>
              </a:rPr>
              <a:t>Allt högre andel som kan ha behov av tillgängliga bostäder</a:t>
            </a:r>
          </a:p>
          <a:p>
            <a:r>
              <a:rPr lang="sv-SE" dirty="0" smtClean="0">
                <a:latin typeface="Stockholm Type Regular" pitchFamily="50" charset="0"/>
              </a:rPr>
              <a:t>Ca </a:t>
            </a:r>
            <a:r>
              <a:rPr lang="sv-SE" dirty="0">
                <a:latin typeface="Stockholm Type Regular" pitchFamily="50" charset="0"/>
              </a:rPr>
              <a:t>50 000 bostadssökande är över 65 år. </a:t>
            </a:r>
            <a:endParaRPr lang="sv-SE" dirty="0" smtClean="0">
              <a:latin typeface="Stockholm Type Regular" pitchFamily="50" charset="0"/>
            </a:endParaRPr>
          </a:p>
          <a:p>
            <a:r>
              <a:rPr lang="sv-SE" dirty="0" smtClean="0">
                <a:latin typeface="Stockholm Type Regular" pitchFamily="50" charset="0"/>
              </a:rPr>
              <a:t>Ytterligare </a:t>
            </a:r>
            <a:r>
              <a:rPr lang="sv-SE" dirty="0">
                <a:latin typeface="Stockholm Type Regular" pitchFamily="50" charset="0"/>
              </a:rPr>
              <a:t>70 000 är 55-65 år, som </a:t>
            </a:r>
            <a:r>
              <a:rPr lang="sv-SE" dirty="0" smtClean="0">
                <a:latin typeface="Stockholm Type Regular" pitchFamily="50" charset="0"/>
              </a:rPr>
              <a:t>kan börja tänka på tillgängligheten </a:t>
            </a:r>
            <a:r>
              <a:rPr lang="sv-SE" dirty="0">
                <a:latin typeface="Stockholm Type Regular" pitchFamily="50" charset="0"/>
              </a:rPr>
              <a:t>i sitt boende. </a:t>
            </a:r>
            <a:endParaRPr lang="sv-SE" dirty="0" smtClean="0">
              <a:latin typeface="Stockholm Type Regular" pitchFamily="50" charset="0"/>
            </a:endParaRPr>
          </a:p>
          <a:p>
            <a:r>
              <a:rPr lang="sv-SE" dirty="0" smtClean="0">
                <a:latin typeface="Stockholm Type Regular" pitchFamily="50" charset="0"/>
              </a:rPr>
              <a:t>Ca </a:t>
            </a:r>
            <a:r>
              <a:rPr lang="sv-SE" dirty="0">
                <a:latin typeface="Stockholm Type Regular" pitchFamily="50" charset="0"/>
              </a:rPr>
              <a:t>20 000 personer som har olika former av rörelsehinder. </a:t>
            </a:r>
            <a:endParaRPr lang="sv-SE" dirty="0" smtClean="0">
              <a:latin typeface="Stockholm Type Regular" pitchFamily="50" charset="0"/>
            </a:endParaRPr>
          </a:p>
          <a:p>
            <a:r>
              <a:rPr lang="sv-SE" dirty="0" smtClean="0">
                <a:latin typeface="Stockholm Type Regular" pitchFamily="50" charset="0"/>
              </a:rPr>
              <a:t>Ca </a:t>
            </a:r>
            <a:r>
              <a:rPr lang="sv-SE" dirty="0">
                <a:latin typeface="Stockholm Type Regular" pitchFamily="50" charset="0"/>
              </a:rPr>
              <a:t>5000-8000 personer som skattas att ha någon form av synnedsättningar. </a:t>
            </a:r>
          </a:p>
        </p:txBody>
      </p:sp>
      <p:sp>
        <p:nvSpPr>
          <p:cNvPr id="4" name="Platshållare för text 3"/>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23581577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840416" y="6237312"/>
            <a:ext cx="43204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ktangel 4"/>
          <p:cNvSpPr/>
          <p:nvPr/>
        </p:nvSpPr>
        <p:spPr>
          <a:xfrm>
            <a:off x="481191" y="1158999"/>
            <a:ext cx="6408712" cy="5078313"/>
          </a:xfrm>
          <a:prstGeom prst="rect">
            <a:avLst/>
          </a:prstGeom>
        </p:spPr>
        <p:txBody>
          <a:bodyPr wrap="square">
            <a:spAutoFit/>
          </a:bodyPr>
          <a:lstStyle/>
          <a:p>
            <a:r>
              <a:rPr lang="sv-SE" b="1" dirty="0">
                <a:latin typeface="Stockholm Type Bold" pitchFamily="50" charset="0"/>
              </a:rPr>
              <a:t>Boendeplanens syfte: </a:t>
            </a:r>
            <a:br>
              <a:rPr lang="sv-SE" b="1" dirty="0">
                <a:latin typeface="Stockholm Type Bold" pitchFamily="50" charset="0"/>
              </a:rPr>
            </a:br>
            <a:r>
              <a:rPr lang="sv-SE" dirty="0">
                <a:latin typeface="Stockholm Type Regular" pitchFamily="50" charset="0"/>
              </a:rPr>
              <a:t>Planens huvudsyfte är att säkerställa en trygg boendesituation för målgruppen med de bostäder som behövs och efterfrågas av äldre. </a:t>
            </a:r>
          </a:p>
          <a:p>
            <a:endParaRPr lang="sv-SE" dirty="0">
              <a:latin typeface="Stockholm Type Regular" pitchFamily="50" charset="0"/>
            </a:endParaRPr>
          </a:p>
          <a:p>
            <a:r>
              <a:rPr lang="sv-SE" b="1" dirty="0">
                <a:latin typeface="Stockholm Type Bold" pitchFamily="50" charset="0"/>
              </a:rPr>
              <a:t>Boendeplanens mål: </a:t>
            </a:r>
          </a:p>
          <a:p>
            <a:pPr marL="285750" indent="-285750">
              <a:buFontTx/>
              <a:buChar char="-"/>
            </a:pPr>
            <a:r>
              <a:rPr lang="sv-SE" dirty="0">
                <a:latin typeface="Stockholm Type Regular" pitchFamily="50" charset="0"/>
              </a:rPr>
              <a:t>Att ta fram en pålitlig behovsanalys för bostäder för äldre fram till </a:t>
            </a:r>
            <a:r>
              <a:rPr lang="sv-SE" dirty="0" smtClean="0">
                <a:latin typeface="Stockholm Type Regular" pitchFamily="50" charset="0"/>
              </a:rPr>
              <a:t>2050</a:t>
            </a:r>
            <a:r>
              <a:rPr lang="sv-SE" dirty="0">
                <a:latin typeface="Stockholm Type Regular" pitchFamily="50" charset="0"/>
              </a:rPr>
              <a:t>. </a:t>
            </a:r>
          </a:p>
          <a:p>
            <a:pPr marL="285750" indent="-285750">
              <a:buFontTx/>
              <a:buChar char="-"/>
            </a:pPr>
            <a:endParaRPr lang="sv-SE" dirty="0">
              <a:latin typeface="Stockholm Type Regular" pitchFamily="50" charset="0"/>
            </a:endParaRPr>
          </a:p>
          <a:p>
            <a:pPr marL="285750" indent="-285750">
              <a:buFontTx/>
              <a:buChar char="-"/>
            </a:pPr>
            <a:r>
              <a:rPr lang="sv-SE" dirty="0">
                <a:latin typeface="Stockholm Type Regular" pitchFamily="50" charset="0"/>
              </a:rPr>
              <a:t>Att göra en kartläggning med en nulägesbeskrivning av utbudet av olika former av bostäder för äldre</a:t>
            </a:r>
            <a:r>
              <a:rPr lang="sv-SE" dirty="0" smtClean="0">
                <a:latin typeface="Stockholm Type Regular" pitchFamily="50" charset="0"/>
              </a:rPr>
              <a:t>.</a:t>
            </a:r>
          </a:p>
          <a:p>
            <a:pPr marL="285750" indent="-285750">
              <a:buFontTx/>
              <a:buChar char="-"/>
            </a:pPr>
            <a:endParaRPr lang="sv-SE" dirty="0">
              <a:latin typeface="Stockholm Type Regular" pitchFamily="50" charset="0"/>
            </a:endParaRPr>
          </a:p>
          <a:p>
            <a:pPr marL="285750" indent="-285750">
              <a:buFontTx/>
              <a:buChar char="-"/>
            </a:pPr>
            <a:r>
              <a:rPr lang="sv-SE" dirty="0">
                <a:latin typeface="Stockholm Type Regular" pitchFamily="50" charset="0"/>
              </a:rPr>
              <a:t>Att göra en framtidsprognos av vilka bostäder som behövs för att möta bostadsbehovet fram till </a:t>
            </a:r>
            <a:r>
              <a:rPr lang="sv-SE" dirty="0" smtClean="0">
                <a:latin typeface="Stockholm Type Regular" pitchFamily="50" charset="0"/>
              </a:rPr>
              <a:t>2050</a:t>
            </a:r>
            <a:r>
              <a:rPr lang="sv-SE" dirty="0">
                <a:latin typeface="Stockholm Type Regular" pitchFamily="50" charset="0"/>
              </a:rPr>
              <a:t>. </a:t>
            </a:r>
            <a:endParaRPr lang="sv-SE" dirty="0" smtClean="0">
              <a:latin typeface="Stockholm Type Regular" pitchFamily="50" charset="0"/>
            </a:endParaRPr>
          </a:p>
          <a:p>
            <a:pPr marL="285750" indent="-285750">
              <a:buFontTx/>
              <a:buChar char="-"/>
            </a:pPr>
            <a:endParaRPr lang="sv-SE" dirty="0">
              <a:latin typeface="Stockholm Type Regular" pitchFamily="50" charset="0"/>
            </a:endParaRPr>
          </a:p>
          <a:p>
            <a:pPr marL="285750" indent="-285750">
              <a:buFontTx/>
              <a:buChar char="-"/>
            </a:pPr>
            <a:r>
              <a:rPr lang="sv-SE" dirty="0">
                <a:latin typeface="Stockholm Type Regular" pitchFamily="50" charset="0"/>
              </a:rPr>
              <a:t>Att ge ett relevant och omfattande underlag till beslut gällande nyproduktion, ombyggnad, avveckling av bostäder för både allmännyttiga och privata aktörer. </a:t>
            </a:r>
          </a:p>
        </p:txBody>
      </p:sp>
      <p:sp>
        <p:nvSpPr>
          <p:cNvPr id="6" name="textruta 5"/>
          <p:cNvSpPr txBox="1"/>
          <p:nvPr/>
        </p:nvSpPr>
        <p:spPr>
          <a:xfrm>
            <a:off x="407368" y="476672"/>
            <a:ext cx="6480720" cy="584775"/>
          </a:xfrm>
          <a:prstGeom prst="rect">
            <a:avLst/>
          </a:prstGeom>
          <a:noFill/>
        </p:spPr>
        <p:txBody>
          <a:bodyPr wrap="square" rtlCol="0">
            <a:spAutoFit/>
          </a:bodyPr>
          <a:lstStyle/>
          <a:p>
            <a:r>
              <a:rPr lang="sv-SE" sz="3200" b="1" dirty="0">
                <a:latin typeface="+mj-lt"/>
              </a:rPr>
              <a:t>Stockholms stads boendeplan</a:t>
            </a:r>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435" y="0"/>
            <a:ext cx="4849565" cy="6858000"/>
          </a:xfrm>
          <a:prstGeom prst="rect">
            <a:avLst/>
          </a:prstGeom>
        </p:spPr>
      </p:pic>
    </p:spTree>
    <p:extLst>
      <p:ext uri="{BB962C8B-B14F-4D97-AF65-F5344CB8AC3E}">
        <p14:creationId xmlns:p14="http://schemas.microsoft.com/office/powerpoint/2010/main" val="4035097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6"/>
          <p:cNvSpPr txBox="1">
            <a:spLocks/>
          </p:cNvSpPr>
          <p:nvPr/>
        </p:nvSpPr>
        <p:spPr>
          <a:xfrm>
            <a:off x="476112" y="1340768"/>
            <a:ext cx="7060048" cy="4752528"/>
          </a:xfrm>
          <a:prstGeom prst="rect">
            <a:avLst/>
          </a:prstGeom>
          <a:solidFill>
            <a:schemeClr val="bg1"/>
          </a:solidFill>
        </p:spPr>
        <p:txBody>
          <a:bodyPr/>
          <a:lstStyle>
            <a:lvl1pPr marL="180000" indent="-180000" algn="l" defTabSz="914400" rtl="0" eaLnBrk="1" latinLnBrk="0" hangingPunct="1">
              <a:spcBef>
                <a:spcPct val="20000"/>
              </a:spcBef>
              <a:spcAft>
                <a:spcPts val="600"/>
              </a:spcAft>
              <a:buFont typeface="Arial" panose="020B0604020202020204" pitchFamily="34" charset="0"/>
              <a:buChar char="•"/>
              <a:defRPr sz="2000" kern="1200">
                <a:solidFill>
                  <a:schemeClr val="tx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dirty="0" smtClean="0">
                <a:latin typeface="Stockholm Type Regular" pitchFamily="50" charset="0"/>
              </a:rPr>
              <a:t>Hur bor jag idag?</a:t>
            </a:r>
          </a:p>
          <a:p>
            <a:r>
              <a:rPr lang="sv-SE" dirty="0" smtClean="0">
                <a:latin typeface="Stockholm Type Regular" pitchFamily="50" charset="0"/>
              </a:rPr>
              <a:t>Hur länge kan jag bo kvar?</a:t>
            </a:r>
          </a:p>
          <a:p>
            <a:r>
              <a:rPr lang="sv-SE" dirty="0" smtClean="0">
                <a:latin typeface="Stockholm Type Regular" pitchFamily="50" charset="0"/>
              </a:rPr>
              <a:t>Hur vill och behöver jag bo om 5 år eller om 10 år?</a:t>
            </a:r>
          </a:p>
          <a:p>
            <a:r>
              <a:rPr lang="sv-SE" dirty="0" smtClean="0">
                <a:latin typeface="Stockholm Type Regular" pitchFamily="50" charset="0"/>
              </a:rPr>
              <a:t>Vill/kan  jag köpa eller hyra min bostad framöver?</a:t>
            </a:r>
          </a:p>
          <a:p>
            <a:pPr lvl="2"/>
            <a:r>
              <a:rPr lang="sv-SE" sz="1600" dirty="0" smtClean="0">
                <a:latin typeface="Stockholm Type Regular" pitchFamily="50" charset="0"/>
              </a:rPr>
              <a:t>Kötid i Stockholms stads bostadsförmedling</a:t>
            </a:r>
          </a:p>
          <a:p>
            <a:pPr lvl="2"/>
            <a:r>
              <a:rPr lang="sv-SE" sz="1600" dirty="0" smtClean="0">
                <a:latin typeface="Stockholm Type Regular" pitchFamily="50" charset="0"/>
              </a:rPr>
              <a:t>Intern kö för boende i kommunala bostadsbolagen</a:t>
            </a:r>
          </a:p>
          <a:p>
            <a:pPr lvl="2"/>
            <a:r>
              <a:rPr lang="sv-SE" sz="1600" dirty="0" smtClean="0">
                <a:latin typeface="Stockholm Type Regular" pitchFamily="50" charset="0"/>
              </a:rPr>
              <a:t>Kö i privata alternativ för seniorbostäder</a:t>
            </a:r>
          </a:p>
          <a:p>
            <a:pPr lvl="2"/>
            <a:r>
              <a:rPr lang="sv-SE" sz="1600" dirty="0" smtClean="0">
                <a:latin typeface="Stockholm Type Regular" pitchFamily="50" charset="0"/>
              </a:rPr>
              <a:t>Får jag lån om jag vill köpa en seniorbostad?</a:t>
            </a:r>
          </a:p>
          <a:p>
            <a:r>
              <a:rPr lang="sv-SE" dirty="0" smtClean="0">
                <a:latin typeface="Stockholm Type Regular" pitchFamily="50" charset="0"/>
              </a:rPr>
              <a:t>Vad kan och vill jag lägga mina pengar på?</a:t>
            </a:r>
          </a:p>
          <a:p>
            <a:endParaRPr lang="sv-SE" dirty="0">
              <a:latin typeface="Stockholm Type Regular" pitchFamily="50" charset="0"/>
            </a:endParaRPr>
          </a:p>
          <a:p>
            <a:endParaRPr lang="sv-SE" dirty="0" smtClean="0">
              <a:latin typeface="Stockholm Type Regular" pitchFamily="50" charset="0"/>
            </a:endParaRPr>
          </a:p>
          <a:p>
            <a:endParaRPr lang="sv-SE" dirty="0"/>
          </a:p>
        </p:txBody>
      </p:sp>
      <p:sp>
        <p:nvSpPr>
          <p:cNvPr id="7" name="Rubrik 3"/>
          <p:cNvSpPr txBox="1">
            <a:spLocks/>
          </p:cNvSpPr>
          <p:nvPr/>
        </p:nvSpPr>
        <p:spPr>
          <a:xfrm>
            <a:off x="464652" y="404664"/>
            <a:ext cx="5990456" cy="739552"/>
          </a:xfrm>
          <a:prstGeom prst="rect">
            <a:avLst/>
          </a:prstGeom>
          <a:solidFill>
            <a:schemeClr val="bg1"/>
          </a:solidFill>
        </p:spPr>
        <p:txBody>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just"/>
            <a:r>
              <a:rPr lang="sv-SE" dirty="0" smtClean="0"/>
              <a:t>Att planera sitt framtida boende</a:t>
            </a:r>
            <a:endParaRPr lang="sv-SE" dirty="0"/>
          </a:p>
        </p:txBody>
      </p:sp>
    </p:spTree>
    <p:extLst>
      <p:ext uri="{BB962C8B-B14F-4D97-AF65-F5344CB8AC3E}">
        <p14:creationId xmlns:p14="http://schemas.microsoft.com/office/powerpoint/2010/main" val="2634529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ubrik 6"/>
          <p:cNvSpPr txBox="1">
            <a:spLocks/>
          </p:cNvSpPr>
          <p:nvPr/>
        </p:nvSpPr>
        <p:spPr>
          <a:xfrm>
            <a:off x="5087888" y="404664"/>
            <a:ext cx="7310400" cy="936000"/>
          </a:xfrm>
          <a:prstGeom prst="rect">
            <a:avLst/>
          </a:prstGeom>
        </p:spPr>
        <p:txBody>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sv-SE" dirty="0" smtClean="0"/>
              <a:t>Tack!</a:t>
            </a:r>
            <a:endParaRPr lang="sv-SE" dirty="0"/>
          </a:p>
        </p:txBody>
      </p:sp>
    </p:spTree>
    <p:extLst>
      <p:ext uri="{BB962C8B-B14F-4D97-AF65-F5344CB8AC3E}">
        <p14:creationId xmlns:p14="http://schemas.microsoft.com/office/powerpoint/2010/main" val="3423276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Demografisk utveckling</a:t>
            </a:r>
            <a:endParaRPr lang="sv-SE" dirty="0"/>
          </a:p>
        </p:txBody>
      </p:sp>
      <p:sp>
        <p:nvSpPr>
          <p:cNvPr id="3" name="Platshållare för text 2"/>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3075721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Antalet äldre ökar i Stockholms </a:t>
            </a:r>
            <a:r>
              <a:rPr lang="sv-SE" dirty="0" smtClean="0"/>
              <a:t>stad (Boendeplan 2025)</a:t>
            </a:r>
            <a:endParaRPr lang="sv-SE" dirty="0"/>
          </a:p>
        </p:txBody>
      </p:sp>
      <p:sp>
        <p:nvSpPr>
          <p:cNvPr id="7" name="Platshållare för text 6"/>
          <p:cNvSpPr>
            <a:spLocks noGrp="1"/>
          </p:cNvSpPr>
          <p:nvPr>
            <p:ph type="body" sz="quarter" idx="18"/>
          </p:nvPr>
        </p:nvSpPr>
        <p:spPr>
          <a:xfrm>
            <a:off x="407368" y="1463634"/>
            <a:ext cx="5112568" cy="4557653"/>
          </a:xfrm>
        </p:spPr>
        <p:txBody>
          <a:bodyPr/>
          <a:lstStyle/>
          <a:p>
            <a:r>
              <a:rPr lang="sv-SE" sz="1800" dirty="0" smtClean="0"/>
              <a:t>Ny framskrivning till 2050 visar stark ökning av antalet äldre fram till 2050.</a:t>
            </a:r>
          </a:p>
          <a:p>
            <a:r>
              <a:rPr lang="sv-SE" sz="1800" dirty="0" smtClean="0"/>
              <a:t>Antalet äldre mellan </a:t>
            </a:r>
            <a:r>
              <a:rPr lang="sv-SE" sz="1800" dirty="0"/>
              <a:t>65 till 79 år, ökar med </a:t>
            </a:r>
            <a:r>
              <a:rPr lang="sv-SE" sz="1800" dirty="0" smtClean="0"/>
              <a:t>drygt 40</a:t>
            </a:r>
            <a:r>
              <a:rPr lang="sv-SE" sz="1800" dirty="0"/>
              <a:t> 0</a:t>
            </a:r>
            <a:r>
              <a:rPr lang="sv-SE" sz="1800" dirty="0" smtClean="0"/>
              <a:t>00 personer till 2050. </a:t>
            </a:r>
          </a:p>
          <a:p>
            <a:r>
              <a:rPr lang="sv-SE" sz="1800" dirty="0" smtClean="0"/>
              <a:t>Gruppen 80 år och äldre ökar under samma period med cirka 45 000 personer. </a:t>
            </a:r>
          </a:p>
          <a:p>
            <a:r>
              <a:rPr lang="sv-SE" sz="1800" dirty="0"/>
              <a:t>De allra äldsta, över 90 år, förväntas fram till 2040 att öka med cirka 7 620 </a:t>
            </a:r>
            <a:r>
              <a:rPr lang="sv-SE" sz="1800" dirty="0" smtClean="0"/>
              <a:t>personer.</a:t>
            </a:r>
          </a:p>
          <a:p>
            <a:r>
              <a:rPr lang="sv-SE" sz="1800" dirty="0" smtClean="0"/>
              <a:t>Vid 2050 beräknas över 90 vara 19</a:t>
            </a:r>
            <a:r>
              <a:rPr lang="sv-SE" sz="1800" dirty="0"/>
              <a:t> </a:t>
            </a:r>
            <a:r>
              <a:rPr lang="sv-SE" sz="1800" dirty="0" smtClean="0"/>
              <a:t>450</a:t>
            </a:r>
            <a:br>
              <a:rPr lang="sv-SE" sz="1800" dirty="0" smtClean="0"/>
            </a:br>
            <a:r>
              <a:rPr lang="sv-SE" sz="1800" dirty="0" smtClean="0"/>
              <a:t>(år 2023 - 7</a:t>
            </a:r>
            <a:r>
              <a:rPr lang="sv-SE" sz="1800" dirty="0"/>
              <a:t> 640 </a:t>
            </a:r>
            <a:r>
              <a:rPr lang="sv-SE" sz="1800" dirty="0" smtClean="0"/>
              <a:t>personer)</a:t>
            </a:r>
          </a:p>
          <a:p>
            <a:r>
              <a:rPr lang="sv-SE" sz="1800" dirty="0"/>
              <a:t>Till 2030 ökar gruppen 85 år och </a:t>
            </a:r>
            <a:r>
              <a:rPr lang="sv-SE" sz="1800" dirty="0" smtClean="0"/>
              <a:t>äldre med cirka </a:t>
            </a:r>
            <a:r>
              <a:rPr lang="sv-SE" sz="1800" dirty="0"/>
              <a:t>7 800 personer, </a:t>
            </a:r>
            <a:r>
              <a:rPr lang="sv-SE" sz="1800" dirty="0" smtClean="0"/>
              <a:t>vilket motsvarar cirka +42</a:t>
            </a:r>
            <a:r>
              <a:rPr lang="sv-SE" sz="1800" dirty="0"/>
              <a:t>%</a:t>
            </a:r>
          </a:p>
        </p:txBody>
      </p:sp>
      <p:sp>
        <p:nvSpPr>
          <p:cNvPr id="6" name="Platshållare för text 5"/>
          <p:cNvSpPr>
            <a:spLocks noGrp="1"/>
          </p:cNvSpPr>
          <p:nvPr>
            <p:ph type="body" sz="quarter" idx="17"/>
          </p:nvPr>
        </p:nvSpPr>
        <p:spPr/>
        <p:txBody>
          <a:bodyPr/>
          <a:lstStyle/>
          <a:p>
            <a:r>
              <a:rPr lang="sv-SE" dirty="0" err="1" smtClean="0"/>
              <a:t>Sweco</a:t>
            </a:r>
            <a:r>
              <a:rPr lang="sv-SE" dirty="0" smtClean="0"/>
              <a:t> äldreomsorgsprognos 2023</a:t>
            </a:r>
            <a:endParaRPr lang="sv-SE" dirty="0"/>
          </a:p>
        </p:txBody>
      </p:sp>
      <p:pic>
        <p:nvPicPr>
          <p:cNvPr id="9" name="Platshållare för innehåll 4" descr="cid:image004.png@01DA52C5.8AB51890"/>
          <p:cNvPicPr>
            <a:picLocks/>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519936" y="1485017"/>
            <a:ext cx="6498578" cy="3765565"/>
          </a:xfrm>
          <a:prstGeom prst="rect">
            <a:avLst/>
          </a:prstGeom>
          <a:noFill/>
          <a:ln>
            <a:noFill/>
          </a:ln>
        </p:spPr>
      </p:pic>
    </p:spTree>
    <p:extLst>
      <p:ext uri="{BB962C8B-B14F-4D97-AF65-F5344CB8AC3E}">
        <p14:creationId xmlns:p14="http://schemas.microsoft.com/office/powerpoint/2010/main" val="717705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Allt fler ska försörja allt färre</a:t>
            </a:r>
            <a:endParaRPr lang="sv-SE" dirty="0"/>
          </a:p>
        </p:txBody>
      </p:sp>
      <p:sp>
        <p:nvSpPr>
          <p:cNvPr id="6" name="Platshållare för innehåll 5"/>
          <p:cNvSpPr>
            <a:spLocks noGrp="1"/>
          </p:cNvSpPr>
          <p:nvPr>
            <p:ph sz="half" idx="1"/>
          </p:nvPr>
        </p:nvSpPr>
        <p:spPr>
          <a:xfrm>
            <a:off x="654096" y="1213857"/>
            <a:ext cx="5184000" cy="3960000"/>
          </a:xfrm>
        </p:spPr>
        <p:txBody>
          <a:bodyPr/>
          <a:lstStyle/>
          <a:p>
            <a:pPr marL="0" indent="0">
              <a:buNone/>
            </a:pPr>
            <a:r>
              <a:rPr lang="sv-SE" dirty="0"/>
              <a:t>Demografisk försörjningskvot </a:t>
            </a:r>
            <a:r>
              <a:rPr lang="sv-SE" dirty="0" smtClean="0"/>
              <a:t>Sverige 2022</a:t>
            </a:r>
            <a:br>
              <a:rPr lang="sv-SE" dirty="0" smtClean="0"/>
            </a:br>
            <a:r>
              <a:rPr lang="sv-SE" sz="1400" dirty="0" smtClean="0"/>
              <a:t>100 personer i arbetsför ålder ska försörja 77 personer</a:t>
            </a:r>
            <a:endParaRPr lang="sv-SE" sz="1400" dirty="0"/>
          </a:p>
          <a:p>
            <a:pPr marL="0" indent="0">
              <a:buNone/>
            </a:pPr>
            <a:endParaRPr lang="sv-SE" dirty="0"/>
          </a:p>
        </p:txBody>
      </p:sp>
      <p:sp>
        <p:nvSpPr>
          <p:cNvPr id="7" name="Platshållare för innehåll 6"/>
          <p:cNvSpPr>
            <a:spLocks noGrp="1"/>
          </p:cNvSpPr>
          <p:nvPr>
            <p:ph sz="half" idx="2"/>
          </p:nvPr>
        </p:nvSpPr>
        <p:spPr>
          <a:xfrm>
            <a:off x="6398400" y="1194192"/>
            <a:ext cx="5184000" cy="3960000"/>
          </a:xfrm>
        </p:spPr>
        <p:txBody>
          <a:bodyPr/>
          <a:lstStyle/>
          <a:p>
            <a:pPr marL="0" indent="0">
              <a:buNone/>
            </a:pPr>
            <a:r>
              <a:rPr lang="sv-SE" dirty="0" smtClean="0"/>
              <a:t>Demografisk försörjningskvot Sverige 2040</a:t>
            </a:r>
            <a:br>
              <a:rPr lang="sv-SE" dirty="0" smtClean="0"/>
            </a:br>
            <a:r>
              <a:rPr lang="sv-SE" sz="1400" dirty="0"/>
              <a:t>100 personer i arbetsför ålder ska försörja </a:t>
            </a:r>
            <a:r>
              <a:rPr lang="sv-SE" sz="1400" dirty="0" smtClean="0"/>
              <a:t>81 </a:t>
            </a:r>
            <a:r>
              <a:rPr lang="sv-SE" sz="1400" dirty="0"/>
              <a:t>personer</a:t>
            </a:r>
          </a:p>
          <a:p>
            <a:pPr marL="0" indent="0">
              <a:buNone/>
            </a:pPr>
            <a:endParaRPr lang="sv-SE" dirty="0"/>
          </a:p>
        </p:txBody>
      </p:sp>
      <p:sp>
        <p:nvSpPr>
          <p:cNvPr id="2" name="Platshållare för text 1"/>
          <p:cNvSpPr>
            <a:spLocks noGrp="1"/>
          </p:cNvSpPr>
          <p:nvPr>
            <p:ph type="body" sz="quarter" idx="13"/>
          </p:nvPr>
        </p:nvSpPr>
        <p:spPr>
          <a:xfrm>
            <a:off x="735675" y="5032605"/>
            <a:ext cx="5184000" cy="180000"/>
          </a:xfrm>
        </p:spPr>
        <p:txBody>
          <a:bodyPr/>
          <a:lstStyle/>
          <a:p>
            <a:r>
              <a:rPr lang="sv-SE" dirty="0" smtClean="0"/>
              <a:t>Källa Ekonomifakta</a:t>
            </a:r>
            <a:endParaRPr lang="sv-SE" dirty="0"/>
          </a:p>
        </p:txBody>
      </p:sp>
      <p:sp>
        <p:nvSpPr>
          <p:cNvPr id="8" name="Platshållare för text 7"/>
          <p:cNvSpPr>
            <a:spLocks noGrp="1"/>
          </p:cNvSpPr>
          <p:nvPr>
            <p:ph type="body" sz="quarter" idx="14"/>
          </p:nvPr>
        </p:nvSpPr>
        <p:spPr>
          <a:xfrm>
            <a:off x="6438481" y="5047572"/>
            <a:ext cx="5184000" cy="180000"/>
          </a:xfrm>
        </p:spPr>
        <p:txBody>
          <a:bodyPr/>
          <a:lstStyle/>
          <a:p>
            <a:r>
              <a:rPr lang="sv-SE" dirty="0" smtClean="0"/>
              <a:t>Källa: Ekonomifakta</a:t>
            </a:r>
            <a:endParaRPr lang="sv-SE" dirty="0"/>
          </a:p>
        </p:txBody>
      </p:sp>
      <p:pic>
        <p:nvPicPr>
          <p:cNvPr id="5" name="Bildobjekt 4"/>
          <p:cNvPicPr>
            <a:picLocks noChangeAspect="1"/>
          </p:cNvPicPr>
          <p:nvPr/>
        </p:nvPicPr>
        <p:blipFill rotWithShape="1">
          <a:blip r:embed="rId3"/>
          <a:srcRect t="9101" r="34250" b="15932"/>
          <a:stretch/>
        </p:blipFill>
        <p:spPr>
          <a:xfrm>
            <a:off x="483525" y="1927053"/>
            <a:ext cx="4794266" cy="3074847"/>
          </a:xfrm>
          <a:prstGeom prst="rect">
            <a:avLst/>
          </a:prstGeom>
        </p:spPr>
      </p:pic>
      <p:pic>
        <p:nvPicPr>
          <p:cNvPr id="10" name="Bildobjekt 9"/>
          <p:cNvPicPr>
            <a:picLocks noChangeAspect="1"/>
          </p:cNvPicPr>
          <p:nvPr/>
        </p:nvPicPr>
        <p:blipFill rotWithShape="1">
          <a:blip r:embed="rId4"/>
          <a:srcRect l="729" t="8937" r="33647" b="17175"/>
          <a:stretch/>
        </p:blipFill>
        <p:spPr>
          <a:xfrm>
            <a:off x="6240016" y="1927053"/>
            <a:ext cx="4831349" cy="3059855"/>
          </a:xfrm>
          <a:prstGeom prst="rect">
            <a:avLst/>
          </a:prstGeom>
        </p:spPr>
      </p:pic>
      <p:sp>
        <p:nvSpPr>
          <p:cNvPr id="11" name="textruta 10"/>
          <p:cNvSpPr txBox="1"/>
          <p:nvPr/>
        </p:nvSpPr>
        <p:spPr>
          <a:xfrm>
            <a:off x="2495600" y="5585336"/>
            <a:ext cx="9433048" cy="446276"/>
          </a:xfrm>
          <a:prstGeom prst="rect">
            <a:avLst/>
          </a:prstGeom>
          <a:noFill/>
        </p:spPr>
        <p:txBody>
          <a:bodyPr wrap="square" rtlCol="0">
            <a:spAutoFit/>
          </a:bodyPr>
          <a:lstStyle/>
          <a:p>
            <a:r>
              <a:rPr lang="sv-SE" sz="2300" b="1" dirty="0" smtClean="0"/>
              <a:t>Om femtio år ska 100 personer klara av att försörja 90 personer.</a:t>
            </a:r>
            <a:endParaRPr lang="sv-SE" sz="2300" b="1" dirty="0"/>
          </a:p>
        </p:txBody>
      </p:sp>
    </p:spTree>
    <p:extLst>
      <p:ext uri="{BB962C8B-B14F-4D97-AF65-F5344CB8AC3E}">
        <p14:creationId xmlns:p14="http://schemas.microsoft.com/office/powerpoint/2010/main" val="23822429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Tillgång platser särskilt boende</a:t>
            </a:r>
            <a:endParaRPr lang="sv-SE" dirty="0"/>
          </a:p>
        </p:txBody>
      </p:sp>
      <p:sp>
        <p:nvSpPr>
          <p:cNvPr id="3" name="Platshållare för text 2"/>
          <p:cNvSpPr>
            <a:spLocks noGrp="1"/>
          </p:cNvSpPr>
          <p:nvPr>
            <p:ph type="body" sz="quarter" idx="10"/>
          </p:nvPr>
        </p:nvSpPr>
        <p:spPr/>
        <p:txBody>
          <a:bodyPr/>
          <a:lstStyle/>
          <a:p>
            <a:endParaRPr lang="sv-SE" dirty="0"/>
          </a:p>
        </p:txBody>
      </p:sp>
    </p:spTree>
    <p:extLst>
      <p:ext uri="{BB962C8B-B14F-4D97-AF65-F5344CB8AC3E}">
        <p14:creationId xmlns:p14="http://schemas.microsoft.com/office/powerpoint/2010/main" val="640948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Platser i vård- och omsorgsboende</a:t>
            </a:r>
            <a:endParaRPr lang="sv-SE" dirty="0"/>
          </a:p>
        </p:txBody>
      </p:sp>
      <p:sp>
        <p:nvSpPr>
          <p:cNvPr id="3" name="Platshållare för innehåll 2"/>
          <p:cNvSpPr>
            <a:spLocks noGrp="1"/>
          </p:cNvSpPr>
          <p:nvPr>
            <p:ph idx="1"/>
          </p:nvPr>
        </p:nvSpPr>
        <p:spPr>
          <a:xfrm>
            <a:off x="609600" y="1346677"/>
            <a:ext cx="5904656" cy="5099354"/>
          </a:xfrm>
        </p:spPr>
        <p:txBody>
          <a:bodyPr/>
          <a:lstStyle/>
          <a:p>
            <a:r>
              <a:rPr lang="sv-SE" sz="1600" dirty="0" smtClean="0">
                <a:latin typeface="Stockholm Type Regular" pitchFamily="50" charset="0"/>
              </a:rPr>
              <a:t>Totalt </a:t>
            </a:r>
            <a:r>
              <a:rPr lang="sv-SE" sz="1600" dirty="0">
                <a:latin typeface="Stockholm Type Regular" pitchFamily="50" charset="0"/>
              </a:rPr>
              <a:t>antalet platser </a:t>
            </a:r>
            <a:r>
              <a:rPr lang="sv-SE" sz="1600" dirty="0" smtClean="0">
                <a:latin typeface="Stockholm Type Regular" pitchFamily="50" charset="0"/>
              </a:rPr>
              <a:t>i vård- och omsorgsboende uppgår till </a:t>
            </a:r>
            <a:r>
              <a:rPr lang="sv-SE" sz="1600" dirty="0">
                <a:latin typeface="Stockholm Type Regular" pitchFamily="50" charset="0"/>
              </a:rPr>
              <a:t>8 226. </a:t>
            </a:r>
            <a:endParaRPr lang="sv-SE" sz="1600" dirty="0" smtClean="0">
              <a:latin typeface="Stockholm Type Regular" pitchFamily="50" charset="0"/>
            </a:endParaRPr>
          </a:p>
          <a:p>
            <a:r>
              <a:rPr lang="sv-SE" sz="1600" dirty="0" smtClean="0">
                <a:latin typeface="Stockholm Type Regular" pitchFamily="50" charset="0"/>
              </a:rPr>
              <a:t>Av </a:t>
            </a:r>
            <a:r>
              <a:rPr lang="sv-SE" sz="1600" dirty="0">
                <a:latin typeface="Stockholm Type Regular" pitchFamily="50" charset="0"/>
              </a:rPr>
              <a:t>det totala antalet platser drivs 3 126 i kommunal regi eller av entreprenör </a:t>
            </a:r>
            <a:r>
              <a:rPr lang="sv-SE" sz="1600" dirty="0" smtClean="0">
                <a:latin typeface="Stockholm Type Regular" pitchFamily="50" charset="0"/>
              </a:rPr>
              <a:t>och 5 </a:t>
            </a:r>
            <a:r>
              <a:rPr lang="sv-SE" sz="1600" dirty="0">
                <a:latin typeface="Stockholm Type Regular" pitchFamily="50" charset="0"/>
              </a:rPr>
              <a:t>100 av privata utförare.  </a:t>
            </a:r>
            <a:endParaRPr lang="sv-SE" sz="1600" dirty="0" smtClean="0">
              <a:latin typeface="Stockholm Type Regular" pitchFamily="50" charset="0"/>
            </a:endParaRPr>
          </a:p>
          <a:p>
            <a:r>
              <a:rPr lang="sv-SE" sz="1600" dirty="0" smtClean="0">
                <a:latin typeface="Stockholm Type Regular" pitchFamily="50" charset="0"/>
              </a:rPr>
              <a:t>Av </a:t>
            </a:r>
            <a:r>
              <a:rPr lang="sv-SE" sz="1600" dirty="0">
                <a:latin typeface="Stockholm Type Regular" pitchFamily="50" charset="0"/>
              </a:rPr>
              <a:t>de privata platserna  finns </a:t>
            </a:r>
            <a:r>
              <a:rPr lang="sv-SE" sz="1600" dirty="0" smtClean="0">
                <a:latin typeface="Stockholm Type Regular" pitchFamily="50" charset="0"/>
              </a:rPr>
              <a:t>2 718 </a:t>
            </a:r>
            <a:r>
              <a:rPr lang="sv-SE" sz="1600" dirty="0">
                <a:latin typeface="Stockholm Type Regular" pitchFamily="50" charset="0"/>
              </a:rPr>
              <a:t>utanför Stockholms stad. </a:t>
            </a:r>
            <a:endParaRPr lang="sv-SE" sz="1600" dirty="0" smtClean="0">
              <a:latin typeface="Stockholm Type Regular" pitchFamily="50" charset="0"/>
            </a:endParaRPr>
          </a:p>
          <a:p>
            <a:r>
              <a:rPr lang="sv-SE" sz="1600" dirty="0">
                <a:latin typeface="Stockholm Type Regular" pitchFamily="50" charset="0"/>
              </a:rPr>
              <a:t>I september 2022 bodde 5 368 personer på vård- och omsorgsboende. Det är en ökning med 4,4 </a:t>
            </a:r>
            <a:r>
              <a:rPr lang="sv-SE" sz="1600" dirty="0" smtClean="0">
                <a:latin typeface="Stockholm Type Regular" pitchFamily="50" charset="0"/>
              </a:rPr>
              <a:t>procent</a:t>
            </a:r>
            <a:br>
              <a:rPr lang="sv-SE" sz="1600" dirty="0" smtClean="0">
                <a:latin typeface="Stockholm Type Regular" pitchFamily="50" charset="0"/>
              </a:rPr>
            </a:br>
            <a:r>
              <a:rPr lang="sv-SE" sz="1600" dirty="0" smtClean="0">
                <a:latin typeface="Stockholm Type Regular" pitchFamily="50" charset="0"/>
              </a:rPr>
              <a:t> </a:t>
            </a:r>
            <a:r>
              <a:rPr lang="sv-SE" sz="1600" dirty="0">
                <a:latin typeface="Stockholm Type Regular" pitchFamily="50" charset="0"/>
              </a:rPr>
              <a:t>(239 personer) jämfört med samma period år 2021. </a:t>
            </a:r>
            <a:endParaRPr lang="sv-SE" sz="1600" dirty="0" smtClean="0">
              <a:latin typeface="Stockholm Type Regular" pitchFamily="50" charset="0"/>
            </a:endParaRPr>
          </a:p>
          <a:p>
            <a:r>
              <a:rPr lang="sv-SE" sz="1600" dirty="0">
                <a:latin typeface="Stockholm Type Regular" pitchFamily="50" charset="0"/>
              </a:rPr>
              <a:t>Majoriteten av de äldre väljer ett boende i det stadsdelsområde som de är bosatta i, i genomsnitt 66 procent. </a:t>
            </a:r>
            <a:endParaRPr lang="sv-SE" sz="1600" dirty="0" smtClean="0">
              <a:latin typeface="Stockholm Type Regular" pitchFamily="50" charset="0"/>
            </a:endParaRPr>
          </a:p>
          <a:p>
            <a:r>
              <a:rPr lang="sv-SE" sz="1600" dirty="0">
                <a:latin typeface="Stockholm Type Regular" pitchFamily="50" charset="0"/>
              </a:rPr>
              <a:t>Högst andel som väljer att bo kvar i stadsdelsområdet hade västerort, 70 </a:t>
            </a:r>
            <a:r>
              <a:rPr lang="sv-SE" sz="1600" dirty="0" smtClean="0">
                <a:latin typeface="Stockholm Type Regular" pitchFamily="50" charset="0"/>
              </a:rPr>
              <a:t>procent. Västra </a:t>
            </a:r>
            <a:r>
              <a:rPr lang="sv-SE" sz="1600" dirty="0">
                <a:latin typeface="Stockholm Type Regular" pitchFamily="50" charset="0"/>
              </a:rPr>
              <a:t>söderort är det område som sedan 2016 haft högst andel utflyttningar, vilket också ökat över tid. </a:t>
            </a:r>
            <a:r>
              <a:rPr lang="sv-SE" sz="1600" dirty="0" smtClean="0">
                <a:latin typeface="Stockholm Type Regular" pitchFamily="50" charset="0"/>
              </a:rPr>
              <a:t> </a:t>
            </a:r>
          </a:p>
          <a:p>
            <a:pPr marL="0" indent="0">
              <a:buNone/>
            </a:pPr>
            <a:endParaRPr lang="sv-SE" sz="1800" dirty="0">
              <a:solidFill>
                <a:srgbClr val="FF0000"/>
              </a:solidFill>
              <a:latin typeface="Stockholm Type Regular" pitchFamily="50" charset="0"/>
            </a:endParaRPr>
          </a:p>
        </p:txBody>
      </p:sp>
      <p:sp>
        <p:nvSpPr>
          <p:cNvPr id="4" name="Platshållare för text 3"/>
          <p:cNvSpPr>
            <a:spLocks noGrp="1"/>
          </p:cNvSpPr>
          <p:nvPr>
            <p:ph type="body" sz="quarter" idx="13"/>
          </p:nvPr>
        </p:nvSpPr>
        <p:spPr/>
        <p:txBody>
          <a:bodyPr/>
          <a:lstStyle/>
          <a:p>
            <a:endParaRPr lang="sv-SE" dirty="0"/>
          </a:p>
        </p:txBody>
      </p:sp>
      <p:pic>
        <p:nvPicPr>
          <p:cNvPr id="5" name="Bildobjekt 4"/>
          <p:cNvPicPr>
            <a:picLocks noChangeAspect="1"/>
          </p:cNvPicPr>
          <p:nvPr/>
        </p:nvPicPr>
        <p:blipFill>
          <a:blip r:embed="rId3"/>
          <a:stretch>
            <a:fillRect/>
          </a:stretch>
        </p:blipFill>
        <p:spPr>
          <a:xfrm>
            <a:off x="6600056" y="1505411"/>
            <a:ext cx="5591944" cy="3994246"/>
          </a:xfrm>
          <a:prstGeom prst="rect">
            <a:avLst/>
          </a:prstGeom>
        </p:spPr>
      </p:pic>
    </p:spTree>
    <p:extLst>
      <p:ext uri="{BB962C8B-B14F-4D97-AF65-F5344CB8AC3E}">
        <p14:creationId xmlns:p14="http://schemas.microsoft.com/office/powerpoint/2010/main" val="17263988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6372" y="528640"/>
            <a:ext cx="10972800" cy="740120"/>
          </a:xfrm>
        </p:spPr>
        <p:txBody>
          <a:bodyPr/>
          <a:lstStyle/>
          <a:p>
            <a:r>
              <a:rPr lang="sv-SE" dirty="0" smtClean="0"/>
              <a:t>Upprustning och evakuering</a:t>
            </a:r>
            <a:endParaRPr lang="sv-SE" dirty="0"/>
          </a:p>
        </p:txBody>
      </p:sp>
      <p:sp>
        <p:nvSpPr>
          <p:cNvPr id="3" name="Platshållare för text 2"/>
          <p:cNvSpPr>
            <a:spLocks noGrp="1"/>
          </p:cNvSpPr>
          <p:nvPr>
            <p:ph type="body" sz="quarter" idx="18"/>
          </p:nvPr>
        </p:nvSpPr>
        <p:spPr>
          <a:xfrm>
            <a:off x="610037" y="1249900"/>
            <a:ext cx="7286164" cy="6768752"/>
          </a:xfrm>
        </p:spPr>
        <p:txBody>
          <a:bodyPr/>
          <a:lstStyle/>
          <a:p>
            <a:r>
              <a:rPr lang="sv-SE" sz="1600" dirty="0">
                <a:latin typeface="Stockholm Type Regular" pitchFamily="50" charset="0"/>
              </a:rPr>
              <a:t>Genomgripande upprustningar pågår i fastigheter där boenden tidigare har avvecklats och där dessa går att anpassa till seniorbostäder. </a:t>
            </a:r>
          </a:p>
          <a:p>
            <a:r>
              <a:rPr lang="sv-SE" sz="1600" dirty="0">
                <a:latin typeface="Stockholm Type Regular" pitchFamily="50" charset="0"/>
              </a:rPr>
              <a:t>Kvarstår cirka 30 fastigheter där genomgripande upprustning behövs i </a:t>
            </a:r>
            <a:r>
              <a:rPr lang="sv-SE" sz="1600" dirty="0" smtClean="0">
                <a:latin typeface="Stockholm Type Regular" pitchFamily="50" charset="0"/>
              </a:rPr>
              <a:t>närtid.</a:t>
            </a:r>
          </a:p>
          <a:p>
            <a:r>
              <a:rPr lang="sv-SE" sz="1600" dirty="0" smtClean="0">
                <a:latin typeface="Stockholm Type Regular" pitchFamily="50" charset="0"/>
              </a:rPr>
              <a:t>Av </a:t>
            </a:r>
            <a:r>
              <a:rPr lang="sv-SE" sz="1600" dirty="0">
                <a:latin typeface="Stockholm Type Regular" pitchFamily="50" charset="0"/>
              </a:rPr>
              <a:t>fastigheterna som berörs är det 15 som innehåller vård- och omsorgsboende med totalt </a:t>
            </a:r>
            <a:r>
              <a:rPr lang="sv-SE" sz="1600" dirty="0" smtClean="0">
                <a:latin typeface="Stockholm Type Regular" pitchFamily="50" charset="0"/>
              </a:rPr>
              <a:t>1 100 </a:t>
            </a:r>
            <a:r>
              <a:rPr lang="sv-SE" sz="1600" dirty="0">
                <a:latin typeface="Stockholm Type Regular" pitchFamily="50" charset="0"/>
              </a:rPr>
              <a:t>platser och åtta </a:t>
            </a:r>
            <a:r>
              <a:rPr lang="sv-SE" sz="1600" dirty="0" smtClean="0">
                <a:latin typeface="Stockholm Type Regular" pitchFamily="50" charset="0"/>
              </a:rPr>
              <a:t>servicehus.</a:t>
            </a:r>
          </a:p>
          <a:p>
            <a:r>
              <a:rPr lang="sv-SE" sz="1600" dirty="0" smtClean="0">
                <a:latin typeface="Stockholm Type Regular" pitchFamily="50" charset="0"/>
              </a:rPr>
              <a:t>Genomförandet </a:t>
            </a:r>
            <a:r>
              <a:rPr lang="sv-SE" sz="1600" dirty="0">
                <a:latin typeface="Stockholm Type Regular" pitchFamily="50" charset="0"/>
              </a:rPr>
              <a:t>i den preliminära planen sträcker sig över en period om </a:t>
            </a:r>
            <a:r>
              <a:rPr lang="sv-SE" sz="1600" dirty="0" smtClean="0">
                <a:latin typeface="Stockholm Type Regular" pitchFamily="50" charset="0"/>
              </a:rPr>
              <a:t/>
            </a:r>
            <a:br>
              <a:rPr lang="sv-SE" sz="1600" dirty="0" smtClean="0">
                <a:latin typeface="Stockholm Type Regular" pitchFamily="50" charset="0"/>
              </a:rPr>
            </a:br>
            <a:r>
              <a:rPr lang="sv-SE" sz="1600" dirty="0" smtClean="0">
                <a:latin typeface="Stockholm Type Regular" pitchFamily="50" charset="0"/>
              </a:rPr>
              <a:t>11 </a:t>
            </a:r>
            <a:r>
              <a:rPr lang="sv-SE" sz="1600" dirty="0">
                <a:latin typeface="Stockholm Type Regular" pitchFamily="50" charset="0"/>
              </a:rPr>
              <a:t>år. Varje projekt tar ca 5 år att genomföra från initiering till att åtgärderna är </a:t>
            </a:r>
            <a:r>
              <a:rPr lang="sv-SE" sz="1600" dirty="0" smtClean="0">
                <a:latin typeface="Stockholm Type Regular" pitchFamily="50" charset="0"/>
              </a:rPr>
              <a:t>slutförda.</a:t>
            </a:r>
          </a:p>
          <a:p>
            <a:r>
              <a:rPr lang="sv-SE" sz="1600" dirty="0">
                <a:latin typeface="Stockholm Type Regular" pitchFamily="50" charset="0"/>
              </a:rPr>
              <a:t>S</a:t>
            </a:r>
            <a:r>
              <a:rPr lang="sv-SE" sz="1600" dirty="0" smtClean="0">
                <a:latin typeface="Stockholm Type Regular" pitchFamily="50" charset="0"/>
              </a:rPr>
              <a:t>om </a:t>
            </a:r>
            <a:r>
              <a:rPr lang="sv-SE" sz="1600" dirty="0">
                <a:latin typeface="Stockholm Type Regular" pitchFamily="50" charset="0"/>
              </a:rPr>
              <a:t>högst kommer kapacitetsminskningen uppgå till 300 platser under perioden och vara som störst i innerstaden.</a:t>
            </a:r>
          </a:p>
          <a:p>
            <a:r>
              <a:rPr lang="sv-SE" sz="1600" dirty="0" smtClean="0">
                <a:latin typeface="Stockholm Type Regular" pitchFamily="50" charset="0"/>
              </a:rPr>
              <a:t>Genomförandet </a:t>
            </a:r>
            <a:r>
              <a:rPr lang="sv-SE" sz="1600" dirty="0">
                <a:latin typeface="Stockholm Type Regular" pitchFamily="50" charset="0"/>
              </a:rPr>
              <a:t>av det genomgripande underhållet för de 30 fastigheterna kommer påverka </a:t>
            </a:r>
            <a:r>
              <a:rPr lang="sv-SE" sz="1600" dirty="0" err="1">
                <a:latin typeface="Stockholm Type Regular" pitchFamily="50" charset="0"/>
              </a:rPr>
              <a:t>Micasa</a:t>
            </a:r>
            <a:r>
              <a:rPr lang="sv-SE" sz="1600" dirty="0">
                <a:latin typeface="Stockholm Type Regular" pitchFamily="50" charset="0"/>
              </a:rPr>
              <a:t> som bolag negativt. Ekonomin i planen behöver därför fortsatt </a:t>
            </a:r>
            <a:r>
              <a:rPr lang="sv-SE" sz="1600" dirty="0" smtClean="0">
                <a:latin typeface="Stockholm Type Regular" pitchFamily="50" charset="0"/>
              </a:rPr>
              <a:t>utredas. </a:t>
            </a:r>
            <a:endParaRPr lang="sv-SE" sz="1600" dirty="0"/>
          </a:p>
        </p:txBody>
      </p:sp>
      <p:pic>
        <p:nvPicPr>
          <p:cNvPr id="6" name="Platshållare för innehåll 4"/>
          <p:cNvPicPr>
            <a:picLocks noGrp="1" noChangeAspect="1"/>
          </p:cNvPicPr>
          <p:nvPr>
            <p:ph type="pic" sz="quarter" idx="13"/>
          </p:nvPr>
        </p:nvPicPr>
        <p:blipFill>
          <a:blip r:embed="rId3"/>
          <a:srcRect l="26858" r="26858"/>
          <a:stretch>
            <a:fillRect/>
          </a:stretch>
        </p:blipFill>
        <p:spPr>
          <a:xfrm>
            <a:off x="8616280" y="1249900"/>
            <a:ext cx="3453613" cy="2499326"/>
          </a:xfrm>
          <a:prstGeom prst="rect">
            <a:avLst/>
          </a:prstGeom>
        </p:spPr>
      </p:pic>
    </p:spTree>
    <p:extLst>
      <p:ext uri="{BB962C8B-B14F-4D97-AF65-F5344CB8AC3E}">
        <p14:creationId xmlns:p14="http://schemas.microsoft.com/office/powerpoint/2010/main" val="22318188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smtClean="0"/>
              <a:t>Planering framåt</a:t>
            </a:r>
            <a:endParaRPr lang="sv-SE" dirty="0"/>
          </a:p>
        </p:txBody>
      </p:sp>
      <p:sp>
        <p:nvSpPr>
          <p:cNvPr id="8" name="Platshållare för text 7"/>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56874291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167aa371da62cb12a661987a1bf5f35ea9b41"/>
</p:tagLst>
</file>

<file path=ppt/theme/theme1.xml><?xml version="1.0" encoding="utf-8"?>
<a:theme xmlns:a="http://schemas.openxmlformats.org/drawingml/2006/main" name="Sthlm Presentation bred skärm">
  <a:themeElements>
    <a:clrScheme name="Stockholm stad NY">
      <a:dk1>
        <a:srgbClr val="000000"/>
      </a:dk1>
      <a:lt1>
        <a:srgbClr val="FFFFFF"/>
      </a:lt1>
      <a:dk2>
        <a:srgbClr val="888B8D"/>
      </a:dk2>
      <a:lt2>
        <a:srgbClr val="EDEAE4"/>
      </a:lt2>
      <a:accent1>
        <a:srgbClr val="E5006C"/>
      </a:accent1>
      <a:accent2>
        <a:srgbClr val="009991"/>
      </a:accent2>
      <a:accent3>
        <a:srgbClr val="E9500E"/>
      </a:accent3>
      <a:accent4>
        <a:srgbClr val="76368C"/>
      </a:accent4>
      <a:accent5>
        <a:srgbClr val="007FC8"/>
      </a:accent5>
      <a:accent6>
        <a:srgbClr val="FCBF0A"/>
      </a:accent6>
      <a:hlink>
        <a:srgbClr val="007FC8"/>
      </a:hlink>
      <a:folHlink>
        <a:srgbClr val="76368C"/>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Accent Mörkgul">
      <a:srgbClr val="E29900"/>
    </a:custClr>
    <a:custClr name="Accent Mörkblå">
      <a:srgbClr val="004976"/>
    </a:custClr>
    <a:custClr name="Accent mörkrosa">
      <a:srgbClr val="890C58"/>
    </a:custClr>
    <a:custClr name="Accent Mörkgrön">
      <a:srgbClr val="00594F"/>
    </a:custClr>
    <a:custClr name="Accent mörkorange">
      <a:srgbClr val="B92F00"/>
    </a:custClr>
    <a:custClr name="Accent mörklila">
      <a:srgbClr val="470A68"/>
    </a:custClr>
    <a:custClr name="Accent mörk Svart">
      <a:srgbClr val="000000"/>
    </a:custClr>
    <a:custClr>
      <a:srgbClr val="FFFFFF"/>
    </a:custClr>
    <a:custClr>
      <a:srgbClr val="FFFFFF"/>
    </a:custClr>
    <a:custClr>
      <a:srgbClr val="FFFFFF"/>
    </a:custClr>
    <a:custClr name="Primärgul">
      <a:srgbClr val="FCBF0A"/>
    </a:custClr>
    <a:custClr name="Primärblå">
      <a:srgbClr val="007FC8"/>
    </a:custClr>
    <a:custClr name="Primärrosa">
      <a:srgbClr val="E5006C"/>
    </a:custClr>
    <a:custClr name="Primärgrön">
      <a:srgbClr val="009991"/>
    </a:custClr>
    <a:custClr name="Primärorange">
      <a:srgbClr val="E9500E"/>
    </a:custClr>
    <a:custClr name="Primärlila">
      <a:srgbClr val="76368C"/>
    </a:custClr>
    <a:custClr name="Primär Grå">
      <a:srgbClr val="888B8D"/>
    </a:custClr>
    <a:custClr>
      <a:srgbClr val="FFFFFF"/>
    </a:custClr>
    <a:custClr>
      <a:srgbClr val="FFFFFF"/>
    </a:custClr>
    <a:custClr>
      <a:srgbClr val="FFFFFF"/>
    </a:custClr>
    <a:custClr name="Sekundär Gul">
      <a:srgbClr val="FFEAAD"/>
    </a:custClr>
    <a:custClr name="Sekundär blå">
      <a:srgbClr val="A3C9EC"/>
    </a:custClr>
    <a:custClr name="Sekundär Rosa">
      <a:srgbClr val="F3A0BA"/>
    </a:custClr>
    <a:custClr name="Sekundär grön">
      <a:srgbClr val="AAD9D6"/>
    </a:custClr>
    <a:custClr name="Sekundär Orange">
      <a:srgbClr val="F9BF9C"/>
    </a:custClr>
    <a:custClr name="Sekundär Lila">
      <a:srgbClr val="C5B4D9"/>
    </a:custClr>
    <a:custClr name="Sekundär grå">
      <a:srgbClr val="EDEAE4"/>
    </a:custClr>
    <a:custClr>
      <a:srgbClr val="FFFFFF"/>
    </a:custClr>
    <a:custClr>
      <a:srgbClr val="FFFFFF"/>
    </a:custClr>
    <a:custClr>
      <a:srgbClr val="FFFFFF"/>
    </a:custClr>
    <a:custClr name="Accent Ljusgul">
      <a:srgbClr val="FFF7E1"/>
    </a:custClr>
    <a:custClr name="Accent ljusblå">
      <a:srgbClr val="DDE9F8"/>
    </a:custClr>
    <a:custClr name="Accent ljusrosa">
      <a:srgbClr val="FCE3EB"/>
    </a:custClr>
    <a:custClr name="Accent ljusgrön">
      <a:srgbClr val="E1F1EF"/>
    </a:custClr>
    <a:custClr name="Accent ljusorange">
      <a:srgbClr val="FDE6D8"/>
    </a:custClr>
    <a:custClr name="Accent ljuslila">
      <a:srgbClr val="E8DFF0"/>
    </a:custClr>
    <a:custClr name="Accent Ljusgrå">
      <a:srgbClr val="F4F3EF"/>
    </a:custClr>
  </a:custClrLst>
  <a:extLst>
    <a:ext uri="{05A4C25C-085E-4340-85A3-A5531E510DB2}">
      <thm15:themeFamily xmlns:thm15="http://schemas.microsoft.com/office/thememl/2012/main" name="Sthlm Presentation bred skärm.potx" id="{19751043-DFFA-4F23-999B-0EBAB7B8E981}" vid="{0C650E62-02BA-4761-A4C7-E19C226E0AC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weco">
    <a:dk1>
      <a:srgbClr val="3F3F41"/>
    </a:dk1>
    <a:lt1>
      <a:sysClr val="window" lastClr="FFFFFF"/>
    </a:lt1>
    <a:dk2>
      <a:srgbClr val="A4A4A6"/>
    </a:dk2>
    <a:lt2>
      <a:srgbClr val="E2E0DA"/>
    </a:lt2>
    <a:accent1>
      <a:srgbClr val="A87F97"/>
    </a:accent1>
    <a:accent2>
      <a:srgbClr val="F9BDD2"/>
    </a:accent2>
    <a:accent3>
      <a:srgbClr val="909FB9"/>
    </a:accent3>
    <a:accent4>
      <a:srgbClr val="B5CCEF"/>
    </a:accent4>
    <a:accent5>
      <a:srgbClr val="A88B3F"/>
    </a:accent5>
    <a:accent6>
      <a:srgbClr val="DEC45B"/>
    </a:accent6>
    <a:hlink>
      <a:srgbClr val="3F3F41"/>
    </a:hlink>
    <a:folHlink>
      <a:srgbClr val="A4A4A6"/>
    </a:folHlink>
  </a:clrScheme>
  <a:fontScheme name="SWECO">
    <a:majorFont>
      <a:latin typeface="Sweco Sans"/>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29BBCBF21362E4099AE6C2F27C58737" ma:contentTypeVersion="17" ma:contentTypeDescription="Skapa ett nytt dokument." ma:contentTypeScope="" ma:versionID="7785c3c1a8c888d84ed956005c4d488a">
  <xsd:schema xmlns:xsd="http://www.w3.org/2001/XMLSchema" xmlns:xs="http://www.w3.org/2001/XMLSchema" xmlns:p="http://schemas.microsoft.com/office/2006/metadata/properties" xmlns:ns2="10c3a147-0d64-46aa-a281-dc97358e8373" xmlns:ns3="d7532cd0-e888-47d6-8f58-db0210f25002" targetNamespace="http://schemas.microsoft.com/office/2006/metadata/properties" ma:root="true" ma:fieldsID="58607038f51c2c8ae8f7c256b578483b" ns2:_="" ns3:_="">
    <xsd:import namespace="10c3a147-0d64-46aa-a281-dc97358e8373"/>
    <xsd:import namespace="d7532cd0-e888-47d6-8f58-db0210f250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Godk_x00e4_nd"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c3a147-0d64-46aa-a281-dc97358e83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Godk_x00e4_nd" ma:index="18" nillable="true" ma:displayName="Godkänd" ma:default="0" ma:format="Dropdown" ma:internalName="Godk_x00e4_nd">
      <xsd:simpleType>
        <xsd:restriction base="dms:Boolea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e641fc9e-d469-439b-858c-bb315f8f2b4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7532cd0-e888-47d6-8f58-db0210f25002"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element name="TaxCatchAll" ma:index="24" nillable="true" ma:displayName="Taxonomy Catch All Column" ma:hidden="true" ma:list="{bb681454-5b20-4870-936e-b523090ef0fb}" ma:internalName="TaxCatchAll" ma:showField="CatchAllData" ma:web="d7532cd0-e888-47d6-8f58-db0210f250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Godk_x00e4_nd xmlns="10c3a147-0d64-46aa-a281-dc97358e8373">false</Godk_x00e4_nd>
    <lcf76f155ced4ddcb4097134ff3c332f xmlns="10c3a147-0d64-46aa-a281-dc97358e8373">
      <Terms xmlns="http://schemas.microsoft.com/office/infopath/2007/PartnerControls"/>
    </lcf76f155ced4ddcb4097134ff3c332f>
    <TaxCatchAll xmlns="d7532cd0-e888-47d6-8f58-db0210f25002" xsi:nil="true"/>
  </documentManagement>
</p:properties>
</file>

<file path=customXml/itemProps1.xml><?xml version="1.0" encoding="utf-8"?>
<ds:datastoreItem xmlns:ds="http://schemas.openxmlformats.org/officeDocument/2006/customXml" ds:itemID="{EFD27A61-F50E-4C50-B315-20831F9BF0E3}">
  <ds:schemaRefs>
    <ds:schemaRef ds:uri="http://schemas.microsoft.com/sharepoint/v3/contenttype/forms"/>
  </ds:schemaRefs>
</ds:datastoreItem>
</file>

<file path=customXml/itemProps2.xml><?xml version="1.0" encoding="utf-8"?>
<ds:datastoreItem xmlns:ds="http://schemas.openxmlformats.org/officeDocument/2006/customXml" ds:itemID="{300DC533-2AF1-4100-8431-066085F13B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c3a147-0d64-46aa-a281-dc97358e8373"/>
    <ds:schemaRef ds:uri="d7532cd0-e888-47d6-8f58-db0210f250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7864C1-A685-4B8D-82ED-F83EF76A4D0B}">
  <ds:schemaRefs>
    <ds:schemaRef ds:uri="http://purl.org/dc/dcmitype/"/>
    <ds:schemaRef ds:uri="d7532cd0-e888-47d6-8f58-db0210f25002"/>
    <ds:schemaRef ds:uri="http://schemas.microsoft.com/office/2006/documentManagement/types"/>
    <ds:schemaRef ds:uri="http://purl.org/dc/elements/1.1/"/>
    <ds:schemaRef ds:uri="http://schemas.microsoft.com/office/2006/metadata/properties"/>
    <ds:schemaRef ds:uri="10c3a147-0d64-46aa-a281-dc97358e8373"/>
    <ds:schemaRef ds:uri="http://purl.org/dc/terms/"/>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1139</TotalTime>
  <Words>1755</Words>
  <Application>Microsoft Office PowerPoint</Application>
  <PresentationFormat>Bredbild</PresentationFormat>
  <Paragraphs>240</Paragraphs>
  <Slides>21</Slides>
  <Notes>12</Notes>
  <HiddenSlides>1</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21</vt:i4>
      </vt:variant>
    </vt:vector>
  </HeadingPairs>
  <TitlesOfParts>
    <vt:vector size="27" baseType="lpstr">
      <vt:lpstr>Arial</vt:lpstr>
      <vt:lpstr>Stockholm Type Bold</vt:lpstr>
      <vt:lpstr>Stockholm Type Regular</vt:lpstr>
      <vt:lpstr>Sweco Sans</vt:lpstr>
      <vt:lpstr>Times New Roman</vt:lpstr>
      <vt:lpstr>Sthlm Presentation bred skärm</vt:lpstr>
      <vt:lpstr>Boendeplanering med utsikt 2050</vt:lpstr>
      <vt:lpstr>PowerPoint-presentation</vt:lpstr>
      <vt:lpstr>Demografisk utveckling</vt:lpstr>
      <vt:lpstr>Antalet äldre ökar i Stockholms stad (Boendeplan 2025)</vt:lpstr>
      <vt:lpstr>Allt fler ska försörja allt färre</vt:lpstr>
      <vt:lpstr>Tillgång platser särskilt boende</vt:lpstr>
      <vt:lpstr>Platser i vård- och omsorgsboende</vt:lpstr>
      <vt:lpstr>Upprustning och evakuering</vt:lpstr>
      <vt:lpstr>Planering framåt</vt:lpstr>
      <vt:lpstr>PowerPoint-presentation</vt:lpstr>
      <vt:lpstr>Att möta behoven av vård- och omsorgsbostäder  </vt:lpstr>
      <vt:lpstr>Planering vård- och omsorgsplatser i innerstaden</vt:lpstr>
      <vt:lpstr>Ökad ambition seniorbostäder för att förlänga kvarboende</vt:lpstr>
      <vt:lpstr>Planering seniorbostäder innerstaden</vt:lpstr>
      <vt:lpstr>Utmaningar vi behöver lösa framöver och vad händer om vi inte klarar det…?</vt:lpstr>
      <vt:lpstr>Utmaningar för ökning av bostäder för äldre</vt:lpstr>
      <vt:lpstr>Äldreomsorgsutmaningen sammanfattad</vt:lpstr>
      <vt:lpstr>Viktigt att planera sin framtida boendesituation</vt:lpstr>
      <vt:lpstr>Stockholms stads bostadsförmedling</vt:lpstr>
      <vt:lpstr>PowerPoint-presentation</vt:lpstr>
      <vt:lpstr>PowerPoint-presentation</vt:lpstr>
    </vt:vector>
  </TitlesOfParts>
  <Company>Stockholms Stad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Charlotta Jaensson</dc:creator>
  <cp:lastModifiedBy>Charlotta Jaensson</cp:lastModifiedBy>
  <cp:revision>19</cp:revision>
  <cp:lastPrinted>2015-08-21T11:54:31Z</cp:lastPrinted>
  <dcterms:created xsi:type="dcterms:W3CDTF">2023-11-24T08:27:54Z</dcterms:created>
  <dcterms:modified xsi:type="dcterms:W3CDTF">2024-03-11T09:46:26Z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0x010100129BBCBF21362E4099AE6C2F27C58737</vt:lpwstr>
  </property>
  <property fmtid="{D5CDD505-2E9C-101B-9397-08002B2CF9AE}" pid="3" name="Order">
    <vt:r8>3107000</vt:r8>
  </property>
  <property fmtid="{D5CDD505-2E9C-101B-9397-08002B2CF9AE}" pid="4" name="MediaServiceImageTags">
    <vt:lpwstr/>
  </property>
</Properties>
</file>