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72" r:id="rId7"/>
    <p:sldId id="259" r:id="rId8"/>
    <p:sldId id="260" r:id="rId9"/>
    <p:sldId id="267" r:id="rId10"/>
    <p:sldId id="282" r:id="rId11"/>
    <p:sldId id="269" r:id="rId12"/>
    <p:sldId id="270" r:id="rId13"/>
    <p:sldId id="271" r:id="rId14"/>
    <p:sldId id="277" r:id="rId15"/>
    <p:sldId id="261" r:id="rId16"/>
    <p:sldId id="262" r:id="rId17"/>
    <p:sldId id="263" r:id="rId18"/>
    <p:sldId id="268" r:id="rId19"/>
    <p:sldId id="279" r:id="rId20"/>
    <p:sldId id="273" r:id="rId21"/>
    <p:sldId id="284" r:id="rId22"/>
    <p:sldId id="285" r:id="rId23"/>
    <p:sldId id="278" r:id="rId24"/>
    <p:sldId id="274" r:id="rId25"/>
    <p:sldId id="280" r:id="rId26"/>
    <p:sldId id="281" r:id="rId27"/>
    <p:sldId id="275"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5026"/>
    <a:srgbClr val="C80B47"/>
    <a:srgbClr val="7F66A0"/>
    <a:srgbClr val="F8D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999" autoAdjust="0"/>
  </p:normalViewPr>
  <p:slideViewPr>
    <p:cSldViewPr snapToGrid="0" showGuides="1">
      <p:cViewPr varScale="1">
        <p:scale>
          <a:sx n="74" d="100"/>
          <a:sy n="74" d="100"/>
        </p:scale>
        <p:origin x="360"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0C807B-F3AB-45E7-BF97-00B2AEA65FA0}"/>
              </a:ext>
            </a:extLst>
          </p:cNvPr>
          <p:cNvSpPr>
            <a:spLocks noGrp="1"/>
          </p:cNvSpPr>
          <p:nvPr>
            <p:ph type="ctrTitle"/>
          </p:nvPr>
        </p:nvSpPr>
        <p:spPr>
          <a:xfrm>
            <a:off x="1114927" y="2208356"/>
            <a:ext cx="9144000" cy="1235995"/>
          </a:xfrm>
        </p:spPr>
        <p:txBody>
          <a:bodyPr anchor="t" anchorCtr="0">
            <a:noAutofit/>
          </a:bodyPr>
          <a:lstStyle>
            <a:lvl1pPr algn="l">
              <a:lnSpc>
                <a:spcPct val="100000"/>
              </a:lnSpc>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ADE711DB-CDB2-417F-93EA-111DC06198DC}"/>
              </a:ext>
            </a:extLst>
          </p:cNvPr>
          <p:cNvSpPr>
            <a:spLocks noGrp="1"/>
          </p:cNvSpPr>
          <p:nvPr>
            <p:ph type="subTitle" idx="1"/>
          </p:nvPr>
        </p:nvSpPr>
        <p:spPr>
          <a:xfrm>
            <a:off x="1114927"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2" name="Bild 11" descr="Ljungby logotype">
            <a:extLst>
              <a:ext uri="{FF2B5EF4-FFF2-40B4-BE49-F238E27FC236}">
                <a16:creationId xmlns:a16="http://schemas.microsoft.com/office/drawing/2014/main" id="{A49E8EDD-6FD0-4A30-ABA4-F3BA8EC9EE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200" y="450000"/>
            <a:ext cx="1898923" cy="699082"/>
          </a:xfrm>
          <a:prstGeom prst="rect">
            <a:avLst/>
          </a:prstGeom>
        </p:spPr>
      </p:pic>
      <p:pic>
        <p:nvPicPr>
          <p:cNvPr id="10" name="Bild 9" descr="Mönster med ikoner">
            <a:extLst>
              <a:ext uri="{FF2B5EF4-FFF2-40B4-BE49-F238E27FC236}">
                <a16:creationId xmlns:a16="http://schemas.microsoft.com/office/drawing/2014/main" id="{E2BF5294-B7B2-4DC3-B08C-282C02BC0B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7982"/>
          <a:stretch/>
        </p:blipFill>
        <p:spPr>
          <a:xfrm>
            <a:off x="5241878" y="2678039"/>
            <a:ext cx="6970294" cy="4206858"/>
          </a:xfrm>
          <a:prstGeom prst="rect">
            <a:avLst/>
          </a:prstGeom>
        </p:spPr>
      </p:pic>
    </p:spTree>
    <p:extLst>
      <p:ext uri="{BB962C8B-B14F-4D97-AF65-F5344CB8AC3E}">
        <p14:creationId xmlns:p14="http://schemas.microsoft.com/office/powerpoint/2010/main" val="311678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Rubrik och innehåll_Träd">
    <p:bg>
      <p:bgPr>
        <a:solidFill>
          <a:srgbClr val="F85026">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8" name="Bildobjekt 7">
            <a:extLst>
              <a:ext uri="{FF2B5EF4-FFF2-40B4-BE49-F238E27FC236}">
                <a16:creationId xmlns:a16="http://schemas.microsoft.com/office/drawing/2014/main" id="{5DC13D9C-7C50-4823-9929-DDD669D0DFCA}"/>
              </a:ext>
            </a:extLst>
          </p:cNvPr>
          <p:cNvPicPr>
            <a:picLocks noChangeAspect="1"/>
          </p:cNvPicPr>
          <p:nvPr userDrawn="1"/>
        </p:nvPicPr>
        <p:blipFill rotWithShape="1">
          <a:blip r:embed="rId2"/>
          <a:srcRect l="23996" r="40809"/>
          <a:stretch/>
        </p:blipFill>
        <p:spPr>
          <a:xfrm>
            <a:off x="11285838" y="3396508"/>
            <a:ext cx="906162" cy="2574704"/>
          </a:xfrm>
          <a:prstGeom prst="rect">
            <a:avLst/>
          </a:prstGeom>
        </p:spPr>
      </p:pic>
    </p:spTree>
    <p:extLst>
      <p:ext uri="{BB962C8B-B14F-4D97-AF65-F5344CB8AC3E}">
        <p14:creationId xmlns:p14="http://schemas.microsoft.com/office/powerpoint/2010/main" val="388782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_Barn">
    <p:bg>
      <p:bgPr>
        <a:solidFill>
          <a:schemeClr val="accent3">
            <a:alpha val="89804"/>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11" name="Bild 10">
            <a:extLst>
              <a:ext uri="{FF2B5EF4-FFF2-40B4-BE49-F238E27FC236}">
                <a16:creationId xmlns:a16="http://schemas.microsoft.com/office/drawing/2014/main" id="{BC09F8C0-BEE8-44C7-8F5E-4CC6A5AE0BF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699"/>
          <a:stretch/>
        </p:blipFill>
        <p:spPr>
          <a:xfrm>
            <a:off x="11466138" y="3853422"/>
            <a:ext cx="725862" cy="2141772"/>
          </a:xfrm>
          <a:prstGeom prst="rect">
            <a:avLst/>
          </a:prstGeom>
        </p:spPr>
      </p:pic>
    </p:spTree>
    <p:extLst>
      <p:ext uri="{BB962C8B-B14F-4D97-AF65-F5344CB8AC3E}">
        <p14:creationId xmlns:p14="http://schemas.microsoft.com/office/powerpoint/2010/main" val="228685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Rubrik och innehåll_Hus">
    <p:bg>
      <p:bgPr>
        <a:solidFill>
          <a:schemeClr val="accent3">
            <a:alpha val="89804"/>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10" name="Bildobjekt 9">
            <a:extLst>
              <a:ext uri="{FF2B5EF4-FFF2-40B4-BE49-F238E27FC236}">
                <a16:creationId xmlns:a16="http://schemas.microsoft.com/office/drawing/2014/main" id="{B8CB8A73-AC64-4A67-8BD3-2D5FA8FAA790}"/>
              </a:ext>
            </a:extLst>
          </p:cNvPr>
          <p:cNvPicPr>
            <a:picLocks noChangeAspect="1"/>
          </p:cNvPicPr>
          <p:nvPr userDrawn="1"/>
        </p:nvPicPr>
        <p:blipFill rotWithShape="1">
          <a:blip r:embed="rId2"/>
          <a:srcRect l="29518" r="28943"/>
          <a:stretch/>
        </p:blipFill>
        <p:spPr>
          <a:xfrm>
            <a:off x="11302315" y="3853420"/>
            <a:ext cx="889686" cy="2141773"/>
          </a:xfrm>
          <a:prstGeom prst="rect">
            <a:avLst/>
          </a:prstGeom>
        </p:spPr>
      </p:pic>
    </p:spTree>
    <p:extLst>
      <p:ext uri="{BB962C8B-B14F-4D97-AF65-F5344CB8AC3E}">
        <p14:creationId xmlns:p14="http://schemas.microsoft.com/office/powerpoint/2010/main" val="71202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Rubrik och innehåll_Knutpunkt">
    <p:bg>
      <p:bgPr>
        <a:solidFill>
          <a:schemeClr val="accent3">
            <a:alpha val="89804"/>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11" name="Bildobjekt 10">
            <a:extLst>
              <a:ext uri="{FF2B5EF4-FFF2-40B4-BE49-F238E27FC236}">
                <a16:creationId xmlns:a16="http://schemas.microsoft.com/office/drawing/2014/main" id="{9504674D-86E6-454C-A809-5B667934CE4D}"/>
              </a:ext>
            </a:extLst>
          </p:cNvPr>
          <p:cNvPicPr>
            <a:picLocks noChangeAspect="1"/>
          </p:cNvPicPr>
          <p:nvPr userDrawn="1"/>
        </p:nvPicPr>
        <p:blipFill rotWithShape="1">
          <a:blip r:embed="rId2"/>
          <a:srcRect l="28484" r="21628"/>
          <a:stretch/>
        </p:blipFill>
        <p:spPr>
          <a:xfrm>
            <a:off x="11294077" y="4144839"/>
            <a:ext cx="897924" cy="1799855"/>
          </a:xfrm>
          <a:prstGeom prst="rect">
            <a:avLst/>
          </a:prstGeom>
        </p:spPr>
      </p:pic>
    </p:spTree>
    <p:extLst>
      <p:ext uri="{BB962C8B-B14F-4D97-AF65-F5344CB8AC3E}">
        <p14:creationId xmlns:p14="http://schemas.microsoft.com/office/powerpoint/2010/main" val="114083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Rubrik och innehåll_Gran">
    <p:bg>
      <p:bgPr>
        <a:solidFill>
          <a:schemeClr val="accent3">
            <a:alpha val="89804"/>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8" name="Bildobjekt 7">
            <a:extLst>
              <a:ext uri="{FF2B5EF4-FFF2-40B4-BE49-F238E27FC236}">
                <a16:creationId xmlns:a16="http://schemas.microsoft.com/office/drawing/2014/main" id="{A53A14D5-F430-4778-B456-8D700F0D6354}"/>
              </a:ext>
            </a:extLst>
          </p:cNvPr>
          <p:cNvPicPr>
            <a:picLocks noChangeAspect="1"/>
          </p:cNvPicPr>
          <p:nvPr userDrawn="1"/>
        </p:nvPicPr>
        <p:blipFill rotWithShape="1">
          <a:blip r:embed="rId2"/>
          <a:srcRect l="17603" r="31283"/>
          <a:stretch/>
        </p:blipFill>
        <p:spPr>
          <a:xfrm>
            <a:off x="11294077" y="4187975"/>
            <a:ext cx="897924" cy="1756719"/>
          </a:xfrm>
          <a:prstGeom prst="rect">
            <a:avLst/>
          </a:prstGeom>
        </p:spPr>
      </p:pic>
    </p:spTree>
    <p:extLst>
      <p:ext uri="{BB962C8B-B14F-4D97-AF65-F5344CB8AC3E}">
        <p14:creationId xmlns:p14="http://schemas.microsoft.com/office/powerpoint/2010/main" val="292232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_Barn">
    <p:bg>
      <p:bgPr>
        <a:solidFill>
          <a:schemeClr val="accent3">
            <a:alpha val="89804"/>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a:xfrm>
            <a:off x="547438" y="511298"/>
            <a:ext cx="5148446" cy="992650"/>
          </a:xfrm>
        </p:spPr>
        <p:txBody>
          <a:bodyPr/>
          <a:lstStyle/>
          <a:p>
            <a:r>
              <a:rPr lang="sv-SE"/>
              <a:t>Klicka här för att ändra mall för rubrikformat</a:t>
            </a:r>
            <a:endParaRPr lang="sv-SE" dirty="0"/>
          </a:p>
        </p:txBody>
      </p:sp>
      <p:sp>
        <p:nvSpPr>
          <p:cNvPr id="13" name="Platshållare för text 12">
            <a:extLst>
              <a:ext uri="{FF2B5EF4-FFF2-40B4-BE49-F238E27FC236}">
                <a16:creationId xmlns:a16="http://schemas.microsoft.com/office/drawing/2014/main" id="{E07DC0DC-2B00-40AD-B26A-446E36BA2652}"/>
              </a:ext>
            </a:extLst>
          </p:cNvPr>
          <p:cNvSpPr>
            <a:spLocks noGrp="1"/>
          </p:cNvSpPr>
          <p:nvPr>
            <p:ph type="body" sz="quarter" idx="14"/>
          </p:nvPr>
        </p:nvSpPr>
        <p:spPr>
          <a:xfrm>
            <a:off x="547200" y="1882800"/>
            <a:ext cx="5133600" cy="3682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2037DC99-4919-47A5-B539-0E53B5883214}"/>
              </a:ext>
            </a:extLst>
          </p:cNvPr>
          <p:cNvSpPr>
            <a:spLocks noGrp="1"/>
          </p:cNvSpPr>
          <p:nvPr>
            <p:ph type="pic" sz="quarter" idx="13"/>
          </p:nvPr>
        </p:nvSpPr>
        <p:spPr>
          <a:xfrm>
            <a:off x="6084888" y="0"/>
            <a:ext cx="5218112" cy="6858000"/>
          </a:xfrm>
        </p:spPr>
        <p:txBody>
          <a:body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11" name="Bild 10">
            <a:extLst>
              <a:ext uri="{FF2B5EF4-FFF2-40B4-BE49-F238E27FC236}">
                <a16:creationId xmlns:a16="http://schemas.microsoft.com/office/drawing/2014/main" id="{BC09F8C0-BEE8-44C7-8F5E-4CC6A5AE0BF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699"/>
          <a:stretch/>
        </p:blipFill>
        <p:spPr>
          <a:xfrm>
            <a:off x="11466138" y="3853422"/>
            <a:ext cx="725862" cy="2141772"/>
          </a:xfrm>
          <a:prstGeom prst="rect">
            <a:avLst/>
          </a:prstGeom>
        </p:spPr>
      </p:pic>
    </p:spTree>
    <p:extLst>
      <p:ext uri="{BB962C8B-B14F-4D97-AF65-F5344CB8AC3E}">
        <p14:creationId xmlns:p14="http://schemas.microsoft.com/office/powerpoint/2010/main" val="3660216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2 spalt_Kultur">
    <p:bg>
      <p:bgPr>
        <a:solidFill>
          <a:srgbClr val="F85026">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a:xfrm>
            <a:off x="547437" y="1881273"/>
            <a:ext cx="4996800" cy="36808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2514DCED-73FB-4B28-9F37-B59A922244A6}"/>
              </a:ext>
            </a:extLst>
          </p:cNvPr>
          <p:cNvSpPr>
            <a:spLocks noGrp="1"/>
          </p:cNvSpPr>
          <p:nvPr>
            <p:ph idx="13"/>
          </p:nvPr>
        </p:nvSpPr>
        <p:spPr>
          <a:xfrm>
            <a:off x="6033837" y="1881273"/>
            <a:ext cx="4996800" cy="36808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9" name="Bild 8">
            <a:extLst>
              <a:ext uri="{FF2B5EF4-FFF2-40B4-BE49-F238E27FC236}">
                <a16:creationId xmlns:a16="http://schemas.microsoft.com/office/drawing/2014/main" id="{2BB9F3FB-4E9B-4DD7-A1EB-5DCD6FC773F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875" r="22769"/>
          <a:stretch/>
        </p:blipFill>
        <p:spPr>
          <a:xfrm>
            <a:off x="11295529" y="3361765"/>
            <a:ext cx="889747" cy="2609447"/>
          </a:xfrm>
          <a:prstGeom prst="rect">
            <a:avLst/>
          </a:prstGeom>
        </p:spPr>
      </p:pic>
    </p:spTree>
    <p:extLst>
      <p:ext uri="{BB962C8B-B14F-4D97-AF65-F5344CB8AC3E}">
        <p14:creationId xmlns:p14="http://schemas.microsoft.com/office/powerpoint/2010/main" val="694587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2 spalt_Kullar">
    <p:bg>
      <p:bgPr>
        <a:solidFill>
          <a:srgbClr val="C80B47">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a:xfrm>
            <a:off x="547437" y="1881273"/>
            <a:ext cx="4996800" cy="36808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2514DCED-73FB-4B28-9F37-B59A922244A6}"/>
              </a:ext>
            </a:extLst>
          </p:cNvPr>
          <p:cNvSpPr>
            <a:spLocks noGrp="1"/>
          </p:cNvSpPr>
          <p:nvPr>
            <p:ph idx="13"/>
          </p:nvPr>
        </p:nvSpPr>
        <p:spPr>
          <a:xfrm>
            <a:off x="6033837" y="1881273"/>
            <a:ext cx="4996800" cy="36808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10" name="Bild 9">
            <a:extLst>
              <a:ext uri="{FF2B5EF4-FFF2-40B4-BE49-F238E27FC236}">
                <a16:creationId xmlns:a16="http://schemas.microsoft.com/office/drawing/2014/main" id="{543B4EE1-C10F-40BD-B5C9-28DA30CE9D5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209" r="47380"/>
          <a:stretch/>
        </p:blipFill>
        <p:spPr>
          <a:xfrm>
            <a:off x="11295529" y="5081990"/>
            <a:ext cx="896471" cy="1043145"/>
          </a:xfrm>
          <a:prstGeom prst="rect">
            <a:avLst/>
          </a:prstGeom>
        </p:spPr>
      </p:pic>
    </p:spTree>
    <p:extLst>
      <p:ext uri="{BB962C8B-B14F-4D97-AF65-F5344CB8AC3E}">
        <p14:creationId xmlns:p14="http://schemas.microsoft.com/office/powerpoint/2010/main" val="229214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helsida_Människa">
    <p:bg>
      <p:bgPr>
        <a:solidFill>
          <a:srgbClr val="F85026">
            <a:alpha val="89804"/>
          </a:srgbClr>
        </a:solidFill>
        <a:effectLst/>
      </p:bgPr>
    </p:bg>
    <p:spTree>
      <p:nvGrpSpPr>
        <p:cNvPr id="1" name=""/>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BC00CFE0-9208-453F-BCC8-945A33741305}"/>
              </a:ext>
            </a:extLst>
          </p:cNvPr>
          <p:cNvSpPr>
            <a:spLocks noGrp="1"/>
          </p:cNvSpPr>
          <p:nvPr>
            <p:ph type="pic" sz="quarter" idx="14"/>
          </p:nvPr>
        </p:nvSpPr>
        <p:spPr>
          <a:xfrm>
            <a:off x="544513" y="558800"/>
            <a:ext cx="10750550" cy="5391150"/>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12" name="Bild 11">
            <a:extLst>
              <a:ext uri="{FF2B5EF4-FFF2-40B4-BE49-F238E27FC236}">
                <a16:creationId xmlns:a16="http://schemas.microsoft.com/office/drawing/2014/main" id="{A7120527-87B6-4F14-8C3C-B546B3DFA44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a:stretch/>
        </p:blipFill>
        <p:spPr>
          <a:xfrm>
            <a:off x="11496254" y="3374090"/>
            <a:ext cx="695746" cy="2743786"/>
          </a:xfrm>
          <a:prstGeom prst="rect">
            <a:avLst/>
          </a:prstGeom>
        </p:spPr>
      </p:pic>
    </p:spTree>
    <p:extLst>
      <p:ext uri="{BB962C8B-B14F-4D97-AF65-F5344CB8AC3E}">
        <p14:creationId xmlns:p14="http://schemas.microsoft.com/office/powerpoint/2010/main" val="290810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ld helsida_Lastbil">
    <p:bg>
      <p:bgPr>
        <a:solidFill>
          <a:srgbClr val="F85026">
            <a:alpha val="89804"/>
          </a:srgbClr>
        </a:solidFill>
        <a:effectLst/>
      </p:bgPr>
    </p:bg>
    <p:spTree>
      <p:nvGrpSpPr>
        <p:cNvPr id="1" name=""/>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BC00CFE0-9208-453F-BCC8-945A33741305}"/>
              </a:ext>
            </a:extLst>
          </p:cNvPr>
          <p:cNvSpPr>
            <a:spLocks noGrp="1"/>
          </p:cNvSpPr>
          <p:nvPr>
            <p:ph type="pic" sz="quarter" idx="14"/>
          </p:nvPr>
        </p:nvSpPr>
        <p:spPr>
          <a:xfrm>
            <a:off x="544513" y="558800"/>
            <a:ext cx="10750550" cy="5391150"/>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3" name="Bildobjekt 2">
            <a:extLst>
              <a:ext uri="{FF2B5EF4-FFF2-40B4-BE49-F238E27FC236}">
                <a16:creationId xmlns:a16="http://schemas.microsoft.com/office/drawing/2014/main" id="{F9B0D530-5D69-4F45-A91F-B015485E23A4}"/>
              </a:ext>
            </a:extLst>
          </p:cNvPr>
          <p:cNvPicPr>
            <a:picLocks noChangeAspect="1"/>
          </p:cNvPicPr>
          <p:nvPr userDrawn="1"/>
        </p:nvPicPr>
        <p:blipFill rotWithShape="1">
          <a:blip r:embed="rId2"/>
          <a:srcRect l="58069" t="-1246" r="2121" b="1246"/>
          <a:stretch/>
        </p:blipFill>
        <p:spPr>
          <a:xfrm>
            <a:off x="11295063" y="4046151"/>
            <a:ext cx="896937" cy="2253049"/>
          </a:xfrm>
          <a:prstGeom prst="rect">
            <a:avLst/>
          </a:prstGeom>
        </p:spPr>
      </p:pic>
    </p:spTree>
    <p:extLst>
      <p:ext uri="{BB962C8B-B14F-4D97-AF65-F5344CB8AC3E}">
        <p14:creationId xmlns:p14="http://schemas.microsoft.com/office/powerpoint/2010/main" val="414411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2">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0C807B-F3AB-45E7-BF97-00B2AEA65FA0}"/>
              </a:ext>
            </a:extLst>
          </p:cNvPr>
          <p:cNvSpPr>
            <a:spLocks noGrp="1"/>
          </p:cNvSpPr>
          <p:nvPr>
            <p:ph type="ctrTitle"/>
          </p:nvPr>
        </p:nvSpPr>
        <p:spPr>
          <a:xfrm>
            <a:off x="4065373" y="1069187"/>
            <a:ext cx="7497192" cy="1235995"/>
          </a:xfrm>
        </p:spPr>
        <p:txBody>
          <a:bodyPr anchor="t" anchorCtr="0">
            <a:noAutofit/>
          </a:bodyPr>
          <a:lstStyle>
            <a:lvl1pPr algn="l">
              <a:lnSpc>
                <a:spcPct val="100000"/>
              </a:lnSpc>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ADE711DB-CDB2-417F-93EA-111DC06198DC}"/>
              </a:ext>
            </a:extLst>
          </p:cNvPr>
          <p:cNvSpPr>
            <a:spLocks noGrp="1"/>
          </p:cNvSpPr>
          <p:nvPr>
            <p:ph type="subTitle" idx="1"/>
          </p:nvPr>
        </p:nvSpPr>
        <p:spPr>
          <a:xfrm>
            <a:off x="4065373" y="2360184"/>
            <a:ext cx="7497192" cy="82785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8" name="Platshållare för bild 7">
            <a:extLst>
              <a:ext uri="{FF2B5EF4-FFF2-40B4-BE49-F238E27FC236}">
                <a16:creationId xmlns:a16="http://schemas.microsoft.com/office/drawing/2014/main" id="{6806F341-86D5-4C92-BCDD-0D610D6D7B4B}"/>
              </a:ext>
            </a:extLst>
          </p:cNvPr>
          <p:cNvSpPr>
            <a:spLocks noGrp="1"/>
          </p:cNvSpPr>
          <p:nvPr>
            <p:ph type="pic" sz="quarter" idx="10"/>
          </p:nvPr>
        </p:nvSpPr>
        <p:spPr>
          <a:xfrm>
            <a:off x="0" y="3429000"/>
            <a:ext cx="4064400" cy="3429000"/>
          </a:xfrm>
        </p:spPr>
        <p:txBody>
          <a:bodyPr/>
          <a:lstStyle/>
          <a:p>
            <a:r>
              <a:rPr lang="sv-SE"/>
              <a:t>Klicka på ikonen för att lägga till en bild</a:t>
            </a:r>
            <a:endParaRPr lang="sv-SE" dirty="0"/>
          </a:p>
        </p:txBody>
      </p:sp>
      <p:pic>
        <p:nvPicPr>
          <p:cNvPr id="12" name="Bild 11" descr="Ljungby logotype">
            <a:extLst>
              <a:ext uri="{FF2B5EF4-FFF2-40B4-BE49-F238E27FC236}">
                <a16:creationId xmlns:a16="http://schemas.microsoft.com/office/drawing/2014/main" id="{A49E8EDD-6FD0-4A30-ABA4-F3BA8EC9EE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4448" y="449853"/>
            <a:ext cx="1898923" cy="699082"/>
          </a:xfrm>
          <a:prstGeom prst="rect">
            <a:avLst/>
          </a:prstGeom>
        </p:spPr>
      </p:pic>
      <p:pic>
        <p:nvPicPr>
          <p:cNvPr id="15" name="Bild 14">
            <a:extLst>
              <a:ext uri="{FF2B5EF4-FFF2-40B4-BE49-F238E27FC236}">
                <a16:creationId xmlns:a16="http://schemas.microsoft.com/office/drawing/2014/main" id="{1C6E7328-584D-482E-976C-3354D35008D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66197" y="3427200"/>
            <a:ext cx="4510867" cy="3430800"/>
          </a:xfrm>
          <a:prstGeom prst="rect">
            <a:avLst/>
          </a:prstGeom>
        </p:spPr>
      </p:pic>
      <p:sp>
        <p:nvSpPr>
          <p:cNvPr id="6" name="Rektangel 5">
            <a:extLst>
              <a:ext uri="{FF2B5EF4-FFF2-40B4-BE49-F238E27FC236}">
                <a16:creationId xmlns:a16="http://schemas.microsoft.com/office/drawing/2014/main" id="{DD0AC346-A34B-4CA8-AD39-23141914D3D8}"/>
              </a:ext>
              <a:ext uri="{C183D7F6-B498-43B3-948B-1728B52AA6E4}">
                <adec:decorative xmlns:adec="http://schemas.microsoft.com/office/drawing/2017/decorative" val="1"/>
              </a:ext>
            </a:extLst>
          </p:cNvPr>
          <p:cNvSpPr/>
          <p:nvPr userDrawn="1"/>
        </p:nvSpPr>
        <p:spPr>
          <a:xfrm>
            <a:off x="8127600" y="3429000"/>
            <a:ext cx="40644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7789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nittsrubrik_Blomma">
    <p:bg>
      <p:bgPr>
        <a:solidFill>
          <a:srgbClr val="F85026">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A6411-FB7A-4886-8DD8-8DD64FB870C8}"/>
              </a:ext>
            </a:extLst>
          </p:cNvPr>
          <p:cNvSpPr>
            <a:spLocks noGrp="1"/>
          </p:cNvSpPr>
          <p:nvPr>
            <p:ph type="title"/>
          </p:nvPr>
        </p:nvSpPr>
        <p:spPr>
          <a:xfrm>
            <a:off x="1112108" y="2204008"/>
            <a:ext cx="7407876" cy="1873721"/>
          </a:xfrm>
        </p:spPr>
        <p:txBody>
          <a:bodyPr anchor="t" anchorCtr="0"/>
          <a:lstStyle>
            <a:lvl1pPr>
              <a:lnSpc>
                <a:spcPct val="100000"/>
              </a:lnSpc>
              <a:defRPr sz="3600">
                <a:solidFill>
                  <a:schemeClr val="bg1"/>
                </a:solidFill>
              </a:defRPr>
            </a:lvl1pPr>
          </a:lstStyle>
          <a:p>
            <a:r>
              <a:rPr lang="sv-SE"/>
              <a:t>Klicka här för att ändra mall för rubrikformat</a:t>
            </a:r>
            <a:endParaRPr lang="sv-SE" dirty="0"/>
          </a:p>
        </p:txBody>
      </p:sp>
      <p:sp>
        <p:nvSpPr>
          <p:cNvPr id="9" name="Rektangel 8">
            <a:extLst>
              <a:ext uri="{FF2B5EF4-FFF2-40B4-BE49-F238E27FC236}">
                <a16:creationId xmlns:a16="http://schemas.microsoft.com/office/drawing/2014/main" id="{432AE636-BA68-4EFF-BC9C-5A42EDCEBC91}"/>
              </a:ext>
              <a:ext uri="{C183D7F6-B498-43B3-948B-1728B52AA6E4}">
                <adec:decorative xmlns:adec="http://schemas.microsoft.com/office/drawing/2017/decorative" val="1"/>
              </a:ext>
            </a:extLst>
          </p:cNvPr>
          <p:cNvSpPr/>
          <p:nvPr userDrawn="1"/>
        </p:nvSpPr>
        <p:spPr>
          <a:xfrm>
            <a:off x="0" y="5974492"/>
            <a:ext cx="12192000" cy="88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 10">
            <a:extLst>
              <a:ext uri="{FF2B5EF4-FFF2-40B4-BE49-F238E27FC236}">
                <a16:creationId xmlns:a16="http://schemas.microsoft.com/office/drawing/2014/main" id="{E81901F3-C0AA-4BA9-B6E1-5A8371091F2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553"/>
          <a:stretch/>
        </p:blipFill>
        <p:spPr>
          <a:xfrm>
            <a:off x="9058531" y="331572"/>
            <a:ext cx="3133469" cy="6211331"/>
          </a:xfrm>
          <a:prstGeom prst="rect">
            <a:avLst/>
          </a:prstGeom>
        </p:spPr>
      </p:pic>
      <p:pic>
        <p:nvPicPr>
          <p:cNvPr id="12" name="Bild 11">
            <a:extLst>
              <a:ext uri="{FF2B5EF4-FFF2-40B4-BE49-F238E27FC236}">
                <a16:creationId xmlns:a16="http://schemas.microsoft.com/office/drawing/2014/main" id="{E8492CC9-7913-4DF5-A1D7-4503D0B6A718}"/>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9713" y="6243138"/>
            <a:ext cx="990027" cy="364475"/>
          </a:xfrm>
          <a:prstGeom prst="rect">
            <a:avLst/>
          </a:prstGeom>
        </p:spPr>
      </p:pic>
    </p:spTree>
    <p:extLst>
      <p:ext uri="{BB962C8B-B14F-4D97-AF65-F5344CB8AC3E}">
        <p14:creationId xmlns:p14="http://schemas.microsoft.com/office/powerpoint/2010/main" val="45793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nittsrubrik_Äppl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A6411-FB7A-4886-8DD8-8DD64FB870C8}"/>
              </a:ext>
            </a:extLst>
          </p:cNvPr>
          <p:cNvSpPr>
            <a:spLocks noGrp="1"/>
          </p:cNvSpPr>
          <p:nvPr>
            <p:ph type="title"/>
          </p:nvPr>
        </p:nvSpPr>
        <p:spPr>
          <a:xfrm>
            <a:off x="1112108" y="2204008"/>
            <a:ext cx="7407876" cy="1873721"/>
          </a:xfrm>
        </p:spPr>
        <p:txBody>
          <a:bodyPr anchor="t" anchorCtr="0"/>
          <a:lstStyle>
            <a:lvl1pPr>
              <a:lnSpc>
                <a:spcPct val="100000"/>
              </a:lnSpc>
              <a:defRPr sz="3600">
                <a:solidFill>
                  <a:schemeClr val="bg1"/>
                </a:solidFill>
              </a:defRPr>
            </a:lvl1pPr>
          </a:lstStyle>
          <a:p>
            <a:r>
              <a:rPr lang="sv-SE"/>
              <a:t>Klicka här för att ändra mall för rubrikformat</a:t>
            </a:r>
            <a:endParaRPr lang="sv-SE" dirty="0"/>
          </a:p>
        </p:txBody>
      </p:sp>
      <p:sp>
        <p:nvSpPr>
          <p:cNvPr id="9" name="Rektangel 8">
            <a:extLst>
              <a:ext uri="{FF2B5EF4-FFF2-40B4-BE49-F238E27FC236}">
                <a16:creationId xmlns:a16="http://schemas.microsoft.com/office/drawing/2014/main" id="{432AE636-BA68-4EFF-BC9C-5A42EDCEBC91}"/>
              </a:ext>
              <a:ext uri="{C183D7F6-B498-43B3-948B-1728B52AA6E4}">
                <adec:decorative xmlns:adec="http://schemas.microsoft.com/office/drawing/2017/decorative" val="1"/>
              </a:ext>
            </a:extLst>
          </p:cNvPr>
          <p:cNvSpPr/>
          <p:nvPr userDrawn="1"/>
        </p:nvSpPr>
        <p:spPr>
          <a:xfrm>
            <a:off x="0" y="5974492"/>
            <a:ext cx="12192000" cy="88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 11">
            <a:extLst>
              <a:ext uri="{FF2B5EF4-FFF2-40B4-BE49-F238E27FC236}">
                <a16:creationId xmlns:a16="http://schemas.microsoft.com/office/drawing/2014/main" id="{E8492CC9-7913-4DF5-A1D7-4503D0B6A7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713" y="6243138"/>
            <a:ext cx="990027" cy="364475"/>
          </a:xfrm>
          <a:prstGeom prst="rect">
            <a:avLst/>
          </a:prstGeom>
        </p:spPr>
      </p:pic>
      <p:pic>
        <p:nvPicPr>
          <p:cNvPr id="4" name="Bild 3">
            <a:extLst>
              <a:ext uri="{FF2B5EF4-FFF2-40B4-BE49-F238E27FC236}">
                <a16:creationId xmlns:a16="http://schemas.microsoft.com/office/drawing/2014/main" id="{FB28D9A9-B679-4DEB-A3B8-BC479C36625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9482"/>
          <a:stretch/>
        </p:blipFill>
        <p:spPr>
          <a:xfrm>
            <a:off x="10263759" y="697342"/>
            <a:ext cx="1928242" cy="5766020"/>
          </a:xfrm>
          <a:prstGeom prst="rect">
            <a:avLst/>
          </a:prstGeom>
        </p:spPr>
      </p:pic>
    </p:spTree>
    <p:extLst>
      <p:ext uri="{BB962C8B-B14F-4D97-AF65-F5344CB8AC3E}">
        <p14:creationId xmlns:p14="http://schemas.microsoft.com/office/powerpoint/2010/main" val="127046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nittsrubrik_Knutpunkt">
    <p:bg>
      <p:bgPr>
        <a:solidFill>
          <a:srgbClr val="C80B47">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A6411-FB7A-4886-8DD8-8DD64FB870C8}"/>
              </a:ext>
            </a:extLst>
          </p:cNvPr>
          <p:cNvSpPr>
            <a:spLocks noGrp="1"/>
          </p:cNvSpPr>
          <p:nvPr>
            <p:ph type="title"/>
          </p:nvPr>
        </p:nvSpPr>
        <p:spPr>
          <a:xfrm>
            <a:off x="1112108" y="2204008"/>
            <a:ext cx="7407876" cy="1873721"/>
          </a:xfrm>
        </p:spPr>
        <p:txBody>
          <a:bodyPr anchor="t" anchorCtr="0"/>
          <a:lstStyle>
            <a:lvl1pPr>
              <a:lnSpc>
                <a:spcPct val="100000"/>
              </a:lnSpc>
              <a:defRPr sz="3600">
                <a:solidFill>
                  <a:schemeClr val="bg1"/>
                </a:solidFill>
              </a:defRPr>
            </a:lvl1pPr>
          </a:lstStyle>
          <a:p>
            <a:r>
              <a:rPr lang="sv-SE"/>
              <a:t>Klicka här för att ändra mall för rubrikformat</a:t>
            </a:r>
            <a:endParaRPr lang="sv-SE" dirty="0"/>
          </a:p>
        </p:txBody>
      </p:sp>
      <p:sp>
        <p:nvSpPr>
          <p:cNvPr id="9" name="Rektangel 8">
            <a:extLst>
              <a:ext uri="{FF2B5EF4-FFF2-40B4-BE49-F238E27FC236}">
                <a16:creationId xmlns:a16="http://schemas.microsoft.com/office/drawing/2014/main" id="{432AE636-BA68-4EFF-BC9C-5A42EDCEBC91}"/>
              </a:ext>
              <a:ext uri="{C183D7F6-B498-43B3-948B-1728B52AA6E4}">
                <adec:decorative xmlns:adec="http://schemas.microsoft.com/office/drawing/2017/decorative" val="1"/>
              </a:ext>
            </a:extLst>
          </p:cNvPr>
          <p:cNvSpPr/>
          <p:nvPr userDrawn="1"/>
        </p:nvSpPr>
        <p:spPr>
          <a:xfrm>
            <a:off x="0" y="5974492"/>
            <a:ext cx="12192000" cy="88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 11">
            <a:extLst>
              <a:ext uri="{FF2B5EF4-FFF2-40B4-BE49-F238E27FC236}">
                <a16:creationId xmlns:a16="http://schemas.microsoft.com/office/drawing/2014/main" id="{E8492CC9-7913-4DF5-A1D7-4503D0B6A7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713" y="6243138"/>
            <a:ext cx="990027" cy="364475"/>
          </a:xfrm>
          <a:prstGeom prst="rect">
            <a:avLst/>
          </a:prstGeom>
        </p:spPr>
      </p:pic>
      <p:pic>
        <p:nvPicPr>
          <p:cNvPr id="7" name="Bild 6">
            <a:extLst>
              <a:ext uri="{FF2B5EF4-FFF2-40B4-BE49-F238E27FC236}">
                <a16:creationId xmlns:a16="http://schemas.microsoft.com/office/drawing/2014/main" id="{397FEE9C-70C5-4F04-9F4E-15A5DF834AA9}"/>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50124"/>
          <a:stretch/>
        </p:blipFill>
        <p:spPr>
          <a:xfrm>
            <a:off x="9282687" y="548489"/>
            <a:ext cx="2909313" cy="5833060"/>
          </a:xfrm>
          <a:prstGeom prst="rect">
            <a:avLst/>
          </a:prstGeom>
        </p:spPr>
      </p:pic>
    </p:spTree>
    <p:extLst>
      <p:ext uri="{BB962C8B-B14F-4D97-AF65-F5344CB8AC3E}">
        <p14:creationId xmlns:p14="http://schemas.microsoft.com/office/powerpoint/2010/main" val="779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nittsrubrik_Cykel">
    <p:bg>
      <p:bgPr>
        <a:solidFill>
          <a:srgbClr val="7F66A0">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A6411-FB7A-4886-8DD8-8DD64FB870C8}"/>
              </a:ext>
            </a:extLst>
          </p:cNvPr>
          <p:cNvSpPr>
            <a:spLocks noGrp="1"/>
          </p:cNvSpPr>
          <p:nvPr>
            <p:ph type="title"/>
          </p:nvPr>
        </p:nvSpPr>
        <p:spPr>
          <a:xfrm>
            <a:off x="1112108" y="2204008"/>
            <a:ext cx="7407876" cy="1873721"/>
          </a:xfrm>
        </p:spPr>
        <p:txBody>
          <a:bodyPr anchor="t" anchorCtr="0"/>
          <a:lstStyle>
            <a:lvl1pPr>
              <a:lnSpc>
                <a:spcPct val="100000"/>
              </a:lnSpc>
              <a:defRPr sz="3600">
                <a:solidFill>
                  <a:schemeClr val="bg1"/>
                </a:solidFill>
              </a:defRPr>
            </a:lvl1pPr>
          </a:lstStyle>
          <a:p>
            <a:r>
              <a:rPr lang="sv-SE"/>
              <a:t>Klicka här för att ändra mall för rubrikformat</a:t>
            </a:r>
            <a:endParaRPr lang="sv-SE" dirty="0"/>
          </a:p>
        </p:txBody>
      </p:sp>
      <p:sp>
        <p:nvSpPr>
          <p:cNvPr id="9" name="Rektangel 8">
            <a:extLst>
              <a:ext uri="{FF2B5EF4-FFF2-40B4-BE49-F238E27FC236}">
                <a16:creationId xmlns:a16="http://schemas.microsoft.com/office/drawing/2014/main" id="{432AE636-BA68-4EFF-BC9C-5A42EDCEBC91}"/>
              </a:ext>
              <a:ext uri="{C183D7F6-B498-43B3-948B-1728B52AA6E4}">
                <adec:decorative xmlns:adec="http://schemas.microsoft.com/office/drawing/2017/decorative" val="1"/>
              </a:ext>
            </a:extLst>
          </p:cNvPr>
          <p:cNvSpPr/>
          <p:nvPr userDrawn="1"/>
        </p:nvSpPr>
        <p:spPr>
          <a:xfrm>
            <a:off x="0" y="5974492"/>
            <a:ext cx="12192000" cy="88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 11">
            <a:extLst>
              <a:ext uri="{FF2B5EF4-FFF2-40B4-BE49-F238E27FC236}">
                <a16:creationId xmlns:a16="http://schemas.microsoft.com/office/drawing/2014/main" id="{E8492CC9-7913-4DF5-A1D7-4503D0B6A7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713" y="6243138"/>
            <a:ext cx="990027" cy="364475"/>
          </a:xfrm>
          <a:prstGeom prst="rect">
            <a:avLst/>
          </a:prstGeom>
        </p:spPr>
      </p:pic>
      <p:pic>
        <p:nvPicPr>
          <p:cNvPr id="4" name="Bild 3">
            <a:extLst>
              <a:ext uri="{FF2B5EF4-FFF2-40B4-BE49-F238E27FC236}">
                <a16:creationId xmlns:a16="http://schemas.microsoft.com/office/drawing/2014/main" id="{5B0EDA4C-1D41-4EA9-871A-C69936E6F09A}"/>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6664"/>
          <a:stretch/>
        </p:blipFill>
        <p:spPr>
          <a:xfrm flipH="1">
            <a:off x="8814547" y="2872068"/>
            <a:ext cx="3377453" cy="3437611"/>
          </a:xfrm>
          <a:prstGeom prst="rect">
            <a:avLst/>
          </a:prstGeom>
        </p:spPr>
      </p:pic>
    </p:spTree>
    <p:extLst>
      <p:ext uri="{BB962C8B-B14F-4D97-AF65-F5344CB8AC3E}">
        <p14:creationId xmlns:p14="http://schemas.microsoft.com/office/powerpoint/2010/main" val="3106835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acksida">
    <p:bg>
      <p:bgPr>
        <a:solidFill>
          <a:schemeClr val="bg1">
            <a:alpha val="89804"/>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A6411-FB7A-4886-8DD8-8DD64FB870C8}"/>
              </a:ext>
            </a:extLst>
          </p:cNvPr>
          <p:cNvSpPr>
            <a:spLocks noGrp="1"/>
          </p:cNvSpPr>
          <p:nvPr>
            <p:ph type="title"/>
          </p:nvPr>
        </p:nvSpPr>
        <p:spPr>
          <a:xfrm>
            <a:off x="2359959" y="4504765"/>
            <a:ext cx="7469841" cy="1200058"/>
          </a:xfrm>
        </p:spPr>
        <p:txBody>
          <a:bodyPr anchor="t" anchorCtr="0"/>
          <a:lstStyle>
            <a:lvl1pPr algn="ctr">
              <a:lnSpc>
                <a:spcPct val="100000"/>
              </a:lnSpc>
              <a:defRPr sz="2300">
                <a:solidFill>
                  <a:schemeClr val="tx1"/>
                </a:solidFill>
              </a:defRPr>
            </a:lvl1pPr>
          </a:lstStyle>
          <a:p>
            <a:r>
              <a:rPr lang="sv-SE"/>
              <a:t>Klicka här för att ändra mall för rubrikformat</a:t>
            </a:r>
            <a:endParaRPr lang="sv-SE" dirty="0"/>
          </a:p>
        </p:txBody>
      </p:sp>
      <p:pic>
        <p:nvPicPr>
          <p:cNvPr id="10" name="Bild 9">
            <a:extLst>
              <a:ext uri="{FF2B5EF4-FFF2-40B4-BE49-F238E27FC236}">
                <a16:creationId xmlns:a16="http://schemas.microsoft.com/office/drawing/2014/main" id="{5465811C-ED83-4B32-9C8B-984C18DDE0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306" y="-2929"/>
            <a:ext cx="12238892" cy="6884377"/>
          </a:xfrm>
          <a:prstGeom prst="rect">
            <a:avLst/>
          </a:prstGeom>
        </p:spPr>
      </p:pic>
    </p:spTree>
    <p:extLst>
      <p:ext uri="{BB962C8B-B14F-4D97-AF65-F5344CB8AC3E}">
        <p14:creationId xmlns:p14="http://schemas.microsoft.com/office/powerpoint/2010/main" val="381252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_Cyk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 8">
            <a:extLst>
              <a:ext uri="{FF2B5EF4-FFF2-40B4-BE49-F238E27FC236}">
                <a16:creationId xmlns:a16="http://schemas.microsoft.com/office/drawing/2014/main" id="{2BB9F3FB-4E9B-4DD7-A1EB-5DCD6FC773F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847" r="56408"/>
          <a:stretch/>
        </p:blipFill>
        <p:spPr>
          <a:xfrm flipH="1">
            <a:off x="11295529" y="3906371"/>
            <a:ext cx="896471" cy="2049556"/>
          </a:xfrm>
          <a:prstGeom prst="rect">
            <a:avLst/>
          </a:prstGeom>
        </p:spPr>
      </p:pic>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spTree>
    <p:extLst>
      <p:ext uri="{BB962C8B-B14F-4D97-AF65-F5344CB8AC3E}">
        <p14:creationId xmlns:p14="http://schemas.microsoft.com/office/powerpoint/2010/main" val="85372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Rubrik och innehåll_Äpp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8" name="Bildobjekt 7">
            <a:extLst>
              <a:ext uri="{FF2B5EF4-FFF2-40B4-BE49-F238E27FC236}">
                <a16:creationId xmlns:a16="http://schemas.microsoft.com/office/drawing/2014/main" id="{94A2C5E7-D1EE-4EC2-9598-5CD4EC95246C}"/>
              </a:ext>
            </a:extLst>
          </p:cNvPr>
          <p:cNvPicPr>
            <a:picLocks noChangeAspect="1"/>
          </p:cNvPicPr>
          <p:nvPr userDrawn="1"/>
        </p:nvPicPr>
        <p:blipFill rotWithShape="1">
          <a:blip r:embed="rId2"/>
          <a:srcRect l="16201" r="40792"/>
          <a:stretch/>
        </p:blipFill>
        <p:spPr>
          <a:xfrm>
            <a:off x="11310553" y="3895137"/>
            <a:ext cx="881448" cy="2049557"/>
          </a:xfrm>
          <a:prstGeom prst="rect">
            <a:avLst/>
          </a:prstGeom>
        </p:spPr>
      </p:pic>
    </p:spTree>
    <p:extLst>
      <p:ext uri="{BB962C8B-B14F-4D97-AF65-F5344CB8AC3E}">
        <p14:creationId xmlns:p14="http://schemas.microsoft.com/office/powerpoint/2010/main" val="315744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_Ekollo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11" name="Bildobjekt 10">
            <a:extLst>
              <a:ext uri="{FF2B5EF4-FFF2-40B4-BE49-F238E27FC236}">
                <a16:creationId xmlns:a16="http://schemas.microsoft.com/office/drawing/2014/main" id="{36CB49FE-811A-41EE-B691-185AF3D38C2C}"/>
              </a:ext>
            </a:extLst>
          </p:cNvPr>
          <p:cNvPicPr>
            <a:picLocks noChangeAspect="1"/>
          </p:cNvPicPr>
          <p:nvPr userDrawn="1"/>
        </p:nvPicPr>
        <p:blipFill rotWithShape="1">
          <a:blip r:embed="rId2"/>
          <a:srcRect l="22868" r="34203"/>
          <a:stretch/>
        </p:blipFill>
        <p:spPr>
          <a:xfrm>
            <a:off x="11310551" y="3897313"/>
            <a:ext cx="881449" cy="2053280"/>
          </a:xfrm>
          <a:prstGeom prst="rect">
            <a:avLst/>
          </a:prstGeom>
        </p:spPr>
      </p:pic>
    </p:spTree>
    <p:extLst>
      <p:ext uri="{BB962C8B-B14F-4D97-AF65-F5344CB8AC3E}">
        <p14:creationId xmlns:p14="http://schemas.microsoft.com/office/powerpoint/2010/main" val="346588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Rubrik och innehåll_Drak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10" name="Bildobjekt 9">
            <a:extLst>
              <a:ext uri="{FF2B5EF4-FFF2-40B4-BE49-F238E27FC236}">
                <a16:creationId xmlns:a16="http://schemas.microsoft.com/office/drawing/2014/main" id="{22221B6B-C964-4C0E-A6EF-CB154DA6DED7}"/>
              </a:ext>
            </a:extLst>
          </p:cNvPr>
          <p:cNvPicPr>
            <a:picLocks noChangeAspect="1"/>
          </p:cNvPicPr>
          <p:nvPr userDrawn="1"/>
        </p:nvPicPr>
        <p:blipFill rotWithShape="1">
          <a:blip r:embed="rId2"/>
          <a:srcRect l="41891" r="19696"/>
          <a:stretch/>
        </p:blipFill>
        <p:spPr>
          <a:xfrm>
            <a:off x="11294076" y="3613052"/>
            <a:ext cx="897925" cy="2337544"/>
          </a:xfrm>
          <a:prstGeom prst="rect">
            <a:avLst/>
          </a:prstGeom>
        </p:spPr>
      </p:pic>
    </p:spTree>
    <p:extLst>
      <p:ext uri="{BB962C8B-B14F-4D97-AF65-F5344CB8AC3E}">
        <p14:creationId xmlns:p14="http://schemas.microsoft.com/office/powerpoint/2010/main" val="401681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_Not">
    <p:bg>
      <p:bgPr>
        <a:solidFill>
          <a:srgbClr val="F85026">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9" name="Bild 8">
            <a:extLst>
              <a:ext uri="{FF2B5EF4-FFF2-40B4-BE49-F238E27FC236}">
                <a16:creationId xmlns:a16="http://schemas.microsoft.com/office/drawing/2014/main" id="{2BB9F3FB-4E9B-4DD7-A1EB-5DCD6FC773F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875" r="22769"/>
          <a:stretch/>
        </p:blipFill>
        <p:spPr>
          <a:xfrm>
            <a:off x="11295529" y="3361765"/>
            <a:ext cx="889747" cy="2609447"/>
          </a:xfrm>
          <a:prstGeom prst="rect">
            <a:avLst/>
          </a:prstGeom>
        </p:spPr>
      </p:pic>
    </p:spTree>
    <p:extLst>
      <p:ext uri="{BB962C8B-B14F-4D97-AF65-F5344CB8AC3E}">
        <p14:creationId xmlns:p14="http://schemas.microsoft.com/office/powerpoint/2010/main" val="31274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Rubrik och innehåll_Blad">
    <p:bg>
      <p:bgPr>
        <a:solidFill>
          <a:srgbClr val="F85026">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8" name="Bildobjekt 7" descr="En bild som visar text, transport, vektorgrafik&#10;&#10;Automatiskt genererad beskrivning">
            <a:extLst>
              <a:ext uri="{FF2B5EF4-FFF2-40B4-BE49-F238E27FC236}">
                <a16:creationId xmlns:a16="http://schemas.microsoft.com/office/drawing/2014/main" id="{B0C56669-2143-4FE5-BDAE-E18DA8AB3C89}"/>
              </a:ext>
            </a:extLst>
          </p:cNvPr>
          <p:cNvPicPr>
            <a:picLocks noChangeAspect="1"/>
          </p:cNvPicPr>
          <p:nvPr userDrawn="1"/>
        </p:nvPicPr>
        <p:blipFill rotWithShape="1">
          <a:blip r:embed="rId2"/>
          <a:srcRect l="23918" r="41671"/>
          <a:stretch/>
        </p:blipFill>
        <p:spPr>
          <a:xfrm>
            <a:off x="11294077" y="3361765"/>
            <a:ext cx="897924" cy="2609447"/>
          </a:xfrm>
          <a:prstGeom prst="rect">
            <a:avLst/>
          </a:prstGeom>
        </p:spPr>
      </p:pic>
    </p:spTree>
    <p:extLst>
      <p:ext uri="{BB962C8B-B14F-4D97-AF65-F5344CB8AC3E}">
        <p14:creationId xmlns:p14="http://schemas.microsoft.com/office/powerpoint/2010/main" val="30867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Rubrik och innehåll_Fisk">
    <p:bg>
      <p:bgPr>
        <a:solidFill>
          <a:srgbClr val="F85026">
            <a:alpha val="89804"/>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B8E38-9D66-43AA-84B6-DBCCBB9DA7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F0E97A-64A0-418C-82E5-37A131607D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7AAE3BD-4EB1-47E4-B712-A9A526D40CDB}"/>
              </a:ext>
            </a:extLst>
          </p:cNvPr>
          <p:cNvSpPr>
            <a:spLocks noGrp="1"/>
          </p:cNvSpPr>
          <p:nvPr>
            <p:ph type="dt" sz="half" idx="10"/>
          </p:nvPr>
        </p:nvSpPr>
        <p:spPr/>
        <p:txBody>
          <a:bodyPr/>
          <a:lstStyle/>
          <a:p>
            <a:fld id="{5A43CB6F-7F5E-4C80-91A1-5E5347DD04BC}" type="datetimeFigureOut">
              <a:rPr lang="sv-SE" smtClean="0"/>
              <a:t>2025-09-29</a:t>
            </a:fld>
            <a:endParaRPr lang="sv-SE"/>
          </a:p>
        </p:txBody>
      </p:sp>
      <p:sp>
        <p:nvSpPr>
          <p:cNvPr id="5" name="Platshållare för sidfot 4">
            <a:extLst>
              <a:ext uri="{FF2B5EF4-FFF2-40B4-BE49-F238E27FC236}">
                <a16:creationId xmlns:a16="http://schemas.microsoft.com/office/drawing/2014/main" id="{1BDA7136-0D96-4A3F-8A94-D126C8B5967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F77A36-D8FD-4BA9-8E58-035DC7387DC3}"/>
              </a:ext>
            </a:extLst>
          </p:cNvPr>
          <p:cNvSpPr>
            <a:spLocks noGrp="1"/>
          </p:cNvSpPr>
          <p:nvPr>
            <p:ph type="sldNum" sz="quarter" idx="12"/>
          </p:nvPr>
        </p:nvSpPr>
        <p:spPr/>
        <p:txBody>
          <a:bodyPr/>
          <a:lstStyle/>
          <a:p>
            <a:fld id="{F978C2CE-2F76-45D4-B316-83FDDAA778AE}" type="slidenum">
              <a:rPr lang="sv-SE" smtClean="0"/>
              <a:t>‹#›</a:t>
            </a:fld>
            <a:endParaRPr lang="sv-SE"/>
          </a:p>
        </p:txBody>
      </p:sp>
      <p:pic>
        <p:nvPicPr>
          <p:cNvPr id="9" name="Bildobjekt 8">
            <a:extLst>
              <a:ext uri="{FF2B5EF4-FFF2-40B4-BE49-F238E27FC236}">
                <a16:creationId xmlns:a16="http://schemas.microsoft.com/office/drawing/2014/main" id="{F5BF1BA2-E4C4-4091-8A5D-D6D2D2B9E983}"/>
              </a:ext>
            </a:extLst>
          </p:cNvPr>
          <p:cNvPicPr>
            <a:picLocks noChangeAspect="1"/>
          </p:cNvPicPr>
          <p:nvPr userDrawn="1"/>
        </p:nvPicPr>
        <p:blipFill rotWithShape="1">
          <a:blip r:embed="rId2"/>
          <a:srcRect l="15480" r="20195"/>
          <a:stretch/>
        </p:blipFill>
        <p:spPr>
          <a:xfrm>
            <a:off x="11285839" y="3396953"/>
            <a:ext cx="906162" cy="2574259"/>
          </a:xfrm>
          <a:prstGeom prst="rect">
            <a:avLst/>
          </a:prstGeom>
        </p:spPr>
      </p:pic>
    </p:spTree>
    <p:extLst>
      <p:ext uri="{BB962C8B-B14F-4D97-AF65-F5344CB8AC3E}">
        <p14:creationId xmlns:p14="http://schemas.microsoft.com/office/powerpoint/2010/main" val="424652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679D9BA-A5FD-4725-A7D0-4B7860F27971}"/>
              </a:ext>
              <a:ext uri="{C183D7F6-B498-43B3-948B-1728B52AA6E4}">
                <adec:decorative xmlns:adec="http://schemas.microsoft.com/office/drawing/2017/decorative" val="1"/>
              </a:ext>
            </a:extLst>
          </p:cNvPr>
          <p:cNvSpPr/>
          <p:nvPr userDrawn="1"/>
        </p:nvSpPr>
        <p:spPr>
          <a:xfrm>
            <a:off x="0" y="0"/>
            <a:ext cx="112976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204C78D0-5360-467C-8D96-5D42385566F2}"/>
              </a:ext>
            </a:extLst>
          </p:cNvPr>
          <p:cNvSpPr>
            <a:spLocks noGrp="1"/>
          </p:cNvSpPr>
          <p:nvPr>
            <p:ph type="title"/>
          </p:nvPr>
        </p:nvSpPr>
        <p:spPr>
          <a:xfrm>
            <a:off x="547437" y="511298"/>
            <a:ext cx="10466875" cy="992650"/>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92826B2-0F04-4CCD-BDD7-33477BD2ACFC}"/>
              </a:ext>
            </a:extLst>
          </p:cNvPr>
          <p:cNvSpPr>
            <a:spLocks noGrp="1"/>
          </p:cNvSpPr>
          <p:nvPr>
            <p:ph type="body" idx="1"/>
          </p:nvPr>
        </p:nvSpPr>
        <p:spPr>
          <a:xfrm>
            <a:off x="547437" y="1881273"/>
            <a:ext cx="10437395" cy="368084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A06CAE7-88E5-4FD0-B0EE-7088820C7D55}"/>
              </a:ext>
            </a:extLst>
          </p:cNvPr>
          <p:cNvSpPr>
            <a:spLocks noGrp="1"/>
          </p:cNvSpPr>
          <p:nvPr>
            <p:ph type="dt" sz="half" idx="2"/>
          </p:nvPr>
        </p:nvSpPr>
        <p:spPr>
          <a:xfrm>
            <a:off x="1362789" y="6327267"/>
            <a:ext cx="810195" cy="365125"/>
          </a:xfrm>
          <a:prstGeom prst="rect">
            <a:avLst/>
          </a:prstGeom>
        </p:spPr>
        <p:txBody>
          <a:bodyPr vert="horz" lIns="91440" tIns="45720" rIns="91440" bIns="45720" rtlCol="0" anchor="ctr"/>
          <a:lstStyle>
            <a:lvl1pPr algn="l">
              <a:defRPr sz="800">
                <a:solidFill>
                  <a:schemeClr val="tx1"/>
                </a:solidFill>
              </a:defRPr>
            </a:lvl1pPr>
          </a:lstStyle>
          <a:p>
            <a:fld id="{5A43CB6F-7F5E-4C80-91A1-5E5347DD04BC}" type="datetimeFigureOut">
              <a:rPr lang="sv-SE" smtClean="0"/>
              <a:pPr/>
              <a:t>2025-09-29</a:t>
            </a:fld>
            <a:endParaRPr lang="sv-SE" dirty="0"/>
          </a:p>
        </p:txBody>
      </p:sp>
      <p:sp>
        <p:nvSpPr>
          <p:cNvPr id="5" name="Platshållare för sidfot 4">
            <a:extLst>
              <a:ext uri="{FF2B5EF4-FFF2-40B4-BE49-F238E27FC236}">
                <a16:creationId xmlns:a16="http://schemas.microsoft.com/office/drawing/2014/main" id="{CBCD85CB-386C-49BB-862C-B859BDED1F3E}"/>
              </a:ext>
            </a:extLst>
          </p:cNvPr>
          <p:cNvSpPr>
            <a:spLocks noGrp="1"/>
          </p:cNvSpPr>
          <p:nvPr>
            <p:ph type="ftr" sz="quarter" idx="3"/>
          </p:nvPr>
        </p:nvSpPr>
        <p:spPr>
          <a:xfrm>
            <a:off x="2205270" y="6327267"/>
            <a:ext cx="8279508" cy="365125"/>
          </a:xfrm>
          <a:prstGeom prst="rect">
            <a:avLst/>
          </a:prstGeom>
        </p:spPr>
        <p:txBody>
          <a:bodyPr vert="horz" lIns="91440" tIns="45720" rIns="91440" bIns="45720" rtlCol="0" anchor="ctr"/>
          <a:lstStyle>
            <a:lvl1pPr algn="l">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A53359EE-B07D-47D0-8C10-46A780F0E4A6}"/>
              </a:ext>
            </a:extLst>
          </p:cNvPr>
          <p:cNvSpPr>
            <a:spLocks noGrp="1"/>
          </p:cNvSpPr>
          <p:nvPr>
            <p:ph type="sldNum" sz="quarter" idx="4"/>
          </p:nvPr>
        </p:nvSpPr>
        <p:spPr>
          <a:xfrm>
            <a:off x="10495051" y="6327267"/>
            <a:ext cx="572727" cy="365125"/>
          </a:xfrm>
          <a:prstGeom prst="rect">
            <a:avLst/>
          </a:prstGeom>
        </p:spPr>
        <p:txBody>
          <a:bodyPr vert="horz" lIns="91440" tIns="45720" rIns="91440" bIns="45720" rtlCol="0" anchor="ctr"/>
          <a:lstStyle>
            <a:lvl1pPr algn="r">
              <a:defRPr sz="800">
                <a:solidFill>
                  <a:schemeClr val="tx1"/>
                </a:solidFill>
              </a:defRPr>
            </a:lvl1pPr>
          </a:lstStyle>
          <a:p>
            <a:fld id="{F978C2CE-2F76-45D4-B316-83FDDAA778AE}" type="slidenum">
              <a:rPr lang="sv-SE" smtClean="0"/>
              <a:pPr/>
              <a:t>‹#›</a:t>
            </a:fld>
            <a:endParaRPr lang="sv-SE"/>
          </a:p>
        </p:txBody>
      </p:sp>
      <p:pic>
        <p:nvPicPr>
          <p:cNvPr id="10" name="Bild 9">
            <a:extLst>
              <a:ext uri="{FF2B5EF4-FFF2-40B4-BE49-F238E27FC236}">
                <a16:creationId xmlns:a16="http://schemas.microsoft.com/office/drawing/2014/main" id="{B7E30E1E-EC49-4BF1-95E5-D08FDEAF9136}"/>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09713" y="6243138"/>
            <a:ext cx="990027" cy="364475"/>
          </a:xfrm>
          <a:prstGeom prst="rect">
            <a:avLst/>
          </a:prstGeom>
        </p:spPr>
      </p:pic>
    </p:spTree>
    <p:extLst>
      <p:ext uri="{BB962C8B-B14F-4D97-AF65-F5344CB8AC3E}">
        <p14:creationId xmlns:p14="http://schemas.microsoft.com/office/powerpoint/2010/main" val="420466702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72" r:id="rId4"/>
    <p:sldLayoutId id="2147483675" r:id="rId5"/>
    <p:sldLayoutId id="2147483678" r:id="rId6"/>
    <p:sldLayoutId id="2147483665" r:id="rId7"/>
    <p:sldLayoutId id="2147483673" r:id="rId8"/>
    <p:sldLayoutId id="2147483676" r:id="rId9"/>
    <p:sldLayoutId id="2147483679" r:id="rId10"/>
    <p:sldLayoutId id="2147483666" r:id="rId11"/>
    <p:sldLayoutId id="2147483674" r:id="rId12"/>
    <p:sldLayoutId id="2147483677" r:id="rId13"/>
    <p:sldLayoutId id="2147483680" r:id="rId14"/>
    <p:sldLayoutId id="2147483667" r:id="rId15"/>
    <p:sldLayoutId id="2147483668" r:id="rId16"/>
    <p:sldLayoutId id="2147483669" r:id="rId17"/>
    <p:sldLayoutId id="2147483670" r:id="rId18"/>
    <p:sldLayoutId id="2147483681" r:id="rId19"/>
    <p:sldLayoutId id="2147483651" r:id="rId20"/>
    <p:sldLayoutId id="2147483662" r:id="rId21"/>
    <p:sldLayoutId id="2147483663" r:id="rId22"/>
    <p:sldLayoutId id="2147483664" r:id="rId23"/>
    <p:sldLayoutId id="2147483671" r:id="rId24"/>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477838"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73501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080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loresvela.com/10-consejos-para-mejorar-la-productividad-y-la-eficiencia/teamwork/" TargetMode="External"/><Relationship Id="rId2" Type="http://schemas.openxmlformats.org/officeDocument/2006/relationships/image" Target="../media/image39.jpg"/><Relationship Id="rId1" Type="http://schemas.openxmlformats.org/officeDocument/2006/relationships/slideLayout" Target="../slideLayouts/slideLayout18.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it/calendario-date-schedule-data-2027122/" TargetMode="External"/><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bingo-gambling-game-luck-159974/" TargetMode="External"/><Relationship Id="rId2" Type="http://schemas.openxmlformats.org/officeDocument/2006/relationships/image" Target="../media/image42.png"/><Relationship Id="rId1" Type="http://schemas.openxmlformats.org/officeDocument/2006/relationships/slideLayout" Target="../slideLayouts/slideLayout16.xml"/><Relationship Id="rId5" Type="http://schemas.openxmlformats.org/officeDocument/2006/relationships/hyperlink" Target="https://www.rawpixel.com/image/2048629/delicious-ice-cream-drawing-png" TargetMode="External"/><Relationship Id="rId4" Type="http://schemas.openxmlformats.org/officeDocument/2006/relationships/image" Target="../media/image43.1"/></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iki.rotter.se/index.php?title=N%C3%A4mndeman_(f%C3%B6rdjupad_artikel)" TargetMode="External"/><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pl/pomys%C5%82-odpowiedzi-o%C5%9Bwiecenia-1020344/" TargetMode="External"/><Relationship Id="rId2" Type="http://schemas.openxmlformats.org/officeDocument/2006/relationships/image" Target="../media/image3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11C8EA-86EE-4973-AC2E-603D98737933}"/>
              </a:ext>
            </a:extLst>
          </p:cNvPr>
          <p:cNvSpPr>
            <a:spLocks noGrp="1"/>
          </p:cNvSpPr>
          <p:nvPr>
            <p:ph type="ctrTitle"/>
          </p:nvPr>
        </p:nvSpPr>
        <p:spPr/>
        <p:txBody>
          <a:bodyPr/>
          <a:lstStyle/>
          <a:p>
            <a:r>
              <a:rPr lang="sv-SE" dirty="0"/>
              <a:t>KPR</a:t>
            </a:r>
          </a:p>
        </p:txBody>
      </p:sp>
      <p:sp>
        <p:nvSpPr>
          <p:cNvPr id="3" name="Underrubrik 2">
            <a:extLst>
              <a:ext uri="{FF2B5EF4-FFF2-40B4-BE49-F238E27FC236}">
                <a16:creationId xmlns:a16="http://schemas.microsoft.com/office/drawing/2014/main" id="{B150451E-6768-4117-9DFD-F4CDF3FEAC5E}"/>
              </a:ext>
            </a:extLst>
          </p:cNvPr>
          <p:cNvSpPr>
            <a:spLocks noGrp="1"/>
          </p:cNvSpPr>
          <p:nvPr>
            <p:ph type="subTitle" idx="1"/>
          </p:nvPr>
        </p:nvSpPr>
        <p:spPr/>
        <p:txBody>
          <a:bodyPr/>
          <a:lstStyle/>
          <a:p>
            <a:r>
              <a:rPr lang="sv-SE" dirty="0"/>
              <a:t>2025-09-29</a:t>
            </a:r>
          </a:p>
        </p:txBody>
      </p:sp>
    </p:spTree>
    <p:extLst>
      <p:ext uri="{BB962C8B-B14F-4D97-AF65-F5344CB8AC3E}">
        <p14:creationId xmlns:p14="http://schemas.microsoft.com/office/powerpoint/2010/main" val="15445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leksak, Djurfigur, Barnleksaker&#10;&#10;AI-genererat innehåll kan vara felaktigt.">
            <a:extLst>
              <a:ext uri="{FF2B5EF4-FFF2-40B4-BE49-F238E27FC236}">
                <a16:creationId xmlns:a16="http://schemas.microsoft.com/office/drawing/2014/main" id="{080BBA19-4E91-E82A-08C8-E3DCF3B093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37490" y="3170490"/>
            <a:ext cx="3687510" cy="3687510"/>
          </a:xfrm>
          <a:prstGeom prst="rect">
            <a:avLst/>
          </a:prstGeom>
        </p:spPr>
      </p:pic>
      <p:sp>
        <p:nvSpPr>
          <p:cNvPr id="5" name="textruta 4">
            <a:extLst>
              <a:ext uri="{FF2B5EF4-FFF2-40B4-BE49-F238E27FC236}">
                <a16:creationId xmlns:a16="http://schemas.microsoft.com/office/drawing/2014/main" id="{2B9FA883-B60F-6519-2D1C-86542D7BCA08}"/>
              </a:ext>
            </a:extLst>
          </p:cNvPr>
          <p:cNvSpPr txBox="1"/>
          <p:nvPr/>
        </p:nvSpPr>
        <p:spPr>
          <a:xfrm>
            <a:off x="6793906" y="6964714"/>
            <a:ext cx="2731093" cy="369332"/>
          </a:xfrm>
          <a:prstGeom prst="rect">
            <a:avLst/>
          </a:prstGeom>
          <a:noFill/>
        </p:spPr>
        <p:txBody>
          <a:bodyPr wrap="square" rtlCol="0">
            <a:spAutoFit/>
          </a:bodyPr>
          <a:lstStyle/>
          <a:p>
            <a:r>
              <a:rPr lang="sv-SE" sz="900">
                <a:hlinkClick r:id="rId3" tooltip="https://www.doloresvela.com/10-consejos-para-mejorar-la-productividad-y-la-eficiencia/teamwork/"/>
              </a:rPr>
              <a:t>Det här fotot</a:t>
            </a:r>
            <a:r>
              <a:rPr lang="sv-SE" sz="900"/>
              <a:t> av Okänd författare licensieras enligt </a:t>
            </a:r>
            <a:r>
              <a:rPr lang="sv-SE" sz="900">
                <a:hlinkClick r:id="rId4" tooltip="https://creativecommons.org/licenses/by-nc-nd/3.0/"/>
              </a:rPr>
              <a:t>CC BY-NC-ND</a:t>
            </a:r>
            <a:endParaRPr lang="sv-SE" sz="900"/>
          </a:p>
        </p:txBody>
      </p:sp>
      <p:sp>
        <p:nvSpPr>
          <p:cNvPr id="2" name="Platshållare för bild 1">
            <a:extLst>
              <a:ext uri="{FF2B5EF4-FFF2-40B4-BE49-F238E27FC236}">
                <a16:creationId xmlns:a16="http://schemas.microsoft.com/office/drawing/2014/main" id="{C8D4BDA9-6D63-CBD5-600B-A6DA7A671682}"/>
              </a:ext>
            </a:extLst>
          </p:cNvPr>
          <p:cNvSpPr>
            <a:spLocks noGrp="1"/>
          </p:cNvSpPr>
          <p:nvPr>
            <p:ph type="pic" sz="quarter" idx="14"/>
          </p:nvPr>
        </p:nvSpPr>
        <p:spPr/>
        <p:txBody>
          <a:bodyPr/>
          <a:lstStyle/>
          <a:p>
            <a:pPr marL="0" indent="0">
              <a:buNone/>
            </a:pPr>
            <a:endParaRPr lang="sv-SE" b="1" dirty="0"/>
          </a:p>
          <a:p>
            <a:pPr marL="0" indent="0">
              <a:buNone/>
            </a:pPr>
            <a:r>
              <a:rPr lang="sv-SE" b="1" dirty="0"/>
              <a:t>Ombudet mot Arbetsgruppen:</a:t>
            </a:r>
          </a:p>
          <a:p>
            <a:pPr marL="0" indent="0">
              <a:buNone/>
            </a:pPr>
            <a:endParaRPr lang="sv-SE" sz="1800" dirty="0"/>
          </a:p>
          <a:p>
            <a:pPr lvl="1"/>
            <a:r>
              <a:rPr lang="sv-SE" sz="1800" dirty="0"/>
              <a:t>Informera arbetsgruppen på APT om vad som diskuteras och beslutas på aktivitetsmöten. </a:t>
            </a:r>
          </a:p>
          <a:p>
            <a:pPr lvl="1"/>
            <a:r>
              <a:rPr lang="sv-SE" sz="1800" dirty="0"/>
              <a:t>Samla in önskemål från kontaktombud om varje omsorgstagares önskemål och behov.</a:t>
            </a:r>
          </a:p>
          <a:p>
            <a:pPr lvl="1"/>
            <a:r>
              <a:rPr lang="sv-SE" sz="1800" dirty="0"/>
              <a:t>Uppmuntra kollegor att vara aktiva och engagerade. Ge positiv feedback, skapa en stödjande och positiv atmosfär. </a:t>
            </a:r>
          </a:p>
          <a:p>
            <a:pPr lvl="1"/>
            <a:r>
              <a:rPr lang="sv-SE" sz="1800" dirty="0"/>
              <a:t>Motivera våra omsorgstagare att delta och påminna om dagens aktiviteter. </a:t>
            </a:r>
          </a:p>
          <a:p>
            <a:pPr lvl="1"/>
            <a:r>
              <a:rPr lang="sv-SE" sz="1800" dirty="0"/>
              <a:t>Tillsammans med gruppen leta efter nya och bättre sätt att göra saker på.  </a:t>
            </a:r>
          </a:p>
          <a:p>
            <a:endParaRPr lang="sv-SE" dirty="0"/>
          </a:p>
        </p:txBody>
      </p:sp>
    </p:spTree>
    <p:extLst>
      <p:ext uri="{BB962C8B-B14F-4D97-AF65-F5344CB8AC3E}">
        <p14:creationId xmlns:p14="http://schemas.microsoft.com/office/powerpoint/2010/main" val="395745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0FB177-6AE2-7B3D-EFB9-8D83A6A0FDB3}"/>
              </a:ext>
            </a:extLst>
          </p:cNvPr>
          <p:cNvSpPr>
            <a:spLocks noGrp="1"/>
          </p:cNvSpPr>
          <p:nvPr>
            <p:ph type="title"/>
          </p:nvPr>
        </p:nvSpPr>
        <p:spPr/>
        <p:txBody>
          <a:bodyPr/>
          <a:lstStyle/>
          <a:p>
            <a:r>
              <a:rPr lang="sv-SE" dirty="0"/>
              <a:t>Omsorgstagaren</a:t>
            </a:r>
          </a:p>
        </p:txBody>
      </p:sp>
      <p:sp>
        <p:nvSpPr>
          <p:cNvPr id="3" name="Platshållare för innehåll 2">
            <a:extLst>
              <a:ext uri="{FF2B5EF4-FFF2-40B4-BE49-F238E27FC236}">
                <a16:creationId xmlns:a16="http://schemas.microsoft.com/office/drawing/2014/main" id="{61296C9A-1521-D569-8E10-9EBBA36D0198}"/>
              </a:ext>
            </a:extLst>
          </p:cNvPr>
          <p:cNvSpPr>
            <a:spLocks noGrp="1"/>
          </p:cNvSpPr>
          <p:nvPr>
            <p:ph idx="1"/>
          </p:nvPr>
        </p:nvSpPr>
        <p:spPr/>
        <p:txBody>
          <a:bodyPr/>
          <a:lstStyle/>
          <a:p>
            <a:r>
              <a:rPr lang="sv-SE" dirty="0" err="1"/>
              <a:t>Inflytt</a:t>
            </a:r>
            <a:endParaRPr lang="sv-SE" dirty="0"/>
          </a:p>
          <a:p>
            <a:r>
              <a:rPr lang="sv-SE" dirty="0"/>
              <a:t>Välkomstsamtal</a:t>
            </a:r>
          </a:p>
        </p:txBody>
      </p:sp>
      <p:pic>
        <p:nvPicPr>
          <p:cNvPr id="6" name="Platshållare för innehåll 5">
            <a:extLst>
              <a:ext uri="{FF2B5EF4-FFF2-40B4-BE49-F238E27FC236}">
                <a16:creationId xmlns:a16="http://schemas.microsoft.com/office/drawing/2014/main" id="{3704C8A4-25A6-3B3B-9B04-67BF13EA5C0D}"/>
              </a:ext>
            </a:extLst>
          </p:cNvPr>
          <p:cNvPicPr>
            <a:picLocks noGrp="1" noChangeAspect="1"/>
          </p:cNvPicPr>
          <p:nvPr>
            <p:ph idx="13"/>
          </p:nvPr>
        </p:nvPicPr>
        <p:blipFill>
          <a:blip r:embed="rId2"/>
          <a:stretch>
            <a:fillRect/>
          </a:stretch>
        </p:blipFill>
        <p:spPr>
          <a:xfrm>
            <a:off x="6096000" y="214026"/>
            <a:ext cx="4258802" cy="6132676"/>
          </a:xfrm>
        </p:spPr>
      </p:pic>
    </p:spTree>
    <p:extLst>
      <p:ext uri="{BB962C8B-B14F-4D97-AF65-F5344CB8AC3E}">
        <p14:creationId xmlns:p14="http://schemas.microsoft.com/office/powerpoint/2010/main" val="383924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479675-C023-50BF-B097-6FAE81BCCE5D}"/>
              </a:ext>
            </a:extLst>
          </p:cNvPr>
          <p:cNvSpPr>
            <a:spLocks noGrp="1"/>
          </p:cNvSpPr>
          <p:nvPr>
            <p:ph type="title"/>
          </p:nvPr>
        </p:nvSpPr>
        <p:spPr/>
        <p:txBody>
          <a:bodyPr/>
          <a:lstStyle/>
          <a:p>
            <a:pPr algn="ctr"/>
            <a:r>
              <a:rPr lang="sv-SE" dirty="0"/>
              <a:t>Hur arbeta? </a:t>
            </a:r>
          </a:p>
        </p:txBody>
      </p:sp>
      <p:sp>
        <p:nvSpPr>
          <p:cNvPr id="3" name="Platshållare för innehåll 2">
            <a:extLst>
              <a:ext uri="{FF2B5EF4-FFF2-40B4-BE49-F238E27FC236}">
                <a16:creationId xmlns:a16="http://schemas.microsoft.com/office/drawing/2014/main" id="{42C4C40C-C9E7-8E52-35C9-D5999D3E7D4D}"/>
              </a:ext>
            </a:extLst>
          </p:cNvPr>
          <p:cNvSpPr>
            <a:spLocks noGrp="1"/>
          </p:cNvSpPr>
          <p:nvPr>
            <p:ph idx="1"/>
          </p:nvPr>
        </p:nvSpPr>
        <p:spPr/>
        <p:txBody>
          <a:bodyPr/>
          <a:lstStyle/>
          <a:p>
            <a:r>
              <a:rPr lang="sv-SE" dirty="0"/>
              <a:t>Sektionschef/administratör planerar månadsblad tillsammans med aktivitetsombud.</a:t>
            </a:r>
          </a:p>
          <a:p>
            <a:r>
              <a:rPr lang="sv-SE" dirty="0"/>
              <a:t>Möte varje månad där vi:</a:t>
            </a:r>
          </a:p>
          <a:p>
            <a:pPr lvl="1"/>
            <a:r>
              <a:rPr lang="sv-SE" dirty="0"/>
              <a:t>Planerar kommande aktiviteter.</a:t>
            </a:r>
          </a:p>
          <a:p>
            <a:pPr lvl="1"/>
            <a:r>
              <a:rPr lang="sv-SE" dirty="0"/>
              <a:t>Reflekterar och utvärderar aktiviteter som varit under tidigare månad.</a:t>
            </a:r>
          </a:p>
          <a:p>
            <a:pPr lvl="1"/>
            <a:r>
              <a:rPr lang="sv-SE" dirty="0"/>
              <a:t>Bestämmer vilka som ska bytas ut utifrån omsorgstagarnas önskemål.</a:t>
            </a:r>
          </a:p>
          <a:p>
            <a:r>
              <a:rPr lang="sv-SE" dirty="0"/>
              <a:t>Målet är att ha 3 större gemensamma aktiviteter varje vecka.</a:t>
            </a:r>
          </a:p>
          <a:p>
            <a:r>
              <a:rPr lang="sv-SE" dirty="0"/>
              <a:t>Administratör/sektionschef tittar i schemat för att se:</a:t>
            </a:r>
          </a:p>
          <a:p>
            <a:pPr lvl="1"/>
            <a:r>
              <a:rPr lang="sv-SE" dirty="0"/>
              <a:t>Vilka dagar vi har resurstid.</a:t>
            </a:r>
          </a:p>
          <a:p>
            <a:pPr lvl="1"/>
            <a:r>
              <a:rPr lang="sv-SE" dirty="0"/>
              <a:t>Hur många större aktiviteter som passar varje vecka utifrån boendets förutsättningar behov.</a:t>
            </a:r>
          </a:p>
        </p:txBody>
      </p:sp>
    </p:spTree>
    <p:extLst>
      <p:ext uri="{BB962C8B-B14F-4D97-AF65-F5344CB8AC3E}">
        <p14:creationId xmlns:p14="http://schemas.microsoft.com/office/powerpoint/2010/main" val="1003920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skärmbild, cirkel, Rektangel, kvadrat&#10;&#10;AI-genererat innehåll kan vara felaktigt.">
            <a:extLst>
              <a:ext uri="{FF2B5EF4-FFF2-40B4-BE49-F238E27FC236}">
                <a16:creationId xmlns:a16="http://schemas.microsoft.com/office/drawing/2014/main" id="{BC845FC9-CC09-191E-88AD-02E28762B6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34890" y="4400549"/>
            <a:ext cx="2156933" cy="2156933"/>
          </a:xfrm>
          <a:prstGeom prst="rect">
            <a:avLst/>
          </a:prstGeom>
        </p:spPr>
      </p:pic>
      <p:sp>
        <p:nvSpPr>
          <p:cNvPr id="2" name="Rubrik 1">
            <a:extLst>
              <a:ext uri="{FF2B5EF4-FFF2-40B4-BE49-F238E27FC236}">
                <a16:creationId xmlns:a16="http://schemas.microsoft.com/office/drawing/2014/main" id="{40905405-D4CC-325D-4DD3-D535519A5BC7}"/>
              </a:ext>
            </a:extLst>
          </p:cNvPr>
          <p:cNvSpPr>
            <a:spLocks noGrp="1"/>
          </p:cNvSpPr>
          <p:nvPr>
            <p:ph type="title"/>
          </p:nvPr>
        </p:nvSpPr>
        <p:spPr/>
        <p:txBody>
          <a:bodyPr/>
          <a:lstStyle/>
          <a:p>
            <a:pPr algn="ctr"/>
            <a:r>
              <a:rPr lang="sv-SE" b="1"/>
              <a:t>Schemaläggning av aktiviteterna</a:t>
            </a:r>
            <a:endParaRPr lang="sv-SE" b="1" dirty="0"/>
          </a:p>
        </p:txBody>
      </p:sp>
      <p:sp>
        <p:nvSpPr>
          <p:cNvPr id="3" name="Platshållare för innehåll 2">
            <a:extLst>
              <a:ext uri="{FF2B5EF4-FFF2-40B4-BE49-F238E27FC236}">
                <a16:creationId xmlns:a16="http://schemas.microsoft.com/office/drawing/2014/main" id="{3C34BD87-3757-6707-35C7-9682277388A5}"/>
              </a:ext>
            </a:extLst>
          </p:cNvPr>
          <p:cNvSpPr>
            <a:spLocks noGrp="1"/>
          </p:cNvSpPr>
          <p:nvPr>
            <p:ph idx="1"/>
          </p:nvPr>
        </p:nvSpPr>
        <p:spPr/>
        <p:txBody>
          <a:bodyPr/>
          <a:lstStyle/>
          <a:p>
            <a:r>
              <a:rPr lang="sv-SE" dirty="0"/>
              <a:t>Aktiviteter som ska vara stående varje vecka:</a:t>
            </a:r>
          </a:p>
          <a:p>
            <a:pPr lvl="2"/>
            <a:r>
              <a:rPr lang="sv-SE" sz="1600" dirty="0"/>
              <a:t>Vilka medarbetare som ska hålla i aktiviteterna.</a:t>
            </a:r>
          </a:p>
          <a:p>
            <a:pPr lvl="2"/>
            <a:r>
              <a:rPr lang="sv-SE" sz="1600" dirty="0"/>
              <a:t>Vilka dagar och tider det gäller.</a:t>
            </a:r>
          </a:p>
          <a:p>
            <a:pPr lvl="2"/>
            <a:r>
              <a:rPr lang="sv-SE" sz="1600" dirty="0"/>
              <a:t>Vilka aktiviteter som ska göras.</a:t>
            </a:r>
          </a:p>
          <a:p>
            <a:r>
              <a:rPr lang="sv-SE" dirty="0"/>
              <a:t>Läggs i schemat.</a:t>
            </a:r>
          </a:p>
          <a:p>
            <a:r>
              <a:rPr lang="sv-SE" dirty="0"/>
              <a:t>Schemaplanera möten aktivitetsombuden, sektionschefen och administratören för att planera nästa månadsblad.</a:t>
            </a:r>
          </a:p>
          <a:p>
            <a:pPr lvl="1"/>
            <a:endParaRPr lang="sv-SE" dirty="0"/>
          </a:p>
        </p:txBody>
      </p:sp>
    </p:spTree>
    <p:extLst>
      <p:ext uri="{BB962C8B-B14F-4D97-AF65-F5344CB8AC3E}">
        <p14:creationId xmlns:p14="http://schemas.microsoft.com/office/powerpoint/2010/main" val="23588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183CD7-301B-3889-C6ED-DD9C4CE9248E}"/>
              </a:ext>
            </a:extLst>
          </p:cNvPr>
          <p:cNvSpPr>
            <a:spLocks noGrp="1"/>
          </p:cNvSpPr>
          <p:nvPr>
            <p:ph type="title"/>
          </p:nvPr>
        </p:nvSpPr>
        <p:spPr>
          <a:xfrm>
            <a:off x="547437" y="511298"/>
            <a:ext cx="10466875" cy="992650"/>
          </a:xfrm>
        </p:spPr>
        <p:txBody>
          <a:bodyPr/>
          <a:lstStyle/>
          <a:p>
            <a:pPr algn="ctr"/>
            <a:r>
              <a:rPr lang="sv-SE" sz="3200" dirty="0"/>
              <a:t>Exempel på stående aktiviteter</a:t>
            </a:r>
            <a:br>
              <a:rPr lang="sv-SE" sz="3200" dirty="0"/>
            </a:br>
            <a:r>
              <a:rPr lang="sv-SE" sz="3200" dirty="0"/>
              <a:t>Haraberget</a:t>
            </a:r>
            <a:endParaRPr lang="en-US" dirty="0"/>
          </a:p>
        </p:txBody>
      </p:sp>
      <p:pic>
        <p:nvPicPr>
          <p:cNvPr id="5" name="Bildobjekt 4" descr="En bild som visar cirkel, Färggrann, text&#10;&#10;AI-genererat innehåll kan vara felaktigt.">
            <a:extLst>
              <a:ext uri="{FF2B5EF4-FFF2-40B4-BE49-F238E27FC236}">
                <a16:creationId xmlns:a16="http://schemas.microsoft.com/office/drawing/2014/main" id="{4A498F7E-F8A7-5A99-2B00-3DE9014072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907052"/>
            <a:ext cx="3441592" cy="3680848"/>
          </a:xfrm>
          <a:prstGeom prst="rect">
            <a:avLst/>
          </a:prstGeom>
          <a:noFill/>
        </p:spPr>
      </p:pic>
      <p:sp>
        <p:nvSpPr>
          <p:cNvPr id="3" name="Platshållare för innehåll 2">
            <a:extLst>
              <a:ext uri="{FF2B5EF4-FFF2-40B4-BE49-F238E27FC236}">
                <a16:creationId xmlns:a16="http://schemas.microsoft.com/office/drawing/2014/main" id="{A68719ED-9C06-CC02-6288-391DDE62F656}"/>
              </a:ext>
            </a:extLst>
          </p:cNvPr>
          <p:cNvSpPr>
            <a:spLocks noGrp="1"/>
          </p:cNvSpPr>
          <p:nvPr>
            <p:ph idx="1"/>
          </p:nvPr>
        </p:nvSpPr>
        <p:spPr>
          <a:xfrm>
            <a:off x="547437" y="1881273"/>
            <a:ext cx="4996800" cy="3680848"/>
          </a:xfrm>
        </p:spPr>
        <p:txBody>
          <a:bodyPr>
            <a:normAutofit/>
          </a:bodyPr>
          <a:lstStyle/>
          <a:p>
            <a:pPr lvl="0"/>
            <a:r>
              <a:rPr lang="sv-SE" sz="1900" dirty="0"/>
              <a:t>Våffelcafé/fredagscafé fredagar kl. 14:00. Behövs vara 2 medarbetare, förberedelsetid på ca. 15–30 min innan. </a:t>
            </a:r>
          </a:p>
          <a:p>
            <a:pPr lvl="0"/>
            <a:r>
              <a:rPr lang="sv-SE" sz="1900" dirty="0"/>
              <a:t>Bingo torsdagar kl. 14:00. Behövs vara 2 medarbetare, förberedelsetid på ca. 15 min innan. </a:t>
            </a:r>
          </a:p>
          <a:p>
            <a:pPr lvl="0"/>
            <a:r>
              <a:rPr lang="sv-SE" sz="1900" dirty="0"/>
              <a:t>Tidningsläsning måndagar, onsdagar och fredagar kl. 10:30. Behövs vara 1 medarbetare. Förberedelsetid ca. 10 min. </a:t>
            </a:r>
          </a:p>
          <a:p>
            <a:endParaRPr lang="sv-SE" sz="1900" dirty="0"/>
          </a:p>
        </p:txBody>
      </p:sp>
      <p:pic>
        <p:nvPicPr>
          <p:cNvPr id="11" name="Bildobjekt 10" descr="En bild som visar frukt, mat, jordgubbe&#10;&#10;AI-genererat innehåll kan vara felaktigt.">
            <a:extLst>
              <a:ext uri="{FF2B5EF4-FFF2-40B4-BE49-F238E27FC236}">
                <a16:creationId xmlns:a16="http://schemas.microsoft.com/office/drawing/2014/main" id="{C5653DCE-D357-2E28-9D40-55388EC2D02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494520" y="4102486"/>
            <a:ext cx="2519792" cy="2519792"/>
          </a:xfrm>
          <a:prstGeom prst="rect">
            <a:avLst/>
          </a:prstGeom>
        </p:spPr>
      </p:pic>
    </p:spTree>
    <p:extLst>
      <p:ext uri="{BB962C8B-B14F-4D97-AF65-F5344CB8AC3E}">
        <p14:creationId xmlns:p14="http://schemas.microsoft.com/office/powerpoint/2010/main" val="234997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26BCFE-B0FD-11F1-C044-20B646FEDD89}"/>
              </a:ext>
            </a:extLst>
          </p:cNvPr>
          <p:cNvSpPr>
            <a:spLocks noGrp="1"/>
          </p:cNvSpPr>
          <p:nvPr>
            <p:ph type="title"/>
          </p:nvPr>
        </p:nvSpPr>
        <p:spPr/>
        <p:txBody>
          <a:bodyPr/>
          <a:lstStyle/>
          <a:p>
            <a:r>
              <a:rPr lang="sv-SE" dirty="0"/>
              <a:t>Nuläge</a:t>
            </a:r>
          </a:p>
        </p:txBody>
      </p:sp>
      <p:sp>
        <p:nvSpPr>
          <p:cNvPr id="3" name="Platshållare för innehåll 2">
            <a:extLst>
              <a:ext uri="{FF2B5EF4-FFF2-40B4-BE49-F238E27FC236}">
                <a16:creationId xmlns:a16="http://schemas.microsoft.com/office/drawing/2014/main" id="{FFE404F3-795E-0166-6F41-8338C65A4B9B}"/>
              </a:ext>
            </a:extLst>
          </p:cNvPr>
          <p:cNvSpPr>
            <a:spLocks noGrp="1"/>
          </p:cNvSpPr>
          <p:nvPr>
            <p:ph idx="1"/>
          </p:nvPr>
        </p:nvSpPr>
        <p:spPr/>
        <p:txBody>
          <a:bodyPr/>
          <a:lstStyle/>
          <a:p>
            <a:r>
              <a:rPr lang="sv-SE" dirty="0"/>
              <a:t>Olika fas på olika boenden</a:t>
            </a:r>
          </a:p>
          <a:p>
            <a:r>
              <a:rPr lang="sv-SE" dirty="0"/>
              <a:t>Har haft sporadiska aktiviteter över sommaren</a:t>
            </a:r>
          </a:p>
          <a:p>
            <a:r>
              <a:rPr lang="sv-SE" dirty="0"/>
              <a:t>Möte med samtliga aktivitetsombud i september</a:t>
            </a:r>
          </a:p>
          <a:p>
            <a:r>
              <a:rPr lang="sv-SE" dirty="0"/>
              <a:t>Samtliga chefer har haft planeringsmöte med ombud och administratör på boendet</a:t>
            </a:r>
          </a:p>
          <a:p>
            <a:r>
              <a:rPr lang="sv-SE" b="1" dirty="0"/>
              <a:t>Utmaningar</a:t>
            </a:r>
            <a:r>
              <a:rPr lang="sv-SE" dirty="0"/>
              <a:t>- sjukfrånvaro, engagera all personal.</a:t>
            </a:r>
          </a:p>
          <a:p>
            <a:r>
              <a:rPr lang="sv-SE" b="1" dirty="0"/>
              <a:t>Fördelar-</a:t>
            </a:r>
            <a:r>
              <a:rPr lang="sv-SE" dirty="0"/>
              <a:t> ökad delaktighet för alla, mindre sårbart när fler kan hålla i aktiviteter, ökar trivseln för både omsorgstagare och personal</a:t>
            </a:r>
          </a:p>
          <a:p>
            <a:pPr marL="0" indent="0">
              <a:buNone/>
            </a:pPr>
            <a:endParaRPr lang="sv-SE" dirty="0"/>
          </a:p>
        </p:txBody>
      </p:sp>
    </p:spTree>
    <p:extLst>
      <p:ext uri="{BB962C8B-B14F-4D97-AF65-F5344CB8AC3E}">
        <p14:creationId xmlns:p14="http://schemas.microsoft.com/office/powerpoint/2010/main" val="326166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71DD1F-743E-F39F-5B37-A3B624AC10D3}"/>
              </a:ext>
            </a:extLst>
          </p:cNvPr>
          <p:cNvSpPr>
            <a:spLocks noGrp="1"/>
          </p:cNvSpPr>
          <p:nvPr>
            <p:ph type="title"/>
          </p:nvPr>
        </p:nvSpPr>
        <p:spPr/>
        <p:txBody>
          <a:bodyPr/>
          <a:lstStyle/>
          <a:p>
            <a:r>
              <a:rPr lang="sv-SE" dirty="0"/>
              <a:t>Vi välkomnar precis som tidigare!</a:t>
            </a:r>
          </a:p>
        </p:txBody>
      </p:sp>
      <p:sp>
        <p:nvSpPr>
          <p:cNvPr id="3" name="Platshållare för innehåll 2">
            <a:extLst>
              <a:ext uri="{FF2B5EF4-FFF2-40B4-BE49-F238E27FC236}">
                <a16:creationId xmlns:a16="http://schemas.microsoft.com/office/drawing/2014/main" id="{7068E033-1FC2-2DEC-1FAE-746C9E86C440}"/>
              </a:ext>
            </a:extLst>
          </p:cNvPr>
          <p:cNvSpPr>
            <a:spLocks noGrp="1"/>
          </p:cNvSpPr>
          <p:nvPr>
            <p:ph idx="1"/>
          </p:nvPr>
        </p:nvSpPr>
        <p:spPr/>
        <p:txBody>
          <a:bodyPr/>
          <a:lstStyle/>
          <a:p>
            <a:r>
              <a:rPr lang="sv-SE" dirty="0"/>
              <a:t>Föreningar </a:t>
            </a:r>
          </a:p>
          <a:p>
            <a:r>
              <a:rPr lang="sv-SE" dirty="0"/>
              <a:t>Enskilda som vill bidra</a:t>
            </a:r>
          </a:p>
          <a:p>
            <a:r>
              <a:rPr lang="sv-SE" dirty="0"/>
              <a:t>Vi står för lokal</a:t>
            </a:r>
          </a:p>
          <a:p>
            <a:r>
              <a:rPr lang="sv-SE" dirty="0"/>
              <a:t>Planera tillsammans</a:t>
            </a:r>
          </a:p>
          <a:p>
            <a:endParaRPr lang="sv-SE" dirty="0"/>
          </a:p>
          <a:p>
            <a:r>
              <a:rPr lang="sv-SE" dirty="0"/>
              <a:t>Kultur och fritid</a:t>
            </a:r>
          </a:p>
          <a:p>
            <a:r>
              <a:rPr lang="sv-SE" dirty="0"/>
              <a:t>Hemtjänst</a:t>
            </a:r>
          </a:p>
          <a:p>
            <a:endParaRPr lang="sv-SE" dirty="0"/>
          </a:p>
        </p:txBody>
      </p:sp>
    </p:spTree>
    <p:extLst>
      <p:ext uri="{BB962C8B-B14F-4D97-AF65-F5344CB8AC3E}">
        <p14:creationId xmlns:p14="http://schemas.microsoft.com/office/powerpoint/2010/main" val="3588469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C0B9A8-0F90-E100-407A-361E891FF39B}"/>
              </a:ext>
            </a:extLst>
          </p:cNvPr>
          <p:cNvSpPr>
            <a:spLocks noGrp="1"/>
          </p:cNvSpPr>
          <p:nvPr>
            <p:ph type="title"/>
          </p:nvPr>
        </p:nvSpPr>
        <p:spPr/>
        <p:txBody>
          <a:bodyPr/>
          <a:lstStyle/>
          <a:p>
            <a:r>
              <a:rPr lang="sv-SE" dirty="0"/>
              <a:t>Hur ser </a:t>
            </a:r>
            <a:r>
              <a:rPr lang="sv-SE" dirty="0" err="1"/>
              <a:t>köbilden</a:t>
            </a:r>
            <a:r>
              <a:rPr lang="sv-SE" dirty="0"/>
              <a:t> ut till de olika boendena?  </a:t>
            </a:r>
            <a:r>
              <a:rPr lang="sv-SE" sz="1400" dirty="0"/>
              <a:t>10 min.</a:t>
            </a:r>
            <a:br>
              <a:rPr lang="sv-SE" dirty="0"/>
            </a:br>
            <a:br>
              <a:rPr lang="sv-SE" dirty="0"/>
            </a:br>
            <a:r>
              <a:rPr lang="sv-SE" sz="2400" dirty="0"/>
              <a:t>Myndighet</a:t>
            </a:r>
            <a:br>
              <a:rPr lang="sv-SE" dirty="0"/>
            </a:br>
            <a:br>
              <a:rPr lang="sv-SE" dirty="0"/>
            </a:br>
            <a:endParaRPr lang="sv-SE" dirty="0"/>
          </a:p>
        </p:txBody>
      </p:sp>
    </p:spTree>
    <p:extLst>
      <p:ext uri="{BB962C8B-B14F-4D97-AF65-F5344CB8AC3E}">
        <p14:creationId xmlns:p14="http://schemas.microsoft.com/office/powerpoint/2010/main" val="291647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4437D-4128-1B18-DB74-735B8090597D}"/>
              </a:ext>
            </a:extLst>
          </p:cNvPr>
          <p:cNvSpPr>
            <a:spLocks noGrp="1"/>
          </p:cNvSpPr>
          <p:nvPr>
            <p:ph type="title"/>
          </p:nvPr>
        </p:nvSpPr>
        <p:spPr>
          <a:xfrm>
            <a:off x="547437" y="511298"/>
            <a:ext cx="10466875" cy="562900"/>
          </a:xfrm>
        </p:spPr>
        <p:txBody>
          <a:bodyPr/>
          <a:lstStyle/>
          <a:p>
            <a:r>
              <a:rPr lang="sv-SE" dirty="0"/>
              <a:t>Aktuell statistik särskilt boende ÄO - 250910</a:t>
            </a:r>
          </a:p>
        </p:txBody>
      </p:sp>
      <p:sp>
        <p:nvSpPr>
          <p:cNvPr id="3" name="Platshållare för innehåll 2">
            <a:extLst>
              <a:ext uri="{FF2B5EF4-FFF2-40B4-BE49-F238E27FC236}">
                <a16:creationId xmlns:a16="http://schemas.microsoft.com/office/drawing/2014/main" id="{D064B5D7-A062-3103-0AFF-4E2E25630194}"/>
              </a:ext>
            </a:extLst>
          </p:cNvPr>
          <p:cNvSpPr>
            <a:spLocks noGrp="1"/>
          </p:cNvSpPr>
          <p:nvPr>
            <p:ph idx="1"/>
          </p:nvPr>
        </p:nvSpPr>
        <p:spPr>
          <a:xfrm>
            <a:off x="576917" y="1722269"/>
            <a:ext cx="10437395" cy="4070672"/>
          </a:xfrm>
        </p:spPr>
        <p:txBody>
          <a:bodyPr vert="horz" lIns="0" tIns="0" rIns="0" bIns="0" rtlCol="0" anchor="t">
            <a:noAutofit/>
          </a:bodyPr>
          <a:lstStyle/>
          <a:p>
            <a:pPr marL="0" indent="0">
              <a:buNone/>
            </a:pPr>
            <a:r>
              <a:rPr lang="sv-SE" dirty="0"/>
              <a:t>Antal ej verkställda beslut: totalt 41 </a:t>
            </a:r>
            <a:r>
              <a:rPr lang="sv-SE" dirty="0" err="1"/>
              <a:t>st</a:t>
            </a:r>
          </a:p>
          <a:p>
            <a:pPr marL="0" indent="0">
              <a:buNone/>
            </a:pPr>
            <a:r>
              <a:rPr lang="sv-SE" dirty="0"/>
              <a:t>19 </a:t>
            </a:r>
            <a:r>
              <a:rPr lang="sv-SE" dirty="0" err="1"/>
              <a:t>st</a:t>
            </a:r>
            <a:r>
              <a:rPr lang="sv-SE" dirty="0"/>
              <a:t> som erbjudits men tackat nej, 22 beslut som ej erbjudits</a:t>
            </a:r>
          </a:p>
          <a:p>
            <a:pPr marL="0" indent="0">
              <a:buNone/>
            </a:pPr>
            <a:r>
              <a:rPr lang="sv-SE" dirty="0"/>
              <a:t>Antal som väntat mer än tre månader utan att få ett första erbjudande: 5 person</a:t>
            </a:r>
          </a:p>
          <a:p>
            <a:pPr marL="0" indent="0">
              <a:buNone/>
            </a:pPr>
            <a:r>
              <a:rPr lang="sv-SE" dirty="0"/>
              <a:t>Önskemål om plats vid ansökningstillfället:</a:t>
            </a:r>
          </a:p>
          <a:p>
            <a:pPr marL="477520" lvl="1"/>
            <a:r>
              <a:rPr lang="sv-SE" dirty="0"/>
              <a:t>Centralorten: 30</a:t>
            </a:r>
          </a:p>
          <a:p>
            <a:pPr marL="477520" lvl="1"/>
            <a:r>
              <a:rPr lang="sv-SE" dirty="0"/>
              <a:t>Åbrinken: 8</a:t>
            </a:r>
          </a:p>
          <a:p>
            <a:pPr marL="477520" lvl="1"/>
            <a:r>
              <a:rPr lang="sv-SE"/>
              <a:t>Lidhult: 2</a:t>
            </a:r>
          </a:p>
          <a:p>
            <a:pPr marL="477520" lvl="1"/>
            <a:r>
              <a:rPr lang="sv-SE" dirty="0"/>
              <a:t>Ospecificerat: 1</a:t>
            </a:r>
          </a:p>
          <a:p>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0351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2689EF-6E80-18BD-4B1D-EAE9B2091D1B}"/>
              </a:ext>
            </a:extLst>
          </p:cNvPr>
          <p:cNvSpPr>
            <a:spLocks noGrp="1"/>
          </p:cNvSpPr>
          <p:nvPr>
            <p:ph type="title"/>
          </p:nvPr>
        </p:nvSpPr>
        <p:spPr/>
        <p:txBody>
          <a:bodyPr/>
          <a:lstStyle/>
          <a:p>
            <a:r>
              <a:rPr lang="sv-SE" dirty="0"/>
              <a:t>Aktuell korttidsplats ÄO - 250910</a:t>
            </a:r>
          </a:p>
        </p:txBody>
      </p:sp>
      <p:sp>
        <p:nvSpPr>
          <p:cNvPr id="3" name="Platshållare för innehåll 2">
            <a:extLst>
              <a:ext uri="{FF2B5EF4-FFF2-40B4-BE49-F238E27FC236}">
                <a16:creationId xmlns:a16="http://schemas.microsoft.com/office/drawing/2014/main" id="{7459C0B1-2214-784E-82CE-3871712F54EF}"/>
              </a:ext>
            </a:extLst>
          </p:cNvPr>
          <p:cNvSpPr>
            <a:spLocks noGrp="1"/>
          </p:cNvSpPr>
          <p:nvPr>
            <p:ph idx="1"/>
          </p:nvPr>
        </p:nvSpPr>
        <p:spPr/>
        <p:txBody>
          <a:bodyPr vert="horz" lIns="0" tIns="0" rIns="0" bIns="0" rtlCol="0" anchor="t">
            <a:noAutofit/>
          </a:bodyPr>
          <a:lstStyle/>
          <a:p>
            <a:pPr marL="0" indent="0">
              <a:buNone/>
            </a:pPr>
            <a:r>
              <a:rPr lang="sv-SE" dirty="0"/>
              <a:t>Totalt: 25 beslut (</a:t>
            </a:r>
            <a:r>
              <a:rPr lang="sv-SE" dirty="0" err="1"/>
              <a:t>inkl</a:t>
            </a:r>
            <a:r>
              <a:rPr lang="sv-SE" dirty="0"/>
              <a:t> korttids i väntan på och ej verkställda beslut)</a:t>
            </a:r>
          </a:p>
          <a:p>
            <a:pPr marL="0" indent="0">
              <a:buNone/>
            </a:pPr>
            <a:r>
              <a:rPr lang="sv-SE" dirty="0"/>
              <a:t>Ej verkställda korttidsbeslut: 2</a:t>
            </a:r>
          </a:p>
          <a:p>
            <a:pPr marL="477520" lvl="1"/>
            <a:r>
              <a:rPr lang="sv-SE" dirty="0"/>
              <a:t>Väntar på lasarettet: 4 personer,  4 </a:t>
            </a:r>
            <a:r>
              <a:rPr lang="sv-SE" dirty="0" err="1"/>
              <a:t>st</a:t>
            </a:r>
            <a:r>
              <a:rPr lang="sv-SE" dirty="0"/>
              <a:t> utklara (3,4 och två stycken 5 </a:t>
            </a:r>
            <a:r>
              <a:rPr lang="sv-SE" dirty="0" err="1"/>
              <a:t>sept</a:t>
            </a:r>
            <a:r>
              <a:rPr lang="sv-SE" dirty="0"/>
              <a:t>)</a:t>
            </a:r>
          </a:p>
          <a:p>
            <a:pPr marL="477520" lvl="1"/>
            <a:r>
              <a:rPr lang="sv-SE" dirty="0"/>
              <a:t>Väntar hemma: 0 personer</a:t>
            </a:r>
          </a:p>
          <a:p>
            <a:pPr marL="0" indent="0">
              <a:buNone/>
            </a:pPr>
            <a:endParaRPr lang="sv-SE" dirty="0"/>
          </a:p>
          <a:p>
            <a:pPr marL="0" indent="0">
              <a:buNone/>
            </a:pPr>
            <a:r>
              <a:rPr lang="sv-SE" dirty="0"/>
              <a:t>Antal som har beslut om korttids i väntan på särskilt boende:  8 personer</a:t>
            </a:r>
          </a:p>
          <a:p>
            <a:pPr marL="0" indent="0">
              <a:buNone/>
            </a:pPr>
            <a:endParaRPr lang="sv-SE" dirty="0"/>
          </a:p>
        </p:txBody>
      </p:sp>
    </p:spTree>
    <p:extLst>
      <p:ext uri="{BB962C8B-B14F-4D97-AF65-F5344CB8AC3E}">
        <p14:creationId xmlns:p14="http://schemas.microsoft.com/office/powerpoint/2010/main" val="56323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56C59-C09B-301B-AFF9-0783901760B8}"/>
              </a:ext>
            </a:extLst>
          </p:cNvPr>
          <p:cNvSpPr>
            <a:spLocks noGrp="1"/>
          </p:cNvSpPr>
          <p:nvPr>
            <p:ph type="title"/>
          </p:nvPr>
        </p:nvSpPr>
        <p:spPr/>
        <p:txBody>
          <a:bodyPr/>
          <a:lstStyle/>
          <a:p>
            <a:r>
              <a:rPr lang="sv-SE" dirty="0"/>
              <a:t>Frågor</a:t>
            </a:r>
          </a:p>
        </p:txBody>
      </p:sp>
      <p:sp>
        <p:nvSpPr>
          <p:cNvPr id="3" name="Platshållare för innehåll 2">
            <a:extLst>
              <a:ext uri="{FF2B5EF4-FFF2-40B4-BE49-F238E27FC236}">
                <a16:creationId xmlns:a16="http://schemas.microsoft.com/office/drawing/2014/main" id="{EA08BF0A-6D41-EFB7-B7AF-E553CC01E6CD}"/>
              </a:ext>
            </a:extLst>
          </p:cNvPr>
          <p:cNvSpPr>
            <a:spLocks noGrp="1"/>
          </p:cNvSpPr>
          <p:nvPr>
            <p:ph idx="1"/>
          </p:nvPr>
        </p:nvSpPr>
        <p:spPr/>
        <p:txBody>
          <a:bodyPr/>
          <a:lstStyle/>
          <a:p>
            <a:r>
              <a:rPr lang="sv-SE" b="1" dirty="0"/>
              <a:t>Dagcentralerna / Mötesplatserna på äldreboenden</a:t>
            </a:r>
            <a:r>
              <a:rPr lang="sv-SE" dirty="0"/>
              <a:t>  fick en del information från Violetta </a:t>
            </a:r>
            <a:r>
              <a:rPr lang="sv-SE" dirty="0" err="1"/>
              <a:t>Ulianov</a:t>
            </a:r>
            <a:r>
              <a:rPr lang="sv-SE" dirty="0"/>
              <a:t> som är sektionschef på Åsikten om hur de håller på att lösa med schemalagd tid för aktiviteter. Hur fungerar det på övriga boendena ? </a:t>
            </a:r>
          </a:p>
          <a:p>
            <a:r>
              <a:rPr lang="sv-SE" dirty="0"/>
              <a:t>Hur ser </a:t>
            </a:r>
            <a:r>
              <a:rPr lang="sv-SE" dirty="0" err="1"/>
              <a:t>köbilden</a:t>
            </a:r>
            <a:r>
              <a:rPr lang="sv-SE" dirty="0"/>
              <a:t> ut till de olika boendena? </a:t>
            </a:r>
            <a:r>
              <a:rPr lang="sv-SE" dirty="0" err="1"/>
              <a:t>Hyresuveckling</a:t>
            </a:r>
            <a:r>
              <a:rPr lang="sv-SE" dirty="0"/>
              <a:t>?</a:t>
            </a:r>
          </a:p>
          <a:p>
            <a:r>
              <a:rPr lang="sv-SE" dirty="0"/>
              <a:t>Vilken nivå på de boendenas hälsotillstånd hålls på de olika boendena, det finns du de mellan trygghetsboendet o särskilt boende. </a:t>
            </a:r>
          </a:p>
          <a:p>
            <a:r>
              <a:rPr lang="sv-SE" dirty="0"/>
              <a:t>Försäkringar    </a:t>
            </a:r>
          </a:p>
          <a:p>
            <a:r>
              <a:rPr lang="sv-SE" b="1" dirty="0"/>
              <a:t>Personflytt</a:t>
            </a:r>
            <a:r>
              <a:rPr lang="sv-SE" dirty="0"/>
              <a:t> Varför flyttas personer runt mellan olika boendena? Otryggt för de gamla.</a:t>
            </a:r>
          </a:p>
        </p:txBody>
      </p:sp>
    </p:spTree>
    <p:extLst>
      <p:ext uri="{BB962C8B-B14F-4D97-AF65-F5344CB8AC3E}">
        <p14:creationId xmlns:p14="http://schemas.microsoft.com/office/powerpoint/2010/main" val="115671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08D04A-C8A4-8FC4-39D3-3EEB5567E448}"/>
              </a:ext>
            </a:extLst>
          </p:cNvPr>
          <p:cNvSpPr>
            <a:spLocks noGrp="1"/>
          </p:cNvSpPr>
          <p:nvPr>
            <p:ph type="title"/>
          </p:nvPr>
        </p:nvSpPr>
        <p:spPr/>
        <p:txBody>
          <a:bodyPr/>
          <a:lstStyle/>
          <a:p>
            <a:r>
              <a:rPr lang="sv-SE" dirty="0"/>
              <a:t>Hyresutveckling?</a:t>
            </a:r>
          </a:p>
        </p:txBody>
      </p:sp>
    </p:spTree>
    <p:extLst>
      <p:ext uri="{BB962C8B-B14F-4D97-AF65-F5344CB8AC3E}">
        <p14:creationId xmlns:p14="http://schemas.microsoft.com/office/powerpoint/2010/main" val="424226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B217D8-084A-2F80-89C4-9A5B06840DE5}"/>
              </a:ext>
            </a:extLst>
          </p:cNvPr>
          <p:cNvSpPr>
            <a:spLocks noGrp="1"/>
          </p:cNvSpPr>
          <p:nvPr>
            <p:ph type="title"/>
          </p:nvPr>
        </p:nvSpPr>
        <p:spPr/>
        <p:txBody>
          <a:bodyPr/>
          <a:lstStyle/>
          <a:p>
            <a:r>
              <a:rPr lang="sv-SE" sz="2800" dirty="0"/>
              <a:t>Vilken nivå på de boendenas hälsotillstånd hålls på de olika boendena, det finns du de mellan trygghetsboendet o särskilt boende? </a:t>
            </a:r>
          </a:p>
        </p:txBody>
      </p:sp>
    </p:spTree>
    <p:extLst>
      <p:ext uri="{BB962C8B-B14F-4D97-AF65-F5344CB8AC3E}">
        <p14:creationId xmlns:p14="http://schemas.microsoft.com/office/powerpoint/2010/main" val="344787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A8E1B3-BA45-9260-241A-4CE04BDEEF18}"/>
              </a:ext>
            </a:extLst>
          </p:cNvPr>
          <p:cNvSpPr>
            <a:spLocks noGrp="1"/>
          </p:cNvSpPr>
          <p:nvPr>
            <p:ph type="title"/>
          </p:nvPr>
        </p:nvSpPr>
        <p:spPr/>
        <p:txBody>
          <a:bodyPr/>
          <a:lstStyle/>
          <a:p>
            <a:r>
              <a:rPr lang="sv-SE" sz="2800" dirty="0"/>
              <a:t>Försäkringar/Hur är de boende försäkrade? Lösöre på boendet, personförsäkring? </a:t>
            </a:r>
            <a:br>
              <a:rPr lang="sv-SE" sz="2800" dirty="0"/>
            </a:br>
            <a:endParaRPr lang="sv-SE" sz="2800" dirty="0"/>
          </a:p>
        </p:txBody>
      </p:sp>
    </p:spTree>
    <p:extLst>
      <p:ext uri="{BB962C8B-B14F-4D97-AF65-F5344CB8AC3E}">
        <p14:creationId xmlns:p14="http://schemas.microsoft.com/office/powerpoint/2010/main" val="3290035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4DB771-856C-407C-6726-8E0AE7917B84}"/>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7DA5507-E8D4-5E99-5799-D929613743FE}"/>
              </a:ext>
            </a:extLst>
          </p:cNvPr>
          <p:cNvSpPr>
            <a:spLocks noGrp="1"/>
          </p:cNvSpPr>
          <p:nvPr>
            <p:ph idx="1"/>
          </p:nvPr>
        </p:nvSpPr>
        <p:spPr/>
        <p:txBody>
          <a:bodyPr/>
          <a:lstStyle/>
          <a:p>
            <a:r>
              <a:rPr lang="sv-SE" dirty="0"/>
              <a:t>Alla boende i kommunens särskilda boenden uppmanas att teckna sin egen hemförsäkring för de skador de själva kan drabbas av, men samtidigt även orsaka annan. Kommunen i sig har normalt inte ansvar för annans egendom. Hemförsäkringen bör kompletteras så att den gäller med allriskomfattning.</a:t>
            </a:r>
          </a:p>
          <a:p>
            <a:r>
              <a:rPr lang="sv-SE" dirty="0"/>
              <a:t>I kommunförsäkringen finns ett begränsat hemförsäkringsskydd, för att boende ska omfattas av detta. </a:t>
            </a:r>
          </a:p>
          <a:p>
            <a:r>
              <a:rPr lang="sv-SE" dirty="0"/>
              <a:t>Carl Virdeborn, Controller Ekonomiavdelningen</a:t>
            </a:r>
          </a:p>
        </p:txBody>
      </p:sp>
      <p:pic>
        <p:nvPicPr>
          <p:cNvPr id="5" name="Bildobjekt 4">
            <a:extLst>
              <a:ext uri="{FF2B5EF4-FFF2-40B4-BE49-F238E27FC236}">
                <a16:creationId xmlns:a16="http://schemas.microsoft.com/office/drawing/2014/main" id="{1381018B-F720-B6B4-B059-FB2EEFFF0D1F}"/>
              </a:ext>
            </a:extLst>
          </p:cNvPr>
          <p:cNvPicPr>
            <a:picLocks noChangeAspect="1"/>
          </p:cNvPicPr>
          <p:nvPr/>
        </p:nvPicPr>
        <p:blipFill>
          <a:blip r:embed="rId2"/>
          <a:stretch>
            <a:fillRect/>
          </a:stretch>
        </p:blipFill>
        <p:spPr>
          <a:xfrm>
            <a:off x="6583490" y="3845082"/>
            <a:ext cx="2848373" cy="1162212"/>
          </a:xfrm>
          <a:prstGeom prst="rect">
            <a:avLst/>
          </a:prstGeom>
        </p:spPr>
      </p:pic>
    </p:spTree>
    <p:extLst>
      <p:ext uri="{BB962C8B-B14F-4D97-AF65-F5344CB8AC3E}">
        <p14:creationId xmlns:p14="http://schemas.microsoft.com/office/powerpoint/2010/main" val="187516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497EF-7172-288C-930E-060A9AFB5805}"/>
              </a:ext>
            </a:extLst>
          </p:cNvPr>
          <p:cNvSpPr>
            <a:spLocks noGrp="1"/>
          </p:cNvSpPr>
          <p:nvPr>
            <p:ph type="title"/>
          </p:nvPr>
        </p:nvSpPr>
        <p:spPr/>
        <p:txBody>
          <a:bodyPr/>
          <a:lstStyle/>
          <a:p>
            <a:r>
              <a:rPr lang="sv-SE" sz="2800" b="1" dirty="0"/>
              <a:t>Personflytt</a:t>
            </a:r>
            <a:r>
              <a:rPr lang="sv-SE" sz="2800" dirty="0"/>
              <a:t> Varför flyttas personer runt mellan olika boendena? Otryggt för de gamla. </a:t>
            </a:r>
            <a:br>
              <a:rPr lang="sv-SE" dirty="0"/>
            </a:br>
            <a:endParaRPr lang="sv-SE" dirty="0"/>
          </a:p>
        </p:txBody>
      </p:sp>
    </p:spTree>
    <p:extLst>
      <p:ext uri="{BB962C8B-B14F-4D97-AF65-F5344CB8AC3E}">
        <p14:creationId xmlns:p14="http://schemas.microsoft.com/office/powerpoint/2010/main" val="95857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5C2080-EFA5-C82D-BCC8-8B9812727BCD}"/>
              </a:ext>
            </a:extLst>
          </p:cNvPr>
          <p:cNvSpPr>
            <a:spLocks noGrp="1"/>
          </p:cNvSpPr>
          <p:nvPr>
            <p:ph type="title"/>
          </p:nvPr>
        </p:nvSpPr>
        <p:spPr/>
        <p:txBody>
          <a:bodyPr/>
          <a:lstStyle/>
          <a:p>
            <a:r>
              <a:rPr lang="sv-SE" sz="1800" b="1" dirty="0"/>
              <a:t>Dagcentralerna / Mötesplatserna på äldreboenden</a:t>
            </a:r>
            <a:r>
              <a:rPr lang="sv-SE" sz="1800" dirty="0"/>
              <a:t>  fick en del information från Violetta </a:t>
            </a:r>
            <a:r>
              <a:rPr lang="sv-SE" sz="1800" dirty="0" err="1"/>
              <a:t>Ulianov</a:t>
            </a:r>
            <a:r>
              <a:rPr lang="sv-SE" sz="1800" dirty="0"/>
              <a:t> som är sektionschef på Åsikten om hur de håller på att lösa med schemalagd tid för aktiviteter. Hur fungerar det på övriga boendena ? </a:t>
            </a:r>
          </a:p>
        </p:txBody>
      </p:sp>
    </p:spTree>
    <p:extLst>
      <p:ext uri="{BB962C8B-B14F-4D97-AF65-F5344CB8AC3E}">
        <p14:creationId xmlns:p14="http://schemas.microsoft.com/office/powerpoint/2010/main" val="113071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11C8EA-86EE-4973-AC2E-603D98737933}"/>
              </a:ext>
            </a:extLst>
          </p:cNvPr>
          <p:cNvSpPr>
            <a:spLocks noGrp="1"/>
          </p:cNvSpPr>
          <p:nvPr>
            <p:ph type="ctrTitle"/>
          </p:nvPr>
        </p:nvSpPr>
        <p:spPr/>
        <p:txBody>
          <a:bodyPr/>
          <a:lstStyle/>
          <a:p>
            <a:r>
              <a:rPr lang="sv-SE" dirty="0"/>
              <a:t>Planering Aktiviteter</a:t>
            </a:r>
          </a:p>
        </p:txBody>
      </p:sp>
      <p:sp>
        <p:nvSpPr>
          <p:cNvPr id="3" name="Underrubrik 2">
            <a:extLst>
              <a:ext uri="{FF2B5EF4-FFF2-40B4-BE49-F238E27FC236}">
                <a16:creationId xmlns:a16="http://schemas.microsoft.com/office/drawing/2014/main" id="{B150451E-6768-4117-9DFD-F4CDF3FEAC5E}"/>
              </a:ext>
            </a:extLst>
          </p:cNvPr>
          <p:cNvSpPr>
            <a:spLocks noGrp="1"/>
          </p:cNvSpPr>
          <p:nvPr>
            <p:ph type="subTitle" idx="1"/>
          </p:nvPr>
        </p:nvSpPr>
        <p:spPr/>
        <p:txBody>
          <a:bodyPr/>
          <a:lstStyle/>
          <a:p>
            <a:r>
              <a:rPr lang="sv-SE" dirty="0"/>
              <a:t>Särskilt boende</a:t>
            </a:r>
          </a:p>
        </p:txBody>
      </p:sp>
    </p:spTree>
    <p:extLst>
      <p:ext uri="{BB962C8B-B14F-4D97-AF65-F5344CB8AC3E}">
        <p14:creationId xmlns:p14="http://schemas.microsoft.com/office/powerpoint/2010/main" val="379573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662A1C0-439C-F035-8B6A-55331FF83FBF}"/>
              </a:ext>
            </a:extLst>
          </p:cNvPr>
          <p:cNvSpPr>
            <a:spLocks noGrp="1"/>
          </p:cNvSpPr>
          <p:nvPr>
            <p:ph type="pic" sz="quarter" idx="14"/>
          </p:nvPr>
        </p:nvSpPr>
        <p:spPr/>
        <p:txBody>
          <a:bodyPr/>
          <a:lstStyle/>
          <a:p>
            <a:pPr marL="0" indent="0" algn="ctr">
              <a:buNone/>
            </a:pPr>
            <a:r>
              <a:rPr lang="sv-SE" sz="4000" b="1" dirty="0"/>
              <a:t>Beslut i socialnämnden</a:t>
            </a:r>
          </a:p>
          <a:p>
            <a:endParaRPr lang="sv-SE" dirty="0"/>
          </a:p>
          <a:p>
            <a:pPr marL="0" indent="0">
              <a:buNone/>
            </a:pPr>
            <a:endParaRPr lang="sv-SE" sz="1600" dirty="0"/>
          </a:p>
          <a:p>
            <a:pPr marL="0" indent="0">
              <a:buNone/>
            </a:pPr>
            <a:endParaRPr lang="sv-SE" sz="1600" dirty="0"/>
          </a:p>
          <a:p>
            <a:pPr marL="0" indent="0">
              <a:buNone/>
            </a:pPr>
            <a:r>
              <a:rPr lang="sv-SE" sz="1600" dirty="0"/>
              <a:t>Kopplat till en ekonomi i balans fattades flera beslut av nämnden den 22 januari och följande beslut berörde mötesplatserna på särskilt boende.</a:t>
            </a:r>
          </a:p>
          <a:p>
            <a:pPr marL="0" indent="0" algn="ctr">
              <a:buNone/>
            </a:pPr>
            <a:r>
              <a:rPr lang="sv-SE" sz="1600" i="1" dirty="0"/>
              <a:t>	”Socialnämnden ger förvaltningen i uppdrag att omarbeta upplägget av aktiviteter på mötesplatserna på särskilt boende samt besluta om indragning av tjänster på mötesplatserna som omfattar 6,65 årsarbetare, vilket motsvarar 9 tjänster samt att nämnden </a:t>
            </a:r>
            <a:r>
              <a:rPr lang="sv-SE" sz="1600" i="1" dirty="0" err="1"/>
              <a:t>ombudgeterar</a:t>
            </a:r>
            <a:r>
              <a:rPr lang="sv-SE" sz="1600" i="1" dirty="0"/>
              <a:t> medel 	för att säkerställa samordning och likvärdighet av den kvarvarande mötesverksamheten. En uppföljning görs i september 2025.”</a:t>
            </a:r>
          </a:p>
          <a:p>
            <a:pPr marL="0" indent="0" algn="ctr">
              <a:buNone/>
            </a:pPr>
            <a:endParaRPr lang="sv-SE" sz="1600" dirty="0"/>
          </a:p>
        </p:txBody>
      </p:sp>
      <p:pic>
        <p:nvPicPr>
          <p:cNvPr id="4" name="Bildobjekt 3">
            <a:extLst>
              <a:ext uri="{FF2B5EF4-FFF2-40B4-BE49-F238E27FC236}">
                <a16:creationId xmlns:a16="http://schemas.microsoft.com/office/drawing/2014/main" id="{32A46DC8-362B-B394-B5CE-5EF28AA531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11739" y="420415"/>
            <a:ext cx="1973053" cy="1921131"/>
          </a:xfrm>
          <a:prstGeom prst="rect">
            <a:avLst/>
          </a:prstGeom>
        </p:spPr>
      </p:pic>
    </p:spTree>
    <p:extLst>
      <p:ext uri="{BB962C8B-B14F-4D97-AF65-F5344CB8AC3E}">
        <p14:creationId xmlns:p14="http://schemas.microsoft.com/office/powerpoint/2010/main" val="240143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02FE6-DDA8-8E4C-783B-C695BFBFA855}"/>
              </a:ext>
            </a:extLst>
          </p:cNvPr>
          <p:cNvSpPr>
            <a:spLocks noGrp="1"/>
          </p:cNvSpPr>
          <p:nvPr>
            <p:ph type="title"/>
          </p:nvPr>
        </p:nvSpPr>
        <p:spPr/>
        <p:txBody>
          <a:bodyPr/>
          <a:lstStyle/>
          <a:p>
            <a:r>
              <a:rPr lang="sv-SE" dirty="0"/>
              <a:t>Vad innebär detta?</a:t>
            </a:r>
          </a:p>
        </p:txBody>
      </p:sp>
      <p:sp>
        <p:nvSpPr>
          <p:cNvPr id="3" name="Platshållare för innehåll 2">
            <a:extLst>
              <a:ext uri="{FF2B5EF4-FFF2-40B4-BE49-F238E27FC236}">
                <a16:creationId xmlns:a16="http://schemas.microsoft.com/office/drawing/2014/main" id="{F18A14CD-4873-3F54-E4EC-600A25E2AF52}"/>
              </a:ext>
            </a:extLst>
          </p:cNvPr>
          <p:cNvSpPr>
            <a:spLocks noGrp="1"/>
          </p:cNvSpPr>
          <p:nvPr>
            <p:ph idx="1"/>
          </p:nvPr>
        </p:nvSpPr>
        <p:spPr/>
        <p:txBody>
          <a:bodyPr/>
          <a:lstStyle/>
          <a:p>
            <a:r>
              <a:rPr lang="sv-SE" sz="1600" dirty="0"/>
              <a:t>Framöver kommer personalen att hålla i aktiviteter som en del av sin arbetstid, på resurstid. Det betyder att aktiviteterna erbjuds på ett nytt sätt, anpassade efter de möjligheter som finns. Till exempel kan aktiviteter i annan utsträckning ske under olika tider på dagen, kvällstid och också på helg.</a:t>
            </a:r>
          </a:p>
          <a:p>
            <a:r>
              <a:rPr lang="sv-SE" sz="1600" dirty="0"/>
              <a:t>Arbete kommer läggas på medarbetare, administratörer och sektionschefer</a:t>
            </a:r>
          </a:p>
          <a:p>
            <a:r>
              <a:rPr lang="sv-SE" sz="1600" dirty="0"/>
              <a:t>Resurstid = Ingen personalbudget</a:t>
            </a:r>
            <a:endParaRPr lang="sv-SE" sz="1600" dirty="0">
              <a:solidFill>
                <a:srgbClr val="00B050"/>
              </a:solidFill>
            </a:endParaRPr>
          </a:p>
        </p:txBody>
      </p:sp>
    </p:spTree>
    <p:extLst>
      <p:ext uri="{BB962C8B-B14F-4D97-AF65-F5344CB8AC3E}">
        <p14:creationId xmlns:p14="http://schemas.microsoft.com/office/powerpoint/2010/main" val="294588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9DFF4E9-1364-FFFA-D376-3ACC5C291231}"/>
              </a:ext>
            </a:extLst>
          </p:cNvPr>
          <p:cNvSpPr>
            <a:spLocks noGrp="1"/>
          </p:cNvSpPr>
          <p:nvPr>
            <p:ph type="pic" sz="quarter" idx="14"/>
          </p:nvPr>
        </p:nvSpPr>
        <p:spPr/>
        <p:txBody>
          <a:bodyPr/>
          <a:lstStyle/>
          <a:p>
            <a:pPr marL="0" indent="0">
              <a:buNone/>
            </a:pPr>
            <a:r>
              <a:rPr lang="sv-SE" dirty="0"/>
              <a:t>Resursbehov per dag, Heltidsschema</a:t>
            </a:r>
          </a:p>
        </p:txBody>
      </p:sp>
      <p:sp>
        <p:nvSpPr>
          <p:cNvPr id="10" name="Frihandsfigur: Form 9">
            <a:extLst>
              <a:ext uri="{FF2B5EF4-FFF2-40B4-BE49-F238E27FC236}">
                <a16:creationId xmlns:a16="http://schemas.microsoft.com/office/drawing/2014/main" id="{BBD1ECF9-F16D-F2EF-6D8F-7A7DB2816E73}"/>
              </a:ext>
            </a:extLst>
          </p:cNvPr>
          <p:cNvSpPr/>
          <p:nvPr/>
        </p:nvSpPr>
        <p:spPr>
          <a:xfrm>
            <a:off x="749697" y="2348708"/>
            <a:ext cx="10340182" cy="2489992"/>
          </a:xfrm>
          <a:custGeom>
            <a:avLst/>
            <a:gdLst>
              <a:gd name="connsiteX0" fmla="*/ 0 w 10340182"/>
              <a:gd name="connsiteY0" fmla="*/ 2489992 h 2489992"/>
              <a:gd name="connsiteX1" fmla="*/ 1047750 w 10340182"/>
              <a:gd name="connsiteY1" fmla="*/ 213517 h 2489992"/>
              <a:gd name="connsiteX2" fmla="*/ 2609850 w 10340182"/>
              <a:gd name="connsiteY2" fmla="*/ 1318417 h 2489992"/>
              <a:gd name="connsiteX3" fmla="*/ 4695825 w 10340182"/>
              <a:gd name="connsiteY3" fmla="*/ 70642 h 2489992"/>
              <a:gd name="connsiteX4" fmla="*/ 6896100 w 10340182"/>
              <a:gd name="connsiteY4" fmla="*/ 2156617 h 2489992"/>
              <a:gd name="connsiteX5" fmla="*/ 8972550 w 10340182"/>
              <a:gd name="connsiteY5" fmla="*/ 3967 h 2489992"/>
              <a:gd name="connsiteX6" fmla="*/ 10239375 w 10340182"/>
              <a:gd name="connsiteY6" fmla="*/ 1623217 h 2489992"/>
              <a:gd name="connsiteX7" fmla="*/ 10267950 w 10340182"/>
              <a:gd name="connsiteY7" fmla="*/ 1661317 h 2489992"/>
              <a:gd name="connsiteX8" fmla="*/ 10315575 w 10340182"/>
              <a:gd name="connsiteY8" fmla="*/ 1680367 h 2489992"/>
              <a:gd name="connsiteX9" fmla="*/ 10315575 w 10340182"/>
              <a:gd name="connsiteY9" fmla="*/ 1680367 h 2489992"/>
              <a:gd name="connsiteX10" fmla="*/ 10325100 w 10340182"/>
              <a:gd name="connsiteY10" fmla="*/ 1680367 h 2489992"/>
              <a:gd name="connsiteX11" fmla="*/ 10325100 w 10340182"/>
              <a:gd name="connsiteY11" fmla="*/ 1680367 h 2489992"/>
              <a:gd name="connsiteX12" fmla="*/ 10325100 w 10340182"/>
              <a:gd name="connsiteY12" fmla="*/ 1680367 h 2489992"/>
              <a:gd name="connsiteX13" fmla="*/ 10325100 w 10340182"/>
              <a:gd name="connsiteY13" fmla="*/ 1689892 h 2489992"/>
              <a:gd name="connsiteX14" fmla="*/ 10325100 w 10340182"/>
              <a:gd name="connsiteY14" fmla="*/ 1689892 h 248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40182" h="2489992">
                <a:moveTo>
                  <a:pt x="0" y="2489992"/>
                </a:moveTo>
                <a:cubicBezTo>
                  <a:pt x="306387" y="1449385"/>
                  <a:pt x="612775" y="408779"/>
                  <a:pt x="1047750" y="213517"/>
                </a:cubicBezTo>
                <a:cubicBezTo>
                  <a:pt x="1482725" y="18255"/>
                  <a:pt x="2001838" y="1342229"/>
                  <a:pt x="2609850" y="1318417"/>
                </a:cubicBezTo>
                <a:cubicBezTo>
                  <a:pt x="3217863" y="1294604"/>
                  <a:pt x="3981450" y="-69058"/>
                  <a:pt x="4695825" y="70642"/>
                </a:cubicBezTo>
                <a:cubicBezTo>
                  <a:pt x="5410200" y="210342"/>
                  <a:pt x="6183313" y="2167729"/>
                  <a:pt x="6896100" y="2156617"/>
                </a:cubicBezTo>
                <a:cubicBezTo>
                  <a:pt x="7608887" y="2145505"/>
                  <a:pt x="8415338" y="92867"/>
                  <a:pt x="8972550" y="3967"/>
                </a:cubicBezTo>
                <a:cubicBezTo>
                  <a:pt x="9529762" y="-84933"/>
                  <a:pt x="10023475" y="1346992"/>
                  <a:pt x="10239375" y="1623217"/>
                </a:cubicBezTo>
                <a:cubicBezTo>
                  <a:pt x="10455275" y="1899442"/>
                  <a:pt x="10255250" y="1651792"/>
                  <a:pt x="10267950" y="1661317"/>
                </a:cubicBezTo>
                <a:cubicBezTo>
                  <a:pt x="10280650" y="1670842"/>
                  <a:pt x="10315575" y="1680367"/>
                  <a:pt x="10315575" y="1680367"/>
                </a:cubicBezTo>
                <a:lnTo>
                  <a:pt x="10315575" y="1680367"/>
                </a:lnTo>
                <a:lnTo>
                  <a:pt x="10325100" y="1680367"/>
                </a:lnTo>
                <a:lnTo>
                  <a:pt x="10325100" y="1680367"/>
                </a:lnTo>
                <a:lnTo>
                  <a:pt x="10325100" y="1680367"/>
                </a:lnTo>
                <a:lnTo>
                  <a:pt x="10325100" y="1689892"/>
                </a:lnTo>
                <a:lnTo>
                  <a:pt x="10325100" y="1689892"/>
                </a:ln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il: nedåt 10">
            <a:extLst>
              <a:ext uri="{FF2B5EF4-FFF2-40B4-BE49-F238E27FC236}">
                <a16:creationId xmlns:a16="http://schemas.microsoft.com/office/drawing/2014/main" id="{134076ED-DFBD-6138-F7E1-5157ADE7D217}"/>
              </a:ext>
            </a:extLst>
          </p:cNvPr>
          <p:cNvSpPr/>
          <p:nvPr/>
        </p:nvSpPr>
        <p:spPr>
          <a:xfrm>
            <a:off x="1647825" y="137030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il: nedåt 11">
            <a:extLst>
              <a:ext uri="{FF2B5EF4-FFF2-40B4-BE49-F238E27FC236}">
                <a16:creationId xmlns:a16="http://schemas.microsoft.com/office/drawing/2014/main" id="{79111AA3-3216-FD6E-B273-3A64796F4334}"/>
              </a:ext>
            </a:extLst>
          </p:cNvPr>
          <p:cNvSpPr/>
          <p:nvPr/>
        </p:nvSpPr>
        <p:spPr>
          <a:xfrm>
            <a:off x="5086350" y="137030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Pil: nedåt 12">
            <a:extLst>
              <a:ext uri="{FF2B5EF4-FFF2-40B4-BE49-F238E27FC236}">
                <a16:creationId xmlns:a16="http://schemas.microsoft.com/office/drawing/2014/main" id="{8496AA0F-A20B-205F-C67D-CC21803CCBDC}"/>
              </a:ext>
            </a:extLst>
          </p:cNvPr>
          <p:cNvSpPr/>
          <p:nvPr/>
        </p:nvSpPr>
        <p:spPr>
          <a:xfrm>
            <a:off x="9515475" y="128587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Frihandsfigur: Form 13">
            <a:extLst>
              <a:ext uri="{FF2B5EF4-FFF2-40B4-BE49-F238E27FC236}">
                <a16:creationId xmlns:a16="http://schemas.microsoft.com/office/drawing/2014/main" id="{D46783D2-EEF1-6A94-E20B-6A5222D89DCB}"/>
              </a:ext>
            </a:extLst>
          </p:cNvPr>
          <p:cNvSpPr/>
          <p:nvPr/>
        </p:nvSpPr>
        <p:spPr>
          <a:xfrm>
            <a:off x="618090" y="2703006"/>
            <a:ext cx="10603395" cy="1797748"/>
          </a:xfrm>
          <a:custGeom>
            <a:avLst/>
            <a:gdLst>
              <a:gd name="connsiteX0" fmla="*/ 0 w 10603395"/>
              <a:gd name="connsiteY0" fmla="*/ 1797748 h 1797748"/>
              <a:gd name="connsiteX1" fmla="*/ 1181100 w 10603395"/>
              <a:gd name="connsiteY1" fmla="*/ 207073 h 1797748"/>
              <a:gd name="connsiteX2" fmla="*/ 2705100 w 10603395"/>
              <a:gd name="connsiteY2" fmla="*/ 788098 h 1797748"/>
              <a:gd name="connsiteX3" fmla="*/ 4619625 w 10603395"/>
              <a:gd name="connsiteY3" fmla="*/ 7048 h 1797748"/>
              <a:gd name="connsiteX4" fmla="*/ 6953250 w 10603395"/>
              <a:gd name="connsiteY4" fmla="*/ 1340548 h 1797748"/>
              <a:gd name="connsiteX5" fmla="*/ 9039225 w 10603395"/>
              <a:gd name="connsiteY5" fmla="*/ 54673 h 1797748"/>
              <a:gd name="connsiteX6" fmla="*/ 10429875 w 10603395"/>
              <a:gd name="connsiteY6" fmla="*/ 769048 h 1797748"/>
              <a:gd name="connsiteX7" fmla="*/ 10582275 w 10603395"/>
              <a:gd name="connsiteY7" fmla="*/ 864298 h 1797748"/>
              <a:gd name="connsiteX8" fmla="*/ 10582275 w 10603395"/>
              <a:gd name="connsiteY8" fmla="*/ 864298 h 179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3395" h="1797748">
                <a:moveTo>
                  <a:pt x="0" y="1797748"/>
                </a:moveTo>
                <a:cubicBezTo>
                  <a:pt x="365125" y="1086548"/>
                  <a:pt x="730250" y="375348"/>
                  <a:pt x="1181100" y="207073"/>
                </a:cubicBezTo>
                <a:cubicBezTo>
                  <a:pt x="1631950" y="38798"/>
                  <a:pt x="2132013" y="821435"/>
                  <a:pt x="2705100" y="788098"/>
                </a:cubicBezTo>
                <a:cubicBezTo>
                  <a:pt x="3278188" y="754760"/>
                  <a:pt x="3911600" y="-85027"/>
                  <a:pt x="4619625" y="7048"/>
                </a:cubicBezTo>
                <a:cubicBezTo>
                  <a:pt x="5327650" y="99123"/>
                  <a:pt x="6216650" y="1332610"/>
                  <a:pt x="6953250" y="1340548"/>
                </a:cubicBezTo>
                <a:cubicBezTo>
                  <a:pt x="7689850" y="1348485"/>
                  <a:pt x="8459788" y="149923"/>
                  <a:pt x="9039225" y="54673"/>
                </a:cubicBezTo>
                <a:cubicBezTo>
                  <a:pt x="9618663" y="-40577"/>
                  <a:pt x="10172700" y="634111"/>
                  <a:pt x="10429875" y="769048"/>
                </a:cubicBezTo>
                <a:cubicBezTo>
                  <a:pt x="10687050" y="903985"/>
                  <a:pt x="10582275" y="864298"/>
                  <a:pt x="10582275" y="864298"/>
                </a:cubicBezTo>
                <a:lnTo>
                  <a:pt x="10582275" y="86429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ln w="0"/>
              <a:solidFill>
                <a:schemeClr val="accent1"/>
              </a:solidFill>
              <a:effectLst>
                <a:outerShdw blurRad="38100" dist="25400" dir="5400000" algn="ctr" rotWithShape="0">
                  <a:srgbClr val="6E747A">
                    <a:alpha val="43000"/>
                  </a:srgbClr>
                </a:outerShdw>
              </a:effectLst>
            </a:endParaRPr>
          </a:p>
        </p:txBody>
      </p:sp>
      <p:cxnSp>
        <p:nvCxnSpPr>
          <p:cNvPr id="16" name="Rak koppling 15">
            <a:extLst>
              <a:ext uri="{FF2B5EF4-FFF2-40B4-BE49-F238E27FC236}">
                <a16:creationId xmlns:a16="http://schemas.microsoft.com/office/drawing/2014/main" id="{BF5BC95F-D912-9A6F-7AAD-90A6D4A4B7F0}"/>
              </a:ext>
            </a:extLst>
          </p:cNvPr>
          <p:cNvCxnSpPr/>
          <p:nvPr/>
        </p:nvCxnSpPr>
        <p:spPr>
          <a:xfrm flipV="1">
            <a:off x="544513" y="2614804"/>
            <a:ext cx="9856787" cy="88202"/>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17" name="textruta 16">
            <a:extLst>
              <a:ext uri="{FF2B5EF4-FFF2-40B4-BE49-F238E27FC236}">
                <a16:creationId xmlns:a16="http://schemas.microsoft.com/office/drawing/2014/main" id="{F4C3E0A7-F95E-DF14-2B79-622C4528B509}"/>
              </a:ext>
            </a:extLst>
          </p:cNvPr>
          <p:cNvSpPr txBox="1"/>
          <p:nvPr/>
        </p:nvSpPr>
        <p:spPr>
          <a:xfrm>
            <a:off x="7057967" y="3366804"/>
            <a:ext cx="1175322" cy="369332"/>
          </a:xfrm>
          <a:prstGeom prst="rect">
            <a:avLst/>
          </a:prstGeom>
          <a:noFill/>
        </p:spPr>
        <p:txBody>
          <a:bodyPr wrap="none" rtlCol="0">
            <a:spAutoFit/>
          </a:bodyPr>
          <a:lstStyle/>
          <a:p>
            <a:r>
              <a:rPr lang="sv-SE" dirty="0">
                <a:solidFill>
                  <a:srgbClr val="0070C0"/>
                </a:solidFill>
              </a:rPr>
              <a:t>Resurstid</a:t>
            </a:r>
          </a:p>
        </p:txBody>
      </p:sp>
      <p:sp>
        <p:nvSpPr>
          <p:cNvPr id="22" name="textruta 21">
            <a:extLst>
              <a:ext uri="{FF2B5EF4-FFF2-40B4-BE49-F238E27FC236}">
                <a16:creationId xmlns:a16="http://schemas.microsoft.com/office/drawing/2014/main" id="{1B7050CE-0BC3-CA6A-6EAC-743093A9B0B1}"/>
              </a:ext>
            </a:extLst>
          </p:cNvPr>
          <p:cNvSpPr txBox="1"/>
          <p:nvPr/>
        </p:nvSpPr>
        <p:spPr>
          <a:xfrm>
            <a:off x="2762250" y="2872638"/>
            <a:ext cx="1064715" cy="338554"/>
          </a:xfrm>
          <a:prstGeom prst="rect">
            <a:avLst/>
          </a:prstGeom>
          <a:noFill/>
        </p:spPr>
        <p:txBody>
          <a:bodyPr wrap="none" rtlCol="0">
            <a:spAutoFit/>
          </a:bodyPr>
          <a:lstStyle/>
          <a:p>
            <a:r>
              <a:rPr lang="sv-SE" sz="1600" dirty="0">
                <a:solidFill>
                  <a:srgbClr val="0070C0"/>
                </a:solidFill>
              </a:rPr>
              <a:t>Resurstid</a:t>
            </a:r>
          </a:p>
        </p:txBody>
      </p:sp>
      <p:sp>
        <p:nvSpPr>
          <p:cNvPr id="23" name="textruta 22">
            <a:extLst>
              <a:ext uri="{FF2B5EF4-FFF2-40B4-BE49-F238E27FC236}">
                <a16:creationId xmlns:a16="http://schemas.microsoft.com/office/drawing/2014/main" id="{FDF62164-0C2C-E8FE-566E-627E83302C5C}"/>
              </a:ext>
            </a:extLst>
          </p:cNvPr>
          <p:cNvSpPr txBox="1"/>
          <p:nvPr/>
        </p:nvSpPr>
        <p:spPr>
          <a:xfrm>
            <a:off x="6858000" y="4735464"/>
            <a:ext cx="2250103" cy="369332"/>
          </a:xfrm>
          <a:prstGeom prst="rect">
            <a:avLst/>
          </a:prstGeom>
          <a:noFill/>
          <a:ln w="57150">
            <a:solidFill>
              <a:srgbClr val="0070C0"/>
            </a:solidFill>
            <a:prstDash val="solid"/>
          </a:ln>
        </p:spPr>
        <p:txBody>
          <a:bodyPr wrap="none" rtlCol="0">
            <a:spAutoFit/>
          </a:bodyPr>
          <a:lstStyle/>
          <a:p>
            <a:r>
              <a:rPr lang="sv-SE" dirty="0"/>
              <a:t>Gem. AKTIVITETER</a:t>
            </a:r>
          </a:p>
        </p:txBody>
      </p:sp>
      <p:sp>
        <p:nvSpPr>
          <p:cNvPr id="24" name="textruta 23">
            <a:extLst>
              <a:ext uri="{FF2B5EF4-FFF2-40B4-BE49-F238E27FC236}">
                <a16:creationId xmlns:a16="http://schemas.microsoft.com/office/drawing/2014/main" id="{5A2A315C-32D7-B22A-7558-9E2C8FB3818B}"/>
              </a:ext>
            </a:extLst>
          </p:cNvPr>
          <p:cNvSpPr txBox="1"/>
          <p:nvPr/>
        </p:nvSpPr>
        <p:spPr>
          <a:xfrm>
            <a:off x="2619375" y="5705475"/>
            <a:ext cx="7496174" cy="307777"/>
          </a:xfrm>
          <a:prstGeom prst="rect">
            <a:avLst/>
          </a:prstGeom>
          <a:noFill/>
          <a:ln w="28575">
            <a:solidFill>
              <a:srgbClr val="0070C0"/>
            </a:solidFill>
          </a:ln>
        </p:spPr>
        <p:txBody>
          <a:bodyPr wrap="square" rtlCol="0">
            <a:spAutoFit/>
          </a:bodyPr>
          <a:lstStyle/>
          <a:p>
            <a:pPr algn="ctr"/>
            <a:r>
              <a:rPr lang="sv-SE" sz="1400" dirty="0"/>
              <a:t>AKTIVITETER</a:t>
            </a:r>
          </a:p>
        </p:txBody>
      </p:sp>
      <p:sp>
        <p:nvSpPr>
          <p:cNvPr id="3" name="textruta 2">
            <a:extLst>
              <a:ext uri="{FF2B5EF4-FFF2-40B4-BE49-F238E27FC236}">
                <a16:creationId xmlns:a16="http://schemas.microsoft.com/office/drawing/2014/main" id="{9BAA5926-9862-9760-FABD-A098163CFE12}"/>
              </a:ext>
            </a:extLst>
          </p:cNvPr>
          <p:cNvSpPr txBox="1"/>
          <p:nvPr/>
        </p:nvSpPr>
        <p:spPr>
          <a:xfrm>
            <a:off x="464140" y="2175908"/>
            <a:ext cx="557608" cy="584775"/>
          </a:xfrm>
          <a:prstGeom prst="rect">
            <a:avLst/>
          </a:prstGeom>
          <a:noFill/>
        </p:spPr>
        <p:txBody>
          <a:bodyPr wrap="square" rtlCol="0">
            <a:spAutoFit/>
          </a:bodyPr>
          <a:lstStyle/>
          <a:p>
            <a:r>
              <a:rPr lang="sv-SE" sz="3200" dirty="0"/>
              <a:t>4</a:t>
            </a:r>
          </a:p>
        </p:txBody>
      </p:sp>
      <p:sp>
        <p:nvSpPr>
          <p:cNvPr id="4" name="textruta 3">
            <a:extLst>
              <a:ext uri="{FF2B5EF4-FFF2-40B4-BE49-F238E27FC236}">
                <a16:creationId xmlns:a16="http://schemas.microsoft.com/office/drawing/2014/main" id="{0083ACDE-BB05-F6B7-DD58-D0874CB5A6F3}"/>
              </a:ext>
            </a:extLst>
          </p:cNvPr>
          <p:cNvSpPr txBox="1"/>
          <p:nvPr/>
        </p:nvSpPr>
        <p:spPr>
          <a:xfrm>
            <a:off x="7412323" y="3619607"/>
            <a:ext cx="350552" cy="461665"/>
          </a:xfrm>
          <a:prstGeom prst="rect">
            <a:avLst/>
          </a:prstGeom>
          <a:noFill/>
        </p:spPr>
        <p:txBody>
          <a:bodyPr wrap="square" rtlCol="0">
            <a:spAutoFit/>
          </a:bodyPr>
          <a:lstStyle/>
          <a:p>
            <a:r>
              <a:rPr lang="sv-SE" sz="2400" dirty="0"/>
              <a:t>2</a:t>
            </a:r>
          </a:p>
        </p:txBody>
      </p:sp>
      <p:pic>
        <p:nvPicPr>
          <p:cNvPr id="6" name="Bildobjekt 5">
            <a:extLst>
              <a:ext uri="{FF2B5EF4-FFF2-40B4-BE49-F238E27FC236}">
                <a16:creationId xmlns:a16="http://schemas.microsoft.com/office/drawing/2014/main" id="{4E5D7A29-B5FE-AFA9-6E85-824690E06A98}"/>
              </a:ext>
            </a:extLst>
          </p:cNvPr>
          <p:cNvPicPr>
            <a:picLocks noChangeAspect="1"/>
          </p:cNvPicPr>
          <p:nvPr/>
        </p:nvPicPr>
        <p:blipFill>
          <a:blip r:embed="rId2"/>
          <a:stretch>
            <a:fillRect/>
          </a:stretch>
        </p:blipFill>
        <p:spPr>
          <a:xfrm>
            <a:off x="7131545" y="2703006"/>
            <a:ext cx="1175322" cy="732791"/>
          </a:xfrm>
          <a:prstGeom prst="rect">
            <a:avLst/>
          </a:prstGeom>
        </p:spPr>
      </p:pic>
      <p:pic>
        <p:nvPicPr>
          <p:cNvPr id="7" name="Bildobjekt 6">
            <a:extLst>
              <a:ext uri="{FF2B5EF4-FFF2-40B4-BE49-F238E27FC236}">
                <a16:creationId xmlns:a16="http://schemas.microsoft.com/office/drawing/2014/main" id="{25B3D7E4-C963-48C6-EE14-BD6C235BB2D4}"/>
              </a:ext>
            </a:extLst>
          </p:cNvPr>
          <p:cNvPicPr>
            <a:picLocks noChangeAspect="1"/>
          </p:cNvPicPr>
          <p:nvPr/>
        </p:nvPicPr>
        <p:blipFill>
          <a:blip r:embed="rId3"/>
          <a:stretch>
            <a:fillRect/>
          </a:stretch>
        </p:blipFill>
        <p:spPr>
          <a:xfrm>
            <a:off x="2799011" y="2071656"/>
            <a:ext cx="1176630" cy="737680"/>
          </a:xfrm>
          <a:prstGeom prst="rect">
            <a:avLst/>
          </a:prstGeom>
        </p:spPr>
      </p:pic>
    </p:spTree>
    <p:extLst>
      <p:ext uri="{BB962C8B-B14F-4D97-AF65-F5344CB8AC3E}">
        <p14:creationId xmlns:p14="http://schemas.microsoft.com/office/powerpoint/2010/main" val="28887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14" grpId="0" animBg="1"/>
      <p:bldP spid="17" grpId="0"/>
      <p:bldP spid="22" grpId="0"/>
      <p:bldP spid="23" grpId="0" animBg="1"/>
      <p:bldP spid="24"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B9EDCE-92DD-2303-04BB-D32346FEAC98}"/>
              </a:ext>
            </a:extLst>
          </p:cNvPr>
          <p:cNvSpPr>
            <a:spLocks noGrp="1"/>
          </p:cNvSpPr>
          <p:nvPr>
            <p:ph type="title"/>
          </p:nvPr>
        </p:nvSpPr>
        <p:spPr/>
        <p:txBody>
          <a:bodyPr/>
          <a:lstStyle/>
          <a:p>
            <a:r>
              <a:rPr lang="sv-SE" dirty="0"/>
              <a:t>Tankar kring beslutet</a:t>
            </a:r>
          </a:p>
        </p:txBody>
      </p:sp>
      <p:sp>
        <p:nvSpPr>
          <p:cNvPr id="3" name="Platshållare för innehåll 2">
            <a:extLst>
              <a:ext uri="{FF2B5EF4-FFF2-40B4-BE49-F238E27FC236}">
                <a16:creationId xmlns:a16="http://schemas.microsoft.com/office/drawing/2014/main" id="{430B0CC3-C2FE-CC92-09A4-9C23EFE0B386}"/>
              </a:ext>
            </a:extLst>
          </p:cNvPr>
          <p:cNvSpPr>
            <a:spLocks noGrp="1"/>
          </p:cNvSpPr>
          <p:nvPr>
            <p:ph idx="1"/>
          </p:nvPr>
        </p:nvSpPr>
        <p:spPr/>
        <p:txBody>
          <a:bodyPr/>
          <a:lstStyle/>
          <a:p>
            <a:r>
              <a:rPr lang="sv-SE" sz="1800" dirty="0"/>
              <a:t>Arbetsgrupp skapades för att hitta ett nytt sätt att arbeta med aktiviteterna</a:t>
            </a:r>
          </a:p>
          <a:p>
            <a:r>
              <a:rPr lang="sv-SE" sz="1800" dirty="0"/>
              <a:t>Parallell process med tjänster som drogs in</a:t>
            </a:r>
          </a:p>
          <a:p>
            <a:r>
              <a:rPr lang="sv-SE" sz="1800" dirty="0"/>
              <a:t>Möte med Laholms kommun för att få inspiration</a:t>
            </a:r>
          </a:p>
          <a:p>
            <a:r>
              <a:rPr lang="sv-SE" sz="1800" dirty="0"/>
              <a:t>Skapande av uppdragsbeskrivning ombud och arbetssätt</a:t>
            </a:r>
          </a:p>
          <a:p>
            <a:r>
              <a:rPr lang="sv-SE" sz="1800" dirty="0"/>
              <a:t>Motivera till </a:t>
            </a:r>
            <a:r>
              <a:rPr lang="sv-SE" sz="1800" dirty="0" err="1"/>
              <a:t>nytänk</a:t>
            </a:r>
            <a:r>
              <a:rPr lang="sv-SE" sz="1800" dirty="0"/>
              <a:t>.</a:t>
            </a:r>
          </a:p>
          <a:p>
            <a:pPr marL="0" indent="0">
              <a:buNone/>
            </a:pPr>
            <a:r>
              <a:rPr lang="sv-SE" sz="1800" dirty="0">
                <a:solidFill>
                  <a:srgbClr val="00B050"/>
                </a:solidFill>
              </a:rPr>
              <a:t>VÅRA MÅL</a:t>
            </a:r>
          </a:p>
          <a:p>
            <a:r>
              <a:rPr lang="sv-SE" sz="1800" dirty="0"/>
              <a:t>Aktiviteter behöver inte alltid vara stora och ”välplanerade”. Det lilla och spontana i vardagen, på avdelningen, är också aktivitet och guld värt för de boende. </a:t>
            </a:r>
          </a:p>
          <a:p>
            <a:r>
              <a:rPr lang="sv-SE" sz="1800" dirty="0"/>
              <a:t>Vi ska nå ALLA utifrån deras förutsättningar och behov.</a:t>
            </a:r>
          </a:p>
          <a:p>
            <a:endParaRPr lang="sv-SE" sz="2400" dirty="0"/>
          </a:p>
        </p:txBody>
      </p:sp>
    </p:spTree>
    <p:extLst>
      <p:ext uri="{BB962C8B-B14F-4D97-AF65-F5344CB8AC3E}">
        <p14:creationId xmlns:p14="http://schemas.microsoft.com/office/powerpoint/2010/main" val="93846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leksak, tecknad serie&#10;&#10;AI-genererat innehåll kan vara felaktigt.">
            <a:extLst>
              <a:ext uri="{FF2B5EF4-FFF2-40B4-BE49-F238E27FC236}">
                <a16:creationId xmlns:a16="http://schemas.microsoft.com/office/drawing/2014/main" id="{84F96E5B-1A28-FA44-5F21-AA26D433AD6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10056" y="4080932"/>
            <a:ext cx="2777067" cy="2777067"/>
          </a:xfrm>
          <a:prstGeom prst="rect">
            <a:avLst/>
          </a:prstGeom>
        </p:spPr>
      </p:pic>
      <p:sp>
        <p:nvSpPr>
          <p:cNvPr id="2" name="Rubrik 1">
            <a:extLst>
              <a:ext uri="{FF2B5EF4-FFF2-40B4-BE49-F238E27FC236}">
                <a16:creationId xmlns:a16="http://schemas.microsoft.com/office/drawing/2014/main" id="{DA37CDCF-5A58-F42B-A17A-8A97855871C2}"/>
              </a:ext>
            </a:extLst>
          </p:cNvPr>
          <p:cNvSpPr>
            <a:spLocks noGrp="1"/>
          </p:cNvSpPr>
          <p:nvPr>
            <p:ph type="title"/>
          </p:nvPr>
        </p:nvSpPr>
        <p:spPr/>
        <p:txBody>
          <a:bodyPr/>
          <a:lstStyle/>
          <a:p>
            <a:pPr algn="ctr"/>
            <a:r>
              <a:rPr lang="sv-SE" b="1" dirty="0"/>
              <a:t>Uppdragsbeskrivning aktivitetsombud</a:t>
            </a:r>
          </a:p>
        </p:txBody>
      </p:sp>
      <p:sp>
        <p:nvSpPr>
          <p:cNvPr id="3" name="Platshållare för innehåll 2">
            <a:extLst>
              <a:ext uri="{FF2B5EF4-FFF2-40B4-BE49-F238E27FC236}">
                <a16:creationId xmlns:a16="http://schemas.microsoft.com/office/drawing/2014/main" id="{640D7153-D086-0DDF-1A30-82F091B23B08}"/>
              </a:ext>
            </a:extLst>
          </p:cNvPr>
          <p:cNvSpPr>
            <a:spLocks noGrp="1"/>
          </p:cNvSpPr>
          <p:nvPr>
            <p:ph idx="1"/>
          </p:nvPr>
        </p:nvSpPr>
        <p:spPr>
          <a:xfrm>
            <a:off x="576917" y="1847090"/>
            <a:ext cx="10437395" cy="3680848"/>
          </a:xfrm>
        </p:spPr>
        <p:txBody>
          <a:bodyPr/>
          <a:lstStyle/>
          <a:p>
            <a:pPr marL="249238" lvl="1" indent="0">
              <a:buNone/>
            </a:pPr>
            <a:r>
              <a:rPr lang="sv-SE" sz="2000" b="1" dirty="0"/>
              <a:t>Deltagande i möten: </a:t>
            </a:r>
          </a:p>
          <a:p>
            <a:pPr marL="249238" lvl="1" indent="0">
              <a:buNone/>
            </a:pPr>
            <a:endParaRPr lang="sv-SE" sz="2000" b="1" dirty="0"/>
          </a:p>
          <a:p>
            <a:pPr lvl="1">
              <a:lnSpc>
                <a:spcPct val="150000"/>
              </a:lnSpc>
            </a:pPr>
            <a:r>
              <a:rPr lang="sv-SE" sz="2000" dirty="0"/>
              <a:t>Delta aktivt i alla planeringsmöten ihop med administratör och sektionschef.</a:t>
            </a:r>
          </a:p>
          <a:p>
            <a:pPr lvl="1">
              <a:lnSpc>
                <a:spcPct val="150000"/>
              </a:lnSpc>
            </a:pPr>
            <a:r>
              <a:rPr lang="sv-SE" sz="2000" dirty="0"/>
              <a:t>Bidra med idéer och förslag, och ta del av diskussioner och beslut som fattas. </a:t>
            </a:r>
          </a:p>
          <a:p>
            <a:pPr lvl="1">
              <a:lnSpc>
                <a:spcPct val="150000"/>
              </a:lnSpc>
            </a:pPr>
            <a:r>
              <a:rPr lang="sv-SE" sz="2000" dirty="0"/>
              <a:t>Ta med punkter från kollegor och omsorgstagare till mötet.  </a:t>
            </a:r>
          </a:p>
          <a:p>
            <a:endParaRPr lang="sv-SE" dirty="0"/>
          </a:p>
        </p:txBody>
      </p:sp>
    </p:spTree>
    <p:extLst>
      <p:ext uri="{BB962C8B-B14F-4D97-AF65-F5344CB8AC3E}">
        <p14:creationId xmlns:p14="http://schemas.microsoft.com/office/powerpoint/2010/main" val="3391353472"/>
      </p:ext>
    </p:extLst>
  </p:cSld>
  <p:clrMapOvr>
    <a:masterClrMapping/>
  </p:clrMapOvr>
</p:sld>
</file>

<file path=ppt/theme/theme1.xml><?xml version="1.0" encoding="utf-8"?>
<a:theme xmlns:a="http://schemas.openxmlformats.org/drawingml/2006/main" name="Ljungby Kommun">
  <a:themeElements>
    <a:clrScheme name="Ljungby Kommun">
      <a:dk1>
        <a:sysClr val="windowText" lastClr="000000"/>
      </a:dk1>
      <a:lt1>
        <a:sysClr val="window" lastClr="FFFFFF"/>
      </a:lt1>
      <a:dk2>
        <a:srgbClr val="000000"/>
      </a:dk2>
      <a:lt2>
        <a:srgbClr val="FFFFFF"/>
      </a:lt2>
      <a:accent1>
        <a:srgbClr val="C80B47"/>
      </a:accent1>
      <a:accent2>
        <a:srgbClr val="F85026"/>
      </a:accent2>
      <a:accent3>
        <a:srgbClr val="2CC5B1"/>
      </a:accent3>
      <a:accent4>
        <a:srgbClr val="7F66A0"/>
      </a:accent4>
      <a:accent5>
        <a:srgbClr val="009966"/>
      </a:accent5>
      <a:accent6>
        <a:srgbClr val="CC9900"/>
      </a:accent6>
      <a:hlink>
        <a:srgbClr val="000000"/>
      </a:hlink>
      <a:folHlink>
        <a:srgbClr val="000000"/>
      </a:folHlink>
    </a:clrScheme>
    <a:fontScheme name="Ljungby kommun">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4F45343-0291-4029-9936-164439D21502}" vid="{612F0BAB-102F-4879-A322-321DEE794D1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8033D39D2C4CA40A41397E8E0E56D5C" ma:contentTypeVersion="12" ma:contentTypeDescription="Skapa ett nytt dokument." ma:contentTypeScope="" ma:versionID="4c92ded9153ce2525276a25a812d4029">
  <xsd:schema xmlns:xsd="http://www.w3.org/2001/XMLSchema" xmlns:xs="http://www.w3.org/2001/XMLSchema" xmlns:p="http://schemas.microsoft.com/office/2006/metadata/properties" xmlns:ns2="8e99f260-c6ae-4c03-97df-62871122f26d" xmlns:ns3="276a8322-55bb-4d8e-8151-7eb4066d8fb4" targetNamespace="http://schemas.microsoft.com/office/2006/metadata/properties" ma:root="true" ma:fieldsID="c9e378d978e02577c95a857fd589946f" ns2:_="" ns3:_="">
    <xsd:import namespace="8e99f260-c6ae-4c03-97df-62871122f26d"/>
    <xsd:import namespace="276a8322-55bb-4d8e-8151-7eb4066d8f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99f260-c6ae-4c03-97df-62871122f2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6a8322-55bb-4d8e-8151-7eb4066d8fb4"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8E05D-7A35-479D-BA02-BEA2F4D8424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593C70-5437-44CE-9A38-05BA50D73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99f260-c6ae-4c03-97df-62871122f26d"/>
    <ds:schemaRef ds:uri="276a8322-55bb-4d8e-8151-7eb4066d8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E2E22C-40EE-4CE6-8F9A-3ACD1D68B6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Mall Ljungby kommun</Template>
  <TotalTime>130</TotalTime>
  <Words>1048</Words>
  <Application>Microsoft Office PowerPoint</Application>
  <PresentationFormat>Bredbild</PresentationFormat>
  <Paragraphs>116</Paragraphs>
  <Slides>24</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24</vt:i4>
      </vt:variant>
    </vt:vector>
  </HeadingPairs>
  <TitlesOfParts>
    <vt:vector size="27" baseType="lpstr">
      <vt:lpstr>Arial</vt:lpstr>
      <vt:lpstr>Rockwell</vt:lpstr>
      <vt:lpstr>Ljungby Kommun</vt:lpstr>
      <vt:lpstr>KPR</vt:lpstr>
      <vt:lpstr>Frågor</vt:lpstr>
      <vt:lpstr>Dagcentralerna / Mötesplatserna på äldreboenden  fick en del information från Violetta Ulianov som är sektionschef på Åsikten om hur de håller på att lösa med schemalagd tid för aktiviteter. Hur fungerar det på övriga boendena ? </vt:lpstr>
      <vt:lpstr>Planering Aktiviteter</vt:lpstr>
      <vt:lpstr>PowerPoint-presentation</vt:lpstr>
      <vt:lpstr>Vad innebär detta?</vt:lpstr>
      <vt:lpstr>PowerPoint-presentation</vt:lpstr>
      <vt:lpstr>Tankar kring beslutet</vt:lpstr>
      <vt:lpstr>Uppdragsbeskrivning aktivitetsombud</vt:lpstr>
      <vt:lpstr>PowerPoint-presentation</vt:lpstr>
      <vt:lpstr>Omsorgstagaren</vt:lpstr>
      <vt:lpstr>Hur arbeta? </vt:lpstr>
      <vt:lpstr>Schemaläggning av aktiviteterna</vt:lpstr>
      <vt:lpstr>Exempel på stående aktiviteter Haraberget</vt:lpstr>
      <vt:lpstr>Nuläge</vt:lpstr>
      <vt:lpstr>Vi välkomnar precis som tidigare!</vt:lpstr>
      <vt:lpstr>Hur ser köbilden ut till de olika boendena?  10 min.  Myndighet  </vt:lpstr>
      <vt:lpstr>Aktuell statistik särskilt boende ÄO - 250910</vt:lpstr>
      <vt:lpstr>Aktuell korttidsplats ÄO - 250910</vt:lpstr>
      <vt:lpstr>Hyresutveckling?</vt:lpstr>
      <vt:lpstr>Vilken nivå på de boendenas hälsotillstånd hålls på de olika boendena, det finns du de mellan trygghetsboendet o särskilt boende? </vt:lpstr>
      <vt:lpstr>Försäkringar/Hur är de boende försäkrade? Lösöre på boendet, personförsäkring?  </vt:lpstr>
      <vt:lpstr>PowerPoint-presentation</vt:lpstr>
      <vt:lpstr>Personflytt Varför flyttas personer runt mellan olika boendena? Otryggt för de gamla.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Solberg Anna</dc:creator>
  <cp:lastModifiedBy>Bublik Ljiljana</cp:lastModifiedBy>
  <cp:revision>14</cp:revision>
  <dcterms:created xsi:type="dcterms:W3CDTF">2025-09-23T11:46:37Z</dcterms:created>
  <dcterms:modified xsi:type="dcterms:W3CDTF">2025-09-29T13:32:51Z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0x010100E8033D39D2C4CA40A41397E8E0E56D5C</vt:lpwstr>
  </property>
</Properties>
</file>