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10"/>
  </p:notesMasterIdLst>
  <p:sldIdLst>
    <p:sldId id="257" r:id="rId2"/>
    <p:sldId id="263" r:id="rId3"/>
    <p:sldId id="264" r:id="rId4"/>
    <p:sldId id="266" r:id="rId5"/>
    <p:sldId id="259" r:id="rId6"/>
    <p:sldId id="261" r:id="rId7"/>
    <p:sldId id="260" r:id="rId8"/>
    <p:sldId id="265" r:id="rId9"/>
  </p:sldIdLst>
  <p:sldSz cx="7597775" cy="7597775"/>
  <p:notesSz cx="6888163" cy="10020300"/>
  <p:defaultTextStyle>
    <a:defPPr>
      <a:defRPr lang="en-US"/>
    </a:defPPr>
    <a:lvl1pPr marL="0" algn="l" defTabSz="50584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5846" algn="l" defTabSz="50584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1692" algn="l" defTabSz="50584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7538" algn="l" defTabSz="50584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23384" algn="l" defTabSz="50584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29230" algn="l" defTabSz="50584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35076" algn="l" defTabSz="50584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40923" algn="l" defTabSz="50584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46769" algn="l" defTabSz="50584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392">
          <p15:clr>
            <a:srgbClr val="A4A3A4"/>
          </p15:clr>
        </p15:guide>
        <p15:guide id="4" pos="23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1004"/>
    <a:srgbClr val="003618"/>
    <a:srgbClr val="8E6C00"/>
    <a:srgbClr val="00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195987-FD38-4D48-A2B1-5FCC3A6B76D3}" v="5" dt="2025-11-11T18:00:19.4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1" autoAdjust="0"/>
    <p:restoredTop sz="94660"/>
  </p:normalViewPr>
  <p:slideViewPr>
    <p:cSldViewPr snapToGrid="0">
      <p:cViewPr varScale="1">
        <p:scale>
          <a:sx n="51" d="100"/>
          <a:sy n="51" d="100"/>
        </p:scale>
        <p:origin x="2316" y="276"/>
      </p:cViewPr>
      <p:guideLst>
        <p:guide orient="horz" pos="2165"/>
        <p:guide pos="2160"/>
        <p:guide orient="horz" pos="2392"/>
        <p:guide pos="2393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lla Andersson" userId="bf706094c359c25e" providerId="LiveId" clId="{FD195987-FD38-4D48-A2B1-5FCC3A6B76D3}"/>
    <pc:docChg chg="custSel modSld modNotesMaster">
      <pc:chgData name="Ulla Andersson" userId="bf706094c359c25e" providerId="LiveId" clId="{FD195987-FD38-4D48-A2B1-5FCC3A6B76D3}" dt="2025-11-18T11:50:01.249" v="109" actId="20577"/>
      <pc:docMkLst>
        <pc:docMk/>
      </pc:docMkLst>
      <pc:sldChg chg="modSp mod">
        <pc:chgData name="Ulla Andersson" userId="bf706094c359c25e" providerId="LiveId" clId="{FD195987-FD38-4D48-A2B1-5FCC3A6B76D3}" dt="2025-11-03T17:01:31.472" v="57" actId="14100"/>
        <pc:sldMkLst>
          <pc:docMk/>
          <pc:sldMk cId="1477138670" sldId="257"/>
        </pc:sldMkLst>
        <pc:spChg chg="mod">
          <ac:chgData name="Ulla Andersson" userId="bf706094c359c25e" providerId="LiveId" clId="{FD195987-FD38-4D48-A2B1-5FCC3A6B76D3}" dt="2025-11-03T17:00:49.092" v="54" actId="255"/>
          <ac:spMkLst>
            <pc:docMk/>
            <pc:sldMk cId="1477138670" sldId="257"/>
            <ac:spMk id="5" creationId="{DBA5884A-1ECF-758A-66D1-9312F80C1060}"/>
          </ac:spMkLst>
        </pc:spChg>
        <pc:picChg chg="mod">
          <ac:chgData name="Ulla Andersson" userId="bf706094c359c25e" providerId="LiveId" clId="{FD195987-FD38-4D48-A2B1-5FCC3A6B76D3}" dt="2025-11-03T17:01:31.472" v="57" actId="14100"/>
          <ac:picMkLst>
            <pc:docMk/>
            <pc:sldMk cId="1477138670" sldId="257"/>
            <ac:picMk id="14345" creationId="{00000000-0000-0000-0000-000000000000}"/>
          </ac:picMkLst>
        </pc:picChg>
      </pc:sldChg>
      <pc:sldChg chg="modNotes">
        <pc:chgData name="Ulla Andersson" userId="bf706094c359c25e" providerId="LiveId" clId="{FD195987-FD38-4D48-A2B1-5FCC3A6B76D3}" dt="2025-11-11T18:00:19.421" v="91"/>
        <pc:sldMkLst>
          <pc:docMk/>
          <pc:sldMk cId="2095459325" sldId="260"/>
        </pc:sldMkLst>
      </pc:sldChg>
      <pc:sldChg chg="addSp modSp mod">
        <pc:chgData name="Ulla Andersson" userId="bf706094c359c25e" providerId="LiveId" clId="{FD195987-FD38-4D48-A2B1-5FCC3A6B76D3}" dt="2025-11-03T17:23:15.890" v="90" actId="20577"/>
        <pc:sldMkLst>
          <pc:docMk/>
          <pc:sldMk cId="2440398457" sldId="263"/>
        </pc:sldMkLst>
        <pc:spChg chg="mod">
          <ac:chgData name="Ulla Andersson" userId="bf706094c359c25e" providerId="LiveId" clId="{FD195987-FD38-4D48-A2B1-5FCC3A6B76D3}" dt="2025-11-03T17:23:15.890" v="90" actId="20577"/>
          <ac:spMkLst>
            <pc:docMk/>
            <pc:sldMk cId="2440398457" sldId="263"/>
            <ac:spMk id="3" creationId="{9B3F7B7F-3DD8-170D-57CD-FC8B44763608}"/>
          </ac:spMkLst>
        </pc:spChg>
        <pc:spChg chg="add mod">
          <ac:chgData name="Ulla Andersson" userId="bf706094c359c25e" providerId="LiveId" clId="{FD195987-FD38-4D48-A2B1-5FCC3A6B76D3}" dt="2025-11-03T17:03:29.042" v="68" actId="688"/>
          <ac:spMkLst>
            <pc:docMk/>
            <pc:sldMk cId="2440398457" sldId="263"/>
            <ac:spMk id="8" creationId="{903B22D0-053F-AC78-EE4E-1770CF40A679}"/>
          </ac:spMkLst>
        </pc:spChg>
        <pc:picChg chg="mod">
          <ac:chgData name="Ulla Andersson" userId="bf706094c359c25e" providerId="LiveId" clId="{FD195987-FD38-4D48-A2B1-5FCC3A6B76D3}" dt="2025-11-03T17:04:08.372" v="71" actId="1076"/>
          <ac:picMkLst>
            <pc:docMk/>
            <pc:sldMk cId="2440398457" sldId="263"/>
            <ac:picMk id="4" creationId="{9569300C-08D4-BA6A-55EF-D65B325FD583}"/>
          </ac:picMkLst>
        </pc:picChg>
        <pc:picChg chg="mod">
          <ac:chgData name="Ulla Andersson" userId="bf706094c359c25e" providerId="LiveId" clId="{FD195987-FD38-4D48-A2B1-5FCC3A6B76D3}" dt="2025-11-03T17:03:32.129" v="69" actId="1076"/>
          <ac:picMkLst>
            <pc:docMk/>
            <pc:sldMk cId="2440398457" sldId="263"/>
            <ac:picMk id="5" creationId="{700346D1-1746-5919-F248-DD787C1FE77D}"/>
          </ac:picMkLst>
        </pc:picChg>
        <pc:picChg chg="mod">
          <ac:chgData name="Ulla Andersson" userId="bf706094c359c25e" providerId="LiveId" clId="{FD195987-FD38-4D48-A2B1-5FCC3A6B76D3}" dt="2025-11-03T17:03:43.962" v="70" actId="1076"/>
          <ac:picMkLst>
            <pc:docMk/>
            <pc:sldMk cId="2440398457" sldId="263"/>
            <ac:picMk id="6" creationId="{AD127E81-CF05-52A1-2F9C-376526BCCE3A}"/>
          </ac:picMkLst>
        </pc:picChg>
      </pc:sldChg>
      <pc:sldChg chg="modSp mod modNotes">
        <pc:chgData name="Ulla Andersson" userId="bf706094c359c25e" providerId="LiveId" clId="{FD195987-FD38-4D48-A2B1-5FCC3A6B76D3}" dt="2025-11-18T11:50:01.249" v="109" actId="20577"/>
        <pc:sldMkLst>
          <pc:docMk/>
          <pc:sldMk cId="89092474" sldId="264"/>
        </pc:sldMkLst>
        <pc:spChg chg="mod">
          <ac:chgData name="Ulla Andersson" userId="bf706094c359c25e" providerId="LiveId" clId="{FD195987-FD38-4D48-A2B1-5FCC3A6B76D3}" dt="2025-11-18T11:50:01.249" v="109" actId="20577"/>
          <ac:spMkLst>
            <pc:docMk/>
            <pc:sldMk cId="89092474" sldId="264"/>
            <ac:spMk id="3" creationId="{2065A1AE-402C-5C81-1ED6-36A6A1D2E984}"/>
          </ac:spMkLst>
        </pc:spChg>
      </pc:sldChg>
      <pc:sldChg chg="modSp mod">
        <pc:chgData name="Ulla Andersson" userId="bf706094c359c25e" providerId="LiveId" clId="{FD195987-FD38-4D48-A2B1-5FCC3A6B76D3}" dt="2025-11-11T18:04:51.304" v="106" actId="20577"/>
        <pc:sldMkLst>
          <pc:docMk/>
          <pc:sldMk cId="1933281326" sldId="265"/>
        </pc:sldMkLst>
        <pc:spChg chg="mod">
          <ac:chgData name="Ulla Andersson" userId="bf706094c359c25e" providerId="LiveId" clId="{FD195987-FD38-4D48-A2B1-5FCC3A6B76D3}" dt="2025-11-11T18:04:51.304" v="106" actId="20577"/>
          <ac:spMkLst>
            <pc:docMk/>
            <pc:sldMk cId="1933281326" sldId="265"/>
            <ac:spMk id="3" creationId="{CCED183D-775A-D737-177E-74F0B09A4E57}"/>
          </ac:spMkLst>
        </pc:spChg>
      </pc:sldChg>
      <pc:sldChg chg="addSp delSp modSp mod">
        <pc:chgData name="Ulla Andersson" userId="bf706094c359c25e" providerId="LiveId" clId="{FD195987-FD38-4D48-A2B1-5FCC3A6B76D3}" dt="2025-11-03T17:07:10.946" v="75" actId="1076"/>
        <pc:sldMkLst>
          <pc:docMk/>
          <pc:sldMk cId="0" sldId="266"/>
        </pc:sldMkLst>
        <pc:picChg chg="add mod">
          <ac:chgData name="Ulla Andersson" userId="bf706094c359c25e" providerId="LiveId" clId="{FD195987-FD38-4D48-A2B1-5FCC3A6B76D3}" dt="2025-11-03T17:07:10.946" v="75" actId="1076"/>
          <ac:picMkLst>
            <pc:docMk/>
            <pc:sldMk cId="0" sldId="266"/>
            <ac:picMk id="5" creationId="{5819EA41-8EC4-6A83-EF28-9308E24C9F1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A240E69-98CB-4B6D-8F91-84834F56821B}" type="datetimeFigureOut">
              <a:rPr lang="sv-SE" smtClean="0"/>
              <a:pPr/>
              <a:t>2025-11-18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754188" y="1252538"/>
            <a:ext cx="33797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E290F31-C7EF-4007-8E44-14189EC0514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5193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16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5820" algn="l" defTabSz="10116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1639" algn="l" defTabSz="10116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17459" algn="l" defTabSz="10116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23278" algn="l" defTabSz="10116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29098" algn="l" defTabSz="10116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34917" algn="l" defTabSz="10116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40737" algn="l" defTabSz="10116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46556" algn="l" defTabSz="10116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90F31-C7EF-4007-8E44-14189EC05141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6814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754188" y="1252538"/>
            <a:ext cx="3379787" cy="33813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90F31-C7EF-4007-8E44-14189EC05141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2972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90F31-C7EF-4007-8E44-14189EC05141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8577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754188" y="1252538"/>
            <a:ext cx="3379787" cy="33813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90F31-C7EF-4007-8E44-14189EC05141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1910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90F31-C7EF-4007-8E44-14189EC05141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1189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69835" y="2360239"/>
            <a:ext cx="6458109" cy="162859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39669" y="4305406"/>
            <a:ext cx="5318443" cy="194165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CD1-D076-442C-8AC0-41D9DF658020}" type="datetimeFigureOut">
              <a:rPr lang="sv-SE" smtClean="0"/>
              <a:pPr/>
              <a:t>2025-11-18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A54D2-0BFB-4ABF-8A74-5669D22A5C7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CD1-D076-442C-8AC0-41D9DF658020}" type="datetimeFigureOut">
              <a:rPr lang="sv-SE" smtClean="0"/>
              <a:pPr/>
              <a:t>2025-11-18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A54D2-0BFB-4ABF-8A74-5669D22A5C7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4577132" y="337683"/>
            <a:ext cx="1420626" cy="7180953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315255" y="337683"/>
            <a:ext cx="4135247" cy="718095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CD1-D076-442C-8AC0-41D9DF658020}" type="datetimeFigureOut">
              <a:rPr lang="sv-SE" smtClean="0"/>
              <a:pPr/>
              <a:t>2025-11-18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A54D2-0BFB-4ABF-8A74-5669D22A5C7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CD1-D076-442C-8AC0-41D9DF658020}" type="datetimeFigureOut">
              <a:rPr lang="sv-SE" smtClean="0"/>
              <a:pPr/>
              <a:t>2025-11-18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A54D2-0BFB-4ABF-8A74-5669D22A5C7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0173" y="4882278"/>
            <a:ext cx="6458109" cy="150900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0173" y="3220265"/>
            <a:ext cx="6458109" cy="166201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CD1-D076-442C-8AC0-41D9DF658020}" type="datetimeFigureOut">
              <a:rPr lang="sv-SE" smtClean="0"/>
              <a:pPr/>
              <a:t>2025-11-18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A54D2-0BFB-4ABF-8A74-5669D22A5C7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15256" y="1964522"/>
            <a:ext cx="2777936" cy="55541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219822" y="1964522"/>
            <a:ext cx="2777936" cy="55541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CD1-D076-442C-8AC0-41D9DF658020}" type="datetimeFigureOut">
              <a:rPr lang="sv-SE" smtClean="0"/>
              <a:pPr/>
              <a:t>2025-11-18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A54D2-0BFB-4ABF-8A74-5669D22A5C7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79889" y="304263"/>
            <a:ext cx="6837998" cy="1266296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79892" y="1700706"/>
            <a:ext cx="3357003" cy="708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79892" y="2409483"/>
            <a:ext cx="3357003" cy="43775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3859565" y="1700706"/>
            <a:ext cx="3358322" cy="708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3859565" y="2409483"/>
            <a:ext cx="3358322" cy="43775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CD1-D076-442C-8AC0-41D9DF658020}" type="datetimeFigureOut">
              <a:rPr lang="sv-SE" smtClean="0"/>
              <a:pPr/>
              <a:t>2025-11-18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A54D2-0BFB-4ABF-8A74-5669D22A5C7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CD1-D076-442C-8AC0-41D9DF658020}" type="datetimeFigureOut">
              <a:rPr lang="sv-SE" smtClean="0"/>
              <a:pPr/>
              <a:t>2025-11-18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A54D2-0BFB-4ABF-8A74-5669D22A5C7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CD1-D076-442C-8AC0-41D9DF658020}" type="datetimeFigureOut">
              <a:rPr lang="sv-SE" smtClean="0"/>
              <a:pPr/>
              <a:t>2025-11-18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A54D2-0BFB-4ABF-8A74-5669D22A5C7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79891" y="302505"/>
            <a:ext cx="2499616" cy="128740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970519" y="302507"/>
            <a:ext cx="4247367" cy="64844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79891" y="1589905"/>
            <a:ext cx="2499616" cy="5197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CD1-D076-442C-8AC0-41D9DF658020}" type="datetimeFigureOut">
              <a:rPr lang="sv-SE" smtClean="0"/>
              <a:pPr/>
              <a:t>2025-11-18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A54D2-0BFB-4ABF-8A74-5669D22A5C7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89220" y="5318443"/>
            <a:ext cx="4558665" cy="6278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489220" y="678875"/>
            <a:ext cx="4558665" cy="4558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489220" y="5946318"/>
            <a:ext cx="4558665" cy="8916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9CD1-D076-442C-8AC0-41D9DF658020}" type="datetimeFigureOut">
              <a:rPr lang="sv-SE" smtClean="0"/>
              <a:pPr/>
              <a:t>2025-11-18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A54D2-0BFB-4ABF-8A74-5669D22A5C7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79889" y="304263"/>
            <a:ext cx="6837998" cy="1266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79889" y="1772817"/>
            <a:ext cx="6837998" cy="5014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79889" y="7042016"/>
            <a:ext cx="1772814" cy="4045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69CD1-D076-442C-8AC0-41D9DF658020}" type="datetimeFigureOut">
              <a:rPr lang="sv-SE" smtClean="0"/>
              <a:pPr/>
              <a:t>2025-11-18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595907" y="7042016"/>
            <a:ext cx="2405962" cy="4045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5445072" y="7042016"/>
            <a:ext cx="1772814" cy="4045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A54D2-0BFB-4ABF-8A74-5669D22A5C72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s://pixabay.com/da/noder-png-musik-melodi-r%C3%A6kkevidde-1275621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lickr.com/photos/24736216@N07/10091310284/in/photolist-5PgqRW-82Rbcu-6g3WVM-74Bw6H-8rncqf-88DZKF-7zoBd8-a386uk-a3aWM9-a385Ua-a386b6-a385BD-6NGN2k-8t1WGP-6Lk7ut-6wpdT4-M2EXW-azSr4j-aEB3RN-8oWXsP-gnJAYm-7XGfRJ-66jK7h-cDw4HE-6RUTGF-7B6WcP-7BaKx1-7VzKuB-7RvjAL-7zPYcE-7zPYcu-ckzaQW-a9pgSE-bXJNkG-5pWDL5-7BaKyd-7gFKgV-ckzaf7-ckzav7-6o12s7-ckzazU-XMEAr-6guaop-6Rk8m3-56MsRN-5Xgc8V-5Xgcbi-6oWKhD-6oWLxR-6oWJiZ-6oWLNt/" TargetMode="Externa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sv/buss-gr%C3%B6n-kollektivtrafik-bil-296452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hyperlink" Target="https://sv.wikipedia.org/wiki/Neognata_f%C3%A5glar" TargetMode="External"/><Relationship Id="rId4" Type="http://schemas.openxmlformats.org/officeDocument/2006/relationships/hyperlink" Target="https://pxhere.com/de/photo/1418433" TargetMode="External"/><Relationship Id="rId9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0.jpeg"/><Relationship Id="rId7" Type="http://schemas.openxmlformats.org/officeDocument/2006/relationships/hyperlink" Target="mailto:Langhem-Manstad@spfseniorerna.s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ixabay.com/sv/brevl%C3%A5da-full-guld-post-kuvert-25080/" TargetMode="External"/><Relationship Id="rId5" Type="http://schemas.openxmlformats.org/officeDocument/2006/relationships/image" Target="../media/image21.png"/><Relationship Id="rId10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flickr.com/photos/mikaelavazquez/6795600644/" TargetMode="External"/><Relationship Id="rId9" Type="http://schemas.openxmlformats.org/officeDocument/2006/relationships/hyperlink" Target="https://saasmarketingstrategy.blogspot.com/2012/12/making-free-trials-work-3-tips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objekt&#10;&#10;Automatiskt genererad beskrivning">
            <a:extLst>
              <a:ext uri="{FF2B5EF4-FFF2-40B4-BE49-F238E27FC236}">
                <a16:creationId xmlns:a16="http://schemas.microsoft.com/office/drawing/2014/main" id="{DAD91ED4-8731-B0F0-01BF-CDD689D244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16" y="593833"/>
            <a:ext cx="2897776" cy="1213974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B65544CF-F04F-7B50-5C6E-F35CFC098420}"/>
              </a:ext>
            </a:extLst>
          </p:cNvPr>
          <p:cNvSpPr txBox="1"/>
          <p:nvPr/>
        </p:nvSpPr>
        <p:spPr>
          <a:xfrm>
            <a:off x="790223" y="1879925"/>
            <a:ext cx="4855466" cy="656156"/>
          </a:xfrm>
          <a:prstGeom prst="rect">
            <a:avLst/>
          </a:prstGeom>
          <a:noFill/>
        </p:spPr>
        <p:txBody>
          <a:bodyPr wrap="square" lIns="101169" tIns="50585" rIns="101169" bIns="50585" rtlCol="0">
            <a:spAutoFit/>
          </a:bodyPr>
          <a:lstStyle/>
          <a:p>
            <a:r>
              <a:rPr lang="sv-SE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Länghem – Månstad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DBA5884A-1ECF-758A-66D1-9312F80C1060}"/>
              </a:ext>
            </a:extLst>
          </p:cNvPr>
          <p:cNvSpPr txBox="1"/>
          <p:nvPr/>
        </p:nvSpPr>
        <p:spPr>
          <a:xfrm>
            <a:off x="790223" y="6495506"/>
            <a:ext cx="5663040" cy="779266"/>
          </a:xfrm>
          <a:prstGeom prst="rect">
            <a:avLst/>
          </a:prstGeom>
          <a:noFill/>
        </p:spPr>
        <p:txBody>
          <a:bodyPr wrap="square" lIns="101169" tIns="50585" rIns="101169" bIns="50585" rtlCol="0">
            <a:spAutoFit/>
          </a:bodyPr>
          <a:lstStyle/>
          <a:p>
            <a:pPr algn="ctr"/>
            <a:r>
              <a:rPr lang="sv-SE" sz="3500" b="1" dirty="0"/>
              <a:t>    </a:t>
            </a:r>
            <a:r>
              <a:rPr lang="sv-SE" sz="4400" b="1" dirty="0">
                <a:solidFill>
                  <a:schemeClr val="accent1">
                    <a:lumMod val="50000"/>
                  </a:schemeClr>
                </a:solidFill>
              </a:rPr>
              <a:t>Program våren 2026</a:t>
            </a:r>
          </a:p>
        </p:txBody>
      </p:sp>
      <p:sp>
        <p:nvSpPr>
          <p:cNvPr id="14338" name="AutoShape 2" descr="Förhandsgranskning av bi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4340" name="AutoShape 4" descr="Förhandsgranskning av bi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4342" name="AutoShape 6" descr="C:\Users\Marita\Downloads\h%C3%B6stbil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4344" name="AutoShape 8" descr="C:\Users\Marita\Desktop\thumbnail_h%C3%B6stbil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1116" y="2608199"/>
            <a:ext cx="5552147" cy="38873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7138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skärmbild, svart, design&#10;&#10;Automatiskt genererad beskrivning">
            <a:extLst>
              <a:ext uri="{FF2B5EF4-FFF2-40B4-BE49-F238E27FC236}">
                <a16:creationId xmlns:a16="http://schemas.microsoft.com/office/drawing/2014/main" id="{AD127E81-CF05-52A1-2F9C-376526BCCE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489886">
            <a:off x="5835873" y="2579870"/>
            <a:ext cx="1648902" cy="60820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95B4143-372A-6438-F9D4-B541A2CBF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78" y="214488"/>
            <a:ext cx="7134577" cy="57573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sv-SE" sz="2800" i="1" dirty="0">
                <a:solidFill>
                  <a:schemeClr val="tx1"/>
                </a:solidFill>
                <a:latin typeface="Arial Nova" panose="020B0504020202020204" pitchFamily="34" charset="0"/>
              </a:rPr>
              <a:t>Månadsträffar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3F7B7F-3DD8-170D-57CD-FC8B44763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22" y="880534"/>
            <a:ext cx="6568134" cy="65311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1500" b="1" i="1" dirty="0">
                <a:latin typeface="Arial" pitchFamily="34" charset="0"/>
                <a:cs typeface="Arial" pitchFamily="34" charset="0"/>
              </a:rPr>
              <a:t>18 februari </a:t>
            </a:r>
            <a:r>
              <a:rPr lang="sv-SE" sz="1500" b="1" i="1" dirty="0" err="1">
                <a:latin typeface="Arial" pitchFamily="34" charset="0"/>
                <a:cs typeface="Arial" pitchFamily="34" charset="0"/>
              </a:rPr>
              <a:t>kl</a:t>
            </a:r>
            <a:r>
              <a:rPr lang="sv-SE" sz="1500" b="1" i="1" dirty="0">
                <a:latin typeface="Arial" pitchFamily="34" charset="0"/>
                <a:cs typeface="Arial" pitchFamily="34" charset="0"/>
              </a:rPr>
              <a:t> 16.00 på Rådde</a:t>
            </a:r>
          </a:p>
          <a:p>
            <a:pPr marL="0" indent="0">
              <a:buNone/>
            </a:pPr>
            <a:r>
              <a:rPr lang="sv-SE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Årsmöte</a:t>
            </a:r>
            <a:r>
              <a:rPr lang="sv-SE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med förhandling och parentation.</a:t>
            </a:r>
          </a:p>
          <a:p>
            <a:pPr marL="0" indent="0">
              <a:buNone/>
            </a:pPr>
            <a:r>
              <a:rPr lang="sv-SE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Eva Eriksson </a:t>
            </a:r>
            <a:r>
              <a:rPr lang="sv-SE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ordförande för SPF seniorerna 2017-2025 kommer och berättar om sina år i förbundet samt lite framåtblickar.</a:t>
            </a:r>
            <a:endParaRPr lang="sv-SE" sz="1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v-SE" sz="1500" dirty="0">
                <a:latin typeface="Arial" pitchFamily="34" charset="0"/>
                <a:cs typeface="Arial" pitchFamily="34" charset="0"/>
              </a:rPr>
              <a:t>Enkel förtäring.                                                                       </a:t>
            </a:r>
          </a:p>
          <a:p>
            <a:pPr marL="0" indent="0">
              <a:buNone/>
            </a:pPr>
            <a:r>
              <a:rPr lang="sv-SE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Anmälan senast 13 februari. Ingen avg</a:t>
            </a:r>
            <a:r>
              <a:rPr lang="sv-SE" sz="1500" b="1" dirty="0">
                <a:latin typeface="Arial" pitchFamily="34" charset="0"/>
                <a:cs typeface="Arial" pitchFamily="34" charset="0"/>
              </a:rPr>
              <a:t>ift.</a:t>
            </a:r>
            <a:endParaRPr lang="sv-SE" sz="1500" b="1" dirty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indent="0">
              <a:buNone/>
            </a:pPr>
            <a:r>
              <a:rPr lang="sv-SE" sz="1500" b="1" i="1" dirty="0">
                <a:solidFill>
                  <a:schemeClr val="tx1"/>
                </a:solidFill>
                <a:latin typeface="Arial Nova" panose="020B0504020202020204" pitchFamily="34" charset="0"/>
              </a:rPr>
              <a:t>---------------------------------------------------------------------------------------------</a:t>
            </a:r>
          </a:p>
          <a:p>
            <a:pPr marL="0" indent="0">
              <a:buNone/>
            </a:pPr>
            <a:r>
              <a:rPr lang="sv-SE" sz="1500" b="1" i="1" dirty="0">
                <a:latin typeface="Arial Nova" panose="020B0504020202020204" pitchFamily="34" charset="0"/>
              </a:rPr>
              <a:t>18 mars </a:t>
            </a:r>
            <a:r>
              <a:rPr lang="sv-SE" sz="1500" b="1" i="1" dirty="0">
                <a:solidFill>
                  <a:schemeClr val="tx1"/>
                </a:solidFill>
                <a:latin typeface="Arial Nova" panose="020B0504020202020204" pitchFamily="34" charset="0"/>
              </a:rPr>
              <a:t>kl.16.00  </a:t>
            </a:r>
            <a:r>
              <a:rPr lang="sv-SE" sz="1500" b="1" i="1" dirty="0">
                <a:latin typeface="Arial Nova" panose="020B0504020202020204" pitchFamily="34" charset="0"/>
              </a:rPr>
              <a:t>på Torpa</a:t>
            </a:r>
            <a:endParaRPr lang="sv-SE" sz="1500" i="1" dirty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indent="0">
              <a:buNone/>
            </a:pPr>
            <a:r>
              <a:rPr lang="sv-SE" sz="1500" dirty="0">
                <a:solidFill>
                  <a:schemeClr val="tx1"/>
                </a:solidFill>
                <a:latin typeface="Arial Nova" panose="020B0504020202020204" pitchFamily="34" charset="0"/>
              </a:rPr>
              <a:t>Musikunderhållning med </a:t>
            </a:r>
            <a:r>
              <a:rPr lang="sv-SE" sz="1500" b="1" dirty="0">
                <a:latin typeface="Arial Nova" panose="020B0504020202020204" pitchFamily="34" charset="0"/>
              </a:rPr>
              <a:t>Bröderna Riise</a:t>
            </a:r>
            <a:r>
              <a:rPr lang="sv-SE" sz="1500" dirty="0">
                <a:solidFill>
                  <a:schemeClr val="tx1"/>
                </a:solidFill>
                <a:latin typeface="Arial Nova" panose="020B05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sv-SE" sz="1500" b="1" i="1" dirty="0">
                <a:solidFill>
                  <a:schemeClr val="tx1"/>
                </a:solidFill>
                <a:latin typeface="Arial Nova" panose="020B0504020202020204" pitchFamily="34" charset="0"/>
              </a:rPr>
              <a:t>Kända och välkända låtar från 40-70-talet</a:t>
            </a:r>
            <a:r>
              <a:rPr lang="sv-SE" sz="1500" b="1" dirty="0">
                <a:solidFill>
                  <a:schemeClr val="tx1"/>
                </a:solidFill>
                <a:latin typeface="Arial Nova" panose="020B05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sv-SE" sz="1500" dirty="0">
                <a:latin typeface="Arial Nova" panose="020B0504020202020204" pitchFamily="34" charset="0"/>
              </a:rPr>
              <a:t>Lättare förtäring, kaffe och kaka. 200:-					                                                     </a:t>
            </a:r>
          </a:p>
          <a:p>
            <a:pPr marL="0" indent="0">
              <a:buNone/>
            </a:pPr>
            <a:r>
              <a:rPr lang="sv-SE" sz="1500" b="1" dirty="0">
                <a:latin typeface="Arial Nova" panose="020B0504020202020204" pitchFamily="34" charset="0"/>
              </a:rPr>
              <a:t>Anmälan senast 13 mars</a:t>
            </a:r>
            <a:endParaRPr lang="sv-SE" sz="2200" b="1" i="1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r>
              <a:rPr lang="sv-SE" sz="2200" b="1" i="1" dirty="0">
                <a:latin typeface="Arial Nova" panose="020B0504020202020204" pitchFamily="34" charset="0"/>
              </a:rPr>
              <a:t>------------------------------------------------------------ </a:t>
            </a:r>
            <a:r>
              <a:rPr lang="sv-SE" sz="1500" b="1" i="1" dirty="0">
                <a:latin typeface="Arial Nova"/>
              </a:rPr>
              <a:t> </a:t>
            </a:r>
          </a:p>
          <a:p>
            <a:pPr marL="457200" indent="-457200">
              <a:buNone/>
            </a:pPr>
            <a:r>
              <a:rPr lang="sv-SE" sz="1500" b="1" i="1" dirty="0">
                <a:latin typeface="Arial Nova" panose="020B0504020202020204" pitchFamily="34" charset="0"/>
              </a:rPr>
              <a:t>15 april </a:t>
            </a:r>
            <a:r>
              <a:rPr lang="sv-SE" sz="1500" b="1" i="1" dirty="0" err="1">
                <a:latin typeface="Arial Nova" panose="020B0504020202020204" pitchFamily="34" charset="0"/>
              </a:rPr>
              <a:t>kl</a:t>
            </a:r>
            <a:r>
              <a:rPr lang="sv-SE" sz="1500" b="1" i="1" dirty="0">
                <a:latin typeface="Arial Nova" panose="020B0504020202020204" pitchFamily="34" charset="0"/>
              </a:rPr>
              <a:t> 16,00 i Månstads bygdegård</a:t>
            </a:r>
          </a:p>
          <a:p>
            <a:pPr marL="457200" indent="-457200">
              <a:buNone/>
            </a:pPr>
            <a:r>
              <a:rPr lang="sv-SE" sz="1500" b="1" dirty="0">
                <a:latin typeface="Arial Nova" panose="020B0504020202020204" pitchFamily="34" charset="0"/>
              </a:rPr>
              <a:t>Meteorolog Mats Andersson känd från TV</a:t>
            </a:r>
          </a:p>
          <a:p>
            <a:pPr marL="457200" indent="-457200">
              <a:buNone/>
            </a:pPr>
            <a:r>
              <a:rPr lang="sv-SE" sz="1500" dirty="0">
                <a:latin typeface="Arial Nova" panose="020B0504020202020204" pitchFamily="34" charset="0"/>
              </a:rPr>
              <a:t>kåserar om hur man gör radio/TV-väder och om framtidens väder.</a:t>
            </a:r>
          </a:p>
          <a:p>
            <a:pPr marL="457200" indent="-457200">
              <a:buNone/>
            </a:pPr>
            <a:r>
              <a:rPr lang="sv-SE" sz="1500" dirty="0">
                <a:latin typeface="Arial Nova" panose="020B0504020202020204" pitchFamily="34" charset="0"/>
              </a:rPr>
              <a:t>Lättare förtäring, kaffe och kaka. 200 :-</a:t>
            </a:r>
          </a:p>
          <a:p>
            <a:pPr marL="457200" indent="-457200">
              <a:buNone/>
            </a:pPr>
            <a:endParaRPr lang="sv-SE" sz="1500" dirty="0">
              <a:latin typeface="Arial Nova" panose="020B0504020202020204" pitchFamily="34" charset="0"/>
            </a:endParaRPr>
          </a:p>
          <a:p>
            <a:pPr marL="457200" indent="-457200">
              <a:buNone/>
            </a:pPr>
            <a:r>
              <a:rPr lang="sv-SE" sz="1500" b="1" dirty="0">
                <a:latin typeface="Arial Nova" panose="020B0504020202020204" pitchFamily="34" charset="0"/>
              </a:rPr>
              <a:t>Anmälan senast 10 april</a:t>
            </a:r>
          </a:p>
          <a:p>
            <a:pPr marL="457200" indent="-457200">
              <a:buNone/>
            </a:pPr>
            <a:r>
              <a:rPr lang="sv-SE" sz="2200" b="1" i="1" dirty="0">
                <a:latin typeface="Arial Nova" panose="020B0504020202020204" pitchFamily="34" charset="0"/>
              </a:rPr>
              <a:t>------------------------------------------------------------</a:t>
            </a:r>
          </a:p>
          <a:p>
            <a:pPr marL="0" indent="0" algn="ctr">
              <a:buNone/>
            </a:pPr>
            <a:r>
              <a:rPr lang="sv-SE" sz="1400" b="1" i="1" dirty="0">
                <a:latin typeface="Arial Nova" panose="020B0504020202020204" pitchFamily="34" charset="0"/>
              </a:rPr>
              <a:t>Lotterivinster är alltid välkomna. </a:t>
            </a:r>
          </a:p>
          <a:p>
            <a:pPr marL="0" indent="0" algn="ctr">
              <a:buNone/>
            </a:pPr>
            <a:r>
              <a:rPr lang="sv-SE" sz="1400" b="1" i="1" dirty="0">
                <a:latin typeface="Arial Nova" panose="020B0504020202020204" pitchFamily="34" charset="0"/>
              </a:rPr>
              <a:t>Går bra att ta med till de olika månadsträffarna. </a:t>
            </a:r>
          </a:p>
          <a:p>
            <a:pPr marL="0" indent="0" algn="ctr">
              <a:buNone/>
            </a:pPr>
            <a:r>
              <a:rPr lang="sv-SE" sz="1400" b="1" i="1" dirty="0">
                <a:latin typeface="Arial Nova" panose="020B0504020202020204" pitchFamily="34" charset="0"/>
              </a:rPr>
              <a:t>Missa inte föreningsguiden i BT. Där hittar ni info om alla våra arrangemang.</a:t>
            </a:r>
          </a:p>
          <a:p>
            <a:pPr marL="457200" indent="-457200">
              <a:buNone/>
            </a:pPr>
            <a:endParaRPr lang="sv-SE" sz="3100" b="1" i="1" dirty="0">
              <a:latin typeface="Arial Nova" panose="020B0504020202020204" pitchFamily="34" charset="0"/>
            </a:endParaRPr>
          </a:p>
        </p:txBody>
      </p:sp>
      <p:sp>
        <p:nvSpPr>
          <p:cNvPr id="13314" name="AutoShape 2" descr="Förhandsgranskning av bi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028" name="Picture 4" descr="SPF - Seniorerna omvald">
            <a:extLst>
              <a:ext uri="{FF2B5EF4-FFF2-40B4-BE49-F238E27FC236}">
                <a16:creationId xmlns:a16="http://schemas.microsoft.com/office/drawing/2014/main" id="{50D784F9-4A2C-212D-B63C-ED88BCD95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4475">
            <a:off x="5645004" y="585862"/>
            <a:ext cx="1650762" cy="92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En bild som visar musikinstrument, person, gitarr, klädsel&#10;&#10;AI-genererat innehåll kan vara felaktigt.">
            <a:extLst>
              <a:ext uri="{FF2B5EF4-FFF2-40B4-BE49-F238E27FC236}">
                <a16:creationId xmlns:a16="http://schemas.microsoft.com/office/drawing/2014/main" id="{700346D1-1746-5919-F248-DD787C1FE7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293" y="2817812"/>
            <a:ext cx="1564005" cy="981075"/>
          </a:xfrm>
          <a:prstGeom prst="rect">
            <a:avLst/>
          </a:prstGeom>
          <a:noFill/>
        </p:spPr>
      </p:pic>
      <p:pic>
        <p:nvPicPr>
          <p:cNvPr id="4" name="Bildobjekt 3" descr="En bild som visar text, klädsel, person, presentation&#10;&#10;AI-genererat innehåll kan vara felaktigt.">
            <a:extLst>
              <a:ext uri="{FF2B5EF4-FFF2-40B4-BE49-F238E27FC236}">
                <a16:creationId xmlns:a16="http://schemas.microsoft.com/office/drawing/2014/main" id="{9569300C-08D4-BA6A-55EF-D65B325FD5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188" y="5294444"/>
            <a:ext cx="1727200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903B22D0-053F-AC78-EE4E-1770CF40A679}"/>
              </a:ext>
            </a:extLst>
          </p:cNvPr>
          <p:cNvSpPr txBox="1"/>
          <p:nvPr/>
        </p:nvSpPr>
        <p:spPr>
          <a:xfrm rot="461931">
            <a:off x="4175916" y="4486447"/>
            <a:ext cx="38004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b="1" dirty="0">
                <a:latin typeface="Arial Nova" panose="020B0504020202020204" pitchFamily="34" charset="0"/>
              </a:rPr>
              <a:t> Vilket Väder??Vilket Väder!!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40398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B6E740-FE48-A831-C9D6-A9F36A37A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78" y="196876"/>
            <a:ext cx="7123289" cy="59334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v-SE" sz="2800" i="1" dirty="0">
                <a:solidFill>
                  <a:schemeClr val="tx1"/>
                </a:solidFill>
                <a:latin typeface="Arial Nova" panose="020B0504020202020204" pitchFamily="34" charset="0"/>
              </a:rPr>
              <a:t>Månadsträffar forts</a:t>
            </a:r>
            <a:r>
              <a:rPr lang="sv-SE" sz="2800" b="1" i="1" dirty="0">
                <a:solidFill>
                  <a:schemeClr val="tx1"/>
                </a:solidFill>
                <a:latin typeface="Arial Nova" panose="020B0504020202020204" pitchFamily="34" charset="0"/>
              </a:rPr>
              <a:t>.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065A1AE-402C-5C81-1ED6-36A6A1D2E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652" y="889840"/>
            <a:ext cx="6729659" cy="641442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None/>
            </a:pPr>
            <a:endParaRPr lang="sv-SE" sz="1900" b="1" i="1" dirty="0">
              <a:latin typeface="Arial Nova" panose="020B0504020202020204" pitchFamily="34" charset="0"/>
            </a:endParaRPr>
          </a:p>
          <a:p>
            <a:pPr marL="457200" indent="-457200">
              <a:buNone/>
            </a:pPr>
            <a:r>
              <a:rPr lang="sv-SE" sz="1800" b="1" i="1" dirty="0">
                <a:latin typeface="Arial Nova" panose="020B0504020202020204" pitchFamily="34" charset="0"/>
              </a:rPr>
              <a:t>20 maj kl.16.00 </a:t>
            </a:r>
            <a:r>
              <a:rPr lang="sv-SE" sz="1800" b="1" i="1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sv-SE" sz="1800" b="1" i="1" dirty="0">
                <a:latin typeface="Arial Nova" panose="020B0504020202020204" pitchFamily="34" charset="0"/>
              </a:rPr>
              <a:t>på Torpa</a:t>
            </a:r>
          </a:p>
          <a:p>
            <a:pPr marL="457200" indent="-457200">
              <a:buNone/>
            </a:pPr>
            <a:r>
              <a:rPr lang="sv-SE" sz="1800" b="1" dirty="0">
                <a:latin typeface="Arial Nova" panose="020B0504020202020204" pitchFamily="34" charset="0"/>
              </a:rPr>
              <a:t>Tanterna på </a:t>
            </a:r>
            <a:r>
              <a:rPr lang="sv-SE" sz="1800" b="1" dirty="0" err="1">
                <a:latin typeface="Arial Nova" panose="020B0504020202020204" pitchFamily="34" charset="0"/>
              </a:rPr>
              <a:t>Bagarn</a:t>
            </a:r>
            <a:r>
              <a:rPr lang="sv-SE" sz="1800" b="1" dirty="0">
                <a:latin typeface="Arial Nova" panose="020B0504020202020204" pitchFamily="34" charset="0"/>
              </a:rPr>
              <a:t> </a:t>
            </a:r>
            <a:r>
              <a:rPr lang="sv-SE" sz="1800" dirty="0">
                <a:latin typeface="Arial Nova" panose="020B0504020202020204" pitchFamily="34" charset="0"/>
              </a:rPr>
              <a:t>Iförda tidsenliga tantkläder  </a:t>
            </a:r>
          </a:p>
          <a:p>
            <a:pPr marL="457200" indent="-457200">
              <a:buNone/>
            </a:pPr>
            <a:r>
              <a:rPr lang="sv-SE" sz="1800">
                <a:latin typeface="Arial Nova" panose="020B0504020202020204" pitchFamily="34" charset="0"/>
              </a:rPr>
              <a:t>sjunger de gamla </a:t>
            </a:r>
            <a:r>
              <a:rPr lang="sv-SE" sz="1800" dirty="0">
                <a:latin typeface="Arial Nova" panose="020B0504020202020204" pitchFamily="34" charset="0"/>
              </a:rPr>
              <a:t>välkända låtar och spexar loss.</a:t>
            </a:r>
            <a:r>
              <a:rPr lang="sv-SE" sz="1800" dirty="0">
                <a:latin typeface="Arial Nova"/>
              </a:rPr>
              <a:t>  </a:t>
            </a:r>
          </a:p>
          <a:p>
            <a:pPr marL="457200" indent="-457200">
              <a:buNone/>
            </a:pPr>
            <a:r>
              <a:rPr lang="sv-SE" sz="1800" dirty="0">
                <a:latin typeface="Arial Nova" panose="020B0504020202020204" pitchFamily="34" charset="0"/>
              </a:rPr>
              <a:t>Lättare förtäring, kaffe och kaka. 200 :-</a:t>
            </a:r>
          </a:p>
          <a:p>
            <a:pPr marL="457200" indent="-457200">
              <a:buNone/>
            </a:pPr>
            <a:r>
              <a:rPr lang="sv-SE" sz="1800" dirty="0">
                <a:latin typeface="Arial Nova"/>
              </a:rPr>
              <a:t>                                   </a:t>
            </a:r>
            <a:r>
              <a:rPr lang="sv-SE" sz="1800" dirty="0">
                <a:latin typeface="Arial Nova" panose="020B05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sv-SE" sz="1800" b="1" dirty="0">
                <a:latin typeface="Arial Nova" panose="020B0504020202020204" pitchFamily="34" charset="0"/>
              </a:rPr>
              <a:t>Anmälan senast 15 maj</a:t>
            </a:r>
          </a:p>
          <a:p>
            <a:pPr marL="0" indent="0">
              <a:buNone/>
            </a:pPr>
            <a:r>
              <a:rPr lang="sv-SE" sz="1800" i="1" dirty="0">
                <a:solidFill>
                  <a:schemeClr val="tx1"/>
                </a:solidFill>
                <a:latin typeface="Arial Nova" panose="020B0504020202020204" pitchFamily="34" charset="0"/>
              </a:rPr>
              <a:t>-------------------------------------------------------------------------------------------</a:t>
            </a:r>
            <a:endParaRPr lang="sv-SE" sz="1800" b="1" i="1" dirty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indent="0">
              <a:buNone/>
            </a:pPr>
            <a:r>
              <a:rPr lang="sv-SE" sz="1800" b="1" i="1" dirty="0">
                <a:latin typeface="Arial Nova" panose="020B0504020202020204" pitchFamily="34" charset="0"/>
              </a:rPr>
              <a:t>17 juni </a:t>
            </a:r>
            <a:r>
              <a:rPr lang="sv-SE" sz="1800" b="1" i="1" dirty="0" err="1">
                <a:latin typeface="Arial Nova" panose="020B0504020202020204" pitchFamily="34" charset="0"/>
              </a:rPr>
              <a:t>kl</a:t>
            </a:r>
            <a:r>
              <a:rPr lang="sv-SE" sz="1800" b="1" i="1" dirty="0">
                <a:latin typeface="Arial Nova" panose="020B0504020202020204" pitchFamily="34" charset="0"/>
              </a:rPr>
              <a:t> 13,00 i Månstad bygdegård</a:t>
            </a:r>
          </a:p>
          <a:p>
            <a:pPr marL="0" indent="0">
              <a:buNone/>
            </a:pPr>
            <a:r>
              <a:rPr lang="sv-SE" sz="1800" dirty="0">
                <a:latin typeface="Arial Nova" panose="020B0504020202020204" pitchFamily="34" charset="0"/>
              </a:rPr>
              <a:t>Traditionell </a:t>
            </a:r>
            <a:r>
              <a:rPr lang="sv-SE" sz="1800" b="1" dirty="0">
                <a:latin typeface="Arial Nova" panose="020B0504020202020204" pitchFamily="34" charset="0"/>
              </a:rPr>
              <a:t>Midsommarlunch</a:t>
            </a:r>
            <a:r>
              <a:rPr lang="sv-SE" sz="1800" dirty="0">
                <a:latin typeface="Arial Nova" panose="020B0504020202020204" pitchFamily="34" charset="0"/>
              </a:rPr>
              <a:t> med sill och tillbehör.                                         Medtag egen dryck. </a:t>
            </a:r>
          </a:p>
          <a:p>
            <a:pPr marL="0" indent="0">
              <a:buNone/>
            </a:pPr>
            <a:r>
              <a:rPr lang="sv-SE" sz="1800" dirty="0">
                <a:solidFill>
                  <a:schemeClr val="tx1"/>
                </a:solidFill>
                <a:latin typeface="Arial Nova" panose="020B0504020202020204" pitchFamily="34" charset="0"/>
              </a:rPr>
              <a:t>Kostnad: </a:t>
            </a:r>
            <a:r>
              <a:rPr lang="sv-SE" sz="1800" dirty="0">
                <a:latin typeface="Arial Nova" panose="020B0504020202020204" pitchFamily="34" charset="0"/>
              </a:rPr>
              <a:t>100:-</a:t>
            </a:r>
          </a:p>
          <a:p>
            <a:pPr marL="0" indent="0">
              <a:buNone/>
            </a:pPr>
            <a:endParaRPr lang="sv-SE" sz="1800" dirty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indent="0">
              <a:buNone/>
            </a:pPr>
            <a:r>
              <a:rPr lang="sv-SE" sz="1800" dirty="0">
                <a:solidFill>
                  <a:schemeClr val="tx1"/>
                </a:solidFill>
                <a:latin typeface="Arial Nova" panose="020B0504020202020204" pitchFamily="34" charset="0"/>
              </a:rPr>
              <a:t>A</a:t>
            </a:r>
            <a:r>
              <a:rPr lang="sv-SE" sz="1800" b="1" dirty="0">
                <a:solidFill>
                  <a:schemeClr val="tx1"/>
                </a:solidFill>
                <a:latin typeface="Arial Nova" panose="020B0504020202020204" pitchFamily="34" charset="0"/>
              </a:rPr>
              <a:t>nmälan senast </a:t>
            </a:r>
            <a:r>
              <a:rPr lang="sv-SE" sz="1800" b="1" dirty="0">
                <a:latin typeface="Arial Nova" panose="020B0504020202020204" pitchFamily="34" charset="0"/>
              </a:rPr>
              <a:t>12 juni</a:t>
            </a:r>
            <a:endParaRPr lang="sv-SE" sz="1800" b="1" dirty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indent="0">
              <a:buNone/>
            </a:pPr>
            <a:r>
              <a:rPr lang="sv-SE" sz="2200" dirty="0">
                <a:latin typeface="Arial Nova" panose="020B0504020202020204" pitchFamily="34" charset="0"/>
              </a:rPr>
              <a:t>-----------------------------------------------------------------------------</a:t>
            </a:r>
            <a:endParaRPr lang="sv-SE" sz="1300" b="1" dirty="0">
              <a:latin typeface="Arial Nova" panose="020B0504020202020204" pitchFamily="34" charset="0"/>
            </a:endParaRPr>
          </a:p>
          <a:p>
            <a:endParaRPr lang="sv-SE" sz="1300" i="1" dirty="0">
              <a:latin typeface="Arial Nova" panose="020B0504020202020204" pitchFamily="34" charset="0"/>
            </a:endParaRPr>
          </a:p>
          <a:p>
            <a:endParaRPr lang="sv-SE" sz="1300" i="1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endParaRPr lang="sv-SE" sz="1200" b="1" i="1" dirty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indent="0">
              <a:buNone/>
            </a:pPr>
            <a:endParaRPr lang="sv-SE" sz="1200" b="1" i="1" dirty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indent="0">
              <a:buNone/>
            </a:pPr>
            <a:endParaRPr lang="sv-SE" sz="1200" b="1" i="1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endParaRPr lang="sv-SE" sz="1200" b="1" i="1" dirty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indent="0">
              <a:buNone/>
            </a:pPr>
            <a:endParaRPr lang="sv-SE" sz="1200" b="1" i="1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endParaRPr lang="sv-SE" sz="1200" b="1" i="1" dirty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indent="0" algn="ctr">
              <a:buNone/>
            </a:pPr>
            <a:r>
              <a:rPr lang="sv-SE" sz="1200" b="1" i="1" dirty="0">
                <a:solidFill>
                  <a:schemeClr val="tx1"/>
                </a:solidFill>
                <a:latin typeface="Arial Nova" panose="020B0504020202020204" pitchFamily="34" charset="0"/>
              </a:rPr>
              <a:t>       </a:t>
            </a:r>
          </a:p>
          <a:p>
            <a:pPr marL="0" indent="0" algn="ctr">
              <a:buNone/>
            </a:pPr>
            <a:endParaRPr lang="sv-SE" sz="1200" b="1" i="1" dirty="0">
              <a:latin typeface="Arial Nova" panose="020B0504020202020204" pitchFamily="34" charset="0"/>
            </a:endParaRPr>
          </a:p>
          <a:p>
            <a:pPr marL="0" indent="0" algn="ctr">
              <a:buNone/>
            </a:pPr>
            <a:endParaRPr lang="sv-SE" sz="1200" b="1" i="1" dirty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indent="0" algn="ctr">
              <a:buNone/>
            </a:pPr>
            <a:endParaRPr lang="sv-SE" sz="1200" b="1" i="1" dirty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indent="0" algn="ctr">
              <a:buNone/>
            </a:pPr>
            <a:endParaRPr lang="sv-SE" sz="1200" b="1" i="1" dirty="0">
              <a:latin typeface="Arial Nova" panose="020B0504020202020204" pitchFamily="34" charset="0"/>
            </a:endParaRPr>
          </a:p>
          <a:p>
            <a:pPr marL="0" indent="0" algn="ctr">
              <a:buNone/>
            </a:pPr>
            <a:endParaRPr lang="sv-SE" sz="1200" b="1" i="1" dirty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indent="0">
              <a:buNone/>
            </a:pPr>
            <a:endParaRPr lang="sv-SE" sz="1200" b="1" i="1" dirty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indent="0">
              <a:buNone/>
            </a:pPr>
            <a:endParaRPr lang="sv-SE" sz="1200" b="1" i="1" dirty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indent="0">
              <a:buNone/>
            </a:pPr>
            <a:endParaRPr lang="sv-SE" b="1" i="1" dirty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0FD4FA5-AC2A-A85B-6472-24F6D7133984}"/>
              </a:ext>
            </a:extLst>
          </p:cNvPr>
          <p:cNvSpPr txBox="1"/>
          <p:nvPr/>
        </p:nvSpPr>
        <p:spPr>
          <a:xfrm>
            <a:off x="1321163" y="5679536"/>
            <a:ext cx="4922309" cy="157948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1169" tIns="50585" rIns="101169" bIns="50585" rtlCol="0">
            <a:spAutoFit/>
          </a:bodyPr>
          <a:lstStyle/>
          <a:p>
            <a:r>
              <a:rPr lang="sv-SE" sz="1200" b="1" dirty="0">
                <a:latin typeface="Arial Nova" panose="020B0504020202020204" pitchFamily="34" charset="0"/>
              </a:rPr>
              <a:t>Anmälningar till samtliga månadsträffar görs till:</a:t>
            </a:r>
          </a:p>
          <a:p>
            <a:endParaRPr lang="sv-SE" sz="1200" b="1" dirty="0">
              <a:latin typeface="Arial Nova" panose="020B0504020202020204" pitchFamily="34" charset="0"/>
            </a:endParaRPr>
          </a:p>
          <a:p>
            <a:r>
              <a:rPr lang="sv-SE" sz="1200" dirty="0">
                <a:latin typeface="Arial Nova" panose="020B0504020202020204" pitchFamily="34" charset="0"/>
              </a:rPr>
              <a:t>Kerstin Staafjord   0705 849438</a:t>
            </a:r>
          </a:p>
          <a:p>
            <a:r>
              <a:rPr lang="sv-SE" sz="1200" dirty="0">
                <a:latin typeface="Arial Nova" panose="020B0504020202020204" pitchFamily="34" charset="0"/>
              </a:rPr>
              <a:t>Birgitta Engström  0709 567617</a:t>
            </a:r>
          </a:p>
          <a:p>
            <a:r>
              <a:rPr lang="sv-SE" sz="1200" dirty="0">
                <a:solidFill>
                  <a:schemeClr val="tx1"/>
                </a:solidFill>
                <a:latin typeface="Arial Nova" panose="020B0504020202020204" pitchFamily="34" charset="0"/>
              </a:rPr>
              <a:t>Går även bra att skicka SMS</a:t>
            </a:r>
          </a:p>
          <a:p>
            <a:r>
              <a:rPr lang="sv-SE" sz="1200" b="1" dirty="0" err="1">
                <a:solidFill>
                  <a:schemeClr val="tx1"/>
                </a:solidFill>
                <a:latin typeface="Arial Nova" panose="020B0504020202020204" pitchFamily="34" charset="0"/>
              </a:rPr>
              <a:t>Bg</a:t>
            </a:r>
            <a:r>
              <a:rPr lang="sv-SE" sz="1200" b="1" dirty="0">
                <a:solidFill>
                  <a:schemeClr val="tx1"/>
                </a:solidFill>
                <a:latin typeface="Arial Nova" panose="020B0504020202020204" pitchFamily="34" charset="0"/>
              </a:rPr>
              <a:t>: 493-6761 eller </a:t>
            </a:r>
            <a:r>
              <a:rPr lang="sv-SE" sz="1200" b="1" dirty="0" err="1">
                <a:solidFill>
                  <a:schemeClr val="tx1"/>
                </a:solidFill>
                <a:latin typeface="Arial Nova" panose="020B0504020202020204" pitchFamily="34" charset="0"/>
              </a:rPr>
              <a:t>swish</a:t>
            </a:r>
            <a:r>
              <a:rPr lang="sv-SE" sz="1200" b="1" dirty="0">
                <a:solidFill>
                  <a:schemeClr val="tx1"/>
                </a:solidFill>
                <a:latin typeface="Arial Nova" panose="020B0504020202020204" pitchFamily="34" charset="0"/>
              </a:rPr>
              <a:t> 123 547 42 75 </a:t>
            </a:r>
          </a:p>
          <a:p>
            <a:endParaRPr lang="sv-SE" sz="1200" dirty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r>
              <a:rPr lang="sv-SE" sz="1200" b="1" dirty="0">
                <a:latin typeface="Arial Nova" panose="020B0504020202020204" pitchFamily="34" charset="0"/>
              </a:rPr>
              <a:t>Vid anmälan meddela önskan om samåkning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E3BAB4B-311A-9F70-03F5-6089227120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60050">
            <a:off x="235358" y="6223258"/>
            <a:ext cx="1150370" cy="448040"/>
          </a:xfrm>
          <a:prstGeom prst="rect">
            <a:avLst/>
          </a:prstGeom>
          <a:noFill/>
        </p:spPr>
      </p:pic>
      <p:pic>
        <p:nvPicPr>
          <p:cNvPr id="6" name="Bildobjekt 5" descr="En bild som visar klädsel, person, klänning, vägg&#10;&#10;AI-genererat innehåll kan vara felaktigt.">
            <a:extLst>
              <a:ext uri="{FF2B5EF4-FFF2-40B4-BE49-F238E27FC236}">
                <a16:creationId xmlns:a16="http://schemas.microsoft.com/office/drawing/2014/main" id="{37251667-D7CB-D85B-FB16-44E0887C4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510" y="1349477"/>
            <a:ext cx="2286532" cy="1137521"/>
          </a:xfrm>
          <a:prstGeom prst="rect">
            <a:avLst/>
          </a:prstGeom>
        </p:spPr>
      </p:pic>
      <p:pic>
        <p:nvPicPr>
          <p:cNvPr id="9" name="Bildobjekt 8" descr="En bild som visar konst, broderi&#10;&#10;AI-genererat innehåll kan vara felaktigt.">
            <a:extLst>
              <a:ext uri="{FF2B5EF4-FFF2-40B4-BE49-F238E27FC236}">
                <a16:creationId xmlns:a16="http://schemas.microsoft.com/office/drawing/2014/main" id="{5683E927-8F10-49F9-73BB-E017C3D219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1623031" flipV="1">
            <a:off x="5449845" y="3493425"/>
            <a:ext cx="1447356" cy="124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2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4489" y="191911"/>
            <a:ext cx="7168443" cy="73377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v-SE" sz="2800" i="1" dirty="0">
                <a:latin typeface="Arial Nova" panose="020B0504020202020204" pitchFamily="34" charset="0"/>
              </a:rPr>
              <a:t>Resekommittén</a:t>
            </a:r>
            <a:endParaRPr lang="sv-SE" sz="2800" dirty="0"/>
          </a:p>
        </p:txBody>
      </p:sp>
      <p:sp>
        <p:nvSpPr>
          <p:cNvPr id="4" name="textruta 3"/>
          <p:cNvSpPr txBox="1"/>
          <p:nvPr/>
        </p:nvSpPr>
        <p:spPr>
          <a:xfrm>
            <a:off x="320248" y="1108052"/>
            <a:ext cx="707813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400" dirty="0">
              <a:latin typeface="Arial" pitchFamily="34" charset="0"/>
              <a:cs typeface="Arial" pitchFamily="34" charset="0"/>
            </a:endParaRPr>
          </a:p>
          <a:p>
            <a:r>
              <a:rPr lang="sv-SE" sz="1500" dirty="0">
                <a:latin typeface="Arial" pitchFamily="34" charset="0"/>
                <a:cs typeface="Arial" pitchFamily="34" charset="0"/>
              </a:rPr>
              <a:t>23 jan	</a:t>
            </a:r>
            <a:r>
              <a:rPr lang="sv-SE" sz="1500" b="1" dirty="0">
                <a:latin typeface="Arial" pitchFamily="34" charset="0"/>
                <a:cs typeface="Arial" pitchFamily="34" charset="0"/>
              </a:rPr>
              <a:t>Falkenbergsrevyn</a:t>
            </a:r>
            <a:r>
              <a:rPr lang="sv-SE" sz="1500" dirty="0">
                <a:latin typeface="Arial" pitchFamily="34" charset="0"/>
                <a:cs typeface="Arial" pitchFamily="34" charset="0"/>
              </a:rPr>
              <a:t>. Som traditionen bjuder.                                            		Lunch på Hamnkrogen innan föreställningen.                                     		Avresa </a:t>
            </a:r>
            <a:r>
              <a:rPr lang="sv-SE" sz="1500" dirty="0" err="1">
                <a:latin typeface="Arial" pitchFamily="34" charset="0"/>
                <a:cs typeface="Arial" pitchFamily="34" charset="0"/>
              </a:rPr>
              <a:t>Kindsboda</a:t>
            </a:r>
            <a:r>
              <a:rPr lang="sv-SE" sz="1500" dirty="0">
                <a:latin typeface="Arial" pitchFamily="34" charset="0"/>
                <a:cs typeface="Arial" pitchFamily="34" charset="0"/>
              </a:rPr>
              <a:t> 14,15 och Länghem 14,20.         </a:t>
            </a:r>
          </a:p>
          <a:p>
            <a:endParaRPr lang="sv-SE" sz="1500" dirty="0">
              <a:latin typeface="Arial" pitchFamily="34" charset="0"/>
              <a:cs typeface="Arial" pitchFamily="34" charset="0"/>
            </a:endParaRPr>
          </a:p>
          <a:p>
            <a:r>
              <a:rPr lang="sv-SE" sz="1500" dirty="0">
                <a:latin typeface="Arial" pitchFamily="34" charset="0"/>
                <a:cs typeface="Arial" pitchFamily="34" charset="0"/>
              </a:rPr>
              <a:t>26-27 feb	</a:t>
            </a:r>
            <a:r>
              <a:rPr lang="sv-SE" sz="1500" b="1" dirty="0">
                <a:latin typeface="Arial" pitchFamily="34" charset="0"/>
                <a:cs typeface="Arial" pitchFamily="34" charset="0"/>
              </a:rPr>
              <a:t>TRASSEL – Teaterresa till Stockholm </a:t>
            </a:r>
            <a:r>
              <a:rPr lang="sv-SE" sz="1500" dirty="0">
                <a:latin typeface="Arial" pitchFamily="34" charset="0"/>
                <a:cs typeface="Arial" pitchFamily="34" charset="0"/>
              </a:rPr>
              <a:t>med Rolfs flyg &amp; Buss.</a:t>
            </a:r>
          </a:p>
          <a:p>
            <a:r>
              <a:rPr lang="sv-SE" sz="1500" dirty="0">
                <a:latin typeface="Arial" pitchFamily="34" charset="0"/>
                <a:cs typeface="Arial" pitchFamily="34" charset="0"/>
              </a:rPr>
              <a:t>		Avresa enligt bekräftelse från bussbolaget.	</a:t>
            </a:r>
          </a:p>
          <a:p>
            <a:endParaRPr lang="sv-SE" sz="1500" dirty="0">
              <a:latin typeface="Arial" pitchFamily="34" charset="0"/>
              <a:cs typeface="Arial" pitchFamily="34" charset="0"/>
            </a:endParaRPr>
          </a:p>
          <a:p>
            <a:r>
              <a:rPr lang="sv-SE" sz="1500" dirty="0">
                <a:latin typeface="Arial" pitchFamily="34" charset="0"/>
                <a:cs typeface="Arial" pitchFamily="34" charset="0"/>
              </a:rPr>
              <a:t>26 mars	</a:t>
            </a:r>
            <a:r>
              <a:rPr lang="sv-SE" sz="1500" b="1" dirty="0">
                <a:latin typeface="Arial" pitchFamily="34" charset="0"/>
                <a:cs typeface="Arial" pitchFamily="34" charset="0"/>
              </a:rPr>
              <a:t>Studiebesök Star Trading </a:t>
            </a:r>
            <a:r>
              <a:rPr lang="sv-SE" sz="1500" dirty="0">
                <a:latin typeface="Arial" pitchFamily="34" charset="0"/>
                <a:cs typeface="Arial" pitchFamily="34" charset="0"/>
              </a:rPr>
              <a:t>i Svenljunga. </a:t>
            </a:r>
          </a:p>
          <a:p>
            <a:r>
              <a:rPr lang="sv-SE" sz="1500" dirty="0">
                <a:latin typeface="Arial" pitchFamily="34" charset="0"/>
                <a:cs typeface="Arial" pitchFamily="34" charset="0"/>
              </a:rPr>
              <a:t>		Vi träffas vid entrén 09,50. Guidning ca 1,5 h. Ingen kostnad.</a:t>
            </a:r>
          </a:p>
          <a:p>
            <a:r>
              <a:rPr lang="sv-SE" sz="1500" dirty="0">
                <a:latin typeface="Arial" pitchFamily="34" charset="0"/>
                <a:cs typeface="Arial" pitchFamily="34" charset="0"/>
              </a:rPr>
              <a:t>		Därefter gemensam lunch för dem som önskar. </a:t>
            </a:r>
          </a:p>
          <a:p>
            <a:endParaRPr lang="sv-SE" sz="1500" dirty="0">
              <a:latin typeface="Arial" pitchFamily="34" charset="0"/>
              <a:cs typeface="Arial" pitchFamily="34" charset="0"/>
            </a:endParaRPr>
          </a:p>
          <a:p>
            <a:r>
              <a:rPr lang="sv-SE" sz="1500" dirty="0">
                <a:latin typeface="Arial" pitchFamily="34" charset="0"/>
                <a:cs typeface="Arial" pitchFamily="34" charset="0"/>
              </a:rPr>
              <a:t>27 maj	</a:t>
            </a:r>
            <a:r>
              <a:rPr lang="sv-SE" sz="1500" b="1" dirty="0">
                <a:latin typeface="Arial" pitchFamily="34" charset="0"/>
                <a:cs typeface="Arial" pitchFamily="34" charset="0"/>
              </a:rPr>
              <a:t>Hemlig resa </a:t>
            </a:r>
            <a:r>
              <a:rPr lang="sv-SE" sz="1500" dirty="0">
                <a:latin typeface="Arial" pitchFamily="34" charset="0"/>
                <a:cs typeface="Arial" pitchFamily="34" charset="0"/>
              </a:rPr>
              <a:t>Som vanligt mycket hysch-hysch.</a:t>
            </a:r>
          </a:p>
          <a:p>
            <a:r>
              <a:rPr lang="sv-SE" sz="1500" dirty="0">
                <a:latin typeface="Arial" pitchFamily="34" charset="0"/>
                <a:cs typeface="Arial" pitchFamily="34" charset="0"/>
              </a:rPr>
              <a:t>		Avresa från Länghem 06,30 och </a:t>
            </a:r>
            <a:r>
              <a:rPr lang="sv-SE" sz="1500" dirty="0" err="1">
                <a:latin typeface="Arial" pitchFamily="34" charset="0"/>
                <a:cs typeface="Arial" pitchFamily="34" charset="0"/>
              </a:rPr>
              <a:t>Kindsboda</a:t>
            </a:r>
            <a:r>
              <a:rPr lang="sv-SE" sz="1500" dirty="0">
                <a:latin typeface="Arial" pitchFamily="34" charset="0"/>
                <a:cs typeface="Arial" pitchFamily="34" charset="0"/>
              </a:rPr>
              <a:t> 06,35. </a:t>
            </a:r>
          </a:p>
          <a:p>
            <a:r>
              <a:rPr lang="sv-SE" sz="1500" dirty="0">
                <a:latin typeface="Arial" pitchFamily="34" charset="0"/>
                <a:cs typeface="Arial" pitchFamily="34" charset="0"/>
              </a:rPr>
              <a:t>		Ta med egen förmiddagsfika. Lunch och eftermiddagskaffe ingår.</a:t>
            </a:r>
          </a:p>
          <a:p>
            <a:r>
              <a:rPr lang="sv-SE" sz="1500" dirty="0">
                <a:latin typeface="Arial" pitchFamily="34" charset="0"/>
                <a:cs typeface="Arial" pitchFamily="34" charset="0"/>
              </a:rPr>
              <a:t>		Beräknad hemkomst ca 18,30. </a:t>
            </a:r>
          </a:p>
          <a:p>
            <a:r>
              <a:rPr lang="sv-SE" sz="1500" dirty="0">
                <a:latin typeface="Arial" pitchFamily="34" charset="0"/>
                <a:cs typeface="Arial" pitchFamily="34" charset="0"/>
              </a:rPr>
              <a:t>		Kostnad 950 :-</a:t>
            </a:r>
          </a:p>
          <a:p>
            <a:r>
              <a:rPr lang="sv-SE" dirty="0">
                <a:latin typeface="Arial" pitchFamily="34" charset="0"/>
                <a:cs typeface="Arial" pitchFamily="34" charset="0"/>
              </a:rPr>
              <a:t>								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177582" y="5416924"/>
            <a:ext cx="7151077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400" dirty="0">
                <a:latin typeface="Arial" pitchFamily="34" charset="0"/>
                <a:cs typeface="Arial" pitchFamily="34" charset="0"/>
              </a:rPr>
              <a:t>Mer info och </a:t>
            </a:r>
            <a:r>
              <a:rPr lang="sv-SE" sz="1400">
                <a:latin typeface="Arial" pitchFamily="34" charset="0"/>
                <a:cs typeface="Arial" pitchFamily="34" charset="0"/>
              </a:rPr>
              <a:t>anmälningar till </a:t>
            </a:r>
            <a:r>
              <a:rPr lang="sv-SE" sz="1400" dirty="0">
                <a:latin typeface="Arial" pitchFamily="34" charset="0"/>
                <a:cs typeface="Arial" pitchFamily="34" charset="0"/>
              </a:rPr>
              <a:t>Leif eller Olle.</a:t>
            </a:r>
          </a:p>
          <a:p>
            <a:r>
              <a:rPr lang="sv-SE" sz="14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sv-SE" sz="1400" dirty="0">
                <a:latin typeface="Arial" pitchFamily="34" charset="0"/>
                <a:cs typeface="Arial" pitchFamily="34" charset="0"/>
              </a:rPr>
              <a:t>Leif Österlund       070 33 01 715		Olle </a:t>
            </a:r>
            <a:r>
              <a:rPr lang="sv-SE" sz="1400" dirty="0" err="1">
                <a:latin typeface="Arial" pitchFamily="34" charset="0"/>
                <a:cs typeface="Arial" pitchFamily="34" charset="0"/>
              </a:rPr>
              <a:t>Jarvid</a:t>
            </a:r>
            <a:r>
              <a:rPr lang="sv-SE" sz="1400" dirty="0">
                <a:latin typeface="Arial" pitchFamily="34" charset="0"/>
                <a:cs typeface="Arial" pitchFamily="34" charset="0"/>
              </a:rPr>
              <a:t>             070 67 09 123</a:t>
            </a:r>
          </a:p>
          <a:p>
            <a:r>
              <a:rPr lang="sv-SE" sz="1400" dirty="0">
                <a:latin typeface="Arial" pitchFamily="34" charset="0"/>
                <a:cs typeface="Arial" pitchFamily="34" charset="0"/>
              </a:rPr>
              <a:t>Marja Svensson   072  54 78 303		Monica Claesson  070 33 90 897</a:t>
            </a:r>
          </a:p>
          <a:p>
            <a:endParaRPr lang="sv-SE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v-SE" sz="1400" dirty="0">
                <a:latin typeface="Arial" pitchFamily="34" charset="0"/>
                <a:cs typeface="Arial" pitchFamily="34" charset="0"/>
              </a:rPr>
              <a:t>Bankgiro för resor 608-9346</a:t>
            </a:r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164123" y="6992206"/>
            <a:ext cx="7151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v-SE" sz="1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Missa inte föreningsguiden i BT och Ralphs månadsbrev</a:t>
            </a:r>
          </a:p>
        </p:txBody>
      </p:sp>
      <p:pic>
        <p:nvPicPr>
          <p:cNvPr id="8" name="Bildobjekt 7" descr="En bild som visar buss, tecknad serie, fordon, clipart&#10;&#10;AI-genererat innehåll kan vara felaktigt.">
            <a:extLst>
              <a:ext uri="{FF2B5EF4-FFF2-40B4-BE49-F238E27FC236}">
                <a16:creationId xmlns:a16="http://schemas.microsoft.com/office/drawing/2014/main" id="{9E1579D4-B816-805D-0941-5AA0D7071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53121" y="4642143"/>
            <a:ext cx="1378526" cy="733778"/>
          </a:xfrm>
          <a:prstGeom prst="rect">
            <a:avLst/>
          </a:prstGeom>
        </p:spPr>
      </p:pic>
      <p:pic>
        <p:nvPicPr>
          <p:cNvPr id="5" name="Bildobjekt 4" descr="En bild som visar text, klädsel, affisch, fotbeklädnader&#10;&#10;AI-genererat innehåll kan vara felaktigt.">
            <a:extLst>
              <a:ext uri="{FF2B5EF4-FFF2-40B4-BE49-F238E27FC236}">
                <a16:creationId xmlns:a16="http://schemas.microsoft.com/office/drawing/2014/main" id="{5819EA41-8EC4-6A83-EF28-9308E24C9F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521" y="558800"/>
            <a:ext cx="1236627" cy="15477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9686DE-5DAA-5473-6440-620F86AF1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68" y="203200"/>
            <a:ext cx="7100710" cy="57573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v-SE" sz="2800" i="1" dirty="0">
                <a:solidFill>
                  <a:schemeClr val="tx1"/>
                </a:solidFill>
                <a:latin typeface="Arial Nova" panose="020B0504020202020204" pitchFamily="34" charset="0"/>
              </a:rPr>
              <a:t>Folkhälsogruppen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89B434-E18E-875D-2336-52C97B945A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5444" y="873993"/>
            <a:ext cx="6991069" cy="5374407"/>
          </a:xfrm>
          <a:noFill/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sv-SE" sz="27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Detta händer under </a:t>
            </a:r>
            <a:r>
              <a:rPr lang="sv-SE" sz="2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våren 2026</a:t>
            </a:r>
            <a:r>
              <a:rPr lang="sv-SE" sz="27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..........</a:t>
            </a:r>
          </a:p>
          <a:p>
            <a:pPr>
              <a:buNone/>
            </a:pPr>
            <a:endParaRPr lang="sv-SE" sz="27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sv-SE" sz="27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 mars </a:t>
            </a:r>
            <a:r>
              <a:rPr lang="sv-SE" sz="27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Frukostmöte</a:t>
            </a:r>
          </a:p>
          <a:p>
            <a:pPr>
              <a:buNone/>
            </a:pPr>
            <a:endParaRPr lang="sv-SE" sz="27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sv-SE" sz="27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22 april</a:t>
            </a:r>
            <a:r>
              <a:rPr lang="sv-SE" sz="27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Tipspromenad</a:t>
            </a:r>
          </a:p>
          <a:p>
            <a:pPr>
              <a:buNone/>
            </a:pPr>
            <a:endParaRPr lang="sv-SE" sz="27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sv-SE" sz="27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 maj </a:t>
            </a:r>
            <a:r>
              <a:rPr lang="sv-SE" sz="27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cykeltur’</a:t>
            </a:r>
          </a:p>
          <a:p>
            <a:pPr>
              <a:buNone/>
            </a:pPr>
            <a:endParaRPr lang="sv-SE" sz="270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sv-SE" sz="27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april-maj pågår den traditionsenliga </a:t>
            </a:r>
            <a:r>
              <a:rPr lang="sv-SE" sz="2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Motionstävlingen</a:t>
            </a:r>
          </a:p>
          <a:p>
            <a:pPr>
              <a:buNone/>
            </a:pPr>
            <a:endParaRPr lang="sv-SE" sz="27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sv-SE" sz="2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Uteträning </a:t>
            </a:r>
            <a:r>
              <a:rPr lang="sv-SE" sz="2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måndagar 09.30-10.30 på </a:t>
            </a:r>
            <a:r>
              <a:rPr lang="sv-SE" sz="27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Ingsvallens</a:t>
            </a:r>
            <a:r>
              <a:rPr lang="sv-SE" sz="2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7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utegym</a:t>
            </a:r>
            <a:r>
              <a:rPr lang="sv-SE" sz="2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Ta med vattenflaska!</a:t>
            </a:r>
          </a:p>
          <a:p>
            <a:pPr>
              <a:buNone/>
            </a:pPr>
            <a:endParaRPr lang="sv-SE" sz="2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sv-SE" sz="27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Under juni – oktober </a:t>
            </a:r>
            <a:r>
              <a:rPr lang="sv-SE" sz="2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kan du genomföra SPF-orienteringen</a:t>
            </a:r>
          </a:p>
          <a:p>
            <a:pPr>
              <a:buNone/>
            </a:pPr>
            <a:endParaRPr lang="sv-SE" sz="27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sv-SE" sz="2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Inför varje aktivitet ovan återkommer vi med utförligare information.</a:t>
            </a:r>
          </a:p>
          <a:p>
            <a:pPr>
              <a:buNone/>
            </a:pPr>
            <a:endParaRPr lang="sv-SE" sz="2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sv-SE" sz="27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Folkhälsogruppen</a:t>
            </a:r>
            <a:r>
              <a:rPr lang="sv-SE" sz="2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jobbar kontinuerligt för att utveckla programmet i vår förening där</a:t>
            </a:r>
          </a:p>
          <a:p>
            <a:pPr>
              <a:buNone/>
            </a:pPr>
            <a:r>
              <a:rPr lang="sv-SE" sz="2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varje aktivitet ska gagna medlemmarnas fysiska och psykiska hälsa. Vi arrangerar</a:t>
            </a:r>
          </a:p>
          <a:p>
            <a:pPr>
              <a:buNone/>
            </a:pPr>
            <a:r>
              <a:rPr lang="sv-SE" sz="2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möten med intressanta föreläsare, genomför orienteringar, tipspromenader, cykelturer,</a:t>
            </a:r>
          </a:p>
          <a:p>
            <a:pPr>
              <a:buNone/>
            </a:pPr>
            <a:r>
              <a:rPr lang="sv-SE" sz="2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uteträning</a:t>
            </a:r>
            <a:r>
              <a:rPr lang="sv-SE" sz="2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mm som vi önskar och hoppas ska öka medlemmarnas intresse för</a:t>
            </a:r>
          </a:p>
          <a:p>
            <a:pPr>
              <a:buNone/>
            </a:pPr>
            <a:r>
              <a:rPr lang="sv-SE" sz="2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hälsofrågor av alla de slag.</a:t>
            </a:r>
            <a:endParaRPr lang="sv-SE" sz="2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sv-SE" sz="29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sv-SE" sz="2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-------------------------------------------------------------------------------------------------------------------</a:t>
            </a:r>
            <a:endParaRPr lang="sv-SE" sz="29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29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För att må bra i livet är det viktigt att umgås och att använda kroppens muskler där både hjärta och hjärna får näring. </a:t>
            </a:r>
          </a:p>
          <a:p>
            <a:pPr marL="0" indent="0">
              <a:buNone/>
            </a:pPr>
            <a:r>
              <a:rPr lang="sv-SE" sz="29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Så tveka inte - kom med, vi finns till för alla!</a:t>
            </a:r>
          </a:p>
          <a:p>
            <a:pPr marL="0" indent="0">
              <a:buNone/>
            </a:pPr>
            <a:endParaRPr lang="sv-SE" sz="1800" b="1" i="1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endParaRPr lang="sv-SE" sz="1800" b="1" i="1" dirty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indent="0">
              <a:buNone/>
            </a:pPr>
            <a:endParaRPr lang="sv-SE" sz="1800" b="1" i="1" dirty="0">
              <a:latin typeface="Arial Nova" panose="020B0504020202020204" pitchFamily="34" charset="0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6213B7C-6F93-1D2C-7758-BDF92C97E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923" y="6396469"/>
            <a:ext cx="6661927" cy="99810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sv-SE" sz="1400" dirty="0">
                <a:latin typeface="Arial Nova" panose="020B05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sv-SE" sz="1400" dirty="0">
                <a:latin typeface="Arial Nova" panose="020B0504020202020204" pitchFamily="34" charset="0"/>
              </a:rPr>
              <a:t>Sonja Andrén 	   0703 352606     Börje Andrén            0705 282382</a:t>
            </a:r>
          </a:p>
          <a:p>
            <a:pPr marL="0" indent="0">
              <a:buNone/>
            </a:pPr>
            <a:r>
              <a:rPr lang="sv-SE" sz="1400" dirty="0">
                <a:latin typeface="Arial Nova" panose="020B0504020202020204" pitchFamily="34" charset="0"/>
              </a:rPr>
              <a:t>Ewa Algotsson	   0705 324181     Ralph Algotsson       0739 838233     </a:t>
            </a:r>
          </a:p>
          <a:p>
            <a:pPr marL="0" indent="0">
              <a:buNone/>
            </a:pPr>
            <a:r>
              <a:rPr lang="sv-SE" sz="1400" dirty="0">
                <a:latin typeface="Arial Nova" panose="020B0504020202020204" pitchFamily="34" charset="0"/>
              </a:rPr>
              <a:t>                                   </a:t>
            </a:r>
          </a:p>
          <a:p>
            <a:pPr marL="0" indent="0">
              <a:buNone/>
            </a:pPr>
            <a:endParaRPr lang="sv-SE" sz="1400" dirty="0">
              <a:latin typeface="Arial Nova" panose="020B0504020202020204" pitchFamily="34" charset="0"/>
            </a:endParaRPr>
          </a:p>
        </p:txBody>
      </p:sp>
      <p:pic>
        <p:nvPicPr>
          <p:cNvPr id="1026" name="Picture 2" descr="2 000+ kostnadsfria bilder med Cykling och Cykel - Pixabay">
            <a:extLst>
              <a:ext uri="{FF2B5EF4-FFF2-40B4-BE49-F238E27FC236}">
                <a16:creationId xmlns:a16="http://schemas.microsoft.com/office/drawing/2014/main" id="{9B50CF6C-A012-6A76-1658-E29B7A5EC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894">
            <a:off x="4782232" y="954561"/>
            <a:ext cx="2132652" cy="141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543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FE2F72-C702-ED43-8F8D-844D88267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88227"/>
            <a:ext cx="7145867" cy="6584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v-SE" sz="2800" i="1" dirty="0">
                <a:solidFill>
                  <a:schemeClr val="tx1"/>
                </a:solidFill>
                <a:latin typeface="Arial Nova" panose="020B0504020202020204" pitchFamily="34" charset="0"/>
              </a:rPr>
              <a:t>Regelbundna aktiviteter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E9CB58-135A-D261-999C-A76E3F540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444" y="954492"/>
            <a:ext cx="6501703" cy="7066561"/>
          </a:xfrm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1400" b="1" i="1" dirty="0" err="1">
                <a:latin typeface="Arial Nova" panose="020B0504020202020204" pitchFamily="34" charset="0"/>
              </a:rPr>
              <a:t>SPF-Kören</a:t>
            </a:r>
            <a:endParaRPr lang="sv-SE" sz="1400" b="1" i="1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r>
              <a:rPr lang="sv-SE" sz="1400" dirty="0">
                <a:latin typeface="Arial Nova" panose="020B0504020202020204" pitchFamily="34" charset="0"/>
              </a:rPr>
              <a:t>Träffas tisdagar jämna veckor 14,00-15,30 i jaktstugan på Rådde. </a:t>
            </a:r>
            <a:r>
              <a:rPr lang="sv-SE" sz="1400" b="1" u="sng" dirty="0">
                <a:latin typeface="Arial Nova" panose="020B0504020202020204" pitchFamily="34" charset="0"/>
              </a:rPr>
              <a:t>Kontaktperson: </a:t>
            </a:r>
            <a:r>
              <a:rPr lang="sv-SE" sz="1400" u="sng" dirty="0">
                <a:latin typeface="Arial Nova" panose="020B0504020202020204" pitchFamily="34" charset="0"/>
              </a:rPr>
              <a:t>Ann-Charlotte Svensson 0739 452011 </a:t>
            </a:r>
          </a:p>
          <a:p>
            <a:pPr marL="0" indent="0">
              <a:buNone/>
            </a:pPr>
            <a:endParaRPr lang="sv-SE" sz="1400" b="1" i="1" u="sng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r>
              <a:rPr lang="sv-SE" sz="1400" b="1" i="1" dirty="0" err="1">
                <a:latin typeface="Arial Nova" panose="020B0504020202020204" pitchFamily="34" charset="0"/>
              </a:rPr>
              <a:t>Linedance</a:t>
            </a:r>
            <a:endParaRPr lang="sv-SE" sz="1400" b="1" i="1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r>
              <a:rPr lang="sv-SE" sz="1400" dirty="0">
                <a:latin typeface="Arial Nova" panose="020B0504020202020204" pitchFamily="34" charset="0"/>
              </a:rPr>
              <a:t>Måndagar 10,00-12,00 i Månstads bygdegård. Start 26 januari.</a:t>
            </a:r>
          </a:p>
          <a:p>
            <a:pPr marL="0" indent="0">
              <a:buNone/>
            </a:pPr>
            <a:r>
              <a:rPr lang="sv-SE" sz="1400" b="1" u="sng" dirty="0">
                <a:latin typeface="Arial Nova" panose="020B0504020202020204" pitchFamily="34" charset="0"/>
              </a:rPr>
              <a:t>Kontaktperson: </a:t>
            </a:r>
            <a:r>
              <a:rPr lang="sv-SE" sz="1400" u="sng" dirty="0">
                <a:latin typeface="Arial Nova" panose="020B0504020202020204" pitchFamily="34" charset="0"/>
              </a:rPr>
              <a:t>Gullan Svan 0704 446453</a:t>
            </a:r>
          </a:p>
          <a:p>
            <a:pPr marL="0" indent="0">
              <a:buNone/>
            </a:pPr>
            <a:endParaRPr lang="sv-SE" sz="1400" b="1" i="1" u="sng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r>
              <a:rPr lang="sv-SE" sz="1400" b="1" i="1" dirty="0">
                <a:latin typeface="Arial Nova" panose="020B0504020202020204" pitchFamily="34" charset="0"/>
              </a:rPr>
              <a:t>Canasta</a:t>
            </a:r>
          </a:p>
          <a:p>
            <a:pPr marL="0" indent="0">
              <a:buNone/>
            </a:pPr>
            <a:r>
              <a:rPr lang="sv-SE" sz="1400" dirty="0">
                <a:latin typeface="Arial Nova" panose="020B0504020202020204" pitchFamily="34" charset="0"/>
              </a:rPr>
              <a:t>Välkommen till </a:t>
            </a:r>
            <a:r>
              <a:rPr lang="sv-SE" sz="1400" dirty="0">
                <a:solidFill>
                  <a:schemeClr val="tx1"/>
                </a:solidFill>
                <a:latin typeface="Arial Nova" panose="020B0504020202020204" pitchFamily="34" charset="0"/>
              </a:rPr>
              <a:t>Ingsvallen</a:t>
            </a:r>
            <a:r>
              <a:rPr lang="sv-SE" sz="1400" dirty="0">
                <a:latin typeface="Arial Nova" panose="020B0504020202020204" pitchFamily="34" charset="0"/>
              </a:rPr>
              <a:t> tisdagar ojämna veckor kl 14,00. </a:t>
            </a:r>
          </a:p>
          <a:p>
            <a:pPr marL="0" indent="0">
              <a:buNone/>
            </a:pPr>
            <a:r>
              <a:rPr lang="sv-SE" sz="1400" dirty="0">
                <a:latin typeface="Arial Nova" panose="020B0504020202020204" pitchFamily="34" charset="0"/>
              </a:rPr>
              <a:t>Tag med fika och 20:-</a:t>
            </a:r>
          </a:p>
          <a:p>
            <a:pPr marL="0" indent="0">
              <a:buNone/>
            </a:pPr>
            <a:r>
              <a:rPr lang="sv-SE" sz="1400" b="1" u="sng" dirty="0">
                <a:solidFill>
                  <a:schemeClr val="tx1"/>
                </a:solidFill>
                <a:latin typeface="Arial Nova" panose="020B0504020202020204" pitchFamily="34" charset="0"/>
              </a:rPr>
              <a:t>Kontaktperson: </a:t>
            </a:r>
            <a:r>
              <a:rPr lang="sv-SE" sz="1400" u="sng" dirty="0">
                <a:latin typeface="Arial Nova" panose="020B0504020202020204" pitchFamily="34" charset="0"/>
              </a:rPr>
              <a:t>Ros-Marie Heinz 0730 273404</a:t>
            </a:r>
          </a:p>
          <a:p>
            <a:pPr marL="0" indent="0">
              <a:buNone/>
            </a:pPr>
            <a:endParaRPr lang="sv-SE" sz="1400" b="1" i="1" u="sng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r>
              <a:rPr lang="sv-SE" sz="1400" b="1" i="1" dirty="0">
                <a:latin typeface="Arial Nova" panose="020B0504020202020204" pitchFamily="34" charset="0"/>
              </a:rPr>
              <a:t>Boule</a:t>
            </a:r>
          </a:p>
          <a:p>
            <a:pPr marL="0" indent="0">
              <a:buNone/>
            </a:pPr>
            <a:r>
              <a:rPr lang="sv-SE" sz="1400" dirty="0">
                <a:latin typeface="Arial Nova" panose="020B0504020202020204" pitchFamily="34" charset="0"/>
              </a:rPr>
              <a:t>Måndag och onsdag 10-12 Stationsparken</a:t>
            </a:r>
          </a:p>
          <a:p>
            <a:pPr marL="0" indent="0">
              <a:buNone/>
            </a:pPr>
            <a:r>
              <a:rPr lang="sv-SE" sz="1400" b="1" u="sng" dirty="0">
                <a:latin typeface="Arial Nova" panose="020B0504020202020204" pitchFamily="34" charset="0"/>
              </a:rPr>
              <a:t>Kontaktperson: </a:t>
            </a:r>
            <a:r>
              <a:rPr lang="sv-SE" sz="1400" u="sng" dirty="0">
                <a:latin typeface="Arial Nova" panose="020B0504020202020204" pitchFamily="34" charset="0"/>
              </a:rPr>
              <a:t>Jonny Pettersson 0702 574090</a:t>
            </a:r>
          </a:p>
          <a:p>
            <a:pPr marL="0" indent="0">
              <a:buNone/>
            </a:pPr>
            <a:endParaRPr lang="sv-SE" sz="1400" b="1" i="1" u="sng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r>
              <a:rPr lang="sv-SE" sz="1400" b="1" i="1" dirty="0">
                <a:latin typeface="Arial Nova" panose="020B0504020202020204" pitchFamily="34" charset="0"/>
              </a:rPr>
              <a:t>Promenader</a:t>
            </a:r>
          </a:p>
          <a:p>
            <a:pPr marL="0" indent="0">
              <a:buNone/>
            </a:pPr>
            <a:r>
              <a:rPr lang="sv-SE" sz="1400" dirty="0">
                <a:latin typeface="Arial Nova" panose="020B0504020202020204" pitchFamily="34" charset="0"/>
              </a:rPr>
              <a:t>Tisdagspromenader</a:t>
            </a:r>
          </a:p>
          <a:p>
            <a:pPr marL="0" indent="0">
              <a:buNone/>
            </a:pPr>
            <a:r>
              <a:rPr lang="sv-SE" sz="1400" b="1" u="sng" dirty="0">
                <a:latin typeface="Arial Nova" panose="020B0504020202020204" pitchFamily="34" charset="0"/>
              </a:rPr>
              <a:t>Kontaktperson: </a:t>
            </a:r>
            <a:r>
              <a:rPr lang="sv-SE" sz="1400" u="sng" dirty="0">
                <a:latin typeface="Arial Nova" panose="020B0504020202020204" pitchFamily="34" charset="0"/>
              </a:rPr>
              <a:t>Kjell-Åke Lundberg 0760 </a:t>
            </a:r>
            <a:r>
              <a:rPr lang="sv-SE" sz="1400" u="sng" dirty="0">
                <a:solidFill>
                  <a:schemeClr val="tx1"/>
                </a:solidFill>
                <a:latin typeface="Arial Nova" panose="020B0504020202020204" pitchFamily="34" charset="0"/>
              </a:rPr>
              <a:t>445979</a:t>
            </a:r>
          </a:p>
          <a:p>
            <a:pPr marL="0" indent="0">
              <a:buNone/>
            </a:pPr>
            <a:endParaRPr lang="sv-SE" sz="1400" u="sng" dirty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indent="0">
              <a:buNone/>
            </a:pPr>
            <a:r>
              <a:rPr lang="sv-SE" sz="1400" b="1" i="1" dirty="0" err="1">
                <a:latin typeface="Arial Nova" panose="020B0504020202020204" pitchFamily="34" charset="0"/>
              </a:rPr>
              <a:t>Uteträning</a:t>
            </a:r>
            <a:endParaRPr lang="sv-SE" sz="1400" b="1" i="1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r>
              <a:rPr lang="sv-SE" sz="1400" dirty="0">
                <a:latin typeface="Arial Nova" panose="020B0504020202020204" pitchFamily="34" charset="0"/>
              </a:rPr>
              <a:t>Måndagar 9,30-10,30 på Ingsvallen</a:t>
            </a:r>
          </a:p>
          <a:p>
            <a:pPr marL="0" indent="0">
              <a:buNone/>
            </a:pPr>
            <a:r>
              <a:rPr lang="sv-SE" sz="1400" b="1" u="sng" dirty="0">
                <a:latin typeface="Arial Nova" panose="020B0504020202020204" pitchFamily="34" charset="0"/>
              </a:rPr>
              <a:t>Konta</a:t>
            </a:r>
            <a:r>
              <a:rPr lang="sv-SE" sz="1400" b="1" u="sng" dirty="0">
                <a:solidFill>
                  <a:schemeClr val="tx1"/>
                </a:solidFill>
                <a:latin typeface="Arial Nova" panose="020B0504020202020204" pitchFamily="34" charset="0"/>
              </a:rPr>
              <a:t>ktperson</a:t>
            </a:r>
            <a:r>
              <a:rPr lang="sv-SE" sz="1400" b="1" u="sng" dirty="0">
                <a:latin typeface="Arial Nova" panose="020B0504020202020204" pitchFamily="34" charset="0"/>
              </a:rPr>
              <a:t>: </a:t>
            </a:r>
            <a:r>
              <a:rPr lang="sv-SE" sz="1400" u="sng" dirty="0">
                <a:latin typeface="Arial Nova" panose="020B0504020202020204" pitchFamily="34" charset="0"/>
              </a:rPr>
              <a:t>Ralph Algotsson 0739 838233</a:t>
            </a:r>
          </a:p>
          <a:p>
            <a:pPr marL="0" indent="0">
              <a:buNone/>
            </a:pPr>
            <a:endParaRPr lang="sv-SE" sz="1400" u="sng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r>
              <a:rPr lang="sv-SE" sz="1400" b="1" i="1" dirty="0">
                <a:latin typeface="Arial Nova" panose="020B0504020202020204" pitchFamily="34" charset="0"/>
              </a:rPr>
              <a:t>Fågelkurs</a:t>
            </a:r>
          </a:p>
          <a:p>
            <a:pPr marL="0" indent="0">
              <a:buNone/>
            </a:pPr>
            <a:r>
              <a:rPr lang="sv-SE" sz="1400" dirty="0">
                <a:latin typeface="Arial Nova" panose="020B0504020202020204" pitchFamily="34" charset="0"/>
              </a:rPr>
              <a:t>Under lämplig tid på våren			</a:t>
            </a:r>
          </a:p>
          <a:p>
            <a:pPr marL="0" indent="0">
              <a:buNone/>
            </a:pPr>
            <a:r>
              <a:rPr lang="sv-SE" sz="1400" b="1" u="sng" dirty="0">
                <a:latin typeface="Arial Nova" panose="020B0504020202020204" pitchFamily="34" charset="0"/>
              </a:rPr>
              <a:t>Kontaktperson: </a:t>
            </a:r>
            <a:r>
              <a:rPr lang="sv-SE" sz="1400" u="sng" dirty="0">
                <a:latin typeface="Arial Nova" panose="020B0504020202020204" pitchFamily="34" charset="0"/>
              </a:rPr>
              <a:t>Lennart Appelqvist 0738 100865                  </a:t>
            </a:r>
          </a:p>
          <a:p>
            <a:pPr marL="0" indent="0">
              <a:buNone/>
            </a:pPr>
            <a:endParaRPr lang="sv-SE" sz="1400" u="sng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endParaRPr lang="sv-SE" sz="1400" u="sng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endParaRPr lang="sv-SE" sz="1400" u="sng" dirty="0">
              <a:latin typeface="Arial Nova" panose="020B0504020202020204" pitchFamily="34" charset="0"/>
            </a:endParaRP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68A52A81-5102-AA7D-2ACF-158520B0DB3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1871" y="3428351"/>
            <a:ext cx="54033" cy="741071"/>
          </a:xfrm>
          <a:prstGeom prst="rect">
            <a:avLst/>
          </a:prstGeom>
        </p:spPr>
      </p:pic>
      <p:pic>
        <p:nvPicPr>
          <p:cNvPr id="17" name="Bildobjekt 16" descr="En bild som visar boll, mark, sfär, utomhus&#10;&#10;Automatiskt genererad beskrivning">
            <a:extLst>
              <a:ext uri="{FF2B5EF4-FFF2-40B4-BE49-F238E27FC236}">
                <a16:creationId xmlns:a16="http://schemas.microsoft.com/office/drawing/2014/main" id="{2EBFEFDF-DA13-B9E0-D8ED-13052A4661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9986728">
            <a:off x="85060" y="4515107"/>
            <a:ext cx="888370" cy="5885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s://tse2.mm.bing.net/th?id=OIP.qb33zK5tsUXBnrGUSjYdYQHaFI&amp;pid=Api&amp;P=0&amp;h=18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20585">
            <a:off x="4690234" y="3478661"/>
            <a:ext cx="1142647" cy="7910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s://tse4.mm.bing.net/th?id=OIP.7PEDsIA3lnbWffVJgheKJgHaFq&amp;pid=Api&amp;P=0&amp;h=18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6264" y="1715912"/>
            <a:ext cx="1194563" cy="914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6" name="AutoShape 6" descr="http://www.skolbilder.com/Malarbild-g-klav-p103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5128" name="AutoShape 8" descr="http://www.skolbilder.com/Malarbild-g-klav-p103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5130" name="Picture 10" descr="https://www.skolbilder.com/Malarbild-g-klav-p1034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207" y="877031"/>
            <a:ext cx="661132" cy="9338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2" name="Picture 12" descr="https://cdn.sportadmin.se/2740/h/2052/3a409859a9ff9a27e19a4a9a6f18c1b4d16ceebf70f7915872ef4c1099d7e036_L.jpg"/>
          <p:cNvPicPr>
            <a:picLocks noChangeAspect="1" noChangeArrowheads="1"/>
          </p:cNvPicPr>
          <p:nvPr/>
        </p:nvPicPr>
        <p:blipFill>
          <a:blip r:embed="rId8" cstate="print"/>
          <a:srcRect l="81663" b="76550"/>
          <a:stretch>
            <a:fillRect/>
          </a:stretch>
        </p:blipFill>
        <p:spPr bwMode="auto">
          <a:xfrm>
            <a:off x="6507210" y="5101935"/>
            <a:ext cx="750277" cy="1358547"/>
          </a:xfrm>
          <a:prstGeom prst="rect">
            <a:avLst/>
          </a:prstGeom>
          <a:noFill/>
        </p:spPr>
      </p:pic>
      <p:pic>
        <p:nvPicPr>
          <p:cNvPr id="8" name="Bildobjekt 7" descr="En bild som visar fågel, vattenlevande fågel, näbb, anka&#10;&#10;AI-genererat innehåll kan vara felaktigt.">
            <a:extLst>
              <a:ext uri="{FF2B5EF4-FFF2-40B4-BE49-F238E27FC236}">
                <a16:creationId xmlns:a16="http://schemas.microsoft.com/office/drawing/2014/main" id="{483F7AC1-920A-D55E-A05D-189D6B23B4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 rot="497518">
            <a:off x="5321393" y="6638668"/>
            <a:ext cx="926629" cy="89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41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712284-FBDB-F13F-3D5D-7521CB2B1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6" y="230473"/>
            <a:ext cx="7461956" cy="6839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sv-SE" sz="2800" i="1" dirty="0">
                <a:solidFill>
                  <a:schemeClr val="tx1"/>
                </a:solidFill>
                <a:latin typeface="Arial Nova" panose="020B0504020202020204" pitchFamily="34" charset="0"/>
              </a:rPr>
              <a:t> Ännu mera aktiviteter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D3262AD-204B-7399-AF36-813D966103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7650" y="1152590"/>
            <a:ext cx="7270752" cy="6445185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sv-SE" sz="1400" b="1" i="1" dirty="0">
                <a:latin typeface="Arial Nova" panose="020B0504020202020204" pitchFamily="34" charset="0"/>
              </a:rPr>
              <a:t>Häng med…..</a:t>
            </a:r>
          </a:p>
          <a:p>
            <a:pPr marL="0" indent="0">
              <a:buNone/>
            </a:pPr>
            <a:r>
              <a:rPr lang="sv-SE" sz="1400" dirty="0">
                <a:latin typeface="Arial" pitchFamily="34" charset="0"/>
                <a:cs typeface="Arial" pitchFamily="34" charset="0"/>
              </a:rPr>
              <a:t>Vi jobbar för att bryta ensamhet och hitta på aktiviteter tillsammans.</a:t>
            </a:r>
          </a:p>
          <a:p>
            <a:pPr marL="0" indent="0">
              <a:buNone/>
            </a:pPr>
            <a:r>
              <a:rPr lang="sv-SE" sz="1400" dirty="0">
                <a:latin typeface="Arial" pitchFamily="34" charset="0"/>
                <a:cs typeface="Arial" pitchFamily="34" charset="0"/>
              </a:rPr>
              <a:t>Vi kan t ex fika, äta lunch, åka på bio </a:t>
            </a:r>
            <a:r>
              <a:rPr lang="sv-SE" sz="1400" dirty="0">
                <a:latin typeface="Arial Nova" panose="020B0504020202020204" pitchFamily="34" charset="0"/>
              </a:rPr>
              <a:t>mm </a:t>
            </a:r>
          </a:p>
          <a:p>
            <a:pPr marL="0" indent="0">
              <a:buNone/>
            </a:pPr>
            <a:endParaRPr lang="sv-SE" sz="1400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r>
              <a:rPr lang="sv-SE" sz="1400" b="1" i="1" dirty="0">
                <a:latin typeface="Arial Nova" panose="020B0504020202020204" pitchFamily="34" charset="0"/>
              </a:rPr>
              <a:t>Kontakt: </a:t>
            </a:r>
            <a:r>
              <a:rPr lang="sv-SE" sz="1400" i="1" dirty="0">
                <a:latin typeface="Arial Nova" panose="020B0504020202020204" pitchFamily="34" charset="0"/>
              </a:rPr>
              <a:t>Elisabeth Carlsson 	0734 279050</a:t>
            </a:r>
          </a:p>
          <a:p>
            <a:pPr marL="0" indent="0">
              <a:buNone/>
            </a:pPr>
            <a:endParaRPr lang="sv-SE" sz="1400" i="1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r>
              <a:rPr lang="sv-SE" sz="1400" dirty="0">
                <a:latin typeface="Arial Nova" panose="020B0504020202020204" pitchFamily="34" charset="0"/>
              </a:rPr>
              <a:t>Vi kan också titta på sportevenemang, besöka mässor, göra studiebesök…..</a:t>
            </a:r>
          </a:p>
          <a:p>
            <a:pPr marL="0" indent="0">
              <a:buNone/>
            </a:pPr>
            <a:endParaRPr lang="sv-SE" sz="1400" b="1" i="1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r>
              <a:rPr lang="sv-SE" sz="1400" b="1" i="1" dirty="0">
                <a:latin typeface="Arial Nova" panose="020B0504020202020204" pitchFamily="34" charset="0"/>
              </a:rPr>
              <a:t>Kontakt:  </a:t>
            </a:r>
            <a:r>
              <a:rPr lang="sv-SE" sz="1400" i="1" dirty="0">
                <a:latin typeface="Arial Nova" panose="020B0504020202020204" pitchFamily="34" charset="0"/>
              </a:rPr>
              <a:t>Ralph Algotsson	 0739 838233</a:t>
            </a:r>
          </a:p>
          <a:p>
            <a:pPr marL="0" indent="0">
              <a:buNone/>
            </a:pPr>
            <a:r>
              <a:rPr lang="sv-SE" sz="1400" b="1" dirty="0">
                <a:latin typeface="Arial Nova" panose="020B0504020202020204" pitchFamily="34" charset="0"/>
              </a:rPr>
              <a:t>-----------------------------------------------------------------------------------------------------</a:t>
            </a:r>
            <a:endParaRPr lang="sv-SE" sz="1400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r>
              <a:rPr lang="sv-SE" sz="1800" b="1" i="1" dirty="0">
                <a:latin typeface="Arial Nova" panose="020B0504020202020204" pitchFamily="34" charset="0"/>
              </a:rPr>
              <a:t>Månadsträffar för gemenskap…..</a:t>
            </a:r>
          </a:p>
          <a:p>
            <a:pPr marL="0" indent="0">
              <a:buNone/>
            </a:pPr>
            <a:r>
              <a:rPr lang="sv-SE" sz="1400" dirty="0">
                <a:latin typeface="Arial Nova" panose="020B0504020202020204" pitchFamily="34" charset="0"/>
              </a:rPr>
              <a:t>För dig som har svårt att komma ut och längtar efter en stund</a:t>
            </a:r>
            <a:r>
              <a:rPr lang="sv-SE" sz="1400" dirty="0">
                <a:solidFill>
                  <a:schemeClr val="tx1"/>
                </a:solidFill>
                <a:latin typeface="Arial Nova" panose="020B0504020202020204" pitchFamily="34" charset="0"/>
              </a:rPr>
              <a:t>s</a:t>
            </a:r>
            <a:r>
              <a:rPr lang="sv-SE" sz="1400" dirty="0">
                <a:latin typeface="Arial Nova" panose="020B0504020202020204" pitchFamily="34" charset="0"/>
              </a:rPr>
              <a:t> gemenskap ordnar vi olika typer av träffar ca. 1 gång</a:t>
            </a:r>
            <a:r>
              <a:rPr lang="sv-SE" sz="1400" dirty="0">
                <a:solidFill>
                  <a:schemeClr val="tx1"/>
                </a:solidFill>
                <a:latin typeface="Arial Nova" panose="020B0504020202020204" pitchFamily="34" charset="0"/>
              </a:rPr>
              <a:t> per </a:t>
            </a:r>
            <a:r>
              <a:rPr lang="sv-SE" sz="1400" dirty="0">
                <a:latin typeface="Arial Nova" panose="020B0504020202020204" pitchFamily="34" charset="0"/>
              </a:rPr>
              <a:t>månad. </a:t>
            </a:r>
          </a:p>
          <a:p>
            <a:pPr marL="0" indent="0">
              <a:buNone/>
            </a:pPr>
            <a:r>
              <a:rPr lang="sv-SE" sz="1400" dirty="0">
                <a:latin typeface="Arial Nova" panose="020B0504020202020204" pitchFamily="34" charset="0"/>
              </a:rPr>
              <a:t>Ingen ska behöva känna sig ensam så tveka inte att höra av dig. </a:t>
            </a:r>
          </a:p>
          <a:p>
            <a:pPr marL="0" indent="0">
              <a:buNone/>
            </a:pPr>
            <a:r>
              <a:rPr lang="sv-SE" sz="1400" dirty="0">
                <a:latin typeface="Arial Nova" panose="020B0504020202020204" pitchFamily="34" charset="0"/>
              </a:rPr>
              <a:t>Vi ordnar skjuts om det behövs.</a:t>
            </a:r>
          </a:p>
          <a:p>
            <a:pPr marL="0" indent="0">
              <a:buNone/>
            </a:pPr>
            <a:endParaRPr lang="sv-SE" sz="1400" b="1" i="1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r>
              <a:rPr lang="sv-SE" sz="1400" b="1" i="1" dirty="0">
                <a:latin typeface="Arial Nova" panose="020B0504020202020204" pitchFamily="34" charset="0"/>
              </a:rPr>
              <a:t>Kontakt</a:t>
            </a:r>
            <a:r>
              <a:rPr lang="sv-SE" sz="1400" i="1" dirty="0">
                <a:latin typeface="Arial Nova" panose="020B0504020202020204" pitchFamily="34" charset="0"/>
              </a:rPr>
              <a:t>: Kerstin Staafjord 	0705 849438</a:t>
            </a:r>
          </a:p>
          <a:p>
            <a:pPr marL="0" indent="0">
              <a:buNone/>
            </a:pPr>
            <a:r>
              <a:rPr lang="sv-SE" sz="1400" b="1" i="1" dirty="0">
                <a:latin typeface="Arial Nova" panose="020B0504020202020204" pitchFamily="34" charset="0"/>
              </a:rPr>
              <a:t>------------------------------------------------------------------------------------------</a:t>
            </a:r>
            <a:r>
              <a:rPr lang="sv-SE" sz="1400" b="1" dirty="0">
                <a:solidFill>
                  <a:schemeClr val="tx1"/>
                </a:solidFill>
                <a:latin typeface="Arial Nova" panose="020B0504020202020204" pitchFamily="34" charset="0"/>
              </a:rPr>
              <a:t>-----------</a:t>
            </a:r>
          </a:p>
          <a:p>
            <a:pPr marL="0" indent="0">
              <a:buNone/>
            </a:pPr>
            <a:endParaRPr lang="sv-SE" sz="1400" b="1" dirty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indent="0">
              <a:buNone/>
            </a:pPr>
            <a:endParaRPr lang="sv-SE" sz="1400" b="1" dirty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pic>
        <p:nvPicPr>
          <p:cNvPr id="8" name="Bildobjekt 7" descr="En bild som visar person, bordsservis, Mellanmål, bakverk&#10;&#10;Automatiskt genererad beskrivning">
            <a:extLst>
              <a:ext uri="{FF2B5EF4-FFF2-40B4-BE49-F238E27FC236}">
                <a16:creationId xmlns:a16="http://schemas.microsoft.com/office/drawing/2014/main" id="{F8D8584C-3AC4-21DB-28FE-145FF1AA40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1399413">
            <a:off x="5867169" y="3119227"/>
            <a:ext cx="1260607" cy="878896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FE0B1FBB-F706-91DF-68F1-A5AFCBEFCD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329574" y="6722183"/>
            <a:ext cx="509793" cy="384175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4613F8F6-D74D-8E8A-AC39-C75A16263DEC}"/>
              </a:ext>
            </a:extLst>
          </p:cNvPr>
          <p:cNvSpPr txBox="1"/>
          <p:nvPr/>
        </p:nvSpPr>
        <p:spPr>
          <a:xfrm flipH="1">
            <a:off x="420638" y="5982307"/>
            <a:ext cx="6607060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400" b="1" dirty="0">
                <a:latin typeface="Arial Nova" panose="020B05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Langhem-Manstad@spfseniorerna.se</a:t>
            </a:r>
            <a:endParaRPr lang="sv-SE" sz="1400" b="1" dirty="0">
              <a:latin typeface="Arial Nova" panose="020B0504020202020204" pitchFamily="34" charset="0"/>
            </a:endParaRPr>
          </a:p>
          <a:p>
            <a:endParaRPr lang="sv-SE" sz="1400" b="1" dirty="0">
              <a:latin typeface="Arial Nova" panose="020B0504020202020204" pitchFamily="34" charset="0"/>
            </a:endParaRPr>
          </a:p>
          <a:p>
            <a:r>
              <a:rPr lang="sv-SE" sz="1400" b="1" dirty="0">
                <a:latin typeface="Arial Nova" panose="020B0504020202020204" pitchFamily="34" charset="0"/>
              </a:rPr>
              <a:t>SPF Seniorerna Länghem – Månstad, Körvelvägen 17, 514 44 Länghem</a:t>
            </a:r>
          </a:p>
          <a:p>
            <a:endParaRPr lang="sv-SE" sz="1400" b="1" dirty="0">
              <a:latin typeface="Arial Nova" panose="020B0504020202020204" pitchFamily="34" charset="0"/>
            </a:endParaRPr>
          </a:p>
          <a:p>
            <a:r>
              <a:rPr lang="sv-SE" sz="1400" b="1" dirty="0">
                <a:latin typeface="Arial Nova" panose="020B0504020202020204" pitchFamily="34" charset="0"/>
              </a:rPr>
              <a:t>Ordf. Ralph Algotsson	0739 838233  </a:t>
            </a:r>
            <a:r>
              <a:rPr lang="sv-SE" sz="1400" b="1" dirty="0">
                <a:solidFill>
                  <a:schemeClr val="tx1"/>
                </a:solidFill>
                <a:latin typeface="Arial Nova" panose="020B0504020202020204" pitchFamily="34" charset="0"/>
              </a:rPr>
              <a:t>Bg: 493-6761 eller </a:t>
            </a:r>
            <a:r>
              <a:rPr lang="sv-SE" sz="1400" b="1" dirty="0" err="1">
                <a:solidFill>
                  <a:schemeClr val="tx1"/>
                </a:solidFill>
                <a:latin typeface="Arial Nova" panose="020B0504020202020204" pitchFamily="34" charset="0"/>
              </a:rPr>
              <a:t>swish</a:t>
            </a:r>
            <a:r>
              <a:rPr lang="sv-SE" sz="1400" b="1" dirty="0">
                <a:solidFill>
                  <a:schemeClr val="tx1"/>
                </a:solidFill>
                <a:latin typeface="Arial Nova" panose="020B0504020202020204" pitchFamily="34" charset="0"/>
              </a:rPr>
              <a:t> 123 547 42 75 </a:t>
            </a:r>
          </a:p>
          <a:p>
            <a:endParaRPr lang="sv-SE" sz="1400" b="1" dirty="0">
              <a:latin typeface="Arial Nova" panose="020B0504020202020204" pitchFamily="34" charset="0"/>
            </a:endParaRPr>
          </a:p>
        </p:txBody>
      </p:sp>
      <p:pic>
        <p:nvPicPr>
          <p:cNvPr id="13" name="Bildobjekt 12" descr="En bild som visar dator, tecknad serie, clipart, möbler&#10;&#10;AI-genererat innehåll kan vara felaktigt.">
            <a:extLst>
              <a:ext uri="{FF2B5EF4-FFF2-40B4-BE49-F238E27FC236}">
                <a16:creationId xmlns:a16="http://schemas.microsoft.com/office/drawing/2014/main" id="{9F9E3BE1-9C4C-DF6B-345E-CFF870ACDF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713261">
            <a:off x="6566899" y="5656307"/>
            <a:ext cx="921598" cy="930263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95DC2C60-20C3-1DC0-FDF8-101815521973}"/>
              </a:ext>
            </a:extLst>
          </p:cNvPr>
          <p:cNvSpPr txBox="1"/>
          <p:nvPr/>
        </p:nvSpPr>
        <p:spPr>
          <a:xfrm>
            <a:off x="3913728" y="12347024"/>
            <a:ext cx="88814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>
                <a:hlinkClick r:id="rId9" tooltip="https://saasmarketingstrategy.blogspot.com/2012/12/making-free-trials-work-3-tips.html"/>
              </a:rPr>
              <a:t>Det här fotot</a:t>
            </a:r>
            <a:r>
              <a:rPr lang="sv-SE" sz="900"/>
              <a:t> av Okänd författare licensieras enligt </a:t>
            </a:r>
            <a:r>
              <a:rPr lang="sv-SE" sz="900">
                <a:hlinkClick r:id="rId10" tooltip="https://creativecommons.org/licenses/by/3.0/"/>
              </a:rPr>
              <a:t>CC BY</a:t>
            </a:r>
            <a:endParaRPr lang="sv-SE" sz="900"/>
          </a:p>
        </p:txBody>
      </p:sp>
    </p:spTree>
    <p:extLst>
      <p:ext uri="{BB962C8B-B14F-4D97-AF65-F5344CB8AC3E}">
        <p14:creationId xmlns:p14="http://schemas.microsoft.com/office/powerpoint/2010/main" val="2095459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133CBA-1B53-B0DF-08F9-8EB3B4666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953" y="170230"/>
            <a:ext cx="7145867" cy="63648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v-SE" sz="2800" i="1" dirty="0">
                <a:solidFill>
                  <a:schemeClr val="tx1"/>
                </a:solidFill>
                <a:latin typeface="Arial Nova" panose="020B0504020202020204" pitchFamily="34" charset="0"/>
              </a:rPr>
              <a:t>Kalendarium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E3BAB4B-311A-9F70-03F5-6089227120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984" y="135468"/>
            <a:ext cx="1204729" cy="469212"/>
          </a:xfrm>
          <a:prstGeom prst="rect">
            <a:avLst/>
          </a:prstGeom>
          <a:noFill/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AE3BAB4B-311A-9F70-03F5-6089227120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84" y="157321"/>
            <a:ext cx="1204729" cy="469212"/>
          </a:xfrm>
          <a:prstGeom prst="rect">
            <a:avLst/>
          </a:prstGeom>
          <a:noFill/>
        </p:spPr>
      </p:pic>
      <p:sp>
        <p:nvSpPr>
          <p:cNvPr id="13" name="Platshållare för text 8"/>
          <p:cNvSpPr>
            <a:spLocks noGrp="1"/>
          </p:cNvSpPr>
          <p:nvPr>
            <p:ph type="body" sz="half" idx="2"/>
          </p:nvPr>
        </p:nvSpPr>
        <p:spPr>
          <a:xfrm>
            <a:off x="191911" y="951492"/>
            <a:ext cx="3470236" cy="5342140"/>
          </a:xfrm>
          <a:ln w="76200"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sv-SE" sz="1600" b="1" dirty="0">
                <a:solidFill>
                  <a:schemeClr val="tx1"/>
                </a:solidFill>
                <a:latin typeface="Arial Nova" panose="020B0504020202020204" pitchFamily="34" charset="0"/>
                <a:cs typeface="Arial" pitchFamily="34" charset="0"/>
              </a:rPr>
              <a:t>Januari			</a:t>
            </a:r>
            <a:endParaRPr lang="sv-SE" sz="1600" dirty="0">
              <a:solidFill>
                <a:schemeClr val="tx1"/>
              </a:solidFill>
              <a:latin typeface="Arial Nova" panose="020B0504020202020204" pitchFamily="34" charset="0"/>
              <a:cs typeface="Arial" pitchFamily="34" charset="0"/>
            </a:endParaRPr>
          </a:p>
          <a:p>
            <a:pPr>
              <a:buNone/>
            </a:pPr>
            <a:r>
              <a:rPr lang="sv-SE" sz="1600" dirty="0">
                <a:solidFill>
                  <a:schemeClr val="tx1"/>
                </a:solidFill>
                <a:latin typeface="Arial Nova" panose="020B0504020202020204" pitchFamily="34" charset="0"/>
                <a:cs typeface="Arial" pitchFamily="34" charset="0"/>
              </a:rPr>
              <a:t>23/1	Falkenbergsrevyn</a:t>
            </a:r>
          </a:p>
          <a:p>
            <a:pPr>
              <a:buNone/>
            </a:pPr>
            <a:endParaRPr lang="sv-SE" sz="1600" dirty="0">
              <a:solidFill>
                <a:schemeClr val="tx1"/>
              </a:solidFill>
              <a:latin typeface="Arial Nova" panose="020B0504020202020204" pitchFamily="34" charset="0"/>
              <a:cs typeface="Arial" pitchFamily="34" charset="0"/>
            </a:endParaRPr>
          </a:p>
          <a:p>
            <a:pPr>
              <a:buNone/>
            </a:pPr>
            <a:r>
              <a:rPr lang="sv-SE" sz="1600" b="1" dirty="0">
                <a:solidFill>
                  <a:schemeClr val="tx1"/>
                </a:solidFill>
                <a:latin typeface="Arial Nova" panose="020B0504020202020204" pitchFamily="34" charset="0"/>
                <a:cs typeface="Arial" pitchFamily="34" charset="0"/>
              </a:rPr>
              <a:t>Februari</a:t>
            </a:r>
          </a:p>
          <a:p>
            <a:pPr>
              <a:buNone/>
            </a:pPr>
            <a:r>
              <a:rPr lang="sv-SE" sz="1600" dirty="0">
                <a:solidFill>
                  <a:schemeClr val="tx1"/>
                </a:solidFill>
                <a:latin typeface="Arial Nova" panose="020B0504020202020204" pitchFamily="34" charset="0"/>
                <a:cs typeface="Arial" pitchFamily="34" charset="0"/>
              </a:rPr>
              <a:t>18/2	Årsmöte</a:t>
            </a:r>
          </a:p>
          <a:p>
            <a:pPr>
              <a:buNone/>
            </a:pPr>
            <a:r>
              <a:rPr lang="sv-SE" sz="1600" dirty="0">
                <a:solidFill>
                  <a:schemeClr val="tx1"/>
                </a:solidFill>
                <a:latin typeface="Arial Nova" panose="020B0504020202020204" pitchFamily="34" charset="0"/>
                <a:cs typeface="Arial" pitchFamily="34" charset="0"/>
              </a:rPr>
              <a:t>26-27/2	Trassel Teaterresa </a:t>
            </a:r>
          </a:p>
          <a:p>
            <a:pPr>
              <a:buNone/>
            </a:pPr>
            <a:endParaRPr lang="sv-SE" sz="1600" dirty="0">
              <a:solidFill>
                <a:schemeClr val="tx1"/>
              </a:solidFill>
              <a:latin typeface="Arial Nova" panose="020B0504020202020204" pitchFamily="34" charset="0"/>
              <a:cs typeface="Arial" pitchFamily="34" charset="0"/>
            </a:endParaRPr>
          </a:p>
          <a:p>
            <a:pPr>
              <a:buNone/>
            </a:pPr>
            <a:r>
              <a:rPr lang="sv-SE" sz="1600" b="1" dirty="0">
                <a:solidFill>
                  <a:schemeClr val="tx1"/>
                </a:solidFill>
                <a:latin typeface="Arial Nova" panose="020B0504020202020204" pitchFamily="34" charset="0"/>
                <a:cs typeface="Arial" pitchFamily="34" charset="0"/>
              </a:rPr>
              <a:t>Mars</a:t>
            </a:r>
          </a:p>
          <a:p>
            <a:pPr>
              <a:buNone/>
            </a:pPr>
            <a:r>
              <a:rPr lang="sv-SE" sz="1600" dirty="0">
                <a:solidFill>
                  <a:schemeClr val="tx1"/>
                </a:solidFill>
                <a:latin typeface="Arial Nova" panose="020B0504020202020204" pitchFamily="34" charset="0"/>
                <a:cs typeface="Arial" pitchFamily="34" charset="0"/>
              </a:rPr>
              <a:t>11/3	Frukostmöte</a:t>
            </a:r>
          </a:p>
          <a:p>
            <a:pPr>
              <a:buNone/>
            </a:pPr>
            <a:r>
              <a:rPr lang="sv-SE" sz="1600" dirty="0">
                <a:solidFill>
                  <a:schemeClr val="tx1"/>
                </a:solidFill>
                <a:latin typeface="Arial Nova" panose="020B0504020202020204" pitchFamily="34" charset="0"/>
                <a:cs typeface="Arial" pitchFamily="34" charset="0"/>
              </a:rPr>
              <a:t>18/3	Månadsträff med     	Bröderna Riise</a:t>
            </a:r>
          </a:p>
          <a:p>
            <a:pPr>
              <a:buNone/>
            </a:pPr>
            <a:r>
              <a:rPr lang="sv-SE" sz="1600" dirty="0">
                <a:solidFill>
                  <a:schemeClr val="tx1"/>
                </a:solidFill>
                <a:latin typeface="Arial Nova" panose="020B0504020202020204" pitchFamily="34" charset="0"/>
                <a:cs typeface="Arial" pitchFamily="34" charset="0"/>
              </a:rPr>
              <a:t>26/3	Studiebesök Star Trading</a:t>
            </a:r>
            <a:r>
              <a:rPr lang="sv-SE" sz="1600" b="1" dirty="0">
                <a:solidFill>
                  <a:schemeClr val="tx1"/>
                </a:solidFill>
                <a:latin typeface="Arial Nova" panose="020B0504020202020204" pitchFamily="34" charset="0"/>
                <a:cs typeface="Arial" pitchFamily="34" charset="0"/>
              </a:rPr>
              <a:t>	</a:t>
            </a:r>
          </a:p>
          <a:p>
            <a:pPr marL="0" lvl="0" indent="0">
              <a:buNone/>
              <a:defRPr/>
            </a:pPr>
            <a:r>
              <a:rPr lang="sv-SE" sz="1600" b="1" dirty="0">
                <a:solidFill>
                  <a:schemeClr val="tx1"/>
                </a:solidFill>
                <a:latin typeface="Arial Nova" panose="020B0504020202020204" pitchFamily="34" charset="0"/>
                <a:cs typeface="Arial" pitchFamily="34" charset="0"/>
              </a:rPr>
              <a:t>April</a:t>
            </a:r>
          </a:p>
          <a:p>
            <a:pPr marL="0" lvl="0" indent="0">
              <a:buNone/>
              <a:defRPr/>
            </a:pPr>
            <a:r>
              <a:rPr lang="sv-SE" sz="1600" dirty="0">
                <a:solidFill>
                  <a:schemeClr val="tx1"/>
                </a:solidFill>
                <a:latin typeface="Arial Nova" panose="020B0504020202020204" pitchFamily="34" charset="0"/>
                <a:cs typeface="Arial" pitchFamily="34" charset="0"/>
              </a:rPr>
              <a:t>15/4	Månadsträff med 	Meteorolog Mats 	Andersson</a:t>
            </a:r>
          </a:p>
          <a:p>
            <a:pPr marL="0" lvl="0" indent="0">
              <a:buNone/>
              <a:defRPr/>
            </a:pPr>
            <a:r>
              <a:rPr lang="sv-SE" sz="1600" dirty="0">
                <a:solidFill>
                  <a:schemeClr val="tx1"/>
                </a:solidFill>
                <a:latin typeface="Arial Nova" panose="020B0504020202020204" pitchFamily="34" charset="0"/>
                <a:cs typeface="Arial" pitchFamily="34" charset="0"/>
              </a:rPr>
              <a:t>22/4	Tipspromenad</a:t>
            </a:r>
          </a:p>
          <a:p>
            <a:pPr>
              <a:buNone/>
            </a:pPr>
            <a:endParaRPr lang="sv-SE" sz="1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sz="1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sz="1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sz="1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latshållare för innehåll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73396" y="968117"/>
            <a:ext cx="3559561" cy="5303662"/>
          </a:xfrm>
          <a:prstGeom prst="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numCol="2" rtlCol="0" anchor="b">
            <a:normAutofit/>
          </a:bodyPr>
          <a:lstStyle/>
          <a:p>
            <a:pPr>
              <a:buNone/>
            </a:pPr>
            <a:endParaRPr lang="sv-SE" sz="18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sz="18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sz="18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sz="18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sz="18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sz="18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sz="18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sz="18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v-SE" sz="18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5B0F57B0-54FA-9FDB-BF33-8BEC2C48FC36}"/>
              </a:ext>
            </a:extLst>
          </p:cNvPr>
          <p:cNvSpPr txBox="1"/>
          <p:nvPr/>
        </p:nvSpPr>
        <p:spPr>
          <a:xfrm>
            <a:off x="191911" y="6348744"/>
            <a:ext cx="4633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i="1" dirty="0">
                <a:latin typeface="Arial Nova" panose="020B0504020202020204" pitchFamily="34" charset="0"/>
              </a:rPr>
              <a:t>Har du någon egen idé om vad vi kan göra i föreningen så hör av dig till oss. </a:t>
            </a:r>
          </a:p>
          <a:p>
            <a:r>
              <a:rPr lang="sv-SE" sz="1800" i="1" dirty="0">
                <a:latin typeface="Arial Nova" panose="020B0504020202020204" pitchFamily="34" charset="0"/>
              </a:rPr>
              <a:t>Kanske kan vi ordna det.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CCED183D-775A-D737-177E-74F0B09A4E57}"/>
              </a:ext>
            </a:extLst>
          </p:cNvPr>
          <p:cNvSpPr txBox="1"/>
          <p:nvPr/>
        </p:nvSpPr>
        <p:spPr>
          <a:xfrm>
            <a:off x="3873396" y="924166"/>
            <a:ext cx="3530616" cy="53860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sv-S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Maj</a:t>
            </a:r>
          </a:p>
          <a:p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6/5		Cykeltur</a:t>
            </a:r>
          </a:p>
          <a:p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20/5 		Månadsträff med 			Tanterna från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Bagarn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27/5	</a:t>
            </a:r>
            <a:r>
              <a:rPr lang="sv-SE" sz="1600">
                <a:latin typeface="Arial" panose="020B0604020202020204" pitchFamily="34" charset="0"/>
                <a:cs typeface="Arial" panose="020B0604020202020204" pitchFamily="34" charset="0"/>
              </a:rPr>
              <a:t>	Hemlig resa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Juni</a:t>
            </a:r>
          </a:p>
          <a:p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17/6</a:t>
            </a:r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Midsommarlunch</a:t>
            </a:r>
          </a:p>
          <a:p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</a:p>
          <a:p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16/9		Månadsträff med Henrik 		Widegren</a:t>
            </a:r>
          </a:p>
          <a:p>
            <a:endParaRPr lang="sv-SE" sz="1600" dirty="0"/>
          </a:p>
          <a:p>
            <a:endParaRPr lang="sv-SE" sz="1600" b="1" dirty="0"/>
          </a:p>
          <a:p>
            <a:r>
              <a:rPr lang="sv-SE" sz="1600" b="1" dirty="0"/>
              <a:t>  	   </a:t>
            </a:r>
          </a:p>
          <a:p>
            <a:endParaRPr lang="sv-SE" sz="1600" b="1" dirty="0"/>
          </a:p>
          <a:p>
            <a:r>
              <a:rPr lang="sv-SE" sz="1200" dirty="0">
                <a:solidFill>
                  <a:srgbClr val="C00000"/>
                </a:solidFill>
                <a:latin typeface="Arial Nova" panose="020B0504020202020204" pitchFamily="34" charset="0"/>
              </a:rPr>
              <a:t>OBS!  </a:t>
            </a:r>
            <a:r>
              <a:rPr lang="sv-SE" sz="1200" i="1" dirty="0">
                <a:solidFill>
                  <a:srgbClr val="C00000"/>
                </a:solidFill>
                <a:latin typeface="Arial Nova" panose="020B0504020202020204" pitchFamily="34" charset="0"/>
              </a:rPr>
              <a:t>Boka dagen </a:t>
            </a:r>
            <a:r>
              <a:rPr lang="sv-SE" sz="1200" dirty="0">
                <a:latin typeface="Arial Nova" panose="020B0504020202020204" pitchFamily="34" charset="0"/>
              </a:rPr>
              <a:t>den 16 </a:t>
            </a:r>
            <a:r>
              <a:rPr lang="sv-SE" sz="1200" dirty="0" err="1">
                <a:latin typeface="Arial Nova" panose="020B0504020202020204" pitchFamily="34" charset="0"/>
              </a:rPr>
              <a:t>sept</a:t>
            </a:r>
            <a:r>
              <a:rPr lang="sv-SE" sz="1200" dirty="0">
                <a:latin typeface="Arial Nova" panose="020B0504020202020204" pitchFamily="34" charset="0"/>
              </a:rPr>
              <a:t> för                höstupptakt med Henrik Widegren.                 Han </a:t>
            </a:r>
            <a:r>
              <a:rPr lang="sv-SE" sz="1200" dirty="0" err="1">
                <a:latin typeface="Arial Nova" panose="020B0504020202020204" pitchFamily="34" charset="0"/>
              </a:rPr>
              <a:t>Han</a:t>
            </a:r>
            <a:r>
              <a:rPr lang="sv-SE" sz="1200" dirty="0">
                <a:latin typeface="Arial Nova" panose="020B0504020202020204" pitchFamily="34" charset="0"/>
              </a:rPr>
              <a:t> kommer att tala om	                                         ”Skratt-Inget man skojar bort!”                                                    Henrik är känd som                                           läkaren i Fråga Lund</a:t>
            </a:r>
            <a:endParaRPr lang="sv-SE" sz="1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003039A-8AC6-EF61-14D0-61A2CC887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44506" flipV="1">
            <a:off x="6430673" y="4856582"/>
            <a:ext cx="901253" cy="135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 7" descr="Atom med hel fyllning">
            <a:extLst>
              <a:ext uri="{FF2B5EF4-FFF2-40B4-BE49-F238E27FC236}">
                <a16:creationId xmlns:a16="http://schemas.microsoft.com/office/drawing/2014/main" id="{09918C42-A31E-84B4-F580-76EB98C3E1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54146" y="4267200"/>
            <a:ext cx="526770" cy="526770"/>
          </a:xfrm>
          <a:prstGeom prst="rect">
            <a:avLst/>
          </a:prstGeom>
        </p:spPr>
      </p:pic>
      <p:pic>
        <p:nvPicPr>
          <p:cNvPr id="10" name="Bild 9" descr="Atom med hel fyllning">
            <a:extLst>
              <a:ext uri="{FF2B5EF4-FFF2-40B4-BE49-F238E27FC236}">
                <a16:creationId xmlns:a16="http://schemas.microsoft.com/office/drawing/2014/main" id="{12AF7246-1838-09B3-7F3A-F262FC3AF6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79319" y="4267200"/>
            <a:ext cx="526770" cy="526770"/>
          </a:xfrm>
          <a:prstGeom prst="rect">
            <a:avLst/>
          </a:prstGeom>
        </p:spPr>
      </p:pic>
      <p:pic>
        <p:nvPicPr>
          <p:cNvPr id="14" name="Bild 13" descr="Atom med hel fyllning">
            <a:extLst>
              <a:ext uri="{FF2B5EF4-FFF2-40B4-BE49-F238E27FC236}">
                <a16:creationId xmlns:a16="http://schemas.microsoft.com/office/drawing/2014/main" id="{9B007422-6C50-61B9-FECD-E8F550DBCC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58146" y="4267198"/>
            <a:ext cx="526771" cy="52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81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1356</TotalTime>
  <Words>1043</Words>
  <Application>Microsoft Office PowerPoint</Application>
  <PresentationFormat>Anpassad</PresentationFormat>
  <Paragraphs>223</Paragraphs>
  <Slides>8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4" baseType="lpstr">
      <vt:lpstr>Aptos</vt:lpstr>
      <vt:lpstr>Arial</vt:lpstr>
      <vt:lpstr>Arial Nova</vt:lpstr>
      <vt:lpstr>Calibri</vt:lpstr>
      <vt:lpstr>Times New Roman</vt:lpstr>
      <vt:lpstr>Office-tema</vt:lpstr>
      <vt:lpstr>PowerPoint-presentation</vt:lpstr>
      <vt:lpstr>Månadsträffar</vt:lpstr>
      <vt:lpstr>Månadsträffar forts.</vt:lpstr>
      <vt:lpstr>Resekommittén</vt:lpstr>
      <vt:lpstr>Folkhälsogruppen</vt:lpstr>
      <vt:lpstr>Regelbundna aktiviteter</vt:lpstr>
      <vt:lpstr> Ännu mera aktiviteter</vt:lpstr>
      <vt:lpstr>Kalendarium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Ulla Andersson</dc:creator>
  <cp:lastModifiedBy>Ulla Andersson</cp:lastModifiedBy>
  <cp:revision>97</cp:revision>
  <cp:lastPrinted>2025-11-11T18:00:27Z</cp:lastPrinted>
  <dcterms:created xsi:type="dcterms:W3CDTF">2024-10-17T16:22:24Z</dcterms:created>
  <dcterms:modified xsi:type="dcterms:W3CDTF">2025-11-18T11:50:09Z</dcterms:modified>
</cp:coreProperties>
</file>