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3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Mellanmörkt format 1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68A9E-D399-45AF-A37D-AA02850A1447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C6775-1724-483B-9230-FD35C61532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230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Skillnaden från förra prognosen – kommer att använda delar av våra statsbidrag till dagansvariga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06554-3312-4129-82DF-45555238B16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361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9B3B81-AAF1-3EA1-1100-1B75394840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6424447-2F03-852E-3C0F-F0550D966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9E69079-5785-D366-5DE3-289B9733B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F980-228C-4503-8D45-59919F4C50A6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4EE419-953B-65E0-2084-2A96AB48E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52C3E42-E344-9D4B-6EA2-C050F601A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0D52-EA9A-4784-BE8D-DB176544B1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264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19BCF2-DFBF-A0EF-8315-D826C7B36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14C6CCE-C218-8A91-D696-7D1C550B10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9A3FF57-0DAB-7FF2-0775-4EE9D5F22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F980-228C-4503-8D45-59919F4C50A6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DF1E092-578C-AA4F-B022-47F30C794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D2BA213-52CD-55EE-2104-F26A06ED0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0D52-EA9A-4784-BE8D-DB176544B1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2600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52CD711-896E-6155-9AE1-C9705185E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3DE4FE9-7A9F-4178-5EBB-CE9513629A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E965863-291C-164C-CE0C-8D1D0C7C7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F980-228C-4503-8D45-59919F4C50A6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94865F-CDED-880B-F8BA-257C33A92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9FDF61C-D830-3C64-A46F-8A18FA040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0D52-EA9A-4784-BE8D-DB176544B1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8721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7D33E1-CC3A-F9EF-5EB2-C0BE6AB49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B5AE4EC-B7CC-1E64-7E95-05B20537E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626BD6-F78F-FE74-FB48-72F0B1148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F980-228C-4503-8D45-59919F4C50A6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E58D07F-D76E-4329-4A35-03006837D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F6114BE-602D-C628-C729-7407D0C8E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0D52-EA9A-4784-BE8D-DB176544B1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0510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EB115A-4E11-E745-E76A-6971A00E4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415AC6E-29BF-B0B6-CFD3-E54718F5D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09D112E-58EB-5C07-5D5D-287074CFB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F980-228C-4503-8D45-59919F4C50A6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B3E5CA-1C44-0941-3AE7-67DD2022D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22AB5D3-DF3A-2EF7-54A7-89F55DC06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0D52-EA9A-4784-BE8D-DB176544B1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99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5CAD32-C9D0-EB30-D8BD-4EEB9523D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00659B-DFE4-5262-1870-30C5110F94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A068E28-287D-C0B8-59C2-EEE787F9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4F04F36-41D1-C39C-0345-4D2A4C6C4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F980-228C-4503-8D45-59919F4C50A6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57058F2-1275-3312-DD44-F0067CB5F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5F7D4A6-D93C-361D-E952-A02869182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0D52-EA9A-4784-BE8D-DB176544B1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333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92BB66-FF83-9BC8-C60E-E4CB8D1BC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677AC70-9A2E-598B-B6B5-DBAFFF882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3A8A928-046B-FFB2-7C58-734C0F0C9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F5E6B31-71BD-1F1A-1BAA-613E041253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87BC3C2-EFCB-152A-2590-3BF71F226F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A0B3BEC-54E8-69CF-26F3-567CB2AA2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F980-228C-4503-8D45-59919F4C50A6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C82A333-F241-1C40-ACC8-24C7934B8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9071FBC-0287-2CB5-87FD-20A2DB7B8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0D52-EA9A-4784-BE8D-DB176544B1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045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6161B4-95D5-F127-591E-09E3F2A69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09D2FAF-51A9-FB29-6EC6-9DAA19FD9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F980-228C-4503-8D45-59919F4C50A6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09CD69E-074B-9189-F4A7-183821748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5FE3BC5-0441-9463-DB4A-A9BBB2024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0D52-EA9A-4784-BE8D-DB176544B1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922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505BD6B-AB30-CA26-36E0-65A95C13E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F980-228C-4503-8D45-59919F4C50A6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F468AE4-09D0-23BB-B5C0-7E487B8EC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48C7BF2-BFB5-7A7C-2B9B-EC27878AF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0D52-EA9A-4784-BE8D-DB176544B1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3703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ED1474-7FEC-E0A6-3AED-F654CBA48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09E2842-06DA-26C8-4D87-8996E9A08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D55946E-7496-6EE6-AAAA-6C211C02AA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FD16A5B-E113-F154-251B-C58BC31FA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F980-228C-4503-8D45-59919F4C50A6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3BC41EF-F56F-824C-81A1-8E199D8F1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F85ADA1-10F2-E840-12A6-D4E8F7622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0D52-EA9A-4784-BE8D-DB176544B1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672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B1CFF7-3A60-1280-B42F-DC6C8ECB6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0F4D460-5EBC-5C9B-20CD-94CE5B915E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2B5D6DD-6D70-B21E-37E4-302752B11F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45D71FD-D1A5-8E53-A907-87056BB13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F980-228C-4503-8D45-59919F4C50A6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E016C8F-8F46-DBA5-303B-225A5D49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2646DB6-0A0F-91C4-D45C-E20ACA6B2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0D52-EA9A-4784-BE8D-DB176544B1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7975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2E7AA5-E692-B51B-D6C7-97E6D1AF9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EA2B6B9-0A2D-5B55-5E0C-C568510DC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8978750-591F-5211-4FFB-6E3E0A08E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8F980-228C-4503-8D45-59919F4C50A6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FBF7058-7F1E-287A-D3AA-B5546298A3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439EBD1-CA4B-698F-9133-B94E6D5CCA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60D52-EA9A-4784-BE8D-DB176544B1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446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tshållare för innehåll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64982362"/>
              </p:ext>
            </p:extLst>
          </p:nvPr>
        </p:nvGraphicFramePr>
        <p:xfrm>
          <a:off x="2225615" y="198408"/>
          <a:ext cx="7677510" cy="3517714"/>
        </p:xfrm>
        <a:graphic>
          <a:graphicData uri="http://schemas.openxmlformats.org/drawingml/2006/table">
            <a:tbl>
              <a:tblPr firstRow="1" lastRow="1" bandRow="1">
                <a:tableStyleId>{10A1B5D5-9B99-4C35-A422-299274C87663}</a:tableStyleId>
              </a:tblPr>
              <a:tblGrid>
                <a:gridCol w="6431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5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6590">
                <a:tc gridSpan="2">
                  <a:txBody>
                    <a:bodyPr/>
                    <a:lstStyle/>
                    <a:p>
                      <a:r>
                        <a:rPr lang="sv-SE" sz="2400" dirty="0"/>
                        <a:t>Äldre</a:t>
                      </a:r>
                      <a:r>
                        <a:rPr lang="sv-SE" sz="2400" baseline="0" dirty="0"/>
                        <a:t>omsorg</a:t>
                      </a:r>
                      <a:endParaRPr lang="sv-SE" sz="24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3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Övergripande</a:t>
                      </a:r>
                      <a:r>
                        <a:rPr lang="sv-SE" sz="1400" baseline="0" dirty="0"/>
                        <a:t> verksamheter och Öppen verksamhet</a:t>
                      </a:r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/>
                        <a:t>10,2</a:t>
                      </a:r>
                      <a:endParaRPr lang="sv-SE" sz="1800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1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Hemvård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/>
                        <a:t>-3,5</a:t>
                      </a:r>
                      <a:endParaRPr lang="sv-SE" sz="1800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9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Legitimerade personal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/>
                        <a:t>-0,8</a:t>
                      </a:r>
                      <a:endParaRPr lang="sv-SE" sz="1800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4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* </a:t>
                      </a:r>
                      <a:r>
                        <a:rPr lang="sv-SE" sz="1400" dirty="0" err="1"/>
                        <a:t>Nattlag</a:t>
                      </a:r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/>
                        <a:t>0</a:t>
                      </a:r>
                      <a:endParaRPr lang="sv-SE" sz="1800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4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SÄBO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/>
                        <a:t>-3,5</a:t>
                      </a:r>
                      <a:endParaRPr lang="sv-SE" sz="1800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02111912"/>
                  </a:ext>
                </a:extLst>
              </a:tr>
              <a:tr h="393752">
                <a:tc>
                  <a:txBody>
                    <a:bodyPr/>
                    <a:lstStyle/>
                    <a:p>
                      <a:r>
                        <a:rPr lang="sv-SE" sz="1400" dirty="0"/>
                        <a:t>Totalt</a:t>
                      </a:r>
                      <a:endParaRPr lang="sv-SE" sz="1400" b="1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1" dirty="0"/>
                        <a:t>2,6</a:t>
                      </a:r>
                      <a:endParaRPr lang="sv-SE" sz="1800" b="1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Platshållare för innehåll 2">
            <a:extLst>
              <a:ext uri="{FF2B5EF4-FFF2-40B4-BE49-F238E27FC236}">
                <a16:creationId xmlns:a16="http://schemas.microsoft.com/office/drawing/2014/main" id="{662BCDF5-928E-2158-12C3-14F9695C5A4D}"/>
              </a:ext>
            </a:extLst>
          </p:cNvPr>
          <p:cNvSpPr txBox="1">
            <a:spLocks/>
          </p:cNvSpPr>
          <p:nvPr/>
        </p:nvSpPr>
        <p:spPr>
          <a:xfrm>
            <a:off x="2152650" y="3871398"/>
            <a:ext cx="7886700" cy="1938528"/>
          </a:xfrm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5600" i="1" dirty="0">
                <a:solidFill>
                  <a:schemeClr val="tx1"/>
                </a:solidFill>
              </a:rPr>
              <a:t>*Jämförelsestörande </a:t>
            </a:r>
            <a:r>
              <a:rPr lang="sv-SE" sz="5600" i="1" dirty="0" err="1">
                <a:solidFill>
                  <a:schemeClr val="tx1"/>
                </a:solidFill>
              </a:rPr>
              <a:t>nattlag</a:t>
            </a:r>
            <a:r>
              <a:rPr lang="sv-SE" sz="5600" i="1" dirty="0">
                <a:solidFill>
                  <a:schemeClr val="tx1"/>
                </a:solidFill>
              </a:rPr>
              <a:t> </a:t>
            </a:r>
          </a:p>
          <a:p>
            <a:r>
              <a:rPr lang="sv-SE" sz="8000" dirty="0">
                <a:solidFill>
                  <a:schemeClr val="tx1"/>
                </a:solidFill>
              </a:rPr>
              <a:t>+ Oöppnad våning Kastanjegården </a:t>
            </a:r>
          </a:p>
          <a:p>
            <a:r>
              <a:rPr lang="sv-SE" sz="8000" dirty="0">
                <a:solidFill>
                  <a:schemeClr val="tx1"/>
                </a:solidFill>
              </a:rPr>
              <a:t>+ Vakans enhetschefer</a:t>
            </a:r>
          </a:p>
          <a:p>
            <a:r>
              <a:rPr lang="sv-SE" sz="8000" dirty="0">
                <a:solidFill>
                  <a:schemeClr val="tx1"/>
                </a:solidFill>
              </a:rPr>
              <a:t>- Personalkostnader = ökade volym, anpassning inför 11 timmars dygnsvila, ej utnyttjade resurspass </a:t>
            </a:r>
          </a:p>
          <a:p>
            <a:r>
              <a:rPr lang="sv-SE" sz="8000" dirty="0">
                <a:solidFill>
                  <a:schemeClr val="tx1"/>
                </a:solidFill>
              </a:rPr>
              <a:t>- Heltidsresan</a:t>
            </a:r>
          </a:p>
          <a:p>
            <a:r>
              <a:rPr lang="sv-SE" sz="8000" dirty="0">
                <a:solidFill>
                  <a:schemeClr val="tx1"/>
                </a:solidFill>
              </a:rPr>
              <a:t>- Högre kostnader för hyra</a:t>
            </a:r>
          </a:p>
          <a:p>
            <a:r>
              <a:rPr lang="sv-SE" sz="8000" dirty="0">
                <a:solidFill>
                  <a:schemeClr val="tx1"/>
                </a:solidFill>
              </a:rPr>
              <a:t>- Högre kostnader för livsmedel</a:t>
            </a:r>
          </a:p>
          <a:p>
            <a:pPr marL="0" indent="0">
              <a:buNone/>
            </a:pPr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964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74</Words>
  <Application>Microsoft Office PowerPoint</Application>
  <PresentationFormat>Bredbild</PresentationFormat>
  <Paragraphs>22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Office-tema</vt:lpstr>
      <vt:lpstr>PowerPoint-presentation</vt:lpstr>
    </vt:vector>
  </TitlesOfParts>
  <Company>Goliska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Anton Karlsson</dc:creator>
  <cp:lastModifiedBy>Maria Johansson</cp:lastModifiedBy>
  <cp:revision>1</cp:revision>
  <dcterms:created xsi:type="dcterms:W3CDTF">2023-09-21T06:51:49Z</dcterms:created>
  <dcterms:modified xsi:type="dcterms:W3CDTF">2023-10-06T10:25:34Z</dcterms:modified>
</cp:coreProperties>
</file>