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0" r:id="rId2"/>
    <p:sldMasterId id="2147483680" r:id="rId3"/>
  </p:sldMasterIdLst>
  <p:sldIdLst>
    <p:sldId id="260" r:id="rId4"/>
    <p:sldId id="261"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80" r:id="rId20"/>
    <p:sldId id="278" r:id="rId21"/>
    <p:sldId id="279" r:id="rId22"/>
    <p:sldId id="257" r:id="rId23"/>
    <p:sldId id="263" r:id="rId24"/>
    <p:sldId id="281" r:id="rId25"/>
    <p:sldId id="282" r:id="rId26"/>
    <p:sldId id="283" r:id="rId2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4" autoAdjust="0"/>
    <p:restoredTop sz="94650"/>
  </p:normalViewPr>
  <p:slideViewPr>
    <p:cSldViewPr snapToGrid="0" snapToObjects="1">
      <p:cViewPr varScale="1">
        <p:scale>
          <a:sx n="67" d="100"/>
          <a:sy n="67" d="100"/>
        </p:scale>
        <p:origin x="122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Manuella indata 8"/>
          <p:cNvSpPr/>
          <p:nvPr userDrawn="1"/>
        </p:nvSpPr>
        <p:spPr>
          <a:xfrm rot="10800000">
            <a:off x="-2" y="-1"/>
            <a:ext cx="9144915" cy="59351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497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497 h 10000"/>
              <a:gd name="connsiteX0" fmla="*/ 1 w 10001"/>
              <a:gd name="connsiteY0" fmla="*/ 440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44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 y="440"/>
                </a:moveTo>
                <a:lnTo>
                  <a:pt x="10001" y="0"/>
                </a:lnTo>
                <a:lnTo>
                  <a:pt x="10001" y="10000"/>
                </a:lnTo>
                <a:lnTo>
                  <a:pt x="1" y="10000"/>
                </a:lnTo>
                <a:cubicBezTo>
                  <a:pt x="-2" y="6832"/>
                  <a:pt x="4" y="3608"/>
                  <a:pt x="1" y="44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320802" y="927628"/>
            <a:ext cx="6858000" cy="2387600"/>
          </a:xfrm>
          <a:prstGeom prst="rect">
            <a:avLst/>
          </a:prstGeom>
        </p:spPr>
        <p:txBody>
          <a:bodyPr anchor="b"/>
          <a:lstStyle>
            <a:lvl1pPr algn="l">
              <a:lnSpc>
                <a:spcPct val="100000"/>
              </a:lnSpc>
              <a:defRPr sz="4500" b="0" i="0">
                <a:latin typeface="Arial" panose="020B0604020202020204" pitchFamily="34" charset="0"/>
                <a:ea typeface="Arial" panose="020B0604020202020204" pitchFamily="34" charset="0"/>
                <a:cs typeface="Arial" panose="020B0604020202020204" pitchFamily="34" charset="0"/>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320802" y="3602038"/>
            <a:ext cx="6858000" cy="1655762"/>
          </a:xfrm>
          <a:prstGeom prst="rect">
            <a:avLst/>
          </a:prstGeom>
        </p:spPr>
        <p:txBody>
          <a:bodyPr/>
          <a:lstStyle>
            <a:lvl1pPr marL="0" indent="0" algn="l">
              <a:buNone/>
              <a:defRPr sz="1800"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a:off x="467783" y="6356351"/>
            <a:ext cx="1267884" cy="365125"/>
          </a:xfrm>
        </p:spPr>
        <p:txBody>
          <a:bodyPr/>
          <a:lstStyle>
            <a:lvl1pPr>
              <a:defRPr b="0" i="0">
                <a:solidFill>
                  <a:schemeClr val="bg1"/>
                </a:solidFill>
                <a:latin typeface="Trebuchet MS" charset="0"/>
                <a:ea typeface="Trebuchet MS" charset="0"/>
                <a:cs typeface="Trebuchet MS" charset="0"/>
              </a:defRPr>
            </a:lvl1pPr>
          </a:lstStyle>
          <a:p>
            <a:fld id="{E691E663-F9DE-0044-86E6-42A30695B7D5}" type="datetimeFigureOut">
              <a:rPr lang="sv-SE" smtClean="0"/>
              <a:pPr/>
              <a:t>2024-03-27</a:t>
            </a:fld>
            <a:endParaRPr lang="sv-SE" dirty="0"/>
          </a:p>
        </p:txBody>
      </p:sp>
      <p:sp>
        <p:nvSpPr>
          <p:cNvPr id="5" name="Footer Placeholder 4"/>
          <p:cNvSpPr>
            <a:spLocks noGrp="1"/>
          </p:cNvSpPr>
          <p:nvPr>
            <p:ph type="ftr" sz="quarter" idx="11"/>
          </p:nvPr>
        </p:nvSpPr>
        <p:spPr>
          <a:xfrm>
            <a:off x="1928283" y="6356351"/>
            <a:ext cx="3086100" cy="365125"/>
          </a:xfrm>
        </p:spPr>
        <p:txBody>
          <a:bodyPr/>
          <a:lstStyle>
            <a:lvl1pPr>
              <a:defRPr b="0" i="0">
                <a:solidFill>
                  <a:schemeClr val="bg1"/>
                </a:solidFill>
                <a:latin typeface="Trebuchet MS" charset="0"/>
                <a:ea typeface="Trebuchet MS" charset="0"/>
                <a:cs typeface="Trebuchet MS" charset="0"/>
              </a:defRPr>
            </a:lvl1pPr>
          </a:lstStyle>
          <a:p>
            <a:endParaRPr lang="sv-SE"/>
          </a:p>
        </p:txBody>
      </p:sp>
      <p:sp>
        <p:nvSpPr>
          <p:cNvPr id="6" name="Slide Number Placeholder 5"/>
          <p:cNvSpPr>
            <a:spLocks noGrp="1"/>
          </p:cNvSpPr>
          <p:nvPr>
            <p:ph type="sldNum" sz="quarter" idx="12"/>
          </p:nvPr>
        </p:nvSpPr>
        <p:spPr>
          <a:xfrm>
            <a:off x="5206999" y="6356351"/>
            <a:ext cx="1708150" cy="365125"/>
          </a:xfrm>
        </p:spPr>
        <p:txBody>
          <a:bodyPr/>
          <a:lstStyle>
            <a:lvl1pPr>
              <a:defRPr b="0" i="0">
                <a:solidFill>
                  <a:schemeClr val="bg1"/>
                </a:solidFill>
                <a:latin typeface="Trebuchet MS" charset="0"/>
                <a:ea typeface="Trebuchet MS" charset="0"/>
                <a:cs typeface="Trebuchet MS" charset="0"/>
              </a:defRPr>
            </a:lvl1pPr>
          </a:lstStyle>
          <a:p>
            <a:fld id="{96B0A95A-0F51-4249-82A1-FB3A0CC60B4C}" type="slidenum">
              <a:rPr lang="sv-SE" smtClean="0"/>
              <a:pPr/>
              <a:t>‹#›</a:t>
            </a:fld>
            <a:endParaRPr lang="sv-SE" dirty="0"/>
          </a:p>
        </p:txBody>
      </p:sp>
    </p:spTree>
    <p:extLst>
      <p:ext uri="{BB962C8B-B14F-4D97-AF65-F5344CB8AC3E}">
        <p14:creationId xmlns:p14="http://schemas.microsoft.com/office/powerpoint/2010/main" val="16437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dirty="0"/>
              <a:t>Klicka här för att ändra format</a:t>
            </a:r>
            <a:endParaRPr lang="en-US" dirty="0"/>
          </a:p>
        </p:txBody>
      </p:sp>
      <p:sp>
        <p:nvSpPr>
          <p:cNvPr id="3" name="Picture Placeholder 2"/>
          <p:cNvSpPr>
            <a:spLocks noGrp="1" noChangeAspect="1"/>
          </p:cNvSpPr>
          <p:nvPr>
            <p:ph type="pic" idx="1"/>
          </p:nvPr>
        </p:nvSpPr>
        <p:spPr>
          <a:xfrm>
            <a:off x="3887391" y="987426"/>
            <a:ext cx="4629150" cy="459210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Dra bilden till platshållaren eller klicka på ikonen för att lägga till den</a:t>
            </a:r>
            <a:endParaRPr lang="en-US" dirty="0"/>
          </a:p>
        </p:txBody>
      </p:sp>
      <p:sp>
        <p:nvSpPr>
          <p:cNvPr id="4" name="Text Placeholder 3"/>
          <p:cNvSpPr>
            <a:spLocks noGrp="1"/>
          </p:cNvSpPr>
          <p:nvPr>
            <p:ph type="body" sz="half" idx="2"/>
          </p:nvPr>
        </p:nvSpPr>
        <p:spPr>
          <a:xfrm>
            <a:off x="629841" y="2057400"/>
            <a:ext cx="2949178" cy="35221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691E663-F9DE-0044-86E6-42A30695B7D5}" type="datetimeFigureOut">
              <a:rPr lang="sv-SE" smtClean="0"/>
              <a:t>2024-03-27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137259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1E663-F9DE-0044-86E6-42A30695B7D5}" type="datetimeFigureOut">
              <a:rPr lang="sv-SE" smtClean="0"/>
              <a:t>2024-03-27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105580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Manuella indata 8"/>
          <p:cNvSpPr/>
          <p:nvPr userDrawn="1"/>
        </p:nvSpPr>
        <p:spPr>
          <a:xfrm rot="10800000">
            <a:off x="-2" y="-1"/>
            <a:ext cx="9144915" cy="59351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497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497 h 10000"/>
              <a:gd name="connsiteX0" fmla="*/ 1 w 10001"/>
              <a:gd name="connsiteY0" fmla="*/ 440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44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 y="440"/>
                </a:moveTo>
                <a:lnTo>
                  <a:pt x="10001" y="0"/>
                </a:lnTo>
                <a:lnTo>
                  <a:pt x="10001" y="10000"/>
                </a:lnTo>
                <a:lnTo>
                  <a:pt x="1" y="10000"/>
                </a:lnTo>
                <a:cubicBezTo>
                  <a:pt x="-2" y="6832"/>
                  <a:pt x="4" y="3608"/>
                  <a:pt x="1" y="44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Date Placeholder 1"/>
          <p:cNvSpPr>
            <a:spLocks noGrp="1"/>
          </p:cNvSpPr>
          <p:nvPr>
            <p:ph type="dt" sz="half" idx="10"/>
          </p:nvPr>
        </p:nvSpPr>
        <p:spPr/>
        <p:txBody>
          <a:bodyPr/>
          <a:lstStyle/>
          <a:p>
            <a:fld id="{E691E663-F9DE-0044-86E6-42A30695B7D5}" type="datetimeFigureOut">
              <a:rPr lang="sv-SE" smtClean="0"/>
              <a:t>2024-03-27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56994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7783" y="6356351"/>
            <a:ext cx="1267884" cy="365125"/>
          </a:xfrm>
        </p:spPr>
        <p:txBody>
          <a:bodyPr/>
          <a:lstStyle>
            <a:lvl1pPr>
              <a:defRPr b="0" i="0">
                <a:solidFill>
                  <a:schemeClr val="bg1"/>
                </a:solidFill>
                <a:latin typeface="Trebuchet MS" charset="0"/>
                <a:ea typeface="Trebuchet MS" charset="0"/>
                <a:cs typeface="Trebuchet MS" charset="0"/>
              </a:defRPr>
            </a:lvl1pPr>
          </a:lstStyle>
          <a:p>
            <a:fld id="{E691E663-F9DE-0044-86E6-42A30695B7D5}" type="datetimeFigureOut">
              <a:rPr lang="sv-SE" smtClean="0"/>
              <a:pPr/>
              <a:t>2024-03-27</a:t>
            </a:fld>
            <a:endParaRPr lang="sv-SE" dirty="0"/>
          </a:p>
        </p:txBody>
      </p:sp>
      <p:sp>
        <p:nvSpPr>
          <p:cNvPr id="5" name="Footer Placeholder 4"/>
          <p:cNvSpPr>
            <a:spLocks noGrp="1"/>
          </p:cNvSpPr>
          <p:nvPr>
            <p:ph type="ftr" sz="quarter" idx="11"/>
          </p:nvPr>
        </p:nvSpPr>
        <p:spPr>
          <a:xfrm>
            <a:off x="1928283" y="6356351"/>
            <a:ext cx="3086100" cy="365125"/>
          </a:xfrm>
        </p:spPr>
        <p:txBody>
          <a:bodyPr/>
          <a:lstStyle>
            <a:lvl1pPr>
              <a:defRPr b="0" i="0">
                <a:solidFill>
                  <a:schemeClr val="bg1"/>
                </a:solidFill>
                <a:latin typeface="Trebuchet MS" charset="0"/>
                <a:ea typeface="Trebuchet MS" charset="0"/>
                <a:cs typeface="Trebuchet MS" charset="0"/>
              </a:defRPr>
            </a:lvl1pPr>
          </a:lstStyle>
          <a:p>
            <a:endParaRPr lang="sv-SE"/>
          </a:p>
        </p:txBody>
      </p:sp>
      <p:sp>
        <p:nvSpPr>
          <p:cNvPr id="6" name="Slide Number Placeholder 5"/>
          <p:cNvSpPr>
            <a:spLocks noGrp="1"/>
          </p:cNvSpPr>
          <p:nvPr>
            <p:ph type="sldNum" sz="quarter" idx="12"/>
          </p:nvPr>
        </p:nvSpPr>
        <p:spPr>
          <a:xfrm>
            <a:off x="5206999" y="6356351"/>
            <a:ext cx="1708150" cy="365125"/>
          </a:xfrm>
        </p:spPr>
        <p:txBody>
          <a:bodyPr/>
          <a:lstStyle>
            <a:lvl1pPr>
              <a:defRPr b="0" i="0">
                <a:solidFill>
                  <a:schemeClr val="bg1"/>
                </a:solidFill>
                <a:latin typeface="Trebuchet MS" charset="0"/>
                <a:ea typeface="Trebuchet MS" charset="0"/>
                <a:cs typeface="Trebuchet MS" charset="0"/>
              </a:defRPr>
            </a:lvl1pPr>
          </a:lstStyle>
          <a:p>
            <a:fld id="{96B0A95A-0F51-4249-82A1-FB3A0CC60B4C}" type="slidenum">
              <a:rPr lang="sv-SE" smtClean="0"/>
              <a:pPr/>
              <a:t>‹#›</a:t>
            </a:fld>
            <a:endParaRPr lang="sv-SE" dirty="0"/>
          </a:p>
        </p:txBody>
      </p:sp>
      <p:sp>
        <p:nvSpPr>
          <p:cNvPr id="7" name="Title 1"/>
          <p:cNvSpPr>
            <a:spLocks noGrp="1"/>
          </p:cNvSpPr>
          <p:nvPr>
            <p:ph type="ctrTitle"/>
          </p:nvPr>
        </p:nvSpPr>
        <p:spPr>
          <a:xfrm>
            <a:off x="1320802" y="927628"/>
            <a:ext cx="6858000" cy="2387600"/>
          </a:xfrm>
          <a:prstGeom prst="rect">
            <a:avLst/>
          </a:prstGeom>
        </p:spPr>
        <p:txBody>
          <a:bodyPr anchor="b"/>
          <a:lstStyle>
            <a:lvl1pPr algn="l">
              <a:lnSpc>
                <a:spcPct val="100000"/>
              </a:lnSpc>
              <a:defRPr sz="4500" b="0" i="0">
                <a:latin typeface="Arial" panose="020B0604020202020204" pitchFamily="34" charset="0"/>
                <a:ea typeface="Arial" panose="020B0604020202020204" pitchFamily="34" charset="0"/>
                <a:cs typeface="Arial" panose="020B0604020202020204" pitchFamily="34" charset="0"/>
              </a:defRPr>
            </a:lvl1pPr>
          </a:lstStyle>
          <a:p>
            <a:r>
              <a:rPr lang="sv-SE" dirty="0"/>
              <a:t>Klicka här för att ändra format</a:t>
            </a:r>
            <a:endParaRPr lang="en-US" dirty="0"/>
          </a:p>
        </p:txBody>
      </p:sp>
      <p:sp>
        <p:nvSpPr>
          <p:cNvPr id="8" name="Subtitle 2"/>
          <p:cNvSpPr>
            <a:spLocks noGrp="1"/>
          </p:cNvSpPr>
          <p:nvPr>
            <p:ph type="subTitle" idx="1"/>
          </p:nvPr>
        </p:nvSpPr>
        <p:spPr>
          <a:xfrm>
            <a:off x="1320802" y="3602038"/>
            <a:ext cx="6858000" cy="1655762"/>
          </a:xfrm>
          <a:prstGeom prst="rect">
            <a:avLst/>
          </a:prstGeom>
        </p:spPr>
        <p:txBody>
          <a:bodyPr/>
          <a:lstStyle>
            <a:lvl1pPr marL="0" indent="0" algn="l">
              <a:buNone/>
              <a:defRPr sz="1800"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endParaRPr lang="en-US" dirty="0"/>
          </a:p>
        </p:txBody>
      </p:sp>
    </p:spTree>
    <p:extLst>
      <p:ext uri="{BB962C8B-B14F-4D97-AF65-F5344CB8AC3E}">
        <p14:creationId xmlns:p14="http://schemas.microsoft.com/office/powerpoint/2010/main" val="19606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endParaRPr lang="en-US" dirty="0"/>
          </a:p>
        </p:txBody>
      </p:sp>
      <p:sp>
        <p:nvSpPr>
          <p:cNvPr id="3" name="Content Placeholder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10"/>
          </p:nvPr>
        </p:nvSpPr>
        <p:spPr/>
        <p:txBody>
          <a:bodyPr/>
          <a:lstStyle/>
          <a:p>
            <a:fld id="{E691E663-F9DE-0044-86E6-42A30695B7D5}" type="datetimeFigureOut">
              <a:rPr lang="sv-SE" smtClean="0"/>
              <a:t>2024-03-27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97529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108604"/>
            <a:ext cx="7886700" cy="2852737"/>
          </a:xfrm>
        </p:spPr>
        <p:txBody>
          <a:bodyPr anchor="b"/>
          <a:lstStyle>
            <a:lvl1pPr>
              <a:defRPr sz="6000"/>
            </a:lvl1pPr>
          </a:lstStyle>
          <a:p>
            <a:r>
              <a:rPr lang="sv-SE" dirty="0"/>
              <a:t>Klicka här för att ändra format</a:t>
            </a:r>
            <a:endParaRPr lang="en-US" dirty="0"/>
          </a:p>
        </p:txBody>
      </p:sp>
      <p:sp>
        <p:nvSpPr>
          <p:cNvPr id="3" name="Text Placeholder 2"/>
          <p:cNvSpPr>
            <a:spLocks noGrp="1"/>
          </p:cNvSpPr>
          <p:nvPr>
            <p:ph type="body" idx="1"/>
          </p:nvPr>
        </p:nvSpPr>
        <p:spPr>
          <a:xfrm>
            <a:off x="623888" y="398832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691E663-F9DE-0044-86E6-42A30695B7D5}" type="datetimeFigureOut">
              <a:rPr lang="sv-SE" smtClean="0"/>
              <a:t>2024-03-27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5705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endParaRPr lang="en-US" dirty="0"/>
          </a:p>
        </p:txBody>
      </p:sp>
      <p:sp>
        <p:nvSpPr>
          <p:cNvPr id="3" name="Content Placeholder 2"/>
          <p:cNvSpPr>
            <a:spLocks noGrp="1"/>
          </p:cNvSpPr>
          <p:nvPr>
            <p:ph sz="half" idx="1"/>
          </p:nvPr>
        </p:nvSpPr>
        <p:spPr>
          <a:xfrm>
            <a:off x="628650" y="1825625"/>
            <a:ext cx="3886200" cy="3804708"/>
          </a:xfrm>
        </p:spPr>
        <p:txBody>
          <a:bodyPr/>
          <a:lstStyle>
            <a:lvl1pPr>
              <a:defRPr sz="2400"/>
            </a:lvl1pPr>
            <a:lvl2pPr>
              <a:defRPr sz="2000"/>
            </a:lvl2pPr>
            <a:lvl3pPr>
              <a:defRPr sz="1800"/>
            </a:lvl3pPr>
            <a:lvl4pPr>
              <a:defRPr sz="16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629150" y="1825625"/>
            <a:ext cx="3886200" cy="3804708"/>
          </a:xfrm>
        </p:spPr>
        <p:txBody>
          <a:bodyPr/>
          <a:lstStyle>
            <a:lvl1pPr>
              <a:defRPr sz="2400"/>
            </a:lvl1pPr>
            <a:lvl2pPr>
              <a:defRPr sz="2000"/>
            </a:lvl2pPr>
            <a:lvl3pPr>
              <a:defRPr sz="1800"/>
            </a:lvl3pPr>
            <a:lvl4pPr>
              <a:defRPr sz="16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Date Placeholder 4"/>
          <p:cNvSpPr>
            <a:spLocks noGrp="1"/>
          </p:cNvSpPr>
          <p:nvPr>
            <p:ph type="dt" sz="half" idx="10"/>
          </p:nvPr>
        </p:nvSpPr>
        <p:spPr/>
        <p:txBody>
          <a:bodyPr/>
          <a:lstStyle/>
          <a:p>
            <a:fld id="{E691E663-F9DE-0044-86E6-42A30695B7D5}" type="datetimeFigureOut">
              <a:rPr lang="sv-SE" smtClean="0"/>
              <a:t>2024-03-27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122959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format</a:t>
            </a:r>
            <a:endParaRPr lang="en-US" dirty="0"/>
          </a:p>
        </p:txBody>
      </p:sp>
      <p:sp>
        <p:nvSpPr>
          <p:cNvPr id="3" name="Date Placeholder 2"/>
          <p:cNvSpPr>
            <a:spLocks noGrp="1"/>
          </p:cNvSpPr>
          <p:nvPr>
            <p:ph type="dt" sz="half" idx="10"/>
          </p:nvPr>
        </p:nvSpPr>
        <p:spPr/>
        <p:txBody>
          <a:bodyPr/>
          <a:lstStyle/>
          <a:p>
            <a:fld id="{E691E663-F9DE-0044-86E6-42A30695B7D5}" type="datetimeFigureOut">
              <a:rPr lang="sv-SE" smtClean="0"/>
              <a:t>2024-03-27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84870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1E663-F9DE-0044-86E6-42A30695B7D5}" type="datetimeFigureOut">
              <a:rPr lang="sv-SE" smtClean="0"/>
              <a:t>2024-03-27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68075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dirty="0"/>
              <a:t>Klicka här för att ändra format</a:t>
            </a:r>
            <a:endParaRPr lang="en-US" dirty="0"/>
          </a:p>
        </p:txBody>
      </p:sp>
      <p:sp>
        <p:nvSpPr>
          <p:cNvPr id="3" name="Content Placeholder 2"/>
          <p:cNvSpPr>
            <a:spLocks noGrp="1"/>
          </p:cNvSpPr>
          <p:nvPr>
            <p:ph idx="1"/>
          </p:nvPr>
        </p:nvSpPr>
        <p:spPr>
          <a:xfrm>
            <a:off x="3887391" y="987427"/>
            <a:ext cx="4629150" cy="4611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Text Placeholder 3"/>
          <p:cNvSpPr>
            <a:spLocks noGrp="1"/>
          </p:cNvSpPr>
          <p:nvPr>
            <p:ph type="body" sz="half" idx="2"/>
          </p:nvPr>
        </p:nvSpPr>
        <p:spPr>
          <a:xfrm>
            <a:off x="629841" y="2057400"/>
            <a:ext cx="2949178" cy="360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Date Placeholder 4"/>
          <p:cNvSpPr>
            <a:spLocks noGrp="1"/>
          </p:cNvSpPr>
          <p:nvPr>
            <p:ph type="dt" sz="half" idx="10"/>
          </p:nvPr>
        </p:nvSpPr>
        <p:spPr/>
        <p:txBody>
          <a:bodyPr/>
          <a:lstStyle/>
          <a:p>
            <a:fld id="{E691E663-F9DE-0044-86E6-42A30695B7D5}" type="datetimeFigureOut">
              <a:rPr lang="sv-SE" smtClean="0"/>
              <a:t>2024-03-27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6B0A95A-0F51-4249-82A1-FB3A0CC60B4C}" type="slidenum">
              <a:rPr lang="sv-SE" smtClean="0"/>
              <a:t>‹#›</a:t>
            </a:fld>
            <a:endParaRPr lang="sv-SE"/>
          </a:p>
        </p:txBody>
      </p:sp>
    </p:spTree>
    <p:extLst>
      <p:ext uri="{BB962C8B-B14F-4D97-AF65-F5344CB8AC3E}">
        <p14:creationId xmlns:p14="http://schemas.microsoft.com/office/powerpoint/2010/main" val="1798233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99" y="6066854"/>
            <a:ext cx="1258824" cy="719328"/>
          </a:xfrm>
          <a:prstGeom prst="rect">
            <a:avLst/>
          </a:prstGeom>
        </p:spPr>
      </p:pic>
      <p:sp>
        <p:nvSpPr>
          <p:cNvPr id="7" name="Manuella indata 6"/>
          <p:cNvSpPr/>
          <p:nvPr/>
        </p:nvSpPr>
        <p:spPr>
          <a:xfrm>
            <a:off x="0" y="5864087"/>
            <a:ext cx="7222068" cy="993913"/>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Date Placeholder 3"/>
          <p:cNvSpPr>
            <a:spLocks noGrp="1"/>
          </p:cNvSpPr>
          <p:nvPr>
            <p:ph type="dt" sz="half" idx="2"/>
          </p:nvPr>
        </p:nvSpPr>
        <p:spPr>
          <a:xfrm>
            <a:off x="628650" y="6356351"/>
            <a:ext cx="1488017" cy="365125"/>
          </a:xfrm>
          <a:prstGeom prst="rect">
            <a:avLst/>
          </a:prstGeom>
        </p:spPr>
        <p:txBody>
          <a:bodyPr vert="horz" lIns="91440" tIns="45720" rIns="91440" bIns="45720" rtlCol="0" anchor="ctr"/>
          <a:lstStyle>
            <a:lvl1pPr algn="l">
              <a:defRPr sz="1200">
                <a:solidFill>
                  <a:schemeClr val="bg1"/>
                </a:solidFill>
              </a:defRPr>
            </a:lvl1pPr>
          </a:lstStyle>
          <a:p>
            <a:fld id="{E691E663-F9DE-0044-86E6-42A30695B7D5}" type="datetimeFigureOut">
              <a:rPr lang="sv-SE" smtClean="0"/>
              <a:pPr/>
              <a:t>2024-03-27</a:t>
            </a:fld>
            <a:endParaRPr lang="sv-SE" dirty="0"/>
          </a:p>
        </p:txBody>
      </p:sp>
      <p:sp>
        <p:nvSpPr>
          <p:cNvPr id="5" name="Footer Placeholder 4"/>
          <p:cNvSpPr>
            <a:spLocks noGrp="1"/>
          </p:cNvSpPr>
          <p:nvPr>
            <p:ph type="ftr" sz="quarter" idx="3"/>
          </p:nvPr>
        </p:nvSpPr>
        <p:spPr>
          <a:xfrm>
            <a:off x="2283884"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Slide Number Placeholder 5"/>
          <p:cNvSpPr>
            <a:spLocks noGrp="1"/>
          </p:cNvSpPr>
          <p:nvPr>
            <p:ph type="sldNum" sz="quarter" idx="4"/>
          </p:nvPr>
        </p:nvSpPr>
        <p:spPr>
          <a:xfrm>
            <a:off x="5520266" y="6356351"/>
            <a:ext cx="1508125" cy="365125"/>
          </a:xfrm>
          <a:prstGeom prst="rect">
            <a:avLst/>
          </a:prstGeom>
        </p:spPr>
        <p:txBody>
          <a:bodyPr vert="horz" lIns="91440" tIns="45720" rIns="91440" bIns="45720" rtlCol="0" anchor="ctr"/>
          <a:lstStyle>
            <a:lvl1pPr algn="r">
              <a:defRPr sz="1200">
                <a:solidFill>
                  <a:schemeClr val="bg1"/>
                </a:solidFill>
              </a:defRPr>
            </a:lvl1pPr>
          </a:lstStyle>
          <a:p>
            <a:fld id="{96B0A95A-0F51-4249-82A1-FB3A0CC60B4C}" type="slidenum">
              <a:rPr lang="sv-SE" smtClean="0"/>
              <a:pPr/>
              <a:t>‹#›</a:t>
            </a:fld>
            <a:endParaRPr lang="sv-SE" dirty="0"/>
          </a:p>
        </p:txBody>
      </p:sp>
    </p:spTree>
    <p:extLst>
      <p:ext uri="{BB962C8B-B14F-4D97-AF65-F5344CB8AC3E}">
        <p14:creationId xmlns:p14="http://schemas.microsoft.com/office/powerpoint/2010/main" val="1001245824"/>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ctr" defTabSz="914400" rtl="0" eaLnBrk="1" latinLnBrk="0" hangingPunct="1">
        <a:lnSpc>
          <a:spcPct val="90000"/>
        </a:lnSpc>
        <a:spcBef>
          <a:spcPct val="0"/>
        </a:spcBef>
        <a:buNone/>
        <a:defRPr sz="4400" b="0" i="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37550" y="6066854"/>
            <a:ext cx="1258824" cy="719328"/>
          </a:xfrm>
          <a:prstGeom prst="rect">
            <a:avLst/>
          </a:prstGeom>
        </p:spPr>
      </p:pic>
      <p:sp>
        <p:nvSpPr>
          <p:cNvPr id="7" name="Manuella indata 6"/>
          <p:cNvSpPr/>
          <p:nvPr/>
        </p:nvSpPr>
        <p:spPr>
          <a:xfrm flipH="1">
            <a:off x="-1" y="5864087"/>
            <a:ext cx="7222068" cy="993913"/>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Placeholder 1"/>
          <p:cNvSpPr>
            <a:spLocks noGrp="1"/>
          </p:cNvSpPr>
          <p:nvPr>
            <p:ph type="title"/>
          </p:nvPr>
        </p:nvSpPr>
        <p:spPr>
          <a:xfrm>
            <a:off x="628650" y="382059"/>
            <a:ext cx="7886700" cy="1325563"/>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628650" y="1842558"/>
            <a:ext cx="7886700" cy="377930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6356351"/>
            <a:ext cx="1488017" cy="365125"/>
          </a:xfrm>
          <a:prstGeom prst="rect">
            <a:avLst/>
          </a:prstGeom>
        </p:spPr>
        <p:txBody>
          <a:bodyPr vert="horz" lIns="91440" tIns="45720" rIns="91440" bIns="45720" rtlCol="0" anchor="ctr"/>
          <a:lstStyle>
            <a:lvl1pPr algn="l">
              <a:defRPr sz="1200">
                <a:solidFill>
                  <a:schemeClr val="bg1"/>
                </a:solidFill>
              </a:defRPr>
            </a:lvl1pPr>
          </a:lstStyle>
          <a:p>
            <a:fld id="{E691E663-F9DE-0044-86E6-42A30695B7D5}" type="datetimeFigureOut">
              <a:rPr lang="sv-SE" smtClean="0"/>
              <a:pPr/>
              <a:t>2024-03-27</a:t>
            </a:fld>
            <a:endParaRPr lang="sv-SE" dirty="0"/>
          </a:p>
        </p:txBody>
      </p:sp>
      <p:sp>
        <p:nvSpPr>
          <p:cNvPr id="5" name="Footer Placeholder 4"/>
          <p:cNvSpPr>
            <a:spLocks noGrp="1"/>
          </p:cNvSpPr>
          <p:nvPr>
            <p:ph type="ftr" sz="quarter" idx="3"/>
          </p:nvPr>
        </p:nvSpPr>
        <p:spPr>
          <a:xfrm>
            <a:off x="2283884"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Slide Number Placeholder 5"/>
          <p:cNvSpPr>
            <a:spLocks noGrp="1"/>
          </p:cNvSpPr>
          <p:nvPr>
            <p:ph type="sldNum" sz="quarter" idx="4"/>
          </p:nvPr>
        </p:nvSpPr>
        <p:spPr>
          <a:xfrm>
            <a:off x="5520266" y="6356351"/>
            <a:ext cx="1508125" cy="365125"/>
          </a:xfrm>
          <a:prstGeom prst="rect">
            <a:avLst/>
          </a:prstGeom>
        </p:spPr>
        <p:txBody>
          <a:bodyPr vert="horz" lIns="91440" tIns="45720" rIns="91440" bIns="45720" rtlCol="0" anchor="ctr"/>
          <a:lstStyle>
            <a:lvl1pPr algn="r">
              <a:defRPr sz="1200">
                <a:solidFill>
                  <a:schemeClr val="bg1"/>
                </a:solidFill>
              </a:defRPr>
            </a:lvl1pPr>
          </a:lstStyle>
          <a:p>
            <a:fld id="{96B0A95A-0F51-4249-82A1-FB3A0CC60B4C}" type="slidenum">
              <a:rPr lang="sv-SE" smtClean="0"/>
              <a:pPr/>
              <a:t>‹#›</a:t>
            </a:fld>
            <a:endParaRPr lang="sv-SE" dirty="0"/>
          </a:p>
        </p:txBody>
      </p:sp>
    </p:spTree>
    <p:extLst>
      <p:ext uri="{BB962C8B-B14F-4D97-AF65-F5344CB8AC3E}">
        <p14:creationId xmlns:p14="http://schemas.microsoft.com/office/powerpoint/2010/main" val="8216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550" y="6066854"/>
            <a:ext cx="1258824" cy="719328"/>
          </a:xfrm>
          <a:prstGeom prst="rect">
            <a:avLst/>
          </a:prstGeom>
        </p:spPr>
      </p:pic>
      <p:sp>
        <p:nvSpPr>
          <p:cNvPr id="7" name="Manuella indata 6"/>
          <p:cNvSpPr/>
          <p:nvPr/>
        </p:nvSpPr>
        <p:spPr>
          <a:xfrm>
            <a:off x="0" y="5864087"/>
            <a:ext cx="7222068" cy="993913"/>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Date Placeholder 3"/>
          <p:cNvSpPr>
            <a:spLocks noGrp="1"/>
          </p:cNvSpPr>
          <p:nvPr>
            <p:ph type="dt" sz="half" idx="2"/>
          </p:nvPr>
        </p:nvSpPr>
        <p:spPr>
          <a:xfrm>
            <a:off x="628650" y="6356351"/>
            <a:ext cx="1488017" cy="365125"/>
          </a:xfrm>
          <a:prstGeom prst="rect">
            <a:avLst/>
          </a:prstGeom>
        </p:spPr>
        <p:txBody>
          <a:bodyPr vert="horz" lIns="91440" tIns="45720" rIns="91440" bIns="45720" rtlCol="0" anchor="ctr"/>
          <a:lstStyle>
            <a:lvl1pPr algn="l">
              <a:defRPr sz="1200">
                <a:solidFill>
                  <a:schemeClr val="bg1"/>
                </a:solidFill>
              </a:defRPr>
            </a:lvl1pPr>
          </a:lstStyle>
          <a:p>
            <a:fld id="{E691E663-F9DE-0044-86E6-42A30695B7D5}" type="datetimeFigureOut">
              <a:rPr lang="sv-SE" smtClean="0"/>
              <a:pPr/>
              <a:t>2024-03-27</a:t>
            </a:fld>
            <a:endParaRPr lang="sv-SE" dirty="0"/>
          </a:p>
        </p:txBody>
      </p:sp>
      <p:sp>
        <p:nvSpPr>
          <p:cNvPr id="5" name="Footer Placeholder 4"/>
          <p:cNvSpPr>
            <a:spLocks noGrp="1"/>
          </p:cNvSpPr>
          <p:nvPr>
            <p:ph type="ftr" sz="quarter" idx="3"/>
          </p:nvPr>
        </p:nvSpPr>
        <p:spPr>
          <a:xfrm>
            <a:off x="2283884"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Slide Number Placeholder 5"/>
          <p:cNvSpPr>
            <a:spLocks noGrp="1"/>
          </p:cNvSpPr>
          <p:nvPr>
            <p:ph type="sldNum" sz="quarter" idx="4"/>
          </p:nvPr>
        </p:nvSpPr>
        <p:spPr>
          <a:xfrm>
            <a:off x="5520266" y="6356351"/>
            <a:ext cx="1508125" cy="365125"/>
          </a:xfrm>
          <a:prstGeom prst="rect">
            <a:avLst/>
          </a:prstGeom>
        </p:spPr>
        <p:txBody>
          <a:bodyPr vert="horz" lIns="91440" tIns="45720" rIns="91440" bIns="45720" rtlCol="0" anchor="ctr"/>
          <a:lstStyle>
            <a:lvl1pPr algn="r">
              <a:defRPr sz="1200">
                <a:solidFill>
                  <a:schemeClr val="bg1"/>
                </a:solidFill>
              </a:defRPr>
            </a:lvl1pPr>
          </a:lstStyle>
          <a:p>
            <a:fld id="{96B0A95A-0F51-4249-82A1-FB3A0CC60B4C}" type="slidenum">
              <a:rPr lang="sv-SE" smtClean="0"/>
              <a:pPr/>
              <a:t>‹#›</a:t>
            </a:fld>
            <a:endParaRPr lang="sv-SE" dirty="0"/>
          </a:p>
        </p:txBody>
      </p:sp>
    </p:spTree>
    <p:extLst>
      <p:ext uri="{BB962C8B-B14F-4D97-AF65-F5344CB8AC3E}">
        <p14:creationId xmlns:p14="http://schemas.microsoft.com/office/powerpoint/2010/main" val="1595880787"/>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lnSpc>
          <a:spcPct val="90000"/>
        </a:lnSpc>
        <a:spcBef>
          <a:spcPct val="0"/>
        </a:spcBef>
        <a:buNone/>
        <a:defRPr sz="4400" b="0" i="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62E158C-7C30-CD64-0B14-0AC71DA1C89D}"/>
              </a:ext>
            </a:extLst>
          </p:cNvPr>
          <p:cNvPicPr>
            <a:picLocks noChangeAspect="1"/>
          </p:cNvPicPr>
          <p:nvPr/>
        </p:nvPicPr>
        <p:blipFill>
          <a:blip r:embed="rId2"/>
          <a:stretch>
            <a:fillRect/>
          </a:stretch>
        </p:blipFill>
        <p:spPr>
          <a:xfrm>
            <a:off x="2053002" y="1055869"/>
            <a:ext cx="5201238" cy="3467492"/>
          </a:xfrm>
          <a:prstGeom prst="rect">
            <a:avLst/>
          </a:prstGeom>
        </p:spPr>
      </p:pic>
      <p:sp>
        <p:nvSpPr>
          <p:cNvPr id="2" name="Rubrik 1"/>
          <p:cNvSpPr>
            <a:spLocks noGrp="1"/>
          </p:cNvSpPr>
          <p:nvPr>
            <p:ph type="ctrTitle"/>
          </p:nvPr>
        </p:nvSpPr>
        <p:spPr/>
        <p:txBody>
          <a:bodyPr/>
          <a:lstStyle/>
          <a:p>
            <a:pPr algn="ctr"/>
            <a:r>
              <a:rPr lang="sv-SE" dirty="0"/>
              <a:t>Måluppfyllelse i årsredovisningen</a:t>
            </a:r>
            <a:br>
              <a:rPr lang="sv-SE" dirty="0"/>
            </a:br>
            <a:endParaRPr lang="sv-SE" dirty="0"/>
          </a:p>
        </p:txBody>
      </p:sp>
      <p:sp>
        <p:nvSpPr>
          <p:cNvPr id="3" name="Underrubrik 2"/>
          <p:cNvSpPr>
            <a:spLocks noGrp="1"/>
          </p:cNvSpPr>
          <p:nvPr>
            <p:ph type="subTitle" idx="1"/>
          </p:nvPr>
        </p:nvSpPr>
        <p:spPr>
          <a:xfrm>
            <a:off x="1320802" y="4011341"/>
            <a:ext cx="6858000" cy="1655762"/>
          </a:xfrm>
        </p:spPr>
        <p:txBody>
          <a:bodyPr/>
          <a:lstStyle/>
          <a:p>
            <a:endParaRPr lang="sv-SE" dirty="0"/>
          </a:p>
          <a:p>
            <a:endParaRPr lang="sv-SE" dirty="0"/>
          </a:p>
          <a:p>
            <a:r>
              <a:rPr lang="sv-SE" dirty="0"/>
              <a:t>En kort sammanställning och summering av måluppfyllnaden från årsredovisningen presenterad av verksamhetsutvecklare Linda Sundell</a:t>
            </a:r>
          </a:p>
        </p:txBody>
      </p:sp>
    </p:spTree>
    <p:extLst>
      <p:ext uri="{BB962C8B-B14F-4D97-AF65-F5344CB8AC3E}">
        <p14:creationId xmlns:p14="http://schemas.microsoft.com/office/powerpoint/2010/main" val="1178590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EA069E-7226-A64B-9DC5-FC844F2DC98C}"/>
              </a:ext>
            </a:extLst>
          </p:cNvPr>
          <p:cNvSpPr>
            <a:spLocks noGrp="1"/>
          </p:cNvSpPr>
          <p:nvPr>
            <p:ph type="title"/>
          </p:nvPr>
        </p:nvSpPr>
        <p:spPr/>
        <p:txBody>
          <a:bodyPr>
            <a:normAutofit/>
          </a:bodyPr>
          <a:lstStyle/>
          <a:p>
            <a:r>
              <a:rPr lang="sv-SE" sz="3200" dirty="0">
                <a:solidFill>
                  <a:schemeClr val="tx1"/>
                </a:solidFill>
                <a:highlight>
                  <a:srgbClr val="FFFF00"/>
                </a:highlight>
              </a:rPr>
              <a:t>Alla brukare inom socialnämnden ska erbjudas en meningsfull vardag</a:t>
            </a:r>
          </a:p>
        </p:txBody>
      </p:sp>
      <p:sp>
        <p:nvSpPr>
          <p:cNvPr id="3" name="Platshållare för innehåll 2">
            <a:extLst>
              <a:ext uri="{FF2B5EF4-FFF2-40B4-BE49-F238E27FC236}">
                <a16:creationId xmlns:a16="http://schemas.microsoft.com/office/drawing/2014/main" id="{FB888725-BFEA-6A2A-073F-794A3AABF73C}"/>
              </a:ext>
            </a:extLst>
          </p:cNvPr>
          <p:cNvSpPr>
            <a:spLocks noGrp="1"/>
          </p:cNvSpPr>
          <p:nvPr>
            <p:ph idx="1"/>
          </p:nvPr>
        </p:nvSpPr>
        <p:spPr>
          <a:xfrm>
            <a:off x="339634" y="1619794"/>
            <a:ext cx="8471807" cy="4002073"/>
          </a:xfrm>
        </p:spPr>
        <p:txBody>
          <a:bodyPr>
            <a:normAutofit fontScale="25000" lnSpcReduction="20000"/>
          </a:bodyPr>
          <a:lstStyle/>
          <a:p>
            <a:pPr marL="0" indent="0">
              <a:lnSpc>
                <a:spcPct val="170000"/>
              </a:lnSpc>
              <a:buNone/>
            </a:pPr>
            <a:r>
              <a:rPr lang="sv-SE" sz="5600" b="1" i="0" dirty="0" err="1">
                <a:solidFill>
                  <a:srgbClr val="000000"/>
                </a:solidFill>
                <a:effectLst/>
                <a:latin typeface="Roboto" panose="02000000000000000000" pitchFamily="2" charset="0"/>
              </a:rPr>
              <a:t>Nämndsmålet</a:t>
            </a:r>
            <a:r>
              <a:rPr lang="sv-SE" sz="5600" b="1" i="0" dirty="0">
                <a:solidFill>
                  <a:srgbClr val="000000"/>
                </a:solidFill>
                <a:effectLst/>
                <a:latin typeface="Roboto" panose="02000000000000000000" pitchFamily="2" charset="0"/>
              </a:rPr>
              <a:t> ”Att alla brukare inom Socialnämnden ska erbjudas en meningsfull vardag” är till större del uppfyllt. </a:t>
            </a:r>
            <a:br>
              <a:rPr lang="sv-SE" sz="5600" b="1" dirty="0"/>
            </a:br>
            <a:r>
              <a:rPr lang="sv-SE" sz="4800" b="1" i="0" dirty="0">
                <a:solidFill>
                  <a:srgbClr val="000000"/>
                </a:solidFill>
                <a:effectLst/>
                <a:latin typeface="Roboto" panose="02000000000000000000" pitchFamily="2" charset="0"/>
              </a:rPr>
              <a:t>Mötesplatser</a:t>
            </a:r>
            <a:br>
              <a:rPr lang="sv-SE" sz="4800" dirty="0"/>
            </a:br>
            <a:r>
              <a:rPr lang="sv-SE" sz="4800" b="0" i="0" dirty="0">
                <a:solidFill>
                  <a:srgbClr val="000000"/>
                </a:solidFill>
                <a:effectLst/>
                <a:latin typeface="Roboto" panose="02000000000000000000" pitchFamily="2" charset="0"/>
              </a:rPr>
              <a:t>Ex; Familjecentralen, Druvan, Fritidsgården och Gläntan. Träffpunkterna för äldre är flyttade till sektor kultur och fritid i kommunen. Här sker även samverkan mellan olika sektorer i kommunen för att nå målgrupper som behöver extra stöd exempelvis vid komplicerad skolfrånvaro, demensgenombrott, anhörighetsperspektiv och att förebygga ensamhet hos äldre.</a:t>
            </a:r>
            <a:br>
              <a:rPr lang="sv-SE" sz="4800" dirty="0"/>
            </a:br>
            <a:r>
              <a:rPr lang="sv-SE" sz="4800" b="1" i="0" dirty="0">
                <a:solidFill>
                  <a:srgbClr val="000000"/>
                </a:solidFill>
                <a:effectLst/>
                <a:latin typeface="Roboto" panose="02000000000000000000" pitchFamily="2" charset="0"/>
              </a:rPr>
              <a:t>Nöjdhet gällande aktiviteter inom äldreomsorgen</a:t>
            </a:r>
            <a:br>
              <a:rPr lang="sv-SE" sz="4800" dirty="0"/>
            </a:br>
            <a:r>
              <a:rPr lang="sv-SE" sz="4800" dirty="0"/>
              <a:t>- </a:t>
            </a:r>
            <a:r>
              <a:rPr lang="sv-SE" sz="4800" b="0" i="0" dirty="0">
                <a:solidFill>
                  <a:srgbClr val="000000"/>
                </a:solidFill>
                <a:effectLst/>
                <a:latin typeface="Roboto" panose="02000000000000000000" pitchFamily="2" charset="0"/>
              </a:rPr>
              <a:t>Att arbeta proaktivt med de äldre är en förutsättning för att lyckas med den demografiska utmaningen. Ett steg i detta är att startat ett samarbeta över sektorsgränserna för att skapa hälsosamma fritidsaktiviteter för äldre.</a:t>
            </a:r>
          </a:p>
          <a:p>
            <a:pPr marL="0" indent="0">
              <a:lnSpc>
                <a:spcPct val="170000"/>
              </a:lnSpc>
              <a:buNone/>
            </a:pPr>
            <a:r>
              <a:rPr lang="sv-SE" sz="4800" dirty="0">
                <a:solidFill>
                  <a:srgbClr val="000000"/>
                </a:solidFill>
                <a:latin typeface="Roboto" panose="02000000000000000000" pitchFamily="2" charset="0"/>
              </a:rPr>
              <a:t>-</a:t>
            </a:r>
            <a:r>
              <a:rPr lang="sv-SE" sz="4800" b="0" i="0" dirty="0">
                <a:solidFill>
                  <a:srgbClr val="000000"/>
                </a:solidFill>
                <a:effectLst/>
                <a:latin typeface="Roboto" panose="02000000000000000000" pitchFamily="2" charset="0"/>
              </a:rPr>
              <a:t>Brukarundersökningen inom äldreomsorgen presenterades under hösten 2023. Ett område som försämrats var nöjdheten med verksamheternas aktiviteter. I uppföljning har olika orsaker nämnts, som att aktiviteterna inte är rätt formulerade/ riktade till de som bor på boendet, det är svårigheter att motivera boenden att vara med, för lite personal och att andra rutinbundna moment prioriteras i verksamheterna. Verksamheterna har under 2023 fått tillsätta tjänster som dagansvarig där ett av uppdragen är att planera aktiviteter. </a:t>
            </a:r>
            <a:br>
              <a:rPr lang="sv-SE" sz="4800" dirty="0"/>
            </a:br>
            <a:endParaRPr lang="sv-SE" sz="4800" dirty="0"/>
          </a:p>
        </p:txBody>
      </p:sp>
      <p:pic>
        <p:nvPicPr>
          <p:cNvPr id="4" name="Bildobjekt 3">
            <a:extLst>
              <a:ext uri="{FF2B5EF4-FFF2-40B4-BE49-F238E27FC236}">
                <a16:creationId xmlns:a16="http://schemas.microsoft.com/office/drawing/2014/main" id="{ACDFF6C5-73E1-BCB6-5600-5A6145341568}"/>
              </a:ext>
            </a:extLst>
          </p:cNvPr>
          <p:cNvPicPr>
            <a:picLocks noChangeAspect="1"/>
          </p:cNvPicPr>
          <p:nvPr/>
        </p:nvPicPr>
        <p:blipFill>
          <a:blip r:embed="rId2"/>
          <a:stretch>
            <a:fillRect/>
          </a:stretch>
        </p:blipFill>
        <p:spPr>
          <a:xfrm>
            <a:off x="3936274" y="5760480"/>
            <a:ext cx="1644995" cy="1097520"/>
          </a:xfrm>
          <a:prstGeom prst="rect">
            <a:avLst/>
          </a:prstGeom>
        </p:spPr>
      </p:pic>
    </p:spTree>
    <p:extLst>
      <p:ext uri="{BB962C8B-B14F-4D97-AF65-F5344CB8AC3E}">
        <p14:creationId xmlns:p14="http://schemas.microsoft.com/office/powerpoint/2010/main" val="176552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B50AF5-0D30-537D-A55A-645DE03E474E}"/>
              </a:ext>
            </a:extLst>
          </p:cNvPr>
          <p:cNvSpPr>
            <a:spLocks noGrp="1"/>
          </p:cNvSpPr>
          <p:nvPr>
            <p:ph type="title"/>
          </p:nvPr>
        </p:nvSpPr>
        <p:spPr>
          <a:xfrm>
            <a:off x="628650" y="382059"/>
            <a:ext cx="7886700" cy="1325563"/>
          </a:xfrm>
        </p:spPr>
        <p:txBody>
          <a:bodyPr>
            <a:normAutofit fontScale="90000"/>
          </a:bodyPr>
          <a:lstStyle/>
          <a:p>
            <a:r>
              <a:rPr lang="sv-SE" dirty="0">
                <a:solidFill>
                  <a:schemeClr val="accent1">
                    <a:lumMod val="75000"/>
                  </a:schemeClr>
                </a:solidFill>
              </a:rPr>
              <a:t>Riktade aktiviteter</a:t>
            </a:r>
            <a:br>
              <a:rPr lang="sv-SE" dirty="0">
                <a:solidFill>
                  <a:schemeClr val="accent1">
                    <a:lumMod val="75000"/>
                  </a:schemeClr>
                </a:solidFill>
              </a:rPr>
            </a:br>
            <a:br>
              <a:rPr lang="sv-SE" sz="2200" dirty="0">
                <a:solidFill>
                  <a:schemeClr val="accent1">
                    <a:lumMod val="75000"/>
                  </a:schemeClr>
                </a:solidFill>
              </a:rPr>
            </a:br>
            <a:r>
              <a:rPr lang="sv-SE" sz="2200" dirty="0">
                <a:solidFill>
                  <a:schemeClr val="accent1">
                    <a:lumMod val="75000"/>
                  </a:schemeClr>
                </a:solidFill>
              </a:rPr>
              <a:t>-</a:t>
            </a:r>
            <a:r>
              <a:rPr lang="sv-SE" sz="2200" b="1" dirty="0">
                <a:solidFill>
                  <a:schemeClr val="accent1">
                    <a:lumMod val="75000"/>
                  </a:schemeClr>
                </a:solidFill>
              </a:rPr>
              <a:t>Budget i balans (finns under sektor omsorg men beskrivs inte</a:t>
            </a:r>
            <a:br>
              <a:rPr lang="sv-SE" sz="2200" b="1" dirty="0">
                <a:solidFill>
                  <a:schemeClr val="accent1">
                    <a:lumMod val="75000"/>
                  </a:schemeClr>
                </a:solidFill>
              </a:rPr>
            </a:br>
            <a:r>
              <a:rPr lang="sv-SE" sz="2200" b="1" dirty="0">
                <a:solidFill>
                  <a:schemeClr val="accent1">
                    <a:lumMod val="75000"/>
                  </a:schemeClr>
                </a:solidFill>
              </a:rPr>
              <a:t> på </a:t>
            </a:r>
            <a:r>
              <a:rPr lang="sv-SE" sz="2200" b="1" dirty="0" err="1">
                <a:solidFill>
                  <a:schemeClr val="accent1">
                    <a:lumMod val="75000"/>
                  </a:schemeClr>
                </a:solidFill>
              </a:rPr>
              <a:t>nämndsnivå</a:t>
            </a:r>
            <a:r>
              <a:rPr lang="sv-SE" sz="2200" b="1" dirty="0">
                <a:solidFill>
                  <a:schemeClr val="accent1">
                    <a:lumMod val="75000"/>
                  </a:schemeClr>
                </a:solidFill>
              </a:rPr>
              <a:t>)</a:t>
            </a:r>
            <a:br>
              <a:rPr lang="sv-SE" sz="2200" b="1" dirty="0">
                <a:solidFill>
                  <a:schemeClr val="accent1">
                    <a:lumMod val="75000"/>
                  </a:schemeClr>
                </a:solidFill>
              </a:rPr>
            </a:br>
            <a:r>
              <a:rPr lang="sv-SE" sz="2200" dirty="0">
                <a:solidFill>
                  <a:schemeClr val="accent1">
                    <a:lumMod val="75000"/>
                  </a:schemeClr>
                </a:solidFill>
              </a:rPr>
              <a:t>-</a:t>
            </a:r>
            <a:r>
              <a:rPr lang="sv-SE" sz="2200" b="1" dirty="0">
                <a:solidFill>
                  <a:schemeClr val="accent1">
                    <a:lumMod val="75000"/>
                  </a:schemeClr>
                </a:solidFill>
                <a:latin typeface="Roboto" panose="02000000000000000000" pitchFamily="2" charset="0"/>
              </a:rPr>
              <a:t>Ta fram minst ett utvecklingsområde för verksamheten</a:t>
            </a:r>
            <a:endParaRPr lang="sv-SE" sz="2200" dirty="0">
              <a:solidFill>
                <a:schemeClr val="accent1">
                  <a:lumMod val="75000"/>
                </a:schemeClr>
              </a:solidFill>
            </a:endParaRPr>
          </a:p>
        </p:txBody>
      </p:sp>
      <p:sp>
        <p:nvSpPr>
          <p:cNvPr id="3" name="Platshållare för innehåll 2">
            <a:extLst>
              <a:ext uri="{FF2B5EF4-FFF2-40B4-BE49-F238E27FC236}">
                <a16:creationId xmlns:a16="http://schemas.microsoft.com/office/drawing/2014/main" id="{FE6982C9-2913-1A9F-5572-6979EA6352E4}"/>
              </a:ext>
            </a:extLst>
          </p:cNvPr>
          <p:cNvSpPr>
            <a:spLocks noGrp="1"/>
          </p:cNvSpPr>
          <p:nvPr>
            <p:ph idx="1"/>
          </p:nvPr>
        </p:nvSpPr>
        <p:spPr>
          <a:xfrm>
            <a:off x="435429" y="1842558"/>
            <a:ext cx="8079921" cy="3779309"/>
          </a:xfrm>
        </p:spPr>
        <p:txBody>
          <a:bodyPr>
            <a:normAutofit fontScale="32500" lnSpcReduction="20000"/>
          </a:bodyPr>
          <a:lstStyle/>
          <a:p>
            <a:pPr marL="0" indent="0">
              <a:buNone/>
            </a:pPr>
            <a:r>
              <a:rPr lang="sv-SE" b="1" i="1" dirty="0">
                <a:solidFill>
                  <a:srgbClr val="000000"/>
                </a:solidFill>
                <a:effectLst/>
                <a:latin typeface="Roboto" panose="02000000000000000000" pitchFamily="2" charset="0"/>
              </a:rPr>
              <a:t>Funktionsområdet</a:t>
            </a:r>
          </a:p>
          <a:p>
            <a:r>
              <a:rPr lang="sv-SE" i="0" dirty="0">
                <a:solidFill>
                  <a:srgbClr val="000000"/>
                </a:solidFill>
                <a:effectLst/>
                <a:latin typeface="Roboto" panose="02000000000000000000" pitchFamily="2" charset="0"/>
              </a:rPr>
              <a:t>Uppdat</a:t>
            </a:r>
            <a:r>
              <a:rPr lang="sv-SE" b="0" i="0" dirty="0">
                <a:solidFill>
                  <a:srgbClr val="000000"/>
                </a:solidFill>
                <a:effectLst/>
                <a:latin typeface="Roboto" panose="02000000000000000000" pitchFamily="2" charset="0"/>
              </a:rPr>
              <a:t>erade genomförandeplaner, att följa dessa i vardagen.</a:t>
            </a:r>
          </a:p>
          <a:p>
            <a:pPr>
              <a:lnSpc>
                <a:spcPct val="120000"/>
              </a:lnSpc>
            </a:pPr>
            <a:r>
              <a:rPr lang="sv-SE" dirty="0">
                <a:solidFill>
                  <a:srgbClr val="000000"/>
                </a:solidFill>
                <a:latin typeface="Roboto" panose="02000000000000000000" pitchFamily="2" charset="0"/>
              </a:rPr>
              <a:t>L</a:t>
            </a:r>
            <a:r>
              <a:rPr lang="sv-SE" b="0" i="0" dirty="0">
                <a:solidFill>
                  <a:srgbClr val="000000"/>
                </a:solidFill>
                <a:effectLst/>
                <a:latin typeface="Roboto" panose="02000000000000000000" pitchFamily="2" charset="0"/>
              </a:rPr>
              <a:t>ågaffektivt bemötande och tydliggörande pedagogik som stöds av verksamhetspedagoger och handledning såväl internt som externt. </a:t>
            </a:r>
          </a:p>
          <a:p>
            <a:pPr marL="0" indent="0">
              <a:buNone/>
            </a:pPr>
            <a:r>
              <a:rPr lang="sv-SE" b="1" i="1" dirty="0">
                <a:solidFill>
                  <a:srgbClr val="000000"/>
                </a:solidFill>
                <a:effectLst/>
                <a:latin typeface="Roboto" panose="02000000000000000000" pitchFamily="2" charset="0"/>
              </a:rPr>
              <a:t>Individ och familjeomsorgen </a:t>
            </a:r>
          </a:p>
          <a:p>
            <a:r>
              <a:rPr lang="sv-SE" b="0" i="0" dirty="0">
                <a:solidFill>
                  <a:srgbClr val="000000"/>
                </a:solidFill>
                <a:effectLst/>
                <a:latin typeface="Roboto" panose="02000000000000000000" pitchFamily="2" charset="0"/>
              </a:rPr>
              <a:t>AME skrivit in brukarna i verksamhetssystemet och att de har fått en arbetscoach</a:t>
            </a:r>
          </a:p>
          <a:p>
            <a:r>
              <a:rPr lang="sv-SE" b="0" i="0" dirty="0">
                <a:solidFill>
                  <a:srgbClr val="000000"/>
                </a:solidFill>
                <a:effectLst/>
                <a:latin typeface="Roboto" panose="02000000000000000000" pitchFamily="2" charset="0"/>
              </a:rPr>
              <a:t>IFE har implementerat SES (samarbete efter skilsmässa) och att klienterna ska ha använt systemet. </a:t>
            </a:r>
          </a:p>
          <a:p>
            <a:r>
              <a:rPr lang="sv-SE" dirty="0">
                <a:solidFill>
                  <a:srgbClr val="000000"/>
                </a:solidFill>
                <a:latin typeface="Roboto" panose="02000000000000000000" pitchFamily="2" charset="0"/>
              </a:rPr>
              <a:t>P</a:t>
            </a:r>
            <a:r>
              <a:rPr lang="sv-SE" b="0" i="0" dirty="0">
                <a:solidFill>
                  <a:srgbClr val="000000"/>
                </a:solidFill>
                <a:effectLst/>
                <a:latin typeface="Roboto" panose="02000000000000000000" pitchFamily="2" charset="0"/>
              </a:rPr>
              <a:t>rojektet GVS12 (samarbete mellan 12 kommuner i Skaraborg för upphandling och införande av Life Care) är infört</a:t>
            </a:r>
          </a:p>
          <a:p>
            <a:pPr>
              <a:lnSpc>
                <a:spcPct val="120000"/>
              </a:lnSpc>
            </a:pPr>
            <a:r>
              <a:rPr lang="sv-SE" dirty="0">
                <a:solidFill>
                  <a:srgbClr val="000000"/>
                </a:solidFill>
                <a:effectLst/>
                <a:latin typeface="Roboto" panose="02000000000000000000" pitchFamily="2" charset="0"/>
              </a:rPr>
              <a:t>Socialpsykiatrin </a:t>
            </a:r>
            <a:r>
              <a:rPr lang="sv-SE" b="0" i="0" dirty="0">
                <a:solidFill>
                  <a:srgbClr val="000000"/>
                </a:solidFill>
                <a:effectLst/>
                <a:latin typeface="Roboto" panose="02000000000000000000" pitchFamily="2" charset="0"/>
              </a:rPr>
              <a:t>arbetat med att klienten ska känna till sin genomförandeplan väl och öka känslan av delaktighet i utformandet av genomförandeplanen.</a:t>
            </a:r>
          </a:p>
          <a:p>
            <a:pPr>
              <a:lnSpc>
                <a:spcPct val="120000"/>
              </a:lnSpc>
            </a:pPr>
            <a:r>
              <a:rPr lang="sv-SE" b="0" i="0" dirty="0">
                <a:solidFill>
                  <a:srgbClr val="000000"/>
                </a:solidFill>
                <a:effectLst/>
                <a:latin typeface="Roboto" panose="02000000000000000000" pitchFamily="2" charset="0"/>
              </a:rPr>
              <a:t>En samordnare som är anställd för projektet "Bostad först" och har som uppdrag att se över möjligheterna till en träffpunkt för målgruppen, kontakt har tagits med andra kommuner för att se över hur de arbetar .</a:t>
            </a:r>
            <a:r>
              <a:rPr lang="sv-SE" b="1" i="0" dirty="0">
                <a:solidFill>
                  <a:srgbClr val="000000"/>
                </a:solidFill>
                <a:effectLst/>
                <a:latin typeface="Roboto" panose="02000000000000000000" pitchFamily="2" charset="0"/>
              </a:rPr>
              <a:t> </a:t>
            </a:r>
          </a:p>
          <a:p>
            <a:pPr marL="0" indent="0">
              <a:lnSpc>
                <a:spcPct val="120000"/>
              </a:lnSpc>
              <a:buNone/>
            </a:pPr>
            <a:r>
              <a:rPr lang="sv-SE" b="1" i="1" dirty="0">
                <a:solidFill>
                  <a:srgbClr val="000000"/>
                </a:solidFill>
                <a:effectLst/>
                <a:latin typeface="Roboto" panose="02000000000000000000" pitchFamily="2" charset="0"/>
              </a:rPr>
              <a:t>Äldreomsorgens verksamheter</a:t>
            </a:r>
            <a:r>
              <a:rPr lang="sv-SE" b="0" i="0" dirty="0">
                <a:solidFill>
                  <a:srgbClr val="000000"/>
                </a:solidFill>
                <a:effectLst/>
                <a:latin typeface="Roboto" panose="02000000000000000000" pitchFamily="2" charset="0"/>
              </a:rPr>
              <a:t> </a:t>
            </a:r>
            <a:r>
              <a:rPr lang="sv-SE" dirty="0">
                <a:solidFill>
                  <a:srgbClr val="000000"/>
                </a:solidFill>
                <a:latin typeface="Roboto" panose="02000000000000000000" pitchFamily="2" charset="0"/>
              </a:rPr>
              <a:t> </a:t>
            </a:r>
          </a:p>
          <a:p>
            <a:pPr>
              <a:lnSpc>
                <a:spcPct val="120000"/>
              </a:lnSpc>
            </a:pPr>
            <a:r>
              <a:rPr lang="sv-SE" dirty="0">
                <a:solidFill>
                  <a:srgbClr val="000000"/>
                </a:solidFill>
                <a:latin typeface="Roboto" panose="02000000000000000000" pitchFamily="2" charset="0"/>
              </a:rPr>
              <a:t>Har riktat i</a:t>
            </a:r>
            <a:r>
              <a:rPr lang="sv-SE" b="0" i="0" dirty="0">
                <a:solidFill>
                  <a:srgbClr val="000000"/>
                </a:solidFill>
                <a:effectLst/>
                <a:latin typeface="Roboto" panose="02000000000000000000" pitchFamily="2" charset="0"/>
              </a:rPr>
              <a:t>n sig på att förbättra trygghet, värdegrund, information till brukarna och genomförandeplaner. </a:t>
            </a:r>
          </a:p>
          <a:p>
            <a:pPr>
              <a:lnSpc>
                <a:spcPct val="120000"/>
              </a:lnSpc>
            </a:pPr>
            <a:r>
              <a:rPr lang="sv-SE" b="0" i="0" dirty="0">
                <a:solidFill>
                  <a:srgbClr val="000000"/>
                </a:solidFill>
                <a:effectLst/>
                <a:latin typeface="Roboto" panose="02000000000000000000" pitchFamily="2" charset="0"/>
              </a:rPr>
              <a:t>Omvårdnadspersonalen har också fått arbeta med frågor som handlar om att medvetandegöra sina egna förmågor, reflektera över sitt eget beteende och att ens eget bemötande kan vara avgörande hur en situation blir för brukaren/kollega.</a:t>
            </a:r>
            <a:endParaRPr lang="sv-SE" dirty="0"/>
          </a:p>
          <a:p>
            <a:pPr>
              <a:lnSpc>
                <a:spcPct val="120000"/>
              </a:lnSpc>
            </a:pPr>
            <a:endParaRPr lang="sv-SE" dirty="0"/>
          </a:p>
          <a:p>
            <a:endParaRPr lang="sv-SE" dirty="0"/>
          </a:p>
        </p:txBody>
      </p:sp>
      <p:pic>
        <p:nvPicPr>
          <p:cNvPr id="7" name="Bildobjekt 6">
            <a:extLst>
              <a:ext uri="{FF2B5EF4-FFF2-40B4-BE49-F238E27FC236}">
                <a16:creationId xmlns:a16="http://schemas.microsoft.com/office/drawing/2014/main" id="{46C8AE50-4775-5985-B386-84EEFEF2FD4A}"/>
              </a:ext>
            </a:extLst>
          </p:cNvPr>
          <p:cNvPicPr>
            <a:picLocks noChangeAspect="1"/>
          </p:cNvPicPr>
          <p:nvPr/>
        </p:nvPicPr>
        <p:blipFill>
          <a:blip r:embed="rId2"/>
          <a:stretch>
            <a:fillRect/>
          </a:stretch>
        </p:blipFill>
        <p:spPr>
          <a:xfrm>
            <a:off x="3399063" y="5184869"/>
            <a:ext cx="2566307" cy="1673132"/>
          </a:xfrm>
          <a:prstGeom prst="rect">
            <a:avLst/>
          </a:prstGeom>
        </p:spPr>
      </p:pic>
    </p:spTree>
    <p:extLst>
      <p:ext uri="{BB962C8B-B14F-4D97-AF65-F5344CB8AC3E}">
        <p14:creationId xmlns:p14="http://schemas.microsoft.com/office/powerpoint/2010/main" val="233509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C294EC-65DC-DB26-2377-E8E5D924BA52}"/>
              </a:ext>
            </a:extLst>
          </p:cNvPr>
          <p:cNvSpPr>
            <a:spLocks noGrp="1"/>
          </p:cNvSpPr>
          <p:nvPr>
            <p:ph type="title"/>
          </p:nvPr>
        </p:nvSpPr>
        <p:spPr/>
        <p:txBody>
          <a:bodyPr/>
          <a:lstStyle/>
          <a:p>
            <a:r>
              <a:rPr lang="sv-SE" dirty="0"/>
              <a:t>Indikatorer</a:t>
            </a:r>
          </a:p>
        </p:txBody>
      </p:sp>
      <p:pic>
        <p:nvPicPr>
          <p:cNvPr id="5" name="Platshållare för innehåll 4">
            <a:extLst>
              <a:ext uri="{FF2B5EF4-FFF2-40B4-BE49-F238E27FC236}">
                <a16:creationId xmlns:a16="http://schemas.microsoft.com/office/drawing/2014/main" id="{009376CF-9894-52BD-7223-0DE31128C238}"/>
              </a:ext>
            </a:extLst>
          </p:cNvPr>
          <p:cNvPicPr>
            <a:picLocks noGrp="1" noChangeAspect="1"/>
          </p:cNvPicPr>
          <p:nvPr>
            <p:ph idx="1"/>
          </p:nvPr>
        </p:nvPicPr>
        <p:blipFill rotWithShape="1">
          <a:blip r:embed="rId2"/>
          <a:srcRect l="23247" t="34345" r="59041" b="43355"/>
          <a:stretch/>
        </p:blipFill>
        <p:spPr>
          <a:xfrm>
            <a:off x="914399" y="2075134"/>
            <a:ext cx="6685405" cy="2481943"/>
          </a:xfrm>
        </p:spPr>
      </p:pic>
    </p:spTree>
    <p:extLst>
      <p:ext uri="{BB962C8B-B14F-4D97-AF65-F5344CB8AC3E}">
        <p14:creationId xmlns:p14="http://schemas.microsoft.com/office/powerpoint/2010/main" val="137968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8295E-20F2-0CF8-F400-A6C3FC14078A}"/>
              </a:ext>
            </a:extLst>
          </p:cNvPr>
          <p:cNvSpPr>
            <a:spLocks noGrp="1"/>
          </p:cNvSpPr>
          <p:nvPr>
            <p:ph type="title"/>
          </p:nvPr>
        </p:nvSpPr>
        <p:spPr>
          <a:xfrm>
            <a:off x="628650" y="277556"/>
            <a:ext cx="7886700" cy="1325563"/>
          </a:xfrm>
        </p:spPr>
        <p:txBody>
          <a:bodyPr>
            <a:normAutofit fontScale="90000"/>
          </a:bodyPr>
          <a:lstStyle/>
          <a:p>
            <a:r>
              <a:rPr lang="sv-SE" dirty="0">
                <a:highlight>
                  <a:srgbClr val="FFFF00"/>
                </a:highlight>
              </a:rPr>
              <a:t>Sektor omsorg är en attraktiv arbetsplats och verkar för ett hållbart arbetsliv</a:t>
            </a:r>
          </a:p>
        </p:txBody>
      </p:sp>
      <p:sp>
        <p:nvSpPr>
          <p:cNvPr id="3" name="Platshållare för innehåll 2">
            <a:extLst>
              <a:ext uri="{FF2B5EF4-FFF2-40B4-BE49-F238E27FC236}">
                <a16:creationId xmlns:a16="http://schemas.microsoft.com/office/drawing/2014/main" id="{51AB3F4F-B732-AE57-2E5A-53CB43BBB007}"/>
              </a:ext>
            </a:extLst>
          </p:cNvPr>
          <p:cNvSpPr>
            <a:spLocks noGrp="1"/>
          </p:cNvSpPr>
          <p:nvPr>
            <p:ph idx="1"/>
          </p:nvPr>
        </p:nvSpPr>
        <p:spPr/>
        <p:txBody>
          <a:bodyPr>
            <a:normAutofit fontScale="25000" lnSpcReduction="20000"/>
          </a:bodyPr>
          <a:lstStyle/>
          <a:p>
            <a:pPr marL="0" indent="0">
              <a:buNone/>
            </a:pPr>
            <a:r>
              <a:rPr lang="sv-SE" sz="6400" b="1" dirty="0"/>
              <a:t>Sektor omsorg har aktivt arbetat med att förbättra arbetsmiljön och dess förutsättningar för medarbetare. En ny medarbetarenkät görs 2024 och först då vet vi svaret på en del av indikatorerna. Utifrån dialogdagarna, utvärderingar av sommaren, satsningar på helgtjänster och dagansvariga bedöms målet till större del uppfyllt.</a:t>
            </a:r>
          </a:p>
          <a:p>
            <a:pPr marL="0" indent="0">
              <a:buNone/>
            </a:pPr>
            <a:r>
              <a:rPr lang="sv-SE" sz="4800" b="1" dirty="0"/>
              <a:t>Fokus, resultat och utvärderingar</a:t>
            </a:r>
          </a:p>
          <a:p>
            <a:r>
              <a:rPr lang="sv-SE" sz="4800" dirty="0"/>
              <a:t>Heltid / normala</a:t>
            </a:r>
          </a:p>
          <a:p>
            <a:r>
              <a:rPr lang="sv-SE" sz="4800" dirty="0"/>
              <a:t>Regler omkring dygns- och veckovila. Effekterna har varit utmanande men gått att lösa. </a:t>
            </a:r>
          </a:p>
          <a:p>
            <a:r>
              <a:rPr lang="sv-SE" sz="4800" dirty="0"/>
              <a:t>Helgtjänster/ varannan helg</a:t>
            </a:r>
          </a:p>
          <a:p>
            <a:r>
              <a:rPr lang="sv-SE" sz="4800" dirty="0"/>
              <a:t>Arbetar heltid har ökat från 57 % 2021 till 67 % 2022 och väntas fortsätta att öka 2023. </a:t>
            </a:r>
          </a:p>
          <a:p>
            <a:r>
              <a:rPr lang="sv-SE" sz="4800" dirty="0"/>
              <a:t>Sjukfrånvaron har legat på 9%  under året och har minskat från förra året.</a:t>
            </a:r>
          </a:p>
          <a:p>
            <a:r>
              <a:rPr lang="sv-SE" sz="4800" dirty="0"/>
              <a:t>Personalomsättningen har sjunkit från 2022 års resultat 18,5% till 14% vid årsskiftet inom sektor omsorg. 1% av personalomsättningen är pensionsavgångar.  </a:t>
            </a:r>
          </a:p>
          <a:p>
            <a:r>
              <a:rPr lang="sv-SE" sz="4800" dirty="0"/>
              <a:t>Ledarskapet /Cheferna har stora personalgrupper = Dagansvariga undersköterskor </a:t>
            </a:r>
          </a:p>
          <a:p>
            <a:r>
              <a:rPr lang="sv-SE" sz="4800" dirty="0"/>
              <a:t>Rekrytering av två områdeschefer.</a:t>
            </a:r>
          </a:p>
        </p:txBody>
      </p:sp>
      <p:pic>
        <p:nvPicPr>
          <p:cNvPr id="6" name="Bildobjekt 5">
            <a:extLst>
              <a:ext uri="{FF2B5EF4-FFF2-40B4-BE49-F238E27FC236}">
                <a16:creationId xmlns:a16="http://schemas.microsoft.com/office/drawing/2014/main" id="{943C1596-12C0-D259-CBE0-84BB5F02F190}"/>
              </a:ext>
            </a:extLst>
          </p:cNvPr>
          <p:cNvPicPr>
            <a:picLocks noChangeAspect="1"/>
          </p:cNvPicPr>
          <p:nvPr/>
        </p:nvPicPr>
        <p:blipFill>
          <a:blip r:embed="rId2"/>
          <a:stretch>
            <a:fillRect/>
          </a:stretch>
        </p:blipFill>
        <p:spPr>
          <a:xfrm>
            <a:off x="934539" y="5486528"/>
            <a:ext cx="1817370" cy="1244245"/>
          </a:xfrm>
          <a:prstGeom prst="rect">
            <a:avLst/>
          </a:prstGeom>
        </p:spPr>
      </p:pic>
      <p:sp>
        <p:nvSpPr>
          <p:cNvPr id="7" name="Pil: höger 6">
            <a:extLst>
              <a:ext uri="{FF2B5EF4-FFF2-40B4-BE49-F238E27FC236}">
                <a16:creationId xmlns:a16="http://schemas.microsoft.com/office/drawing/2014/main" id="{596DF057-A0FA-DCAD-4BBD-4C62FEE3D387}"/>
              </a:ext>
            </a:extLst>
          </p:cNvPr>
          <p:cNvSpPr/>
          <p:nvPr/>
        </p:nvSpPr>
        <p:spPr>
          <a:xfrm>
            <a:off x="2751909" y="5941188"/>
            <a:ext cx="1149531" cy="23513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82F98CD-0E5D-A775-6CA9-3E0A40090F92}"/>
              </a:ext>
            </a:extLst>
          </p:cNvPr>
          <p:cNvPicPr>
            <a:picLocks noChangeAspect="1"/>
          </p:cNvPicPr>
          <p:nvPr/>
        </p:nvPicPr>
        <p:blipFill>
          <a:blip r:embed="rId3"/>
          <a:stretch>
            <a:fillRect/>
          </a:stretch>
        </p:blipFill>
        <p:spPr>
          <a:xfrm>
            <a:off x="3998075" y="5215489"/>
            <a:ext cx="2051463" cy="1642511"/>
          </a:xfrm>
          <a:prstGeom prst="rect">
            <a:avLst/>
          </a:prstGeom>
        </p:spPr>
      </p:pic>
    </p:spTree>
    <p:extLst>
      <p:ext uri="{BB962C8B-B14F-4D97-AF65-F5344CB8AC3E}">
        <p14:creationId xmlns:p14="http://schemas.microsoft.com/office/powerpoint/2010/main" val="350479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4C5E16-DDC4-CEF8-30AB-5527D43549A9}"/>
              </a:ext>
            </a:extLst>
          </p:cNvPr>
          <p:cNvSpPr>
            <a:spLocks noGrp="1"/>
          </p:cNvSpPr>
          <p:nvPr>
            <p:ph type="title"/>
          </p:nvPr>
        </p:nvSpPr>
        <p:spPr/>
        <p:txBody>
          <a:bodyPr/>
          <a:lstStyle/>
          <a:p>
            <a:r>
              <a:rPr lang="sv-SE" dirty="0"/>
              <a:t>Indikatorer</a:t>
            </a:r>
          </a:p>
        </p:txBody>
      </p:sp>
      <p:pic>
        <p:nvPicPr>
          <p:cNvPr id="5" name="Platshållare för innehåll 4">
            <a:extLst>
              <a:ext uri="{FF2B5EF4-FFF2-40B4-BE49-F238E27FC236}">
                <a16:creationId xmlns:a16="http://schemas.microsoft.com/office/drawing/2014/main" id="{B292D1DF-C5DB-F2B8-61EC-BE047AD9AEDE}"/>
              </a:ext>
            </a:extLst>
          </p:cNvPr>
          <p:cNvPicPr>
            <a:picLocks noGrp="1" noChangeAspect="1"/>
          </p:cNvPicPr>
          <p:nvPr>
            <p:ph idx="1"/>
          </p:nvPr>
        </p:nvPicPr>
        <p:blipFill rotWithShape="1">
          <a:blip r:embed="rId2"/>
          <a:srcRect l="22395" t="20428" r="60269" b="45395"/>
          <a:stretch/>
        </p:blipFill>
        <p:spPr>
          <a:xfrm>
            <a:off x="1175657" y="1944188"/>
            <a:ext cx="5355772" cy="2969623"/>
          </a:xfrm>
        </p:spPr>
      </p:pic>
    </p:spTree>
    <p:extLst>
      <p:ext uri="{BB962C8B-B14F-4D97-AF65-F5344CB8AC3E}">
        <p14:creationId xmlns:p14="http://schemas.microsoft.com/office/powerpoint/2010/main" val="313708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5DDBB-B754-F481-C583-C315D2237926}"/>
              </a:ext>
            </a:extLst>
          </p:cNvPr>
          <p:cNvSpPr>
            <a:spLocks noGrp="1"/>
          </p:cNvSpPr>
          <p:nvPr>
            <p:ph type="title"/>
          </p:nvPr>
        </p:nvSpPr>
        <p:spPr/>
        <p:txBody>
          <a:bodyPr>
            <a:noAutofit/>
          </a:bodyPr>
          <a:lstStyle/>
          <a:p>
            <a:r>
              <a:rPr lang="sv-SE" sz="3200" dirty="0">
                <a:solidFill>
                  <a:schemeClr val="tx1"/>
                </a:solidFill>
                <a:highlight>
                  <a:srgbClr val="008000"/>
                </a:highlight>
              </a:rPr>
              <a:t>Användandet av </a:t>
            </a:r>
            <a:r>
              <a:rPr lang="sv-SE" sz="3200" dirty="0" err="1">
                <a:solidFill>
                  <a:schemeClr val="tx1"/>
                </a:solidFill>
                <a:highlight>
                  <a:srgbClr val="008000"/>
                </a:highlight>
              </a:rPr>
              <a:t>välfärldsteknik</a:t>
            </a:r>
            <a:r>
              <a:rPr lang="sv-SE" sz="3200" dirty="0">
                <a:solidFill>
                  <a:schemeClr val="tx1"/>
                </a:solidFill>
                <a:highlight>
                  <a:srgbClr val="008000"/>
                </a:highlight>
              </a:rPr>
              <a:t> och digitalisering ska öka för brukarens självständighet och medföra effektivare arbetsmetoder</a:t>
            </a:r>
          </a:p>
        </p:txBody>
      </p:sp>
      <p:sp>
        <p:nvSpPr>
          <p:cNvPr id="3" name="Platshållare för innehåll 2">
            <a:extLst>
              <a:ext uri="{FF2B5EF4-FFF2-40B4-BE49-F238E27FC236}">
                <a16:creationId xmlns:a16="http://schemas.microsoft.com/office/drawing/2014/main" id="{9A003F45-46D3-A998-6A08-D414A1984AAF}"/>
              </a:ext>
            </a:extLst>
          </p:cNvPr>
          <p:cNvSpPr>
            <a:spLocks noGrp="1"/>
          </p:cNvSpPr>
          <p:nvPr>
            <p:ph idx="1"/>
          </p:nvPr>
        </p:nvSpPr>
        <p:spPr>
          <a:xfrm>
            <a:off x="628650" y="2042855"/>
            <a:ext cx="7886700" cy="3779309"/>
          </a:xfrm>
        </p:spPr>
        <p:txBody>
          <a:bodyPr>
            <a:normAutofit fontScale="32500" lnSpcReduction="20000"/>
          </a:bodyPr>
          <a:lstStyle/>
          <a:p>
            <a:pPr marL="0" indent="0">
              <a:buNone/>
            </a:pPr>
            <a:r>
              <a:rPr lang="sv-SE" b="1" dirty="0"/>
              <a:t>Indikatorn för målet är att öka välfärdstekniklösningar med två stycken om året, vilket har gjorts.</a:t>
            </a:r>
          </a:p>
          <a:p>
            <a:pPr marL="0" indent="0">
              <a:lnSpc>
                <a:spcPct val="120000"/>
              </a:lnSpc>
              <a:buNone/>
            </a:pPr>
            <a:r>
              <a:rPr lang="sv-SE" b="1" dirty="0"/>
              <a:t>Alla verksamheter har använt digitala verktyg för att öka självständigheten hos brukare/klienter. Under hösten 2023 har en projektanställning som digitaliseringsutvecklare tillsatts på 50% riktat mot personal och verksamhet för att utbilda och motivera.</a:t>
            </a:r>
          </a:p>
          <a:p>
            <a:pPr marL="0" indent="0">
              <a:buNone/>
            </a:pPr>
            <a:r>
              <a:rPr lang="sv-SE" dirty="0"/>
              <a:t> Exempel på välfärdsteknik och digitalisering som gjorts under 2023 är :</a:t>
            </a:r>
          </a:p>
          <a:p>
            <a:r>
              <a:rPr lang="sv-SE" dirty="0"/>
              <a:t>Medicinrobotar (nystart)</a:t>
            </a:r>
          </a:p>
          <a:p>
            <a:r>
              <a:rPr lang="sv-SE" dirty="0"/>
              <a:t>Nya larm på särskilda boenden</a:t>
            </a:r>
          </a:p>
          <a:p>
            <a:r>
              <a:rPr lang="sv-SE" dirty="0"/>
              <a:t>Digital beställning via e tjänster inom myndighetsutövningen men även betalningstjänster i utförarverksamheterna har implementeras</a:t>
            </a:r>
          </a:p>
          <a:p>
            <a:r>
              <a:rPr lang="sv-SE" dirty="0"/>
              <a:t>Uppdatering av utförarsystem</a:t>
            </a:r>
          </a:p>
          <a:p>
            <a:r>
              <a:rPr lang="sv-SE" dirty="0"/>
              <a:t>Införandet av SES</a:t>
            </a:r>
          </a:p>
          <a:p>
            <a:r>
              <a:rPr lang="sv-SE" dirty="0"/>
              <a:t>Skärmar och färgkoder som visar moment som ska prioriteras under dagen ( inom funktionshinderområdet)</a:t>
            </a:r>
          </a:p>
          <a:p>
            <a:pPr>
              <a:lnSpc>
                <a:spcPct val="120000"/>
              </a:lnSpc>
            </a:pPr>
            <a:r>
              <a:rPr lang="sv-SE" dirty="0"/>
              <a:t>Utbildningsrum med utbildningsmaterial som docka, kameror och datastöd för att göra utbildningsfilmer. Rummet används också när nya avancerade moment ska introduceras för vår personal som de inte har genomfört tidigare.</a:t>
            </a:r>
          </a:p>
          <a:p>
            <a:r>
              <a:rPr lang="sv-SE" dirty="0"/>
              <a:t>Onlinebeställning av mat</a:t>
            </a:r>
          </a:p>
          <a:p>
            <a:r>
              <a:rPr lang="sv-SE" dirty="0"/>
              <a:t>Utbildningar för personal för att klara av att hantera våra digitala lösningar</a:t>
            </a:r>
          </a:p>
          <a:p>
            <a:r>
              <a:rPr lang="sv-SE" dirty="0"/>
              <a:t>Digital introduktion</a:t>
            </a:r>
          </a:p>
          <a:p>
            <a:r>
              <a:rPr lang="sv-SE" dirty="0"/>
              <a:t>VR- glasögon för personal- och anhörighetsutbildning</a:t>
            </a:r>
          </a:p>
        </p:txBody>
      </p:sp>
      <p:pic>
        <p:nvPicPr>
          <p:cNvPr id="4" name="Bildobjekt 3">
            <a:extLst>
              <a:ext uri="{FF2B5EF4-FFF2-40B4-BE49-F238E27FC236}">
                <a16:creationId xmlns:a16="http://schemas.microsoft.com/office/drawing/2014/main" id="{F35974B3-C007-5081-1E60-513E059FB787}"/>
              </a:ext>
            </a:extLst>
          </p:cNvPr>
          <p:cNvPicPr>
            <a:picLocks noChangeAspect="1"/>
          </p:cNvPicPr>
          <p:nvPr/>
        </p:nvPicPr>
        <p:blipFill>
          <a:blip r:embed="rId2"/>
          <a:stretch>
            <a:fillRect/>
          </a:stretch>
        </p:blipFill>
        <p:spPr>
          <a:xfrm>
            <a:off x="3973830" y="5274854"/>
            <a:ext cx="2374719" cy="1583146"/>
          </a:xfrm>
          <a:prstGeom prst="rect">
            <a:avLst/>
          </a:prstGeom>
        </p:spPr>
      </p:pic>
    </p:spTree>
    <p:extLst>
      <p:ext uri="{BB962C8B-B14F-4D97-AF65-F5344CB8AC3E}">
        <p14:creationId xmlns:p14="http://schemas.microsoft.com/office/powerpoint/2010/main" val="375943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40DB8A-AC78-E5B5-7816-29B964B3AF96}"/>
              </a:ext>
            </a:extLst>
          </p:cNvPr>
          <p:cNvSpPr>
            <a:spLocks noGrp="1"/>
          </p:cNvSpPr>
          <p:nvPr>
            <p:ph type="title"/>
          </p:nvPr>
        </p:nvSpPr>
        <p:spPr/>
        <p:txBody>
          <a:bodyPr/>
          <a:lstStyle/>
          <a:p>
            <a:pPr algn="ctr"/>
            <a:r>
              <a:rPr lang="sv-SE" dirty="0"/>
              <a:t>Indikatorer</a:t>
            </a:r>
          </a:p>
        </p:txBody>
      </p:sp>
      <p:pic>
        <p:nvPicPr>
          <p:cNvPr id="5" name="Platshållare för innehåll 4">
            <a:extLst>
              <a:ext uri="{FF2B5EF4-FFF2-40B4-BE49-F238E27FC236}">
                <a16:creationId xmlns:a16="http://schemas.microsoft.com/office/drawing/2014/main" id="{7E1EB96B-1FFA-F813-C28B-6B814C74A1E4}"/>
              </a:ext>
            </a:extLst>
          </p:cNvPr>
          <p:cNvPicPr>
            <a:picLocks noGrp="1" noChangeAspect="1"/>
          </p:cNvPicPr>
          <p:nvPr>
            <p:ph idx="1"/>
          </p:nvPr>
        </p:nvPicPr>
        <p:blipFill rotWithShape="1">
          <a:blip r:embed="rId2"/>
          <a:srcRect l="22285" t="44281" r="59827" b="36089"/>
          <a:stretch/>
        </p:blipFill>
        <p:spPr>
          <a:xfrm>
            <a:off x="988594" y="2473235"/>
            <a:ext cx="7166812" cy="2211977"/>
          </a:xfrm>
        </p:spPr>
      </p:pic>
    </p:spTree>
    <p:extLst>
      <p:ext uri="{BB962C8B-B14F-4D97-AF65-F5344CB8AC3E}">
        <p14:creationId xmlns:p14="http://schemas.microsoft.com/office/powerpoint/2010/main" val="305807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182644-6630-D70B-C5AD-1818B93D5F3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0C5A151-87AF-88F9-52F7-686898E11166}"/>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CF5BA01D-A467-5DD4-0B40-7A31F938D442}"/>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68142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87B3E-4802-FB74-89B8-6F0F839563F6}"/>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E9ADC753-28B4-75AA-7186-0210E0496B29}"/>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7A72F055-AE35-B1D0-A862-45EE04DF1682}"/>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251122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60F35F-2068-F0A4-CB69-39C393FC3479}"/>
              </a:ext>
            </a:extLst>
          </p:cNvPr>
          <p:cNvSpPr>
            <a:spLocks noGrp="1"/>
          </p:cNvSpPr>
          <p:nvPr>
            <p:ph type="title"/>
          </p:nvPr>
        </p:nvSpPr>
        <p:spPr/>
        <p:txBody>
          <a:bodyPr/>
          <a:lstStyle/>
          <a:p>
            <a:r>
              <a:rPr lang="sv-SE" dirty="0"/>
              <a:t>Enhetsövergripande</a:t>
            </a:r>
          </a:p>
        </p:txBody>
      </p:sp>
      <p:sp>
        <p:nvSpPr>
          <p:cNvPr id="3" name="Platshållare för innehåll 2">
            <a:extLst>
              <a:ext uri="{FF2B5EF4-FFF2-40B4-BE49-F238E27FC236}">
                <a16:creationId xmlns:a16="http://schemas.microsoft.com/office/drawing/2014/main" id="{165E7CC3-1926-A863-F3F9-9006A63D4B63}"/>
              </a:ext>
            </a:extLst>
          </p:cNvPr>
          <p:cNvSpPr>
            <a:spLocks noGrp="1"/>
          </p:cNvSpPr>
          <p:nvPr>
            <p:ph idx="1"/>
          </p:nvPr>
        </p:nvSpPr>
        <p:spPr/>
        <p:txBody>
          <a:bodyPr>
            <a:normAutofit fontScale="62500" lnSpcReduction="20000"/>
          </a:bodyPr>
          <a:lstStyle/>
          <a:p>
            <a:pPr marL="0" indent="0">
              <a:buNone/>
            </a:pPr>
            <a:r>
              <a:rPr lang="sv-SE" dirty="0"/>
              <a:t>Fokus: Mätbara aktiviteter som är viktiga för verksamheten och som kan kopplas ihop med indikatorerna</a:t>
            </a:r>
          </a:p>
          <a:p>
            <a:pPr marL="0" indent="0">
              <a:buNone/>
            </a:pPr>
            <a:r>
              <a:rPr lang="sv-SE" dirty="0"/>
              <a:t>Tidsperiod: Januari- juni</a:t>
            </a:r>
          </a:p>
          <a:p>
            <a:pPr marL="0" indent="0">
              <a:buNone/>
            </a:pPr>
            <a:r>
              <a:rPr lang="sv-SE" dirty="0"/>
              <a:t>Ansvarig: EC</a:t>
            </a:r>
          </a:p>
          <a:p>
            <a:pPr marL="0" indent="0">
              <a:buNone/>
            </a:pPr>
            <a:r>
              <a:rPr lang="sv-SE" dirty="0"/>
              <a:t>Hjälpfunktioner: Verksamhetsutvecklare och övriga i staben</a:t>
            </a:r>
          </a:p>
          <a:p>
            <a:pPr marL="514350" indent="-514350">
              <a:buFont typeface="+mj-lt"/>
              <a:buAutoNum type="arabicPeriod"/>
            </a:pPr>
            <a:r>
              <a:rPr lang="sv-SE" dirty="0"/>
              <a:t>Information januari</a:t>
            </a:r>
          </a:p>
          <a:p>
            <a:pPr marL="514350" indent="-514350">
              <a:buFont typeface="+mj-lt"/>
              <a:buAutoNum type="arabicPeriod"/>
            </a:pPr>
            <a:r>
              <a:rPr lang="sv-SE" dirty="0"/>
              <a:t>Implementeringsplan färdig feb- mars</a:t>
            </a:r>
          </a:p>
          <a:p>
            <a:pPr marL="514350" indent="-514350">
              <a:buAutoNum type="arabicPeriod"/>
            </a:pPr>
            <a:r>
              <a:rPr lang="sv-SE" dirty="0"/>
              <a:t>Utförandet med återkoppling feb-maj</a:t>
            </a:r>
          </a:p>
          <a:p>
            <a:pPr marL="514350" indent="-514350">
              <a:buAutoNum type="arabicPeriod"/>
            </a:pPr>
            <a:r>
              <a:rPr lang="sv-SE" dirty="0"/>
              <a:t>Samanställning maj/juni</a:t>
            </a:r>
          </a:p>
          <a:p>
            <a:pPr marL="514350" indent="-514350">
              <a:buAutoNum type="arabicPeriod"/>
            </a:pPr>
            <a:r>
              <a:rPr lang="sv-SE" dirty="0"/>
              <a:t>Inskrivet i </a:t>
            </a:r>
            <a:r>
              <a:rPr lang="sv-SE" dirty="0" err="1"/>
              <a:t>Stratsys</a:t>
            </a:r>
            <a:r>
              <a:rPr lang="sv-SE" dirty="0"/>
              <a:t> senast 15 juni</a:t>
            </a:r>
          </a:p>
          <a:p>
            <a:pPr marL="514350" indent="-514350">
              <a:buAutoNum type="arabicPeriod"/>
            </a:pPr>
            <a:r>
              <a:rPr lang="sv-SE" dirty="0"/>
              <a:t>Aktiviteterna finns med och följs upp i delårsrapporten okt samt följs upp under medarbetarsamtalen samt även i arbetsgrupperna under november om ni har det i implementeringsplanen.</a:t>
            </a:r>
          </a:p>
          <a:p>
            <a:pPr marL="514350" indent="-514350">
              <a:buAutoNum type="arabicPeriod"/>
            </a:pPr>
            <a:endParaRPr lang="sv-SE" dirty="0"/>
          </a:p>
          <a:p>
            <a:pPr marL="514350" indent="-514350">
              <a:buAutoNum type="arabicPeriod"/>
            </a:pPr>
            <a:endParaRPr lang="sv-SE" dirty="0"/>
          </a:p>
          <a:p>
            <a:pPr marL="514350" indent="-514350">
              <a:buAutoNum type="arabicPeriod"/>
            </a:pPr>
            <a:endParaRPr lang="sv-SE" dirty="0"/>
          </a:p>
          <a:p>
            <a:pPr marL="514350" indent="-514350">
              <a:buAutoNum type="arabicPeriod"/>
            </a:pPr>
            <a:endParaRPr lang="sv-SE" dirty="0"/>
          </a:p>
          <a:p>
            <a:pPr marL="514350" indent="-514350">
              <a:buAutoNum type="arabicPeriod"/>
            </a:pPr>
            <a:endParaRPr lang="sv-SE" dirty="0"/>
          </a:p>
          <a:p>
            <a:endParaRPr lang="sv-SE" dirty="0"/>
          </a:p>
        </p:txBody>
      </p:sp>
      <p:pic>
        <p:nvPicPr>
          <p:cNvPr id="4" name="Bildobjekt 3">
            <a:extLst>
              <a:ext uri="{FF2B5EF4-FFF2-40B4-BE49-F238E27FC236}">
                <a16:creationId xmlns:a16="http://schemas.microsoft.com/office/drawing/2014/main" id="{E0B9C063-5230-2608-5A25-13F949679735}"/>
              </a:ext>
            </a:extLst>
          </p:cNvPr>
          <p:cNvPicPr>
            <a:picLocks noChangeAspect="1"/>
          </p:cNvPicPr>
          <p:nvPr/>
        </p:nvPicPr>
        <p:blipFill>
          <a:blip r:embed="rId2"/>
          <a:stretch>
            <a:fillRect/>
          </a:stretch>
        </p:blipFill>
        <p:spPr>
          <a:xfrm>
            <a:off x="6524625" y="0"/>
            <a:ext cx="2619375" cy="1743075"/>
          </a:xfrm>
          <a:prstGeom prst="rect">
            <a:avLst/>
          </a:prstGeom>
        </p:spPr>
      </p:pic>
    </p:spTree>
    <p:extLst>
      <p:ext uri="{BB962C8B-B14F-4D97-AF65-F5344CB8AC3E}">
        <p14:creationId xmlns:p14="http://schemas.microsoft.com/office/powerpoint/2010/main" val="60454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64344"/>
            <a:ext cx="7886700" cy="1325563"/>
          </a:xfrm>
        </p:spPr>
        <p:txBody>
          <a:bodyPr>
            <a:normAutofit/>
          </a:bodyPr>
          <a:lstStyle/>
          <a:p>
            <a:r>
              <a:rPr lang="sv-SE" dirty="0">
                <a:highlight>
                  <a:srgbClr val="FFFF00"/>
                </a:highlight>
              </a:rPr>
              <a:t>Brukaren känner sig trygga med socialnämndens insatser</a:t>
            </a:r>
          </a:p>
        </p:txBody>
      </p:sp>
      <p:graphicFrame>
        <p:nvGraphicFramePr>
          <p:cNvPr id="4" name="Platshållare för innehåll 3">
            <a:extLst>
              <a:ext uri="{FF2B5EF4-FFF2-40B4-BE49-F238E27FC236}">
                <a16:creationId xmlns:a16="http://schemas.microsoft.com/office/drawing/2014/main" id="{16CB72A3-811C-59FF-3061-013ED6C60DE9}"/>
              </a:ext>
            </a:extLst>
          </p:cNvPr>
          <p:cNvGraphicFramePr>
            <a:graphicFrameLocks noGrp="1"/>
          </p:cNvGraphicFramePr>
          <p:nvPr>
            <p:ph idx="1"/>
            <p:extLst>
              <p:ext uri="{D42A27DB-BD31-4B8C-83A1-F6EECF244321}">
                <p14:modId xmlns:p14="http://schemas.microsoft.com/office/powerpoint/2010/main" val="2823210524"/>
              </p:ext>
            </p:extLst>
          </p:nvPr>
        </p:nvGraphicFramePr>
        <p:xfrm>
          <a:off x="209006" y="1516775"/>
          <a:ext cx="8804366" cy="4950078"/>
        </p:xfrm>
        <a:graphic>
          <a:graphicData uri="http://schemas.openxmlformats.org/drawingml/2006/table">
            <a:tbl>
              <a:tblPr/>
              <a:tblGrid>
                <a:gridCol w="8804366">
                  <a:extLst>
                    <a:ext uri="{9D8B030D-6E8A-4147-A177-3AD203B41FA5}">
                      <a16:colId xmlns:a16="http://schemas.microsoft.com/office/drawing/2014/main" val="3653316445"/>
                    </a:ext>
                  </a:extLst>
                </a:gridCol>
              </a:tblGrid>
              <a:tr h="3130738">
                <a:tc>
                  <a:txBody>
                    <a:bodyPr/>
                    <a:lstStyle/>
                    <a:p>
                      <a:pPr marL="0" indent="0" fontAlgn="t">
                        <a:buFont typeface="Arial" panose="020B0604020202020204" pitchFamily="34" charset="0"/>
                        <a:buNone/>
                      </a:pPr>
                      <a:r>
                        <a:rPr lang="sv-SE" sz="1100" dirty="0">
                          <a:solidFill>
                            <a:srgbClr val="000000"/>
                          </a:solidFill>
                          <a:effectLst/>
                          <a:latin typeface="Roboto" panose="02000000000000000000" pitchFamily="2" charset="0"/>
                        </a:rPr>
                        <a:t>Sektor omsorg har arbetat aktivt med att nå upp till målet att ” Brukarna ska känna trygghet med socialnämndens insatser". Utifrån de aktiviteter och uppföljningar som gjorts bedömer sektor omsorg att målet är till stor del uppfyllt.</a:t>
                      </a:r>
                      <a:br>
                        <a:rPr lang="sv-SE" sz="1100" dirty="0">
                          <a:solidFill>
                            <a:srgbClr val="000000"/>
                          </a:solidFill>
                          <a:effectLst/>
                          <a:latin typeface="Roboto" panose="02000000000000000000" pitchFamily="2" charset="0"/>
                        </a:rPr>
                      </a:br>
                      <a:br>
                        <a:rPr lang="sv-SE" sz="1100" b="1" dirty="0">
                          <a:solidFill>
                            <a:srgbClr val="000000"/>
                          </a:solidFill>
                          <a:effectLst/>
                          <a:latin typeface="Roboto" panose="02000000000000000000" pitchFamily="2" charset="0"/>
                        </a:rPr>
                      </a:br>
                      <a:r>
                        <a:rPr lang="sv-SE" sz="1100" b="1" dirty="0">
                          <a:solidFill>
                            <a:srgbClr val="000000"/>
                          </a:solidFill>
                          <a:effectLst/>
                          <a:latin typeface="Roboto" panose="02000000000000000000" pitchFamily="2" charset="0"/>
                        </a:rPr>
                        <a:t>Fokus, resultat och uppföljning</a:t>
                      </a:r>
                    </a:p>
                    <a:p>
                      <a:pPr marL="171450" indent="-171450" fontAlgn="t">
                        <a:buFont typeface="Arial" panose="020B0604020202020204" pitchFamily="34" charset="0"/>
                        <a:buChar char="•"/>
                      </a:pPr>
                      <a:r>
                        <a:rPr lang="sv-SE" sz="1100" dirty="0">
                          <a:solidFill>
                            <a:srgbClr val="000000"/>
                          </a:solidFill>
                          <a:effectLst/>
                          <a:latin typeface="Roboto" panose="02000000000000000000" pitchFamily="2" charset="0"/>
                        </a:rPr>
                        <a:t>Värdegrundsarbetet. Inte fått effekt i brukarundersökningen än …. Finns med kontinuerligt enligt årshjulet samt ytterligare riktat arbete utifrån enhetens behov.</a:t>
                      </a:r>
                    </a:p>
                    <a:p>
                      <a:pPr marL="0" indent="0" fontAlgn="t">
                        <a:buFont typeface="Arial" panose="020B0604020202020204" pitchFamily="34" charset="0"/>
                        <a:buNone/>
                      </a:pPr>
                      <a:endParaRPr lang="sv-SE" sz="1100" dirty="0">
                        <a:solidFill>
                          <a:srgbClr val="000000"/>
                        </a:solidFill>
                        <a:effectLst/>
                        <a:latin typeface="Roboto" panose="02000000000000000000" pitchFamily="2" charset="0"/>
                      </a:endParaRPr>
                    </a:p>
                    <a:p>
                      <a:pPr marL="171450" indent="-171450" fontAlgn="t">
                        <a:buFont typeface="Arial" panose="020B0604020202020204" pitchFamily="34" charset="0"/>
                        <a:buChar char="•"/>
                      </a:pPr>
                      <a:r>
                        <a:rPr lang="sv-SE" sz="1100" dirty="0">
                          <a:solidFill>
                            <a:srgbClr val="000000"/>
                          </a:solidFill>
                          <a:effectLst/>
                          <a:latin typeface="Roboto" panose="02000000000000000000" pitchFamily="2" charset="0"/>
                        </a:rPr>
                        <a:t>Brukarundersökningen</a:t>
                      </a:r>
                    </a:p>
                    <a:p>
                      <a:pPr marL="0" indent="0" fontAlgn="t">
                        <a:buFont typeface="Arial" panose="020B0604020202020204" pitchFamily="34" charset="0"/>
                        <a:buNone/>
                      </a:pPr>
                      <a:r>
                        <a:rPr lang="sv-SE" sz="1100" dirty="0">
                          <a:solidFill>
                            <a:srgbClr val="000000"/>
                          </a:solidFill>
                          <a:effectLst/>
                          <a:latin typeface="Roboto" panose="02000000000000000000" pitchFamily="2" charset="0"/>
                        </a:rPr>
                        <a:t>            -</a:t>
                      </a:r>
                      <a:r>
                        <a:rPr lang="sv-SE" sz="1100" i="0" dirty="0">
                          <a:solidFill>
                            <a:srgbClr val="000000"/>
                          </a:solidFill>
                          <a:effectLst/>
                          <a:latin typeface="Roboto" panose="02000000000000000000" pitchFamily="2" charset="0"/>
                        </a:rPr>
                        <a:t>100% nöjdhet i hur hemtjänsten upplevs i bemötande. </a:t>
                      </a:r>
                      <a:r>
                        <a:rPr lang="sv-SE" sz="1100" b="1" i="0" dirty="0">
                          <a:solidFill>
                            <a:srgbClr val="000000"/>
                          </a:solidFill>
                          <a:effectLst/>
                          <a:latin typeface="Roboto" panose="02000000000000000000" pitchFamily="2" charset="0"/>
                        </a:rPr>
                        <a:t> </a:t>
                      </a:r>
                    </a:p>
                    <a:p>
                      <a:pPr marL="0" indent="0" fontAlgn="t">
                        <a:buFont typeface="Arial" panose="020B0604020202020204" pitchFamily="34" charset="0"/>
                        <a:buNone/>
                      </a:pPr>
                      <a:r>
                        <a:rPr lang="sv-SE" sz="1100" b="1" i="0" dirty="0">
                          <a:solidFill>
                            <a:srgbClr val="000000"/>
                          </a:solidFill>
                          <a:effectLst/>
                          <a:latin typeface="Roboto" panose="02000000000000000000" pitchFamily="2" charset="0"/>
                        </a:rPr>
                        <a:t>            -</a:t>
                      </a:r>
                      <a:r>
                        <a:rPr lang="sv-SE" sz="1100" i="0" dirty="0">
                          <a:solidFill>
                            <a:srgbClr val="000000"/>
                          </a:solidFill>
                          <a:effectLst/>
                          <a:latin typeface="Roboto" panose="02000000000000000000" pitchFamily="2" charset="0"/>
                        </a:rPr>
                        <a:t>Brukarundersökning- </a:t>
                      </a:r>
                      <a:r>
                        <a:rPr lang="sv-SE" sz="1100" b="0" i="0" dirty="0">
                          <a:solidFill>
                            <a:srgbClr val="000000"/>
                          </a:solidFill>
                          <a:effectLst/>
                          <a:latin typeface="Roboto" panose="02000000000000000000" pitchFamily="2" charset="0"/>
                        </a:rPr>
                        <a:t>Trygghet</a:t>
                      </a:r>
                      <a:r>
                        <a:rPr lang="sv-SE" sz="1100" b="1" i="0" dirty="0">
                          <a:solidFill>
                            <a:srgbClr val="000000"/>
                          </a:solidFill>
                          <a:effectLst/>
                          <a:latin typeface="Roboto" panose="02000000000000000000" pitchFamily="2" charset="0"/>
                        </a:rPr>
                        <a:t>: </a:t>
                      </a:r>
                      <a:r>
                        <a:rPr lang="sv-SE" sz="1100" i="0" dirty="0">
                          <a:solidFill>
                            <a:srgbClr val="000000"/>
                          </a:solidFill>
                          <a:effectLst/>
                          <a:latin typeface="Roboto" panose="02000000000000000000" pitchFamily="2" charset="0"/>
                        </a:rPr>
                        <a:t>Försämringen när det gäller trygghet</a:t>
                      </a:r>
                      <a:r>
                        <a:rPr lang="sv-SE" sz="1100" b="0" i="0" dirty="0">
                          <a:solidFill>
                            <a:srgbClr val="000000"/>
                          </a:solidFill>
                          <a:effectLst/>
                          <a:latin typeface="Roboto" panose="02000000000000000000" pitchFamily="2" charset="0"/>
                        </a:rPr>
                        <a:t>, </a:t>
                      </a:r>
                      <a:r>
                        <a:rPr lang="sv-SE" sz="1100" i="0" dirty="0">
                          <a:solidFill>
                            <a:srgbClr val="000000"/>
                          </a:solidFill>
                          <a:effectLst/>
                          <a:latin typeface="Roboto" panose="02000000000000000000" pitchFamily="2" charset="0"/>
                        </a:rPr>
                        <a:t>Stora förändringar i personalgrupperna, bemanning och </a:t>
                      </a:r>
                    </a:p>
                    <a:p>
                      <a:pPr marL="0" indent="0" fontAlgn="t">
                        <a:buFont typeface="Arial" panose="020B0604020202020204" pitchFamily="34" charset="0"/>
                        <a:buNone/>
                      </a:pPr>
                      <a:r>
                        <a:rPr lang="sv-SE" sz="1100" i="0" dirty="0">
                          <a:solidFill>
                            <a:srgbClr val="000000"/>
                          </a:solidFill>
                          <a:effectLst/>
                          <a:latin typeface="Roboto" panose="02000000000000000000" pitchFamily="2" charset="0"/>
                        </a:rPr>
                        <a:t>              </a:t>
                      </a:r>
                      <a:r>
                        <a:rPr lang="sv-SE" sz="1100" i="0" dirty="0" err="1">
                          <a:solidFill>
                            <a:srgbClr val="000000"/>
                          </a:solidFill>
                          <a:effectLst/>
                          <a:latin typeface="Roboto" panose="02000000000000000000" pitchFamily="2" charset="0"/>
                        </a:rPr>
                        <a:t>arbetetsutförande</a:t>
                      </a:r>
                      <a:r>
                        <a:rPr lang="sv-SE" sz="1100" i="0" dirty="0">
                          <a:solidFill>
                            <a:srgbClr val="000000"/>
                          </a:solidFill>
                          <a:effectLst/>
                          <a:latin typeface="Roboto" panose="02000000000000000000" pitchFamily="2" charset="0"/>
                        </a:rPr>
                        <a:t>. Personal och enhetschefer uppger att verksamheterna känns stabilare under hösten och att ett mer systematiskt </a:t>
                      </a:r>
                    </a:p>
                    <a:p>
                      <a:pPr marL="0" indent="0" fontAlgn="t">
                        <a:buFont typeface="Arial" panose="020B0604020202020204" pitchFamily="34" charset="0"/>
                        <a:buNone/>
                      </a:pPr>
                      <a:r>
                        <a:rPr lang="sv-SE" sz="1100" i="0" dirty="0">
                          <a:solidFill>
                            <a:srgbClr val="000000"/>
                          </a:solidFill>
                          <a:effectLst/>
                          <a:latin typeface="Roboto" panose="02000000000000000000" pitchFamily="2" charset="0"/>
                        </a:rPr>
                        <a:t>              och strategiskt arbete kan utföras än tidigare </a:t>
                      </a:r>
                      <a:r>
                        <a:rPr lang="sv-SE" sz="1100" dirty="0">
                          <a:solidFill>
                            <a:srgbClr val="000000"/>
                          </a:solidFill>
                          <a:effectLst/>
                          <a:latin typeface="Roboto" panose="02000000000000000000" pitchFamily="2" charset="0"/>
                        </a:rPr>
                        <a:t>under året. </a:t>
                      </a:r>
                    </a:p>
                    <a:p>
                      <a:pPr marL="0" indent="0" fontAlgn="t">
                        <a:buFont typeface="Arial" panose="020B0604020202020204" pitchFamily="34" charset="0"/>
                        <a:buNone/>
                      </a:pPr>
                      <a:endParaRPr lang="sv-SE" sz="1100" dirty="0">
                        <a:solidFill>
                          <a:srgbClr val="000000"/>
                        </a:solidFill>
                        <a:effectLst/>
                        <a:latin typeface="Roboto" panose="02000000000000000000" pitchFamily="2" charset="0"/>
                      </a:endParaRPr>
                    </a:p>
                    <a:p>
                      <a:pPr marL="0" indent="0" fontAlgn="t">
                        <a:buFont typeface="Arial" panose="020B0604020202020204" pitchFamily="34" charset="0"/>
                        <a:buNone/>
                      </a:pPr>
                      <a:endParaRPr lang="sv-SE" sz="1100" dirty="0">
                        <a:solidFill>
                          <a:srgbClr val="000000"/>
                        </a:solidFill>
                        <a:effectLst/>
                        <a:latin typeface="Roboto" panose="02000000000000000000" pitchFamily="2" charset="0"/>
                      </a:endParaRPr>
                    </a:p>
                    <a:p>
                      <a:pPr marL="171450" indent="-171450" fontAlgn="t">
                        <a:buFont typeface="Arial" panose="020B0604020202020204" pitchFamily="34" charset="0"/>
                        <a:buChar char="•"/>
                      </a:pPr>
                      <a:r>
                        <a:rPr lang="sv-SE" sz="1100" i="0" dirty="0">
                          <a:solidFill>
                            <a:srgbClr val="000000"/>
                          </a:solidFill>
                          <a:effectLst/>
                          <a:latin typeface="Roboto" panose="02000000000000000000" pitchFamily="2" charset="0"/>
                        </a:rPr>
                        <a:t>Personalkontinuitet- att mäta</a:t>
                      </a:r>
                    </a:p>
                    <a:p>
                      <a:pPr marL="444500" indent="0" fontAlgn="t">
                        <a:buFont typeface="Arial" panose="020B0604020202020204" pitchFamily="34" charset="0"/>
                        <a:buNone/>
                      </a:pPr>
                      <a:r>
                        <a:rPr lang="sv-SE" sz="1100" dirty="0">
                          <a:solidFill>
                            <a:srgbClr val="000000"/>
                          </a:solidFill>
                          <a:effectLst/>
                          <a:latin typeface="Roboto" panose="02000000000000000000" pitchFamily="2" charset="0"/>
                        </a:rPr>
                        <a:t>-Tidigare statistik inte har varit lika </a:t>
                      </a:r>
                    </a:p>
                    <a:p>
                      <a:pPr marL="444500" indent="0" fontAlgn="t">
                        <a:buFont typeface="Arial" panose="020B0604020202020204" pitchFamily="34" charset="0"/>
                        <a:buNone/>
                      </a:pPr>
                      <a:r>
                        <a:rPr lang="sv-SE" sz="1100" dirty="0">
                          <a:solidFill>
                            <a:srgbClr val="000000"/>
                          </a:solidFill>
                          <a:effectLst/>
                          <a:latin typeface="Roboto" panose="02000000000000000000" pitchFamily="2" charset="0"/>
                        </a:rPr>
                        <a:t>-Den ökade vårdtyngden hos brukare som medför dubbelbemanning och många besök. </a:t>
                      </a:r>
                    </a:p>
                    <a:p>
                      <a:pPr marL="444500" indent="0" fontAlgn="t">
                        <a:buFont typeface="Arial" panose="020B0604020202020204" pitchFamily="34" charset="0"/>
                        <a:buNone/>
                      </a:pPr>
                      <a:r>
                        <a:rPr lang="sv-SE" sz="1100" dirty="0">
                          <a:solidFill>
                            <a:srgbClr val="000000"/>
                          </a:solidFill>
                          <a:effectLst/>
                          <a:latin typeface="Roboto" panose="02000000000000000000" pitchFamily="2" charset="0"/>
                        </a:rPr>
                        <a:t>-Fast omsorgskontakt kommer införas under 2024 som förhoppningsvis kommer innebära att brukare i högre grad kommer få besök av samma person.</a:t>
                      </a:r>
                    </a:p>
                    <a:p>
                      <a:pPr marL="171450" indent="-171450" fontAlgn="t">
                        <a:buFont typeface="Arial" panose="020B0604020202020204" pitchFamily="34" charset="0"/>
                        <a:buChar char="•"/>
                      </a:pPr>
                      <a:endParaRPr lang="sv-SE" sz="1100" dirty="0">
                        <a:solidFill>
                          <a:srgbClr val="000000"/>
                        </a:solidFill>
                        <a:effectLst/>
                        <a:latin typeface="Roboto" panose="02000000000000000000" pitchFamily="2" charset="0"/>
                      </a:endParaRPr>
                    </a:p>
                    <a:p>
                      <a:pPr marL="171450" indent="-171450" fontAlgn="t">
                        <a:buFont typeface="Arial" panose="020B0604020202020204" pitchFamily="34" charset="0"/>
                        <a:buChar char="•"/>
                      </a:pPr>
                      <a:r>
                        <a:rPr lang="sv-SE" sz="1100" dirty="0">
                          <a:solidFill>
                            <a:srgbClr val="000000"/>
                          </a:solidFill>
                          <a:effectLst/>
                          <a:latin typeface="Roboto" panose="02000000000000000000" pitchFamily="2" charset="0"/>
                        </a:rPr>
                        <a:t>Handlingsplan och implementering av ”En väg in” och ”Tidiga insatser för barn och unga”</a:t>
                      </a:r>
                    </a:p>
                    <a:p>
                      <a:pPr marL="0" indent="0" fontAlgn="t">
                        <a:buFont typeface="Arial" panose="020B0604020202020204" pitchFamily="34" charset="0"/>
                        <a:buNone/>
                      </a:pPr>
                      <a:endParaRPr lang="sv-SE" sz="1100" dirty="0">
                        <a:solidFill>
                          <a:srgbClr val="000000"/>
                        </a:solidFill>
                        <a:effectLst/>
                        <a:latin typeface="Roboto" panose="02000000000000000000" pitchFamily="2" charset="0"/>
                      </a:endParaRPr>
                    </a:p>
                    <a:p>
                      <a:pPr marL="0" indent="0" fontAlgn="t">
                        <a:buFont typeface="Arial" panose="020B0604020202020204" pitchFamily="34" charset="0"/>
                        <a:buNone/>
                      </a:pPr>
                      <a:br>
                        <a:rPr lang="sv-SE" sz="1100" dirty="0">
                          <a:solidFill>
                            <a:srgbClr val="000000"/>
                          </a:solidFill>
                          <a:effectLst/>
                          <a:latin typeface="Roboto" panose="02000000000000000000" pitchFamily="2" charset="0"/>
                        </a:rPr>
                      </a:br>
                      <a:br>
                        <a:rPr lang="sv-SE" sz="1100" dirty="0">
                          <a:solidFill>
                            <a:srgbClr val="000000"/>
                          </a:solidFill>
                          <a:effectLst/>
                          <a:latin typeface="Roboto" panose="02000000000000000000" pitchFamily="2" charset="0"/>
                        </a:rPr>
                      </a:br>
                      <a:endParaRPr lang="sv-SE" sz="1100" dirty="0">
                        <a:solidFill>
                          <a:srgbClr val="000000"/>
                        </a:solidFill>
                        <a:effectLst/>
                        <a:latin typeface="Roboto" panose="02000000000000000000" pitchFamily="2" charset="0"/>
                      </a:endParaRPr>
                    </a:p>
                  </a:txBody>
                  <a:tcPr marL="5687" marR="5687" marT="5687" marB="5687">
                    <a:lnL>
                      <a:noFill/>
                    </a:lnL>
                    <a:lnR>
                      <a:noFill/>
                    </a:lnR>
                    <a:lnT>
                      <a:noFill/>
                    </a:lnT>
                    <a:lnB>
                      <a:noFill/>
                    </a:lnB>
                  </a:tcPr>
                </a:tc>
                <a:extLst>
                  <a:ext uri="{0D108BD9-81ED-4DB2-BD59-A6C34878D82A}">
                    <a16:rowId xmlns:a16="http://schemas.microsoft.com/office/drawing/2014/main" val="1041977745"/>
                  </a:ext>
                </a:extLst>
              </a:tr>
              <a:tr h="373852">
                <a:tc>
                  <a:txBody>
                    <a:bodyPr/>
                    <a:lstStyle/>
                    <a:p>
                      <a:pPr marL="0" indent="0" fontAlgn="t">
                        <a:buFont typeface="Arial" panose="020B0604020202020204" pitchFamily="34" charset="0"/>
                        <a:buNone/>
                      </a:pPr>
                      <a:endParaRPr lang="sv-SE" sz="1100" dirty="0">
                        <a:solidFill>
                          <a:srgbClr val="000000"/>
                        </a:solidFill>
                        <a:effectLst/>
                        <a:latin typeface="Roboto" panose="02000000000000000000" pitchFamily="2" charset="0"/>
                      </a:endParaRPr>
                    </a:p>
                  </a:txBody>
                  <a:tcPr marL="5687" marR="5687" marT="5687" marB="5687">
                    <a:lnL>
                      <a:noFill/>
                    </a:lnL>
                    <a:lnR>
                      <a:noFill/>
                    </a:lnR>
                    <a:lnT>
                      <a:noFill/>
                    </a:lnT>
                    <a:lnB>
                      <a:noFill/>
                    </a:lnB>
                  </a:tcPr>
                </a:tc>
                <a:extLst>
                  <a:ext uri="{0D108BD9-81ED-4DB2-BD59-A6C34878D82A}">
                    <a16:rowId xmlns:a16="http://schemas.microsoft.com/office/drawing/2014/main" val="784985218"/>
                  </a:ext>
                </a:extLst>
              </a:tr>
              <a:tr h="373852">
                <a:tc>
                  <a:txBody>
                    <a:bodyPr/>
                    <a:lstStyle/>
                    <a:p>
                      <a:pPr marL="0" indent="0" fontAlgn="t">
                        <a:buFont typeface="Arial" panose="020B0604020202020204" pitchFamily="34" charset="0"/>
                        <a:buNone/>
                      </a:pPr>
                      <a:endParaRPr lang="sv-SE" sz="1100" dirty="0">
                        <a:solidFill>
                          <a:srgbClr val="000000"/>
                        </a:solidFill>
                        <a:effectLst/>
                        <a:latin typeface="Roboto" panose="02000000000000000000" pitchFamily="2" charset="0"/>
                      </a:endParaRPr>
                    </a:p>
                  </a:txBody>
                  <a:tcPr marL="5687" marR="5687" marT="5687" marB="5687">
                    <a:lnL>
                      <a:noFill/>
                    </a:lnL>
                    <a:lnR>
                      <a:noFill/>
                    </a:lnR>
                    <a:lnT>
                      <a:noFill/>
                    </a:lnT>
                    <a:lnB>
                      <a:noFill/>
                    </a:lnB>
                  </a:tcPr>
                </a:tc>
                <a:extLst>
                  <a:ext uri="{0D108BD9-81ED-4DB2-BD59-A6C34878D82A}">
                    <a16:rowId xmlns:a16="http://schemas.microsoft.com/office/drawing/2014/main" val="38178651"/>
                  </a:ext>
                </a:extLst>
              </a:tr>
            </a:tbl>
          </a:graphicData>
        </a:graphic>
      </p:graphicFrame>
      <p:pic>
        <p:nvPicPr>
          <p:cNvPr id="8" name="Bildobjekt 7" descr="En bild som visar Färggrann, hand, regnbåge&#10;&#10;Automatiskt genererad beskrivning">
            <a:extLst>
              <a:ext uri="{FF2B5EF4-FFF2-40B4-BE49-F238E27FC236}">
                <a16:creationId xmlns:a16="http://schemas.microsoft.com/office/drawing/2014/main" id="{95799191-5BD2-3F5B-4F30-A0A9FEA92711}"/>
              </a:ext>
            </a:extLst>
          </p:cNvPr>
          <p:cNvPicPr>
            <a:picLocks noChangeAspect="1"/>
          </p:cNvPicPr>
          <p:nvPr/>
        </p:nvPicPr>
        <p:blipFill>
          <a:blip r:embed="rId2"/>
          <a:stretch>
            <a:fillRect/>
          </a:stretch>
        </p:blipFill>
        <p:spPr>
          <a:xfrm>
            <a:off x="3264897" y="5738949"/>
            <a:ext cx="3238464" cy="1119051"/>
          </a:xfrm>
          <a:prstGeom prst="rect">
            <a:avLst/>
          </a:prstGeom>
        </p:spPr>
      </p:pic>
    </p:spTree>
    <p:extLst>
      <p:ext uri="{BB962C8B-B14F-4D97-AF65-F5344CB8AC3E}">
        <p14:creationId xmlns:p14="http://schemas.microsoft.com/office/powerpoint/2010/main" val="374909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nuella indata 8"/>
          <p:cNvSpPr/>
          <p:nvPr/>
        </p:nvSpPr>
        <p:spPr>
          <a:xfrm rot="10800000">
            <a:off x="-2" y="-1"/>
            <a:ext cx="9144915" cy="59351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9"/>
              <a:gd name="connsiteY0" fmla="*/ 497 h 10000"/>
              <a:gd name="connsiteX1" fmla="*/ 10009 w 10009"/>
              <a:gd name="connsiteY1" fmla="*/ 0 h 10000"/>
              <a:gd name="connsiteX2" fmla="*/ 10009 w 10009"/>
              <a:gd name="connsiteY2" fmla="*/ 10000 h 10000"/>
              <a:gd name="connsiteX3" fmla="*/ 9 w 10009"/>
              <a:gd name="connsiteY3" fmla="*/ 10000 h 10000"/>
              <a:gd name="connsiteX4" fmla="*/ 0 w 10009"/>
              <a:gd name="connsiteY4" fmla="*/ 497 h 10000"/>
              <a:gd name="connsiteX0" fmla="*/ 1 w 10001"/>
              <a:gd name="connsiteY0" fmla="*/ 440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44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 y="440"/>
                </a:moveTo>
                <a:lnTo>
                  <a:pt x="10001" y="0"/>
                </a:lnTo>
                <a:lnTo>
                  <a:pt x="10001" y="10000"/>
                </a:lnTo>
                <a:lnTo>
                  <a:pt x="1" y="10000"/>
                </a:lnTo>
                <a:cubicBezTo>
                  <a:pt x="-2" y="6832"/>
                  <a:pt x="4" y="3608"/>
                  <a:pt x="1" y="440"/>
                </a:cubicBez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38E9C43E-4A1B-3DFE-7867-2BFC64430AC2}"/>
              </a:ext>
            </a:extLst>
          </p:cNvPr>
          <p:cNvSpPr/>
          <p:nvPr/>
        </p:nvSpPr>
        <p:spPr>
          <a:xfrm>
            <a:off x="3754917" y="2967335"/>
            <a:ext cx="1634166" cy="923330"/>
          </a:xfrm>
          <a:prstGeom prst="rect">
            <a:avLst/>
          </a:prstGeom>
          <a:noFill/>
        </p:spPr>
        <p:txBody>
          <a:bodyPr wrap="none" lIns="91440" tIns="45720" rIns="91440" bIns="45720">
            <a:spAutoFit/>
          </a:bodyPr>
          <a:lstStyle/>
          <a:p>
            <a:pPr algn="ctr"/>
            <a:r>
              <a:rPr lang="sv-SE" sz="5400" b="0" cap="none" spc="0" dirty="0">
                <a:ln w="0"/>
                <a:solidFill>
                  <a:schemeClr val="tx1"/>
                </a:solidFill>
                <a:effectLst>
                  <a:outerShdw blurRad="38100" dist="19050" dir="2700000" algn="tl" rotWithShape="0">
                    <a:schemeClr val="dk1">
                      <a:alpha val="40000"/>
                    </a:schemeClr>
                  </a:outerShdw>
                </a:effectLst>
              </a:rPr>
              <a:t>Tack!</a:t>
            </a:r>
          </a:p>
        </p:txBody>
      </p:sp>
    </p:spTree>
    <p:extLst>
      <p:ext uri="{BB962C8B-B14F-4D97-AF65-F5344CB8AC3E}">
        <p14:creationId xmlns:p14="http://schemas.microsoft.com/office/powerpoint/2010/main" val="90860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533" y="4198103"/>
            <a:ext cx="659646" cy="659646"/>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533" y="3446100"/>
            <a:ext cx="659646" cy="659646"/>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854" y="2717297"/>
            <a:ext cx="659646" cy="659646"/>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3010" y="4198103"/>
            <a:ext cx="659646" cy="659646"/>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299" y="3446100"/>
            <a:ext cx="659646" cy="659646"/>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3010" y="2718774"/>
            <a:ext cx="659646" cy="659646"/>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7756" y="1988494"/>
            <a:ext cx="659646" cy="659646"/>
          </a:xfrm>
          <a:prstGeom prst="rect">
            <a:avLst/>
          </a:prstGeom>
        </p:spPr>
      </p:pic>
      <p:pic>
        <p:nvPicPr>
          <p:cNvPr id="11" name="Bildobjek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0839" y="1988494"/>
            <a:ext cx="659646" cy="659646"/>
          </a:xfrm>
          <a:prstGeom prst="rect">
            <a:avLst/>
          </a:prstGeom>
        </p:spPr>
      </p:pic>
      <p:pic>
        <p:nvPicPr>
          <p:cNvPr id="12" name="Bildobjekt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7533" y="1210040"/>
            <a:ext cx="659646" cy="659646"/>
          </a:xfrm>
          <a:prstGeom prst="rect">
            <a:avLst/>
          </a:prstGeom>
        </p:spPr>
      </p:pic>
      <p:pic>
        <p:nvPicPr>
          <p:cNvPr id="13" name="Bildobjekt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0839" y="1211074"/>
            <a:ext cx="659646" cy="659646"/>
          </a:xfrm>
          <a:prstGeom prst="rect">
            <a:avLst/>
          </a:prstGeom>
        </p:spPr>
      </p:pic>
      <p:pic>
        <p:nvPicPr>
          <p:cNvPr id="14" name="Bildobjekt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44562" y="4221450"/>
            <a:ext cx="659646" cy="659646"/>
          </a:xfrm>
          <a:prstGeom prst="rect">
            <a:avLst/>
          </a:prstGeom>
        </p:spPr>
      </p:pic>
      <p:pic>
        <p:nvPicPr>
          <p:cNvPr id="15" name="Bildobjekt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27716" y="3446100"/>
            <a:ext cx="659646" cy="659646"/>
          </a:xfrm>
          <a:prstGeom prst="rect">
            <a:avLst/>
          </a:prstGeom>
        </p:spPr>
      </p:pic>
      <p:pic>
        <p:nvPicPr>
          <p:cNvPr id="16" name="Bildobjekt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27716" y="2717297"/>
            <a:ext cx="659646" cy="659646"/>
          </a:xfrm>
          <a:prstGeom prst="rect">
            <a:avLst/>
          </a:prstGeom>
        </p:spPr>
      </p:pic>
      <p:pic>
        <p:nvPicPr>
          <p:cNvPr id="17" name="Bildobjekt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27716" y="1988494"/>
            <a:ext cx="659646" cy="659646"/>
          </a:xfrm>
          <a:prstGeom prst="rect">
            <a:avLst/>
          </a:prstGeom>
        </p:spPr>
      </p:pic>
      <p:pic>
        <p:nvPicPr>
          <p:cNvPr id="18" name="Bildobjekt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27716" y="1211074"/>
            <a:ext cx="659646" cy="659646"/>
          </a:xfrm>
          <a:prstGeom prst="rect">
            <a:avLst/>
          </a:prstGeom>
        </p:spPr>
      </p:pic>
      <p:pic>
        <p:nvPicPr>
          <p:cNvPr id="19" name="Bildobjekt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10454" y="4221450"/>
            <a:ext cx="659646" cy="659646"/>
          </a:xfrm>
          <a:prstGeom prst="rect">
            <a:avLst/>
          </a:prstGeom>
        </p:spPr>
      </p:pic>
      <p:pic>
        <p:nvPicPr>
          <p:cNvPr id="20" name="Bildobjekt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10454" y="3435017"/>
            <a:ext cx="659646" cy="659646"/>
          </a:xfrm>
          <a:prstGeom prst="rect">
            <a:avLst/>
          </a:prstGeom>
        </p:spPr>
      </p:pic>
      <p:pic>
        <p:nvPicPr>
          <p:cNvPr id="21" name="Bildobjekt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10454" y="2717297"/>
            <a:ext cx="659646" cy="659646"/>
          </a:xfrm>
          <a:prstGeom prst="rect">
            <a:avLst/>
          </a:prstGeom>
        </p:spPr>
      </p:pic>
      <p:pic>
        <p:nvPicPr>
          <p:cNvPr id="22" name="Bildobjekt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14593" y="1988494"/>
            <a:ext cx="659646" cy="659646"/>
          </a:xfrm>
          <a:prstGeom prst="rect">
            <a:avLst/>
          </a:prstGeom>
        </p:spPr>
      </p:pic>
      <p:pic>
        <p:nvPicPr>
          <p:cNvPr id="23" name="Bildobjekt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14593" y="1213143"/>
            <a:ext cx="659646" cy="659646"/>
          </a:xfrm>
          <a:prstGeom prst="rect">
            <a:avLst/>
          </a:prstGeom>
        </p:spPr>
      </p:pic>
      <p:pic>
        <p:nvPicPr>
          <p:cNvPr id="24" name="Bildobjekt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417871" y="4221894"/>
            <a:ext cx="659646" cy="659646"/>
          </a:xfrm>
          <a:prstGeom prst="rect">
            <a:avLst/>
          </a:prstGeom>
        </p:spPr>
      </p:pic>
      <p:pic>
        <p:nvPicPr>
          <p:cNvPr id="25" name="Bildobjekt 2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17871" y="3435017"/>
            <a:ext cx="659646" cy="659646"/>
          </a:xfrm>
          <a:prstGeom prst="rect">
            <a:avLst/>
          </a:prstGeom>
        </p:spPr>
      </p:pic>
      <p:pic>
        <p:nvPicPr>
          <p:cNvPr id="26" name="Bildobjekt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403094" y="2717297"/>
            <a:ext cx="659646" cy="659646"/>
          </a:xfrm>
          <a:prstGeom prst="rect">
            <a:avLst/>
          </a:prstGeom>
        </p:spPr>
      </p:pic>
      <p:pic>
        <p:nvPicPr>
          <p:cNvPr id="27" name="Bildobjekt 2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99400" y="1994257"/>
            <a:ext cx="659646" cy="659646"/>
          </a:xfrm>
          <a:prstGeom prst="rect">
            <a:avLst/>
          </a:prstGeom>
        </p:spPr>
      </p:pic>
      <p:pic>
        <p:nvPicPr>
          <p:cNvPr id="28" name="Bildobjekt 2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99400" y="1211074"/>
            <a:ext cx="659646" cy="659646"/>
          </a:xfrm>
          <a:prstGeom prst="rect">
            <a:avLst/>
          </a:prstGeom>
        </p:spPr>
      </p:pic>
      <p:pic>
        <p:nvPicPr>
          <p:cNvPr id="29" name="Bildobjekt 2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158792" y="4221894"/>
            <a:ext cx="659646" cy="659646"/>
          </a:xfrm>
          <a:prstGeom prst="rect">
            <a:avLst/>
          </a:prstGeom>
        </p:spPr>
      </p:pic>
      <p:pic>
        <p:nvPicPr>
          <p:cNvPr id="30" name="Bildobjekt 2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158792" y="3435017"/>
            <a:ext cx="659646" cy="659646"/>
          </a:xfrm>
          <a:prstGeom prst="rect">
            <a:avLst/>
          </a:prstGeom>
        </p:spPr>
      </p:pic>
      <p:pic>
        <p:nvPicPr>
          <p:cNvPr id="31" name="Bildobjekt 3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158792" y="2717297"/>
            <a:ext cx="659646" cy="659646"/>
          </a:xfrm>
          <a:prstGeom prst="rect">
            <a:avLst/>
          </a:prstGeom>
        </p:spPr>
      </p:pic>
      <p:pic>
        <p:nvPicPr>
          <p:cNvPr id="32" name="Bildobjekt 3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158792" y="1994257"/>
            <a:ext cx="659646" cy="659646"/>
          </a:xfrm>
          <a:prstGeom prst="rect">
            <a:avLst/>
          </a:prstGeom>
        </p:spPr>
      </p:pic>
      <p:pic>
        <p:nvPicPr>
          <p:cNvPr id="33" name="Bildobjekt 3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158792" y="1211074"/>
            <a:ext cx="659646" cy="659646"/>
          </a:xfrm>
          <a:prstGeom prst="rect">
            <a:avLst/>
          </a:prstGeom>
        </p:spPr>
      </p:pic>
    </p:spTree>
    <p:extLst>
      <p:ext uri="{BB962C8B-B14F-4D97-AF65-F5344CB8AC3E}">
        <p14:creationId xmlns:p14="http://schemas.microsoft.com/office/powerpoint/2010/main" val="149001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347B1BE-59CB-68B9-7975-B828CEAADDFF}"/>
              </a:ext>
            </a:extLst>
          </p:cNvPr>
          <p:cNvSpPr/>
          <p:nvPr/>
        </p:nvSpPr>
        <p:spPr>
          <a:xfrm>
            <a:off x="765110" y="1455776"/>
            <a:ext cx="8089641" cy="4247317"/>
          </a:xfrm>
          <a:prstGeom prst="rect">
            <a:avLst/>
          </a:prstGeom>
          <a:noFill/>
        </p:spPr>
        <p:txBody>
          <a:bodyPr wrap="square" lIns="91440" tIns="45720" rIns="91440" bIns="45720">
            <a:spAutoFit/>
          </a:bodyPr>
          <a:lstStyle/>
          <a:p>
            <a:pPr algn="ctr"/>
            <a:r>
              <a:rPr lang="sv-SE" sz="5400" b="0" cap="none" spc="0" dirty="0">
                <a:ln w="0"/>
                <a:solidFill>
                  <a:schemeClr val="tx1"/>
                </a:solidFill>
                <a:effectLst>
                  <a:outerShdw blurRad="38100" dist="19050" dir="2700000" algn="tl" rotWithShape="0">
                    <a:schemeClr val="dk1">
                      <a:alpha val="40000"/>
                    </a:schemeClr>
                  </a:outerShdw>
                </a:effectLst>
              </a:rPr>
              <a:t>Varför har vi mål</a:t>
            </a:r>
          </a:p>
          <a:p>
            <a:pPr algn="ctr"/>
            <a:r>
              <a:rPr lang="sv-SE" sz="5400" dirty="0">
                <a:ln w="0"/>
                <a:effectLst>
                  <a:outerShdw blurRad="38100" dist="19050" dir="2700000" algn="tl" rotWithShape="0">
                    <a:schemeClr val="dk1">
                      <a:alpha val="40000"/>
                    </a:schemeClr>
                  </a:outerShdw>
                </a:effectLst>
              </a:rPr>
              <a:t>Övergripande</a:t>
            </a:r>
          </a:p>
          <a:p>
            <a:pPr algn="ctr"/>
            <a:r>
              <a:rPr lang="sv-SE" sz="5400" dirty="0">
                <a:ln w="0"/>
                <a:effectLst>
                  <a:outerShdw blurRad="38100" dist="19050" dir="2700000" algn="tl" rotWithShape="0">
                    <a:schemeClr val="dk1">
                      <a:alpha val="40000"/>
                    </a:schemeClr>
                  </a:outerShdw>
                </a:effectLst>
              </a:rPr>
              <a:t>Hur hänger det ihop.</a:t>
            </a:r>
          </a:p>
          <a:p>
            <a:pPr algn="ctr"/>
            <a:endParaRPr lang="sv-SE" sz="5400" b="0" cap="none" spc="0" dirty="0">
              <a:ln w="0"/>
              <a:solidFill>
                <a:schemeClr val="tx1"/>
              </a:solidFill>
              <a:effectLst>
                <a:outerShdw blurRad="38100" dist="19050" dir="2700000" algn="tl" rotWithShape="0">
                  <a:schemeClr val="dk1">
                    <a:alpha val="40000"/>
                  </a:schemeClr>
                </a:outerShdw>
              </a:effectLst>
            </a:endParaRPr>
          </a:p>
          <a:p>
            <a:pPr algn="ctr"/>
            <a:endParaRPr lang="sv-S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5284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5DF53CE-C8AC-7ED4-05AC-C8C4C73DF3C6}"/>
              </a:ext>
            </a:extLst>
          </p:cNvPr>
          <p:cNvSpPr/>
          <p:nvPr/>
        </p:nvSpPr>
        <p:spPr>
          <a:xfrm>
            <a:off x="-7223130" y="-323849"/>
            <a:ext cx="25120605" cy="3939540"/>
          </a:xfrm>
          <a:prstGeom prst="rect">
            <a:avLst/>
          </a:prstGeom>
          <a:noFill/>
        </p:spPr>
        <p:txBody>
          <a:bodyPr wrap="square" lIns="91440" tIns="45720" rIns="91440" bIns="45720">
            <a:spAutoFit/>
          </a:bodyPr>
          <a:lstStyle/>
          <a:p>
            <a:pPr algn="ctr"/>
            <a:r>
              <a:rPr lang="sv-SE" sz="2800" b="0" cap="none" spc="0" dirty="0">
                <a:ln w="0"/>
                <a:solidFill>
                  <a:schemeClr val="tx1"/>
                </a:solidFill>
                <a:effectLst>
                  <a:outerShdw blurRad="38100" dist="19050" dir="2700000" algn="tl" rotWithShape="0">
                    <a:schemeClr val="dk1">
                      <a:alpha val="40000"/>
                    </a:schemeClr>
                  </a:outerShdw>
                </a:effectLst>
              </a:rPr>
              <a:t>Implementeringsplan</a:t>
            </a:r>
          </a:p>
          <a:p>
            <a:pPr algn="ctr"/>
            <a:r>
              <a:rPr lang="sv-SE" sz="2800" b="0" cap="none" spc="0" dirty="0">
                <a:ln w="0"/>
                <a:solidFill>
                  <a:schemeClr val="tx1"/>
                </a:solidFill>
                <a:effectLst>
                  <a:outerShdw blurRad="38100" dist="19050" dir="2700000" algn="tl" rotWithShape="0">
                    <a:schemeClr val="dk1">
                      <a:alpha val="40000"/>
                    </a:schemeClr>
                  </a:outerShdw>
                </a:effectLst>
              </a:rPr>
              <a:t> norra och centrum</a:t>
            </a:r>
          </a:p>
          <a:p>
            <a:pPr algn="ctr"/>
            <a:r>
              <a:rPr lang="sv-SE" sz="2800" b="0" cap="none" spc="0" dirty="0" err="1">
                <a:ln w="0"/>
                <a:solidFill>
                  <a:schemeClr val="tx1"/>
                </a:solidFill>
                <a:effectLst>
                  <a:outerShdw blurRad="38100" dist="19050" dir="2700000" algn="tl" rotWithShape="0">
                    <a:schemeClr val="dk1">
                      <a:alpha val="40000"/>
                    </a:schemeClr>
                  </a:outerShdw>
                </a:effectLst>
              </a:rPr>
              <a:t>Apt</a:t>
            </a:r>
            <a:r>
              <a:rPr lang="sv-SE" sz="2800" b="0" cap="none" spc="0" dirty="0">
                <a:ln w="0"/>
                <a:solidFill>
                  <a:schemeClr val="tx1"/>
                </a:solidFill>
                <a:effectLst>
                  <a:outerShdw blurRad="38100" dist="19050" dir="2700000" algn="tl" rotWithShape="0">
                    <a:schemeClr val="dk1">
                      <a:alpha val="40000"/>
                    </a:schemeClr>
                  </a:outerShdw>
                </a:effectLst>
              </a:rPr>
              <a:t> mars- målar betet- deras påverkan</a:t>
            </a:r>
          </a:p>
          <a:p>
            <a:pPr algn="ctr"/>
            <a:r>
              <a:rPr lang="sv-SE" sz="2800" dirty="0">
                <a:ln w="0"/>
                <a:effectLst>
                  <a:outerShdw blurRad="38100" dist="19050" dir="2700000" algn="tl" rotWithShape="0">
                    <a:schemeClr val="dk1">
                      <a:alpha val="40000"/>
                    </a:schemeClr>
                  </a:outerShdw>
                </a:effectLst>
              </a:rPr>
              <a:t>( delaktighetstrappan)</a:t>
            </a:r>
          </a:p>
          <a:p>
            <a:pPr algn="ctr"/>
            <a:r>
              <a:rPr lang="sv-SE" sz="2800" dirty="0">
                <a:ln w="0"/>
                <a:effectLst>
                  <a:outerShdw blurRad="38100" dist="19050" dir="2700000" algn="tl" rotWithShape="0">
                    <a:schemeClr val="dk1">
                      <a:alpha val="40000"/>
                    </a:schemeClr>
                  </a:outerShdw>
                </a:effectLst>
              </a:rPr>
              <a:t>Uppföljning april </a:t>
            </a:r>
            <a:r>
              <a:rPr lang="sv-SE" sz="2800" dirty="0" err="1">
                <a:ln w="0"/>
                <a:effectLst>
                  <a:outerShdw blurRad="38100" dist="19050" dir="2700000" algn="tl" rotWithShape="0">
                    <a:schemeClr val="dk1">
                      <a:alpha val="40000"/>
                    </a:schemeClr>
                  </a:outerShdw>
                </a:effectLst>
              </a:rPr>
              <a:t>Apt</a:t>
            </a:r>
            <a:r>
              <a:rPr lang="sv-SE" sz="2800" dirty="0">
                <a:ln w="0"/>
                <a:effectLst>
                  <a:outerShdw blurRad="38100" dist="19050" dir="2700000" algn="tl" rotWithShape="0">
                    <a:schemeClr val="dk1">
                      <a:alpha val="40000"/>
                    </a:schemeClr>
                  </a:outerShdw>
                </a:effectLst>
              </a:rPr>
              <a:t> </a:t>
            </a:r>
          </a:p>
          <a:p>
            <a:pPr algn="ctr"/>
            <a:r>
              <a:rPr lang="sv-SE" sz="2800" b="0" cap="none" spc="0" dirty="0">
                <a:ln w="0"/>
                <a:solidFill>
                  <a:schemeClr val="tx1"/>
                </a:solidFill>
                <a:effectLst>
                  <a:outerShdw blurRad="38100" dist="19050" dir="2700000" algn="tl" rotWithShape="0">
                    <a:schemeClr val="dk1">
                      <a:alpha val="40000"/>
                    </a:schemeClr>
                  </a:outerShdw>
                </a:effectLst>
              </a:rPr>
              <a:t>Resonera runt </a:t>
            </a:r>
          </a:p>
          <a:p>
            <a:pPr algn="ctr"/>
            <a:r>
              <a:rPr lang="sv-SE" sz="2800" dirty="0">
                <a:ln w="0"/>
                <a:effectLst>
                  <a:outerShdw blurRad="38100" dist="19050" dir="2700000" algn="tl" rotWithShape="0">
                    <a:schemeClr val="dk1">
                      <a:alpha val="40000"/>
                    </a:schemeClr>
                  </a:outerShdw>
                </a:effectLst>
              </a:rPr>
              <a:t>Hur skulle vi kunna få in aktiviteterna så att det blir en del av vår dagliga verksamhet?</a:t>
            </a:r>
            <a:endParaRPr lang="sv-SE" sz="2800" b="0" cap="none" spc="0" dirty="0">
              <a:ln w="0"/>
              <a:solidFill>
                <a:schemeClr val="tx1"/>
              </a:solidFill>
              <a:effectLst>
                <a:outerShdw blurRad="38100" dist="19050" dir="2700000" algn="tl" rotWithShape="0">
                  <a:schemeClr val="dk1">
                    <a:alpha val="40000"/>
                  </a:schemeClr>
                </a:outerShdw>
              </a:effectLst>
            </a:endParaRPr>
          </a:p>
          <a:p>
            <a:pPr algn="ctr"/>
            <a:endParaRPr lang="sv-S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5803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07D3B3A-6B31-8E66-A569-3F747016D409}"/>
              </a:ext>
            </a:extLst>
          </p:cNvPr>
          <p:cNvSpPr/>
          <p:nvPr/>
        </p:nvSpPr>
        <p:spPr>
          <a:xfrm>
            <a:off x="1393970" y="2967335"/>
            <a:ext cx="6356099" cy="2646878"/>
          </a:xfrm>
          <a:prstGeom prst="rect">
            <a:avLst/>
          </a:prstGeom>
          <a:noFill/>
        </p:spPr>
        <p:txBody>
          <a:bodyPr wrap="none" lIns="91440" tIns="45720" rIns="91440" bIns="45720">
            <a:spAutoFit/>
          </a:bodyPr>
          <a:lstStyle/>
          <a:p>
            <a:pPr algn="ctr"/>
            <a:r>
              <a:rPr lang="sv-SE" sz="1400" b="0" cap="none" spc="0" dirty="0">
                <a:ln w="0"/>
                <a:solidFill>
                  <a:schemeClr val="tx1"/>
                </a:solidFill>
                <a:effectLst>
                  <a:outerShdw blurRad="38100" dist="19050" dir="2700000" algn="tl" rotWithShape="0">
                    <a:schemeClr val="dk1">
                      <a:alpha val="40000"/>
                    </a:schemeClr>
                  </a:outerShdw>
                </a:effectLst>
              </a:rPr>
              <a:t>Hur kan vi arbeta och tankar för vår verksamhet</a:t>
            </a:r>
          </a:p>
          <a:p>
            <a:pPr algn="ctr"/>
            <a:r>
              <a:rPr lang="sv-SE" sz="1400" b="0" cap="none" spc="0" dirty="0">
                <a:ln w="0"/>
                <a:solidFill>
                  <a:schemeClr val="tx1"/>
                </a:solidFill>
                <a:effectLst>
                  <a:outerShdw blurRad="38100" dist="19050" dir="2700000" algn="tl" rotWithShape="0">
                    <a:schemeClr val="dk1">
                      <a:alpha val="40000"/>
                    </a:schemeClr>
                  </a:outerShdw>
                </a:effectLst>
              </a:rPr>
              <a:t>Vad ska vi arbeta vidare med’?</a:t>
            </a:r>
          </a:p>
          <a:p>
            <a:pPr algn="ctr"/>
            <a:r>
              <a:rPr lang="sv-SE" sz="1400" dirty="0">
                <a:ln w="0"/>
                <a:effectLst>
                  <a:outerShdw blurRad="38100" dist="19050" dir="2700000" algn="tl" rotWithShape="0">
                    <a:schemeClr val="dk1">
                      <a:alpha val="40000"/>
                    </a:schemeClr>
                  </a:outerShdw>
                </a:effectLst>
              </a:rPr>
              <a:t>P</a:t>
            </a:r>
            <a:r>
              <a:rPr lang="sv-SE" sz="1400" b="0" cap="none" spc="0" dirty="0">
                <a:ln w="0"/>
                <a:solidFill>
                  <a:schemeClr val="tx1"/>
                </a:solidFill>
                <a:effectLst>
                  <a:outerShdw blurRad="38100" dist="19050" dir="2700000" algn="tl" rotWithShape="0">
                    <a:schemeClr val="dk1">
                      <a:alpha val="40000"/>
                    </a:schemeClr>
                  </a:outerShdw>
                </a:effectLst>
              </a:rPr>
              <a:t>rioriteringslista</a:t>
            </a:r>
          </a:p>
          <a:p>
            <a:pPr algn="ctr"/>
            <a:r>
              <a:rPr lang="sv-SE" sz="1400" dirty="0">
                <a:ln w="0"/>
                <a:effectLst>
                  <a:outerShdw blurRad="38100" dist="19050" dir="2700000" algn="tl" rotWithShape="0">
                    <a:schemeClr val="dk1">
                      <a:alpha val="40000"/>
                    </a:schemeClr>
                  </a:outerShdw>
                </a:effectLst>
              </a:rPr>
              <a:t>Hur ska det </a:t>
            </a:r>
            <a:r>
              <a:rPr lang="sv-SE" sz="1400" dirty="0" err="1">
                <a:ln w="0"/>
                <a:effectLst>
                  <a:outerShdw blurRad="38100" dist="19050" dir="2700000" algn="tl" rotWithShape="0">
                    <a:schemeClr val="dk1">
                      <a:alpha val="40000"/>
                    </a:schemeClr>
                  </a:outerShdw>
                </a:effectLst>
              </a:rPr>
              <a:t>presenetras</a:t>
            </a:r>
            <a:r>
              <a:rPr lang="sv-SE" sz="1400" dirty="0">
                <a:ln w="0"/>
                <a:effectLst>
                  <a:outerShdw blurRad="38100" dist="19050" dir="2700000" algn="tl" rotWithShape="0">
                    <a:schemeClr val="dk1">
                      <a:alpha val="40000"/>
                    </a:schemeClr>
                  </a:outerShdw>
                </a:effectLst>
              </a:rPr>
              <a:t> sitt förslag: utser en person som tar informationen med chef</a:t>
            </a:r>
          </a:p>
          <a:p>
            <a:pPr algn="ctr"/>
            <a:r>
              <a:rPr lang="sv-SE" sz="1400" b="0" cap="none" spc="0" dirty="0" err="1">
                <a:ln w="0"/>
                <a:solidFill>
                  <a:schemeClr val="tx1"/>
                </a:solidFill>
                <a:effectLst>
                  <a:outerShdw blurRad="38100" dist="19050" dir="2700000" algn="tl" rotWithShape="0">
                    <a:schemeClr val="dk1">
                      <a:alpha val="40000"/>
                    </a:schemeClr>
                  </a:outerShdw>
                </a:effectLst>
              </a:rPr>
              <a:t>Ibörjan</a:t>
            </a:r>
            <a:r>
              <a:rPr lang="sv-SE" sz="1400" b="0" cap="none" spc="0" dirty="0">
                <a:ln w="0"/>
                <a:solidFill>
                  <a:schemeClr val="tx1"/>
                </a:solidFill>
                <a:effectLst>
                  <a:outerShdw blurRad="38100" dist="19050" dir="2700000" algn="tl" rotWithShape="0">
                    <a:schemeClr val="dk1">
                      <a:alpha val="40000"/>
                    </a:schemeClr>
                  </a:outerShdw>
                </a:effectLst>
              </a:rPr>
              <a:t> på </a:t>
            </a:r>
            <a:r>
              <a:rPr lang="sv-SE" sz="1400" b="0" cap="none" spc="0" dirty="0" err="1">
                <a:ln w="0"/>
                <a:solidFill>
                  <a:schemeClr val="tx1"/>
                </a:solidFill>
                <a:effectLst>
                  <a:outerShdw blurRad="38100" dist="19050" dir="2700000" algn="tl" rotWithShape="0">
                    <a:schemeClr val="dk1">
                      <a:alpha val="40000"/>
                    </a:schemeClr>
                  </a:outerShdw>
                </a:effectLst>
              </a:rPr>
              <a:t>Aprill</a:t>
            </a:r>
            <a:r>
              <a:rPr lang="sv-SE" sz="1400" b="0" cap="none" spc="0" dirty="0">
                <a:ln w="0"/>
                <a:solidFill>
                  <a:schemeClr val="tx1"/>
                </a:solidFill>
                <a:effectLst>
                  <a:outerShdw blurRad="38100" dist="19050" dir="2700000" algn="tl" rotWithShape="0">
                    <a:schemeClr val="dk1">
                      <a:alpha val="40000"/>
                    </a:schemeClr>
                  </a:outerShdw>
                </a:effectLst>
              </a:rPr>
              <a:t> avstämning.</a:t>
            </a:r>
          </a:p>
          <a:p>
            <a:pPr algn="ctr"/>
            <a:endParaRPr lang="sv-SE" sz="1400" dirty="0">
              <a:ln w="0"/>
              <a:effectLst>
                <a:outerShdw blurRad="38100" dist="19050" dir="2700000" algn="tl" rotWithShape="0">
                  <a:schemeClr val="dk1">
                    <a:alpha val="40000"/>
                  </a:schemeClr>
                </a:outerShdw>
              </a:effectLst>
            </a:endParaRPr>
          </a:p>
          <a:p>
            <a:pPr algn="ctr"/>
            <a:endParaRPr lang="sv-SE" sz="1400" b="0" cap="none" spc="0" dirty="0">
              <a:ln w="0"/>
              <a:solidFill>
                <a:schemeClr val="tx1"/>
              </a:solidFill>
              <a:effectLst>
                <a:outerShdw blurRad="38100" dist="19050" dir="2700000" algn="tl" rotWithShape="0">
                  <a:schemeClr val="dk1">
                    <a:alpha val="40000"/>
                  </a:schemeClr>
                </a:outerShdw>
              </a:effectLst>
            </a:endParaRPr>
          </a:p>
          <a:p>
            <a:pPr algn="ctr"/>
            <a:r>
              <a:rPr lang="sv-SE" sz="1400" dirty="0">
                <a:ln w="0"/>
                <a:effectLst>
                  <a:outerShdw blurRad="38100" dist="19050" dir="2700000" algn="tl" rotWithShape="0">
                    <a:schemeClr val="dk1">
                      <a:alpha val="40000"/>
                    </a:schemeClr>
                  </a:outerShdw>
                </a:effectLst>
              </a:rPr>
              <a:t>I april Har vi missat något.</a:t>
            </a:r>
            <a:endParaRPr lang="sv-SE" sz="1400" b="0" cap="none" spc="0" dirty="0">
              <a:ln w="0"/>
              <a:solidFill>
                <a:schemeClr val="tx1"/>
              </a:solidFill>
              <a:effectLst>
                <a:outerShdw blurRad="38100" dist="19050" dir="2700000" algn="tl" rotWithShape="0">
                  <a:schemeClr val="dk1">
                    <a:alpha val="40000"/>
                  </a:schemeClr>
                </a:outerShdw>
              </a:effectLst>
            </a:endParaRPr>
          </a:p>
          <a:p>
            <a:pPr algn="ctr"/>
            <a:endParaRPr lang="sv-S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1229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4D3317-518C-C2CF-D69C-E4C0DAD6F7B0}"/>
              </a:ext>
            </a:extLst>
          </p:cNvPr>
          <p:cNvSpPr>
            <a:spLocks noGrp="1"/>
          </p:cNvSpPr>
          <p:nvPr>
            <p:ph type="title"/>
          </p:nvPr>
        </p:nvSpPr>
        <p:spPr/>
        <p:txBody>
          <a:bodyPr/>
          <a:lstStyle/>
          <a:p>
            <a:pPr algn="ctr"/>
            <a:r>
              <a:rPr lang="sv-SE" dirty="0"/>
              <a:t>Indikatorer</a:t>
            </a:r>
          </a:p>
        </p:txBody>
      </p:sp>
      <p:pic>
        <p:nvPicPr>
          <p:cNvPr id="5" name="Platshållare för innehåll 4">
            <a:extLst>
              <a:ext uri="{FF2B5EF4-FFF2-40B4-BE49-F238E27FC236}">
                <a16:creationId xmlns:a16="http://schemas.microsoft.com/office/drawing/2014/main" id="{AB29AED5-493E-6BAE-22DE-9BD228F29F40}"/>
              </a:ext>
            </a:extLst>
          </p:cNvPr>
          <p:cNvPicPr>
            <a:picLocks noGrp="1" noChangeAspect="1"/>
          </p:cNvPicPr>
          <p:nvPr>
            <p:ph idx="1"/>
          </p:nvPr>
        </p:nvPicPr>
        <p:blipFill rotWithShape="1">
          <a:blip r:embed="rId2"/>
          <a:srcRect l="22800" t="38770" r="59287" b="21654"/>
          <a:stretch/>
        </p:blipFill>
        <p:spPr>
          <a:xfrm>
            <a:off x="1802675" y="1613605"/>
            <a:ext cx="5843452" cy="3630790"/>
          </a:xfrm>
        </p:spPr>
      </p:pic>
      <p:sp>
        <p:nvSpPr>
          <p:cNvPr id="6" name="Rektangel 5">
            <a:extLst>
              <a:ext uri="{FF2B5EF4-FFF2-40B4-BE49-F238E27FC236}">
                <a16:creationId xmlns:a16="http://schemas.microsoft.com/office/drawing/2014/main" id="{26C5C335-D3B1-8D5E-3BD3-5E249AF73E97}"/>
              </a:ext>
            </a:extLst>
          </p:cNvPr>
          <p:cNvSpPr/>
          <p:nvPr/>
        </p:nvSpPr>
        <p:spPr>
          <a:xfrm>
            <a:off x="1998179" y="5157552"/>
            <a:ext cx="3597524" cy="1815882"/>
          </a:xfrm>
          <a:prstGeom prst="rect">
            <a:avLst/>
          </a:prstGeom>
          <a:noFill/>
        </p:spPr>
        <p:txBody>
          <a:bodyPr wrap="none" lIns="91440" tIns="45720" rIns="91440" bIns="45720">
            <a:spAutoFit/>
          </a:bodyPr>
          <a:lstStyle/>
          <a:p>
            <a:pPr algn="ctr"/>
            <a:r>
              <a:rPr lang="sv-SE" sz="1400" b="0" cap="none" spc="0" dirty="0">
                <a:ln w="0"/>
                <a:solidFill>
                  <a:schemeClr val="tx1"/>
                </a:solidFill>
                <a:effectLst>
                  <a:outerShdw blurRad="38100" dist="19050" dir="2700000" algn="tl" rotWithShape="0">
                    <a:schemeClr val="dk1">
                      <a:alpha val="40000"/>
                    </a:schemeClr>
                  </a:outerShdw>
                </a:effectLst>
              </a:rPr>
              <a:t>Vi har riktade aktiviteter: </a:t>
            </a:r>
          </a:p>
          <a:p>
            <a:pPr algn="ctr"/>
            <a:r>
              <a:rPr lang="sv-SE" sz="1400" dirty="0">
                <a:ln w="0"/>
                <a:effectLst>
                  <a:outerShdw blurRad="38100" dist="19050" dir="2700000" algn="tl" rotWithShape="0">
                    <a:schemeClr val="dk1">
                      <a:alpha val="40000"/>
                    </a:schemeClr>
                  </a:outerShdw>
                </a:effectLst>
                <a:highlight>
                  <a:srgbClr val="008000"/>
                </a:highlight>
              </a:rPr>
              <a:t>Träffpunktsverksamhet</a:t>
            </a:r>
          </a:p>
          <a:p>
            <a:pPr algn="ctr"/>
            <a:r>
              <a:rPr lang="sv-SE" sz="1400" b="0" cap="none" spc="0" dirty="0">
                <a:ln w="0"/>
                <a:solidFill>
                  <a:schemeClr val="tx1"/>
                </a:solidFill>
                <a:effectLst>
                  <a:outerShdw blurRad="38100" dist="19050" dir="2700000" algn="tl" rotWithShape="0">
                    <a:schemeClr val="dk1">
                      <a:alpha val="40000"/>
                    </a:schemeClr>
                  </a:outerShdw>
                </a:effectLst>
                <a:highlight>
                  <a:srgbClr val="FFFF00"/>
                </a:highlight>
              </a:rPr>
              <a:t>Budget i balans</a:t>
            </a:r>
          </a:p>
          <a:p>
            <a:pPr algn="ctr"/>
            <a:r>
              <a:rPr lang="sv-SE" sz="1400" dirty="0">
                <a:ln w="0"/>
                <a:effectLst>
                  <a:outerShdw blurRad="38100" dist="19050" dir="2700000" algn="tl" rotWithShape="0">
                    <a:schemeClr val="dk1">
                      <a:alpha val="40000"/>
                    </a:schemeClr>
                  </a:outerShdw>
                </a:effectLst>
                <a:highlight>
                  <a:srgbClr val="008000"/>
                </a:highlight>
              </a:rPr>
              <a:t>Anpassa bilar efter budget</a:t>
            </a:r>
          </a:p>
          <a:p>
            <a:pPr algn="ctr"/>
            <a:r>
              <a:rPr lang="sv-SE" sz="1400" dirty="0">
                <a:ln w="0"/>
                <a:effectLst>
                  <a:outerShdw blurRad="38100" dist="19050" dir="2700000" algn="tl" rotWithShape="0">
                    <a:schemeClr val="dk1">
                      <a:alpha val="40000"/>
                    </a:schemeClr>
                  </a:outerShdw>
                </a:effectLst>
                <a:highlight>
                  <a:srgbClr val="008000"/>
                </a:highlight>
              </a:rPr>
              <a:t>Anpassa och effektivisera hjälpmedelsförrådet</a:t>
            </a:r>
          </a:p>
          <a:p>
            <a:pPr algn="ctr"/>
            <a:r>
              <a:rPr lang="sv-SE" sz="1400" dirty="0">
                <a:ln w="0"/>
                <a:effectLst>
                  <a:outerShdw blurRad="38100" dist="19050" dir="2700000" algn="tl" rotWithShape="0">
                    <a:schemeClr val="dk1">
                      <a:alpha val="40000"/>
                    </a:schemeClr>
                  </a:outerShdw>
                </a:effectLst>
                <a:highlight>
                  <a:srgbClr val="008000"/>
                </a:highlight>
              </a:rPr>
              <a:t>Ta fram åtminstone ett utvecklingsområde</a:t>
            </a:r>
          </a:p>
          <a:p>
            <a:pPr algn="ctr"/>
            <a:endParaRPr lang="sv-SE" sz="1400" b="0" cap="none" spc="0" dirty="0">
              <a:ln w="0"/>
              <a:solidFill>
                <a:schemeClr val="tx1"/>
              </a:solidFill>
              <a:effectLst>
                <a:outerShdw blurRad="38100" dist="19050" dir="2700000" algn="tl" rotWithShape="0">
                  <a:schemeClr val="dk1">
                    <a:alpha val="40000"/>
                  </a:schemeClr>
                </a:outerShdw>
              </a:effectLst>
              <a:highlight>
                <a:srgbClr val="FFFF00"/>
              </a:highlight>
            </a:endParaRPr>
          </a:p>
          <a:p>
            <a:pPr algn="ctr"/>
            <a:endParaRPr lang="sv-SE"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853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8D7FB0-98C0-B42C-D23D-11431A5B3E7E}"/>
              </a:ext>
            </a:extLst>
          </p:cNvPr>
          <p:cNvSpPr>
            <a:spLocks noGrp="1"/>
          </p:cNvSpPr>
          <p:nvPr>
            <p:ph type="title"/>
          </p:nvPr>
        </p:nvSpPr>
        <p:spPr>
          <a:xfrm>
            <a:off x="409303" y="355191"/>
            <a:ext cx="8508274" cy="1325563"/>
          </a:xfrm>
        </p:spPr>
        <p:txBody>
          <a:bodyPr>
            <a:noAutofit/>
          </a:bodyPr>
          <a:lstStyle/>
          <a:p>
            <a:pPr algn="ctr"/>
            <a:r>
              <a:rPr lang="sv-SE" sz="3200" dirty="0">
                <a:solidFill>
                  <a:schemeClr val="tx1"/>
                </a:solidFill>
                <a:highlight>
                  <a:srgbClr val="008000"/>
                </a:highlight>
              </a:rPr>
              <a:t>Socialnämnden motverkar utanförskap och arbetslöshet genom att arbeta utifrån ett socioekonomiskt förhållningssätt</a:t>
            </a:r>
          </a:p>
        </p:txBody>
      </p:sp>
      <p:sp>
        <p:nvSpPr>
          <p:cNvPr id="3" name="Platshållare för innehåll 2">
            <a:extLst>
              <a:ext uri="{FF2B5EF4-FFF2-40B4-BE49-F238E27FC236}">
                <a16:creationId xmlns:a16="http://schemas.microsoft.com/office/drawing/2014/main" id="{CFB17FC7-1E43-8518-1408-25CD718FE3BD}"/>
              </a:ext>
            </a:extLst>
          </p:cNvPr>
          <p:cNvSpPr>
            <a:spLocks noGrp="1"/>
          </p:cNvSpPr>
          <p:nvPr>
            <p:ph idx="1"/>
          </p:nvPr>
        </p:nvSpPr>
        <p:spPr/>
        <p:txBody>
          <a:bodyPr>
            <a:normAutofit fontScale="55000" lnSpcReduction="20000"/>
          </a:bodyPr>
          <a:lstStyle/>
          <a:p>
            <a:pPr marL="0" indent="0" algn="just">
              <a:lnSpc>
                <a:spcPct val="120000"/>
              </a:lnSpc>
              <a:buNone/>
            </a:pPr>
            <a:r>
              <a:rPr lang="sv-SE" b="1" i="0" dirty="0">
                <a:solidFill>
                  <a:srgbClr val="000000"/>
                </a:solidFill>
                <a:effectLst/>
                <a:latin typeface="Roboto" panose="02000000000000000000" pitchFamily="2" charset="0"/>
              </a:rPr>
              <a:t>Verksamheterna inom sektor omsorg har mycket aktivt arbetat med att motverka utanförskap och arbetslöshet. Målet bedöms som uppfyllt då arbetslösheten är låg 2,9% och sektor omsorg arbetar aktivt med att få klienter till egen försörjning. </a:t>
            </a:r>
          </a:p>
          <a:p>
            <a:pPr marL="0" indent="0">
              <a:buNone/>
            </a:pPr>
            <a:r>
              <a:rPr lang="sv-SE" sz="2800" b="1" dirty="0">
                <a:solidFill>
                  <a:srgbClr val="000000"/>
                </a:solidFill>
                <a:effectLst/>
                <a:latin typeface="Roboto" panose="02000000000000000000" pitchFamily="2" charset="0"/>
              </a:rPr>
              <a:t>Fokus, resultat och uppföljning</a:t>
            </a:r>
          </a:p>
          <a:p>
            <a:r>
              <a:rPr lang="sv-SE" dirty="0">
                <a:solidFill>
                  <a:srgbClr val="000000"/>
                </a:solidFill>
                <a:latin typeface="Roboto" panose="02000000000000000000" pitchFamily="2" charset="0"/>
              </a:rPr>
              <a:t>E</a:t>
            </a:r>
            <a:r>
              <a:rPr lang="sv-SE" b="0" i="0" dirty="0">
                <a:solidFill>
                  <a:srgbClr val="000000"/>
                </a:solidFill>
                <a:effectLst/>
                <a:latin typeface="Roboto" panose="02000000000000000000" pitchFamily="2" charset="0"/>
              </a:rPr>
              <a:t>konomiskt bistånd och Arbetsmarknadsenheten har kontinuerliga avstämningar mellan sig för att hitta nya former för att arbeta med en alltmer komplex grupp av klienter. </a:t>
            </a:r>
          </a:p>
          <a:p>
            <a:r>
              <a:rPr lang="sv-SE" b="0" i="0" dirty="0">
                <a:solidFill>
                  <a:srgbClr val="000000"/>
                </a:solidFill>
                <a:effectLst/>
                <a:latin typeface="Roboto" panose="02000000000000000000" pitchFamily="2" charset="0"/>
              </a:rPr>
              <a:t>Arbetslösheten har sjunkit till rekordlåga nivåer vilket gör att målgruppen har förändrats. </a:t>
            </a:r>
          </a:p>
          <a:p>
            <a:r>
              <a:rPr lang="sv-SE" b="0" i="0" dirty="0">
                <a:solidFill>
                  <a:srgbClr val="000000"/>
                </a:solidFill>
                <a:effectLst/>
                <a:latin typeface="Roboto" panose="02000000000000000000" pitchFamily="2" charset="0"/>
              </a:rPr>
              <a:t>AME och IFE har tagit fram ett eget arbetssätt</a:t>
            </a:r>
            <a:r>
              <a:rPr lang="sv-SE" b="1" i="0" dirty="0">
                <a:solidFill>
                  <a:srgbClr val="000000"/>
                </a:solidFill>
                <a:effectLst/>
                <a:latin typeface="Roboto" panose="02000000000000000000" pitchFamily="2" charset="0"/>
              </a:rPr>
              <a:t> </a:t>
            </a:r>
            <a:r>
              <a:rPr lang="sv-SE" b="0" i="0" dirty="0">
                <a:solidFill>
                  <a:srgbClr val="000000"/>
                </a:solidFill>
                <a:effectLst/>
                <a:latin typeface="Roboto" panose="02000000000000000000" pitchFamily="2" charset="0"/>
              </a:rPr>
              <a:t>för samverkan och arbete med klienter som kallas ”Götenemodellen” och som revideras kontinuerligt.</a:t>
            </a:r>
          </a:p>
          <a:p>
            <a:r>
              <a:rPr lang="sv-SE" b="0" i="0" dirty="0">
                <a:solidFill>
                  <a:srgbClr val="000000"/>
                </a:solidFill>
                <a:effectLst/>
                <a:latin typeface="Roboto" panose="02000000000000000000" pitchFamily="2" charset="0"/>
              </a:rPr>
              <a:t>Utvecklat samverkan mellan Individ- och familjeenheten och LSS/socialpsykiatri för att möta invånare med behov av hjälp kring hemlöshet, psykisk ohälsa och missbruk. </a:t>
            </a:r>
          </a:p>
          <a:p>
            <a:r>
              <a:rPr lang="sv-SE" b="0" i="0" dirty="0">
                <a:solidFill>
                  <a:srgbClr val="000000"/>
                </a:solidFill>
                <a:effectLst/>
                <a:latin typeface="Roboto" panose="02000000000000000000" pitchFamily="2" charset="0"/>
              </a:rPr>
              <a:t>Ett projekt enligt modellen "Bostad först" har startats inom socialpsykiatrin för att minska hemlöshet. Målet är att ge människor utan boende en chans till egen bostad.</a:t>
            </a:r>
            <a:endParaRPr lang="sv-SE" dirty="0"/>
          </a:p>
        </p:txBody>
      </p:sp>
      <p:pic>
        <p:nvPicPr>
          <p:cNvPr id="5" name="Bildobjekt 4">
            <a:extLst>
              <a:ext uri="{FF2B5EF4-FFF2-40B4-BE49-F238E27FC236}">
                <a16:creationId xmlns:a16="http://schemas.microsoft.com/office/drawing/2014/main" id="{F4E534DA-4B5D-1A85-4E89-63A159D57061}"/>
              </a:ext>
            </a:extLst>
          </p:cNvPr>
          <p:cNvPicPr>
            <a:picLocks noChangeAspect="1"/>
          </p:cNvPicPr>
          <p:nvPr/>
        </p:nvPicPr>
        <p:blipFill>
          <a:blip r:embed="rId2"/>
          <a:stretch>
            <a:fillRect/>
          </a:stretch>
        </p:blipFill>
        <p:spPr>
          <a:xfrm>
            <a:off x="3422469" y="5425440"/>
            <a:ext cx="2148840" cy="1432560"/>
          </a:xfrm>
          <a:prstGeom prst="rect">
            <a:avLst/>
          </a:prstGeom>
        </p:spPr>
      </p:pic>
    </p:spTree>
    <p:extLst>
      <p:ext uri="{BB962C8B-B14F-4D97-AF65-F5344CB8AC3E}">
        <p14:creationId xmlns:p14="http://schemas.microsoft.com/office/powerpoint/2010/main" val="401564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0AF49D-CF58-5004-FA85-7313B9CD7655}"/>
              </a:ext>
            </a:extLst>
          </p:cNvPr>
          <p:cNvSpPr>
            <a:spLocks noGrp="1"/>
          </p:cNvSpPr>
          <p:nvPr>
            <p:ph type="title"/>
          </p:nvPr>
        </p:nvSpPr>
        <p:spPr/>
        <p:txBody>
          <a:bodyPr/>
          <a:lstStyle/>
          <a:p>
            <a:r>
              <a:rPr lang="sv-SE" dirty="0"/>
              <a:t>Indikatorer</a:t>
            </a:r>
          </a:p>
        </p:txBody>
      </p:sp>
      <p:pic>
        <p:nvPicPr>
          <p:cNvPr id="4" name="Bildobjekt 3">
            <a:extLst>
              <a:ext uri="{FF2B5EF4-FFF2-40B4-BE49-F238E27FC236}">
                <a16:creationId xmlns:a16="http://schemas.microsoft.com/office/drawing/2014/main" id="{1ACBE804-7A04-B0F2-B6DC-02C35C4C761C}"/>
              </a:ext>
            </a:extLst>
          </p:cNvPr>
          <p:cNvPicPr>
            <a:picLocks noChangeAspect="1"/>
          </p:cNvPicPr>
          <p:nvPr/>
        </p:nvPicPr>
        <p:blipFill rotWithShape="1">
          <a:blip r:embed="rId2"/>
          <a:srcRect l="73288" t="29670" r="7608" b="6612"/>
          <a:stretch/>
        </p:blipFill>
        <p:spPr>
          <a:xfrm>
            <a:off x="3331246" y="1236133"/>
            <a:ext cx="5812754" cy="4655350"/>
          </a:xfrm>
          <a:prstGeom prst="rect">
            <a:avLst/>
          </a:prstGeom>
        </p:spPr>
      </p:pic>
      <p:sp>
        <p:nvSpPr>
          <p:cNvPr id="7" name="Platshållare för innehåll 6">
            <a:extLst>
              <a:ext uri="{FF2B5EF4-FFF2-40B4-BE49-F238E27FC236}">
                <a16:creationId xmlns:a16="http://schemas.microsoft.com/office/drawing/2014/main" id="{438E94D5-C219-C9CD-33CA-C4299875987C}"/>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20462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83D5D8-532A-2E59-E1BB-772E6812A942}"/>
              </a:ext>
            </a:extLst>
          </p:cNvPr>
          <p:cNvSpPr>
            <a:spLocks noGrp="1"/>
          </p:cNvSpPr>
          <p:nvPr>
            <p:ph type="title"/>
          </p:nvPr>
        </p:nvSpPr>
        <p:spPr/>
        <p:txBody>
          <a:bodyPr>
            <a:noAutofit/>
          </a:bodyPr>
          <a:lstStyle/>
          <a:p>
            <a:r>
              <a:rPr lang="sv-SE" sz="3200" dirty="0">
                <a:highlight>
                  <a:srgbClr val="FFFF00"/>
                </a:highlight>
              </a:rPr>
              <a:t>Brukarna upplever att de har inflytande och känner sig delaktiga i de insatser som beviljas</a:t>
            </a:r>
          </a:p>
        </p:txBody>
      </p:sp>
      <p:sp>
        <p:nvSpPr>
          <p:cNvPr id="3" name="Platshållare för innehåll 2">
            <a:extLst>
              <a:ext uri="{FF2B5EF4-FFF2-40B4-BE49-F238E27FC236}">
                <a16:creationId xmlns:a16="http://schemas.microsoft.com/office/drawing/2014/main" id="{63CB9D59-2752-FB08-A7F2-60F577CE3818}"/>
              </a:ext>
            </a:extLst>
          </p:cNvPr>
          <p:cNvSpPr>
            <a:spLocks noGrp="1"/>
          </p:cNvSpPr>
          <p:nvPr>
            <p:ph idx="1"/>
          </p:nvPr>
        </p:nvSpPr>
        <p:spPr>
          <a:xfrm>
            <a:off x="182880" y="1707622"/>
            <a:ext cx="8332470" cy="4296985"/>
          </a:xfrm>
        </p:spPr>
        <p:txBody>
          <a:bodyPr>
            <a:normAutofit fontScale="32500" lnSpcReduction="20000"/>
          </a:bodyPr>
          <a:lstStyle/>
          <a:p>
            <a:pPr marL="0" indent="0">
              <a:lnSpc>
                <a:spcPct val="170000"/>
              </a:lnSpc>
              <a:buNone/>
            </a:pPr>
            <a:r>
              <a:rPr lang="sv-SE" b="1" i="0" dirty="0">
                <a:solidFill>
                  <a:srgbClr val="000000"/>
                </a:solidFill>
                <a:effectLst/>
                <a:latin typeface="Roboto" panose="02000000000000000000" pitchFamily="2" charset="0"/>
              </a:rPr>
              <a:t>Verksamheterna inom Sektor omsorg har aktivt arbetat med delaktighet. Bedömningen utifrån dialogdagar, de genomförda aktiviteterna samt brukarundersökningarna i verksamheterna är att målet är till större del uppfyllt.</a:t>
            </a:r>
          </a:p>
          <a:p>
            <a:pPr marL="0" indent="0">
              <a:buNone/>
            </a:pPr>
            <a:r>
              <a:rPr lang="sv-SE" dirty="0"/>
              <a:t>Fokus, resultat och utvärdering</a:t>
            </a:r>
          </a:p>
          <a:p>
            <a:r>
              <a:rPr lang="sv-SE" dirty="0">
                <a:solidFill>
                  <a:srgbClr val="000000"/>
                </a:solidFill>
                <a:latin typeface="Roboto" panose="02000000000000000000" pitchFamily="2" charset="0"/>
              </a:rPr>
              <a:t>Ä</a:t>
            </a:r>
            <a:r>
              <a:rPr lang="sv-SE" b="0" i="0" dirty="0">
                <a:solidFill>
                  <a:srgbClr val="000000"/>
                </a:solidFill>
                <a:effectLst/>
                <a:latin typeface="Roboto" panose="02000000000000000000" pitchFamily="2" charset="0"/>
              </a:rPr>
              <a:t>ldreomsorg har ett fokus på värdegrund, systematiskt arbetsmiljöarbete och genomförandeplaner.</a:t>
            </a:r>
          </a:p>
          <a:p>
            <a:pPr marL="0" indent="0">
              <a:buNone/>
            </a:pPr>
            <a:r>
              <a:rPr lang="sv-SE" dirty="0">
                <a:solidFill>
                  <a:srgbClr val="000000"/>
                </a:solidFill>
                <a:latin typeface="Roboto" panose="02000000000000000000" pitchFamily="2" charset="0"/>
              </a:rPr>
              <a:t>         -</a:t>
            </a:r>
            <a:r>
              <a:rPr lang="sv-SE" b="0" i="0" dirty="0">
                <a:solidFill>
                  <a:srgbClr val="000000"/>
                </a:solidFill>
                <a:effectLst/>
                <a:latin typeface="Roboto" panose="02000000000000000000" pitchFamily="2" charset="0"/>
              </a:rPr>
              <a:t> Arbetet har gett gott resultat, det märkts vid årets dialogdagar och uppföljning under hösten 2023    </a:t>
            </a:r>
          </a:p>
          <a:p>
            <a:pPr marL="0" indent="0">
              <a:buNone/>
            </a:pPr>
            <a:r>
              <a:rPr lang="sv-SE" b="0" i="0" dirty="0">
                <a:solidFill>
                  <a:srgbClr val="000000"/>
                </a:solidFill>
                <a:effectLst/>
                <a:latin typeface="Roboto" panose="02000000000000000000" pitchFamily="2" charset="0"/>
              </a:rPr>
              <a:t>           då alla enheterna uppger att de är klara eller nästan i fas med genomförandeplaner. </a:t>
            </a:r>
          </a:p>
          <a:p>
            <a:pPr marL="0" indent="0">
              <a:buNone/>
            </a:pPr>
            <a:r>
              <a:rPr lang="sv-SE" dirty="0">
                <a:solidFill>
                  <a:srgbClr val="000000"/>
                </a:solidFill>
                <a:latin typeface="Roboto" panose="02000000000000000000" pitchFamily="2" charset="0"/>
              </a:rPr>
              <a:t>          - </a:t>
            </a:r>
            <a:r>
              <a:rPr lang="sv-SE" b="0" i="0" dirty="0">
                <a:solidFill>
                  <a:srgbClr val="000000"/>
                </a:solidFill>
                <a:effectLst/>
                <a:latin typeface="Roboto" panose="02000000000000000000" pitchFamily="2" charset="0"/>
              </a:rPr>
              <a:t>Nu arbetar enheterna vidare med fler arbetssätt, till exempel </a:t>
            </a:r>
            <a:r>
              <a:rPr lang="sv-SE" b="0" i="0" dirty="0" err="1">
                <a:solidFill>
                  <a:srgbClr val="000000"/>
                </a:solidFill>
                <a:effectLst/>
                <a:latin typeface="Roboto" panose="02000000000000000000" pitchFamily="2" charset="0"/>
              </a:rPr>
              <a:t>kontaktmanaskap</a:t>
            </a:r>
            <a:r>
              <a:rPr lang="sv-SE" b="0" i="0" dirty="0">
                <a:solidFill>
                  <a:srgbClr val="000000"/>
                </a:solidFill>
                <a:effectLst/>
                <a:latin typeface="Roboto" panose="02000000000000000000" pitchFamily="2" charset="0"/>
              </a:rPr>
              <a:t>. inflyttningssamtal, vårdprevention</a:t>
            </a:r>
          </a:p>
          <a:p>
            <a:pPr marL="0" indent="0">
              <a:buNone/>
            </a:pPr>
            <a:r>
              <a:rPr lang="sv-SE" dirty="0">
                <a:solidFill>
                  <a:srgbClr val="000000"/>
                </a:solidFill>
                <a:latin typeface="Roboto" panose="02000000000000000000" pitchFamily="2" charset="0"/>
              </a:rPr>
              <a:t>             </a:t>
            </a:r>
            <a:r>
              <a:rPr lang="sv-SE" b="0" i="0" dirty="0">
                <a:solidFill>
                  <a:srgbClr val="000000"/>
                </a:solidFill>
                <a:effectLst/>
                <a:latin typeface="Roboto" panose="02000000000000000000" pitchFamily="2" charset="0"/>
              </a:rPr>
              <a:t>teamsmöten samt brukar- och anhörigråd.</a:t>
            </a:r>
          </a:p>
          <a:p>
            <a:pPr marL="0" indent="0">
              <a:buNone/>
            </a:pPr>
            <a:endParaRPr lang="sv-SE" b="0" i="0" dirty="0">
              <a:solidFill>
                <a:srgbClr val="000000"/>
              </a:solidFill>
              <a:effectLst/>
              <a:latin typeface="Roboto" panose="02000000000000000000" pitchFamily="2" charset="0"/>
            </a:endParaRPr>
          </a:p>
          <a:p>
            <a:r>
              <a:rPr lang="sv-SE" dirty="0">
                <a:solidFill>
                  <a:srgbClr val="000000"/>
                </a:solidFill>
                <a:latin typeface="Roboto" panose="02000000000000000000" pitchFamily="2" charset="0"/>
              </a:rPr>
              <a:t>F</a:t>
            </a:r>
            <a:r>
              <a:rPr lang="sv-SE" b="0" i="0" dirty="0">
                <a:solidFill>
                  <a:srgbClr val="000000"/>
                </a:solidFill>
                <a:effectLst/>
                <a:latin typeface="Roboto" panose="02000000000000000000" pitchFamily="2" charset="0"/>
              </a:rPr>
              <a:t>unktionshinderområdet har genomfört en brukarundersökning. </a:t>
            </a:r>
          </a:p>
          <a:p>
            <a:pPr marL="0" indent="0">
              <a:buNone/>
            </a:pPr>
            <a:r>
              <a:rPr lang="sv-SE" dirty="0">
                <a:solidFill>
                  <a:srgbClr val="000000"/>
                </a:solidFill>
                <a:latin typeface="Roboto" panose="02000000000000000000" pitchFamily="2" charset="0"/>
              </a:rPr>
              <a:t>           -</a:t>
            </a:r>
            <a:r>
              <a:rPr lang="sv-SE" b="0" i="0" dirty="0">
                <a:solidFill>
                  <a:srgbClr val="000000"/>
                </a:solidFill>
                <a:effectLst/>
                <a:latin typeface="Roboto" panose="02000000000000000000" pitchFamily="2" charset="0"/>
              </a:rPr>
              <a:t>Det behöver noteras att det är svårt att dra slutsatser utifrån resultatet då antal brukaren inom verksamheten är få</a:t>
            </a:r>
          </a:p>
          <a:p>
            <a:pPr marL="0" indent="0">
              <a:buNone/>
            </a:pPr>
            <a:r>
              <a:rPr lang="sv-SE" dirty="0">
                <a:solidFill>
                  <a:srgbClr val="000000"/>
                </a:solidFill>
                <a:latin typeface="Roboto" panose="02000000000000000000" pitchFamily="2" charset="0"/>
              </a:rPr>
              <a:t>             </a:t>
            </a:r>
            <a:r>
              <a:rPr lang="sv-SE" b="0" i="0" dirty="0">
                <a:solidFill>
                  <a:srgbClr val="000000"/>
                </a:solidFill>
                <a:effectLst/>
                <a:latin typeface="Roboto" panose="02000000000000000000" pitchFamily="2" charset="0"/>
              </a:rPr>
              <a:t>och där varje enskilt svar får stort verkan på resultatet. </a:t>
            </a:r>
          </a:p>
          <a:p>
            <a:pPr marL="0" indent="0">
              <a:buNone/>
            </a:pPr>
            <a:r>
              <a:rPr lang="sv-SE" dirty="0">
                <a:solidFill>
                  <a:srgbClr val="000000"/>
                </a:solidFill>
                <a:latin typeface="Roboto" panose="02000000000000000000" pitchFamily="2" charset="0"/>
              </a:rPr>
              <a:t>            -R</a:t>
            </a:r>
            <a:r>
              <a:rPr lang="sv-SE" b="0" i="0" dirty="0">
                <a:solidFill>
                  <a:srgbClr val="000000"/>
                </a:solidFill>
                <a:effectLst/>
                <a:latin typeface="Roboto" panose="02000000000000000000" pitchFamily="2" charset="0"/>
              </a:rPr>
              <a:t>esultatet är svårt att generalisera och användas övergripande. Det utesluter dock inte att verksamheterna behöver</a:t>
            </a:r>
          </a:p>
          <a:p>
            <a:pPr marL="0" indent="0">
              <a:buNone/>
            </a:pPr>
            <a:r>
              <a:rPr lang="sv-SE" dirty="0">
                <a:solidFill>
                  <a:srgbClr val="000000"/>
                </a:solidFill>
                <a:latin typeface="Roboto" panose="02000000000000000000" pitchFamily="2" charset="0"/>
              </a:rPr>
              <a:t>              </a:t>
            </a:r>
            <a:r>
              <a:rPr lang="sv-SE" b="0" i="0" dirty="0">
                <a:solidFill>
                  <a:srgbClr val="000000"/>
                </a:solidFill>
                <a:effectLst/>
                <a:latin typeface="Roboto" panose="02000000000000000000" pitchFamily="2" charset="0"/>
              </a:rPr>
              <a:t>arbeta vidare med svar som är utmärkande.</a:t>
            </a:r>
          </a:p>
          <a:p>
            <a:pPr>
              <a:lnSpc>
                <a:spcPct val="170000"/>
              </a:lnSpc>
            </a:pPr>
            <a:r>
              <a:rPr lang="sv-SE" b="0" i="0" dirty="0" err="1">
                <a:solidFill>
                  <a:srgbClr val="000000"/>
                </a:solidFill>
                <a:effectLst/>
                <a:latin typeface="Roboto" panose="02000000000000000000" pitchFamily="2" charset="0"/>
              </a:rPr>
              <a:t>IFE:s</a:t>
            </a:r>
            <a:r>
              <a:rPr lang="sv-SE" b="0" i="0" dirty="0">
                <a:solidFill>
                  <a:srgbClr val="000000"/>
                </a:solidFill>
                <a:effectLst/>
                <a:latin typeface="Roboto" panose="02000000000000000000" pitchFamily="2" charset="0"/>
              </a:rPr>
              <a:t> brukarundersökningen är utförd inom de olika grupperna</a:t>
            </a:r>
          </a:p>
          <a:p>
            <a:pPr marL="0" indent="0">
              <a:lnSpc>
                <a:spcPct val="170000"/>
              </a:lnSpc>
              <a:buNone/>
            </a:pPr>
            <a:r>
              <a:rPr lang="sv-SE" dirty="0">
                <a:solidFill>
                  <a:srgbClr val="000000"/>
                </a:solidFill>
                <a:latin typeface="Roboto" panose="02000000000000000000" pitchFamily="2" charset="0"/>
              </a:rPr>
              <a:t>               -</a:t>
            </a:r>
            <a:r>
              <a:rPr lang="sv-SE" b="0" i="0" dirty="0">
                <a:solidFill>
                  <a:srgbClr val="000000"/>
                </a:solidFill>
                <a:effectLst/>
                <a:latin typeface="Roboto" panose="02000000000000000000" pitchFamily="2" charset="0"/>
              </a:rPr>
              <a:t> </a:t>
            </a:r>
            <a:r>
              <a:rPr lang="sv-SE" dirty="0">
                <a:solidFill>
                  <a:srgbClr val="000000"/>
                </a:solidFill>
                <a:latin typeface="Roboto" panose="02000000000000000000" pitchFamily="2" charset="0"/>
              </a:rPr>
              <a:t>E</a:t>
            </a:r>
            <a:r>
              <a:rPr lang="sv-SE" b="0" i="0" dirty="0">
                <a:solidFill>
                  <a:srgbClr val="000000"/>
                </a:solidFill>
                <a:effectLst/>
                <a:latin typeface="Roboto" panose="02000000000000000000" pitchFamily="2" charset="0"/>
              </a:rPr>
              <a:t>fterfrågas den enskildes synpunkter på hur dennes situation kan förändras, där 96,75% anser att detta är uppnått.  Enskilt är siffrorna 95%- 100%. De </a:t>
            </a:r>
          </a:p>
          <a:p>
            <a:pPr marL="0" indent="0">
              <a:lnSpc>
                <a:spcPct val="170000"/>
              </a:lnSpc>
              <a:buNone/>
            </a:pPr>
            <a:r>
              <a:rPr lang="sv-SE" dirty="0">
                <a:solidFill>
                  <a:srgbClr val="000000"/>
                </a:solidFill>
                <a:latin typeface="Roboto" panose="02000000000000000000" pitchFamily="2" charset="0"/>
              </a:rPr>
              <a:t>                    </a:t>
            </a:r>
            <a:r>
              <a:rPr lang="sv-SE" b="0" i="0" dirty="0">
                <a:solidFill>
                  <a:srgbClr val="000000"/>
                </a:solidFill>
                <a:effectLst/>
                <a:latin typeface="Roboto" panose="02000000000000000000" pitchFamily="2" charset="0"/>
              </a:rPr>
              <a:t>fick bra resultat på tillgänglighet. </a:t>
            </a:r>
            <a:endParaRPr lang="sv-SE" dirty="0"/>
          </a:p>
        </p:txBody>
      </p:sp>
      <p:pic>
        <p:nvPicPr>
          <p:cNvPr id="4" name="Bildobjekt 3">
            <a:extLst>
              <a:ext uri="{FF2B5EF4-FFF2-40B4-BE49-F238E27FC236}">
                <a16:creationId xmlns:a16="http://schemas.microsoft.com/office/drawing/2014/main" id="{A949F53C-8F82-3DF8-03D2-33E7D8832A08}"/>
              </a:ext>
            </a:extLst>
          </p:cNvPr>
          <p:cNvPicPr>
            <a:picLocks noChangeAspect="1"/>
          </p:cNvPicPr>
          <p:nvPr/>
        </p:nvPicPr>
        <p:blipFill>
          <a:blip r:embed="rId2"/>
          <a:stretch>
            <a:fillRect/>
          </a:stretch>
        </p:blipFill>
        <p:spPr>
          <a:xfrm>
            <a:off x="7004867" y="2451888"/>
            <a:ext cx="1394824" cy="1414718"/>
          </a:xfrm>
          <a:prstGeom prst="rect">
            <a:avLst/>
          </a:prstGeom>
        </p:spPr>
      </p:pic>
    </p:spTree>
    <p:extLst>
      <p:ext uri="{BB962C8B-B14F-4D97-AF65-F5344CB8AC3E}">
        <p14:creationId xmlns:p14="http://schemas.microsoft.com/office/powerpoint/2010/main" val="88113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10A309-4A41-07EF-E376-0CF00BE23367}"/>
              </a:ext>
            </a:extLst>
          </p:cNvPr>
          <p:cNvSpPr>
            <a:spLocks noGrp="1"/>
          </p:cNvSpPr>
          <p:nvPr>
            <p:ph type="title"/>
          </p:nvPr>
        </p:nvSpPr>
        <p:spPr/>
        <p:txBody>
          <a:bodyPr/>
          <a:lstStyle/>
          <a:p>
            <a:r>
              <a:rPr lang="sv-SE" dirty="0"/>
              <a:t>Indikatorer</a:t>
            </a:r>
          </a:p>
        </p:txBody>
      </p:sp>
      <p:pic>
        <p:nvPicPr>
          <p:cNvPr id="5" name="Platshållare för innehåll 4">
            <a:extLst>
              <a:ext uri="{FF2B5EF4-FFF2-40B4-BE49-F238E27FC236}">
                <a16:creationId xmlns:a16="http://schemas.microsoft.com/office/drawing/2014/main" id="{94D03818-ACC8-320D-2925-43FF15E96274}"/>
              </a:ext>
            </a:extLst>
          </p:cNvPr>
          <p:cNvPicPr>
            <a:picLocks noGrp="1" noChangeAspect="1"/>
          </p:cNvPicPr>
          <p:nvPr>
            <p:ph idx="1"/>
          </p:nvPr>
        </p:nvPicPr>
        <p:blipFill rotWithShape="1">
          <a:blip r:embed="rId2"/>
          <a:srcRect l="21733" t="47422" r="59741" b="19599"/>
          <a:stretch/>
        </p:blipFill>
        <p:spPr>
          <a:xfrm>
            <a:off x="1053735" y="1628964"/>
            <a:ext cx="6583681" cy="3106912"/>
          </a:xfrm>
        </p:spPr>
      </p:pic>
    </p:spTree>
    <p:extLst>
      <p:ext uri="{BB962C8B-B14F-4D97-AF65-F5344CB8AC3E}">
        <p14:creationId xmlns:p14="http://schemas.microsoft.com/office/powerpoint/2010/main" val="289438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4FD72E-AF7F-A44C-6BC4-4E75656FA350}"/>
              </a:ext>
            </a:extLst>
          </p:cNvPr>
          <p:cNvSpPr>
            <a:spLocks noGrp="1"/>
          </p:cNvSpPr>
          <p:nvPr>
            <p:ph type="title"/>
          </p:nvPr>
        </p:nvSpPr>
        <p:spPr>
          <a:xfrm>
            <a:off x="628650" y="256170"/>
            <a:ext cx="7886700" cy="1325563"/>
          </a:xfrm>
        </p:spPr>
        <p:txBody>
          <a:bodyPr>
            <a:normAutofit/>
          </a:bodyPr>
          <a:lstStyle/>
          <a:p>
            <a:r>
              <a:rPr lang="sv-SE" sz="3600" dirty="0">
                <a:solidFill>
                  <a:schemeClr val="tx1"/>
                </a:solidFill>
                <a:highlight>
                  <a:srgbClr val="008000"/>
                </a:highlight>
              </a:rPr>
              <a:t>Socialnämnden verkar för en</a:t>
            </a:r>
            <a:br>
              <a:rPr lang="sv-SE" sz="3600" dirty="0">
                <a:solidFill>
                  <a:schemeClr val="tx1"/>
                </a:solidFill>
                <a:highlight>
                  <a:srgbClr val="008000"/>
                </a:highlight>
              </a:rPr>
            </a:br>
            <a:r>
              <a:rPr lang="sv-SE" sz="3600" dirty="0">
                <a:solidFill>
                  <a:schemeClr val="tx1"/>
                </a:solidFill>
                <a:highlight>
                  <a:srgbClr val="008000"/>
                </a:highlight>
              </a:rPr>
              <a:t>  begränsad klimatpåverkan</a:t>
            </a:r>
          </a:p>
        </p:txBody>
      </p:sp>
      <p:sp>
        <p:nvSpPr>
          <p:cNvPr id="3" name="Platshållare för innehåll 2">
            <a:extLst>
              <a:ext uri="{FF2B5EF4-FFF2-40B4-BE49-F238E27FC236}">
                <a16:creationId xmlns:a16="http://schemas.microsoft.com/office/drawing/2014/main" id="{28BF326C-1176-B6CE-5531-1D0AD06C0FA5}"/>
              </a:ext>
            </a:extLst>
          </p:cNvPr>
          <p:cNvSpPr>
            <a:spLocks noGrp="1"/>
          </p:cNvSpPr>
          <p:nvPr>
            <p:ph idx="1"/>
          </p:nvPr>
        </p:nvSpPr>
        <p:spPr/>
        <p:txBody>
          <a:bodyPr>
            <a:normAutofit fontScale="32500" lnSpcReduction="20000"/>
          </a:bodyPr>
          <a:lstStyle/>
          <a:p>
            <a:pPr marL="0" indent="0">
              <a:buNone/>
            </a:pPr>
            <a:r>
              <a:rPr lang="sv-SE" sz="4000" b="1" i="0" dirty="0">
                <a:solidFill>
                  <a:srgbClr val="000000"/>
                </a:solidFill>
                <a:effectLst/>
                <a:latin typeface="Roboto" panose="02000000000000000000" pitchFamily="2" charset="0"/>
              </a:rPr>
              <a:t>Redan under delåret 2023 har sektor omsorg uppnått nämndens mål  för en begränsad klimatpåverkan. Verksamheterna inom Sektor omsorg har aktivt arbetat med att begränsa klimatpåverkan. </a:t>
            </a:r>
          </a:p>
          <a:p>
            <a:pPr marL="0" indent="0">
              <a:buNone/>
            </a:pPr>
            <a:r>
              <a:rPr lang="sv-SE" sz="3400" dirty="0">
                <a:solidFill>
                  <a:srgbClr val="000000"/>
                </a:solidFill>
                <a:latin typeface="Roboto" panose="02000000000000000000" pitchFamily="2" charset="0"/>
              </a:rPr>
              <a:t>Exempel på verksamheternas arbete för att förbättra miljöpåverkan</a:t>
            </a:r>
            <a:endParaRPr lang="sv-SE" sz="3400" b="0" i="0" dirty="0">
              <a:solidFill>
                <a:srgbClr val="000000"/>
              </a:solidFill>
              <a:effectLst/>
              <a:latin typeface="Roboto" panose="02000000000000000000" pitchFamily="2" charset="0"/>
            </a:endParaRPr>
          </a:p>
          <a:p>
            <a:pPr algn="l">
              <a:lnSpc>
                <a:spcPct val="120000"/>
              </a:lnSpc>
              <a:buFont typeface="Arial" panose="020B0604020202020204" pitchFamily="34" charset="0"/>
              <a:buChar char="•"/>
            </a:pPr>
            <a:r>
              <a:rPr lang="sv-SE" sz="3400" b="0" i="0" dirty="0">
                <a:solidFill>
                  <a:srgbClr val="000000"/>
                </a:solidFill>
                <a:effectLst/>
                <a:latin typeface="Roboto" panose="02000000000000000000" pitchFamily="2" charset="0"/>
              </a:rPr>
              <a:t>Verksamheterna köper in produkter via ett e-handelssystem där upphandlade produkter som klarar miljökraven rankas högst.</a:t>
            </a:r>
          </a:p>
          <a:p>
            <a:pPr algn="l">
              <a:lnSpc>
                <a:spcPct val="120000"/>
              </a:lnSpc>
              <a:buFont typeface="Arial" panose="020B0604020202020204" pitchFamily="34" charset="0"/>
              <a:buChar char="•"/>
            </a:pPr>
            <a:r>
              <a:rPr lang="sv-SE" sz="3400" b="0" i="0" dirty="0">
                <a:solidFill>
                  <a:srgbClr val="000000"/>
                </a:solidFill>
                <a:effectLst/>
                <a:latin typeface="Roboto" panose="02000000000000000000" pitchFamily="2" charset="0"/>
              </a:rPr>
              <a:t>Minska utsläpp i samband med bilåkandet genom möjlighet att leasas och används el-bilar. Inom verksamheterna där det är möjligt har man satsat på </a:t>
            </a:r>
            <a:r>
              <a:rPr lang="sv-SE" sz="3400" b="0" i="0" dirty="0" err="1">
                <a:solidFill>
                  <a:srgbClr val="000000"/>
                </a:solidFill>
                <a:effectLst/>
                <a:latin typeface="Roboto" panose="02000000000000000000" pitchFamily="2" charset="0"/>
              </a:rPr>
              <a:t>elcyklar</a:t>
            </a:r>
            <a:r>
              <a:rPr lang="sv-SE" sz="3400" b="0" i="0" dirty="0">
                <a:solidFill>
                  <a:srgbClr val="000000"/>
                </a:solidFill>
                <a:effectLst/>
                <a:latin typeface="Roboto" panose="02000000000000000000" pitchFamily="2" charset="0"/>
              </a:rPr>
              <a:t>. </a:t>
            </a:r>
          </a:p>
          <a:p>
            <a:pPr algn="l">
              <a:lnSpc>
                <a:spcPct val="120000"/>
              </a:lnSpc>
              <a:buFont typeface="Arial" panose="020B0604020202020204" pitchFamily="34" charset="0"/>
              <a:buChar char="•"/>
            </a:pPr>
            <a:r>
              <a:rPr lang="sv-SE" sz="3400" b="0" i="0" dirty="0">
                <a:solidFill>
                  <a:srgbClr val="000000"/>
                </a:solidFill>
                <a:effectLst/>
                <a:latin typeface="Roboto" panose="02000000000000000000" pitchFamily="2" charset="0"/>
              </a:rPr>
              <a:t>Digitala verktyg och hjälpmedel bidrar också till att minska bilåkandet, till exempel </a:t>
            </a:r>
            <a:r>
              <a:rPr lang="sv-SE" sz="3400" b="0" i="0" dirty="0" err="1">
                <a:solidFill>
                  <a:srgbClr val="000000"/>
                </a:solidFill>
                <a:effectLst/>
                <a:latin typeface="Roboto" panose="02000000000000000000" pitchFamily="2" charset="0"/>
              </a:rPr>
              <a:t>rotobed</a:t>
            </a:r>
            <a:r>
              <a:rPr lang="sv-SE" sz="3400" b="0" i="0" dirty="0">
                <a:solidFill>
                  <a:srgbClr val="000000"/>
                </a:solidFill>
                <a:effectLst/>
                <a:latin typeface="Roboto" panose="02000000000000000000" pitchFamily="2" charset="0"/>
              </a:rPr>
              <a:t>, VR-glasögon, digital introduktion och medicinrobotar.</a:t>
            </a:r>
          </a:p>
          <a:p>
            <a:pPr algn="l">
              <a:lnSpc>
                <a:spcPct val="120000"/>
              </a:lnSpc>
              <a:buFont typeface="Arial" panose="020B0604020202020204" pitchFamily="34" charset="0"/>
              <a:buChar char="•"/>
            </a:pPr>
            <a:r>
              <a:rPr lang="sv-SE" sz="3400" b="0" i="0" dirty="0">
                <a:solidFill>
                  <a:srgbClr val="000000"/>
                </a:solidFill>
                <a:effectLst/>
                <a:latin typeface="Roboto" panose="02000000000000000000" pitchFamily="2" charset="0"/>
              </a:rPr>
              <a:t>Medicinskålar torkas ut istället för att diskas, för att inte medicinrester ska hamna i avloppsvattnet.</a:t>
            </a:r>
          </a:p>
          <a:p>
            <a:pPr algn="l">
              <a:lnSpc>
                <a:spcPct val="120000"/>
              </a:lnSpc>
              <a:buFont typeface="Arial" panose="020B0604020202020204" pitchFamily="34" charset="0"/>
              <a:buChar char="•"/>
            </a:pPr>
            <a:r>
              <a:rPr lang="sv-SE" sz="3400" b="0" i="0" dirty="0">
                <a:solidFill>
                  <a:srgbClr val="000000"/>
                </a:solidFill>
                <a:effectLst/>
                <a:latin typeface="Roboto" panose="02000000000000000000" pitchFamily="2" charset="0"/>
              </a:rPr>
              <a:t>Sopsortering i sektor omsorgs verksamheter har utvecklats och finns i samtliga verksamheter.</a:t>
            </a:r>
          </a:p>
          <a:p>
            <a:pPr algn="l">
              <a:lnSpc>
                <a:spcPct val="120000"/>
              </a:lnSpc>
              <a:buFont typeface="Arial" panose="020B0604020202020204" pitchFamily="34" charset="0"/>
              <a:buChar char="•"/>
            </a:pPr>
            <a:r>
              <a:rPr lang="sv-SE" sz="3400" b="0" i="0" dirty="0">
                <a:solidFill>
                  <a:srgbClr val="000000"/>
                </a:solidFill>
                <a:effectLst/>
                <a:latin typeface="Roboto" panose="02000000000000000000" pitchFamily="2" charset="0"/>
              </a:rPr>
              <a:t>Inom daglig verksamhet finns ett arbetsuppdrag att slå isär tomma hagelhylsor, sortera avfallet och åka till återvinningen.</a:t>
            </a:r>
          </a:p>
          <a:p>
            <a:pPr algn="l">
              <a:lnSpc>
                <a:spcPct val="120000"/>
              </a:lnSpc>
              <a:buFont typeface="Arial" panose="020B0604020202020204" pitchFamily="34" charset="0"/>
              <a:buChar char="•"/>
            </a:pPr>
            <a:r>
              <a:rPr lang="sv-SE" sz="3400" b="0" i="0" dirty="0">
                <a:solidFill>
                  <a:srgbClr val="000000"/>
                </a:solidFill>
                <a:effectLst/>
                <a:latin typeface="Roboto" panose="02000000000000000000" pitchFamily="2" charset="0"/>
              </a:rPr>
              <a:t>Inom IFE har det skett en ökning av digitala möten för att spara bilåkandet.</a:t>
            </a:r>
          </a:p>
          <a:p>
            <a:pPr marL="0" indent="0">
              <a:buNone/>
            </a:pPr>
            <a:br>
              <a:rPr lang="sv-SE" sz="3400" dirty="0"/>
            </a:br>
            <a:endParaRPr lang="sv-SE" sz="3400" dirty="0"/>
          </a:p>
        </p:txBody>
      </p:sp>
      <p:pic>
        <p:nvPicPr>
          <p:cNvPr id="4" name="Bildobjekt 3">
            <a:extLst>
              <a:ext uri="{FF2B5EF4-FFF2-40B4-BE49-F238E27FC236}">
                <a16:creationId xmlns:a16="http://schemas.microsoft.com/office/drawing/2014/main" id="{9A9C7B38-1157-CA61-E1E1-5A667F85AC5C}"/>
              </a:ext>
            </a:extLst>
          </p:cNvPr>
          <p:cNvPicPr>
            <a:picLocks noChangeAspect="1"/>
          </p:cNvPicPr>
          <p:nvPr/>
        </p:nvPicPr>
        <p:blipFill>
          <a:blip r:embed="rId2"/>
          <a:stretch>
            <a:fillRect/>
          </a:stretch>
        </p:blipFill>
        <p:spPr>
          <a:xfrm>
            <a:off x="6717030" y="130282"/>
            <a:ext cx="2366010" cy="1577340"/>
          </a:xfrm>
          <a:prstGeom prst="rect">
            <a:avLst/>
          </a:prstGeom>
        </p:spPr>
      </p:pic>
      <p:pic>
        <p:nvPicPr>
          <p:cNvPr id="5" name="Bildobjekt 4">
            <a:extLst>
              <a:ext uri="{FF2B5EF4-FFF2-40B4-BE49-F238E27FC236}">
                <a16:creationId xmlns:a16="http://schemas.microsoft.com/office/drawing/2014/main" id="{797DA0B4-3744-59C3-4DB0-D81EC6428BA0}"/>
              </a:ext>
            </a:extLst>
          </p:cNvPr>
          <p:cNvPicPr>
            <a:picLocks noChangeAspect="1"/>
          </p:cNvPicPr>
          <p:nvPr/>
        </p:nvPicPr>
        <p:blipFill>
          <a:blip r:embed="rId3"/>
          <a:stretch>
            <a:fillRect/>
          </a:stretch>
        </p:blipFill>
        <p:spPr>
          <a:xfrm>
            <a:off x="2937510" y="5319713"/>
            <a:ext cx="2914649" cy="1538287"/>
          </a:xfrm>
          <a:prstGeom prst="rect">
            <a:avLst/>
          </a:prstGeom>
        </p:spPr>
      </p:pic>
    </p:spTree>
    <p:extLst>
      <p:ext uri="{BB962C8B-B14F-4D97-AF65-F5344CB8AC3E}">
        <p14:creationId xmlns:p14="http://schemas.microsoft.com/office/powerpoint/2010/main" val="350708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2F2642-8316-56DF-0C36-A9905D520A95}"/>
              </a:ext>
            </a:extLst>
          </p:cNvPr>
          <p:cNvSpPr>
            <a:spLocks noGrp="1"/>
          </p:cNvSpPr>
          <p:nvPr>
            <p:ph type="title"/>
          </p:nvPr>
        </p:nvSpPr>
        <p:spPr/>
        <p:txBody>
          <a:bodyPr/>
          <a:lstStyle/>
          <a:p>
            <a:r>
              <a:rPr lang="sv-SE" dirty="0"/>
              <a:t>Indikatorer</a:t>
            </a:r>
          </a:p>
        </p:txBody>
      </p:sp>
      <p:pic>
        <p:nvPicPr>
          <p:cNvPr id="4" name="Bildobjekt 3">
            <a:extLst>
              <a:ext uri="{FF2B5EF4-FFF2-40B4-BE49-F238E27FC236}">
                <a16:creationId xmlns:a16="http://schemas.microsoft.com/office/drawing/2014/main" id="{B0E292A5-5BB4-EF96-533D-207B7205D460}"/>
              </a:ext>
            </a:extLst>
          </p:cNvPr>
          <p:cNvPicPr>
            <a:picLocks noChangeAspect="1"/>
          </p:cNvPicPr>
          <p:nvPr/>
        </p:nvPicPr>
        <p:blipFill rotWithShape="1">
          <a:blip r:embed="rId2"/>
          <a:srcRect l="22285" t="25093" r="58020" b="27734"/>
          <a:stretch/>
        </p:blipFill>
        <p:spPr>
          <a:xfrm>
            <a:off x="923453" y="1267669"/>
            <a:ext cx="6748970" cy="4546495"/>
          </a:xfrm>
          <a:prstGeom prst="rect">
            <a:avLst/>
          </a:prstGeom>
        </p:spPr>
      </p:pic>
      <p:sp>
        <p:nvSpPr>
          <p:cNvPr id="7" name="Platshållare för innehåll 6">
            <a:extLst>
              <a:ext uri="{FF2B5EF4-FFF2-40B4-BE49-F238E27FC236}">
                <a16:creationId xmlns:a16="http://schemas.microsoft.com/office/drawing/2014/main" id="{99D346D7-2062-48C6-A427-5CCF03E3806F}"/>
              </a:ext>
            </a:extLst>
          </p:cNvPr>
          <p:cNvSpPr>
            <a:spLocks noGrp="1"/>
          </p:cNvSpPr>
          <p:nvPr>
            <p:ph idx="1"/>
          </p:nvPr>
        </p:nvSpPr>
        <p:spPr>
          <a:xfrm>
            <a:off x="809719" y="4468063"/>
            <a:ext cx="7886700" cy="3779309"/>
          </a:xfrm>
        </p:spPr>
        <p:txBody>
          <a:bodyPr/>
          <a:lstStyle/>
          <a:p>
            <a:endParaRPr lang="sv-SE" dirty="0"/>
          </a:p>
        </p:txBody>
      </p:sp>
    </p:spTree>
    <p:extLst>
      <p:ext uri="{BB962C8B-B14F-4D97-AF65-F5344CB8AC3E}">
        <p14:creationId xmlns:p14="http://schemas.microsoft.com/office/powerpoint/2010/main" val="2549439997"/>
      </p:ext>
    </p:extLst>
  </p:cSld>
  <p:clrMapOvr>
    <a:masterClrMapping/>
  </p:clrMapOvr>
</p:sld>
</file>

<file path=ppt/theme/theme1.xml><?xml version="1.0" encoding="utf-8"?>
<a:theme xmlns:a="http://schemas.openxmlformats.org/drawingml/2006/main" name="Götene Kommun 4x3">
  <a:themeElements>
    <a:clrScheme name="Götene 1">
      <a:dk1>
        <a:srgbClr val="000000"/>
      </a:dk1>
      <a:lt1>
        <a:srgbClr val="FFFFFF"/>
      </a:lt1>
      <a:dk2>
        <a:srgbClr val="006A5C"/>
      </a:dk2>
      <a:lt2>
        <a:srgbClr val="E3DED1"/>
      </a:lt2>
      <a:accent1>
        <a:srgbClr val="73BF1F"/>
      </a:accent1>
      <a:accent2>
        <a:srgbClr val="4FB3D3"/>
      </a:accent2>
      <a:accent3>
        <a:srgbClr val="005587"/>
      </a:accent3>
      <a:accent4>
        <a:srgbClr val="4E8542"/>
      </a:accent4>
      <a:accent5>
        <a:srgbClr val="D53F77"/>
      </a:accent5>
      <a:accent6>
        <a:srgbClr val="F2A900"/>
      </a:accent6>
      <a:hlink>
        <a:srgbClr val="4FB3D3"/>
      </a:hlink>
      <a:folHlink>
        <a:srgbClr val="A61900"/>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5035F84-643E-479E-A1BF-1E56A8616C67}" vid="{D6ADE476-9F3D-42B1-A45F-3BC46E1CE2A7}"/>
    </a:ext>
  </a:extLst>
</a:theme>
</file>

<file path=ppt/theme/theme2.xml><?xml version="1.0" encoding="utf-8"?>
<a:theme xmlns:a="http://schemas.openxmlformats.org/drawingml/2006/main" name="Götene Kommun">
  <a:themeElements>
    <a:clrScheme name="Götene 1">
      <a:dk1>
        <a:srgbClr val="000000"/>
      </a:dk1>
      <a:lt1>
        <a:srgbClr val="FFFFFF"/>
      </a:lt1>
      <a:dk2>
        <a:srgbClr val="006A5C"/>
      </a:dk2>
      <a:lt2>
        <a:srgbClr val="E3DED1"/>
      </a:lt2>
      <a:accent1>
        <a:srgbClr val="73BF1F"/>
      </a:accent1>
      <a:accent2>
        <a:srgbClr val="4FB3D3"/>
      </a:accent2>
      <a:accent3>
        <a:srgbClr val="005587"/>
      </a:accent3>
      <a:accent4>
        <a:srgbClr val="4E8542"/>
      </a:accent4>
      <a:accent5>
        <a:srgbClr val="D53F77"/>
      </a:accent5>
      <a:accent6>
        <a:srgbClr val="F2A900"/>
      </a:accent6>
      <a:hlink>
        <a:srgbClr val="4FB3D3"/>
      </a:hlink>
      <a:folHlink>
        <a:srgbClr val="A61900"/>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5035F84-643E-479E-A1BF-1E56A8616C67}" vid="{968A08BE-39BE-4C74-ABAA-9783D6ED5850}"/>
    </a:ext>
  </a:extLst>
</a:theme>
</file>

<file path=ppt/theme/theme3.xml><?xml version="1.0" encoding="utf-8"?>
<a:theme xmlns:a="http://schemas.openxmlformats.org/drawingml/2006/main" name="Götene Kommun - Kapitelsida bild">
  <a:themeElements>
    <a:clrScheme name="Götene 1">
      <a:dk1>
        <a:srgbClr val="000000"/>
      </a:dk1>
      <a:lt1>
        <a:srgbClr val="FFFFFF"/>
      </a:lt1>
      <a:dk2>
        <a:srgbClr val="006A5C"/>
      </a:dk2>
      <a:lt2>
        <a:srgbClr val="E3DED1"/>
      </a:lt2>
      <a:accent1>
        <a:srgbClr val="73BF1F"/>
      </a:accent1>
      <a:accent2>
        <a:srgbClr val="4FB3D3"/>
      </a:accent2>
      <a:accent3>
        <a:srgbClr val="005587"/>
      </a:accent3>
      <a:accent4>
        <a:srgbClr val="4E8542"/>
      </a:accent4>
      <a:accent5>
        <a:srgbClr val="D53F77"/>
      </a:accent5>
      <a:accent6>
        <a:srgbClr val="F2A900"/>
      </a:accent6>
      <a:hlink>
        <a:srgbClr val="4FB3D3"/>
      </a:hlink>
      <a:folHlink>
        <a:srgbClr val="A61900"/>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5035F84-643E-479E-A1BF-1E56A8616C67}" vid="{D5E27E40-F3B2-45C3-9536-CCF40B885824}"/>
    </a:ext>
  </a:extLst>
</a:theme>
</file>

<file path=docProps/app.xml><?xml version="1.0" encoding="utf-8"?>
<Properties xmlns="http://schemas.openxmlformats.org/officeDocument/2006/extended-properties" xmlns:vt="http://schemas.openxmlformats.org/officeDocument/2006/docPropsVTypes">
  <Template>Presentation standardbredd 4x3</Template>
  <TotalTime>3138</TotalTime>
  <Words>1780</Words>
  <Application>Microsoft Office PowerPoint</Application>
  <PresentationFormat>Bildspel på skärmen (4:3)</PresentationFormat>
  <Paragraphs>148</Paragraphs>
  <Slides>24</Slides>
  <Notes>0</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24</vt:i4>
      </vt:variant>
    </vt:vector>
  </HeadingPairs>
  <TitlesOfParts>
    <vt:vector size="31" baseType="lpstr">
      <vt:lpstr>Arial</vt:lpstr>
      <vt:lpstr>Calibri</vt:lpstr>
      <vt:lpstr>Roboto</vt:lpstr>
      <vt:lpstr>Trebuchet MS</vt:lpstr>
      <vt:lpstr>Götene Kommun 4x3</vt:lpstr>
      <vt:lpstr>Götene Kommun</vt:lpstr>
      <vt:lpstr>Götene Kommun - Kapitelsida bild</vt:lpstr>
      <vt:lpstr>Måluppfyllelse i årsredovisningen </vt:lpstr>
      <vt:lpstr>Brukaren känner sig trygga med socialnämndens insatser</vt:lpstr>
      <vt:lpstr>Indikatorer</vt:lpstr>
      <vt:lpstr>Socialnämnden motverkar utanförskap och arbetslöshet genom att arbeta utifrån ett socioekonomiskt förhållningssätt</vt:lpstr>
      <vt:lpstr>Indikatorer</vt:lpstr>
      <vt:lpstr>Brukarna upplever att de har inflytande och känner sig delaktiga i de insatser som beviljas</vt:lpstr>
      <vt:lpstr>Indikatorer</vt:lpstr>
      <vt:lpstr>Socialnämnden verkar för en   begränsad klimatpåverkan</vt:lpstr>
      <vt:lpstr>Indikatorer</vt:lpstr>
      <vt:lpstr>Alla brukare inom socialnämnden ska erbjudas en meningsfull vardag</vt:lpstr>
      <vt:lpstr>Riktade aktiviteter  -Budget i balans (finns under sektor omsorg men beskrivs inte  på nämndsnivå) -Ta fram minst ett utvecklingsområde för verksamheten</vt:lpstr>
      <vt:lpstr>Indikatorer</vt:lpstr>
      <vt:lpstr>Sektor omsorg är en attraktiv arbetsplats och verkar för ett hållbart arbetsliv</vt:lpstr>
      <vt:lpstr>Indikatorer</vt:lpstr>
      <vt:lpstr>Användandet av välfärldsteknik och digitalisering ska öka för brukarens självständighet och medföra effektivare arbetsmetoder</vt:lpstr>
      <vt:lpstr>Indikatorer</vt:lpstr>
      <vt:lpstr>PowerPoint-presentation</vt:lpstr>
      <vt:lpstr>PowerPoint-presentation</vt:lpstr>
      <vt:lpstr>Enhetsövergripande</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Linda Sundell</dc:creator>
  <cp:lastModifiedBy>Maria Johansson</cp:lastModifiedBy>
  <cp:revision>9</cp:revision>
  <dcterms:created xsi:type="dcterms:W3CDTF">2024-02-06T08:35:51Z</dcterms:created>
  <dcterms:modified xsi:type="dcterms:W3CDTF">2024-03-27T07:29:37Z</dcterms:modified>
</cp:coreProperties>
</file>