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3" r:id="rId1"/>
    <p:sldMasterId id="2147483660" r:id="rId2"/>
    <p:sldMasterId id="2147483680" r:id="rId3"/>
  </p:sldMasterIdLst>
  <p:notesMasterIdLst>
    <p:notesMasterId r:id="rId14"/>
  </p:notesMasterIdLst>
  <p:sldIdLst>
    <p:sldId id="260" r:id="rId4"/>
    <p:sldId id="264" r:id="rId5"/>
    <p:sldId id="261" r:id="rId6"/>
    <p:sldId id="267" r:id="rId7"/>
    <p:sldId id="268" r:id="rId8"/>
    <p:sldId id="269" r:id="rId9"/>
    <p:sldId id="270" r:id="rId10"/>
    <p:sldId id="271" r:id="rId11"/>
    <p:sldId id="257" r:id="rId12"/>
    <p:sldId id="263" r:id="rId13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3922" autoAdjust="0"/>
  </p:normalViewPr>
  <p:slideViewPr>
    <p:cSldViewPr snapToGrid="0" snapToObjects="1">
      <p:cViewPr varScale="1">
        <p:scale>
          <a:sx n="32" d="100"/>
          <a:sy n="32" d="100"/>
        </p:scale>
        <p:origin x="2284" y="2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CE9DD-EDE8-4D51-9F5C-911A706F6E05}" type="datetimeFigureOut">
              <a:rPr lang="sv-SE" smtClean="0"/>
              <a:t>2026-04-06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8AF3B9-4A68-488C-9443-E5B37B087987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3935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”Vad har gjort att kommunens resultat i Hemtjänstindex sjönk?”</a:t>
            </a:r>
          </a:p>
          <a:p>
            <a:endParaRPr lang="sv-SE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sv-S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Fördjupad rapport för att ta reda på mer i detalj vad det är som påverkat årets resultat. </a:t>
            </a:r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8AF3B9-4A68-488C-9443-E5B37B087987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345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Vad grundar sig hemtjänstindex på?</a:t>
            </a:r>
          </a:p>
          <a:p>
            <a:r>
              <a:rPr lang="sv-SE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Många olika delar som väger in till totalresultatet.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8AF3B9-4A68-488C-9443-E5B37B087987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9565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1:a platsen 2025 hade index på 83,6. </a:t>
            </a:r>
          </a:p>
          <a:p>
            <a:r>
              <a:rPr lang="sv-SE" dirty="0"/>
              <a:t>28 kommuner har ”högt värde” 77,9-83,6.</a:t>
            </a:r>
          </a:p>
          <a:p>
            <a:r>
              <a:rPr lang="sv-SE" dirty="0"/>
              <a:t>63 kommuner som har ”över medel” 71,9-77,8. </a:t>
            </a:r>
          </a:p>
          <a:p>
            <a:r>
              <a:rPr lang="sv-SE" dirty="0"/>
              <a:t>Gräns för ”under medel” går vid 65,7. </a:t>
            </a:r>
          </a:p>
          <a:p>
            <a:endParaRPr lang="sv-SE" dirty="0"/>
          </a:p>
          <a:p>
            <a:r>
              <a:rPr lang="sv-SE" dirty="0"/>
              <a:t>Lägsta 13,3 (Gällivare). Näst längst ner har 53,9.</a:t>
            </a:r>
          </a:p>
          <a:p>
            <a:endParaRPr lang="sv-SE" dirty="0"/>
          </a:p>
          <a:p>
            <a:r>
              <a:rPr lang="sv-SE" dirty="0"/>
              <a:t>Snäv lista, lite gör stor skillnad i ranking. </a:t>
            </a:r>
          </a:p>
          <a:p>
            <a:endParaRPr lang="sv-S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Fördjupad rapport – orsak till varför resultatet ser sämre ut 2025. Bekräftar vad vi gör bra och vad vi behöver jobba på (enligt index).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8AF3B9-4A68-488C-9443-E5B37B087987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702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buFont typeface="Arial" panose="020B0604020202020204" pitchFamily="34" charset="0"/>
              <a:buNone/>
            </a:pPr>
            <a:r>
              <a:rPr lang="sv-SE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Från fördjupade rapporten.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sv-SE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Räknesnurra som efterfrågas är inte möjligt i nuläget som avgiftsmodulen ser ut, kommer få fortsatt nedslag på den.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sv-SE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Information om val av utförare – finns inga privata utförare av hemvård i Götene, men det kan vara så att det räcker att skriva ut den informationen.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sv-SE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Personalkontinuiteten efterfrågas inte i nationella mätningar sedan 2024 </a:t>
            </a:r>
            <a:r>
              <a:rPr lang="sv-SE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pga</a:t>
            </a:r>
            <a:r>
              <a:rPr lang="sv-SE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ojämförbara svar. Götene slutade då mäta då vår kontinuitet var god. Men efterfrågas fortfarande i hemtjänstindex. Väg framåt?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8AF3B9-4A68-488C-9443-E5B37B087987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9596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sv-SE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Insats utan behovsprövning är igång och utvecklas. Behöver se till att det framgår tydligt på hemsidan.</a:t>
            </a:r>
          </a:p>
          <a:p>
            <a:endParaRPr lang="sv-SE" dirty="0"/>
          </a:p>
          <a:p>
            <a:r>
              <a:rPr lang="sv-SE" dirty="0"/>
              <a:t>Måste inte vara socionom, kan ha formell kompetens med andra utbildningar.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8AF3B9-4A68-488C-9443-E5B37B087987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093729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Utvecklingsområdet kommer från brukarundersökningen – oklarhet i vad de svarat på. Men upplevelsen är ändå hos våra brukare att de inte träffar sin fasta omsorgskontakt så ofta.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8AF3B9-4A68-488C-9443-E5B37B087987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7228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Rutin fast omsorgskontakt – Osäkerhet vid inrapportering, samt hur det sammanställs. Exempelvis inte på särskilt boende, ännu – utan en annan form- (måste inte vara </a:t>
            </a:r>
            <a:r>
              <a:rPr lang="sv-SE" dirty="0" err="1"/>
              <a:t>usk</a:t>
            </a:r>
            <a:r>
              <a:rPr lang="sv-SE" dirty="0"/>
              <a:t> osv).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8AF3B9-4A68-488C-9443-E5B37B087987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74694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sv-SE" dirty="0"/>
              <a:t>Sämre resultat än förra året, men fortfarande ett bra resultat.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Götene kommuns resultat i 2025 års Hemtjänstindex ligger i gruppen Över medel bland kommuner i Sverige.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Många delar vi fått feedback på är kring avsaknad av information; val av utförare, insatser utan behovsprövning. Enkla områden att börja med. Rutiner är även något som kommer arbetas med att tydliggöra.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sv-SE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sv-SE" dirty="0"/>
              <a:t>Räknesnurra och personalkontinuitet kommer bli ett nedslag på även nästa år (om de inte går på den nationella linjen att slopa personalkontinuiteten)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8AF3B9-4A68-488C-9443-E5B37B087987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169636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8AF3B9-4A68-488C-9443-E5B37B087987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7452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nuella indata 8"/>
          <p:cNvSpPr/>
          <p:nvPr userDrawn="1"/>
        </p:nvSpPr>
        <p:spPr>
          <a:xfrm rot="10800000">
            <a:off x="-2" y="-1"/>
            <a:ext cx="9144915" cy="593513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9"/>
              <a:gd name="connsiteY0" fmla="*/ 497 h 10000"/>
              <a:gd name="connsiteX1" fmla="*/ 10009 w 10009"/>
              <a:gd name="connsiteY1" fmla="*/ 0 h 10000"/>
              <a:gd name="connsiteX2" fmla="*/ 10009 w 10009"/>
              <a:gd name="connsiteY2" fmla="*/ 10000 h 10000"/>
              <a:gd name="connsiteX3" fmla="*/ 9 w 10009"/>
              <a:gd name="connsiteY3" fmla="*/ 10000 h 10000"/>
              <a:gd name="connsiteX4" fmla="*/ 0 w 10009"/>
              <a:gd name="connsiteY4" fmla="*/ 497 h 10000"/>
              <a:gd name="connsiteX0" fmla="*/ 1 w 10001"/>
              <a:gd name="connsiteY0" fmla="*/ 440 h 10000"/>
              <a:gd name="connsiteX1" fmla="*/ 10001 w 10001"/>
              <a:gd name="connsiteY1" fmla="*/ 0 h 10000"/>
              <a:gd name="connsiteX2" fmla="*/ 10001 w 10001"/>
              <a:gd name="connsiteY2" fmla="*/ 10000 h 10000"/>
              <a:gd name="connsiteX3" fmla="*/ 1 w 10001"/>
              <a:gd name="connsiteY3" fmla="*/ 10000 h 10000"/>
              <a:gd name="connsiteX4" fmla="*/ 1 w 10001"/>
              <a:gd name="connsiteY4" fmla="*/ 44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1" h="10000">
                <a:moveTo>
                  <a:pt x="1" y="440"/>
                </a:moveTo>
                <a:lnTo>
                  <a:pt x="10001" y="0"/>
                </a:lnTo>
                <a:lnTo>
                  <a:pt x="10001" y="10000"/>
                </a:lnTo>
                <a:lnTo>
                  <a:pt x="1" y="10000"/>
                </a:lnTo>
                <a:cubicBezTo>
                  <a:pt x="-2" y="6832"/>
                  <a:pt x="4" y="3608"/>
                  <a:pt x="1" y="44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0802" y="927628"/>
            <a:ext cx="6858000" cy="23876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100000"/>
              </a:lnSpc>
              <a:defRPr sz="45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0802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7783" y="6356351"/>
            <a:ext cx="1267884" cy="365125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fld id="{E691E663-F9DE-0044-86E6-42A30695B7D5}" type="datetimeFigureOut">
              <a:rPr lang="sv-SE" smtClean="0"/>
              <a:pPr/>
              <a:t>2026-04-06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8283" y="6356351"/>
            <a:ext cx="3086100" cy="365125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06999" y="6356351"/>
            <a:ext cx="1708150" cy="365125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fld id="{96B0A95A-0F51-4249-82A1-FB3A0CC60B4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4372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59210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dirty="0"/>
              <a:t>Dra bilden till platshållaren eller klicka på ikonen för att lägga till den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52213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E663-F9DE-0044-86E6-42A30695B7D5}" type="datetimeFigureOut">
              <a:rPr lang="sv-SE" smtClean="0"/>
              <a:t>2026-04-06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A95A-0F51-4249-82A1-FB3A0CC60B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2599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E663-F9DE-0044-86E6-42A30695B7D5}" type="datetimeFigureOut">
              <a:rPr lang="sv-SE" smtClean="0"/>
              <a:t>2026-04-06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A95A-0F51-4249-82A1-FB3A0CC60B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580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nuella indata 8"/>
          <p:cNvSpPr/>
          <p:nvPr userDrawn="1"/>
        </p:nvSpPr>
        <p:spPr>
          <a:xfrm rot="10800000">
            <a:off x="-2" y="-1"/>
            <a:ext cx="9144915" cy="593513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9"/>
              <a:gd name="connsiteY0" fmla="*/ 497 h 10000"/>
              <a:gd name="connsiteX1" fmla="*/ 10009 w 10009"/>
              <a:gd name="connsiteY1" fmla="*/ 0 h 10000"/>
              <a:gd name="connsiteX2" fmla="*/ 10009 w 10009"/>
              <a:gd name="connsiteY2" fmla="*/ 10000 h 10000"/>
              <a:gd name="connsiteX3" fmla="*/ 9 w 10009"/>
              <a:gd name="connsiteY3" fmla="*/ 10000 h 10000"/>
              <a:gd name="connsiteX4" fmla="*/ 0 w 10009"/>
              <a:gd name="connsiteY4" fmla="*/ 497 h 10000"/>
              <a:gd name="connsiteX0" fmla="*/ 1 w 10001"/>
              <a:gd name="connsiteY0" fmla="*/ 440 h 10000"/>
              <a:gd name="connsiteX1" fmla="*/ 10001 w 10001"/>
              <a:gd name="connsiteY1" fmla="*/ 0 h 10000"/>
              <a:gd name="connsiteX2" fmla="*/ 10001 w 10001"/>
              <a:gd name="connsiteY2" fmla="*/ 10000 h 10000"/>
              <a:gd name="connsiteX3" fmla="*/ 1 w 10001"/>
              <a:gd name="connsiteY3" fmla="*/ 10000 h 10000"/>
              <a:gd name="connsiteX4" fmla="*/ 1 w 10001"/>
              <a:gd name="connsiteY4" fmla="*/ 44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1" h="10000">
                <a:moveTo>
                  <a:pt x="1" y="440"/>
                </a:moveTo>
                <a:lnTo>
                  <a:pt x="10001" y="0"/>
                </a:lnTo>
                <a:lnTo>
                  <a:pt x="10001" y="10000"/>
                </a:lnTo>
                <a:lnTo>
                  <a:pt x="1" y="10000"/>
                </a:lnTo>
                <a:cubicBezTo>
                  <a:pt x="-2" y="6832"/>
                  <a:pt x="4" y="3608"/>
                  <a:pt x="1" y="44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E663-F9DE-0044-86E6-42A30695B7D5}" type="datetimeFigureOut">
              <a:rPr lang="sv-SE" smtClean="0"/>
              <a:t>2026-04-06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A95A-0F51-4249-82A1-FB3A0CC60B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994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67783" y="6356351"/>
            <a:ext cx="1267884" cy="365125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fld id="{E691E663-F9DE-0044-86E6-42A30695B7D5}" type="datetimeFigureOut">
              <a:rPr lang="sv-SE" smtClean="0"/>
              <a:pPr/>
              <a:t>2026-04-06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8283" y="6356351"/>
            <a:ext cx="3086100" cy="365125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206999" y="6356351"/>
            <a:ext cx="1708150" cy="365125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Trebuchet MS" charset="0"/>
                <a:ea typeface="Trebuchet MS" charset="0"/>
                <a:cs typeface="Trebuchet MS" charset="0"/>
              </a:defRPr>
            </a:lvl1pPr>
          </a:lstStyle>
          <a:p>
            <a:fld id="{96B0A95A-0F51-4249-82A1-FB3A0CC60B4C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1320802" y="927628"/>
            <a:ext cx="6858000" cy="2387600"/>
          </a:xfrm>
          <a:prstGeom prst="rect">
            <a:avLst/>
          </a:prstGeom>
        </p:spPr>
        <p:txBody>
          <a:bodyPr anchor="b"/>
          <a:lstStyle>
            <a:lvl1pPr algn="l">
              <a:lnSpc>
                <a:spcPct val="100000"/>
              </a:lnSpc>
              <a:defRPr sz="45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320802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Klicka här för att ändra format på underrubrik i bakgrunden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62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E663-F9DE-0044-86E6-42A30695B7D5}" type="datetimeFigureOut">
              <a:rPr lang="sv-SE" smtClean="0"/>
              <a:t>2026-04-06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A95A-0F51-4249-82A1-FB3A0CC60B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5295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108604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988329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E663-F9DE-0044-86E6-42A30695B7D5}" type="datetimeFigureOut">
              <a:rPr lang="sv-SE" smtClean="0"/>
              <a:t>2026-04-06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A95A-0F51-4249-82A1-FB3A0CC60B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059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38047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38047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E663-F9DE-0044-86E6-42A30695B7D5}" type="datetimeFigureOut">
              <a:rPr lang="sv-SE" smtClean="0"/>
              <a:t>2026-04-06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A95A-0F51-4249-82A1-FB3A0CC60B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9595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E663-F9DE-0044-86E6-42A30695B7D5}" type="datetimeFigureOut">
              <a:rPr lang="sv-SE" smtClean="0"/>
              <a:t>2026-04-06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A95A-0F51-4249-82A1-FB3A0CC60B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48709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E663-F9DE-0044-86E6-42A30695B7D5}" type="datetimeFigureOut">
              <a:rPr lang="sv-SE" smtClean="0"/>
              <a:t>2026-04-06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A95A-0F51-4249-82A1-FB3A0CC60B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0754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61177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6068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dirty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1E663-F9DE-0044-86E6-42A30695B7D5}" type="datetimeFigureOut">
              <a:rPr lang="sv-SE" smtClean="0"/>
              <a:t>2026-04-06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0A95A-0F51-4249-82A1-FB3A0CC60B4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8233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6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objekt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6199" y="6066854"/>
            <a:ext cx="1258824" cy="719328"/>
          </a:xfrm>
          <a:prstGeom prst="rect">
            <a:avLst/>
          </a:prstGeom>
        </p:spPr>
      </p:pic>
      <p:sp>
        <p:nvSpPr>
          <p:cNvPr id="7" name="Manuella indata 6"/>
          <p:cNvSpPr/>
          <p:nvPr/>
        </p:nvSpPr>
        <p:spPr>
          <a:xfrm>
            <a:off x="0" y="5864087"/>
            <a:ext cx="7222068" cy="993913"/>
          </a:xfrm>
          <a:prstGeom prst="flowChartManualInp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4880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E691E663-F9DE-0044-86E6-42A30695B7D5}" type="datetimeFigureOut">
              <a:rPr lang="sv-SE" smtClean="0"/>
              <a:pPr/>
              <a:t>2026-04-06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3884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20266" y="6356351"/>
            <a:ext cx="1508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6B0A95A-0F51-4249-82A1-FB3A0CC60B4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01245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bg1"/>
          </a:solidFill>
          <a:latin typeface="Trebuchet MS" charset="0"/>
          <a:ea typeface="Trebuchet MS" charset="0"/>
          <a:cs typeface="Trebuchet MS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Trebuchet MS" charset="0"/>
          <a:ea typeface="Trebuchet MS" charset="0"/>
          <a:cs typeface="Trebuchet MS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Trebuchet MS" charset="0"/>
          <a:ea typeface="Trebuchet MS" charset="0"/>
          <a:cs typeface="Trebuchet MS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Trebuchet MS" charset="0"/>
          <a:ea typeface="Trebuchet MS" charset="0"/>
          <a:cs typeface="Trebuchet MS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Trebuchet MS" charset="0"/>
          <a:ea typeface="Trebuchet MS" charset="0"/>
          <a:cs typeface="Trebuchet MS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Trebuchet MS" charset="0"/>
          <a:ea typeface="Trebuchet MS" charset="0"/>
          <a:cs typeface="Trebuchet M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ildobjekt 11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7550" y="6066854"/>
            <a:ext cx="1258824" cy="719328"/>
          </a:xfrm>
          <a:prstGeom prst="rect">
            <a:avLst/>
          </a:prstGeom>
        </p:spPr>
      </p:pic>
      <p:sp>
        <p:nvSpPr>
          <p:cNvPr id="7" name="Manuella indata 6"/>
          <p:cNvSpPr/>
          <p:nvPr/>
        </p:nvSpPr>
        <p:spPr>
          <a:xfrm flipH="1">
            <a:off x="-1" y="5864087"/>
            <a:ext cx="7222068" cy="993913"/>
          </a:xfrm>
          <a:prstGeom prst="flowChartManualInp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8205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42558"/>
            <a:ext cx="7886700" cy="3779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4880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E691E663-F9DE-0044-86E6-42A30695B7D5}" type="datetimeFigureOut">
              <a:rPr lang="sv-SE" smtClean="0"/>
              <a:pPr/>
              <a:t>2026-04-06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3884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20266" y="6356351"/>
            <a:ext cx="1508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6B0A95A-0F51-4249-82A1-FB3A0CC60B4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169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6" r:id="rId5"/>
    <p:sldLayoutId id="2147483667" r:id="rId6"/>
    <p:sldLayoutId id="2147483668" r:id="rId7"/>
    <p:sldLayoutId id="2147483669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2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7550" y="6066854"/>
            <a:ext cx="1258824" cy="719328"/>
          </a:xfrm>
          <a:prstGeom prst="rect">
            <a:avLst/>
          </a:prstGeom>
        </p:spPr>
      </p:pic>
      <p:sp>
        <p:nvSpPr>
          <p:cNvPr id="7" name="Manuella indata 6"/>
          <p:cNvSpPr/>
          <p:nvPr/>
        </p:nvSpPr>
        <p:spPr>
          <a:xfrm>
            <a:off x="0" y="5864087"/>
            <a:ext cx="7222068" cy="993913"/>
          </a:xfrm>
          <a:prstGeom prst="flowChartManualInpu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4880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E691E663-F9DE-0044-86E6-42A30695B7D5}" type="datetimeFigureOut">
              <a:rPr lang="sv-SE" smtClean="0"/>
              <a:pPr/>
              <a:t>2026-04-06</a:t>
            </a:fld>
            <a:endParaRPr lang="sv-SE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3884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20266" y="6356351"/>
            <a:ext cx="1508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6B0A95A-0F51-4249-82A1-FB3A0CC60B4C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95880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bg1"/>
          </a:solidFill>
          <a:latin typeface="Trebuchet MS" charset="0"/>
          <a:ea typeface="Trebuchet MS" charset="0"/>
          <a:cs typeface="Trebuchet MS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bg1"/>
          </a:solidFill>
          <a:latin typeface="Trebuchet MS" charset="0"/>
          <a:ea typeface="Trebuchet MS" charset="0"/>
          <a:cs typeface="Trebuchet MS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bg1"/>
          </a:solidFill>
          <a:latin typeface="Trebuchet MS" charset="0"/>
          <a:ea typeface="Trebuchet MS" charset="0"/>
          <a:cs typeface="Trebuchet MS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bg1"/>
          </a:solidFill>
          <a:latin typeface="Trebuchet MS" charset="0"/>
          <a:ea typeface="Trebuchet MS" charset="0"/>
          <a:cs typeface="Trebuchet MS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Trebuchet MS" charset="0"/>
          <a:ea typeface="Trebuchet MS" charset="0"/>
          <a:cs typeface="Trebuchet MS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bg1"/>
          </a:solidFill>
          <a:latin typeface="Trebuchet MS" charset="0"/>
          <a:ea typeface="Trebuchet MS" charset="0"/>
          <a:cs typeface="Trebuchet MS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26" Type="http://schemas.openxmlformats.org/officeDocument/2006/relationships/image" Target="../media/image27.png"/><Relationship Id="rId3" Type="http://schemas.openxmlformats.org/officeDocument/2006/relationships/image" Target="../media/image4.png"/><Relationship Id="rId21" Type="http://schemas.openxmlformats.org/officeDocument/2006/relationships/image" Target="../media/image22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5" Type="http://schemas.openxmlformats.org/officeDocument/2006/relationships/image" Target="../media/image26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20" Type="http://schemas.openxmlformats.org/officeDocument/2006/relationships/image" Target="../media/image21.png"/><Relationship Id="rId29" Type="http://schemas.openxmlformats.org/officeDocument/2006/relationships/image" Target="../media/image30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24" Type="http://schemas.openxmlformats.org/officeDocument/2006/relationships/image" Target="../media/image25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23" Type="http://schemas.openxmlformats.org/officeDocument/2006/relationships/image" Target="../media/image24.png"/><Relationship Id="rId28" Type="http://schemas.openxmlformats.org/officeDocument/2006/relationships/image" Target="../media/image29.png"/><Relationship Id="rId10" Type="http://schemas.openxmlformats.org/officeDocument/2006/relationships/image" Target="../media/image11.png"/><Relationship Id="rId19" Type="http://schemas.openxmlformats.org/officeDocument/2006/relationships/image" Target="../media/image20.png"/><Relationship Id="rId31" Type="http://schemas.openxmlformats.org/officeDocument/2006/relationships/image" Target="../media/image32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Relationship Id="rId22" Type="http://schemas.openxmlformats.org/officeDocument/2006/relationships/image" Target="../media/image23.png"/><Relationship Id="rId27" Type="http://schemas.openxmlformats.org/officeDocument/2006/relationships/image" Target="../media/image28.png"/><Relationship Id="rId30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Hemtjänstindex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178590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533" y="4198103"/>
            <a:ext cx="659646" cy="659646"/>
          </a:xfrm>
          <a:prstGeom prst="rect">
            <a:avLst/>
          </a:prstGeom>
        </p:spPr>
      </p:pic>
      <p:pic>
        <p:nvPicPr>
          <p:cNvPr id="5" name="Bildobjek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533" y="3446100"/>
            <a:ext cx="659646" cy="659646"/>
          </a:xfrm>
          <a:prstGeom prst="rect">
            <a:avLst/>
          </a:prstGeom>
        </p:spPr>
      </p:pic>
      <p:pic>
        <p:nvPicPr>
          <p:cNvPr id="6" name="Bildobjekt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2854" y="2717297"/>
            <a:ext cx="659646" cy="659646"/>
          </a:xfrm>
          <a:prstGeom prst="rect">
            <a:avLst/>
          </a:prstGeom>
        </p:spPr>
      </p:pic>
      <p:pic>
        <p:nvPicPr>
          <p:cNvPr id="7" name="Bildobjekt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3010" y="4198103"/>
            <a:ext cx="659646" cy="659646"/>
          </a:xfrm>
          <a:prstGeom prst="rect">
            <a:avLst/>
          </a:prstGeom>
        </p:spPr>
      </p:pic>
      <p:pic>
        <p:nvPicPr>
          <p:cNvPr id="8" name="Bildobjekt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0299" y="3446100"/>
            <a:ext cx="659646" cy="659646"/>
          </a:xfrm>
          <a:prstGeom prst="rect">
            <a:avLst/>
          </a:prstGeom>
        </p:spPr>
      </p:pic>
      <p:pic>
        <p:nvPicPr>
          <p:cNvPr id="9" name="Bildobjekt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3010" y="2718774"/>
            <a:ext cx="659646" cy="659646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756" y="1988494"/>
            <a:ext cx="659646" cy="659646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0839" y="1988494"/>
            <a:ext cx="659646" cy="659646"/>
          </a:xfrm>
          <a:prstGeom prst="rect">
            <a:avLst/>
          </a:prstGeom>
        </p:spPr>
      </p:pic>
      <p:pic>
        <p:nvPicPr>
          <p:cNvPr id="12" name="Bildobjekt 11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7533" y="1210040"/>
            <a:ext cx="659646" cy="659646"/>
          </a:xfrm>
          <a:prstGeom prst="rect">
            <a:avLst/>
          </a:prstGeom>
        </p:spPr>
      </p:pic>
      <p:pic>
        <p:nvPicPr>
          <p:cNvPr id="13" name="Bildobjekt 1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0839" y="1211074"/>
            <a:ext cx="659646" cy="659646"/>
          </a:xfrm>
          <a:prstGeom prst="rect">
            <a:avLst/>
          </a:prstGeom>
        </p:spPr>
      </p:pic>
      <p:pic>
        <p:nvPicPr>
          <p:cNvPr id="14" name="Bildobjekt 1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4562" y="4221450"/>
            <a:ext cx="659646" cy="659646"/>
          </a:xfrm>
          <a:prstGeom prst="rect">
            <a:avLst/>
          </a:prstGeom>
        </p:spPr>
      </p:pic>
      <p:pic>
        <p:nvPicPr>
          <p:cNvPr id="15" name="Bildobjekt 1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716" y="3446100"/>
            <a:ext cx="659646" cy="659646"/>
          </a:xfrm>
          <a:prstGeom prst="rect">
            <a:avLst/>
          </a:prstGeom>
        </p:spPr>
      </p:pic>
      <p:pic>
        <p:nvPicPr>
          <p:cNvPr id="16" name="Bildobjekt 15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716" y="2717297"/>
            <a:ext cx="659646" cy="659646"/>
          </a:xfrm>
          <a:prstGeom prst="rect">
            <a:avLst/>
          </a:prstGeom>
        </p:spPr>
      </p:pic>
      <p:pic>
        <p:nvPicPr>
          <p:cNvPr id="17" name="Bildobjekt 1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716" y="1988494"/>
            <a:ext cx="659646" cy="659646"/>
          </a:xfrm>
          <a:prstGeom prst="rect">
            <a:avLst/>
          </a:prstGeom>
        </p:spPr>
      </p:pic>
      <p:pic>
        <p:nvPicPr>
          <p:cNvPr id="18" name="Bildobjekt 17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716" y="1211074"/>
            <a:ext cx="659646" cy="659646"/>
          </a:xfrm>
          <a:prstGeom prst="rect">
            <a:avLst/>
          </a:prstGeom>
        </p:spPr>
      </p:pic>
      <p:pic>
        <p:nvPicPr>
          <p:cNvPr id="19" name="Bildobjekt 18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454" y="4221450"/>
            <a:ext cx="659646" cy="659646"/>
          </a:xfrm>
          <a:prstGeom prst="rect">
            <a:avLst/>
          </a:prstGeom>
        </p:spPr>
      </p:pic>
      <p:pic>
        <p:nvPicPr>
          <p:cNvPr id="20" name="Bildobjekt 19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454" y="3435017"/>
            <a:ext cx="659646" cy="659646"/>
          </a:xfrm>
          <a:prstGeom prst="rect">
            <a:avLst/>
          </a:prstGeom>
        </p:spPr>
      </p:pic>
      <p:pic>
        <p:nvPicPr>
          <p:cNvPr id="21" name="Bildobjekt 20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454" y="2717297"/>
            <a:ext cx="659646" cy="659646"/>
          </a:xfrm>
          <a:prstGeom prst="rect">
            <a:avLst/>
          </a:prstGeom>
        </p:spPr>
      </p:pic>
      <p:pic>
        <p:nvPicPr>
          <p:cNvPr id="22" name="Bildobjekt 21"/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4593" y="1988494"/>
            <a:ext cx="659646" cy="659646"/>
          </a:xfrm>
          <a:prstGeom prst="rect">
            <a:avLst/>
          </a:prstGeom>
        </p:spPr>
      </p:pic>
      <p:pic>
        <p:nvPicPr>
          <p:cNvPr id="23" name="Bildobjekt 22"/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4593" y="1213143"/>
            <a:ext cx="659646" cy="659646"/>
          </a:xfrm>
          <a:prstGeom prst="rect">
            <a:avLst/>
          </a:prstGeom>
        </p:spPr>
      </p:pic>
      <p:pic>
        <p:nvPicPr>
          <p:cNvPr id="24" name="Bildobjekt 23"/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7871" y="4221894"/>
            <a:ext cx="659646" cy="659646"/>
          </a:xfrm>
          <a:prstGeom prst="rect">
            <a:avLst/>
          </a:prstGeom>
        </p:spPr>
      </p:pic>
      <p:pic>
        <p:nvPicPr>
          <p:cNvPr id="25" name="Bildobjekt 24"/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7871" y="3435017"/>
            <a:ext cx="659646" cy="659646"/>
          </a:xfrm>
          <a:prstGeom prst="rect">
            <a:avLst/>
          </a:prstGeom>
        </p:spPr>
      </p:pic>
      <p:pic>
        <p:nvPicPr>
          <p:cNvPr id="26" name="Bildobjekt 25"/>
          <p:cNvPicPr>
            <a:picLocks noChangeAspect="1"/>
          </p:cNvPicPr>
          <p:nvPr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3094" y="2717297"/>
            <a:ext cx="659646" cy="659646"/>
          </a:xfrm>
          <a:prstGeom prst="rect">
            <a:avLst/>
          </a:prstGeom>
        </p:spPr>
      </p:pic>
      <p:pic>
        <p:nvPicPr>
          <p:cNvPr id="27" name="Bildobjekt 26"/>
          <p:cNvPicPr>
            <a:picLocks noChangeAspect="1"/>
          </p:cNvPicPr>
          <p:nvPr/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400" y="1994257"/>
            <a:ext cx="659646" cy="659646"/>
          </a:xfrm>
          <a:prstGeom prst="rect">
            <a:avLst/>
          </a:prstGeom>
        </p:spPr>
      </p:pic>
      <p:pic>
        <p:nvPicPr>
          <p:cNvPr id="28" name="Bildobjekt 27"/>
          <p:cNvPicPr>
            <a:picLocks noChangeAspect="1"/>
          </p:cNvPicPr>
          <p:nvPr/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9400" y="1211074"/>
            <a:ext cx="659646" cy="659646"/>
          </a:xfrm>
          <a:prstGeom prst="rect">
            <a:avLst/>
          </a:prstGeom>
        </p:spPr>
      </p:pic>
      <p:pic>
        <p:nvPicPr>
          <p:cNvPr id="29" name="Bildobjekt 28"/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8792" y="4221894"/>
            <a:ext cx="659646" cy="659646"/>
          </a:xfrm>
          <a:prstGeom prst="rect">
            <a:avLst/>
          </a:prstGeom>
        </p:spPr>
      </p:pic>
      <p:pic>
        <p:nvPicPr>
          <p:cNvPr id="30" name="Bildobjekt 29"/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8792" y="3435017"/>
            <a:ext cx="659646" cy="659646"/>
          </a:xfrm>
          <a:prstGeom prst="rect">
            <a:avLst/>
          </a:prstGeom>
        </p:spPr>
      </p:pic>
      <p:pic>
        <p:nvPicPr>
          <p:cNvPr id="31" name="Bildobjekt 30"/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8792" y="2717297"/>
            <a:ext cx="659646" cy="659646"/>
          </a:xfrm>
          <a:prstGeom prst="rect">
            <a:avLst/>
          </a:prstGeom>
        </p:spPr>
      </p:pic>
      <p:pic>
        <p:nvPicPr>
          <p:cNvPr id="32" name="Bildobjekt 31"/>
          <p:cNvPicPr>
            <a:picLocks noChangeAspect="1"/>
          </p:cNvPicPr>
          <p:nvPr/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8792" y="1994257"/>
            <a:ext cx="659646" cy="659646"/>
          </a:xfrm>
          <a:prstGeom prst="rect">
            <a:avLst/>
          </a:prstGeom>
        </p:spPr>
      </p:pic>
      <p:pic>
        <p:nvPicPr>
          <p:cNvPr id="33" name="Bildobjekt 32"/>
          <p:cNvPicPr>
            <a:picLocks noChangeAspect="1"/>
          </p:cNvPicPr>
          <p:nvPr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8792" y="1211074"/>
            <a:ext cx="659646" cy="659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015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C4A1E36-1E8C-0288-2085-46955A8B7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ingår?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6931E5D-A435-732B-AC0A-FF037449C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Brukarundersökningen</a:t>
            </a:r>
          </a:p>
          <a:p>
            <a:r>
              <a:rPr lang="sv-SE" dirty="0"/>
              <a:t>Enhetsundersökningen</a:t>
            </a:r>
          </a:p>
          <a:p>
            <a:r>
              <a:rPr lang="sv-SE" dirty="0"/>
              <a:t>Information om personalkontinuitet</a:t>
            </a:r>
          </a:p>
          <a:p>
            <a:r>
              <a:rPr lang="sv-SE" dirty="0"/>
              <a:t>Information om val av utförare</a:t>
            </a:r>
          </a:p>
          <a:p>
            <a:r>
              <a:rPr lang="sv-SE" dirty="0"/>
              <a:t>Information om vad det kommer kosta</a:t>
            </a:r>
          </a:p>
          <a:p>
            <a:r>
              <a:rPr lang="sv-SE" dirty="0"/>
              <a:t>Information om var man lämnar synpunkter</a:t>
            </a:r>
          </a:p>
          <a:p>
            <a:r>
              <a:rPr lang="sv-SE" dirty="0"/>
              <a:t>Information om insatser utan behovsprövning</a:t>
            </a:r>
          </a:p>
          <a:p>
            <a:pPr marL="0" indent="0">
              <a:buNone/>
            </a:pPr>
            <a:r>
              <a:rPr lang="sv-SE" dirty="0"/>
              <a:t>Med mera...</a:t>
            </a:r>
          </a:p>
        </p:txBody>
      </p:sp>
    </p:spTree>
    <p:extLst>
      <p:ext uri="{BB962C8B-B14F-4D97-AF65-F5344CB8AC3E}">
        <p14:creationId xmlns:p14="http://schemas.microsoft.com/office/powerpoint/2010/main" val="3340634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250FB868-6428-6065-2830-CB2FA322DE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0638631"/>
              </p:ext>
            </p:extLst>
          </p:nvPr>
        </p:nvGraphicFramePr>
        <p:xfrm>
          <a:off x="628650" y="575004"/>
          <a:ext cx="7886700" cy="1638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1103">
                  <a:extLst>
                    <a:ext uri="{9D8B030D-6E8A-4147-A177-3AD203B41FA5}">
                      <a16:colId xmlns:a16="http://schemas.microsoft.com/office/drawing/2014/main" val="436827582"/>
                    </a:ext>
                  </a:extLst>
                </a:gridCol>
                <a:gridCol w="1842247">
                  <a:extLst>
                    <a:ext uri="{9D8B030D-6E8A-4147-A177-3AD203B41FA5}">
                      <a16:colId xmlns:a16="http://schemas.microsoft.com/office/drawing/2014/main" val="2086019714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1976630549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37067643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b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endParaRPr lang="sv-SE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2023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2024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2025</a:t>
                      </a:r>
                      <a:endParaRPr lang="sv-SE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2538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Index Rikssnitt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66,4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65,5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68,9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602292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Index Götene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73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80,1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72,2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7526497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Placering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86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724583084"/>
                  </a:ext>
                </a:extLst>
              </a:tr>
            </a:tbl>
          </a:graphicData>
        </a:graphic>
      </p:graphicFrame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FD291BF0-DAB5-9156-A21A-AB1BF53548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0049037"/>
              </p:ext>
            </p:extLst>
          </p:nvPr>
        </p:nvGraphicFramePr>
        <p:xfrm>
          <a:off x="628649" y="2611491"/>
          <a:ext cx="7886700" cy="30644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1104">
                  <a:extLst>
                    <a:ext uri="{9D8B030D-6E8A-4147-A177-3AD203B41FA5}">
                      <a16:colId xmlns:a16="http://schemas.microsoft.com/office/drawing/2014/main" val="4236542816"/>
                    </a:ext>
                  </a:extLst>
                </a:gridCol>
                <a:gridCol w="1842246">
                  <a:extLst>
                    <a:ext uri="{9D8B030D-6E8A-4147-A177-3AD203B41FA5}">
                      <a16:colId xmlns:a16="http://schemas.microsoft.com/office/drawing/2014/main" val="344251026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478204871"/>
                    </a:ext>
                  </a:extLst>
                </a:gridCol>
                <a:gridCol w="1971675">
                  <a:extLst>
                    <a:ext uri="{9D8B030D-6E8A-4147-A177-3AD203B41FA5}">
                      <a16:colId xmlns:a16="http://schemas.microsoft.com/office/drawing/2014/main" val="3064137248"/>
                    </a:ext>
                  </a:extLst>
                </a:gridCol>
              </a:tblGrid>
              <a:tr h="485654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Delindex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Placering 2023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Placering 2024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Placering 2025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951274736"/>
                  </a:ext>
                </a:extLst>
              </a:tr>
              <a:tr h="61866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Delindex 1: Information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107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873049694"/>
                  </a:ext>
                </a:extLst>
              </a:tr>
              <a:tr h="60455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Delindex 2: Biståndshandläggning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39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221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2614712637"/>
                  </a:ext>
                </a:extLst>
              </a:tr>
              <a:tr h="64290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Delindex 3: </a:t>
                      </a:r>
                      <a:b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Utförande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1637059240"/>
                  </a:ext>
                </a:extLst>
              </a:tr>
              <a:tr h="712713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Delindex 4: Stöd/utveckling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192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sv-SE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19050" marR="19050" marT="19050" marB="1905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sv-S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19050" marR="19050" marT="19050" marB="19050" anchor="ctr"/>
                </a:tc>
                <a:extLst>
                  <a:ext uri="{0D108BD9-81ED-4DB2-BD59-A6C34878D82A}">
                    <a16:rowId xmlns:a16="http://schemas.microsoft.com/office/drawing/2014/main" val="3719747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909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5AA7D6B-2A25-8CCD-7609-32D46512B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Delindex 1: Information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E21186EF-A32F-799E-BE8C-28335E5C0C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30044"/>
            <a:ext cx="7886700" cy="377930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sv-SE" b="1" dirty="0"/>
              <a:t>Styrkor:</a:t>
            </a:r>
          </a:p>
          <a:p>
            <a:r>
              <a:rPr lang="sv-SE" dirty="0"/>
              <a:t>Det finns information om hur du söker bistånd, hur du söker förändring av ett biståndsbeslut</a:t>
            </a:r>
          </a:p>
          <a:p>
            <a:r>
              <a:rPr lang="sv-SE" dirty="0"/>
              <a:t>Det anges hur lång tid det tar från ansökan till beslut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1" dirty="0"/>
              <a:t>Information som saknas:</a:t>
            </a:r>
          </a:p>
          <a:p>
            <a:r>
              <a:rPr lang="sv-SE" dirty="0"/>
              <a:t>Räknesnurra, tjänst som räknar fram det specifika priset</a:t>
            </a:r>
          </a:p>
          <a:p>
            <a:r>
              <a:rPr lang="sv-SE" dirty="0"/>
              <a:t>Hur jag kan välja utförare</a:t>
            </a:r>
          </a:p>
          <a:p>
            <a:r>
              <a:rPr lang="sv-SE" dirty="0"/>
              <a:t>Redovisning av aktuell personalkontinuitet</a:t>
            </a:r>
          </a:p>
        </p:txBody>
      </p:sp>
    </p:spTree>
    <p:extLst>
      <p:ext uri="{BB962C8B-B14F-4D97-AF65-F5344CB8AC3E}">
        <p14:creationId xmlns:p14="http://schemas.microsoft.com/office/powerpoint/2010/main" val="65004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36F8C83-06BC-37AC-68BE-A99E48897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Delindex 2: Biståndshandläggning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0B01312-230C-84D6-9BF0-EC52FA6D0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901" y="1842558"/>
            <a:ext cx="8300197" cy="408759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v-SE" b="1" dirty="0"/>
              <a:t>Styrkor:</a:t>
            </a:r>
          </a:p>
          <a:p>
            <a:pPr marL="0" indent="0">
              <a:buNone/>
            </a:pPr>
            <a:r>
              <a:rPr lang="sv-SE" dirty="0"/>
              <a:t>• Handläggarens beslut är anpassat efter den äldres behov</a:t>
            </a:r>
          </a:p>
          <a:p>
            <a:pPr marL="0" indent="0">
              <a:buNone/>
            </a:pPr>
            <a:r>
              <a:rPr lang="sv-SE" dirty="0"/>
              <a:t>• Personalen har tillräckligt med tid att utföra sitt arbete</a:t>
            </a:r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r>
              <a:rPr lang="sv-SE" b="1" dirty="0"/>
              <a:t>Utvecklingsområden – exempel på indikatorer med resultat under genomsnittet:</a:t>
            </a:r>
          </a:p>
          <a:p>
            <a:pPr marL="0" indent="0">
              <a:buNone/>
            </a:pPr>
            <a:r>
              <a:rPr lang="sv-SE" dirty="0"/>
              <a:t>• Erbjudande om insatser utan individuell behovsprövning saknas</a:t>
            </a:r>
          </a:p>
          <a:p>
            <a:pPr marL="0" indent="0">
              <a:buNone/>
            </a:pPr>
            <a:r>
              <a:rPr lang="sv-SE" dirty="0"/>
              <a:t>• Policy för flexibilitet inom ramen för biståndsbeslutet saknas</a:t>
            </a:r>
          </a:p>
          <a:p>
            <a:pPr marL="0" indent="0">
              <a:buNone/>
            </a:pPr>
            <a:r>
              <a:rPr lang="sv-SE" dirty="0"/>
              <a:t>• Systematisk uppföljning av behov, insatser och resultat</a:t>
            </a:r>
          </a:p>
          <a:p>
            <a:pPr marL="0" indent="0">
              <a:buNone/>
            </a:pPr>
            <a:r>
              <a:rPr lang="sv-SE" dirty="0"/>
              <a:t>• Andel handläggare med socionomexamen</a:t>
            </a:r>
          </a:p>
        </p:txBody>
      </p:sp>
    </p:spTree>
    <p:extLst>
      <p:ext uri="{BB962C8B-B14F-4D97-AF65-F5344CB8AC3E}">
        <p14:creationId xmlns:p14="http://schemas.microsoft.com/office/powerpoint/2010/main" val="3504037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48E74F-3258-485D-3151-89EB14F42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Delindex 3: Utförande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C3E124D-5FEF-517C-0BE2-16C4F5A67C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2242" y="1707933"/>
            <a:ext cx="8219515" cy="4074148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sv-SE" b="1" dirty="0"/>
              <a:t>Styrkor:</a:t>
            </a:r>
          </a:p>
          <a:p>
            <a:pPr marL="0" indent="0">
              <a:buNone/>
            </a:pPr>
            <a:r>
              <a:rPr lang="sv-SE" dirty="0"/>
              <a:t>• Personalen visar respekt för din integritet till exempel genom att ringa på dörren</a:t>
            </a:r>
          </a:p>
          <a:p>
            <a:pPr marL="0" indent="0">
              <a:buNone/>
            </a:pPr>
            <a:r>
              <a:rPr lang="sv-SE" dirty="0"/>
              <a:t>• Personalen brukar ta hänsyn till åsikter och önskemål</a:t>
            </a:r>
          </a:p>
          <a:p>
            <a:pPr marL="0" indent="0">
              <a:buNone/>
            </a:pPr>
            <a:r>
              <a:rPr lang="sv-SE" dirty="0"/>
              <a:t>• Du brukar kunna påverka vilka tider personalen kommer</a:t>
            </a:r>
          </a:p>
          <a:p>
            <a:pPr marL="0" indent="0">
              <a:buNone/>
            </a:pPr>
            <a:r>
              <a:rPr lang="sv-SE" dirty="0"/>
              <a:t>• Personalen brukar komma på avtalad tid, personalen brukar meddela tillfälliga förändringar</a:t>
            </a:r>
          </a:p>
          <a:p>
            <a:pPr marL="0" indent="0">
              <a:buNone/>
            </a:pPr>
            <a:r>
              <a:rPr lang="sv-SE" dirty="0"/>
              <a:t>• Det är lätt att få kontakt med personalen</a:t>
            </a:r>
          </a:p>
          <a:p>
            <a:pPr marL="0" indent="0">
              <a:buNone/>
            </a:pPr>
            <a:r>
              <a:rPr lang="sv-SE" dirty="0"/>
              <a:t>• Personalen pratar och förstår svenska tillräckligt bra</a:t>
            </a:r>
          </a:p>
          <a:p>
            <a:pPr marL="0" indent="0">
              <a:buNone/>
            </a:pPr>
            <a:r>
              <a:rPr lang="sv-SE" dirty="0"/>
              <a:t>• Det känns tryggt att bo hemma med stöd från hemtjänsten</a:t>
            </a:r>
          </a:p>
          <a:p>
            <a:pPr marL="0" indent="0">
              <a:buNone/>
            </a:pPr>
            <a:r>
              <a:rPr lang="sv-SE" dirty="0"/>
              <a:t>• Du känner förtroende för personalen som kommer hem till dig</a:t>
            </a:r>
          </a:p>
          <a:p>
            <a:pPr marL="0" indent="0">
              <a:buNone/>
            </a:pPr>
            <a:r>
              <a:rPr lang="sv-SE" dirty="0"/>
              <a:t>• Personalen har den kunskap och kompetens som krävs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1" dirty="0"/>
              <a:t>Utvecklingsområden - exempel på indikatorer med resultat under kommungenomsnittet:</a:t>
            </a:r>
          </a:p>
          <a:p>
            <a:pPr marL="0" indent="0">
              <a:buNone/>
            </a:pPr>
            <a:r>
              <a:rPr lang="sv-SE" dirty="0"/>
              <a:t>• Du brukar ofta träffa din fasta omsorgskontakt</a:t>
            </a:r>
          </a:p>
        </p:txBody>
      </p:sp>
    </p:spTree>
    <p:extLst>
      <p:ext uri="{BB962C8B-B14F-4D97-AF65-F5344CB8AC3E}">
        <p14:creationId xmlns:p14="http://schemas.microsoft.com/office/powerpoint/2010/main" val="2378241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5372242-52EA-FB55-8FF1-E6A939083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Delindex 4: Stöd/Utveckling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E203A35-0579-BF70-20B6-B31940F6B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613492"/>
            <a:ext cx="8152279" cy="450491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sv-SE" b="1" dirty="0"/>
              <a:t>Styrkor:</a:t>
            </a:r>
          </a:p>
          <a:p>
            <a:pPr marL="0" indent="0">
              <a:buNone/>
            </a:pPr>
            <a:r>
              <a:rPr lang="sv-SE" dirty="0"/>
              <a:t>• Välfärdsteknik, digitala lösningar</a:t>
            </a:r>
          </a:p>
          <a:p>
            <a:pPr marL="0" indent="0">
              <a:buNone/>
            </a:pPr>
            <a:r>
              <a:rPr lang="sv-SE" dirty="0"/>
              <a:t>• Andel enheter med rutin för samverkan med anhöriga</a:t>
            </a:r>
          </a:p>
          <a:p>
            <a:pPr marL="0" indent="0">
              <a:buNone/>
            </a:pPr>
            <a:r>
              <a:rPr lang="sv-SE" dirty="0"/>
              <a:t>• Det finns aktuell genomförandeplan för alla äldre</a:t>
            </a:r>
          </a:p>
          <a:p>
            <a:pPr marL="0" indent="0">
              <a:buNone/>
            </a:pPr>
            <a:r>
              <a:rPr lang="sv-SE" dirty="0"/>
              <a:t>• Senior alert används</a:t>
            </a:r>
          </a:p>
          <a:p>
            <a:pPr marL="0" indent="0">
              <a:buNone/>
            </a:pPr>
            <a:r>
              <a:rPr lang="sv-SE" dirty="0"/>
              <a:t>• Andel enheter med rutin för när den äldre uppvisar försämrat allmäntillstånd</a:t>
            </a:r>
          </a:p>
          <a:p>
            <a:pPr marL="0" indent="0">
              <a:buNone/>
            </a:pPr>
            <a:r>
              <a:rPr lang="sv-SE" dirty="0"/>
              <a:t>• Andel omsorgspersonal som är undersköterskor vardagar/helger</a:t>
            </a:r>
          </a:p>
          <a:p>
            <a:pPr marL="0" indent="0">
              <a:buNone/>
            </a:pPr>
            <a:r>
              <a:rPr lang="sv-SE" dirty="0"/>
              <a:t>• Andel enheter med rutiner för kommunal sjukvård och kontakter med primärvård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1" dirty="0"/>
              <a:t>Utvecklingsområden - exempel på indikatorer med resultat under kommungenomsnittet:</a:t>
            </a:r>
          </a:p>
          <a:p>
            <a:pPr marL="0" indent="0">
              <a:buNone/>
            </a:pPr>
            <a:r>
              <a:rPr lang="sv-SE" dirty="0"/>
              <a:t>• Andel enheter med aktuell rutin för arbetet med fasta omsorgskontakter</a:t>
            </a:r>
          </a:p>
          <a:p>
            <a:pPr marL="0" indent="0">
              <a:buNone/>
            </a:pPr>
            <a:r>
              <a:rPr lang="sv-SE" dirty="0"/>
              <a:t>• Andel enheter med rutiner för när den äldre inte öppnar dörren, är undernärd eller </a:t>
            </a:r>
            <a:r>
              <a:rPr lang="sv-SE" dirty="0" err="1"/>
              <a:t>felnärd</a:t>
            </a:r>
            <a:r>
              <a:rPr lang="sv-SE" dirty="0"/>
              <a:t>,</a:t>
            </a:r>
          </a:p>
          <a:p>
            <a:pPr marL="0" indent="0">
              <a:buNone/>
            </a:pPr>
            <a:r>
              <a:rPr lang="sv-SE" dirty="0"/>
              <a:t>misstanke om våld eller övergrepp, vid misstanke om missbruk</a:t>
            </a:r>
          </a:p>
        </p:txBody>
      </p:sp>
    </p:spTree>
    <p:extLst>
      <p:ext uri="{BB962C8B-B14F-4D97-AF65-F5344CB8AC3E}">
        <p14:creationId xmlns:p14="http://schemas.microsoft.com/office/powerpoint/2010/main" val="1766546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6B56D8-F188-F86F-DE8D-38879BCC5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Sammanfattning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759BAEA-77C8-8797-5502-4403928CA7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42558"/>
            <a:ext cx="8300197" cy="3779309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sv-SE" dirty="0"/>
              <a:t>Gott resultat - över rikssnittet </a:t>
            </a:r>
          </a:p>
          <a:p>
            <a:pPr>
              <a:lnSpc>
                <a:spcPct val="200000"/>
              </a:lnSpc>
            </a:pPr>
            <a:r>
              <a:rPr lang="sv-SE" dirty="0"/>
              <a:t>Information behöver förtydligas</a:t>
            </a:r>
          </a:p>
          <a:p>
            <a:pPr>
              <a:lnSpc>
                <a:spcPct val="200000"/>
              </a:lnSpc>
            </a:pPr>
            <a:r>
              <a:rPr lang="sv-SE" dirty="0"/>
              <a:t>Två områden kommer vi fortsatt få nedslag på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761026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nuella indata 8"/>
          <p:cNvSpPr/>
          <p:nvPr/>
        </p:nvSpPr>
        <p:spPr>
          <a:xfrm rot="10800000">
            <a:off x="-2" y="-1"/>
            <a:ext cx="9144915" cy="593513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09"/>
              <a:gd name="connsiteY0" fmla="*/ 497 h 10000"/>
              <a:gd name="connsiteX1" fmla="*/ 10009 w 10009"/>
              <a:gd name="connsiteY1" fmla="*/ 0 h 10000"/>
              <a:gd name="connsiteX2" fmla="*/ 10009 w 10009"/>
              <a:gd name="connsiteY2" fmla="*/ 10000 h 10000"/>
              <a:gd name="connsiteX3" fmla="*/ 9 w 10009"/>
              <a:gd name="connsiteY3" fmla="*/ 10000 h 10000"/>
              <a:gd name="connsiteX4" fmla="*/ 0 w 10009"/>
              <a:gd name="connsiteY4" fmla="*/ 497 h 10000"/>
              <a:gd name="connsiteX0" fmla="*/ 1 w 10001"/>
              <a:gd name="connsiteY0" fmla="*/ 440 h 10000"/>
              <a:gd name="connsiteX1" fmla="*/ 10001 w 10001"/>
              <a:gd name="connsiteY1" fmla="*/ 0 h 10000"/>
              <a:gd name="connsiteX2" fmla="*/ 10001 w 10001"/>
              <a:gd name="connsiteY2" fmla="*/ 10000 h 10000"/>
              <a:gd name="connsiteX3" fmla="*/ 1 w 10001"/>
              <a:gd name="connsiteY3" fmla="*/ 10000 h 10000"/>
              <a:gd name="connsiteX4" fmla="*/ 1 w 10001"/>
              <a:gd name="connsiteY4" fmla="*/ 44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1" h="10000">
                <a:moveTo>
                  <a:pt x="1" y="440"/>
                </a:moveTo>
                <a:lnTo>
                  <a:pt x="10001" y="0"/>
                </a:lnTo>
                <a:lnTo>
                  <a:pt x="10001" y="10000"/>
                </a:lnTo>
                <a:lnTo>
                  <a:pt x="1" y="10000"/>
                </a:lnTo>
                <a:cubicBezTo>
                  <a:pt x="-2" y="6832"/>
                  <a:pt x="4" y="3608"/>
                  <a:pt x="1" y="440"/>
                </a:cubicBezTo>
                <a:close/>
              </a:path>
            </a:pathLst>
          </a:custGeom>
          <a:blipFill dpi="0" rotWithShape="0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08605133"/>
      </p:ext>
    </p:extLst>
  </p:cSld>
  <p:clrMapOvr>
    <a:masterClrMapping/>
  </p:clrMapOvr>
</p:sld>
</file>

<file path=ppt/theme/theme1.xml><?xml version="1.0" encoding="utf-8"?>
<a:theme xmlns:a="http://schemas.openxmlformats.org/drawingml/2006/main" name="Götene Kommun 4x3">
  <a:themeElements>
    <a:clrScheme name="Götene 1">
      <a:dk1>
        <a:srgbClr val="000000"/>
      </a:dk1>
      <a:lt1>
        <a:srgbClr val="FFFFFF"/>
      </a:lt1>
      <a:dk2>
        <a:srgbClr val="006A5C"/>
      </a:dk2>
      <a:lt2>
        <a:srgbClr val="E3DED1"/>
      </a:lt2>
      <a:accent1>
        <a:srgbClr val="73BF1F"/>
      </a:accent1>
      <a:accent2>
        <a:srgbClr val="4FB3D3"/>
      </a:accent2>
      <a:accent3>
        <a:srgbClr val="005587"/>
      </a:accent3>
      <a:accent4>
        <a:srgbClr val="4E8542"/>
      </a:accent4>
      <a:accent5>
        <a:srgbClr val="D53F77"/>
      </a:accent5>
      <a:accent6>
        <a:srgbClr val="F2A900"/>
      </a:accent6>
      <a:hlink>
        <a:srgbClr val="4FB3D3"/>
      </a:hlink>
      <a:folHlink>
        <a:srgbClr val="A61900"/>
      </a:folHlink>
    </a:clrScheme>
    <a:fontScheme name="Office-t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5035F84-643E-479E-A1BF-1E56A8616C67}" vid="{D6ADE476-9F3D-42B1-A45F-3BC46E1CE2A7}"/>
    </a:ext>
  </a:extLst>
</a:theme>
</file>

<file path=ppt/theme/theme2.xml><?xml version="1.0" encoding="utf-8"?>
<a:theme xmlns:a="http://schemas.openxmlformats.org/drawingml/2006/main" name="Götene Kommun">
  <a:themeElements>
    <a:clrScheme name="Götene 1">
      <a:dk1>
        <a:srgbClr val="000000"/>
      </a:dk1>
      <a:lt1>
        <a:srgbClr val="FFFFFF"/>
      </a:lt1>
      <a:dk2>
        <a:srgbClr val="006A5C"/>
      </a:dk2>
      <a:lt2>
        <a:srgbClr val="E3DED1"/>
      </a:lt2>
      <a:accent1>
        <a:srgbClr val="73BF1F"/>
      </a:accent1>
      <a:accent2>
        <a:srgbClr val="4FB3D3"/>
      </a:accent2>
      <a:accent3>
        <a:srgbClr val="005587"/>
      </a:accent3>
      <a:accent4>
        <a:srgbClr val="4E8542"/>
      </a:accent4>
      <a:accent5>
        <a:srgbClr val="D53F77"/>
      </a:accent5>
      <a:accent6>
        <a:srgbClr val="F2A900"/>
      </a:accent6>
      <a:hlink>
        <a:srgbClr val="4FB3D3"/>
      </a:hlink>
      <a:folHlink>
        <a:srgbClr val="A61900"/>
      </a:folHlink>
    </a:clrScheme>
    <a:fontScheme name="Office-t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5035F84-643E-479E-A1BF-1E56A8616C67}" vid="{968A08BE-39BE-4C74-ABAA-9783D6ED5850}"/>
    </a:ext>
  </a:extLst>
</a:theme>
</file>

<file path=ppt/theme/theme3.xml><?xml version="1.0" encoding="utf-8"?>
<a:theme xmlns:a="http://schemas.openxmlformats.org/drawingml/2006/main" name="Götene Kommun - Kapitelsida bild">
  <a:themeElements>
    <a:clrScheme name="Götene 1">
      <a:dk1>
        <a:srgbClr val="000000"/>
      </a:dk1>
      <a:lt1>
        <a:srgbClr val="FFFFFF"/>
      </a:lt1>
      <a:dk2>
        <a:srgbClr val="006A5C"/>
      </a:dk2>
      <a:lt2>
        <a:srgbClr val="E3DED1"/>
      </a:lt2>
      <a:accent1>
        <a:srgbClr val="73BF1F"/>
      </a:accent1>
      <a:accent2>
        <a:srgbClr val="4FB3D3"/>
      </a:accent2>
      <a:accent3>
        <a:srgbClr val="005587"/>
      </a:accent3>
      <a:accent4>
        <a:srgbClr val="4E8542"/>
      </a:accent4>
      <a:accent5>
        <a:srgbClr val="D53F77"/>
      </a:accent5>
      <a:accent6>
        <a:srgbClr val="F2A900"/>
      </a:accent6>
      <a:hlink>
        <a:srgbClr val="4FB3D3"/>
      </a:hlink>
      <a:folHlink>
        <a:srgbClr val="A61900"/>
      </a:folHlink>
    </a:clrScheme>
    <a:fontScheme name="Office-tem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85035F84-643E-479E-A1BF-1E56A8616C67}" vid="{D5E27E40-F3B2-45C3-9536-CCF40B885824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standardbredd 4x3</Template>
  <TotalTime>2165</TotalTime>
  <Words>868</Words>
  <Application>Microsoft Office PowerPoint</Application>
  <PresentationFormat>Bildspel på skärmen (4:3)</PresentationFormat>
  <Paragraphs>138</Paragraphs>
  <Slides>10</Slides>
  <Notes>9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10</vt:i4>
      </vt:variant>
    </vt:vector>
  </HeadingPairs>
  <TitlesOfParts>
    <vt:vector size="18" baseType="lpstr">
      <vt:lpstr>Aptos</vt:lpstr>
      <vt:lpstr>arial</vt:lpstr>
      <vt:lpstr>arial</vt:lpstr>
      <vt:lpstr>Calibri</vt:lpstr>
      <vt:lpstr>Trebuchet MS</vt:lpstr>
      <vt:lpstr>Götene Kommun 4x3</vt:lpstr>
      <vt:lpstr>Götene Kommun</vt:lpstr>
      <vt:lpstr>Götene Kommun - Kapitelsida bild</vt:lpstr>
      <vt:lpstr>Hemtjänstindex</vt:lpstr>
      <vt:lpstr>Vad ingår?</vt:lpstr>
      <vt:lpstr>PowerPoint-presentation</vt:lpstr>
      <vt:lpstr>Delindex 1: Information</vt:lpstr>
      <vt:lpstr>Delindex 2: Biståndshandläggning</vt:lpstr>
      <vt:lpstr>Delindex 3: Utförande</vt:lpstr>
      <vt:lpstr>Delindex 4: Stöd/Utveckling</vt:lpstr>
      <vt:lpstr>Sammanfattning</vt:lpstr>
      <vt:lpstr>PowerPoint-presentation</vt:lpstr>
      <vt:lpstr>PowerPoint-presentation</vt:lpstr>
    </vt:vector>
  </TitlesOfParts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Alexandra Autio</dc:creator>
  <cp:lastModifiedBy>Maria Johansson</cp:lastModifiedBy>
  <cp:revision>16</cp:revision>
  <dcterms:created xsi:type="dcterms:W3CDTF">2026-03-02T08:39:42Z</dcterms:created>
  <dcterms:modified xsi:type="dcterms:W3CDTF">2026-04-06T14:57:52Z</dcterms:modified>
</cp:coreProperties>
</file>