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1"/>
    <p:sldMasterId id="2147483660" r:id="rId2"/>
    <p:sldMasterId id="2147483680" r:id="rId3"/>
  </p:sldMasterIdLst>
  <p:notesMasterIdLst>
    <p:notesMasterId r:id="rId14"/>
  </p:notesMasterIdLst>
  <p:sldIdLst>
    <p:sldId id="260" r:id="rId4"/>
    <p:sldId id="301" r:id="rId5"/>
    <p:sldId id="261" r:id="rId6"/>
    <p:sldId id="283" r:id="rId7"/>
    <p:sldId id="299" r:id="rId8"/>
    <p:sldId id="303" r:id="rId9"/>
    <p:sldId id="267" r:id="rId10"/>
    <p:sldId id="302" r:id="rId11"/>
    <p:sldId id="263" r:id="rId12"/>
    <p:sldId id="257" r:id="rId13"/>
  </p:sldIdLst>
  <p:sldSz cx="9144000" cy="6858000" type="screen4x3"/>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ora Lindblom" initials="DL" lastIdx="1" clrIdx="0">
    <p:extLst>
      <p:ext uri="{19B8F6BF-5375-455C-9EA6-DF929625EA0E}">
        <p15:presenceInfo xmlns:p15="http://schemas.microsoft.com/office/powerpoint/2012/main" userId="S-1-5-21-4000934922-3776398922-3551028141-1000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2DE63D5-997A-4646-A377-4702673A728D}" styleName="Ljust format 2 - Dekorfärg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28" autoAdjust="0"/>
    <p:restoredTop sz="81235" autoAdjust="0"/>
  </p:normalViewPr>
  <p:slideViewPr>
    <p:cSldViewPr snapToGrid="0" snapToObjects="1">
      <p:cViewPr varScale="1">
        <p:scale>
          <a:sx n="129" d="100"/>
          <a:sy n="129" d="100"/>
        </p:scale>
        <p:origin x="2628" y="120"/>
      </p:cViewPr>
      <p:guideLst>
        <p:guide orient="horz" pos="2160"/>
        <p:guide pos="2880"/>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C753885-8AD9-4944-83E5-E2BA8B916DC9}" type="datetimeFigureOut">
              <a:rPr lang="sv-SE" smtClean="0"/>
              <a:t>2025-03-11</a:t>
            </a:fld>
            <a:endParaRPr lang="sv-SE"/>
          </a:p>
        </p:txBody>
      </p:sp>
      <p:sp>
        <p:nvSpPr>
          <p:cNvPr id="4" name="Platshållare för bildobjekt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1393B25-A8E7-4427-BF18-D9F9C73713E4}" type="slidenum">
              <a:rPr lang="sv-SE" smtClean="0"/>
              <a:t>‹#›</a:t>
            </a:fld>
            <a:endParaRPr lang="sv-SE"/>
          </a:p>
        </p:txBody>
      </p:sp>
    </p:spTree>
    <p:extLst>
      <p:ext uri="{BB962C8B-B14F-4D97-AF65-F5344CB8AC3E}">
        <p14:creationId xmlns:p14="http://schemas.microsoft.com/office/powerpoint/2010/main" val="1823898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B1393B25-A8E7-4427-BF18-D9F9C73713E4}" type="slidenum">
              <a:rPr lang="sv-SE" smtClean="0"/>
              <a:t>1</a:t>
            </a:fld>
            <a:endParaRPr lang="sv-SE"/>
          </a:p>
        </p:txBody>
      </p:sp>
    </p:spTree>
    <p:extLst>
      <p:ext uri="{BB962C8B-B14F-4D97-AF65-F5344CB8AC3E}">
        <p14:creationId xmlns:p14="http://schemas.microsoft.com/office/powerpoint/2010/main" val="14528484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1393B25-A8E7-4427-BF18-D9F9C73713E4}" type="slidenum">
              <a:rPr lang="sv-SE" smtClean="0"/>
              <a:t>10</a:t>
            </a:fld>
            <a:endParaRPr lang="sv-SE"/>
          </a:p>
        </p:txBody>
      </p:sp>
    </p:spTree>
    <p:extLst>
      <p:ext uri="{BB962C8B-B14F-4D97-AF65-F5344CB8AC3E}">
        <p14:creationId xmlns:p14="http://schemas.microsoft.com/office/powerpoint/2010/main" val="2678728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800" dirty="0">
                <a:solidFill>
                  <a:srgbClr val="000000"/>
                </a:solidFill>
                <a:effectLst/>
                <a:latin typeface="Times New Roman" panose="02020603050405020304" pitchFamily="18" charset="0"/>
                <a:ea typeface="Times New Roman" panose="02020603050405020304" pitchFamily="18" charset="0"/>
              </a:rPr>
              <a:t>Volymökningen på 8,4 mnkr kommer användas inom äldreomsorgen för personalkostnader, hyreskostnader och bilkostnader. För att möta effektiviseringskravet på 3,7 mnkr har den delen av det prestationsbaserade statsbidraget för timanställda och sjuksköterskor som avser 2025 budgeterats in. Prioriteringen på 2,6 mnkr har använts för att utöka budgeteten för placeringar.</a:t>
            </a:r>
          </a:p>
          <a:p>
            <a:endParaRPr lang="sv-SE" dirty="0"/>
          </a:p>
        </p:txBody>
      </p:sp>
      <p:sp>
        <p:nvSpPr>
          <p:cNvPr id="4" name="Platshållare för bildnummer 3"/>
          <p:cNvSpPr>
            <a:spLocks noGrp="1"/>
          </p:cNvSpPr>
          <p:nvPr>
            <p:ph type="sldNum" sz="quarter" idx="5"/>
          </p:nvPr>
        </p:nvSpPr>
        <p:spPr/>
        <p:txBody>
          <a:bodyPr/>
          <a:lstStyle/>
          <a:p>
            <a:fld id="{B1393B25-A8E7-4427-BF18-D9F9C73713E4}" type="slidenum">
              <a:rPr lang="sv-SE" smtClean="0"/>
              <a:t>2</a:t>
            </a:fld>
            <a:endParaRPr lang="sv-SE"/>
          </a:p>
        </p:txBody>
      </p:sp>
    </p:spTree>
    <p:extLst>
      <p:ext uri="{BB962C8B-B14F-4D97-AF65-F5344CB8AC3E}">
        <p14:creationId xmlns:p14="http://schemas.microsoft.com/office/powerpoint/2010/main" val="154849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Övergripande – Handläggare/utredare, verksamhetsutvecklare, MAS</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Övergripande – </a:t>
            </a:r>
            <a:r>
              <a:rPr lang="sv-SE" dirty="0" err="1"/>
              <a:t>IT-omsorg</a:t>
            </a:r>
            <a:r>
              <a:rPr lang="sv-SE" dirty="0"/>
              <a:t>, lås och larm</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Äldreomsorgen – Alla administratörer har flyttats övergripande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Äldreomsorgen – Respektive nattorganisation under ordinärt respektive särskilt boende</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Äldreomsorgen – </a:t>
            </a:r>
            <a:r>
              <a:rPr lang="sv-SE" sz="1200" kern="1200" dirty="0">
                <a:solidFill>
                  <a:schemeClr val="tx1"/>
                </a:solidFill>
                <a:latin typeface="+mn-lt"/>
                <a:ea typeface="+mn-ea"/>
                <a:cs typeface="+mn-cs"/>
              </a:rPr>
              <a:t>Hälso- och sjukvård istället för legitimerad personal</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Äldreomsorgen – Övriga insatser består av korttid och dagvård</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IFO – Övergripande biståndschef och anhörigsamordnare, chef IFE och AME</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IFO – Biståndsenheten låg ju tidigare övergripande</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IFO – Socialpsykiatrin viss del under funktionshinder och viss del under IFO tidigare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dirty="0">
              <a:solidFill>
                <a:schemeClr val="tx1"/>
              </a:solidFill>
              <a:latin typeface="+mn-lt"/>
              <a:ea typeface="+mn-ea"/>
              <a:cs typeface="+mn-cs"/>
            </a:endParaRPr>
          </a:p>
        </p:txBody>
      </p:sp>
      <p:sp>
        <p:nvSpPr>
          <p:cNvPr id="4" name="Platshållare för bildnummer 3"/>
          <p:cNvSpPr>
            <a:spLocks noGrp="1"/>
          </p:cNvSpPr>
          <p:nvPr>
            <p:ph type="sldNum" sz="quarter" idx="5"/>
          </p:nvPr>
        </p:nvSpPr>
        <p:spPr/>
        <p:txBody>
          <a:bodyPr/>
          <a:lstStyle/>
          <a:p>
            <a:fld id="{B1393B25-A8E7-4427-BF18-D9F9C73713E4}" type="slidenum">
              <a:rPr lang="sv-SE" smtClean="0"/>
              <a:t>3</a:t>
            </a:fld>
            <a:endParaRPr lang="sv-SE"/>
          </a:p>
        </p:txBody>
      </p:sp>
    </p:spTree>
    <p:extLst>
      <p:ext uri="{BB962C8B-B14F-4D97-AF65-F5344CB8AC3E}">
        <p14:creationId xmlns:p14="http://schemas.microsoft.com/office/powerpoint/2010/main" val="1201864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Effektiviseringen täcks av prestationsbaserat bidrag med 3,7 mnkr 2025 som vi redan mottagit för sjuksköterskor och timanställda. Budgeterat inom nämndövergripande och hälso- och sjukvård.</a:t>
            </a:r>
          </a:p>
          <a:p>
            <a:r>
              <a:rPr lang="sv-SE" dirty="0"/>
              <a:t>Volymökning 8,4 mnkr inom äldreomsorgen</a:t>
            </a:r>
          </a:p>
          <a:p>
            <a:r>
              <a:rPr lang="sv-SE" dirty="0"/>
              <a:t>Prioritering 2,6 mnkr inom individ- och familjesorgsenheten.</a:t>
            </a:r>
          </a:p>
          <a:p>
            <a:r>
              <a:rPr lang="sv-SE" dirty="0"/>
              <a:t>Flyttat IT-budget mellan individ- och familjeomsorg och nämndövergripande.</a:t>
            </a:r>
          </a:p>
        </p:txBody>
      </p:sp>
      <p:sp>
        <p:nvSpPr>
          <p:cNvPr id="4" name="Platshållare för bildnummer 3"/>
          <p:cNvSpPr>
            <a:spLocks noGrp="1"/>
          </p:cNvSpPr>
          <p:nvPr>
            <p:ph type="sldNum" sz="quarter" idx="5"/>
          </p:nvPr>
        </p:nvSpPr>
        <p:spPr/>
        <p:txBody>
          <a:bodyPr/>
          <a:lstStyle/>
          <a:p>
            <a:fld id="{B1393B25-A8E7-4427-BF18-D9F9C73713E4}" type="slidenum">
              <a:rPr lang="sv-SE" smtClean="0"/>
              <a:t>4</a:t>
            </a:fld>
            <a:endParaRPr lang="sv-SE"/>
          </a:p>
        </p:txBody>
      </p:sp>
    </p:spTree>
    <p:extLst>
      <p:ext uri="{BB962C8B-B14F-4D97-AF65-F5344CB8AC3E}">
        <p14:creationId xmlns:p14="http://schemas.microsoft.com/office/powerpoint/2010/main" val="3028738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Hyreskostnader uppräknas med 1,7%, men vi har hyresökningar på 5%.</a:t>
            </a:r>
          </a:p>
        </p:txBody>
      </p:sp>
      <p:sp>
        <p:nvSpPr>
          <p:cNvPr id="4" name="Platshållare för bildnummer 3"/>
          <p:cNvSpPr>
            <a:spLocks noGrp="1"/>
          </p:cNvSpPr>
          <p:nvPr>
            <p:ph type="sldNum" sz="quarter" idx="5"/>
          </p:nvPr>
        </p:nvSpPr>
        <p:spPr/>
        <p:txBody>
          <a:bodyPr/>
          <a:lstStyle/>
          <a:p>
            <a:fld id="{B1393B25-A8E7-4427-BF18-D9F9C73713E4}" type="slidenum">
              <a:rPr lang="sv-SE" smtClean="0"/>
              <a:t>5</a:t>
            </a:fld>
            <a:endParaRPr lang="sv-SE"/>
          </a:p>
        </p:txBody>
      </p:sp>
    </p:spTree>
    <p:extLst>
      <p:ext uri="{BB962C8B-B14F-4D97-AF65-F5344CB8AC3E}">
        <p14:creationId xmlns:p14="http://schemas.microsoft.com/office/powerpoint/2010/main" val="2170243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AC2B2-A7D5-4A7C-C38B-1AD0901D0E1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C9472EC-068C-E29E-9B21-636C13E053D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3B3F32A2-0311-89C1-0AAF-66D3672CC23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Skillnad i leasingavgift för en elbil kontra annat drivmedel ( detta fall en hybridbil).</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Ett exempel i kategoriseringen småbil (dvs. ej arbetsfordon/skåpbil) i detta fall en toyota.</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Dyraste småbilen hybrid hade en leasingavgift i november på 4 071 kr i månaden och en elbil 7 741 kr.</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De kostnader man budgeterat med 2024 täckte i vissa fall inte ens den leasingavgift som är nu och då tillkommer fordonsskatt, försäkring, underhållskostnader m.m.</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Ökad budget inom Socialnämnden med 1,2 mnkr främst inom ÄO. 22 av de 52 fordon som vi budgeterat för hela 2025 drivs med el.</a:t>
            </a:r>
          </a:p>
          <a:p>
            <a:endParaRPr lang="sv-SE" dirty="0"/>
          </a:p>
        </p:txBody>
      </p:sp>
      <p:sp>
        <p:nvSpPr>
          <p:cNvPr id="4" name="Platshållare för bildnummer 3">
            <a:extLst>
              <a:ext uri="{FF2B5EF4-FFF2-40B4-BE49-F238E27FC236}">
                <a16:creationId xmlns:a16="http://schemas.microsoft.com/office/drawing/2014/main" id="{71EB2AE9-B03A-E2CB-4BE9-363371FD3919}"/>
              </a:ext>
            </a:extLst>
          </p:cNvPr>
          <p:cNvSpPr>
            <a:spLocks noGrp="1"/>
          </p:cNvSpPr>
          <p:nvPr>
            <p:ph type="sldNum" sz="quarter" idx="5"/>
          </p:nvPr>
        </p:nvSpPr>
        <p:spPr/>
        <p:txBody>
          <a:bodyPr/>
          <a:lstStyle/>
          <a:p>
            <a:fld id="{B1393B25-A8E7-4427-BF18-D9F9C73713E4}" type="slidenum">
              <a:rPr lang="sv-SE" smtClean="0"/>
              <a:t>6</a:t>
            </a:fld>
            <a:endParaRPr lang="sv-SE"/>
          </a:p>
        </p:txBody>
      </p:sp>
    </p:spTree>
    <p:extLst>
      <p:ext uri="{BB962C8B-B14F-4D97-AF65-F5344CB8AC3E}">
        <p14:creationId xmlns:p14="http://schemas.microsoft.com/office/powerpoint/2010/main" val="6039789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 Volymökning: 1 ÅA SSK 0,8 mnkr, 5 ÅA nattpersonal 3,7 mnkr, 1 ÅA korttiden 0,6 mnkr = 5,1 mnkr. Övrigt till hyror, friskvårdsbidrag och bilkostnader.</a:t>
            </a:r>
          </a:p>
          <a:p>
            <a:r>
              <a:rPr lang="sv-SE" dirty="0"/>
              <a:t>(Personalbudget oöppnade våningen Kastanjen: 1 ÅA SSK 0,8 mnkr, 1 ÅA nattpersonal 0,7 mnkr, 9,8 ÅA våning 2 Kastanjen = 7,8 mnkr.</a:t>
            </a:r>
          </a:p>
          <a:p>
            <a:endParaRPr lang="sv-SE" dirty="0"/>
          </a:p>
          <a:p>
            <a:pPr marL="457200" indent="-457200">
              <a:buFont typeface="Calibri" panose="020F0502020204030204" pitchFamily="34" charset="0"/>
              <a:buChar char="-"/>
            </a:pPr>
            <a:r>
              <a:rPr lang="sv-SE" sz="1200" dirty="0"/>
              <a:t>Hyreskostnader (-2,1 mnkr)</a:t>
            </a:r>
          </a:p>
          <a:p>
            <a:pPr marL="457200" indent="-457200">
              <a:buFont typeface="Calibri" panose="020F0502020204030204" pitchFamily="34" charset="0"/>
              <a:buChar char="-"/>
            </a:pPr>
            <a:r>
              <a:rPr lang="sv-SE" sz="1200" dirty="0"/>
              <a:t>Bilkostnader</a:t>
            </a:r>
          </a:p>
          <a:p>
            <a:pPr marL="457200" indent="-457200">
              <a:buFont typeface="Calibri" panose="020F0502020204030204" pitchFamily="34" charset="0"/>
              <a:buChar char="-"/>
            </a:pPr>
            <a:r>
              <a:rPr lang="sv-SE" sz="1200" dirty="0"/>
              <a:t>Friskvårdsbidrag</a:t>
            </a:r>
          </a:p>
          <a:p>
            <a:endParaRPr lang="sv-SE" dirty="0"/>
          </a:p>
        </p:txBody>
      </p:sp>
      <p:sp>
        <p:nvSpPr>
          <p:cNvPr id="4" name="Platshållare för bildnummer 3"/>
          <p:cNvSpPr>
            <a:spLocks noGrp="1"/>
          </p:cNvSpPr>
          <p:nvPr>
            <p:ph type="sldNum" sz="quarter" idx="10"/>
          </p:nvPr>
        </p:nvSpPr>
        <p:spPr/>
        <p:txBody>
          <a:bodyPr/>
          <a:lstStyle/>
          <a:p>
            <a:fld id="{F8306554-3312-4129-82DF-45555238B160}" type="slidenum">
              <a:rPr lang="sv-SE" smtClean="0"/>
              <a:t>7</a:t>
            </a:fld>
            <a:endParaRPr lang="sv-SE"/>
          </a:p>
        </p:txBody>
      </p:sp>
    </p:spTree>
    <p:extLst>
      <p:ext uri="{BB962C8B-B14F-4D97-AF65-F5344CB8AC3E}">
        <p14:creationId xmlns:p14="http://schemas.microsoft.com/office/powerpoint/2010/main" val="41289827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4BE18-33B5-34E1-8565-11AEF85D9C3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63F85DE-3C2F-16C7-DFEE-7DABD4D7A7B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3CF66E22-E84D-CBF0-ED23-713C50D2D729}"/>
              </a:ext>
            </a:extLst>
          </p:cNvPr>
          <p:cNvSpPr>
            <a:spLocks noGrp="1"/>
          </p:cNvSpPr>
          <p:nvPr>
            <p:ph type="body" idx="1"/>
          </p:nvPr>
        </p:nvSpPr>
        <p:spPr/>
        <p:txBody>
          <a:bodyPr/>
          <a:lstStyle/>
          <a:p>
            <a:pPr>
              <a:spcAft>
                <a:spcPts val="500"/>
              </a:spcAft>
            </a:pPr>
            <a:r>
              <a:rPr lang="sv-SE" sz="1800" dirty="0">
                <a:solidFill>
                  <a:srgbClr val="000000"/>
                </a:solidFill>
                <a:effectLst/>
                <a:latin typeface="Times New Roman" panose="02020603050405020304" pitchFamily="18" charset="0"/>
                <a:ea typeface="Times New Roman" panose="02020603050405020304" pitchFamily="18" charset="0"/>
              </a:rPr>
              <a:t>Investering är en anskaffning av tillgång med en livslängd på minst tre år, som anskaffats för varaktigt bruk samt ska ha ett värde som överstiger ett (1) prisbasbelopp exklusive moms.</a:t>
            </a:r>
          </a:p>
          <a:p>
            <a:pPr>
              <a:spcAft>
                <a:spcPts val="500"/>
              </a:spcAft>
            </a:pPr>
            <a:r>
              <a:rPr lang="sv-SE" sz="1800" b="1" dirty="0">
                <a:solidFill>
                  <a:srgbClr val="000000"/>
                </a:solidFill>
                <a:effectLst/>
                <a:latin typeface="Times New Roman" panose="02020603050405020304" pitchFamily="18" charset="0"/>
                <a:ea typeface="Times New Roman" panose="02020603050405020304" pitchFamily="18" charset="0"/>
              </a:rPr>
              <a:t>Inventarier:</a:t>
            </a:r>
            <a:r>
              <a:rPr lang="sv-SE" sz="1800" dirty="0">
                <a:solidFill>
                  <a:srgbClr val="000000"/>
                </a:solidFill>
                <a:effectLst/>
                <a:latin typeface="Times New Roman" panose="02020603050405020304" pitchFamily="18" charset="0"/>
                <a:ea typeface="Times New Roman" panose="02020603050405020304" pitchFamily="18" charset="0"/>
              </a:rPr>
              <a:t> Årlig budget för inventarier. På grund av beloppsgränsen för vad som klassas som investering, behövs en budget för att löpande kunna byta ut inventarier.</a:t>
            </a:r>
          </a:p>
          <a:p>
            <a:pPr>
              <a:spcAft>
                <a:spcPts val="500"/>
              </a:spcAft>
            </a:pPr>
            <a:r>
              <a:rPr lang="sv-SE" sz="1800" b="1" dirty="0">
                <a:solidFill>
                  <a:srgbClr val="000000"/>
                </a:solidFill>
                <a:effectLst/>
                <a:latin typeface="Times New Roman" panose="02020603050405020304" pitchFamily="18" charset="0"/>
                <a:ea typeface="Times New Roman" panose="02020603050405020304" pitchFamily="18" charset="0"/>
              </a:rPr>
              <a:t>Gruppbostäder:</a:t>
            </a:r>
            <a:r>
              <a:rPr lang="sv-SE" sz="1800" dirty="0">
                <a:solidFill>
                  <a:srgbClr val="000000"/>
                </a:solidFill>
                <a:effectLst/>
                <a:latin typeface="Times New Roman" panose="02020603050405020304" pitchFamily="18" charset="0"/>
                <a:ea typeface="Times New Roman" panose="02020603050405020304" pitchFamily="18" charset="0"/>
              </a:rPr>
              <a:t> Nybyggnation av bostäder med särskild service. Ett byggnationsprojekt pågår beräknas vara klart 2026 och behov av ytterligare en bostad har framförts som framtida investeringsbehov.</a:t>
            </a:r>
          </a:p>
          <a:p>
            <a:pPr>
              <a:spcAft>
                <a:spcPts val="500"/>
              </a:spcAft>
            </a:pPr>
            <a:r>
              <a:rPr lang="sv-SE" sz="1800" dirty="0">
                <a:solidFill>
                  <a:srgbClr val="000000"/>
                </a:solidFill>
                <a:effectLst/>
                <a:latin typeface="Times New Roman" panose="02020603050405020304" pitchFamily="18" charset="0"/>
                <a:ea typeface="Times New Roman" panose="02020603050405020304" pitchFamily="18" charset="0"/>
              </a:rPr>
              <a:t>Investeringsprojekt för </a:t>
            </a:r>
            <a:r>
              <a:rPr lang="sv-SE" sz="1800" i="1" dirty="0">
                <a:solidFill>
                  <a:srgbClr val="000000"/>
                </a:solidFill>
                <a:effectLst/>
                <a:latin typeface="Times New Roman" panose="02020603050405020304" pitchFamily="18" charset="0"/>
                <a:ea typeface="Times New Roman" panose="02020603050405020304" pitchFamily="18" charset="0"/>
              </a:rPr>
              <a:t>Inventarier </a:t>
            </a:r>
            <a:r>
              <a:rPr lang="sv-SE" sz="1800" dirty="0">
                <a:solidFill>
                  <a:srgbClr val="000000"/>
                </a:solidFill>
                <a:effectLst/>
                <a:latin typeface="Times New Roman" panose="02020603050405020304" pitchFamily="18" charset="0"/>
                <a:ea typeface="Times New Roman" panose="02020603050405020304" pitchFamily="18" charset="0"/>
              </a:rPr>
              <a:t>kan startas utan ytterligare beslut när aktuell kalkyl finns och visar att investeringen ryms inom beslutade ekonomiska ramar. Beslut om start fattas av socialchef, i projektsammanhang kallad projektägare, i samråd med respektive ekonom när beslutsunderlagen är klara och kraven uppfyllts.</a:t>
            </a:r>
          </a:p>
          <a:p>
            <a:pPr marL="0" indent="0">
              <a:buFont typeface="Calibri" panose="020F0502020204030204" pitchFamily="34" charset="0"/>
              <a:buNone/>
            </a:pPr>
            <a:endParaRPr lang="sv-SE" sz="1000" dirty="0"/>
          </a:p>
        </p:txBody>
      </p:sp>
      <p:sp>
        <p:nvSpPr>
          <p:cNvPr id="4" name="Platshållare för bildnummer 3">
            <a:extLst>
              <a:ext uri="{FF2B5EF4-FFF2-40B4-BE49-F238E27FC236}">
                <a16:creationId xmlns:a16="http://schemas.microsoft.com/office/drawing/2014/main" id="{1D43CDD0-2C36-47F8-AE56-B7E85D1B969D}"/>
              </a:ext>
            </a:extLst>
          </p:cNvPr>
          <p:cNvSpPr>
            <a:spLocks noGrp="1"/>
          </p:cNvSpPr>
          <p:nvPr>
            <p:ph type="sldNum" sz="quarter" idx="10"/>
          </p:nvPr>
        </p:nvSpPr>
        <p:spPr/>
        <p:txBody>
          <a:bodyPr/>
          <a:lstStyle/>
          <a:p>
            <a:fld id="{F8306554-3312-4129-82DF-45555238B160}" type="slidenum">
              <a:rPr lang="sv-SE" smtClean="0"/>
              <a:t>8</a:t>
            </a:fld>
            <a:endParaRPr lang="sv-SE"/>
          </a:p>
        </p:txBody>
      </p:sp>
    </p:spTree>
    <p:extLst>
      <p:ext uri="{BB962C8B-B14F-4D97-AF65-F5344CB8AC3E}">
        <p14:creationId xmlns:p14="http://schemas.microsoft.com/office/powerpoint/2010/main" val="1118863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840DC8C3-9E7F-4D88-945F-E954E8764C71}" type="slidenum">
              <a:rPr lang="sv-SE" smtClean="0"/>
              <a:t>9</a:t>
            </a:fld>
            <a:endParaRPr lang="sv-SE"/>
          </a:p>
        </p:txBody>
      </p:sp>
    </p:spTree>
    <p:extLst>
      <p:ext uri="{BB962C8B-B14F-4D97-AF65-F5344CB8AC3E}">
        <p14:creationId xmlns:p14="http://schemas.microsoft.com/office/powerpoint/2010/main" val="3585786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7" name="Manuella indata 8"/>
          <p:cNvSpPr/>
          <p:nvPr userDrawn="1"/>
        </p:nvSpPr>
        <p:spPr>
          <a:xfrm rot="10800000">
            <a:off x="-2" y="-1"/>
            <a:ext cx="9144915" cy="5935134"/>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0 w 10009"/>
              <a:gd name="connsiteY0" fmla="*/ 497 h 10000"/>
              <a:gd name="connsiteX1" fmla="*/ 10009 w 10009"/>
              <a:gd name="connsiteY1" fmla="*/ 0 h 10000"/>
              <a:gd name="connsiteX2" fmla="*/ 10009 w 10009"/>
              <a:gd name="connsiteY2" fmla="*/ 10000 h 10000"/>
              <a:gd name="connsiteX3" fmla="*/ 9 w 10009"/>
              <a:gd name="connsiteY3" fmla="*/ 10000 h 10000"/>
              <a:gd name="connsiteX4" fmla="*/ 0 w 10009"/>
              <a:gd name="connsiteY4" fmla="*/ 497 h 10000"/>
              <a:gd name="connsiteX0" fmla="*/ 1 w 10001"/>
              <a:gd name="connsiteY0" fmla="*/ 440 h 10000"/>
              <a:gd name="connsiteX1" fmla="*/ 10001 w 10001"/>
              <a:gd name="connsiteY1" fmla="*/ 0 h 10000"/>
              <a:gd name="connsiteX2" fmla="*/ 10001 w 10001"/>
              <a:gd name="connsiteY2" fmla="*/ 10000 h 10000"/>
              <a:gd name="connsiteX3" fmla="*/ 1 w 10001"/>
              <a:gd name="connsiteY3" fmla="*/ 10000 h 10000"/>
              <a:gd name="connsiteX4" fmla="*/ 1 w 10001"/>
              <a:gd name="connsiteY4" fmla="*/ 44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1" h="10000">
                <a:moveTo>
                  <a:pt x="1" y="440"/>
                </a:moveTo>
                <a:lnTo>
                  <a:pt x="10001" y="0"/>
                </a:lnTo>
                <a:lnTo>
                  <a:pt x="10001" y="10000"/>
                </a:lnTo>
                <a:lnTo>
                  <a:pt x="1" y="10000"/>
                </a:lnTo>
                <a:cubicBezTo>
                  <a:pt x="-2" y="6832"/>
                  <a:pt x="4" y="3608"/>
                  <a:pt x="1" y="44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320802" y="927628"/>
            <a:ext cx="6858000" cy="2387600"/>
          </a:xfrm>
          <a:prstGeom prst="rect">
            <a:avLst/>
          </a:prstGeom>
        </p:spPr>
        <p:txBody>
          <a:bodyPr anchor="b"/>
          <a:lstStyle>
            <a:lvl1pPr algn="l">
              <a:lnSpc>
                <a:spcPct val="100000"/>
              </a:lnSpc>
              <a:defRPr sz="4500" b="0" i="0">
                <a:latin typeface="Arial" panose="020B0604020202020204" pitchFamily="34" charset="0"/>
                <a:ea typeface="Arial" panose="020B0604020202020204" pitchFamily="34" charset="0"/>
                <a:cs typeface="Arial" panose="020B0604020202020204" pitchFamily="34" charset="0"/>
              </a:defRPr>
            </a:lvl1pPr>
          </a:lstStyle>
          <a:p>
            <a:r>
              <a:rPr lang="sv-SE"/>
              <a:t>Klicka här för att ändra format</a:t>
            </a:r>
            <a:endParaRPr lang="en-US" dirty="0"/>
          </a:p>
        </p:txBody>
      </p:sp>
      <p:sp>
        <p:nvSpPr>
          <p:cNvPr id="3" name="Subtitle 2"/>
          <p:cNvSpPr>
            <a:spLocks noGrp="1"/>
          </p:cNvSpPr>
          <p:nvPr>
            <p:ph type="subTitle" idx="1"/>
          </p:nvPr>
        </p:nvSpPr>
        <p:spPr>
          <a:xfrm>
            <a:off x="1320802" y="3602038"/>
            <a:ext cx="6858000" cy="1655762"/>
          </a:xfrm>
          <a:prstGeom prst="rect">
            <a:avLst/>
          </a:prstGeom>
        </p:spPr>
        <p:txBody>
          <a:bodyPr/>
          <a:lstStyle>
            <a:lvl1pPr marL="0" indent="0" algn="l">
              <a:buNone/>
              <a:defRPr sz="1800" b="0" i="0">
                <a:latin typeface="Arial" panose="020B0604020202020204" pitchFamily="34" charset="0"/>
                <a:ea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en-US" dirty="0"/>
          </a:p>
        </p:txBody>
      </p:sp>
      <p:sp>
        <p:nvSpPr>
          <p:cNvPr id="4" name="Date Placeholder 3"/>
          <p:cNvSpPr>
            <a:spLocks noGrp="1"/>
          </p:cNvSpPr>
          <p:nvPr>
            <p:ph type="dt" sz="half" idx="10"/>
          </p:nvPr>
        </p:nvSpPr>
        <p:spPr>
          <a:xfrm>
            <a:off x="467783" y="6356351"/>
            <a:ext cx="1267884" cy="365125"/>
          </a:xfrm>
        </p:spPr>
        <p:txBody>
          <a:bodyPr/>
          <a:lstStyle>
            <a:lvl1pPr>
              <a:defRPr b="0" i="0">
                <a:solidFill>
                  <a:schemeClr val="bg1"/>
                </a:solidFill>
                <a:latin typeface="Trebuchet MS" charset="0"/>
                <a:ea typeface="Trebuchet MS" charset="0"/>
                <a:cs typeface="Trebuchet MS" charset="0"/>
              </a:defRPr>
            </a:lvl1pPr>
          </a:lstStyle>
          <a:p>
            <a:fld id="{E691E663-F9DE-0044-86E6-42A30695B7D5}" type="datetimeFigureOut">
              <a:rPr lang="sv-SE" smtClean="0"/>
              <a:pPr/>
              <a:t>2025-03-11</a:t>
            </a:fld>
            <a:endParaRPr lang="sv-SE" dirty="0"/>
          </a:p>
        </p:txBody>
      </p:sp>
      <p:sp>
        <p:nvSpPr>
          <p:cNvPr id="5" name="Footer Placeholder 4"/>
          <p:cNvSpPr>
            <a:spLocks noGrp="1"/>
          </p:cNvSpPr>
          <p:nvPr>
            <p:ph type="ftr" sz="quarter" idx="11"/>
          </p:nvPr>
        </p:nvSpPr>
        <p:spPr>
          <a:xfrm>
            <a:off x="1928283" y="6356351"/>
            <a:ext cx="3086100" cy="365125"/>
          </a:xfrm>
        </p:spPr>
        <p:txBody>
          <a:bodyPr/>
          <a:lstStyle>
            <a:lvl1pPr>
              <a:defRPr b="0" i="0">
                <a:solidFill>
                  <a:schemeClr val="bg1"/>
                </a:solidFill>
                <a:latin typeface="Trebuchet MS" charset="0"/>
                <a:ea typeface="Trebuchet MS" charset="0"/>
                <a:cs typeface="Trebuchet MS" charset="0"/>
              </a:defRPr>
            </a:lvl1pPr>
          </a:lstStyle>
          <a:p>
            <a:endParaRPr lang="sv-SE"/>
          </a:p>
        </p:txBody>
      </p:sp>
      <p:sp>
        <p:nvSpPr>
          <p:cNvPr id="6" name="Slide Number Placeholder 5"/>
          <p:cNvSpPr>
            <a:spLocks noGrp="1"/>
          </p:cNvSpPr>
          <p:nvPr>
            <p:ph type="sldNum" sz="quarter" idx="12"/>
          </p:nvPr>
        </p:nvSpPr>
        <p:spPr>
          <a:xfrm>
            <a:off x="5206999" y="6356351"/>
            <a:ext cx="1708150" cy="365125"/>
          </a:xfrm>
        </p:spPr>
        <p:txBody>
          <a:bodyPr/>
          <a:lstStyle>
            <a:lvl1pPr>
              <a:defRPr b="0" i="0">
                <a:solidFill>
                  <a:schemeClr val="bg1"/>
                </a:solidFill>
                <a:latin typeface="Trebuchet MS" charset="0"/>
                <a:ea typeface="Trebuchet MS" charset="0"/>
                <a:cs typeface="Trebuchet MS" charset="0"/>
              </a:defRPr>
            </a:lvl1pPr>
          </a:lstStyle>
          <a:p>
            <a:fld id="{96B0A95A-0F51-4249-82A1-FB3A0CC60B4C}" type="slidenum">
              <a:rPr lang="sv-SE" smtClean="0"/>
              <a:pPr/>
              <a:t>‹#›</a:t>
            </a:fld>
            <a:endParaRPr lang="sv-SE" dirty="0"/>
          </a:p>
        </p:txBody>
      </p:sp>
    </p:spTree>
    <p:extLst>
      <p:ext uri="{BB962C8B-B14F-4D97-AF65-F5344CB8AC3E}">
        <p14:creationId xmlns:p14="http://schemas.microsoft.com/office/powerpoint/2010/main" val="164372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v-SE" dirty="0"/>
              <a:t>Klicka här för att ändra format</a:t>
            </a:r>
            <a:endParaRPr lang="en-US" dirty="0"/>
          </a:p>
        </p:txBody>
      </p:sp>
      <p:sp>
        <p:nvSpPr>
          <p:cNvPr id="3" name="Picture Placeholder 2"/>
          <p:cNvSpPr>
            <a:spLocks noGrp="1" noChangeAspect="1"/>
          </p:cNvSpPr>
          <p:nvPr>
            <p:ph type="pic" idx="1"/>
          </p:nvPr>
        </p:nvSpPr>
        <p:spPr>
          <a:xfrm>
            <a:off x="3887391" y="987426"/>
            <a:ext cx="4629150" cy="4592107"/>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Dra bilden till platshållaren eller klicka på ikonen för att lägga till den</a:t>
            </a:r>
            <a:endParaRPr lang="en-US" dirty="0"/>
          </a:p>
        </p:txBody>
      </p:sp>
      <p:sp>
        <p:nvSpPr>
          <p:cNvPr id="4" name="Text Placeholder 3"/>
          <p:cNvSpPr>
            <a:spLocks noGrp="1"/>
          </p:cNvSpPr>
          <p:nvPr>
            <p:ph type="body" sz="half" idx="2"/>
          </p:nvPr>
        </p:nvSpPr>
        <p:spPr>
          <a:xfrm>
            <a:off x="629841" y="2057400"/>
            <a:ext cx="2949178" cy="352213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E691E663-F9DE-0044-86E6-42A30695B7D5}" type="datetimeFigureOut">
              <a:rPr lang="sv-SE" smtClean="0"/>
              <a:t>2025-03-11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1372599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91E663-F9DE-0044-86E6-42A30695B7D5}" type="datetimeFigureOut">
              <a:rPr lang="sv-SE" smtClean="0"/>
              <a:t>2025-03-11</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1055806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Manuella indata 8"/>
          <p:cNvSpPr/>
          <p:nvPr userDrawn="1"/>
        </p:nvSpPr>
        <p:spPr>
          <a:xfrm rot="10800000">
            <a:off x="-2" y="-1"/>
            <a:ext cx="9144915" cy="5935134"/>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0 w 10009"/>
              <a:gd name="connsiteY0" fmla="*/ 497 h 10000"/>
              <a:gd name="connsiteX1" fmla="*/ 10009 w 10009"/>
              <a:gd name="connsiteY1" fmla="*/ 0 h 10000"/>
              <a:gd name="connsiteX2" fmla="*/ 10009 w 10009"/>
              <a:gd name="connsiteY2" fmla="*/ 10000 h 10000"/>
              <a:gd name="connsiteX3" fmla="*/ 9 w 10009"/>
              <a:gd name="connsiteY3" fmla="*/ 10000 h 10000"/>
              <a:gd name="connsiteX4" fmla="*/ 0 w 10009"/>
              <a:gd name="connsiteY4" fmla="*/ 497 h 10000"/>
              <a:gd name="connsiteX0" fmla="*/ 1 w 10001"/>
              <a:gd name="connsiteY0" fmla="*/ 440 h 10000"/>
              <a:gd name="connsiteX1" fmla="*/ 10001 w 10001"/>
              <a:gd name="connsiteY1" fmla="*/ 0 h 10000"/>
              <a:gd name="connsiteX2" fmla="*/ 10001 w 10001"/>
              <a:gd name="connsiteY2" fmla="*/ 10000 h 10000"/>
              <a:gd name="connsiteX3" fmla="*/ 1 w 10001"/>
              <a:gd name="connsiteY3" fmla="*/ 10000 h 10000"/>
              <a:gd name="connsiteX4" fmla="*/ 1 w 10001"/>
              <a:gd name="connsiteY4" fmla="*/ 44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1" h="10000">
                <a:moveTo>
                  <a:pt x="1" y="440"/>
                </a:moveTo>
                <a:lnTo>
                  <a:pt x="10001" y="0"/>
                </a:lnTo>
                <a:lnTo>
                  <a:pt x="10001" y="10000"/>
                </a:lnTo>
                <a:lnTo>
                  <a:pt x="1" y="10000"/>
                </a:lnTo>
                <a:cubicBezTo>
                  <a:pt x="-2" y="6832"/>
                  <a:pt x="4" y="3608"/>
                  <a:pt x="1" y="44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Date Placeholder 1"/>
          <p:cNvSpPr>
            <a:spLocks noGrp="1"/>
          </p:cNvSpPr>
          <p:nvPr>
            <p:ph type="dt" sz="half" idx="10"/>
          </p:nvPr>
        </p:nvSpPr>
        <p:spPr/>
        <p:txBody>
          <a:bodyPr/>
          <a:lstStyle/>
          <a:p>
            <a:fld id="{E691E663-F9DE-0044-86E6-42A30695B7D5}" type="datetimeFigureOut">
              <a:rPr lang="sv-SE" smtClean="0"/>
              <a:t>2025-03-11</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569947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67783" y="6356351"/>
            <a:ext cx="1267884" cy="365125"/>
          </a:xfrm>
        </p:spPr>
        <p:txBody>
          <a:bodyPr/>
          <a:lstStyle>
            <a:lvl1pPr>
              <a:defRPr b="0" i="0">
                <a:solidFill>
                  <a:schemeClr val="bg1"/>
                </a:solidFill>
                <a:latin typeface="Trebuchet MS" charset="0"/>
                <a:ea typeface="Trebuchet MS" charset="0"/>
                <a:cs typeface="Trebuchet MS" charset="0"/>
              </a:defRPr>
            </a:lvl1pPr>
          </a:lstStyle>
          <a:p>
            <a:fld id="{E691E663-F9DE-0044-86E6-42A30695B7D5}" type="datetimeFigureOut">
              <a:rPr lang="sv-SE" smtClean="0"/>
              <a:pPr/>
              <a:t>2025-03-11</a:t>
            </a:fld>
            <a:endParaRPr lang="sv-SE" dirty="0"/>
          </a:p>
        </p:txBody>
      </p:sp>
      <p:sp>
        <p:nvSpPr>
          <p:cNvPr id="5" name="Footer Placeholder 4"/>
          <p:cNvSpPr>
            <a:spLocks noGrp="1"/>
          </p:cNvSpPr>
          <p:nvPr>
            <p:ph type="ftr" sz="quarter" idx="11"/>
          </p:nvPr>
        </p:nvSpPr>
        <p:spPr>
          <a:xfrm>
            <a:off x="1928283" y="6356351"/>
            <a:ext cx="3086100" cy="365125"/>
          </a:xfrm>
        </p:spPr>
        <p:txBody>
          <a:bodyPr/>
          <a:lstStyle>
            <a:lvl1pPr>
              <a:defRPr b="0" i="0">
                <a:solidFill>
                  <a:schemeClr val="bg1"/>
                </a:solidFill>
                <a:latin typeface="Trebuchet MS" charset="0"/>
                <a:ea typeface="Trebuchet MS" charset="0"/>
                <a:cs typeface="Trebuchet MS" charset="0"/>
              </a:defRPr>
            </a:lvl1pPr>
          </a:lstStyle>
          <a:p>
            <a:endParaRPr lang="sv-SE"/>
          </a:p>
        </p:txBody>
      </p:sp>
      <p:sp>
        <p:nvSpPr>
          <p:cNvPr id="6" name="Slide Number Placeholder 5"/>
          <p:cNvSpPr>
            <a:spLocks noGrp="1"/>
          </p:cNvSpPr>
          <p:nvPr>
            <p:ph type="sldNum" sz="quarter" idx="12"/>
          </p:nvPr>
        </p:nvSpPr>
        <p:spPr>
          <a:xfrm>
            <a:off x="5206999" y="6356351"/>
            <a:ext cx="1708150" cy="365125"/>
          </a:xfrm>
        </p:spPr>
        <p:txBody>
          <a:bodyPr/>
          <a:lstStyle>
            <a:lvl1pPr>
              <a:defRPr b="0" i="0">
                <a:solidFill>
                  <a:schemeClr val="bg1"/>
                </a:solidFill>
                <a:latin typeface="Trebuchet MS" charset="0"/>
                <a:ea typeface="Trebuchet MS" charset="0"/>
                <a:cs typeface="Trebuchet MS" charset="0"/>
              </a:defRPr>
            </a:lvl1pPr>
          </a:lstStyle>
          <a:p>
            <a:fld id="{96B0A95A-0F51-4249-82A1-FB3A0CC60B4C}" type="slidenum">
              <a:rPr lang="sv-SE" smtClean="0"/>
              <a:pPr/>
              <a:t>‹#›</a:t>
            </a:fld>
            <a:endParaRPr lang="sv-SE" dirty="0"/>
          </a:p>
        </p:txBody>
      </p:sp>
      <p:sp>
        <p:nvSpPr>
          <p:cNvPr id="7" name="Title 1"/>
          <p:cNvSpPr>
            <a:spLocks noGrp="1"/>
          </p:cNvSpPr>
          <p:nvPr>
            <p:ph type="ctrTitle"/>
          </p:nvPr>
        </p:nvSpPr>
        <p:spPr>
          <a:xfrm>
            <a:off x="1320802" y="927628"/>
            <a:ext cx="6858000" cy="2387600"/>
          </a:xfrm>
          <a:prstGeom prst="rect">
            <a:avLst/>
          </a:prstGeom>
        </p:spPr>
        <p:txBody>
          <a:bodyPr anchor="b"/>
          <a:lstStyle>
            <a:lvl1pPr algn="l">
              <a:lnSpc>
                <a:spcPct val="100000"/>
              </a:lnSpc>
              <a:defRPr sz="4500" b="0" i="0">
                <a:latin typeface="Arial" panose="020B0604020202020204" pitchFamily="34" charset="0"/>
                <a:ea typeface="Arial" panose="020B0604020202020204" pitchFamily="34" charset="0"/>
                <a:cs typeface="Arial" panose="020B0604020202020204" pitchFamily="34" charset="0"/>
              </a:defRPr>
            </a:lvl1pPr>
          </a:lstStyle>
          <a:p>
            <a:r>
              <a:rPr lang="sv-SE" dirty="0"/>
              <a:t>Klicka här för att ändra format</a:t>
            </a:r>
            <a:endParaRPr lang="en-US" dirty="0"/>
          </a:p>
        </p:txBody>
      </p:sp>
      <p:sp>
        <p:nvSpPr>
          <p:cNvPr id="8" name="Subtitle 2"/>
          <p:cNvSpPr>
            <a:spLocks noGrp="1"/>
          </p:cNvSpPr>
          <p:nvPr>
            <p:ph type="subTitle" idx="1"/>
          </p:nvPr>
        </p:nvSpPr>
        <p:spPr>
          <a:xfrm>
            <a:off x="1320802" y="3602038"/>
            <a:ext cx="6858000" cy="1655762"/>
          </a:xfrm>
          <a:prstGeom prst="rect">
            <a:avLst/>
          </a:prstGeom>
        </p:spPr>
        <p:txBody>
          <a:bodyPr/>
          <a:lstStyle>
            <a:lvl1pPr marL="0" indent="0" algn="l">
              <a:buNone/>
              <a:defRPr sz="1800" b="0" i="0">
                <a:latin typeface="Arial" panose="020B0604020202020204" pitchFamily="34" charset="0"/>
                <a:ea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endParaRPr lang="en-US" dirty="0"/>
          </a:p>
        </p:txBody>
      </p:sp>
    </p:spTree>
    <p:extLst>
      <p:ext uri="{BB962C8B-B14F-4D97-AF65-F5344CB8AC3E}">
        <p14:creationId xmlns:p14="http://schemas.microsoft.com/office/powerpoint/2010/main" val="196062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Klicka här för att ändra format</a:t>
            </a:r>
            <a:endParaRPr lang="en-US" dirty="0"/>
          </a:p>
        </p:txBody>
      </p:sp>
      <p:sp>
        <p:nvSpPr>
          <p:cNvPr id="3" name="Content Placeholder 2"/>
          <p:cNvSpPr>
            <a:spLocks noGrp="1"/>
          </p:cNvSpPr>
          <p:nvPr>
            <p:ph idx="1"/>
          </p:nvPr>
        </p:nvSpPr>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Date Placeholder 3"/>
          <p:cNvSpPr>
            <a:spLocks noGrp="1"/>
          </p:cNvSpPr>
          <p:nvPr>
            <p:ph type="dt" sz="half" idx="10"/>
          </p:nvPr>
        </p:nvSpPr>
        <p:spPr/>
        <p:txBody>
          <a:bodyPr/>
          <a:lstStyle/>
          <a:p>
            <a:fld id="{E691E663-F9DE-0044-86E6-42A30695B7D5}" type="datetimeFigureOut">
              <a:rPr lang="sv-SE" smtClean="0"/>
              <a:t>2025-03-11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975295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23888" y="1108604"/>
            <a:ext cx="7886700" cy="2852737"/>
          </a:xfrm>
        </p:spPr>
        <p:txBody>
          <a:bodyPr anchor="b"/>
          <a:lstStyle>
            <a:lvl1pPr>
              <a:defRPr sz="6000"/>
            </a:lvl1pPr>
          </a:lstStyle>
          <a:p>
            <a:r>
              <a:rPr lang="sv-SE" dirty="0"/>
              <a:t>Klicka här för att ändra format</a:t>
            </a:r>
            <a:endParaRPr lang="en-US" dirty="0"/>
          </a:p>
        </p:txBody>
      </p:sp>
      <p:sp>
        <p:nvSpPr>
          <p:cNvPr id="3" name="Text Placeholder 2"/>
          <p:cNvSpPr>
            <a:spLocks noGrp="1"/>
          </p:cNvSpPr>
          <p:nvPr>
            <p:ph type="body" idx="1"/>
          </p:nvPr>
        </p:nvSpPr>
        <p:spPr>
          <a:xfrm>
            <a:off x="623888" y="3988329"/>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691E663-F9DE-0044-86E6-42A30695B7D5}" type="datetimeFigureOut">
              <a:rPr lang="sv-SE" smtClean="0"/>
              <a:t>2025-03-11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57059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Klicka här för att ändra format</a:t>
            </a:r>
            <a:endParaRPr lang="en-US" dirty="0"/>
          </a:p>
        </p:txBody>
      </p:sp>
      <p:sp>
        <p:nvSpPr>
          <p:cNvPr id="3" name="Content Placeholder 2"/>
          <p:cNvSpPr>
            <a:spLocks noGrp="1"/>
          </p:cNvSpPr>
          <p:nvPr>
            <p:ph sz="half" idx="1"/>
          </p:nvPr>
        </p:nvSpPr>
        <p:spPr>
          <a:xfrm>
            <a:off x="628650" y="1825625"/>
            <a:ext cx="3886200" cy="3804708"/>
          </a:xfrm>
        </p:spPr>
        <p:txBody>
          <a:bodyPr/>
          <a:lstStyle>
            <a:lvl1pPr>
              <a:defRPr sz="2400"/>
            </a:lvl1pPr>
            <a:lvl2pPr>
              <a:defRPr sz="2000"/>
            </a:lvl2pPr>
            <a:lvl3pPr>
              <a:defRPr sz="1800"/>
            </a:lvl3pPr>
            <a:lvl4pPr>
              <a:defRPr sz="1600"/>
            </a:lvl4pPr>
            <a:lvl5pPr>
              <a:defRPr sz="1400"/>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4629150" y="1825625"/>
            <a:ext cx="3886200" cy="3804708"/>
          </a:xfrm>
        </p:spPr>
        <p:txBody>
          <a:bodyPr/>
          <a:lstStyle>
            <a:lvl1pPr>
              <a:defRPr sz="2400"/>
            </a:lvl1pPr>
            <a:lvl2pPr>
              <a:defRPr sz="2000"/>
            </a:lvl2pPr>
            <a:lvl3pPr>
              <a:defRPr sz="1800"/>
            </a:lvl3pPr>
            <a:lvl4pPr>
              <a:defRPr sz="1600"/>
            </a:lvl4pPr>
            <a:lvl5pPr>
              <a:defRPr sz="1400"/>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Date Placeholder 4"/>
          <p:cNvSpPr>
            <a:spLocks noGrp="1"/>
          </p:cNvSpPr>
          <p:nvPr>
            <p:ph type="dt" sz="half" idx="10"/>
          </p:nvPr>
        </p:nvSpPr>
        <p:spPr/>
        <p:txBody>
          <a:bodyPr/>
          <a:lstStyle/>
          <a:p>
            <a:fld id="{E691E663-F9DE-0044-86E6-42A30695B7D5}" type="datetimeFigureOut">
              <a:rPr lang="sv-SE" smtClean="0"/>
              <a:t>2025-03-11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122959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Klicka här för att ändra format</a:t>
            </a:r>
            <a:endParaRPr lang="en-US" dirty="0"/>
          </a:p>
        </p:txBody>
      </p:sp>
      <p:sp>
        <p:nvSpPr>
          <p:cNvPr id="3" name="Date Placeholder 2"/>
          <p:cNvSpPr>
            <a:spLocks noGrp="1"/>
          </p:cNvSpPr>
          <p:nvPr>
            <p:ph type="dt" sz="half" idx="10"/>
          </p:nvPr>
        </p:nvSpPr>
        <p:spPr/>
        <p:txBody>
          <a:bodyPr/>
          <a:lstStyle/>
          <a:p>
            <a:fld id="{E691E663-F9DE-0044-86E6-42A30695B7D5}" type="datetimeFigureOut">
              <a:rPr lang="sv-SE" smtClean="0"/>
              <a:t>2025-03-11</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848709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91E663-F9DE-0044-86E6-42A30695B7D5}" type="datetimeFigureOut">
              <a:rPr lang="sv-SE" smtClean="0"/>
              <a:t>2025-03-11</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680754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v-SE" dirty="0"/>
              <a:t>Klicka här för att ändra format</a:t>
            </a:r>
            <a:endParaRPr lang="en-US" dirty="0"/>
          </a:p>
        </p:txBody>
      </p:sp>
      <p:sp>
        <p:nvSpPr>
          <p:cNvPr id="3" name="Content Placeholder 2"/>
          <p:cNvSpPr>
            <a:spLocks noGrp="1"/>
          </p:cNvSpPr>
          <p:nvPr>
            <p:ph idx="1"/>
          </p:nvPr>
        </p:nvSpPr>
        <p:spPr>
          <a:xfrm>
            <a:off x="3887391" y="987427"/>
            <a:ext cx="4629150" cy="46117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Text Placeholder 3"/>
          <p:cNvSpPr>
            <a:spLocks noGrp="1"/>
          </p:cNvSpPr>
          <p:nvPr>
            <p:ph type="body" sz="half" idx="2"/>
          </p:nvPr>
        </p:nvSpPr>
        <p:spPr>
          <a:xfrm>
            <a:off x="629841" y="2057400"/>
            <a:ext cx="2949178" cy="3606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5" name="Date Placeholder 4"/>
          <p:cNvSpPr>
            <a:spLocks noGrp="1"/>
          </p:cNvSpPr>
          <p:nvPr>
            <p:ph type="dt" sz="half" idx="10"/>
          </p:nvPr>
        </p:nvSpPr>
        <p:spPr/>
        <p:txBody>
          <a:bodyPr/>
          <a:lstStyle/>
          <a:p>
            <a:fld id="{E691E663-F9DE-0044-86E6-42A30695B7D5}" type="datetimeFigureOut">
              <a:rPr lang="sv-SE" smtClean="0"/>
              <a:t>2025-03-11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6B0A95A-0F51-4249-82A1-FB3A0CC60B4C}" type="slidenum">
              <a:rPr lang="sv-SE" smtClean="0"/>
              <a:t>‹#›</a:t>
            </a:fld>
            <a:endParaRPr lang="sv-SE"/>
          </a:p>
        </p:txBody>
      </p:sp>
    </p:spTree>
    <p:extLst>
      <p:ext uri="{BB962C8B-B14F-4D97-AF65-F5344CB8AC3E}">
        <p14:creationId xmlns:p14="http://schemas.microsoft.com/office/powerpoint/2010/main" val="17982334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10" Type="http://schemas.openxmlformats.org/officeDocument/2006/relationships/image" Target="../media/image1.jp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Bildobjekt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536199" y="6066854"/>
            <a:ext cx="1258824" cy="719328"/>
          </a:xfrm>
          <a:prstGeom prst="rect">
            <a:avLst/>
          </a:prstGeom>
        </p:spPr>
      </p:pic>
      <p:sp>
        <p:nvSpPr>
          <p:cNvPr id="7" name="Manuella indata 6"/>
          <p:cNvSpPr/>
          <p:nvPr/>
        </p:nvSpPr>
        <p:spPr>
          <a:xfrm>
            <a:off x="0" y="5864087"/>
            <a:ext cx="7222068" cy="993913"/>
          </a:xfrm>
          <a:prstGeom prst="flowChartManualInpu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Date Placeholder 3"/>
          <p:cNvSpPr>
            <a:spLocks noGrp="1"/>
          </p:cNvSpPr>
          <p:nvPr>
            <p:ph type="dt" sz="half" idx="2"/>
          </p:nvPr>
        </p:nvSpPr>
        <p:spPr>
          <a:xfrm>
            <a:off x="628650" y="6356351"/>
            <a:ext cx="1488017" cy="365125"/>
          </a:xfrm>
          <a:prstGeom prst="rect">
            <a:avLst/>
          </a:prstGeom>
        </p:spPr>
        <p:txBody>
          <a:bodyPr vert="horz" lIns="91440" tIns="45720" rIns="91440" bIns="45720" rtlCol="0" anchor="ctr"/>
          <a:lstStyle>
            <a:lvl1pPr algn="l">
              <a:defRPr sz="1200">
                <a:solidFill>
                  <a:schemeClr val="bg1"/>
                </a:solidFill>
              </a:defRPr>
            </a:lvl1pPr>
          </a:lstStyle>
          <a:p>
            <a:fld id="{E691E663-F9DE-0044-86E6-42A30695B7D5}" type="datetimeFigureOut">
              <a:rPr lang="sv-SE" smtClean="0"/>
              <a:pPr/>
              <a:t>2025-03-11</a:t>
            </a:fld>
            <a:endParaRPr lang="sv-SE" dirty="0"/>
          </a:p>
        </p:txBody>
      </p:sp>
      <p:sp>
        <p:nvSpPr>
          <p:cNvPr id="5" name="Footer Placeholder 4"/>
          <p:cNvSpPr>
            <a:spLocks noGrp="1"/>
          </p:cNvSpPr>
          <p:nvPr>
            <p:ph type="ftr" sz="quarter" idx="3"/>
          </p:nvPr>
        </p:nvSpPr>
        <p:spPr>
          <a:xfrm>
            <a:off x="2283884" y="6356351"/>
            <a:ext cx="3086100" cy="365125"/>
          </a:xfrm>
          <a:prstGeom prst="rect">
            <a:avLst/>
          </a:prstGeom>
        </p:spPr>
        <p:txBody>
          <a:bodyPr vert="horz" lIns="91440" tIns="45720" rIns="91440" bIns="45720" rtlCol="0" anchor="ctr"/>
          <a:lstStyle>
            <a:lvl1pPr algn="ctr">
              <a:defRPr sz="1200">
                <a:solidFill>
                  <a:schemeClr val="bg1"/>
                </a:solidFill>
              </a:defRPr>
            </a:lvl1pPr>
          </a:lstStyle>
          <a:p>
            <a:endParaRPr lang="sv-SE"/>
          </a:p>
        </p:txBody>
      </p:sp>
      <p:sp>
        <p:nvSpPr>
          <p:cNvPr id="6" name="Slide Number Placeholder 5"/>
          <p:cNvSpPr>
            <a:spLocks noGrp="1"/>
          </p:cNvSpPr>
          <p:nvPr>
            <p:ph type="sldNum" sz="quarter" idx="4"/>
          </p:nvPr>
        </p:nvSpPr>
        <p:spPr>
          <a:xfrm>
            <a:off x="5520266" y="6356351"/>
            <a:ext cx="1508125" cy="365125"/>
          </a:xfrm>
          <a:prstGeom prst="rect">
            <a:avLst/>
          </a:prstGeom>
        </p:spPr>
        <p:txBody>
          <a:bodyPr vert="horz" lIns="91440" tIns="45720" rIns="91440" bIns="45720" rtlCol="0" anchor="ctr"/>
          <a:lstStyle>
            <a:lvl1pPr algn="r">
              <a:defRPr sz="1200">
                <a:solidFill>
                  <a:schemeClr val="bg1"/>
                </a:solidFill>
              </a:defRPr>
            </a:lvl1pPr>
          </a:lstStyle>
          <a:p>
            <a:fld id="{96B0A95A-0F51-4249-82A1-FB3A0CC60B4C}" type="slidenum">
              <a:rPr lang="sv-SE" smtClean="0"/>
              <a:pPr/>
              <a:t>‹#›</a:t>
            </a:fld>
            <a:endParaRPr lang="sv-SE" dirty="0"/>
          </a:p>
        </p:txBody>
      </p:sp>
    </p:spTree>
    <p:extLst>
      <p:ext uri="{BB962C8B-B14F-4D97-AF65-F5344CB8AC3E}">
        <p14:creationId xmlns:p14="http://schemas.microsoft.com/office/powerpoint/2010/main" val="1001245824"/>
      </p:ext>
    </p:extLst>
  </p:cSld>
  <p:clrMap bg1="lt1" tx1="dk1" bg2="lt2" tx2="dk2" accent1="accent1" accent2="accent2" accent3="accent3" accent4="accent4" accent5="accent5" accent6="accent6" hlink="hlink" folHlink="folHlink"/>
  <p:sldLayoutIdLst>
    <p:sldLayoutId id="2147483684" r:id="rId1"/>
    <p:sldLayoutId id="2147483685" r:id="rId2"/>
  </p:sldLayoutIdLst>
  <p:txStyles>
    <p:titleStyle>
      <a:lvl1pPr algn="ctr" defTabSz="914400" rtl="0" eaLnBrk="1" latinLnBrk="0" hangingPunct="1">
        <a:lnSpc>
          <a:spcPct val="90000"/>
        </a:lnSpc>
        <a:spcBef>
          <a:spcPct val="0"/>
        </a:spcBef>
        <a:buNone/>
        <a:defRPr sz="4400" b="0" i="0" kern="1200">
          <a:solidFill>
            <a:schemeClr val="bg1"/>
          </a:solidFill>
          <a:latin typeface="Trebuchet MS" charset="0"/>
          <a:ea typeface="Trebuchet MS" charset="0"/>
          <a:cs typeface="Trebuchet MS"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Trebuchet MS" charset="0"/>
          <a:ea typeface="Trebuchet MS" charset="0"/>
          <a:cs typeface="Trebuchet MS"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Trebuchet MS" charset="0"/>
          <a:ea typeface="Trebuchet MS" charset="0"/>
          <a:cs typeface="Trebuchet MS"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Trebuchet MS" charset="0"/>
          <a:ea typeface="Trebuchet MS" charset="0"/>
          <a:cs typeface="Trebuchet MS"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Trebuchet MS" charset="0"/>
          <a:ea typeface="Trebuchet MS" charset="0"/>
          <a:cs typeface="Trebuchet MS"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Trebuchet MS" charset="0"/>
          <a:ea typeface="Trebuchet MS" charset="0"/>
          <a:cs typeface="Trebuchet MS"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Bildobjekt 1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7537550" y="6066854"/>
            <a:ext cx="1258824" cy="719328"/>
          </a:xfrm>
          <a:prstGeom prst="rect">
            <a:avLst/>
          </a:prstGeom>
        </p:spPr>
      </p:pic>
      <p:sp>
        <p:nvSpPr>
          <p:cNvPr id="7" name="Manuella indata 6"/>
          <p:cNvSpPr/>
          <p:nvPr/>
        </p:nvSpPr>
        <p:spPr>
          <a:xfrm flipH="1">
            <a:off x="-1" y="5864087"/>
            <a:ext cx="7222068" cy="993913"/>
          </a:xfrm>
          <a:prstGeom prst="flowChartManualInpu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Title Placeholder 1"/>
          <p:cNvSpPr>
            <a:spLocks noGrp="1"/>
          </p:cNvSpPr>
          <p:nvPr>
            <p:ph type="title"/>
          </p:nvPr>
        </p:nvSpPr>
        <p:spPr>
          <a:xfrm>
            <a:off x="628650" y="382059"/>
            <a:ext cx="7886700" cy="1325563"/>
          </a:xfrm>
          <a:prstGeom prst="rect">
            <a:avLst/>
          </a:prstGeom>
        </p:spPr>
        <p:txBody>
          <a:bodyPr vert="horz" lIns="91440" tIns="45720" rIns="91440" bIns="4572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28650" y="1842558"/>
            <a:ext cx="7886700" cy="3779309"/>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Date Placeholder 3"/>
          <p:cNvSpPr>
            <a:spLocks noGrp="1"/>
          </p:cNvSpPr>
          <p:nvPr>
            <p:ph type="dt" sz="half" idx="2"/>
          </p:nvPr>
        </p:nvSpPr>
        <p:spPr>
          <a:xfrm>
            <a:off x="628650" y="6356351"/>
            <a:ext cx="1488017" cy="365125"/>
          </a:xfrm>
          <a:prstGeom prst="rect">
            <a:avLst/>
          </a:prstGeom>
        </p:spPr>
        <p:txBody>
          <a:bodyPr vert="horz" lIns="91440" tIns="45720" rIns="91440" bIns="45720" rtlCol="0" anchor="ctr"/>
          <a:lstStyle>
            <a:lvl1pPr algn="l">
              <a:defRPr sz="1200">
                <a:solidFill>
                  <a:schemeClr val="bg1"/>
                </a:solidFill>
              </a:defRPr>
            </a:lvl1pPr>
          </a:lstStyle>
          <a:p>
            <a:fld id="{E691E663-F9DE-0044-86E6-42A30695B7D5}" type="datetimeFigureOut">
              <a:rPr lang="sv-SE" smtClean="0"/>
              <a:pPr/>
              <a:t>2025-03-11</a:t>
            </a:fld>
            <a:endParaRPr lang="sv-SE" dirty="0"/>
          </a:p>
        </p:txBody>
      </p:sp>
      <p:sp>
        <p:nvSpPr>
          <p:cNvPr id="5" name="Footer Placeholder 4"/>
          <p:cNvSpPr>
            <a:spLocks noGrp="1"/>
          </p:cNvSpPr>
          <p:nvPr>
            <p:ph type="ftr" sz="quarter" idx="3"/>
          </p:nvPr>
        </p:nvSpPr>
        <p:spPr>
          <a:xfrm>
            <a:off x="2283884" y="6356351"/>
            <a:ext cx="3086100" cy="365125"/>
          </a:xfrm>
          <a:prstGeom prst="rect">
            <a:avLst/>
          </a:prstGeom>
        </p:spPr>
        <p:txBody>
          <a:bodyPr vert="horz" lIns="91440" tIns="45720" rIns="91440" bIns="45720" rtlCol="0" anchor="ctr"/>
          <a:lstStyle>
            <a:lvl1pPr algn="ctr">
              <a:defRPr sz="1200">
                <a:solidFill>
                  <a:schemeClr val="bg1"/>
                </a:solidFill>
              </a:defRPr>
            </a:lvl1pPr>
          </a:lstStyle>
          <a:p>
            <a:endParaRPr lang="sv-SE"/>
          </a:p>
        </p:txBody>
      </p:sp>
      <p:sp>
        <p:nvSpPr>
          <p:cNvPr id="6" name="Slide Number Placeholder 5"/>
          <p:cNvSpPr>
            <a:spLocks noGrp="1"/>
          </p:cNvSpPr>
          <p:nvPr>
            <p:ph type="sldNum" sz="quarter" idx="4"/>
          </p:nvPr>
        </p:nvSpPr>
        <p:spPr>
          <a:xfrm>
            <a:off x="5520266" y="6356351"/>
            <a:ext cx="1508125" cy="365125"/>
          </a:xfrm>
          <a:prstGeom prst="rect">
            <a:avLst/>
          </a:prstGeom>
        </p:spPr>
        <p:txBody>
          <a:bodyPr vert="horz" lIns="91440" tIns="45720" rIns="91440" bIns="45720" rtlCol="0" anchor="ctr"/>
          <a:lstStyle>
            <a:lvl1pPr algn="r">
              <a:defRPr sz="1200">
                <a:solidFill>
                  <a:schemeClr val="bg1"/>
                </a:solidFill>
              </a:defRPr>
            </a:lvl1pPr>
          </a:lstStyle>
          <a:p>
            <a:fld id="{96B0A95A-0F51-4249-82A1-FB3A0CC60B4C}" type="slidenum">
              <a:rPr lang="sv-SE" smtClean="0"/>
              <a:pPr/>
              <a:t>‹#›</a:t>
            </a:fld>
            <a:endParaRPr lang="sv-SE" dirty="0"/>
          </a:p>
        </p:txBody>
      </p:sp>
    </p:spTree>
    <p:extLst>
      <p:ext uri="{BB962C8B-B14F-4D97-AF65-F5344CB8AC3E}">
        <p14:creationId xmlns:p14="http://schemas.microsoft.com/office/powerpoint/2010/main" val="821698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 id="2147483667" r:id="rId6"/>
    <p:sldLayoutId id="2147483668" r:id="rId7"/>
    <p:sldLayoutId id="2147483669" r:id="rId8"/>
  </p:sldLayoutIdLst>
  <p:txStyles>
    <p:titleStyle>
      <a:lvl1pPr algn="l" defTabSz="914400" rtl="0" eaLnBrk="1" latinLnBrk="0" hangingPunct="1">
        <a:lnSpc>
          <a:spcPct val="90000"/>
        </a:lnSpc>
        <a:spcBef>
          <a:spcPct val="0"/>
        </a:spcBef>
        <a:buNone/>
        <a:defRPr sz="4400" b="0" i="0" kern="1200">
          <a:solidFill>
            <a:schemeClr val="tx2"/>
          </a:solidFill>
          <a:latin typeface="Arial" panose="020B0604020202020204" pitchFamily="34" charset="0"/>
          <a:ea typeface="Arial" panose="020B0604020202020204" pitchFamily="34" charset="0"/>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Bildobjekt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37550" y="6066854"/>
            <a:ext cx="1258824" cy="719328"/>
          </a:xfrm>
          <a:prstGeom prst="rect">
            <a:avLst/>
          </a:prstGeom>
        </p:spPr>
      </p:pic>
      <p:sp>
        <p:nvSpPr>
          <p:cNvPr id="7" name="Manuella indata 6"/>
          <p:cNvSpPr/>
          <p:nvPr/>
        </p:nvSpPr>
        <p:spPr>
          <a:xfrm>
            <a:off x="0" y="5864087"/>
            <a:ext cx="7222068" cy="993913"/>
          </a:xfrm>
          <a:prstGeom prst="flowChartManualInpu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Date Placeholder 3"/>
          <p:cNvSpPr>
            <a:spLocks noGrp="1"/>
          </p:cNvSpPr>
          <p:nvPr>
            <p:ph type="dt" sz="half" idx="2"/>
          </p:nvPr>
        </p:nvSpPr>
        <p:spPr>
          <a:xfrm>
            <a:off x="628650" y="6356351"/>
            <a:ext cx="1488017" cy="365125"/>
          </a:xfrm>
          <a:prstGeom prst="rect">
            <a:avLst/>
          </a:prstGeom>
        </p:spPr>
        <p:txBody>
          <a:bodyPr vert="horz" lIns="91440" tIns="45720" rIns="91440" bIns="45720" rtlCol="0" anchor="ctr"/>
          <a:lstStyle>
            <a:lvl1pPr algn="l">
              <a:defRPr sz="1200">
                <a:solidFill>
                  <a:schemeClr val="bg1"/>
                </a:solidFill>
              </a:defRPr>
            </a:lvl1pPr>
          </a:lstStyle>
          <a:p>
            <a:fld id="{E691E663-F9DE-0044-86E6-42A30695B7D5}" type="datetimeFigureOut">
              <a:rPr lang="sv-SE" smtClean="0"/>
              <a:pPr/>
              <a:t>2025-03-11</a:t>
            </a:fld>
            <a:endParaRPr lang="sv-SE" dirty="0"/>
          </a:p>
        </p:txBody>
      </p:sp>
      <p:sp>
        <p:nvSpPr>
          <p:cNvPr id="5" name="Footer Placeholder 4"/>
          <p:cNvSpPr>
            <a:spLocks noGrp="1"/>
          </p:cNvSpPr>
          <p:nvPr>
            <p:ph type="ftr" sz="quarter" idx="3"/>
          </p:nvPr>
        </p:nvSpPr>
        <p:spPr>
          <a:xfrm>
            <a:off x="2283884" y="6356351"/>
            <a:ext cx="3086100" cy="365125"/>
          </a:xfrm>
          <a:prstGeom prst="rect">
            <a:avLst/>
          </a:prstGeom>
        </p:spPr>
        <p:txBody>
          <a:bodyPr vert="horz" lIns="91440" tIns="45720" rIns="91440" bIns="45720" rtlCol="0" anchor="ctr"/>
          <a:lstStyle>
            <a:lvl1pPr algn="ctr">
              <a:defRPr sz="1200">
                <a:solidFill>
                  <a:schemeClr val="bg1"/>
                </a:solidFill>
              </a:defRPr>
            </a:lvl1pPr>
          </a:lstStyle>
          <a:p>
            <a:endParaRPr lang="sv-SE"/>
          </a:p>
        </p:txBody>
      </p:sp>
      <p:sp>
        <p:nvSpPr>
          <p:cNvPr id="6" name="Slide Number Placeholder 5"/>
          <p:cNvSpPr>
            <a:spLocks noGrp="1"/>
          </p:cNvSpPr>
          <p:nvPr>
            <p:ph type="sldNum" sz="quarter" idx="4"/>
          </p:nvPr>
        </p:nvSpPr>
        <p:spPr>
          <a:xfrm>
            <a:off x="5520266" y="6356351"/>
            <a:ext cx="1508125" cy="365125"/>
          </a:xfrm>
          <a:prstGeom prst="rect">
            <a:avLst/>
          </a:prstGeom>
        </p:spPr>
        <p:txBody>
          <a:bodyPr vert="horz" lIns="91440" tIns="45720" rIns="91440" bIns="45720" rtlCol="0" anchor="ctr"/>
          <a:lstStyle>
            <a:lvl1pPr algn="r">
              <a:defRPr sz="1200">
                <a:solidFill>
                  <a:schemeClr val="bg1"/>
                </a:solidFill>
              </a:defRPr>
            </a:lvl1pPr>
          </a:lstStyle>
          <a:p>
            <a:fld id="{96B0A95A-0F51-4249-82A1-FB3A0CC60B4C}" type="slidenum">
              <a:rPr lang="sv-SE" smtClean="0"/>
              <a:pPr/>
              <a:t>‹#›</a:t>
            </a:fld>
            <a:endParaRPr lang="sv-SE" dirty="0"/>
          </a:p>
        </p:txBody>
      </p:sp>
    </p:spTree>
    <p:extLst>
      <p:ext uri="{BB962C8B-B14F-4D97-AF65-F5344CB8AC3E}">
        <p14:creationId xmlns:p14="http://schemas.microsoft.com/office/powerpoint/2010/main" val="1595880787"/>
      </p:ext>
    </p:extLst>
  </p:cSld>
  <p:clrMap bg1="lt1" tx1="dk1" bg2="lt2" tx2="dk2" accent1="accent1" accent2="accent2" accent3="accent3" accent4="accent4" accent5="accent5" accent6="accent6" hlink="hlink" folHlink="folHlink"/>
  <p:sldLayoutIdLst>
    <p:sldLayoutId id="2147483682" r:id="rId1"/>
  </p:sldLayoutIdLst>
  <p:txStyles>
    <p:titleStyle>
      <a:lvl1pPr algn="ctr" defTabSz="914400" rtl="0" eaLnBrk="1" latinLnBrk="0" hangingPunct="1">
        <a:lnSpc>
          <a:spcPct val="90000"/>
        </a:lnSpc>
        <a:spcBef>
          <a:spcPct val="0"/>
        </a:spcBef>
        <a:buNone/>
        <a:defRPr sz="4400" b="0" i="0" kern="1200">
          <a:solidFill>
            <a:schemeClr val="bg1"/>
          </a:solidFill>
          <a:latin typeface="Trebuchet MS" charset="0"/>
          <a:ea typeface="Trebuchet MS" charset="0"/>
          <a:cs typeface="Trebuchet MS"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Trebuchet MS" charset="0"/>
          <a:ea typeface="Trebuchet MS" charset="0"/>
          <a:cs typeface="Trebuchet MS"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Trebuchet MS" charset="0"/>
          <a:ea typeface="Trebuchet MS" charset="0"/>
          <a:cs typeface="Trebuchet MS"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Trebuchet MS" charset="0"/>
          <a:ea typeface="Trebuchet MS" charset="0"/>
          <a:cs typeface="Trebuchet MS"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Trebuchet MS" charset="0"/>
          <a:ea typeface="Trebuchet MS" charset="0"/>
          <a:cs typeface="Trebuchet MS"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Trebuchet MS" charset="0"/>
          <a:ea typeface="Trebuchet MS" charset="0"/>
          <a:cs typeface="Trebuchet MS"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png"/><Relationship Id="rId26" Type="http://schemas.openxmlformats.org/officeDocument/2006/relationships/image" Target="../media/image27.png"/><Relationship Id="rId3" Type="http://schemas.openxmlformats.org/officeDocument/2006/relationships/image" Target="../media/image4.png"/><Relationship Id="rId21" Type="http://schemas.openxmlformats.org/officeDocument/2006/relationships/image" Target="../media/image22.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5" Type="http://schemas.openxmlformats.org/officeDocument/2006/relationships/image" Target="../media/image26.png"/><Relationship Id="rId2" Type="http://schemas.openxmlformats.org/officeDocument/2006/relationships/notesSlide" Target="../notesSlides/notesSlide9.xml"/><Relationship Id="rId16" Type="http://schemas.openxmlformats.org/officeDocument/2006/relationships/image" Target="../media/image17.png"/><Relationship Id="rId20" Type="http://schemas.openxmlformats.org/officeDocument/2006/relationships/image" Target="../media/image21.png"/><Relationship Id="rId29" Type="http://schemas.openxmlformats.org/officeDocument/2006/relationships/image" Target="../media/image30.png"/><Relationship Id="rId1" Type="http://schemas.openxmlformats.org/officeDocument/2006/relationships/slideLayout" Target="../slideLayouts/slideLayout8.xml"/><Relationship Id="rId6" Type="http://schemas.openxmlformats.org/officeDocument/2006/relationships/image" Target="../media/image7.png"/><Relationship Id="rId11" Type="http://schemas.openxmlformats.org/officeDocument/2006/relationships/image" Target="../media/image12.png"/><Relationship Id="rId24" Type="http://schemas.openxmlformats.org/officeDocument/2006/relationships/image" Target="../media/image25.png"/><Relationship Id="rId32" Type="http://schemas.openxmlformats.org/officeDocument/2006/relationships/image" Target="../media/image33.png"/><Relationship Id="rId5" Type="http://schemas.openxmlformats.org/officeDocument/2006/relationships/image" Target="../media/image6.png"/><Relationship Id="rId15" Type="http://schemas.openxmlformats.org/officeDocument/2006/relationships/image" Target="../media/image16.png"/><Relationship Id="rId23" Type="http://schemas.openxmlformats.org/officeDocument/2006/relationships/image" Target="../media/image24.png"/><Relationship Id="rId28" Type="http://schemas.openxmlformats.org/officeDocument/2006/relationships/image" Target="../media/image29.png"/><Relationship Id="rId10" Type="http://schemas.openxmlformats.org/officeDocument/2006/relationships/image" Target="../media/image11.png"/><Relationship Id="rId19" Type="http://schemas.openxmlformats.org/officeDocument/2006/relationships/image" Target="../media/image20.png"/><Relationship Id="rId31" Type="http://schemas.openxmlformats.org/officeDocument/2006/relationships/image" Target="../media/image32.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 Id="rId22" Type="http://schemas.openxmlformats.org/officeDocument/2006/relationships/image" Target="../media/image23.png"/><Relationship Id="rId27" Type="http://schemas.openxmlformats.org/officeDocument/2006/relationships/image" Target="../media/image28.png"/><Relationship Id="rId30" Type="http://schemas.openxmlformats.org/officeDocument/2006/relationships/image" Target="../media/image3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320802" y="927627"/>
            <a:ext cx="6858000" cy="2874351"/>
          </a:xfrm>
        </p:spPr>
        <p:txBody>
          <a:bodyPr/>
          <a:lstStyle/>
          <a:p>
            <a:r>
              <a:rPr lang="sv-SE" dirty="0"/>
              <a:t>Budget 2025 </a:t>
            </a:r>
            <a:br>
              <a:rPr lang="sv-SE" dirty="0"/>
            </a:br>
            <a:r>
              <a:rPr lang="sv-SE" sz="4000" dirty="0"/>
              <a:t>plan 2026-2027</a:t>
            </a:r>
            <a:br>
              <a:rPr lang="sv-SE" sz="4000" dirty="0"/>
            </a:br>
            <a:r>
              <a:rPr lang="sv-SE" sz="3200" dirty="0"/>
              <a:t>samt investeringsbudget 2025-2029</a:t>
            </a:r>
            <a:endParaRPr lang="sv-SE" sz="4000" dirty="0"/>
          </a:p>
        </p:txBody>
      </p:sp>
      <p:sp>
        <p:nvSpPr>
          <p:cNvPr id="6" name="Underrubrik 5">
            <a:extLst>
              <a:ext uri="{FF2B5EF4-FFF2-40B4-BE49-F238E27FC236}">
                <a16:creationId xmlns:a16="http://schemas.microsoft.com/office/drawing/2014/main" id="{AD4C536D-B5F6-4ED1-4D52-B1131480F458}"/>
              </a:ext>
            </a:extLst>
          </p:cNvPr>
          <p:cNvSpPr>
            <a:spLocks noGrp="1"/>
          </p:cNvSpPr>
          <p:nvPr>
            <p:ph type="subTitle" idx="1"/>
          </p:nvPr>
        </p:nvSpPr>
        <p:spPr/>
        <p:txBody>
          <a:bodyPr/>
          <a:lstStyle/>
          <a:p>
            <a:endParaRPr lang="sv-SE"/>
          </a:p>
        </p:txBody>
      </p:sp>
    </p:spTree>
    <p:extLst>
      <p:ext uri="{BB962C8B-B14F-4D97-AF65-F5344CB8AC3E}">
        <p14:creationId xmlns:p14="http://schemas.microsoft.com/office/powerpoint/2010/main" val="1178590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nuella indata 8"/>
          <p:cNvSpPr/>
          <p:nvPr/>
        </p:nvSpPr>
        <p:spPr>
          <a:xfrm rot="10800000">
            <a:off x="-2" y="-1"/>
            <a:ext cx="9144915" cy="5935134"/>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0 w 10009"/>
              <a:gd name="connsiteY0" fmla="*/ 497 h 10000"/>
              <a:gd name="connsiteX1" fmla="*/ 10009 w 10009"/>
              <a:gd name="connsiteY1" fmla="*/ 0 h 10000"/>
              <a:gd name="connsiteX2" fmla="*/ 10009 w 10009"/>
              <a:gd name="connsiteY2" fmla="*/ 10000 h 10000"/>
              <a:gd name="connsiteX3" fmla="*/ 9 w 10009"/>
              <a:gd name="connsiteY3" fmla="*/ 10000 h 10000"/>
              <a:gd name="connsiteX4" fmla="*/ 0 w 10009"/>
              <a:gd name="connsiteY4" fmla="*/ 497 h 10000"/>
              <a:gd name="connsiteX0" fmla="*/ 1 w 10001"/>
              <a:gd name="connsiteY0" fmla="*/ 440 h 10000"/>
              <a:gd name="connsiteX1" fmla="*/ 10001 w 10001"/>
              <a:gd name="connsiteY1" fmla="*/ 0 h 10000"/>
              <a:gd name="connsiteX2" fmla="*/ 10001 w 10001"/>
              <a:gd name="connsiteY2" fmla="*/ 10000 h 10000"/>
              <a:gd name="connsiteX3" fmla="*/ 1 w 10001"/>
              <a:gd name="connsiteY3" fmla="*/ 10000 h 10000"/>
              <a:gd name="connsiteX4" fmla="*/ 1 w 10001"/>
              <a:gd name="connsiteY4" fmla="*/ 44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1" h="10000">
                <a:moveTo>
                  <a:pt x="1" y="440"/>
                </a:moveTo>
                <a:lnTo>
                  <a:pt x="10001" y="0"/>
                </a:lnTo>
                <a:lnTo>
                  <a:pt x="10001" y="10000"/>
                </a:lnTo>
                <a:lnTo>
                  <a:pt x="1" y="10000"/>
                </a:lnTo>
                <a:cubicBezTo>
                  <a:pt x="-2" y="6832"/>
                  <a:pt x="4" y="3608"/>
                  <a:pt x="1" y="440"/>
                </a:cubicBezTo>
                <a:close/>
              </a:path>
            </a:pathLst>
          </a:custGeom>
          <a:blipFill dpi="0" rotWithShape="0">
            <a:blip r:embed="rId3"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908605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4B79C-ABE0-79D1-FA38-EB65B20078DD}"/>
            </a:ext>
          </a:extLst>
        </p:cNvPr>
        <p:cNvGrpSpPr/>
        <p:nvPr/>
      </p:nvGrpSpPr>
      <p:grpSpPr>
        <a:xfrm>
          <a:off x="0" y="0"/>
          <a:ext cx="0" cy="0"/>
          <a:chOff x="0" y="0"/>
          <a:chExt cx="0" cy="0"/>
        </a:xfrm>
      </p:grpSpPr>
      <p:graphicFrame>
        <p:nvGraphicFramePr>
          <p:cNvPr id="11" name="Platshållare för innehåll 10">
            <a:extLst>
              <a:ext uri="{FF2B5EF4-FFF2-40B4-BE49-F238E27FC236}">
                <a16:creationId xmlns:a16="http://schemas.microsoft.com/office/drawing/2014/main" id="{B6F7FA6C-4E04-4416-D4EF-2CF4B758AEC6}"/>
              </a:ext>
            </a:extLst>
          </p:cNvPr>
          <p:cNvGraphicFramePr>
            <a:graphicFrameLocks noGrp="1"/>
          </p:cNvGraphicFramePr>
          <p:nvPr>
            <p:ph idx="1"/>
          </p:nvPr>
        </p:nvGraphicFramePr>
        <p:xfrm>
          <a:off x="282988" y="716639"/>
          <a:ext cx="8589407" cy="4283999"/>
        </p:xfrm>
        <a:graphic>
          <a:graphicData uri="http://schemas.openxmlformats.org/drawingml/2006/table">
            <a:tbl>
              <a:tblPr firstRow="1" lastRow="1"/>
              <a:tblGrid>
                <a:gridCol w="4406255">
                  <a:extLst>
                    <a:ext uri="{9D8B030D-6E8A-4147-A177-3AD203B41FA5}">
                      <a16:colId xmlns:a16="http://schemas.microsoft.com/office/drawing/2014/main" val="1264249032"/>
                    </a:ext>
                  </a:extLst>
                </a:gridCol>
                <a:gridCol w="1394384">
                  <a:extLst>
                    <a:ext uri="{9D8B030D-6E8A-4147-A177-3AD203B41FA5}">
                      <a16:colId xmlns:a16="http://schemas.microsoft.com/office/drawing/2014/main" val="3295684898"/>
                    </a:ext>
                  </a:extLst>
                </a:gridCol>
                <a:gridCol w="1394384">
                  <a:extLst>
                    <a:ext uri="{9D8B030D-6E8A-4147-A177-3AD203B41FA5}">
                      <a16:colId xmlns:a16="http://schemas.microsoft.com/office/drawing/2014/main" val="4189299934"/>
                    </a:ext>
                  </a:extLst>
                </a:gridCol>
                <a:gridCol w="1394384">
                  <a:extLst>
                    <a:ext uri="{9D8B030D-6E8A-4147-A177-3AD203B41FA5}">
                      <a16:colId xmlns:a16="http://schemas.microsoft.com/office/drawing/2014/main" val="335353247"/>
                    </a:ext>
                  </a:extLst>
                </a:gridCol>
              </a:tblGrid>
              <a:tr h="861756">
                <a:tc>
                  <a:txBody>
                    <a:bodyPr/>
                    <a:lstStyle/>
                    <a:p>
                      <a:pPr algn="l" rtl="0" fontAlgn="ctr"/>
                      <a:r>
                        <a:rPr lang="sv-SE" sz="1800" b="1" i="0" u="none" strike="noStrike" dirty="0">
                          <a:solidFill>
                            <a:schemeClr val="tx1"/>
                          </a:solidFill>
                          <a:effectLst/>
                          <a:latin typeface="Calibri" panose="020F0502020204030204" pitchFamily="34" charset="0"/>
                        </a:rPr>
                        <a:t>Miljoner kronor</a:t>
                      </a:r>
                    </a:p>
                  </a:txBody>
                  <a:tcPr marL="7049" marR="7049" marT="7049" marB="0" anchor="ctr">
                    <a:lnL w="12700" cap="flat" cmpd="sng" algn="ctr">
                      <a:solidFill>
                        <a:srgbClr val="73BF1F"/>
                      </a:solidFill>
                      <a:prstDash val="solid"/>
                      <a:round/>
                      <a:headEnd type="none" w="med" len="med"/>
                      <a:tailEnd type="none" w="med" len="med"/>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73BF1F"/>
                    </a:solidFill>
                  </a:tcPr>
                </a:tc>
                <a:tc>
                  <a:txBody>
                    <a:bodyPr/>
                    <a:lstStyle/>
                    <a:p>
                      <a:pPr algn="r" rtl="0" fontAlgn="ctr"/>
                      <a:r>
                        <a:rPr lang="sv-SE" sz="1800" b="1" i="0" u="none" strike="noStrike" dirty="0">
                          <a:solidFill>
                            <a:schemeClr val="tx1"/>
                          </a:solidFill>
                          <a:effectLst/>
                          <a:latin typeface="Calibri" panose="020F0502020204030204" pitchFamily="34" charset="0"/>
                        </a:rPr>
                        <a:t>2025</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73BF1F"/>
                    </a:solidFill>
                  </a:tcPr>
                </a:tc>
                <a:tc>
                  <a:txBody>
                    <a:bodyPr/>
                    <a:lstStyle/>
                    <a:p>
                      <a:pPr algn="r" rtl="0" fontAlgn="ctr"/>
                      <a:r>
                        <a:rPr lang="sv-SE" sz="1800" b="1" i="0" u="none" strike="noStrike" dirty="0">
                          <a:solidFill>
                            <a:schemeClr val="tx1"/>
                          </a:solidFill>
                          <a:effectLst/>
                          <a:latin typeface="Calibri" panose="020F0502020204030204" pitchFamily="34" charset="0"/>
                        </a:rPr>
                        <a:t>Prel. Budget 2026</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73BF1F"/>
                    </a:solidFill>
                  </a:tcPr>
                </a:tc>
                <a:tc>
                  <a:txBody>
                    <a:bodyPr/>
                    <a:lstStyle/>
                    <a:p>
                      <a:pPr algn="r" rtl="0" fontAlgn="ctr"/>
                      <a:r>
                        <a:rPr lang="sv-SE" sz="1800" b="1" i="0" u="none" strike="noStrike" dirty="0">
                          <a:solidFill>
                            <a:schemeClr val="tx1"/>
                          </a:solidFill>
                          <a:effectLst/>
                          <a:latin typeface="Calibri" panose="020F0502020204030204" pitchFamily="34" charset="0"/>
                        </a:rPr>
                        <a:t>Prel. budget 2027</a:t>
                      </a:r>
                    </a:p>
                  </a:txBody>
                  <a:tcPr marL="7049" marR="7049" marT="7049" marB="0" anchor="ctr">
                    <a:lnL>
                      <a:noFill/>
                    </a:lnL>
                    <a:lnR w="12700" cap="flat" cmpd="sng" algn="ctr">
                      <a:solidFill>
                        <a:srgbClr val="73BF1F"/>
                      </a:solidFill>
                      <a:prstDash val="solid"/>
                      <a:round/>
                      <a:headEnd type="none" w="med" len="med"/>
                      <a:tailEnd type="none" w="med" len="med"/>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73BF1F"/>
                    </a:solidFill>
                  </a:tcPr>
                </a:tc>
                <a:extLst>
                  <a:ext uri="{0D108BD9-81ED-4DB2-BD59-A6C34878D82A}">
                    <a16:rowId xmlns:a16="http://schemas.microsoft.com/office/drawing/2014/main" val="1072533531"/>
                  </a:ext>
                </a:extLst>
              </a:tr>
              <a:tr h="311113">
                <a:tc>
                  <a:txBody>
                    <a:bodyPr/>
                    <a:lstStyle/>
                    <a:p>
                      <a:pPr algn="l" rtl="0" fontAlgn="ctr"/>
                      <a:r>
                        <a:rPr lang="sv-SE" sz="1800" b="1" i="0" u="none" strike="noStrike" dirty="0">
                          <a:solidFill>
                            <a:srgbClr val="000000"/>
                          </a:solidFill>
                          <a:effectLst/>
                          <a:latin typeface="Calibri" panose="020F0502020204030204" pitchFamily="34" charset="0"/>
                        </a:rPr>
                        <a:t>Verksamhetsbudget 2024</a:t>
                      </a:r>
                    </a:p>
                  </a:txBody>
                  <a:tcPr marL="7049" marR="7049" marT="7049" marB="0" anchor="ctr">
                    <a:lnL w="12700" cap="flat" cmpd="sng" algn="ctr">
                      <a:solidFill>
                        <a:srgbClr val="73BF1F"/>
                      </a:solidFill>
                      <a:prstDash val="solid"/>
                      <a:round/>
                      <a:headEnd type="none" w="med" len="med"/>
                      <a:tailEnd type="none" w="med" len="med"/>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tc>
                  <a:txBody>
                    <a:bodyPr/>
                    <a:lstStyle/>
                    <a:p>
                      <a:pPr algn="r" rtl="0" fontAlgn="ctr"/>
                      <a:r>
                        <a:rPr lang="sv-SE" sz="1800" b="1" i="0" u="none" strike="noStrike">
                          <a:solidFill>
                            <a:srgbClr val="000000"/>
                          </a:solidFill>
                          <a:effectLst/>
                          <a:latin typeface="Calibri" panose="020F0502020204030204" pitchFamily="34" charset="0"/>
                        </a:rPr>
                        <a:t>-373,2</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tc>
                  <a:txBody>
                    <a:bodyPr/>
                    <a:lstStyle/>
                    <a:p>
                      <a:pPr algn="r" rtl="0" fontAlgn="ctr"/>
                      <a:r>
                        <a:rPr lang="sv-SE" sz="1800" b="1" i="0" u="none" strike="noStrike">
                          <a:solidFill>
                            <a:srgbClr val="000000"/>
                          </a:solidFill>
                          <a:effectLst/>
                          <a:latin typeface="Calibri" panose="020F0502020204030204" pitchFamily="34" charset="0"/>
                        </a:rPr>
                        <a:t>-382,7</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tc>
                  <a:txBody>
                    <a:bodyPr/>
                    <a:lstStyle/>
                    <a:p>
                      <a:pPr algn="r" rtl="0" fontAlgn="ctr"/>
                      <a:r>
                        <a:rPr lang="sv-SE" sz="1800" b="1" i="0" u="none" strike="noStrike">
                          <a:solidFill>
                            <a:srgbClr val="000000"/>
                          </a:solidFill>
                          <a:effectLst/>
                          <a:latin typeface="Calibri" panose="020F0502020204030204" pitchFamily="34" charset="0"/>
                        </a:rPr>
                        <a:t>-400,3</a:t>
                      </a:r>
                    </a:p>
                  </a:txBody>
                  <a:tcPr marL="7049" marR="7049" marT="7049" marB="0" anchor="ctr">
                    <a:lnL>
                      <a:noFill/>
                    </a:lnL>
                    <a:lnR w="12700" cap="flat" cmpd="sng" algn="ctr">
                      <a:solidFill>
                        <a:srgbClr val="73BF1F"/>
                      </a:solidFill>
                      <a:prstDash val="solid"/>
                      <a:round/>
                      <a:headEnd type="none" w="med" len="med"/>
                      <a:tailEnd type="none" w="med" len="med"/>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extLst>
                  <a:ext uri="{0D108BD9-81ED-4DB2-BD59-A6C34878D82A}">
                    <a16:rowId xmlns:a16="http://schemas.microsoft.com/office/drawing/2014/main" val="1833705984"/>
                  </a:ext>
                </a:extLst>
              </a:tr>
              <a:tr h="311113">
                <a:tc>
                  <a:txBody>
                    <a:bodyPr/>
                    <a:lstStyle/>
                    <a:p>
                      <a:pPr algn="l" rtl="0" fontAlgn="ctr"/>
                      <a:r>
                        <a:rPr lang="sv-SE" sz="1800" b="0" i="0" u="none" strike="noStrike" dirty="0">
                          <a:solidFill>
                            <a:srgbClr val="000000"/>
                          </a:solidFill>
                          <a:effectLst/>
                          <a:latin typeface="Calibri" panose="020F0502020204030204" pitchFamily="34" charset="0"/>
                        </a:rPr>
                        <a:t>Tillfällig budgetpost</a:t>
                      </a:r>
                    </a:p>
                  </a:txBody>
                  <a:tcPr marL="7049" marR="7049" marT="7049" marB="0" anchor="ctr">
                    <a:lnL w="12700" cap="flat" cmpd="sng" algn="ctr">
                      <a:solidFill>
                        <a:srgbClr val="73BF1F"/>
                      </a:solidFill>
                      <a:prstDash val="solid"/>
                      <a:round/>
                      <a:headEnd type="none" w="med" len="med"/>
                      <a:tailEnd type="none" w="med" len="med"/>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Times New Roman" panose="02020603050405020304" pitchFamily="18" charset="0"/>
                        </a:rPr>
                        <a:t> </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fontAlgn="ctr"/>
                      <a:r>
                        <a:rPr lang="sv-SE" sz="1600" b="0" i="0" u="none" strike="noStrike">
                          <a:solidFill>
                            <a:srgbClr val="000000"/>
                          </a:solidFill>
                          <a:effectLst/>
                          <a:latin typeface="Arial" panose="020B0604020202020204" pitchFamily="34" charset="0"/>
                        </a:rPr>
                        <a:t> </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fontAlgn="ctr"/>
                      <a:r>
                        <a:rPr lang="sv-SE" sz="1600" b="0" i="0" u="none" strike="noStrike">
                          <a:solidFill>
                            <a:srgbClr val="000000"/>
                          </a:solidFill>
                          <a:effectLst/>
                          <a:latin typeface="Arial" panose="020B0604020202020204" pitchFamily="34" charset="0"/>
                        </a:rPr>
                        <a:t> </a:t>
                      </a:r>
                    </a:p>
                  </a:txBody>
                  <a:tcPr marL="7049" marR="7049" marT="7049" marB="0" anchor="ctr">
                    <a:lnL>
                      <a:noFill/>
                    </a:lnL>
                    <a:lnR w="12700" cap="flat" cmpd="sng" algn="ctr">
                      <a:solidFill>
                        <a:srgbClr val="73BF1F"/>
                      </a:solidFill>
                      <a:prstDash val="solid"/>
                      <a:round/>
                      <a:headEnd type="none" w="med" len="med"/>
                      <a:tailEnd type="none" w="med" len="med"/>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extLst>
                  <a:ext uri="{0D108BD9-81ED-4DB2-BD59-A6C34878D82A}">
                    <a16:rowId xmlns:a16="http://schemas.microsoft.com/office/drawing/2014/main" val="4007482098"/>
                  </a:ext>
                </a:extLst>
              </a:tr>
              <a:tr h="311113">
                <a:tc>
                  <a:txBody>
                    <a:bodyPr/>
                    <a:lstStyle/>
                    <a:p>
                      <a:pPr algn="l" rtl="0" fontAlgn="ctr"/>
                      <a:r>
                        <a:rPr lang="sv-SE" sz="1800" b="1" i="0" u="none" strike="noStrike">
                          <a:solidFill>
                            <a:srgbClr val="000000"/>
                          </a:solidFill>
                          <a:effectLst/>
                          <a:latin typeface="Calibri" panose="020F0502020204030204" pitchFamily="34" charset="0"/>
                        </a:rPr>
                        <a:t>Summa efter utökad budgetram</a:t>
                      </a:r>
                    </a:p>
                  </a:txBody>
                  <a:tcPr marL="7049" marR="7049" marT="7049" marB="0" anchor="ctr">
                    <a:lnL w="12700" cap="flat" cmpd="sng" algn="ctr">
                      <a:solidFill>
                        <a:srgbClr val="73BF1F"/>
                      </a:solidFill>
                      <a:prstDash val="solid"/>
                      <a:round/>
                      <a:headEnd type="none" w="med" len="med"/>
                      <a:tailEnd type="none" w="med" len="med"/>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tc>
                  <a:txBody>
                    <a:bodyPr/>
                    <a:lstStyle/>
                    <a:p>
                      <a:pPr algn="r" rtl="0" fontAlgn="ctr"/>
                      <a:r>
                        <a:rPr lang="sv-SE" sz="1800" b="1" i="0" u="none" strike="noStrike">
                          <a:solidFill>
                            <a:srgbClr val="000000"/>
                          </a:solidFill>
                          <a:effectLst/>
                          <a:latin typeface="Calibri" panose="020F0502020204030204" pitchFamily="34" charset="0"/>
                        </a:rPr>
                        <a:t>-373,2</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tc>
                  <a:txBody>
                    <a:bodyPr/>
                    <a:lstStyle/>
                    <a:p>
                      <a:pPr algn="r" rtl="0" fontAlgn="ctr"/>
                      <a:r>
                        <a:rPr lang="sv-SE" sz="1800" b="1" i="0" u="none" strike="noStrike">
                          <a:solidFill>
                            <a:srgbClr val="000000"/>
                          </a:solidFill>
                          <a:effectLst/>
                          <a:latin typeface="Calibri" panose="020F0502020204030204" pitchFamily="34" charset="0"/>
                        </a:rPr>
                        <a:t>-382,7</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tc>
                  <a:txBody>
                    <a:bodyPr/>
                    <a:lstStyle/>
                    <a:p>
                      <a:pPr algn="r" rtl="0" fontAlgn="ctr"/>
                      <a:r>
                        <a:rPr lang="sv-SE" sz="1800" b="1" i="0" u="none" strike="noStrike">
                          <a:solidFill>
                            <a:srgbClr val="000000"/>
                          </a:solidFill>
                          <a:effectLst/>
                          <a:latin typeface="Calibri" panose="020F0502020204030204" pitchFamily="34" charset="0"/>
                        </a:rPr>
                        <a:t>-400,3</a:t>
                      </a:r>
                    </a:p>
                  </a:txBody>
                  <a:tcPr marL="7049" marR="7049" marT="7049" marB="0" anchor="ctr">
                    <a:lnL>
                      <a:noFill/>
                    </a:lnL>
                    <a:lnR w="12700" cap="flat" cmpd="sng" algn="ctr">
                      <a:solidFill>
                        <a:srgbClr val="73BF1F"/>
                      </a:solidFill>
                      <a:prstDash val="solid"/>
                      <a:round/>
                      <a:headEnd type="none" w="med" len="med"/>
                      <a:tailEnd type="none" w="med" len="med"/>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extLst>
                  <a:ext uri="{0D108BD9-81ED-4DB2-BD59-A6C34878D82A}">
                    <a16:rowId xmlns:a16="http://schemas.microsoft.com/office/drawing/2014/main" val="1236643169"/>
                  </a:ext>
                </a:extLst>
              </a:tr>
              <a:tr h="311113">
                <a:tc>
                  <a:txBody>
                    <a:bodyPr/>
                    <a:lstStyle/>
                    <a:p>
                      <a:pPr algn="l" rtl="0" fontAlgn="ctr"/>
                      <a:r>
                        <a:rPr lang="sv-SE" sz="1800" b="0" i="0" u="none" strike="noStrike" dirty="0">
                          <a:solidFill>
                            <a:srgbClr val="000000"/>
                          </a:solidFill>
                          <a:effectLst/>
                          <a:latin typeface="Calibri" panose="020F0502020204030204" pitchFamily="34" charset="0"/>
                        </a:rPr>
                        <a:t>Uppräkning</a:t>
                      </a:r>
                    </a:p>
                  </a:txBody>
                  <a:tcPr marL="7049" marR="7049" marT="7049" marB="0" anchor="ctr">
                    <a:lnL w="12700" cap="flat" cmpd="sng" algn="ctr">
                      <a:solidFill>
                        <a:srgbClr val="73BF1F"/>
                      </a:solidFill>
                      <a:prstDash val="solid"/>
                      <a:round/>
                      <a:headEnd type="none" w="med" len="med"/>
                      <a:tailEnd type="none" w="med" len="med"/>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-1,8</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-1,8</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-1,9</a:t>
                      </a:r>
                    </a:p>
                  </a:txBody>
                  <a:tcPr marL="7049" marR="7049" marT="7049" marB="0" anchor="ctr">
                    <a:lnL>
                      <a:noFill/>
                    </a:lnL>
                    <a:lnR w="12700" cap="flat" cmpd="sng" algn="ctr">
                      <a:solidFill>
                        <a:srgbClr val="73BF1F"/>
                      </a:solidFill>
                      <a:prstDash val="solid"/>
                      <a:round/>
                      <a:headEnd type="none" w="med" len="med"/>
                      <a:tailEnd type="none" w="med" len="med"/>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extLst>
                  <a:ext uri="{0D108BD9-81ED-4DB2-BD59-A6C34878D82A}">
                    <a16:rowId xmlns:a16="http://schemas.microsoft.com/office/drawing/2014/main" val="504612125"/>
                  </a:ext>
                </a:extLst>
              </a:tr>
              <a:tr h="311113">
                <a:tc>
                  <a:txBody>
                    <a:bodyPr/>
                    <a:lstStyle/>
                    <a:p>
                      <a:pPr algn="l" rtl="0" fontAlgn="ctr"/>
                      <a:r>
                        <a:rPr lang="sv-SE" sz="1800" b="0" i="0" u="none" strike="noStrike">
                          <a:solidFill>
                            <a:srgbClr val="000000"/>
                          </a:solidFill>
                          <a:effectLst/>
                          <a:latin typeface="Calibri" panose="020F0502020204030204" pitchFamily="34" charset="0"/>
                        </a:rPr>
                        <a:t>Volym</a:t>
                      </a:r>
                    </a:p>
                  </a:txBody>
                  <a:tcPr marL="7049" marR="7049" marT="7049" marB="0" anchor="ctr">
                    <a:lnL w="12700" cap="flat" cmpd="sng" algn="ctr">
                      <a:solidFill>
                        <a:srgbClr val="73BF1F"/>
                      </a:solidFill>
                      <a:prstDash val="solid"/>
                      <a:round/>
                      <a:headEnd type="none" w="med" len="med"/>
                      <a:tailEnd type="none" w="med" len="med"/>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-8,4</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-11,0</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-7,8</a:t>
                      </a:r>
                    </a:p>
                  </a:txBody>
                  <a:tcPr marL="7049" marR="7049" marT="7049" marB="0" anchor="ctr">
                    <a:lnL>
                      <a:noFill/>
                    </a:lnL>
                    <a:lnR w="12700" cap="flat" cmpd="sng" algn="ctr">
                      <a:solidFill>
                        <a:srgbClr val="73BF1F"/>
                      </a:solidFill>
                      <a:prstDash val="solid"/>
                      <a:round/>
                      <a:headEnd type="none" w="med" len="med"/>
                      <a:tailEnd type="none" w="med" len="med"/>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extLst>
                  <a:ext uri="{0D108BD9-81ED-4DB2-BD59-A6C34878D82A}">
                    <a16:rowId xmlns:a16="http://schemas.microsoft.com/office/drawing/2014/main" val="3679621440"/>
                  </a:ext>
                </a:extLst>
              </a:tr>
              <a:tr h="311113">
                <a:tc>
                  <a:txBody>
                    <a:bodyPr/>
                    <a:lstStyle/>
                    <a:p>
                      <a:pPr algn="l" rtl="0" fontAlgn="ctr"/>
                      <a:r>
                        <a:rPr lang="sv-SE" sz="1800" b="0" i="0" u="none" strike="noStrike" dirty="0">
                          <a:solidFill>
                            <a:srgbClr val="000000"/>
                          </a:solidFill>
                          <a:effectLst/>
                          <a:latin typeface="Calibri" panose="020F0502020204030204" pitchFamily="34" charset="0"/>
                        </a:rPr>
                        <a:t>Löneöversyn 2024 helårseffekt 2025</a:t>
                      </a:r>
                    </a:p>
                  </a:txBody>
                  <a:tcPr marL="7049" marR="7049" marT="7049" marB="0" anchor="ctr">
                    <a:lnL w="12700" cap="flat" cmpd="sng" algn="ctr">
                      <a:solidFill>
                        <a:srgbClr val="73BF1F"/>
                      </a:solidFill>
                      <a:prstDash val="solid"/>
                      <a:round/>
                      <a:headEnd type="none" w="med" len="med"/>
                      <a:tailEnd type="none" w="med" len="med"/>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-12,2</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 </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 </a:t>
                      </a:r>
                    </a:p>
                  </a:txBody>
                  <a:tcPr marL="7049" marR="7049" marT="7049" marB="0" anchor="ctr">
                    <a:lnL>
                      <a:noFill/>
                    </a:lnL>
                    <a:lnR w="12700" cap="flat" cmpd="sng" algn="ctr">
                      <a:solidFill>
                        <a:srgbClr val="73BF1F"/>
                      </a:solidFill>
                      <a:prstDash val="solid"/>
                      <a:round/>
                      <a:headEnd type="none" w="med" len="med"/>
                      <a:tailEnd type="none" w="med" len="med"/>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extLst>
                  <a:ext uri="{0D108BD9-81ED-4DB2-BD59-A6C34878D82A}">
                    <a16:rowId xmlns:a16="http://schemas.microsoft.com/office/drawing/2014/main" val="2592264664"/>
                  </a:ext>
                </a:extLst>
              </a:tr>
              <a:tr h="311113">
                <a:tc>
                  <a:txBody>
                    <a:bodyPr/>
                    <a:lstStyle/>
                    <a:p>
                      <a:pPr algn="l" rtl="0" fontAlgn="ctr"/>
                      <a:r>
                        <a:rPr lang="sv-SE" sz="1800" b="0" i="0" u="none" strike="noStrike">
                          <a:solidFill>
                            <a:srgbClr val="000000"/>
                          </a:solidFill>
                          <a:effectLst/>
                          <a:latin typeface="Calibri" panose="020F0502020204030204" pitchFamily="34" charset="0"/>
                        </a:rPr>
                        <a:t>Förändring PO</a:t>
                      </a:r>
                    </a:p>
                  </a:txBody>
                  <a:tcPr marL="7049" marR="7049" marT="7049" marB="0" anchor="ctr">
                    <a:lnL w="12700" cap="flat" cmpd="sng" algn="ctr">
                      <a:solidFill>
                        <a:srgbClr val="73BF1F"/>
                      </a:solidFill>
                      <a:prstDash val="solid"/>
                      <a:round/>
                      <a:headEnd type="none" w="med" len="med"/>
                      <a:tailEnd type="none" w="med" len="med"/>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11,7</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 </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 </a:t>
                      </a:r>
                    </a:p>
                  </a:txBody>
                  <a:tcPr marL="7049" marR="7049" marT="7049" marB="0" anchor="ctr">
                    <a:lnL>
                      <a:noFill/>
                    </a:lnL>
                    <a:lnR w="12700" cap="flat" cmpd="sng" algn="ctr">
                      <a:solidFill>
                        <a:srgbClr val="73BF1F"/>
                      </a:solidFill>
                      <a:prstDash val="solid"/>
                      <a:round/>
                      <a:headEnd type="none" w="med" len="med"/>
                      <a:tailEnd type="none" w="med" len="med"/>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extLst>
                  <a:ext uri="{0D108BD9-81ED-4DB2-BD59-A6C34878D82A}">
                    <a16:rowId xmlns:a16="http://schemas.microsoft.com/office/drawing/2014/main" val="25775028"/>
                  </a:ext>
                </a:extLst>
              </a:tr>
              <a:tr h="311113">
                <a:tc>
                  <a:txBody>
                    <a:bodyPr/>
                    <a:lstStyle/>
                    <a:p>
                      <a:pPr algn="l" rtl="0" fontAlgn="ctr"/>
                      <a:r>
                        <a:rPr lang="sv-SE" sz="1800" b="1" i="0" u="none" strike="noStrike">
                          <a:solidFill>
                            <a:srgbClr val="000000"/>
                          </a:solidFill>
                          <a:effectLst/>
                          <a:latin typeface="Calibri" panose="020F0502020204030204" pitchFamily="34" charset="0"/>
                        </a:rPr>
                        <a:t>Budgetram 2025 efter uppräkning</a:t>
                      </a:r>
                    </a:p>
                  </a:txBody>
                  <a:tcPr marL="7049" marR="7049" marT="7049" marB="0" anchor="ctr">
                    <a:lnL w="12700" cap="flat" cmpd="sng" algn="ctr">
                      <a:solidFill>
                        <a:srgbClr val="73BF1F"/>
                      </a:solidFill>
                      <a:prstDash val="solid"/>
                      <a:round/>
                      <a:headEnd type="none" w="med" len="med"/>
                      <a:tailEnd type="none" w="med" len="med"/>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tc>
                  <a:txBody>
                    <a:bodyPr/>
                    <a:lstStyle/>
                    <a:p>
                      <a:pPr algn="r" rtl="0" fontAlgn="ctr"/>
                      <a:r>
                        <a:rPr lang="sv-SE" sz="1800" b="1" i="0" u="none" strike="noStrike">
                          <a:solidFill>
                            <a:srgbClr val="000000"/>
                          </a:solidFill>
                          <a:effectLst/>
                          <a:latin typeface="Calibri" panose="020F0502020204030204" pitchFamily="34" charset="0"/>
                        </a:rPr>
                        <a:t>-383,8</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tc>
                  <a:txBody>
                    <a:bodyPr/>
                    <a:lstStyle/>
                    <a:p>
                      <a:pPr algn="r" rtl="0" fontAlgn="ctr"/>
                      <a:r>
                        <a:rPr lang="sv-SE" sz="1800" b="1" i="0" u="none" strike="noStrike">
                          <a:solidFill>
                            <a:srgbClr val="000000"/>
                          </a:solidFill>
                          <a:effectLst/>
                          <a:latin typeface="Calibri" panose="020F0502020204030204" pitchFamily="34" charset="0"/>
                        </a:rPr>
                        <a:t>-395,5</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tc>
                  <a:txBody>
                    <a:bodyPr/>
                    <a:lstStyle/>
                    <a:p>
                      <a:pPr algn="r" rtl="0" fontAlgn="ctr"/>
                      <a:r>
                        <a:rPr lang="sv-SE" sz="1800" b="1" i="0" u="none" strike="noStrike">
                          <a:solidFill>
                            <a:srgbClr val="000000"/>
                          </a:solidFill>
                          <a:effectLst/>
                          <a:latin typeface="Calibri" panose="020F0502020204030204" pitchFamily="34" charset="0"/>
                        </a:rPr>
                        <a:t>-410,0</a:t>
                      </a:r>
                    </a:p>
                  </a:txBody>
                  <a:tcPr marL="7049" marR="7049" marT="7049" marB="0" anchor="ctr">
                    <a:lnL>
                      <a:noFill/>
                    </a:lnL>
                    <a:lnR w="12700" cap="flat" cmpd="sng" algn="ctr">
                      <a:solidFill>
                        <a:srgbClr val="73BF1F"/>
                      </a:solidFill>
                      <a:prstDash val="solid"/>
                      <a:round/>
                      <a:headEnd type="none" w="med" len="med"/>
                      <a:tailEnd type="none" w="med" len="med"/>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E3F7CD"/>
                    </a:solidFill>
                  </a:tcPr>
                </a:tc>
                <a:extLst>
                  <a:ext uri="{0D108BD9-81ED-4DB2-BD59-A6C34878D82A}">
                    <a16:rowId xmlns:a16="http://schemas.microsoft.com/office/drawing/2014/main" val="2419032465"/>
                  </a:ext>
                </a:extLst>
              </a:tr>
              <a:tr h="311113">
                <a:tc>
                  <a:txBody>
                    <a:bodyPr/>
                    <a:lstStyle/>
                    <a:p>
                      <a:pPr algn="l" rtl="0" fontAlgn="ctr"/>
                      <a:r>
                        <a:rPr lang="sv-SE" sz="1800" b="0" i="0" u="none" strike="noStrike">
                          <a:solidFill>
                            <a:srgbClr val="000000"/>
                          </a:solidFill>
                          <a:effectLst/>
                          <a:latin typeface="Calibri" panose="020F0502020204030204" pitchFamily="34" charset="0"/>
                        </a:rPr>
                        <a:t>Prioritering</a:t>
                      </a:r>
                    </a:p>
                  </a:txBody>
                  <a:tcPr marL="7049" marR="7049" marT="7049" marB="0" anchor="ctr">
                    <a:lnL w="12700" cap="flat" cmpd="sng" algn="ctr">
                      <a:solidFill>
                        <a:srgbClr val="73BF1F"/>
                      </a:solidFill>
                      <a:prstDash val="solid"/>
                      <a:round/>
                      <a:headEnd type="none" w="med" len="med"/>
                      <a:tailEnd type="none" w="med" len="med"/>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-2,6</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-8,7</a:t>
                      </a:r>
                    </a:p>
                  </a:txBody>
                  <a:tcPr marL="7049" marR="7049" marT="7049" marB="0" anchor="ctr">
                    <a:lnL>
                      <a:noFill/>
                    </a:lnL>
                    <a:lnR>
                      <a:noFill/>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 </a:t>
                      </a:r>
                    </a:p>
                  </a:txBody>
                  <a:tcPr marL="7049" marR="7049" marT="7049" marB="0" anchor="ctr">
                    <a:lnL>
                      <a:noFill/>
                    </a:lnL>
                    <a:lnR w="12700" cap="flat" cmpd="sng" algn="ctr">
                      <a:solidFill>
                        <a:srgbClr val="73BF1F"/>
                      </a:solidFill>
                      <a:prstDash val="solid"/>
                      <a:round/>
                      <a:headEnd type="none" w="med" len="med"/>
                      <a:tailEnd type="none" w="med" len="med"/>
                    </a:lnR>
                    <a:lnT w="12700" cap="flat" cmpd="sng"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noFill/>
                  </a:tcPr>
                </a:tc>
                <a:extLst>
                  <a:ext uri="{0D108BD9-81ED-4DB2-BD59-A6C34878D82A}">
                    <a16:rowId xmlns:a16="http://schemas.microsoft.com/office/drawing/2014/main" val="1071457419"/>
                  </a:ext>
                </a:extLst>
              </a:tr>
              <a:tr h="311113">
                <a:tc>
                  <a:txBody>
                    <a:bodyPr/>
                    <a:lstStyle/>
                    <a:p>
                      <a:pPr algn="l" rtl="0" fontAlgn="ctr"/>
                      <a:r>
                        <a:rPr lang="sv-SE" sz="1800" b="0" i="0" u="none" strike="noStrike">
                          <a:solidFill>
                            <a:srgbClr val="000000"/>
                          </a:solidFill>
                          <a:effectLst/>
                          <a:latin typeface="Calibri" panose="020F0502020204030204" pitchFamily="34" charset="0"/>
                        </a:rPr>
                        <a:t>Effektivisering</a:t>
                      </a:r>
                    </a:p>
                  </a:txBody>
                  <a:tcPr marL="7049" marR="7049" marT="7049" marB="0" anchor="ctr">
                    <a:lnL w="12700" cap="flat" cmpd="sng" algn="ctr">
                      <a:solidFill>
                        <a:srgbClr val="73BF1F"/>
                      </a:solidFill>
                      <a:prstDash val="solid"/>
                      <a:round/>
                      <a:headEnd type="none" w="med" len="med"/>
                      <a:tailEnd type="none" w="med" len="med"/>
                    </a:lnL>
                    <a:lnR>
                      <a:noFill/>
                    </a:lnR>
                    <a:lnT w="12700" cap="flat" cmpd="sng" algn="ctr">
                      <a:solidFill>
                        <a:srgbClr val="73BF1F"/>
                      </a:solidFill>
                      <a:prstDash val="solid"/>
                      <a:round/>
                      <a:headEnd type="none" w="med" len="med"/>
                      <a:tailEnd type="none" w="med" len="med"/>
                    </a:lnT>
                    <a:lnB w="25400" cap="flat" cmpd="dbl"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3,7</a:t>
                      </a:r>
                    </a:p>
                  </a:txBody>
                  <a:tcPr marL="7049" marR="7049" marT="7049" marB="0" anchor="ctr">
                    <a:lnL>
                      <a:noFill/>
                    </a:lnL>
                    <a:lnR>
                      <a:noFill/>
                    </a:lnR>
                    <a:lnT w="12700" cap="flat" cmpd="sng" algn="ctr">
                      <a:solidFill>
                        <a:srgbClr val="73BF1F"/>
                      </a:solidFill>
                      <a:prstDash val="solid"/>
                      <a:round/>
                      <a:headEnd type="none" w="med" len="med"/>
                      <a:tailEnd type="none" w="med" len="med"/>
                    </a:lnT>
                    <a:lnB w="25400" cap="flat" cmpd="dbl"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3,8</a:t>
                      </a:r>
                    </a:p>
                  </a:txBody>
                  <a:tcPr marL="7049" marR="7049" marT="7049" marB="0" anchor="ctr">
                    <a:lnL>
                      <a:noFill/>
                    </a:lnL>
                    <a:lnR>
                      <a:noFill/>
                    </a:lnR>
                    <a:lnT w="12700" cap="flat" cmpd="sng" algn="ctr">
                      <a:solidFill>
                        <a:srgbClr val="73BF1F"/>
                      </a:solidFill>
                      <a:prstDash val="solid"/>
                      <a:round/>
                      <a:headEnd type="none" w="med" len="med"/>
                      <a:tailEnd type="none" w="med" len="med"/>
                    </a:lnT>
                    <a:lnB w="25400" cap="flat" cmpd="dbl" algn="ctr">
                      <a:solidFill>
                        <a:srgbClr val="73BF1F"/>
                      </a:solidFill>
                      <a:prstDash val="solid"/>
                      <a:round/>
                      <a:headEnd type="none" w="med" len="med"/>
                      <a:tailEnd type="none" w="med" len="med"/>
                    </a:lnB>
                    <a:noFill/>
                  </a:tcPr>
                </a:tc>
                <a:tc>
                  <a:txBody>
                    <a:bodyPr/>
                    <a:lstStyle/>
                    <a:p>
                      <a:pPr algn="r" rtl="0" fontAlgn="ctr"/>
                      <a:r>
                        <a:rPr lang="sv-SE" sz="1800" b="0" i="0" u="none" strike="noStrike">
                          <a:solidFill>
                            <a:srgbClr val="000000"/>
                          </a:solidFill>
                          <a:effectLst/>
                          <a:latin typeface="Calibri" panose="020F0502020204030204" pitchFamily="34" charset="0"/>
                        </a:rPr>
                        <a:t>4,0</a:t>
                      </a:r>
                    </a:p>
                  </a:txBody>
                  <a:tcPr marL="7049" marR="7049" marT="7049" marB="0" anchor="ctr">
                    <a:lnL>
                      <a:noFill/>
                    </a:lnL>
                    <a:lnR w="12700" cap="flat" cmpd="sng" algn="ctr">
                      <a:solidFill>
                        <a:srgbClr val="73BF1F"/>
                      </a:solidFill>
                      <a:prstDash val="solid"/>
                      <a:round/>
                      <a:headEnd type="none" w="med" len="med"/>
                      <a:tailEnd type="none" w="med" len="med"/>
                    </a:lnR>
                    <a:lnT w="12700" cap="flat" cmpd="sng" algn="ctr">
                      <a:solidFill>
                        <a:srgbClr val="73BF1F"/>
                      </a:solidFill>
                      <a:prstDash val="solid"/>
                      <a:round/>
                      <a:headEnd type="none" w="med" len="med"/>
                      <a:tailEnd type="none" w="med" len="med"/>
                    </a:lnT>
                    <a:lnB w="25400" cap="flat" cmpd="dbl" algn="ctr">
                      <a:solidFill>
                        <a:srgbClr val="73BF1F"/>
                      </a:solidFill>
                      <a:prstDash val="solid"/>
                      <a:round/>
                      <a:headEnd type="none" w="med" len="med"/>
                      <a:tailEnd type="none" w="med" len="med"/>
                    </a:lnB>
                    <a:noFill/>
                  </a:tcPr>
                </a:tc>
                <a:extLst>
                  <a:ext uri="{0D108BD9-81ED-4DB2-BD59-A6C34878D82A}">
                    <a16:rowId xmlns:a16="http://schemas.microsoft.com/office/drawing/2014/main" val="206780607"/>
                  </a:ext>
                </a:extLst>
              </a:tr>
              <a:tr h="311113">
                <a:tc>
                  <a:txBody>
                    <a:bodyPr/>
                    <a:lstStyle/>
                    <a:p>
                      <a:pPr algn="l" rtl="0" fontAlgn="ctr"/>
                      <a:r>
                        <a:rPr lang="sv-SE" sz="1800" b="1" i="0" u="none" strike="noStrike">
                          <a:solidFill>
                            <a:srgbClr val="000000"/>
                          </a:solidFill>
                          <a:effectLst/>
                          <a:latin typeface="Calibri" panose="020F0502020204030204" pitchFamily="34" charset="0"/>
                        </a:rPr>
                        <a:t>Budgetram 2025</a:t>
                      </a:r>
                    </a:p>
                  </a:txBody>
                  <a:tcPr marL="7049" marR="7049" marT="7049" marB="0" anchor="ctr">
                    <a:lnL w="12700" cap="flat" cmpd="sng" algn="ctr">
                      <a:solidFill>
                        <a:srgbClr val="73BF1F"/>
                      </a:solidFill>
                      <a:prstDash val="solid"/>
                      <a:round/>
                      <a:headEnd type="none" w="med" len="med"/>
                      <a:tailEnd type="none" w="med" len="med"/>
                    </a:lnL>
                    <a:lnR>
                      <a:noFill/>
                    </a:lnR>
                    <a:lnT w="25400" cap="flat" cmpd="dbl"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92D050"/>
                    </a:solidFill>
                  </a:tcPr>
                </a:tc>
                <a:tc>
                  <a:txBody>
                    <a:bodyPr/>
                    <a:lstStyle/>
                    <a:p>
                      <a:pPr algn="r" rtl="0" fontAlgn="ctr"/>
                      <a:r>
                        <a:rPr lang="sv-SE" sz="1800" b="1" i="0" u="none" strike="noStrike">
                          <a:solidFill>
                            <a:srgbClr val="000000"/>
                          </a:solidFill>
                          <a:effectLst/>
                          <a:latin typeface="Calibri" panose="020F0502020204030204" pitchFamily="34" charset="0"/>
                        </a:rPr>
                        <a:t>-382,7</a:t>
                      </a:r>
                    </a:p>
                  </a:txBody>
                  <a:tcPr marL="7049" marR="7049" marT="7049" marB="0" anchor="ctr">
                    <a:lnL>
                      <a:noFill/>
                    </a:lnL>
                    <a:lnR>
                      <a:noFill/>
                    </a:lnR>
                    <a:lnT w="25400" cap="flat" cmpd="dbl"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92D050"/>
                    </a:solidFill>
                  </a:tcPr>
                </a:tc>
                <a:tc>
                  <a:txBody>
                    <a:bodyPr/>
                    <a:lstStyle/>
                    <a:p>
                      <a:pPr algn="r" rtl="0" fontAlgn="ctr"/>
                      <a:r>
                        <a:rPr lang="sv-SE" sz="1800" b="1" i="0" u="none" strike="noStrike">
                          <a:solidFill>
                            <a:srgbClr val="000000"/>
                          </a:solidFill>
                          <a:effectLst/>
                          <a:latin typeface="Calibri" panose="020F0502020204030204" pitchFamily="34" charset="0"/>
                        </a:rPr>
                        <a:t>-400,3</a:t>
                      </a:r>
                    </a:p>
                  </a:txBody>
                  <a:tcPr marL="7049" marR="7049" marT="7049" marB="0" anchor="ctr">
                    <a:lnL>
                      <a:noFill/>
                    </a:lnL>
                    <a:lnR>
                      <a:noFill/>
                    </a:lnR>
                    <a:lnT w="25400" cap="flat" cmpd="dbl"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92D050"/>
                    </a:solidFill>
                  </a:tcPr>
                </a:tc>
                <a:tc>
                  <a:txBody>
                    <a:bodyPr/>
                    <a:lstStyle/>
                    <a:p>
                      <a:pPr algn="r" rtl="0" fontAlgn="ctr"/>
                      <a:r>
                        <a:rPr lang="sv-SE" sz="1800" b="1" i="0" u="none" strike="noStrike" dirty="0">
                          <a:solidFill>
                            <a:srgbClr val="000000"/>
                          </a:solidFill>
                          <a:effectLst/>
                          <a:latin typeface="Calibri" panose="020F0502020204030204" pitchFamily="34" charset="0"/>
                        </a:rPr>
                        <a:t>-406,0</a:t>
                      </a:r>
                    </a:p>
                  </a:txBody>
                  <a:tcPr marL="7049" marR="7049" marT="7049" marB="0" anchor="ctr">
                    <a:lnL>
                      <a:noFill/>
                    </a:lnL>
                    <a:lnR w="12700" cap="flat" cmpd="sng" algn="ctr">
                      <a:solidFill>
                        <a:srgbClr val="73BF1F"/>
                      </a:solidFill>
                      <a:prstDash val="solid"/>
                      <a:round/>
                      <a:headEnd type="none" w="med" len="med"/>
                      <a:tailEnd type="none" w="med" len="med"/>
                    </a:lnR>
                    <a:lnT w="25400" cap="flat" cmpd="dbl" algn="ctr">
                      <a:solidFill>
                        <a:srgbClr val="73BF1F"/>
                      </a:solidFill>
                      <a:prstDash val="solid"/>
                      <a:round/>
                      <a:headEnd type="none" w="med" len="med"/>
                      <a:tailEnd type="none" w="med" len="med"/>
                    </a:lnT>
                    <a:lnB w="12700" cap="flat" cmpd="sng" algn="ctr">
                      <a:solidFill>
                        <a:srgbClr val="73BF1F"/>
                      </a:solidFill>
                      <a:prstDash val="solid"/>
                      <a:round/>
                      <a:headEnd type="none" w="med" len="med"/>
                      <a:tailEnd type="none" w="med" len="med"/>
                    </a:lnB>
                    <a:solidFill>
                      <a:srgbClr val="92D050"/>
                    </a:solidFill>
                  </a:tcPr>
                </a:tc>
                <a:extLst>
                  <a:ext uri="{0D108BD9-81ED-4DB2-BD59-A6C34878D82A}">
                    <a16:rowId xmlns:a16="http://schemas.microsoft.com/office/drawing/2014/main" val="3734885330"/>
                  </a:ext>
                </a:extLst>
              </a:tr>
            </a:tbl>
          </a:graphicData>
        </a:graphic>
      </p:graphicFrame>
    </p:spTree>
    <p:extLst>
      <p:ext uri="{BB962C8B-B14F-4D97-AF65-F5344CB8AC3E}">
        <p14:creationId xmlns:p14="http://schemas.microsoft.com/office/powerpoint/2010/main" val="1086934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8" name="Rak koppling 37">
            <a:extLst>
              <a:ext uri="{FF2B5EF4-FFF2-40B4-BE49-F238E27FC236}">
                <a16:creationId xmlns:a16="http://schemas.microsoft.com/office/drawing/2014/main" id="{230619AD-53D3-5621-2896-175FE066CC1A}"/>
              </a:ext>
            </a:extLst>
          </p:cNvPr>
          <p:cNvCxnSpPr>
            <a:cxnSpLocks/>
          </p:cNvCxnSpPr>
          <p:nvPr/>
        </p:nvCxnSpPr>
        <p:spPr>
          <a:xfrm flipV="1">
            <a:off x="1106797" y="1160367"/>
            <a:ext cx="2582179" cy="6782"/>
          </a:xfrm>
          <a:prstGeom prst="line">
            <a:avLst/>
          </a:prstGeom>
          <a:ln w="28575"/>
        </p:spPr>
        <p:style>
          <a:lnRef idx="1">
            <a:schemeClr val="dk1"/>
          </a:lnRef>
          <a:fillRef idx="0">
            <a:schemeClr val="dk1"/>
          </a:fillRef>
          <a:effectRef idx="0">
            <a:schemeClr val="dk1"/>
          </a:effectRef>
          <a:fontRef idx="minor">
            <a:schemeClr val="tx1"/>
          </a:fontRef>
        </p:style>
      </p:cxnSp>
      <p:cxnSp>
        <p:nvCxnSpPr>
          <p:cNvPr id="36" name="Rak koppling 35">
            <a:extLst>
              <a:ext uri="{FF2B5EF4-FFF2-40B4-BE49-F238E27FC236}">
                <a16:creationId xmlns:a16="http://schemas.microsoft.com/office/drawing/2014/main" id="{E7FA81B7-00D2-FC7C-A981-2DC237924DF5}"/>
              </a:ext>
            </a:extLst>
          </p:cNvPr>
          <p:cNvCxnSpPr>
            <a:cxnSpLocks/>
          </p:cNvCxnSpPr>
          <p:nvPr/>
        </p:nvCxnSpPr>
        <p:spPr>
          <a:xfrm>
            <a:off x="7946880" y="2301669"/>
            <a:ext cx="0" cy="322190"/>
          </a:xfrm>
          <a:prstGeom prst="line">
            <a:avLst/>
          </a:prstGeom>
          <a:ln w="28575"/>
        </p:spPr>
        <p:style>
          <a:lnRef idx="1">
            <a:schemeClr val="dk1"/>
          </a:lnRef>
          <a:fillRef idx="0">
            <a:schemeClr val="dk1"/>
          </a:fillRef>
          <a:effectRef idx="0">
            <a:schemeClr val="dk1"/>
          </a:effectRef>
          <a:fontRef idx="minor">
            <a:schemeClr val="tx1"/>
          </a:fontRef>
        </p:style>
      </p:cxnSp>
      <p:cxnSp>
        <p:nvCxnSpPr>
          <p:cNvPr id="33" name="Rak koppling 32">
            <a:extLst>
              <a:ext uri="{FF2B5EF4-FFF2-40B4-BE49-F238E27FC236}">
                <a16:creationId xmlns:a16="http://schemas.microsoft.com/office/drawing/2014/main" id="{B7395695-91A4-11C3-0319-0DE29E066A59}"/>
              </a:ext>
            </a:extLst>
          </p:cNvPr>
          <p:cNvCxnSpPr>
            <a:cxnSpLocks/>
          </p:cNvCxnSpPr>
          <p:nvPr/>
        </p:nvCxnSpPr>
        <p:spPr>
          <a:xfrm>
            <a:off x="5370022" y="2309620"/>
            <a:ext cx="0" cy="322190"/>
          </a:xfrm>
          <a:prstGeom prst="line">
            <a:avLst/>
          </a:prstGeom>
          <a:ln w="28575"/>
        </p:spPr>
        <p:style>
          <a:lnRef idx="1">
            <a:schemeClr val="dk1"/>
          </a:lnRef>
          <a:fillRef idx="0">
            <a:schemeClr val="dk1"/>
          </a:fillRef>
          <a:effectRef idx="0">
            <a:schemeClr val="dk1"/>
          </a:effectRef>
          <a:fontRef idx="minor">
            <a:schemeClr val="tx1"/>
          </a:fontRef>
        </p:style>
      </p:cxnSp>
      <p:cxnSp>
        <p:nvCxnSpPr>
          <p:cNvPr id="29" name="Rak koppling 28">
            <a:extLst>
              <a:ext uri="{FF2B5EF4-FFF2-40B4-BE49-F238E27FC236}">
                <a16:creationId xmlns:a16="http://schemas.microsoft.com/office/drawing/2014/main" id="{2F48BF6F-3CD1-93ED-8BD5-4C4A419AD8CF}"/>
              </a:ext>
            </a:extLst>
          </p:cNvPr>
          <p:cNvCxnSpPr>
            <a:cxnSpLocks/>
          </p:cNvCxnSpPr>
          <p:nvPr/>
        </p:nvCxnSpPr>
        <p:spPr>
          <a:xfrm>
            <a:off x="6601770" y="2105133"/>
            <a:ext cx="0" cy="357631"/>
          </a:xfrm>
          <a:prstGeom prst="line">
            <a:avLst/>
          </a:prstGeom>
          <a:ln w="28575"/>
        </p:spPr>
        <p:style>
          <a:lnRef idx="1">
            <a:schemeClr val="dk1"/>
          </a:lnRef>
          <a:fillRef idx="0">
            <a:schemeClr val="dk1"/>
          </a:fillRef>
          <a:effectRef idx="0">
            <a:schemeClr val="dk1"/>
          </a:effectRef>
          <a:fontRef idx="minor">
            <a:schemeClr val="tx1"/>
          </a:fontRef>
        </p:style>
      </p:cxnSp>
      <p:cxnSp>
        <p:nvCxnSpPr>
          <p:cNvPr id="20" name="Rak koppling 19">
            <a:extLst>
              <a:ext uri="{FF2B5EF4-FFF2-40B4-BE49-F238E27FC236}">
                <a16:creationId xmlns:a16="http://schemas.microsoft.com/office/drawing/2014/main" id="{42D68CCE-9156-8F54-3B51-FEE415AF1708}"/>
              </a:ext>
            </a:extLst>
          </p:cNvPr>
          <p:cNvCxnSpPr>
            <a:cxnSpLocks/>
          </p:cNvCxnSpPr>
          <p:nvPr/>
        </p:nvCxnSpPr>
        <p:spPr>
          <a:xfrm>
            <a:off x="2322606" y="2106306"/>
            <a:ext cx="0" cy="517416"/>
          </a:xfrm>
          <a:prstGeom prst="line">
            <a:avLst/>
          </a:prstGeom>
          <a:ln w="28575"/>
        </p:spPr>
        <p:style>
          <a:lnRef idx="1">
            <a:schemeClr val="dk1"/>
          </a:lnRef>
          <a:fillRef idx="0">
            <a:schemeClr val="dk1"/>
          </a:fillRef>
          <a:effectRef idx="0">
            <a:schemeClr val="dk1"/>
          </a:effectRef>
          <a:fontRef idx="minor">
            <a:schemeClr val="tx1"/>
          </a:fontRef>
        </p:style>
      </p:cxnSp>
      <p:cxnSp>
        <p:nvCxnSpPr>
          <p:cNvPr id="26" name="Rak koppling 25">
            <a:extLst>
              <a:ext uri="{FF2B5EF4-FFF2-40B4-BE49-F238E27FC236}">
                <a16:creationId xmlns:a16="http://schemas.microsoft.com/office/drawing/2014/main" id="{CCEF4383-5068-26C8-9592-D54C81AA48E2}"/>
              </a:ext>
            </a:extLst>
          </p:cNvPr>
          <p:cNvCxnSpPr>
            <a:cxnSpLocks/>
          </p:cNvCxnSpPr>
          <p:nvPr/>
        </p:nvCxnSpPr>
        <p:spPr>
          <a:xfrm>
            <a:off x="2325376" y="1493572"/>
            <a:ext cx="0" cy="357631"/>
          </a:xfrm>
          <a:prstGeom prst="line">
            <a:avLst/>
          </a:prstGeom>
          <a:ln w="28575"/>
        </p:spPr>
        <p:style>
          <a:lnRef idx="1">
            <a:schemeClr val="dk1"/>
          </a:lnRef>
          <a:fillRef idx="0">
            <a:schemeClr val="dk1"/>
          </a:fillRef>
          <a:effectRef idx="0">
            <a:schemeClr val="dk1"/>
          </a:effectRef>
          <a:fontRef idx="minor">
            <a:schemeClr val="tx1"/>
          </a:fontRef>
        </p:style>
      </p:cxnSp>
      <p:cxnSp>
        <p:nvCxnSpPr>
          <p:cNvPr id="25" name="Rak koppling 24">
            <a:extLst>
              <a:ext uri="{FF2B5EF4-FFF2-40B4-BE49-F238E27FC236}">
                <a16:creationId xmlns:a16="http://schemas.microsoft.com/office/drawing/2014/main" id="{85EC28E5-70CA-02FC-4858-8C1B811DE954}"/>
              </a:ext>
            </a:extLst>
          </p:cNvPr>
          <p:cNvCxnSpPr>
            <a:cxnSpLocks/>
          </p:cNvCxnSpPr>
          <p:nvPr/>
        </p:nvCxnSpPr>
        <p:spPr>
          <a:xfrm>
            <a:off x="6601770" y="1493074"/>
            <a:ext cx="0" cy="357631"/>
          </a:xfrm>
          <a:prstGeom prst="line">
            <a:avLst/>
          </a:prstGeom>
          <a:ln w="28575"/>
        </p:spPr>
        <p:style>
          <a:lnRef idx="1">
            <a:schemeClr val="dk1"/>
          </a:lnRef>
          <a:fillRef idx="0">
            <a:schemeClr val="dk1"/>
          </a:fillRef>
          <a:effectRef idx="0">
            <a:schemeClr val="dk1"/>
          </a:effectRef>
          <a:fontRef idx="minor">
            <a:schemeClr val="tx1"/>
          </a:fontRef>
        </p:style>
      </p:cxnSp>
      <p:cxnSp>
        <p:nvCxnSpPr>
          <p:cNvPr id="34" name="Rak koppling 33">
            <a:extLst>
              <a:ext uri="{FF2B5EF4-FFF2-40B4-BE49-F238E27FC236}">
                <a16:creationId xmlns:a16="http://schemas.microsoft.com/office/drawing/2014/main" id="{364B76F7-D427-D567-5F71-F766E6A96D30}"/>
              </a:ext>
            </a:extLst>
          </p:cNvPr>
          <p:cNvCxnSpPr>
            <a:cxnSpLocks/>
          </p:cNvCxnSpPr>
          <p:nvPr/>
        </p:nvCxnSpPr>
        <p:spPr>
          <a:xfrm flipV="1">
            <a:off x="4293103" y="1164990"/>
            <a:ext cx="2582179" cy="6782"/>
          </a:xfrm>
          <a:prstGeom prst="line">
            <a:avLst/>
          </a:prstGeom>
          <a:ln w="28575"/>
        </p:spPr>
        <p:style>
          <a:lnRef idx="1">
            <a:schemeClr val="dk1"/>
          </a:lnRef>
          <a:fillRef idx="0">
            <a:schemeClr val="dk1"/>
          </a:fillRef>
          <a:effectRef idx="0">
            <a:schemeClr val="dk1"/>
          </a:effectRef>
          <a:fontRef idx="minor">
            <a:schemeClr val="tx1"/>
          </a:fontRef>
        </p:style>
      </p:cxnSp>
      <p:cxnSp>
        <p:nvCxnSpPr>
          <p:cNvPr id="40" name="Rak koppling 39">
            <a:extLst>
              <a:ext uri="{FF2B5EF4-FFF2-40B4-BE49-F238E27FC236}">
                <a16:creationId xmlns:a16="http://schemas.microsoft.com/office/drawing/2014/main" id="{30856C10-61A4-38C0-A266-3C27E3E319EF}"/>
              </a:ext>
            </a:extLst>
          </p:cNvPr>
          <p:cNvCxnSpPr>
            <a:cxnSpLocks/>
          </p:cNvCxnSpPr>
          <p:nvPr/>
        </p:nvCxnSpPr>
        <p:spPr>
          <a:xfrm>
            <a:off x="1015695" y="2322226"/>
            <a:ext cx="0" cy="322190"/>
          </a:xfrm>
          <a:prstGeom prst="line">
            <a:avLst/>
          </a:prstGeom>
          <a:ln w="28575"/>
        </p:spPr>
        <p:style>
          <a:lnRef idx="1">
            <a:schemeClr val="dk1"/>
          </a:lnRef>
          <a:fillRef idx="0">
            <a:schemeClr val="dk1"/>
          </a:fillRef>
          <a:effectRef idx="0">
            <a:schemeClr val="dk1"/>
          </a:effectRef>
          <a:fontRef idx="minor">
            <a:schemeClr val="tx1"/>
          </a:fontRef>
        </p:style>
      </p:cxnSp>
      <p:cxnSp>
        <p:nvCxnSpPr>
          <p:cNvPr id="39" name="Rak koppling 38">
            <a:extLst>
              <a:ext uri="{FF2B5EF4-FFF2-40B4-BE49-F238E27FC236}">
                <a16:creationId xmlns:a16="http://schemas.microsoft.com/office/drawing/2014/main" id="{55063D5F-0648-D4B1-4FA6-37867D6F4244}"/>
              </a:ext>
            </a:extLst>
          </p:cNvPr>
          <p:cNvCxnSpPr>
            <a:cxnSpLocks/>
          </p:cNvCxnSpPr>
          <p:nvPr/>
        </p:nvCxnSpPr>
        <p:spPr>
          <a:xfrm>
            <a:off x="3597874" y="2316530"/>
            <a:ext cx="0" cy="322190"/>
          </a:xfrm>
          <a:prstGeom prst="line">
            <a:avLst/>
          </a:prstGeom>
          <a:ln w="28575"/>
        </p:spPr>
        <p:style>
          <a:lnRef idx="1">
            <a:schemeClr val="dk1"/>
          </a:lnRef>
          <a:fillRef idx="0">
            <a:schemeClr val="dk1"/>
          </a:fillRef>
          <a:effectRef idx="0">
            <a:schemeClr val="dk1"/>
          </a:effectRef>
          <a:fontRef idx="minor">
            <a:schemeClr val="tx1"/>
          </a:fontRef>
        </p:style>
      </p:cxnSp>
      <p:sp>
        <p:nvSpPr>
          <p:cNvPr id="2" name="Rubrik 1"/>
          <p:cNvSpPr>
            <a:spLocks noGrp="1"/>
          </p:cNvSpPr>
          <p:nvPr>
            <p:ph type="title"/>
          </p:nvPr>
        </p:nvSpPr>
        <p:spPr>
          <a:xfrm>
            <a:off x="789209" y="-53783"/>
            <a:ext cx="7886700" cy="553605"/>
          </a:xfrm>
        </p:spPr>
        <p:txBody>
          <a:bodyPr>
            <a:normAutofit/>
          </a:bodyPr>
          <a:lstStyle/>
          <a:p>
            <a:pPr algn="ctr"/>
            <a:r>
              <a:rPr lang="sv-SE" sz="2400" b="1" dirty="0"/>
              <a:t>Sektor Omsorg </a:t>
            </a:r>
            <a:r>
              <a:rPr lang="sv-SE" sz="1400" b="1" dirty="0"/>
              <a:t>(verksamhet)</a:t>
            </a:r>
          </a:p>
        </p:txBody>
      </p:sp>
      <p:sp>
        <p:nvSpPr>
          <p:cNvPr id="54" name="Rektangel med rundade hörn 53"/>
          <p:cNvSpPr/>
          <p:nvPr/>
        </p:nvSpPr>
        <p:spPr>
          <a:xfrm>
            <a:off x="3784450" y="452214"/>
            <a:ext cx="1643074" cy="378286"/>
          </a:xfrm>
          <a:prstGeom prst="roundRect">
            <a:avLst/>
          </a:prstGeom>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fontAlgn="base">
              <a:spcBef>
                <a:spcPct val="0"/>
              </a:spcBef>
              <a:spcAft>
                <a:spcPct val="0"/>
              </a:spcAft>
            </a:pPr>
            <a:endParaRPr lang="sv-SE" sz="900" b="1" dirty="0">
              <a:solidFill>
                <a:schemeClr val="bg1"/>
              </a:solidFill>
            </a:endParaRPr>
          </a:p>
        </p:txBody>
      </p:sp>
      <p:sp>
        <p:nvSpPr>
          <p:cNvPr id="56" name="Rektangel med rundade hörn 55"/>
          <p:cNvSpPr/>
          <p:nvPr/>
        </p:nvSpPr>
        <p:spPr>
          <a:xfrm>
            <a:off x="431760" y="2830992"/>
            <a:ext cx="1228836" cy="357009"/>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Helenagårde</a:t>
            </a:r>
            <a:r>
              <a:rPr lang="sv-SE" sz="1000" b="1" dirty="0">
                <a:solidFill>
                  <a:srgbClr val="000000"/>
                </a:solidFill>
              </a:rPr>
              <a:t>n </a:t>
            </a:r>
          </a:p>
        </p:txBody>
      </p:sp>
      <p:sp>
        <p:nvSpPr>
          <p:cNvPr id="57" name="Rektangel med rundade hörn 56"/>
          <p:cNvSpPr/>
          <p:nvPr/>
        </p:nvSpPr>
        <p:spPr>
          <a:xfrm>
            <a:off x="1759423" y="2836886"/>
            <a:ext cx="1226050" cy="759494"/>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Götene hemvård </a:t>
            </a:r>
            <a:r>
              <a:rPr lang="sv-SE" sz="900" dirty="0">
                <a:solidFill>
                  <a:srgbClr val="000000"/>
                </a:solidFill>
              </a:rPr>
              <a:t>Västra området</a:t>
            </a:r>
          </a:p>
          <a:p>
            <a:pPr algn="ctr" fontAlgn="base">
              <a:spcBef>
                <a:spcPct val="0"/>
              </a:spcBef>
              <a:spcAft>
                <a:spcPct val="0"/>
              </a:spcAft>
            </a:pPr>
            <a:r>
              <a:rPr lang="sv-SE" sz="900" dirty="0">
                <a:solidFill>
                  <a:srgbClr val="000000"/>
                </a:solidFill>
              </a:rPr>
              <a:t>Norra området</a:t>
            </a:r>
          </a:p>
          <a:p>
            <a:pPr algn="ctr" fontAlgn="base">
              <a:spcBef>
                <a:spcPct val="0"/>
              </a:spcBef>
              <a:spcAft>
                <a:spcPct val="0"/>
              </a:spcAft>
            </a:pPr>
            <a:r>
              <a:rPr lang="sv-SE" sz="900" dirty="0">
                <a:solidFill>
                  <a:srgbClr val="000000"/>
                </a:solidFill>
              </a:rPr>
              <a:t>Centrumområdet</a:t>
            </a:r>
          </a:p>
          <a:p>
            <a:pPr algn="ctr" fontAlgn="base">
              <a:spcBef>
                <a:spcPct val="0"/>
              </a:spcBef>
              <a:spcAft>
                <a:spcPct val="0"/>
              </a:spcAft>
            </a:pPr>
            <a:r>
              <a:rPr lang="sv-SE" sz="900" dirty="0">
                <a:solidFill>
                  <a:srgbClr val="000000"/>
                </a:solidFill>
              </a:rPr>
              <a:t>Lundsbrunn</a:t>
            </a:r>
          </a:p>
        </p:txBody>
      </p:sp>
      <p:sp>
        <p:nvSpPr>
          <p:cNvPr id="61" name="Rektangel med rundade hörn 60"/>
          <p:cNvSpPr/>
          <p:nvPr/>
        </p:nvSpPr>
        <p:spPr>
          <a:xfrm>
            <a:off x="1738411" y="3663649"/>
            <a:ext cx="1226050" cy="305931"/>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Källby hemvård </a:t>
            </a:r>
            <a:endParaRPr lang="sv-SE" sz="800" b="1" dirty="0">
              <a:solidFill>
                <a:srgbClr val="000000"/>
              </a:solidFill>
            </a:endParaRPr>
          </a:p>
        </p:txBody>
      </p:sp>
      <p:sp>
        <p:nvSpPr>
          <p:cNvPr id="62" name="Rektangel med rundade hörn 61"/>
          <p:cNvSpPr/>
          <p:nvPr/>
        </p:nvSpPr>
        <p:spPr>
          <a:xfrm>
            <a:off x="457602" y="3659810"/>
            <a:ext cx="1217303" cy="317721"/>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Kastanjegården</a:t>
            </a:r>
          </a:p>
        </p:txBody>
      </p:sp>
      <p:sp>
        <p:nvSpPr>
          <p:cNvPr id="64" name="Rektangel med rundade hörn 63"/>
          <p:cNvSpPr/>
          <p:nvPr/>
        </p:nvSpPr>
        <p:spPr>
          <a:xfrm>
            <a:off x="435438" y="3237581"/>
            <a:ext cx="1228836" cy="335452"/>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Ceciliagården</a:t>
            </a:r>
          </a:p>
        </p:txBody>
      </p:sp>
      <p:sp>
        <p:nvSpPr>
          <p:cNvPr id="65" name="Rektangel med rundade hörn 64"/>
          <p:cNvSpPr/>
          <p:nvPr/>
        </p:nvSpPr>
        <p:spPr>
          <a:xfrm>
            <a:off x="6044120" y="4788151"/>
            <a:ext cx="1141331" cy="685713"/>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Arbetsmarknads-</a:t>
            </a:r>
          </a:p>
          <a:p>
            <a:pPr algn="ctr" fontAlgn="base">
              <a:spcBef>
                <a:spcPct val="0"/>
              </a:spcBef>
              <a:spcAft>
                <a:spcPct val="0"/>
              </a:spcAft>
            </a:pPr>
            <a:r>
              <a:rPr lang="sv-SE" sz="900" b="1" dirty="0">
                <a:solidFill>
                  <a:srgbClr val="000000"/>
                </a:solidFill>
              </a:rPr>
              <a:t>enheten </a:t>
            </a:r>
          </a:p>
          <a:p>
            <a:pPr algn="ctr" fontAlgn="base">
              <a:spcBef>
                <a:spcPct val="0"/>
              </a:spcBef>
              <a:spcAft>
                <a:spcPct val="0"/>
              </a:spcAft>
            </a:pPr>
            <a:r>
              <a:rPr lang="sv-SE" sz="800" dirty="0">
                <a:solidFill>
                  <a:srgbClr val="000000"/>
                </a:solidFill>
              </a:rPr>
              <a:t>Trädgårdstjänst, Integration, Tvätteri</a:t>
            </a:r>
          </a:p>
          <a:p>
            <a:pPr algn="ctr" fontAlgn="base">
              <a:spcBef>
                <a:spcPct val="0"/>
              </a:spcBef>
              <a:spcAft>
                <a:spcPct val="0"/>
              </a:spcAft>
            </a:pPr>
            <a:r>
              <a:rPr lang="sv-SE" sz="800" dirty="0">
                <a:solidFill>
                  <a:srgbClr val="000000"/>
                </a:solidFill>
              </a:rPr>
              <a:t>Bilpool</a:t>
            </a:r>
          </a:p>
        </p:txBody>
      </p:sp>
      <p:sp>
        <p:nvSpPr>
          <p:cNvPr id="66" name="Rektangel med rundade hörn 65"/>
          <p:cNvSpPr/>
          <p:nvPr/>
        </p:nvSpPr>
        <p:spPr>
          <a:xfrm>
            <a:off x="7274725" y="2831128"/>
            <a:ext cx="1141330" cy="315648"/>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Boendestöd LSS</a:t>
            </a:r>
          </a:p>
        </p:txBody>
      </p:sp>
      <p:sp>
        <p:nvSpPr>
          <p:cNvPr id="67" name="Rektangel med rundade hörn 66"/>
          <p:cNvSpPr/>
          <p:nvPr/>
        </p:nvSpPr>
        <p:spPr>
          <a:xfrm>
            <a:off x="7281758" y="3183245"/>
            <a:ext cx="1141330" cy="333072"/>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Personlig assistans</a:t>
            </a:r>
          </a:p>
        </p:txBody>
      </p:sp>
      <p:sp>
        <p:nvSpPr>
          <p:cNvPr id="68" name="Rektangel med rundade hörn 67"/>
          <p:cNvSpPr/>
          <p:nvPr/>
        </p:nvSpPr>
        <p:spPr>
          <a:xfrm>
            <a:off x="1731564" y="4056773"/>
            <a:ext cx="1226051" cy="305931"/>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Hällekis hemvård</a:t>
            </a:r>
            <a:endParaRPr lang="sv-SE" sz="550" b="1" dirty="0">
              <a:solidFill>
                <a:srgbClr val="000000"/>
              </a:solidFill>
            </a:endParaRPr>
          </a:p>
        </p:txBody>
      </p:sp>
      <p:sp>
        <p:nvSpPr>
          <p:cNvPr id="78" name="Rektangel med rundade hörn 77"/>
          <p:cNvSpPr/>
          <p:nvPr/>
        </p:nvSpPr>
        <p:spPr>
          <a:xfrm>
            <a:off x="6044119" y="2823412"/>
            <a:ext cx="1141331" cy="1043505"/>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Individ- och familjeenheten</a:t>
            </a:r>
          </a:p>
          <a:p>
            <a:pPr algn="ctr" fontAlgn="base">
              <a:spcBef>
                <a:spcPct val="0"/>
              </a:spcBef>
              <a:spcAft>
                <a:spcPct val="0"/>
              </a:spcAft>
            </a:pPr>
            <a:r>
              <a:rPr lang="sv-SE" sz="800" dirty="0">
                <a:solidFill>
                  <a:srgbClr val="000000"/>
                </a:solidFill>
              </a:rPr>
              <a:t>Barn- och familj</a:t>
            </a:r>
          </a:p>
          <a:p>
            <a:pPr algn="ctr" fontAlgn="base">
              <a:spcBef>
                <a:spcPct val="0"/>
              </a:spcBef>
              <a:spcAft>
                <a:spcPct val="0"/>
              </a:spcAft>
            </a:pPr>
            <a:r>
              <a:rPr lang="sv-SE" sz="800" dirty="0">
                <a:solidFill>
                  <a:srgbClr val="000000"/>
                </a:solidFill>
              </a:rPr>
              <a:t> Ekonomiskt bistånd</a:t>
            </a:r>
          </a:p>
          <a:p>
            <a:pPr algn="ctr" fontAlgn="base">
              <a:spcBef>
                <a:spcPct val="0"/>
              </a:spcBef>
              <a:spcAft>
                <a:spcPct val="0"/>
              </a:spcAft>
            </a:pPr>
            <a:r>
              <a:rPr lang="sv-SE" sz="800" dirty="0">
                <a:solidFill>
                  <a:srgbClr val="000000"/>
                </a:solidFill>
              </a:rPr>
              <a:t>Missbruk och våld i nära relation Familjeteam</a:t>
            </a:r>
          </a:p>
        </p:txBody>
      </p:sp>
      <p:sp>
        <p:nvSpPr>
          <p:cNvPr id="80" name="Rektangel med rundade hörn 79"/>
          <p:cNvSpPr/>
          <p:nvPr/>
        </p:nvSpPr>
        <p:spPr>
          <a:xfrm>
            <a:off x="4798194" y="2828424"/>
            <a:ext cx="1141331" cy="435275"/>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Anhörigstöd</a:t>
            </a:r>
            <a:br>
              <a:rPr lang="sv-SE" sz="900" b="1" dirty="0">
                <a:solidFill>
                  <a:srgbClr val="000000"/>
                </a:solidFill>
              </a:rPr>
            </a:br>
            <a:r>
              <a:rPr lang="sv-SE" sz="900" b="1" dirty="0">
                <a:solidFill>
                  <a:srgbClr val="000000"/>
                </a:solidFill>
              </a:rPr>
              <a:t>Uppsökande verksamhet</a:t>
            </a:r>
          </a:p>
        </p:txBody>
      </p:sp>
      <p:sp>
        <p:nvSpPr>
          <p:cNvPr id="97" name="Rektangel med rundade hörn 96"/>
          <p:cNvSpPr/>
          <p:nvPr/>
        </p:nvSpPr>
        <p:spPr>
          <a:xfrm>
            <a:off x="435438" y="2504945"/>
            <a:ext cx="1228835" cy="271671"/>
          </a:xfrm>
          <a:prstGeom prst="round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fontAlgn="base">
              <a:spcBef>
                <a:spcPct val="0"/>
              </a:spcBef>
              <a:spcAft>
                <a:spcPct val="0"/>
              </a:spcAft>
            </a:pPr>
            <a:r>
              <a:rPr lang="sv-SE" sz="900" b="1" dirty="0">
                <a:solidFill>
                  <a:schemeClr val="bg1"/>
                </a:solidFill>
              </a:rPr>
              <a:t>ÄLDREOMSORG</a:t>
            </a:r>
          </a:p>
          <a:p>
            <a:pPr algn="ctr" fontAlgn="base">
              <a:spcBef>
                <a:spcPct val="0"/>
              </a:spcBef>
              <a:spcAft>
                <a:spcPct val="0"/>
              </a:spcAft>
            </a:pPr>
            <a:r>
              <a:rPr lang="sv-SE" sz="900" b="1" dirty="0">
                <a:solidFill>
                  <a:schemeClr val="bg1"/>
                </a:solidFill>
              </a:rPr>
              <a:t>boenden</a:t>
            </a:r>
          </a:p>
        </p:txBody>
      </p:sp>
      <p:sp>
        <p:nvSpPr>
          <p:cNvPr id="195" name="Rektangel med rundade hörn 194"/>
          <p:cNvSpPr/>
          <p:nvPr/>
        </p:nvSpPr>
        <p:spPr>
          <a:xfrm>
            <a:off x="7276531" y="4069653"/>
            <a:ext cx="1127715" cy="283309"/>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Skogstorp</a:t>
            </a:r>
          </a:p>
        </p:txBody>
      </p:sp>
      <p:sp>
        <p:nvSpPr>
          <p:cNvPr id="104" name="Rektangel med rundade hörn 103"/>
          <p:cNvSpPr/>
          <p:nvPr/>
        </p:nvSpPr>
        <p:spPr>
          <a:xfrm>
            <a:off x="7274725" y="3560313"/>
            <a:ext cx="1131328" cy="456651"/>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Skogsvägen</a:t>
            </a:r>
          </a:p>
          <a:p>
            <a:pPr algn="ctr" fontAlgn="base">
              <a:spcBef>
                <a:spcPct val="0"/>
              </a:spcBef>
              <a:spcAft>
                <a:spcPct val="0"/>
              </a:spcAft>
            </a:pPr>
            <a:r>
              <a:rPr lang="sv-SE" sz="800" dirty="0">
                <a:solidFill>
                  <a:srgbClr val="000000"/>
                </a:solidFill>
              </a:rPr>
              <a:t>korttidshem, korttidsvistelse</a:t>
            </a:r>
          </a:p>
        </p:txBody>
      </p:sp>
      <p:sp>
        <p:nvSpPr>
          <p:cNvPr id="106" name="Rektangel med rundade hörn 105"/>
          <p:cNvSpPr/>
          <p:nvPr/>
        </p:nvSpPr>
        <p:spPr>
          <a:xfrm>
            <a:off x="7266114" y="5347328"/>
            <a:ext cx="1156974" cy="677001"/>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Daglig verksamhet </a:t>
            </a:r>
          </a:p>
          <a:p>
            <a:pPr algn="ctr" fontAlgn="base">
              <a:spcBef>
                <a:spcPct val="0"/>
              </a:spcBef>
              <a:spcAft>
                <a:spcPct val="0"/>
              </a:spcAft>
            </a:pPr>
            <a:r>
              <a:rPr lang="sv-SE" sz="800" dirty="0">
                <a:solidFill>
                  <a:srgbClr val="000000"/>
                </a:solidFill>
              </a:rPr>
              <a:t>Café Helena, Linden,</a:t>
            </a:r>
          </a:p>
          <a:p>
            <a:pPr algn="ctr" fontAlgn="base">
              <a:spcBef>
                <a:spcPct val="0"/>
              </a:spcBef>
              <a:spcAft>
                <a:spcPct val="0"/>
              </a:spcAft>
            </a:pPr>
            <a:r>
              <a:rPr lang="sv-SE" sz="800" dirty="0">
                <a:solidFill>
                  <a:srgbClr val="000000"/>
                </a:solidFill>
              </a:rPr>
              <a:t>Järnvägsgatan 22, Ta&amp;Ge, Gott&amp;Blandat</a:t>
            </a:r>
          </a:p>
        </p:txBody>
      </p:sp>
      <p:sp>
        <p:nvSpPr>
          <p:cNvPr id="108" name="Rektangel med rundade hörn 107"/>
          <p:cNvSpPr/>
          <p:nvPr/>
        </p:nvSpPr>
        <p:spPr>
          <a:xfrm>
            <a:off x="466480" y="4451402"/>
            <a:ext cx="1197794" cy="342148"/>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endParaRPr lang="sv-SE" sz="550" b="1" dirty="0">
              <a:solidFill>
                <a:srgbClr val="000000"/>
              </a:solidFill>
            </a:endParaRPr>
          </a:p>
          <a:p>
            <a:pPr algn="ctr" fontAlgn="base">
              <a:spcBef>
                <a:spcPct val="0"/>
              </a:spcBef>
              <a:spcAft>
                <a:spcPct val="0"/>
              </a:spcAft>
            </a:pPr>
            <a:r>
              <a:rPr lang="sv-SE" sz="900" b="1" dirty="0">
                <a:solidFill>
                  <a:srgbClr val="000000"/>
                </a:solidFill>
              </a:rPr>
              <a:t>Backlyckan</a:t>
            </a:r>
          </a:p>
          <a:p>
            <a:pPr algn="ctr" fontAlgn="base">
              <a:spcBef>
                <a:spcPct val="0"/>
              </a:spcBef>
              <a:spcAft>
                <a:spcPct val="0"/>
              </a:spcAft>
            </a:pPr>
            <a:endParaRPr lang="sv-SE" sz="550" b="1" dirty="0">
              <a:solidFill>
                <a:srgbClr val="000000"/>
              </a:solidFill>
            </a:endParaRPr>
          </a:p>
        </p:txBody>
      </p:sp>
      <p:sp>
        <p:nvSpPr>
          <p:cNvPr id="159" name="Rektangel med rundade hörn 158"/>
          <p:cNvSpPr/>
          <p:nvPr/>
        </p:nvSpPr>
        <p:spPr>
          <a:xfrm>
            <a:off x="455209" y="4056703"/>
            <a:ext cx="1200826" cy="312068"/>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endParaRPr lang="sv-SE" sz="550" b="1" dirty="0">
              <a:solidFill>
                <a:srgbClr val="000000"/>
              </a:solidFill>
            </a:endParaRPr>
          </a:p>
          <a:p>
            <a:pPr algn="ctr" fontAlgn="base">
              <a:spcBef>
                <a:spcPct val="0"/>
              </a:spcBef>
              <a:spcAft>
                <a:spcPct val="0"/>
              </a:spcAft>
            </a:pPr>
            <a:r>
              <a:rPr lang="sv-SE" sz="900" b="1" dirty="0">
                <a:solidFill>
                  <a:srgbClr val="000000"/>
                </a:solidFill>
              </a:rPr>
              <a:t>Fridebogården</a:t>
            </a:r>
          </a:p>
          <a:p>
            <a:pPr algn="ctr" fontAlgn="base">
              <a:spcBef>
                <a:spcPct val="0"/>
              </a:spcBef>
              <a:spcAft>
                <a:spcPct val="0"/>
              </a:spcAft>
            </a:pPr>
            <a:endParaRPr lang="sv-SE" sz="550" b="1" dirty="0">
              <a:solidFill>
                <a:srgbClr val="000000"/>
              </a:solidFill>
            </a:endParaRPr>
          </a:p>
        </p:txBody>
      </p:sp>
      <p:sp>
        <p:nvSpPr>
          <p:cNvPr id="77" name="Rektangel med rundade hörn 76"/>
          <p:cNvSpPr/>
          <p:nvPr/>
        </p:nvSpPr>
        <p:spPr>
          <a:xfrm>
            <a:off x="7268752" y="4405240"/>
            <a:ext cx="1135494" cy="283309"/>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Postiljonen </a:t>
            </a:r>
          </a:p>
        </p:txBody>
      </p:sp>
      <p:sp>
        <p:nvSpPr>
          <p:cNvPr id="87" name="Rektangel med rundade hörn 86"/>
          <p:cNvSpPr/>
          <p:nvPr/>
        </p:nvSpPr>
        <p:spPr>
          <a:xfrm>
            <a:off x="1760662" y="2505350"/>
            <a:ext cx="1226050" cy="271671"/>
          </a:xfrm>
          <a:prstGeom prst="round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fontAlgn="base">
              <a:spcBef>
                <a:spcPct val="0"/>
              </a:spcBef>
              <a:spcAft>
                <a:spcPct val="0"/>
              </a:spcAft>
            </a:pPr>
            <a:r>
              <a:rPr lang="sv-SE" sz="900" b="1" dirty="0">
                <a:solidFill>
                  <a:schemeClr val="bg1"/>
                </a:solidFill>
              </a:rPr>
              <a:t>ÄLDREOMSORG</a:t>
            </a:r>
          </a:p>
          <a:p>
            <a:pPr algn="ctr" fontAlgn="base">
              <a:spcBef>
                <a:spcPct val="0"/>
              </a:spcBef>
              <a:spcAft>
                <a:spcPct val="0"/>
              </a:spcAft>
            </a:pPr>
            <a:r>
              <a:rPr lang="sv-SE" sz="900" b="1" dirty="0">
                <a:solidFill>
                  <a:schemeClr val="bg1"/>
                </a:solidFill>
              </a:rPr>
              <a:t>hemvård</a:t>
            </a:r>
          </a:p>
        </p:txBody>
      </p:sp>
      <p:sp>
        <p:nvSpPr>
          <p:cNvPr id="90" name="Rektangel med rundade hörn 89"/>
          <p:cNvSpPr/>
          <p:nvPr/>
        </p:nvSpPr>
        <p:spPr>
          <a:xfrm>
            <a:off x="3080622" y="3335826"/>
            <a:ext cx="1044448" cy="273700"/>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Korttid</a:t>
            </a:r>
          </a:p>
        </p:txBody>
      </p:sp>
      <p:sp>
        <p:nvSpPr>
          <p:cNvPr id="91" name="Rektangel med rundade hörn 90"/>
          <p:cNvSpPr/>
          <p:nvPr/>
        </p:nvSpPr>
        <p:spPr>
          <a:xfrm>
            <a:off x="3075680" y="2823412"/>
            <a:ext cx="1050887" cy="464853"/>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Kommunal hälso- och sjukvård</a:t>
            </a:r>
          </a:p>
        </p:txBody>
      </p:sp>
      <p:sp>
        <p:nvSpPr>
          <p:cNvPr id="92" name="Rektangel med rundade hörn 91"/>
          <p:cNvSpPr/>
          <p:nvPr/>
        </p:nvSpPr>
        <p:spPr>
          <a:xfrm>
            <a:off x="4799357" y="3312158"/>
            <a:ext cx="1141330" cy="283934"/>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Biståndsenhet</a:t>
            </a:r>
          </a:p>
        </p:txBody>
      </p:sp>
      <p:sp>
        <p:nvSpPr>
          <p:cNvPr id="93" name="Rektangel med rundade hörn 92"/>
          <p:cNvSpPr/>
          <p:nvPr/>
        </p:nvSpPr>
        <p:spPr>
          <a:xfrm>
            <a:off x="3055262" y="2505009"/>
            <a:ext cx="1070321" cy="273700"/>
          </a:xfrm>
          <a:prstGeom prst="round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fontAlgn="base">
              <a:spcBef>
                <a:spcPct val="0"/>
              </a:spcBef>
              <a:spcAft>
                <a:spcPct val="0"/>
              </a:spcAft>
            </a:pPr>
            <a:r>
              <a:rPr lang="sv-SE" sz="900" b="1" dirty="0">
                <a:solidFill>
                  <a:schemeClr val="bg1"/>
                </a:solidFill>
              </a:rPr>
              <a:t>GEMENSAM VERKSAMHET</a:t>
            </a:r>
          </a:p>
        </p:txBody>
      </p:sp>
      <p:sp>
        <p:nvSpPr>
          <p:cNvPr id="95" name="Rektangel med rundade hörn 94"/>
          <p:cNvSpPr/>
          <p:nvPr/>
        </p:nvSpPr>
        <p:spPr>
          <a:xfrm>
            <a:off x="7276973" y="2472962"/>
            <a:ext cx="1141330" cy="305747"/>
          </a:xfrm>
          <a:prstGeom prst="round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fontAlgn="base">
              <a:spcBef>
                <a:spcPct val="0"/>
              </a:spcBef>
              <a:spcAft>
                <a:spcPct val="0"/>
              </a:spcAft>
            </a:pPr>
            <a:r>
              <a:rPr lang="sv-SE" sz="900" b="1" dirty="0">
                <a:solidFill>
                  <a:schemeClr val="bg1"/>
                </a:solidFill>
              </a:rPr>
              <a:t>FUNKTIONSHINDER</a:t>
            </a:r>
          </a:p>
        </p:txBody>
      </p:sp>
      <p:sp>
        <p:nvSpPr>
          <p:cNvPr id="98" name="Rektangel med rundade hörn 97"/>
          <p:cNvSpPr/>
          <p:nvPr/>
        </p:nvSpPr>
        <p:spPr>
          <a:xfrm>
            <a:off x="7281758" y="4726451"/>
            <a:ext cx="1138132" cy="255246"/>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Terrassen </a:t>
            </a:r>
          </a:p>
        </p:txBody>
      </p:sp>
      <p:sp>
        <p:nvSpPr>
          <p:cNvPr id="102" name="Rektangel med rundade hörn 101"/>
          <p:cNvSpPr/>
          <p:nvPr/>
        </p:nvSpPr>
        <p:spPr>
          <a:xfrm>
            <a:off x="3075680" y="3662011"/>
            <a:ext cx="1062186" cy="492147"/>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endParaRPr lang="sv-SE" sz="550" b="1" dirty="0">
              <a:solidFill>
                <a:srgbClr val="000000"/>
              </a:solidFill>
            </a:endParaRPr>
          </a:p>
          <a:p>
            <a:pPr algn="ctr" fontAlgn="base">
              <a:spcBef>
                <a:spcPct val="0"/>
              </a:spcBef>
              <a:spcAft>
                <a:spcPct val="0"/>
              </a:spcAft>
            </a:pPr>
            <a:r>
              <a:rPr lang="sv-SE" sz="900" b="1" dirty="0">
                <a:solidFill>
                  <a:srgbClr val="000000"/>
                </a:solidFill>
              </a:rPr>
              <a:t>Gläntan, dagvård demens</a:t>
            </a:r>
          </a:p>
          <a:p>
            <a:pPr algn="ctr" fontAlgn="base">
              <a:spcBef>
                <a:spcPct val="0"/>
              </a:spcBef>
              <a:spcAft>
                <a:spcPct val="0"/>
              </a:spcAft>
            </a:pPr>
            <a:r>
              <a:rPr lang="sv-SE" sz="800" i="1" dirty="0">
                <a:solidFill>
                  <a:srgbClr val="000000"/>
                </a:solidFill>
              </a:rPr>
              <a:t>Ceciliagårde</a:t>
            </a:r>
            <a:r>
              <a:rPr lang="sv-SE" sz="800" b="1" i="1" dirty="0">
                <a:solidFill>
                  <a:srgbClr val="000000"/>
                </a:solidFill>
              </a:rPr>
              <a:t>n</a:t>
            </a:r>
          </a:p>
          <a:p>
            <a:pPr algn="ctr" fontAlgn="base">
              <a:spcBef>
                <a:spcPct val="0"/>
              </a:spcBef>
              <a:spcAft>
                <a:spcPct val="0"/>
              </a:spcAft>
            </a:pPr>
            <a:endParaRPr lang="sv-SE" sz="550" b="1" dirty="0">
              <a:solidFill>
                <a:srgbClr val="000000"/>
              </a:solidFill>
            </a:endParaRPr>
          </a:p>
        </p:txBody>
      </p:sp>
      <p:sp>
        <p:nvSpPr>
          <p:cNvPr id="63" name="Rektangel med rundade hörn 62"/>
          <p:cNvSpPr/>
          <p:nvPr/>
        </p:nvSpPr>
        <p:spPr>
          <a:xfrm>
            <a:off x="7266114" y="5026117"/>
            <a:ext cx="1149941" cy="283309"/>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Torstensgården </a:t>
            </a:r>
          </a:p>
        </p:txBody>
      </p:sp>
      <p:sp>
        <p:nvSpPr>
          <p:cNvPr id="82" name="Rektangel med rundade hörn 81"/>
          <p:cNvSpPr/>
          <p:nvPr/>
        </p:nvSpPr>
        <p:spPr>
          <a:xfrm>
            <a:off x="6875282" y="988399"/>
            <a:ext cx="1135104" cy="340929"/>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IT-omsorg</a:t>
            </a:r>
          </a:p>
          <a:p>
            <a:pPr algn="ctr" fontAlgn="base">
              <a:spcBef>
                <a:spcPct val="0"/>
              </a:spcBef>
              <a:spcAft>
                <a:spcPct val="0"/>
              </a:spcAft>
            </a:pPr>
            <a:r>
              <a:rPr lang="sv-SE" sz="900" b="1" dirty="0">
                <a:solidFill>
                  <a:srgbClr val="000000"/>
                </a:solidFill>
              </a:rPr>
              <a:t>Lås och larm</a:t>
            </a:r>
          </a:p>
        </p:txBody>
      </p:sp>
      <p:sp>
        <p:nvSpPr>
          <p:cNvPr id="105" name="Rektangel med rundade hörn 104"/>
          <p:cNvSpPr/>
          <p:nvPr/>
        </p:nvSpPr>
        <p:spPr>
          <a:xfrm>
            <a:off x="2062808" y="1032347"/>
            <a:ext cx="1112593" cy="283309"/>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Verksamhets-utvecklare</a:t>
            </a:r>
          </a:p>
        </p:txBody>
      </p:sp>
      <p:sp>
        <p:nvSpPr>
          <p:cNvPr id="109" name="Rektangel med rundade hörn 108"/>
          <p:cNvSpPr/>
          <p:nvPr/>
        </p:nvSpPr>
        <p:spPr>
          <a:xfrm>
            <a:off x="862730" y="1041824"/>
            <a:ext cx="1112668" cy="283309"/>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Handläggare/</a:t>
            </a:r>
          </a:p>
          <a:p>
            <a:pPr algn="ctr" fontAlgn="base">
              <a:spcBef>
                <a:spcPct val="0"/>
              </a:spcBef>
              <a:spcAft>
                <a:spcPct val="0"/>
              </a:spcAft>
            </a:pPr>
            <a:r>
              <a:rPr lang="sv-SE" sz="900" b="1" dirty="0">
                <a:solidFill>
                  <a:srgbClr val="000000"/>
                </a:solidFill>
              </a:rPr>
              <a:t>utredare</a:t>
            </a:r>
          </a:p>
        </p:txBody>
      </p:sp>
      <p:sp>
        <p:nvSpPr>
          <p:cNvPr id="76" name="Rektangel med rundade hörn 75"/>
          <p:cNvSpPr/>
          <p:nvPr/>
        </p:nvSpPr>
        <p:spPr>
          <a:xfrm>
            <a:off x="3262811" y="1032313"/>
            <a:ext cx="1043277" cy="274030"/>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MAS</a:t>
            </a:r>
          </a:p>
        </p:txBody>
      </p:sp>
      <p:sp>
        <p:nvSpPr>
          <p:cNvPr id="79" name="Rektangel med rundade hörn 78"/>
          <p:cNvSpPr/>
          <p:nvPr/>
        </p:nvSpPr>
        <p:spPr>
          <a:xfrm>
            <a:off x="4798194" y="3644551"/>
            <a:ext cx="1159703" cy="403677"/>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SAS</a:t>
            </a:r>
          </a:p>
          <a:p>
            <a:pPr algn="ctr" fontAlgn="base">
              <a:spcBef>
                <a:spcPct val="0"/>
              </a:spcBef>
              <a:spcAft>
                <a:spcPct val="0"/>
              </a:spcAft>
            </a:pPr>
            <a:r>
              <a:rPr lang="sv-SE" sz="800" dirty="0">
                <a:solidFill>
                  <a:srgbClr val="000000"/>
                </a:solidFill>
              </a:rPr>
              <a:t>Socialt ansvarig samordnare</a:t>
            </a:r>
            <a:endParaRPr lang="sv-SE" sz="1000" b="1" dirty="0">
              <a:solidFill>
                <a:srgbClr val="000000"/>
              </a:solidFill>
            </a:endParaRPr>
          </a:p>
        </p:txBody>
      </p:sp>
      <p:sp>
        <p:nvSpPr>
          <p:cNvPr id="3" name="Rektangel med rundade hörn 71">
            <a:extLst>
              <a:ext uri="{FF2B5EF4-FFF2-40B4-BE49-F238E27FC236}">
                <a16:creationId xmlns:a16="http://schemas.microsoft.com/office/drawing/2014/main" id="{C884DD24-A607-A887-5798-F2E960E1693D}"/>
              </a:ext>
            </a:extLst>
          </p:cNvPr>
          <p:cNvSpPr/>
          <p:nvPr/>
        </p:nvSpPr>
        <p:spPr>
          <a:xfrm>
            <a:off x="1342720" y="1789215"/>
            <a:ext cx="1986322" cy="311360"/>
          </a:xfrm>
          <a:prstGeom prst="roundRect">
            <a:avLst/>
          </a:prstGeom>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fontAlgn="base">
              <a:spcBef>
                <a:spcPct val="0"/>
              </a:spcBef>
              <a:spcAft>
                <a:spcPct val="0"/>
              </a:spcAft>
            </a:pPr>
            <a:r>
              <a:rPr lang="sv-SE" sz="1000" b="1" dirty="0">
                <a:solidFill>
                  <a:schemeClr val="bg1"/>
                </a:solidFill>
              </a:rPr>
              <a:t>Områdeschef äldreomsorg</a:t>
            </a:r>
          </a:p>
        </p:txBody>
      </p:sp>
      <p:sp>
        <p:nvSpPr>
          <p:cNvPr id="4" name="Rektangel med rundade hörn 71">
            <a:extLst>
              <a:ext uri="{FF2B5EF4-FFF2-40B4-BE49-F238E27FC236}">
                <a16:creationId xmlns:a16="http://schemas.microsoft.com/office/drawing/2014/main" id="{A87E0AFA-4EF2-38B3-92BB-708C54818E70}"/>
              </a:ext>
            </a:extLst>
          </p:cNvPr>
          <p:cNvSpPr/>
          <p:nvPr/>
        </p:nvSpPr>
        <p:spPr>
          <a:xfrm>
            <a:off x="5559820" y="1785716"/>
            <a:ext cx="1987719" cy="311360"/>
          </a:xfrm>
          <a:prstGeom prst="roundRect">
            <a:avLst/>
          </a:prstGeom>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fontAlgn="base">
              <a:spcBef>
                <a:spcPct val="0"/>
              </a:spcBef>
              <a:spcAft>
                <a:spcPct val="0"/>
              </a:spcAft>
            </a:pPr>
            <a:r>
              <a:rPr lang="sv-SE" sz="1000" b="1" dirty="0">
                <a:solidFill>
                  <a:schemeClr val="bg1"/>
                </a:solidFill>
              </a:rPr>
              <a:t>Områdeschef individ- och familjeomsorg</a:t>
            </a:r>
          </a:p>
        </p:txBody>
      </p:sp>
      <p:cxnSp>
        <p:nvCxnSpPr>
          <p:cNvPr id="6" name="Rak koppling 5">
            <a:extLst>
              <a:ext uri="{FF2B5EF4-FFF2-40B4-BE49-F238E27FC236}">
                <a16:creationId xmlns:a16="http://schemas.microsoft.com/office/drawing/2014/main" id="{0FB7E994-76DE-9003-9216-84A4CB777852}"/>
              </a:ext>
            </a:extLst>
          </p:cNvPr>
          <p:cNvCxnSpPr>
            <a:cxnSpLocks/>
          </p:cNvCxnSpPr>
          <p:nvPr/>
        </p:nvCxnSpPr>
        <p:spPr>
          <a:xfrm>
            <a:off x="4622647" y="839035"/>
            <a:ext cx="0" cy="322190"/>
          </a:xfrm>
          <a:prstGeom prst="line">
            <a:avLst/>
          </a:prstGeom>
          <a:ln w="28575"/>
        </p:spPr>
        <p:style>
          <a:lnRef idx="1">
            <a:schemeClr val="dk1"/>
          </a:lnRef>
          <a:fillRef idx="0">
            <a:schemeClr val="dk1"/>
          </a:fillRef>
          <a:effectRef idx="0">
            <a:schemeClr val="dk1"/>
          </a:effectRef>
          <a:fontRef idx="minor">
            <a:schemeClr val="tx1"/>
          </a:fontRef>
        </p:style>
      </p:cxnSp>
      <p:cxnSp>
        <p:nvCxnSpPr>
          <p:cNvPr id="8" name="Rak koppling 7">
            <a:extLst>
              <a:ext uri="{FF2B5EF4-FFF2-40B4-BE49-F238E27FC236}">
                <a16:creationId xmlns:a16="http://schemas.microsoft.com/office/drawing/2014/main" id="{DBD720CF-868D-DDDF-2E98-909B731E3A96}"/>
              </a:ext>
            </a:extLst>
          </p:cNvPr>
          <p:cNvCxnSpPr>
            <a:cxnSpLocks/>
          </p:cNvCxnSpPr>
          <p:nvPr/>
        </p:nvCxnSpPr>
        <p:spPr>
          <a:xfrm>
            <a:off x="4626395" y="1148143"/>
            <a:ext cx="0" cy="357631"/>
          </a:xfrm>
          <a:prstGeom prst="line">
            <a:avLst/>
          </a:prstGeom>
          <a:ln w="28575"/>
        </p:spPr>
        <p:style>
          <a:lnRef idx="1">
            <a:schemeClr val="dk1"/>
          </a:lnRef>
          <a:fillRef idx="0">
            <a:schemeClr val="dk1"/>
          </a:fillRef>
          <a:effectRef idx="0">
            <a:schemeClr val="dk1"/>
          </a:effectRef>
          <a:fontRef idx="minor">
            <a:schemeClr val="tx1"/>
          </a:fontRef>
        </p:style>
      </p:cxnSp>
      <p:cxnSp>
        <p:nvCxnSpPr>
          <p:cNvPr id="37" name="Rak koppling 36">
            <a:extLst>
              <a:ext uri="{FF2B5EF4-FFF2-40B4-BE49-F238E27FC236}">
                <a16:creationId xmlns:a16="http://schemas.microsoft.com/office/drawing/2014/main" id="{5B9F8C8B-B95B-37B8-2ED2-5EC05424A84E}"/>
              </a:ext>
            </a:extLst>
          </p:cNvPr>
          <p:cNvCxnSpPr>
            <a:cxnSpLocks/>
          </p:cNvCxnSpPr>
          <p:nvPr/>
        </p:nvCxnSpPr>
        <p:spPr>
          <a:xfrm flipV="1">
            <a:off x="1024404" y="2318730"/>
            <a:ext cx="2582179" cy="6782"/>
          </a:xfrm>
          <a:prstGeom prst="line">
            <a:avLst/>
          </a:prstGeom>
          <a:ln w="28575"/>
        </p:spPr>
        <p:style>
          <a:lnRef idx="1">
            <a:schemeClr val="dk1"/>
          </a:lnRef>
          <a:fillRef idx="0">
            <a:schemeClr val="dk1"/>
          </a:fillRef>
          <a:effectRef idx="0">
            <a:schemeClr val="dk1"/>
          </a:effectRef>
          <a:fontRef idx="minor">
            <a:schemeClr val="tx1"/>
          </a:fontRef>
        </p:style>
      </p:cxnSp>
      <p:sp>
        <p:nvSpPr>
          <p:cNvPr id="41" name="textruta 40">
            <a:extLst>
              <a:ext uri="{FF2B5EF4-FFF2-40B4-BE49-F238E27FC236}">
                <a16:creationId xmlns:a16="http://schemas.microsoft.com/office/drawing/2014/main" id="{F247AC60-1371-0236-D767-147E7230B977}"/>
              </a:ext>
            </a:extLst>
          </p:cNvPr>
          <p:cNvSpPr txBox="1"/>
          <p:nvPr/>
        </p:nvSpPr>
        <p:spPr>
          <a:xfrm>
            <a:off x="4080689" y="459478"/>
            <a:ext cx="1147799" cy="369332"/>
          </a:xfrm>
          <a:prstGeom prst="rect">
            <a:avLst/>
          </a:prstGeom>
          <a:noFill/>
        </p:spPr>
        <p:txBody>
          <a:bodyPr wrap="square" rtlCol="0">
            <a:spAutoFit/>
          </a:bodyPr>
          <a:lstStyle/>
          <a:p>
            <a:pPr algn="ctr" fontAlgn="base">
              <a:spcBef>
                <a:spcPct val="0"/>
              </a:spcBef>
              <a:spcAft>
                <a:spcPct val="0"/>
              </a:spcAft>
            </a:pPr>
            <a:r>
              <a:rPr lang="sv-SE" sz="1800" b="1" dirty="0">
                <a:solidFill>
                  <a:schemeClr val="bg1"/>
                </a:solidFill>
              </a:rPr>
              <a:t>Socialchef</a:t>
            </a:r>
            <a:endParaRPr lang="sv-SE" sz="1600" b="1" dirty="0">
              <a:solidFill>
                <a:schemeClr val="bg1"/>
              </a:solidFill>
            </a:endParaRPr>
          </a:p>
        </p:txBody>
      </p:sp>
      <p:sp>
        <p:nvSpPr>
          <p:cNvPr id="11" name="Rektangel med rundade hörn 91">
            <a:extLst>
              <a:ext uri="{FF2B5EF4-FFF2-40B4-BE49-F238E27FC236}">
                <a16:creationId xmlns:a16="http://schemas.microsoft.com/office/drawing/2014/main" id="{6B1DA89C-CFB2-384C-F283-80269556FD0E}"/>
              </a:ext>
            </a:extLst>
          </p:cNvPr>
          <p:cNvSpPr/>
          <p:nvPr/>
        </p:nvSpPr>
        <p:spPr>
          <a:xfrm>
            <a:off x="3080621" y="4210040"/>
            <a:ext cx="1069165" cy="283934"/>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Avgifter </a:t>
            </a:r>
            <a:endParaRPr lang="sv-SE" sz="800" b="1" dirty="0">
              <a:solidFill>
                <a:srgbClr val="000000"/>
              </a:solidFill>
            </a:endParaRPr>
          </a:p>
        </p:txBody>
      </p:sp>
      <p:sp>
        <p:nvSpPr>
          <p:cNvPr id="12" name="Rektangel med rundade hörn 94">
            <a:extLst>
              <a:ext uri="{FF2B5EF4-FFF2-40B4-BE49-F238E27FC236}">
                <a16:creationId xmlns:a16="http://schemas.microsoft.com/office/drawing/2014/main" id="{5C6B19BA-E7B0-5B90-69BF-FFA491A7EC51}"/>
              </a:ext>
            </a:extLst>
          </p:cNvPr>
          <p:cNvSpPr/>
          <p:nvPr/>
        </p:nvSpPr>
        <p:spPr>
          <a:xfrm>
            <a:off x="4798194" y="2466117"/>
            <a:ext cx="1154403" cy="305747"/>
          </a:xfrm>
          <a:prstGeom prst="round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fontAlgn="base">
              <a:spcBef>
                <a:spcPct val="0"/>
              </a:spcBef>
              <a:spcAft>
                <a:spcPct val="0"/>
              </a:spcAft>
            </a:pPr>
            <a:r>
              <a:rPr lang="sv-SE" sz="900" b="1" dirty="0">
                <a:solidFill>
                  <a:schemeClr val="bg1"/>
                </a:solidFill>
              </a:rPr>
              <a:t>GEMENSAM VERKSAMHET</a:t>
            </a:r>
          </a:p>
        </p:txBody>
      </p:sp>
      <p:sp>
        <p:nvSpPr>
          <p:cNvPr id="13" name="Rektangel med rundade hörn 94">
            <a:extLst>
              <a:ext uri="{FF2B5EF4-FFF2-40B4-BE49-F238E27FC236}">
                <a16:creationId xmlns:a16="http://schemas.microsoft.com/office/drawing/2014/main" id="{366DB15F-74C0-3998-17E3-37D5341FAE03}"/>
              </a:ext>
            </a:extLst>
          </p:cNvPr>
          <p:cNvSpPr/>
          <p:nvPr/>
        </p:nvSpPr>
        <p:spPr>
          <a:xfrm>
            <a:off x="6044120" y="2462764"/>
            <a:ext cx="1141330" cy="305747"/>
          </a:xfrm>
          <a:prstGeom prst="round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fontAlgn="base">
              <a:spcBef>
                <a:spcPct val="0"/>
              </a:spcBef>
              <a:spcAft>
                <a:spcPct val="0"/>
              </a:spcAft>
            </a:pPr>
            <a:r>
              <a:rPr lang="sv-SE" sz="900" b="1" dirty="0">
                <a:solidFill>
                  <a:schemeClr val="bg1"/>
                </a:solidFill>
              </a:rPr>
              <a:t>INDIVID- OCH FAMILJEOMSORG</a:t>
            </a:r>
          </a:p>
        </p:txBody>
      </p:sp>
      <p:sp>
        <p:nvSpPr>
          <p:cNvPr id="5" name="Rektangel med rundade hörn 107">
            <a:extLst>
              <a:ext uri="{FF2B5EF4-FFF2-40B4-BE49-F238E27FC236}">
                <a16:creationId xmlns:a16="http://schemas.microsoft.com/office/drawing/2014/main" id="{297E11F2-C589-928C-47D9-73BA8F5BD0AE}"/>
              </a:ext>
            </a:extLst>
          </p:cNvPr>
          <p:cNvSpPr/>
          <p:nvPr/>
        </p:nvSpPr>
        <p:spPr>
          <a:xfrm>
            <a:off x="462954" y="4860592"/>
            <a:ext cx="1193081" cy="342148"/>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endParaRPr lang="sv-SE" sz="550" b="1" dirty="0">
              <a:solidFill>
                <a:srgbClr val="000000"/>
              </a:solidFill>
            </a:endParaRPr>
          </a:p>
          <a:p>
            <a:pPr algn="ctr" fontAlgn="base">
              <a:spcBef>
                <a:spcPct val="0"/>
              </a:spcBef>
              <a:spcAft>
                <a:spcPct val="0"/>
              </a:spcAft>
            </a:pPr>
            <a:r>
              <a:rPr lang="sv-SE" sz="900" b="1" dirty="0">
                <a:solidFill>
                  <a:srgbClr val="000000"/>
                </a:solidFill>
              </a:rPr>
              <a:t>Nattlaget SÄBO</a:t>
            </a:r>
          </a:p>
          <a:p>
            <a:pPr algn="ctr" fontAlgn="base">
              <a:spcBef>
                <a:spcPct val="0"/>
              </a:spcBef>
              <a:spcAft>
                <a:spcPct val="0"/>
              </a:spcAft>
            </a:pPr>
            <a:endParaRPr lang="sv-SE" sz="550" b="1" dirty="0">
              <a:solidFill>
                <a:srgbClr val="000000"/>
              </a:solidFill>
            </a:endParaRPr>
          </a:p>
        </p:txBody>
      </p:sp>
      <p:sp>
        <p:nvSpPr>
          <p:cNvPr id="7" name="Rektangel med rundade hörn 59">
            <a:extLst>
              <a:ext uri="{FF2B5EF4-FFF2-40B4-BE49-F238E27FC236}">
                <a16:creationId xmlns:a16="http://schemas.microsoft.com/office/drawing/2014/main" id="{845DEF57-3A61-DA7A-475E-17992960C89A}"/>
              </a:ext>
            </a:extLst>
          </p:cNvPr>
          <p:cNvSpPr/>
          <p:nvPr/>
        </p:nvSpPr>
        <p:spPr>
          <a:xfrm>
            <a:off x="6035898" y="3925958"/>
            <a:ext cx="1149553" cy="803797"/>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Socialpsykiatri </a:t>
            </a:r>
            <a:r>
              <a:rPr lang="sv-SE" sz="800" dirty="0">
                <a:solidFill>
                  <a:srgbClr val="000000"/>
                </a:solidFill>
              </a:rPr>
              <a:t>Boendestöd</a:t>
            </a:r>
          </a:p>
          <a:p>
            <a:pPr algn="ctr" fontAlgn="base">
              <a:spcBef>
                <a:spcPct val="0"/>
              </a:spcBef>
              <a:spcAft>
                <a:spcPct val="0"/>
              </a:spcAft>
            </a:pPr>
            <a:r>
              <a:rPr lang="sv-SE" sz="800" dirty="0">
                <a:solidFill>
                  <a:srgbClr val="000000"/>
                </a:solidFill>
              </a:rPr>
              <a:t>Druvan</a:t>
            </a:r>
          </a:p>
          <a:p>
            <a:pPr algn="ctr" fontAlgn="base">
              <a:spcBef>
                <a:spcPct val="0"/>
              </a:spcBef>
              <a:spcAft>
                <a:spcPct val="0"/>
              </a:spcAft>
            </a:pPr>
            <a:r>
              <a:rPr lang="sv-SE" sz="800" dirty="0">
                <a:solidFill>
                  <a:srgbClr val="000000"/>
                </a:solidFill>
              </a:rPr>
              <a:t>Bostad först</a:t>
            </a:r>
          </a:p>
          <a:p>
            <a:pPr algn="ctr" fontAlgn="base">
              <a:spcBef>
                <a:spcPct val="0"/>
              </a:spcBef>
              <a:spcAft>
                <a:spcPct val="0"/>
              </a:spcAft>
            </a:pPr>
            <a:r>
              <a:rPr lang="sv-SE" sz="800" dirty="0">
                <a:solidFill>
                  <a:srgbClr val="000000"/>
                </a:solidFill>
              </a:rPr>
              <a:t>Nygården</a:t>
            </a:r>
          </a:p>
          <a:p>
            <a:pPr algn="ctr" fontAlgn="base">
              <a:spcBef>
                <a:spcPct val="0"/>
              </a:spcBef>
              <a:spcAft>
                <a:spcPct val="0"/>
              </a:spcAft>
            </a:pPr>
            <a:r>
              <a:rPr lang="sv-SE" sz="800" dirty="0">
                <a:solidFill>
                  <a:srgbClr val="000000"/>
                </a:solidFill>
              </a:rPr>
              <a:t>Heldegatan</a:t>
            </a:r>
          </a:p>
        </p:txBody>
      </p:sp>
      <p:sp>
        <p:nvSpPr>
          <p:cNvPr id="14" name="textruta 13">
            <a:extLst>
              <a:ext uri="{FF2B5EF4-FFF2-40B4-BE49-F238E27FC236}">
                <a16:creationId xmlns:a16="http://schemas.microsoft.com/office/drawing/2014/main" id="{79843A64-D2AE-989F-1FAE-64E30DB9E97E}"/>
              </a:ext>
            </a:extLst>
          </p:cNvPr>
          <p:cNvSpPr txBox="1"/>
          <p:nvPr/>
        </p:nvSpPr>
        <p:spPr>
          <a:xfrm>
            <a:off x="196330" y="6515687"/>
            <a:ext cx="1656148" cy="230832"/>
          </a:xfrm>
          <a:prstGeom prst="rect">
            <a:avLst/>
          </a:prstGeom>
          <a:noFill/>
        </p:spPr>
        <p:txBody>
          <a:bodyPr wrap="square" rtlCol="0">
            <a:spAutoFit/>
          </a:bodyPr>
          <a:lstStyle/>
          <a:p>
            <a:r>
              <a:rPr lang="sv-SE" sz="900" dirty="0"/>
              <a:t>Gäller från 1 januari 2025</a:t>
            </a:r>
          </a:p>
        </p:txBody>
      </p:sp>
      <p:sp>
        <p:nvSpPr>
          <p:cNvPr id="15" name="Rektangel med rundade hörn 107">
            <a:extLst>
              <a:ext uri="{FF2B5EF4-FFF2-40B4-BE49-F238E27FC236}">
                <a16:creationId xmlns:a16="http://schemas.microsoft.com/office/drawing/2014/main" id="{8CC5B27B-4AB3-D4D7-5A8A-EE536E859739}"/>
              </a:ext>
            </a:extLst>
          </p:cNvPr>
          <p:cNvSpPr/>
          <p:nvPr/>
        </p:nvSpPr>
        <p:spPr>
          <a:xfrm>
            <a:off x="1738411" y="4425638"/>
            <a:ext cx="1219204" cy="342148"/>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endParaRPr lang="sv-SE" sz="550" b="1" dirty="0">
              <a:solidFill>
                <a:srgbClr val="000000"/>
              </a:solidFill>
            </a:endParaRPr>
          </a:p>
          <a:p>
            <a:pPr algn="ctr" fontAlgn="base">
              <a:spcBef>
                <a:spcPct val="0"/>
              </a:spcBef>
              <a:spcAft>
                <a:spcPct val="0"/>
              </a:spcAft>
            </a:pPr>
            <a:r>
              <a:rPr lang="sv-SE" sz="900" b="1" dirty="0">
                <a:solidFill>
                  <a:srgbClr val="000000"/>
                </a:solidFill>
              </a:rPr>
              <a:t>Nattpatrull hemtjänst</a:t>
            </a:r>
          </a:p>
          <a:p>
            <a:pPr algn="ctr" fontAlgn="base">
              <a:spcBef>
                <a:spcPct val="0"/>
              </a:spcBef>
              <a:spcAft>
                <a:spcPct val="0"/>
              </a:spcAft>
            </a:pPr>
            <a:endParaRPr lang="sv-SE" sz="550" b="1" dirty="0">
              <a:solidFill>
                <a:srgbClr val="000000"/>
              </a:solidFill>
            </a:endParaRPr>
          </a:p>
        </p:txBody>
      </p:sp>
      <p:cxnSp>
        <p:nvCxnSpPr>
          <p:cNvPr id="16" name="Rak koppling 15">
            <a:extLst>
              <a:ext uri="{FF2B5EF4-FFF2-40B4-BE49-F238E27FC236}">
                <a16:creationId xmlns:a16="http://schemas.microsoft.com/office/drawing/2014/main" id="{A8560449-43A0-4C51-F97E-299AE4F0EFD0}"/>
              </a:ext>
            </a:extLst>
          </p:cNvPr>
          <p:cNvCxnSpPr>
            <a:cxnSpLocks/>
          </p:cNvCxnSpPr>
          <p:nvPr/>
        </p:nvCxnSpPr>
        <p:spPr>
          <a:xfrm>
            <a:off x="2326916" y="1505774"/>
            <a:ext cx="4274793"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31" name="Rak koppling 30">
            <a:extLst>
              <a:ext uri="{FF2B5EF4-FFF2-40B4-BE49-F238E27FC236}">
                <a16:creationId xmlns:a16="http://schemas.microsoft.com/office/drawing/2014/main" id="{646E526C-B7EE-FF1E-4295-6335CAA61ABC}"/>
              </a:ext>
            </a:extLst>
          </p:cNvPr>
          <p:cNvCxnSpPr>
            <a:cxnSpLocks/>
          </p:cNvCxnSpPr>
          <p:nvPr/>
        </p:nvCxnSpPr>
        <p:spPr>
          <a:xfrm flipV="1">
            <a:off x="5366430" y="2313139"/>
            <a:ext cx="2582179" cy="6782"/>
          </a:xfrm>
          <a:prstGeom prst="line">
            <a:avLst/>
          </a:prstGeom>
          <a:ln w="28575"/>
        </p:spPr>
        <p:style>
          <a:lnRef idx="1">
            <a:schemeClr val="dk1"/>
          </a:lnRef>
          <a:fillRef idx="0">
            <a:schemeClr val="dk1"/>
          </a:fillRef>
          <a:effectRef idx="0">
            <a:schemeClr val="dk1"/>
          </a:effectRef>
          <a:fontRef idx="minor">
            <a:schemeClr val="tx1"/>
          </a:fontRef>
        </p:style>
      </p:cxnSp>
      <p:sp>
        <p:nvSpPr>
          <p:cNvPr id="9" name="Rektangel med rundade hörn 194">
            <a:extLst>
              <a:ext uri="{FF2B5EF4-FFF2-40B4-BE49-F238E27FC236}">
                <a16:creationId xmlns:a16="http://schemas.microsoft.com/office/drawing/2014/main" id="{EC51836D-FD6C-270E-D5D6-3A984AEE64B5}"/>
              </a:ext>
            </a:extLst>
          </p:cNvPr>
          <p:cNvSpPr/>
          <p:nvPr/>
        </p:nvSpPr>
        <p:spPr>
          <a:xfrm>
            <a:off x="7266114" y="6080858"/>
            <a:ext cx="1127715" cy="283309"/>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fontAlgn="base">
              <a:spcBef>
                <a:spcPct val="0"/>
              </a:spcBef>
              <a:spcAft>
                <a:spcPct val="0"/>
              </a:spcAft>
            </a:pPr>
            <a:r>
              <a:rPr lang="sv-SE" sz="900" b="1" dirty="0">
                <a:solidFill>
                  <a:srgbClr val="000000"/>
                </a:solidFill>
              </a:rPr>
              <a:t>Mandolingatan</a:t>
            </a:r>
          </a:p>
        </p:txBody>
      </p:sp>
    </p:spTree>
    <p:extLst>
      <p:ext uri="{BB962C8B-B14F-4D97-AF65-F5344CB8AC3E}">
        <p14:creationId xmlns:p14="http://schemas.microsoft.com/office/powerpoint/2010/main" val="374909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a:extLst>
              <a:ext uri="{FF2B5EF4-FFF2-40B4-BE49-F238E27FC236}">
                <a16:creationId xmlns:a16="http://schemas.microsoft.com/office/drawing/2014/main" id="{2C845A13-4A66-9AE3-65CF-EBD48DD03C90}"/>
              </a:ext>
            </a:extLst>
          </p:cNvPr>
          <p:cNvGraphicFramePr>
            <a:graphicFrameLocks noGrp="1"/>
          </p:cNvGraphicFramePr>
          <p:nvPr>
            <p:extLst>
              <p:ext uri="{D42A27DB-BD31-4B8C-83A1-F6EECF244321}">
                <p14:modId xmlns:p14="http://schemas.microsoft.com/office/powerpoint/2010/main" val="3887843156"/>
              </p:ext>
            </p:extLst>
          </p:nvPr>
        </p:nvGraphicFramePr>
        <p:xfrm>
          <a:off x="245328" y="148856"/>
          <a:ext cx="8653344" cy="5548304"/>
        </p:xfrm>
        <a:graphic>
          <a:graphicData uri="http://schemas.openxmlformats.org/drawingml/2006/table">
            <a:tbl>
              <a:tblPr/>
              <a:tblGrid>
                <a:gridCol w="4982901">
                  <a:extLst>
                    <a:ext uri="{9D8B030D-6E8A-4147-A177-3AD203B41FA5}">
                      <a16:colId xmlns:a16="http://schemas.microsoft.com/office/drawing/2014/main" val="2813641205"/>
                    </a:ext>
                  </a:extLst>
                </a:gridCol>
                <a:gridCol w="1223481">
                  <a:extLst>
                    <a:ext uri="{9D8B030D-6E8A-4147-A177-3AD203B41FA5}">
                      <a16:colId xmlns:a16="http://schemas.microsoft.com/office/drawing/2014/main" val="577413723"/>
                    </a:ext>
                  </a:extLst>
                </a:gridCol>
                <a:gridCol w="1223481">
                  <a:extLst>
                    <a:ext uri="{9D8B030D-6E8A-4147-A177-3AD203B41FA5}">
                      <a16:colId xmlns:a16="http://schemas.microsoft.com/office/drawing/2014/main" val="14500587"/>
                    </a:ext>
                  </a:extLst>
                </a:gridCol>
                <a:gridCol w="1223481">
                  <a:extLst>
                    <a:ext uri="{9D8B030D-6E8A-4147-A177-3AD203B41FA5}">
                      <a16:colId xmlns:a16="http://schemas.microsoft.com/office/drawing/2014/main" val="1055847115"/>
                    </a:ext>
                  </a:extLst>
                </a:gridCol>
              </a:tblGrid>
              <a:tr h="850604">
                <a:tc>
                  <a:txBody>
                    <a:bodyPr/>
                    <a:lstStyle/>
                    <a:p>
                      <a:pPr algn="l" rtl="0" fontAlgn="ctr"/>
                      <a:r>
                        <a:rPr lang="sv-SE" sz="1400" b="1" i="0" u="none" strike="noStrike" dirty="0">
                          <a:solidFill>
                            <a:srgbClr val="000000"/>
                          </a:solidFill>
                          <a:effectLst/>
                          <a:latin typeface="Roboto" panose="02000000000000000000" pitchFamily="2" charset="0"/>
                        </a:rPr>
                        <a:t>Miljoner kronor</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r" rtl="0" fontAlgn="ctr"/>
                      <a:r>
                        <a:rPr lang="sv-SE" sz="1400" b="1" i="0" u="none" strike="noStrike">
                          <a:solidFill>
                            <a:srgbClr val="000000"/>
                          </a:solidFill>
                          <a:effectLst/>
                          <a:latin typeface="Roboto" panose="02000000000000000000" pitchFamily="2" charset="0"/>
                        </a:rPr>
                        <a:t>Budget 2024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r" rtl="0" fontAlgn="ctr"/>
                      <a:r>
                        <a:rPr lang="sv-SE" sz="1400" b="1" i="0" u="none" strike="noStrike" dirty="0">
                          <a:solidFill>
                            <a:srgbClr val="000000"/>
                          </a:solidFill>
                          <a:effectLst/>
                          <a:latin typeface="Roboto" panose="02000000000000000000" pitchFamily="2" charset="0"/>
                        </a:rPr>
                        <a:t>Prognos </a:t>
                      </a:r>
                    </a:p>
                    <a:p>
                      <a:pPr algn="r" rtl="0" fontAlgn="ctr"/>
                      <a:r>
                        <a:rPr lang="sv-SE" sz="1400" b="1" i="0" u="none" strike="noStrike" dirty="0">
                          <a:solidFill>
                            <a:srgbClr val="000000"/>
                          </a:solidFill>
                          <a:effectLst/>
                          <a:latin typeface="Roboto" panose="02000000000000000000" pitchFamily="2" charset="0"/>
                        </a:rPr>
                        <a:t>2024-10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r" rtl="0" fontAlgn="ctr"/>
                      <a:r>
                        <a:rPr lang="sv-SE" sz="1400" b="1" i="0" u="none" strike="noStrike">
                          <a:solidFill>
                            <a:srgbClr val="000000"/>
                          </a:solidFill>
                          <a:effectLst/>
                          <a:latin typeface="Roboto" panose="02000000000000000000" pitchFamily="2" charset="0"/>
                        </a:rPr>
                        <a:t>Budget 2025</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extLst>
                  <a:ext uri="{0D108BD9-81ED-4DB2-BD59-A6C34878D82A}">
                    <a16:rowId xmlns:a16="http://schemas.microsoft.com/office/drawing/2014/main" val="711757187"/>
                  </a:ext>
                </a:extLst>
              </a:tr>
              <a:tr h="204400">
                <a:tc>
                  <a:txBody>
                    <a:bodyPr/>
                    <a:lstStyle/>
                    <a:p>
                      <a:pPr algn="l" rtl="0" fontAlgn="ctr"/>
                      <a:r>
                        <a:rPr lang="sv-SE" sz="1400" b="1" i="0" u="none" strike="noStrike">
                          <a:solidFill>
                            <a:srgbClr val="000000"/>
                          </a:solidFill>
                          <a:effectLst/>
                          <a:latin typeface="Roboto" panose="02000000000000000000" pitchFamily="2" charset="0"/>
                        </a:rPr>
                        <a:t>Nämndövergripande</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-21,2</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-14,5</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-16,9</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4128323839"/>
                  </a:ext>
                </a:extLst>
              </a:tr>
              <a:tr h="204400">
                <a:tc>
                  <a:txBody>
                    <a:bodyPr/>
                    <a:lstStyle/>
                    <a:p>
                      <a:pPr algn="l" rtl="0" fontAlgn="ctr"/>
                      <a:r>
                        <a:rPr lang="sv-SE" sz="1400" b="0" i="1" u="none" strike="noStrike">
                          <a:solidFill>
                            <a:srgbClr val="000000"/>
                          </a:solidFill>
                          <a:effectLst/>
                          <a:latin typeface="Roboto" panose="02000000000000000000" pitchFamily="2" charset="0"/>
                        </a:rPr>
                        <a:t>därav nämndövergripande</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-12,4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-5,6</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-6,1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894944454"/>
                  </a:ext>
                </a:extLst>
              </a:tr>
              <a:tr h="204400">
                <a:tc>
                  <a:txBody>
                    <a:bodyPr/>
                    <a:lstStyle/>
                    <a:p>
                      <a:pPr algn="l" rtl="0" fontAlgn="ctr"/>
                      <a:r>
                        <a:rPr lang="sv-SE" sz="1400" b="0" i="1" u="none" strike="noStrike" dirty="0">
                          <a:solidFill>
                            <a:srgbClr val="000000"/>
                          </a:solidFill>
                          <a:effectLst/>
                          <a:latin typeface="Roboto" panose="02000000000000000000" pitchFamily="2" charset="0"/>
                        </a:rPr>
                        <a:t>därav omsorg IT</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-8,8</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-9,0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-10,8</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1928898282"/>
                  </a:ext>
                </a:extLst>
              </a:tr>
              <a:tr h="204400">
                <a:tc>
                  <a:txBody>
                    <a:bodyPr/>
                    <a:lstStyle/>
                    <a:p>
                      <a:pPr algn="l" rtl="0" fontAlgn="ctr"/>
                      <a:r>
                        <a:rPr lang="sv-SE" sz="1400" b="1" i="0" u="none" strike="noStrike">
                          <a:solidFill>
                            <a:srgbClr val="000000"/>
                          </a:solidFill>
                          <a:effectLst/>
                          <a:latin typeface="Roboto" panose="02000000000000000000" pitchFamily="2" charset="0"/>
                        </a:rPr>
                        <a:t>Äldreomsorg</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-198,1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-205,0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-201,0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2508523305"/>
                  </a:ext>
                </a:extLst>
              </a:tr>
              <a:tr h="204400">
                <a:tc>
                  <a:txBody>
                    <a:bodyPr/>
                    <a:lstStyle/>
                    <a:p>
                      <a:pPr algn="l" rtl="0" fontAlgn="ctr"/>
                      <a:r>
                        <a:rPr lang="sv-SE" sz="1400" b="0" i="1" u="none" strike="noStrike" dirty="0">
                          <a:solidFill>
                            <a:srgbClr val="000000"/>
                          </a:solidFill>
                          <a:effectLst/>
                          <a:latin typeface="Roboto" panose="02000000000000000000" pitchFamily="2" charset="0"/>
                        </a:rPr>
                        <a:t>därav Övergripande ÄO</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-17,0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-10,4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-15,1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657582775"/>
                  </a:ext>
                </a:extLst>
              </a:tr>
              <a:tr h="204400">
                <a:tc>
                  <a:txBody>
                    <a:bodyPr/>
                    <a:lstStyle/>
                    <a:p>
                      <a:pPr algn="l" rtl="0" fontAlgn="ctr"/>
                      <a:r>
                        <a:rPr lang="sv-SE" sz="1400" b="0" i="1" u="none" strike="noStrike" dirty="0">
                          <a:solidFill>
                            <a:srgbClr val="000000"/>
                          </a:solidFill>
                          <a:effectLst/>
                          <a:latin typeface="Roboto" panose="02000000000000000000" pitchFamily="2" charset="0"/>
                        </a:rPr>
                        <a:t>därav Ordinärt boende</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-58,7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-63,0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-57,4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3063586731"/>
                  </a:ext>
                </a:extLst>
              </a:tr>
              <a:tr h="214620">
                <a:tc>
                  <a:txBody>
                    <a:bodyPr/>
                    <a:lstStyle/>
                    <a:p>
                      <a:pPr algn="l" rtl="0" fontAlgn="ctr"/>
                      <a:r>
                        <a:rPr lang="sv-SE" sz="1400" b="0" i="1" u="none" strike="noStrike" dirty="0">
                          <a:solidFill>
                            <a:srgbClr val="000000"/>
                          </a:solidFill>
                          <a:effectLst/>
                          <a:latin typeface="Roboto" panose="02000000000000000000" pitchFamily="2" charset="0"/>
                        </a:rPr>
                        <a:t>därav Hälso- och sjukvård</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-27,1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-26,2</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-27,8</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3768185465"/>
                  </a:ext>
                </a:extLst>
              </a:tr>
              <a:tr h="214620">
                <a:tc>
                  <a:txBody>
                    <a:bodyPr/>
                    <a:lstStyle/>
                    <a:p>
                      <a:pPr algn="l" rtl="0" fontAlgn="ctr"/>
                      <a:r>
                        <a:rPr lang="sv-SE" sz="1400" b="0" i="1" u="none" strike="noStrike">
                          <a:solidFill>
                            <a:srgbClr val="000000"/>
                          </a:solidFill>
                          <a:effectLst/>
                          <a:latin typeface="Roboto" panose="02000000000000000000" pitchFamily="2" charset="0"/>
                        </a:rPr>
                        <a:t>därav Särskilt boende</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-90,6</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-98,7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-95,3</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1990612778"/>
                  </a:ext>
                </a:extLst>
              </a:tr>
              <a:tr h="204400">
                <a:tc>
                  <a:txBody>
                    <a:bodyPr/>
                    <a:lstStyle/>
                    <a:p>
                      <a:pPr algn="l" rtl="0" fontAlgn="ctr"/>
                      <a:r>
                        <a:rPr lang="sv-SE" sz="1400" b="0" i="1" u="none" strike="noStrike" dirty="0">
                          <a:solidFill>
                            <a:srgbClr val="000000"/>
                          </a:solidFill>
                          <a:effectLst/>
                          <a:latin typeface="Roboto" panose="02000000000000000000" pitchFamily="2" charset="0"/>
                        </a:rPr>
                        <a:t>därav Övriga insatser inom ÄO</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-4,7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-6,7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-5,4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917059671"/>
                  </a:ext>
                </a:extLst>
              </a:tr>
              <a:tr h="214620">
                <a:tc>
                  <a:txBody>
                    <a:bodyPr/>
                    <a:lstStyle/>
                    <a:p>
                      <a:pPr algn="l" rtl="0" fontAlgn="ctr"/>
                      <a:r>
                        <a:rPr lang="sv-SE" sz="1400" b="1" i="0" u="none" strike="noStrike">
                          <a:solidFill>
                            <a:srgbClr val="000000"/>
                          </a:solidFill>
                          <a:effectLst/>
                          <a:latin typeface="Roboto" panose="02000000000000000000" pitchFamily="2" charset="0"/>
                        </a:rPr>
                        <a:t>Individ- och familjeomsorg</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dirty="0">
                          <a:solidFill>
                            <a:srgbClr val="000000"/>
                          </a:solidFill>
                          <a:effectLst/>
                          <a:latin typeface="Roboto" panose="02000000000000000000" pitchFamily="2" charset="0"/>
                        </a:rPr>
                        <a:t>-161,8</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-169,8</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-163,7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13816030"/>
                  </a:ext>
                </a:extLst>
              </a:tr>
              <a:tr h="204400">
                <a:tc>
                  <a:txBody>
                    <a:bodyPr/>
                    <a:lstStyle/>
                    <a:p>
                      <a:pPr algn="l" rtl="0" fontAlgn="ctr"/>
                      <a:r>
                        <a:rPr lang="sv-SE" sz="1400" b="0" i="1" u="none" strike="noStrike">
                          <a:solidFill>
                            <a:srgbClr val="000000"/>
                          </a:solidFill>
                          <a:effectLst/>
                          <a:latin typeface="Roboto" panose="02000000000000000000" pitchFamily="2" charset="0"/>
                        </a:rPr>
                        <a:t>därav Övergripande IFO</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-8,5</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-6,6</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-10,0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4242821812"/>
                  </a:ext>
                </a:extLst>
              </a:tr>
              <a:tr h="204400">
                <a:tc>
                  <a:txBody>
                    <a:bodyPr/>
                    <a:lstStyle/>
                    <a:p>
                      <a:pPr algn="l" rtl="0" fontAlgn="ctr"/>
                      <a:r>
                        <a:rPr lang="sv-SE" sz="1400" b="0" i="1" u="none" strike="noStrike">
                          <a:solidFill>
                            <a:srgbClr val="000000"/>
                          </a:solidFill>
                          <a:effectLst/>
                          <a:latin typeface="Roboto" panose="02000000000000000000" pitchFamily="2" charset="0"/>
                        </a:rPr>
                        <a:t>därav LSS-boenden</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-39,4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-40,3</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-38,7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3534023957"/>
                  </a:ext>
                </a:extLst>
              </a:tr>
              <a:tr h="204400">
                <a:tc>
                  <a:txBody>
                    <a:bodyPr/>
                    <a:lstStyle/>
                    <a:p>
                      <a:pPr algn="l" rtl="0" fontAlgn="ctr"/>
                      <a:r>
                        <a:rPr lang="sv-SE" sz="1400" b="0" i="1" u="none" strike="noStrike">
                          <a:solidFill>
                            <a:srgbClr val="000000"/>
                          </a:solidFill>
                          <a:effectLst/>
                          <a:latin typeface="Roboto" panose="02000000000000000000" pitchFamily="2" charset="0"/>
                        </a:rPr>
                        <a:t>därav Personlig assistans</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-7,4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-9,5</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-3,9</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4200781006"/>
                  </a:ext>
                </a:extLst>
              </a:tr>
              <a:tr h="204400">
                <a:tc>
                  <a:txBody>
                    <a:bodyPr/>
                    <a:lstStyle/>
                    <a:p>
                      <a:pPr algn="l" rtl="0" fontAlgn="ctr"/>
                      <a:r>
                        <a:rPr lang="sv-SE" sz="1400" b="0" i="1" u="none" strike="noStrike">
                          <a:solidFill>
                            <a:srgbClr val="000000"/>
                          </a:solidFill>
                          <a:effectLst/>
                          <a:latin typeface="Roboto" panose="02000000000000000000" pitchFamily="2" charset="0"/>
                        </a:rPr>
                        <a:t>därav Socialpsykiatri</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-15,5</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-15,1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-14,9</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1856549386"/>
                  </a:ext>
                </a:extLst>
              </a:tr>
              <a:tr h="204400">
                <a:tc>
                  <a:txBody>
                    <a:bodyPr/>
                    <a:lstStyle/>
                    <a:p>
                      <a:pPr algn="l" rtl="0" fontAlgn="ctr"/>
                      <a:r>
                        <a:rPr lang="sv-SE" sz="1400" b="0" i="1" u="none" strike="noStrike">
                          <a:solidFill>
                            <a:srgbClr val="000000"/>
                          </a:solidFill>
                          <a:effectLst/>
                          <a:latin typeface="Roboto" panose="02000000000000000000" pitchFamily="2" charset="0"/>
                        </a:rPr>
                        <a:t>därav Övriga insatser inom funktionshinder</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-23,7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-23,0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-26,6</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608071963"/>
                  </a:ext>
                </a:extLst>
              </a:tr>
              <a:tr h="204400">
                <a:tc>
                  <a:txBody>
                    <a:bodyPr/>
                    <a:lstStyle/>
                    <a:p>
                      <a:pPr algn="l" rtl="0" fontAlgn="ctr"/>
                      <a:r>
                        <a:rPr lang="sv-SE" sz="1400" b="0" i="1" u="none" strike="noStrike">
                          <a:solidFill>
                            <a:srgbClr val="000000"/>
                          </a:solidFill>
                          <a:effectLst/>
                          <a:latin typeface="Roboto" panose="02000000000000000000" pitchFamily="2" charset="0"/>
                        </a:rPr>
                        <a:t>därav Biståndsenheten</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-6,4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-6,7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-7,0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945812555"/>
                  </a:ext>
                </a:extLst>
              </a:tr>
              <a:tr h="204400">
                <a:tc>
                  <a:txBody>
                    <a:bodyPr/>
                    <a:lstStyle/>
                    <a:p>
                      <a:pPr algn="l" rtl="0" fontAlgn="ctr"/>
                      <a:r>
                        <a:rPr lang="sv-SE" sz="1400" b="0" i="1" u="none" strike="noStrike">
                          <a:solidFill>
                            <a:srgbClr val="000000"/>
                          </a:solidFill>
                          <a:effectLst/>
                          <a:latin typeface="Roboto" panose="02000000000000000000" pitchFamily="2" charset="0"/>
                        </a:rPr>
                        <a:t>därav Individ- och familjeenheten</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-53,6</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-62,0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-55,2</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1526351231"/>
                  </a:ext>
                </a:extLst>
              </a:tr>
              <a:tr h="204400">
                <a:tc>
                  <a:txBody>
                    <a:bodyPr/>
                    <a:lstStyle/>
                    <a:p>
                      <a:pPr algn="l" rtl="0" fontAlgn="ctr"/>
                      <a:r>
                        <a:rPr lang="sv-SE" sz="1400" b="0" i="1" u="none" strike="noStrike">
                          <a:solidFill>
                            <a:srgbClr val="000000"/>
                          </a:solidFill>
                          <a:effectLst/>
                          <a:latin typeface="Roboto" panose="02000000000000000000" pitchFamily="2" charset="0"/>
                        </a:rPr>
                        <a:t>därav Arbetsmarknadsenheten</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-7,4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-8,5</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-7,4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4075896444"/>
                  </a:ext>
                </a:extLst>
              </a:tr>
              <a:tr h="204400">
                <a:tc>
                  <a:txBody>
                    <a:bodyPr/>
                    <a:lstStyle/>
                    <a:p>
                      <a:pPr algn="l" rtl="0" fontAlgn="ctr"/>
                      <a:r>
                        <a:rPr lang="sv-SE" sz="1400" b="0" i="1" u="none" strike="noStrike">
                          <a:solidFill>
                            <a:srgbClr val="000000"/>
                          </a:solidFill>
                          <a:effectLst/>
                          <a:latin typeface="Roboto" panose="02000000000000000000" pitchFamily="2" charset="0"/>
                        </a:rPr>
                        <a:t>därav Integration</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0,0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0,0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3286783259"/>
                  </a:ext>
                </a:extLst>
              </a:tr>
              <a:tr h="204400">
                <a:tc>
                  <a:txBody>
                    <a:bodyPr/>
                    <a:lstStyle/>
                    <a:p>
                      <a:pPr algn="l" rtl="0" fontAlgn="ctr"/>
                      <a:r>
                        <a:rPr lang="sv-SE" sz="1400" b="1" i="0" u="none" strike="noStrike">
                          <a:solidFill>
                            <a:srgbClr val="000000"/>
                          </a:solidFill>
                          <a:effectLst/>
                          <a:latin typeface="Roboto" panose="02000000000000000000" pitchFamily="2" charset="0"/>
                        </a:rPr>
                        <a:t>Politik</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-1,1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-1,1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-1,1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1891620641"/>
                  </a:ext>
                </a:extLst>
              </a:tr>
              <a:tr h="204400">
                <a:tc>
                  <a:txBody>
                    <a:bodyPr/>
                    <a:lstStyle/>
                    <a:p>
                      <a:pPr algn="l" rtl="0" fontAlgn="ctr"/>
                      <a:r>
                        <a:rPr lang="sv-SE" sz="1400" b="0" i="1" u="none" strike="noStrike">
                          <a:solidFill>
                            <a:srgbClr val="000000"/>
                          </a:solidFill>
                          <a:effectLst/>
                          <a:latin typeface="Roboto" panose="02000000000000000000" pitchFamily="2" charset="0"/>
                        </a:rPr>
                        <a:t>därav Socialnämnden</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-1,1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1966125644"/>
                  </a:ext>
                </a:extLst>
              </a:tr>
              <a:tr h="204400">
                <a:tc>
                  <a:txBody>
                    <a:bodyPr/>
                    <a:lstStyle/>
                    <a:p>
                      <a:pPr algn="l" rtl="0" fontAlgn="ctr"/>
                      <a:r>
                        <a:rPr lang="sv-SE" sz="1400" b="1" i="0" u="none" strike="noStrike">
                          <a:solidFill>
                            <a:srgbClr val="000000"/>
                          </a:solidFill>
                          <a:effectLst/>
                          <a:latin typeface="Roboto" panose="02000000000000000000" pitchFamily="2" charset="0"/>
                        </a:rPr>
                        <a:t>Summa Socialnämnden</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-382,2</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-390,4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dirty="0">
                          <a:solidFill>
                            <a:srgbClr val="000000"/>
                          </a:solidFill>
                          <a:effectLst/>
                          <a:latin typeface="Roboto" panose="02000000000000000000" pitchFamily="2" charset="0"/>
                        </a:rPr>
                        <a:t>-382,7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771385394"/>
                  </a:ext>
                </a:extLst>
              </a:tr>
            </a:tbl>
          </a:graphicData>
        </a:graphic>
      </p:graphicFrame>
    </p:spTree>
    <p:extLst>
      <p:ext uri="{BB962C8B-B14F-4D97-AF65-F5344CB8AC3E}">
        <p14:creationId xmlns:p14="http://schemas.microsoft.com/office/powerpoint/2010/main" val="710738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2">
            <a:extLst>
              <a:ext uri="{FF2B5EF4-FFF2-40B4-BE49-F238E27FC236}">
                <a16:creationId xmlns:a16="http://schemas.microsoft.com/office/drawing/2014/main" id="{27940A78-96C2-C410-49F8-50667373B725}"/>
              </a:ext>
            </a:extLst>
          </p:cNvPr>
          <p:cNvSpPr>
            <a:spLocks noGrp="1"/>
          </p:cNvSpPr>
          <p:nvPr>
            <p:ph type="title"/>
          </p:nvPr>
        </p:nvSpPr>
        <p:spPr>
          <a:xfrm>
            <a:off x="568035" y="424492"/>
            <a:ext cx="6865957" cy="821365"/>
          </a:xfrm>
        </p:spPr>
        <p:txBody>
          <a:bodyPr>
            <a:normAutofit/>
          </a:bodyPr>
          <a:lstStyle/>
          <a:p>
            <a:r>
              <a:rPr lang="sv-SE" sz="3600" dirty="0"/>
              <a:t>Hyreskostnader</a:t>
            </a:r>
          </a:p>
        </p:txBody>
      </p:sp>
      <p:graphicFrame>
        <p:nvGraphicFramePr>
          <p:cNvPr id="5" name="Tabell 4">
            <a:extLst>
              <a:ext uri="{FF2B5EF4-FFF2-40B4-BE49-F238E27FC236}">
                <a16:creationId xmlns:a16="http://schemas.microsoft.com/office/drawing/2014/main" id="{48ECDE64-2B00-BA4A-8228-60CD409B8CC8}"/>
              </a:ext>
            </a:extLst>
          </p:cNvPr>
          <p:cNvGraphicFramePr>
            <a:graphicFrameLocks noGrp="1"/>
          </p:cNvGraphicFramePr>
          <p:nvPr>
            <p:extLst>
              <p:ext uri="{D42A27DB-BD31-4B8C-83A1-F6EECF244321}">
                <p14:modId xmlns:p14="http://schemas.microsoft.com/office/powerpoint/2010/main" val="928617028"/>
              </p:ext>
            </p:extLst>
          </p:nvPr>
        </p:nvGraphicFramePr>
        <p:xfrm>
          <a:off x="109728" y="1635261"/>
          <a:ext cx="8906255" cy="2589266"/>
        </p:xfrm>
        <a:graphic>
          <a:graphicData uri="http://schemas.openxmlformats.org/drawingml/2006/table">
            <a:tbl>
              <a:tblPr/>
              <a:tblGrid>
                <a:gridCol w="1760662">
                  <a:extLst>
                    <a:ext uri="{9D8B030D-6E8A-4147-A177-3AD203B41FA5}">
                      <a16:colId xmlns:a16="http://schemas.microsoft.com/office/drawing/2014/main" val="525173779"/>
                    </a:ext>
                  </a:extLst>
                </a:gridCol>
                <a:gridCol w="752541">
                  <a:extLst>
                    <a:ext uri="{9D8B030D-6E8A-4147-A177-3AD203B41FA5}">
                      <a16:colId xmlns:a16="http://schemas.microsoft.com/office/drawing/2014/main" val="1321664677"/>
                    </a:ext>
                  </a:extLst>
                </a:gridCol>
                <a:gridCol w="681547">
                  <a:extLst>
                    <a:ext uri="{9D8B030D-6E8A-4147-A177-3AD203B41FA5}">
                      <a16:colId xmlns:a16="http://schemas.microsoft.com/office/drawing/2014/main" val="4175813013"/>
                    </a:ext>
                  </a:extLst>
                </a:gridCol>
                <a:gridCol w="681547">
                  <a:extLst>
                    <a:ext uri="{9D8B030D-6E8A-4147-A177-3AD203B41FA5}">
                      <a16:colId xmlns:a16="http://schemas.microsoft.com/office/drawing/2014/main" val="2557997432"/>
                    </a:ext>
                  </a:extLst>
                </a:gridCol>
                <a:gridCol w="681547">
                  <a:extLst>
                    <a:ext uri="{9D8B030D-6E8A-4147-A177-3AD203B41FA5}">
                      <a16:colId xmlns:a16="http://schemas.microsoft.com/office/drawing/2014/main" val="792613528"/>
                    </a:ext>
                  </a:extLst>
                </a:gridCol>
                <a:gridCol w="681547">
                  <a:extLst>
                    <a:ext uri="{9D8B030D-6E8A-4147-A177-3AD203B41FA5}">
                      <a16:colId xmlns:a16="http://schemas.microsoft.com/office/drawing/2014/main" val="3268879851"/>
                    </a:ext>
                  </a:extLst>
                </a:gridCol>
                <a:gridCol w="681547">
                  <a:extLst>
                    <a:ext uri="{9D8B030D-6E8A-4147-A177-3AD203B41FA5}">
                      <a16:colId xmlns:a16="http://schemas.microsoft.com/office/drawing/2014/main" val="1259227270"/>
                    </a:ext>
                  </a:extLst>
                </a:gridCol>
                <a:gridCol w="681547">
                  <a:extLst>
                    <a:ext uri="{9D8B030D-6E8A-4147-A177-3AD203B41FA5}">
                      <a16:colId xmlns:a16="http://schemas.microsoft.com/office/drawing/2014/main" val="3759548332"/>
                    </a:ext>
                  </a:extLst>
                </a:gridCol>
                <a:gridCol w="752541">
                  <a:extLst>
                    <a:ext uri="{9D8B030D-6E8A-4147-A177-3AD203B41FA5}">
                      <a16:colId xmlns:a16="http://schemas.microsoft.com/office/drawing/2014/main" val="461176456"/>
                    </a:ext>
                  </a:extLst>
                </a:gridCol>
                <a:gridCol w="752541">
                  <a:extLst>
                    <a:ext uri="{9D8B030D-6E8A-4147-A177-3AD203B41FA5}">
                      <a16:colId xmlns:a16="http://schemas.microsoft.com/office/drawing/2014/main" val="2765270426"/>
                    </a:ext>
                  </a:extLst>
                </a:gridCol>
                <a:gridCol w="798688">
                  <a:extLst>
                    <a:ext uri="{9D8B030D-6E8A-4147-A177-3AD203B41FA5}">
                      <a16:colId xmlns:a16="http://schemas.microsoft.com/office/drawing/2014/main" val="47822851"/>
                    </a:ext>
                  </a:extLst>
                </a:gridCol>
              </a:tblGrid>
              <a:tr h="795626">
                <a:tc>
                  <a:txBody>
                    <a:bodyPr/>
                    <a:lstStyle/>
                    <a:p>
                      <a:pPr algn="l" rtl="0" fontAlgn="ctr"/>
                      <a:r>
                        <a:rPr lang="sv-SE" sz="1400" b="1" i="0" u="none" strike="noStrike" dirty="0">
                          <a:solidFill>
                            <a:srgbClr val="000000"/>
                          </a:solidFill>
                          <a:effectLst/>
                          <a:latin typeface="Roboto" panose="02000000000000000000" pitchFamily="2" charset="0"/>
                        </a:rPr>
                        <a:t>Hyreskostnader</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l" rtl="0" fontAlgn="ctr"/>
                      <a:r>
                        <a:rPr lang="sv-SE" sz="1400" b="1" i="0" u="none" strike="noStrike">
                          <a:solidFill>
                            <a:srgbClr val="000000"/>
                          </a:solidFill>
                          <a:effectLst/>
                          <a:latin typeface="Roboto" panose="02000000000000000000" pitchFamily="2" charset="0"/>
                        </a:rPr>
                        <a:t>BUDGET 2024</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l" rtl="0" fontAlgn="ctr"/>
                      <a:r>
                        <a:rPr lang="sv-SE" sz="1400" b="1" i="0" u="none" strike="noStrike" dirty="0">
                          <a:solidFill>
                            <a:srgbClr val="000000"/>
                          </a:solidFill>
                          <a:effectLst/>
                          <a:latin typeface="Roboto" panose="02000000000000000000" pitchFamily="2" charset="0"/>
                        </a:rPr>
                        <a:t>Upp-räkning 2025</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l" rtl="0" fontAlgn="ctr"/>
                      <a:r>
                        <a:rPr lang="sv-SE" sz="1400" b="1" i="0" u="none" strike="noStrike">
                          <a:solidFill>
                            <a:srgbClr val="000000"/>
                          </a:solidFill>
                          <a:effectLst/>
                          <a:latin typeface="Roboto" panose="02000000000000000000" pitchFamily="2" charset="0"/>
                        </a:rPr>
                        <a:t>Volym 2025</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l" rtl="0" fontAlgn="ctr"/>
                      <a:r>
                        <a:rPr lang="sv-SE" sz="1400" b="1" i="0" u="none" strike="noStrike" dirty="0">
                          <a:solidFill>
                            <a:srgbClr val="000000"/>
                          </a:solidFill>
                          <a:effectLst/>
                          <a:latin typeface="Roboto" panose="02000000000000000000" pitchFamily="2" charset="0"/>
                        </a:rPr>
                        <a:t>Löne-översyn 2024</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l" rtl="0" fontAlgn="ctr"/>
                      <a:r>
                        <a:rPr lang="sv-SE" sz="1400" b="1" i="0" u="none" strike="noStrike">
                          <a:solidFill>
                            <a:srgbClr val="000000"/>
                          </a:solidFill>
                          <a:effectLst/>
                          <a:latin typeface="Roboto" panose="02000000000000000000" pitchFamily="2" charset="0"/>
                        </a:rPr>
                        <a:t>Lägre PO-pålägg</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l" rtl="0" fontAlgn="ctr"/>
                      <a:r>
                        <a:rPr lang="sv-SE" sz="1400" b="1" i="0" u="none" strike="noStrike" dirty="0" err="1">
                          <a:solidFill>
                            <a:srgbClr val="000000"/>
                          </a:solidFill>
                          <a:effectLst/>
                          <a:latin typeface="Roboto" panose="02000000000000000000" pitchFamily="2" charset="0"/>
                        </a:rPr>
                        <a:t>Prio-ritering</a:t>
                      </a:r>
                      <a:endParaRPr lang="sv-SE" sz="1400" b="1" i="0" u="none" strike="noStrike" dirty="0">
                        <a:solidFill>
                          <a:srgbClr val="000000"/>
                        </a:solidFill>
                        <a:effectLst/>
                        <a:latin typeface="Roboto" panose="02000000000000000000" pitchFamily="2" charset="0"/>
                      </a:endParaRP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l" rtl="0" fontAlgn="ctr"/>
                      <a:r>
                        <a:rPr lang="sv-SE" sz="1400" b="1" i="0" u="none" strike="noStrike" dirty="0">
                          <a:solidFill>
                            <a:srgbClr val="000000"/>
                          </a:solidFill>
                          <a:effectLst/>
                          <a:latin typeface="Roboto" panose="02000000000000000000" pitchFamily="2" charset="0"/>
                        </a:rPr>
                        <a:t>Effektivisering 2025</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l" rtl="0" fontAlgn="ctr"/>
                      <a:r>
                        <a:rPr lang="sv-SE" sz="1400" b="1" i="0" u="none" strike="noStrike" dirty="0">
                          <a:solidFill>
                            <a:srgbClr val="000000"/>
                          </a:solidFill>
                          <a:effectLst/>
                          <a:latin typeface="Roboto" panose="02000000000000000000" pitchFamily="2" charset="0"/>
                        </a:rPr>
                        <a:t>BUDGET 2025</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l" rtl="0" fontAlgn="ctr"/>
                      <a:r>
                        <a:rPr lang="sv-SE" sz="1400" b="1" i="0" u="none" strike="noStrike" dirty="0">
                          <a:solidFill>
                            <a:srgbClr val="000000"/>
                          </a:solidFill>
                          <a:effectLst/>
                          <a:latin typeface="Roboto" panose="02000000000000000000" pitchFamily="2" charset="0"/>
                        </a:rPr>
                        <a:t>BEHOV BUDGET 2025</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l" rtl="0" fontAlgn="ctr"/>
                      <a:r>
                        <a:rPr lang="sv-SE" sz="1400" b="1" i="0" u="none" strike="noStrike">
                          <a:solidFill>
                            <a:srgbClr val="000000"/>
                          </a:solidFill>
                          <a:effectLst/>
                          <a:latin typeface="Roboto" panose="02000000000000000000" pitchFamily="2" charset="0"/>
                        </a:rPr>
                        <a:t>Avvikelse</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extLst>
                  <a:ext uri="{0D108BD9-81ED-4DB2-BD59-A6C34878D82A}">
                    <a16:rowId xmlns:a16="http://schemas.microsoft.com/office/drawing/2014/main" val="4016949057"/>
                  </a:ext>
                </a:extLst>
              </a:tr>
              <a:tr h="510890">
                <a:tc>
                  <a:txBody>
                    <a:bodyPr/>
                    <a:lstStyle/>
                    <a:p>
                      <a:pPr algn="l" rtl="0" fontAlgn="ctr"/>
                      <a:r>
                        <a:rPr lang="sv-SE" sz="1400" b="0" i="0" u="none" strike="noStrike">
                          <a:solidFill>
                            <a:srgbClr val="000000"/>
                          </a:solidFill>
                          <a:effectLst/>
                          <a:latin typeface="Roboto" panose="02000000000000000000" pitchFamily="2" charset="0"/>
                        </a:rPr>
                        <a:t>Nämndövergripande</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-1,4</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-0,0</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-1,4</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-1,5</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0" i="0" u="none" strike="noStrike" dirty="0">
                          <a:solidFill>
                            <a:srgbClr val="000000"/>
                          </a:solidFill>
                          <a:effectLst/>
                          <a:latin typeface="Roboto" panose="02000000000000000000" pitchFamily="2" charset="0"/>
                        </a:rPr>
                        <a:t>-0,0</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1303265914"/>
                  </a:ext>
                </a:extLst>
              </a:tr>
              <a:tr h="260970">
                <a:tc>
                  <a:txBody>
                    <a:bodyPr/>
                    <a:lstStyle/>
                    <a:p>
                      <a:pPr algn="l" rtl="0" fontAlgn="ctr"/>
                      <a:r>
                        <a:rPr lang="sv-SE" sz="1400" b="0" i="0" u="none" strike="noStrike">
                          <a:solidFill>
                            <a:srgbClr val="000000"/>
                          </a:solidFill>
                          <a:effectLst/>
                          <a:latin typeface="Roboto" panose="02000000000000000000" pitchFamily="2" charset="0"/>
                        </a:rPr>
                        <a:t>Äldreomsorgen</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-25,7</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-0,4</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-26,1</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-28,3</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0" i="0" u="none" strike="noStrike" dirty="0">
                          <a:solidFill>
                            <a:srgbClr val="000000"/>
                          </a:solidFill>
                          <a:effectLst/>
                          <a:latin typeface="Roboto" panose="02000000000000000000" pitchFamily="2" charset="0"/>
                        </a:rPr>
                        <a:t>-2,1</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2602747321"/>
                  </a:ext>
                </a:extLst>
              </a:tr>
              <a:tr h="510890">
                <a:tc>
                  <a:txBody>
                    <a:bodyPr/>
                    <a:lstStyle/>
                    <a:p>
                      <a:pPr algn="l" rtl="0" fontAlgn="ctr"/>
                      <a:r>
                        <a:rPr lang="sv-SE" sz="1400" b="0" i="0" u="none" strike="noStrike">
                          <a:solidFill>
                            <a:srgbClr val="000000"/>
                          </a:solidFill>
                          <a:effectLst/>
                          <a:latin typeface="Roboto" panose="02000000000000000000" pitchFamily="2" charset="0"/>
                        </a:rPr>
                        <a:t>Individ- och familjeomsorg</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-12,9</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-0,2</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-13,1</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0" u="none" strike="noStrike">
                          <a:solidFill>
                            <a:srgbClr val="000000"/>
                          </a:solidFill>
                          <a:effectLst/>
                          <a:latin typeface="Roboto" panose="02000000000000000000" pitchFamily="2" charset="0"/>
                        </a:rPr>
                        <a:t>-14,5</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0" i="0" u="none" strike="noStrike" dirty="0">
                          <a:solidFill>
                            <a:srgbClr val="000000"/>
                          </a:solidFill>
                          <a:effectLst/>
                          <a:latin typeface="Roboto" panose="02000000000000000000" pitchFamily="2" charset="0"/>
                        </a:rPr>
                        <a:t>-1,3</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950773702"/>
                  </a:ext>
                </a:extLst>
              </a:tr>
              <a:tr h="510890">
                <a:tc>
                  <a:txBody>
                    <a:bodyPr/>
                    <a:lstStyle/>
                    <a:p>
                      <a:pPr algn="l" rtl="0" fontAlgn="ctr"/>
                      <a:r>
                        <a:rPr lang="sv-SE" sz="1400" b="1" i="0" u="none" strike="noStrike">
                          <a:solidFill>
                            <a:srgbClr val="000000"/>
                          </a:solidFill>
                          <a:effectLst/>
                          <a:latin typeface="Roboto" panose="02000000000000000000" pitchFamily="2" charset="0"/>
                        </a:rPr>
                        <a:t>Summa hyreskostnader</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-40,0</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-0,7</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 </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-40,7</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-44,3</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dirty="0">
                          <a:solidFill>
                            <a:srgbClr val="000000"/>
                          </a:solidFill>
                          <a:effectLst/>
                          <a:latin typeface="Roboto" panose="02000000000000000000" pitchFamily="2" charset="0"/>
                        </a:rPr>
                        <a:t>-3,5</a:t>
                      </a:r>
                    </a:p>
                  </a:txBody>
                  <a:tcPr marL="9434" marR="9434" marT="9434"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466098318"/>
                  </a:ext>
                </a:extLst>
              </a:tr>
            </a:tbl>
          </a:graphicData>
        </a:graphic>
      </p:graphicFrame>
    </p:spTree>
    <p:extLst>
      <p:ext uri="{BB962C8B-B14F-4D97-AF65-F5344CB8AC3E}">
        <p14:creationId xmlns:p14="http://schemas.microsoft.com/office/powerpoint/2010/main" val="3849845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B956F-DF13-E920-1480-23D626EFA56A}"/>
            </a:ext>
          </a:extLst>
        </p:cNvPr>
        <p:cNvGrpSpPr/>
        <p:nvPr/>
      </p:nvGrpSpPr>
      <p:grpSpPr>
        <a:xfrm>
          <a:off x="0" y="0"/>
          <a:ext cx="0" cy="0"/>
          <a:chOff x="0" y="0"/>
          <a:chExt cx="0" cy="0"/>
        </a:xfrm>
      </p:grpSpPr>
      <p:pic>
        <p:nvPicPr>
          <p:cNvPr id="3" name="Bildobjekt 2">
            <a:extLst>
              <a:ext uri="{FF2B5EF4-FFF2-40B4-BE49-F238E27FC236}">
                <a16:creationId xmlns:a16="http://schemas.microsoft.com/office/drawing/2014/main" id="{8CD87BAF-590D-D332-5301-D761353EDA4E}"/>
              </a:ext>
            </a:extLst>
          </p:cNvPr>
          <p:cNvPicPr>
            <a:picLocks noChangeAspect="1"/>
          </p:cNvPicPr>
          <p:nvPr/>
        </p:nvPicPr>
        <p:blipFill>
          <a:blip r:embed="rId3"/>
          <a:stretch>
            <a:fillRect/>
          </a:stretch>
        </p:blipFill>
        <p:spPr>
          <a:xfrm>
            <a:off x="930088" y="1003175"/>
            <a:ext cx="7283824" cy="2425825"/>
          </a:xfrm>
          <a:prstGeom prst="rect">
            <a:avLst/>
          </a:prstGeom>
        </p:spPr>
      </p:pic>
      <p:pic>
        <p:nvPicPr>
          <p:cNvPr id="5" name="Bildobjekt 4">
            <a:extLst>
              <a:ext uri="{FF2B5EF4-FFF2-40B4-BE49-F238E27FC236}">
                <a16:creationId xmlns:a16="http://schemas.microsoft.com/office/drawing/2014/main" id="{DB01AD2E-4600-F22B-5718-9ED8752799AB}"/>
              </a:ext>
            </a:extLst>
          </p:cNvPr>
          <p:cNvPicPr>
            <a:picLocks noChangeAspect="1"/>
          </p:cNvPicPr>
          <p:nvPr/>
        </p:nvPicPr>
        <p:blipFill>
          <a:blip r:embed="rId4"/>
          <a:stretch>
            <a:fillRect/>
          </a:stretch>
        </p:blipFill>
        <p:spPr>
          <a:xfrm>
            <a:off x="930088" y="3429000"/>
            <a:ext cx="7207620" cy="2349621"/>
          </a:xfrm>
          <a:prstGeom prst="rect">
            <a:avLst/>
          </a:prstGeom>
        </p:spPr>
      </p:pic>
      <p:sp>
        <p:nvSpPr>
          <p:cNvPr id="7" name="Rubrik 2">
            <a:extLst>
              <a:ext uri="{FF2B5EF4-FFF2-40B4-BE49-F238E27FC236}">
                <a16:creationId xmlns:a16="http://schemas.microsoft.com/office/drawing/2014/main" id="{52AAAA1B-4FB3-FC97-1B3A-56B756681DD4}"/>
              </a:ext>
            </a:extLst>
          </p:cNvPr>
          <p:cNvSpPr>
            <a:spLocks noGrp="1"/>
          </p:cNvSpPr>
          <p:nvPr>
            <p:ph type="title"/>
          </p:nvPr>
        </p:nvSpPr>
        <p:spPr>
          <a:xfrm>
            <a:off x="568035" y="424492"/>
            <a:ext cx="6865957" cy="821365"/>
          </a:xfrm>
        </p:spPr>
        <p:txBody>
          <a:bodyPr>
            <a:normAutofit/>
          </a:bodyPr>
          <a:lstStyle/>
          <a:p>
            <a:r>
              <a:rPr lang="sv-SE" sz="3600" dirty="0"/>
              <a:t>Leasingavgifter</a:t>
            </a:r>
          </a:p>
        </p:txBody>
      </p:sp>
    </p:spTree>
    <p:extLst>
      <p:ext uri="{BB962C8B-B14F-4D97-AF65-F5344CB8AC3E}">
        <p14:creationId xmlns:p14="http://schemas.microsoft.com/office/powerpoint/2010/main" val="3833923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095D1179-AC75-4B78-2F57-0F4015BC4846}"/>
              </a:ext>
            </a:extLst>
          </p:cNvPr>
          <p:cNvSpPr txBox="1"/>
          <p:nvPr/>
        </p:nvSpPr>
        <p:spPr>
          <a:xfrm>
            <a:off x="332508" y="2406491"/>
            <a:ext cx="8478981" cy="523220"/>
          </a:xfrm>
          <a:prstGeom prst="rect">
            <a:avLst/>
          </a:prstGeom>
          <a:noFill/>
        </p:spPr>
        <p:txBody>
          <a:bodyPr wrap="square" rtlCol="0">
            <a:spAutoFit/>
          </a:bodyPr>
          <a:lstStyle/>
          <a:p>
            <a:pPr marL="457200" indent="-457200">
              <a:buFont typeface="Calibri" panose="020F0502020204030204" pitchFamily="34" charset="0"/>
              <a:buChar char="+"/>
            </a:pPr>
            <a:r>
              <a:rPr lang="sv-SE" sz="2800" dirty="0"/>
              <a:t>Volymökning (8,4 mnkr)</a:t>
            </a:r>
          </a:p>
        </p:txBody>
      </p:sp>
      <p:sp>
        <p:nvSpPr>
          <p:cNvPr id="5" name="textruta 4">
            <a:extLst>
              <a:ext uri="{FF2B5EF4-FFF2-40B4-BE49-F238E27FC236}">
                <a16:creationId xmlns:a16="http://schemas.microsoft.com/office/drawing/2014/main" id="{38E74370-8D14-976B-99CB-654CDAC6423C}"/>
              </a:ext>
            </a:extLst>
          </p:cNvPr>
          <p:cNvSpPr txBox="1"/>
          <p:nvPr/>
        </p:nvSpPr>
        <p:spPr>
          <a:xfrm>
            <a:off x="332508" y="3253509"/>
            <a:ext cx="8811492" cy="3108543"/>
          </a:xfrm>
          <a:prstGeom prst="rect">
            <a:avLst/>
          </a:prstGeom>
          <a:noFill/>
        </p:spPr>
        <p:txBody>
          <a:bodyPr wrap="square" rtlCol="0">
            <a:spAutoFit/>
          </a:bodyPr>
          <a:lstStyle/>
          <a:p>
            <a:pPr marL="457200" indent="-457200">
              <a:buFont typeface="Calibri" panose="020F0502020204030204" pitchFamily="34" charset="0"/>
              <a:buChar char="-"/>
            </a:pPr>
            <a:r>
              <a:rPr lang="sv-SE" sz="2800" dirty="0"/>
              <a:t>Hyreskostnader (-2,1 mnkr)</a:t>
            </a:r>
          </a:p>
          <a:p>
            <a:pPr marL="457200" indent="-457200">
              <a:buFont typeface="Calibri" panose="020F0502020204030204" pitchFamily="34" charset="0"/>
              <a:buChar char="-"/>
            </a:pPr>
            <a:r>
              <a:rPr lang="sv-SE" sz="2800" dirty="0"/>
              <a:t>Bilkostnader (-1,0 mnkr)</a:t>
            </a:r>
          </a:p>
          <a:p>
            <a:pPr marL="457200" indent="-457200">
              <a:buFont typeface="Calibri" panose="020F0502020204030204" pitchFamily="34" charset="0"/>
              <a:buChar char="-"/>
            </a:pPr>
            <a:r>
              <a:rPr lang="sv-SE" sz="2800" dirty="0"/>
              <a:t>Friskvårdsbidrag (-0,5 mnkr)</a:t>
            </a:r>
          </a:p>
          <a:p>
            <a:pPr marL="457200" indent="-457200">
              <a:buFont typeface="Calibri" panose="020F0502020204030204" pitchFamily="34" charset="0"/>
              <a:buChar char="-"/>
            </a:pPr>
            <a:endParaRPr lang="sv-SE" sz="2800" dirty="0"/>
          </a:p>
          <a:p>
            <a:r>
              <a:rPr lang="sv-SE" sz="2800" dirty="0"/>
              <a:t>Effektivisering med 1,2 mnkr täcks med prestationsbaserat statsbidrag för sjuksköterskor</a:t>
            </a:r>
          </a:p>
          <a:p>
            <a:endParaRPr lang="sv-SE" sz="2800" dirty="0"/>
          </a:p>
        </p:txBody>
      </p:sp>
      <p:graphicFrame>
        <p:nvGraphicFramePr>
          <p:cNvPr id="2" name="Tabell 1">
            <a:extLst>
              <a:ext uri="{FF2B5EF4-FFF2-40B4-BE49-F238E27FC236}">
                <a16:creationId xmlns:a16="http://schemas.microsoft.com/office/drawing/2014/main" id="{D493A311-886D-8AD4-974C-117B6CB0B06A}"/>
              </a:ext>
            </a:extLst>
          </p:cNvPr>
          <p:cNvGraphicFramePr>
            <a:graphicFrameLocks noGrp="1"/>
          </p:cNvGraphicFramePr>
          <p:nvPr>
            <p:extLst>
              <p:ext uri="{D42A27DB-BD31-4B8C-83A1-F6EECF244321}">
                <p14:modId xmlns:p14="http://schemas.microsoft.com/office/powerpoint/2010/main" val="1390571443"/>
              </p:ext>
            </p:extLst>
          </p:nvPr>
        </p:nvGraphicFramePr>
        <p:xfrm>
          <a:off x="245328" y="148856"/>
          <a:ext cx="8653344" cy="2133284"/>
        </p:xfrm>
        <a:graphic>
          <a:graphicData uri="http://schemas.openxmlformats.org/drawingml/2006/table">
            <a:tbl>
              <a:tblPr/>
              <a:tblGrid>
                <a:gridCol w="4982901">
                  <a:extLst>
                    <a:ext uri="{9D8B030D-6E8A-4147-A177-3AD203B41FA5}">
                      <a16:colId xmlns:a16="http://schemas.microsoft.com/office/drawing/2014/main" val="2813641205"/>
                    </a:ext>
                  </a:extLst>
                </a:gridCol>
                <a:gridCol w="1223481">
                  <a:extLst>
                    <a:ext uri="{9D8B030D-6E8A-4147-A177-3AD203B41FA5}">
                      <a16:colId xmlns:a16="http://schemas.microsoft.com/office/drawing/2014/main" val="577413723"/>
                    </a:ext>
                  </a:extLst>
                </a:gridCol>
                <a:gridCol w="1223481">
                  <a:extLst>
                    <a:ext uri="{9D8B030D-6E8A-4147-A177-3AD203B41FA5}">
                      <a16:colId xmlns:a16="http://schemas.microsoft.com/office/drawing/2014/main" val="14500587"/>
                    </a:ext>
                  </a:extLst>
                </a:gridCol>
                <a:gridCol w="1223481">
                  <a:extLst>
                    <a:ext uri="{9D8B030D-6E8A-4147-A177-3AD203B41FA5}">
                      <a16:colId xmlns:a16="http://schemas.microsoft.com/office/drawing/2014/main" val="1055847115"/>
                    </a:ext>
                  </a:extLst>
                </a:gridCol>
              </a:tblGrid>
              <a:tr h="850604">
                <a:tc>
                  <a:txBody>
                    <a:bodyPr/>
                    <a:lstStyle/>
                    <a:p>
                      <a:pPr algn="l" rtl="0" fontAlgn="ctr"/>
                      <a:r>
                        <a:rPr lang="sv-SE" sz="1400" b="1" i="0" u="none" strike="noStrike" dirty="0">
                          <a:solidFill>
                            <a:srgbClr val="000000"/>
                          </a:solidFill>
                          <a:effectLst/>
                          <a:latin typeface="Roboto" panose="02000000000000000000" pitchFamily="2" charset="0"/>
                        </a:rPr>
                        <a:t>Miljoner kronor</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r" rtl="0" fontAlgn="ctr"/>
                      <a:r>
                        <a:rPr lang="sv-SE" sz="1400" b="1" i="0" u="none" strike="noStrike">
                          <a:solidFill>
                            <a:srgbClr val="000000"/>
                          </a:solidFill>
                          <a:effectLst/>
                          <a:latin typeface="Roboto" panose="02000000000000000000" pitchFamily="2" charset="0"/>
                        </a:rPr>
                        <a:t>Budget 2024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r" rtl="0" fontAlgn="ctr"/>
                      <a:r>
                        <a:rPr lang="sv-SE" sz="1400" b="1" i="0" u="none" strike="noStrike" dirty="0">
                          <a:solidFill>
                            <a:srgbClr val="000000"/>
                          </a:solidFill>
                          <a:effectLst/>
                          <a:latin typeface="Roboto" panose="02000000000000000000" pitchFamily="2" charset="0"/>
                        </a:rPr>
                        <a:t>Prognos </a:t>
                      </a:r>
                    </a:p>
                    <a:p>
                      <a:pPr algn="r" rtl="0" fontAlgn="ctr"/>
                      <a:r>
                        <a:rPr lang="sv-SE" sz="1400" b="1" i="0" u="none" strike="noStrike" dirty="0">
                          <a:solidFill>
                            <a:srgbClr val="000000"/>
                          </a:solidFill>
                          <a:effectLst/>
                          <a:latin typeface="Roboto" panose="02000000000000000000" pitchFamily="2" charset="0"/>
                        </a:rPr>
                        <a:t>2024-10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tc>
                  <a:txBody>
                    <a:bodyPr/>
                    <a:lstStyle/>
                    <a:p>
                      <a:pPr algn="r" rtl="0" fontAlgn="ctr"/>
                      <a:r>
                        <a:rPr lang="sv-SE" sz="1400" b="1" i="0" u="none" strike="noStrike">
                          <a:solidFill>
                            <a:srgbClr val="000000"/>
                          </a:solidFill>
                          <a:effectLst/>
                          <a:latin typeface="Roboto" panose="02000000000000000000" pitchFamily="2" charset="0"/>
                        </a:rPr>
                        <a:t>Budget 2025</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73BF1F"/>
                    </a:solidFill>
                  </a:tcPr>
                </a:tc>
                <a:extLst>
                  <a:ext uri="{0D108BD9-81ED-4DB2-BD59-A6C34878D82A}">
                    <a16:rowId xmlns:a16="http://schemas.microsoft.com/office/drawing/2014/main" val="711757187"/>
                  </a:ext>
                </a:extLst>
              </a:tr>
              <a:tr h="204400">
                <a:tc>
                  <a:txBody>
                    <a:bodyPr/>
                    <a:lstStyle/>
                    <a:p>
                      <a:pPr algn="l" rtl="0" fontAlgn="ctr"/>
                      <a:r>
                        <a:rPr lang="sv-SE" sz="1400" b="1" i="0" u="none" strike="noStrike">
                          <a:solidFill>
                            <a:srgbClr val="000000"/>
                          </a:solidFill>
                          <a:effectLst/>
                          <a:latin typeface="Roboto" panose="02000000000000000000" pitchFamily="2" charset="0"/>
                        </a:rPr>
                        <a:t>Äldreomsorg</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-198,1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a:solidFill>
                            <a:srgbClr val="000000"/>
                          </a:solidFill>
                          <a:effectLst/>
                          <a:latin typeface="Roboto" panose="02000000000000000000" pitchFamily="2" charset="0"/>
                        </a:rPr>
                        <a:t>-205,0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tc>
                  <a:txBody>
                    <a:bodyPr/>
                    <a:lstStyle/>
                    <a:p>
                      <a:pPr algn="r" rtl="0" fontAlgn="ctr"/>
                      <a:r>
                        <a:rPr lang="sv-SE" sz="1400" b="1" i="0" u="none" strike="noStrike" dirty="0">
                          <a:solidFill>
                            <a:srgbClr val="000000"/>
                          </a:solidFill>
                          <a:effectLst/>
                          <a:latin typeface="Roboto" panose="02000000000000000000" pitchFamily="2" charset="0"/>
                        </a:rPr>
                        <a:t>-201,0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2508523305"/>
                  </a:ext>
                </a:extLst>
              </a:tr>
              <a:tr h="204400">
                <a:tc>
                  <a:txBody>
                    <a:bodyPr/>
                    <a:lstStyle/>
                    <a:p>
                      <a:pPr algn="l" rtl="0" fontAlgn="ctr"/>
                      <a:r>
                        <a:rPr lang="sv-SE" sz="1400" b="0" i="1" u="none" strike="noStrike" dirty="0">
                          <a:solidFill>
                            <a:srgbClr val="000000"/>
                          </a:solidFill>
                          <a:effectLst/>
                          <a:latin typeface="Roboto" panose="02000000000000000000" pitchFamily="2" charset="0"/>
                        </a:rPr>
                        <a:t>därav Övergripande ÄO</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-17,0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-10,4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-15,1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657582775"/>
                  </a:ext>
                </a:extLst>
              </a:tr>
              <a:tr h="204400">
                <a:tc>
                  <a:txBody>
                    <a:bodyPr/>
                    <a:lstStyle/>
                    <a:p>
                      <a:pPr algn="l" rtl="0" fontAlgn="ctr"/>
                      <a:r>
                        <a:rPr lang="sv-SE" sz="1400" b="0" i="1" u="none" strike="noStrike" dirty="0">
                          <a:solidFill>
                            <a:srgbClr val="000000"/>
                          </a:solidFill>
                          <a:effectLst/>
                          <a:latin typeface="Roboto" panose="02000000000000000000" pitchFamily="2" charset="0"/>
                        </a:rPr>
                        <a:t>därav Ordinärt boende</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-58,7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-63,0</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-57,4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3063586731"/>
                  </a:ext>
                </a:extLst>
              </a:tr>
              <a:tr h="214620">
                <a:tc>
                  <a:txBody>
                    <a:bodyPr/>
                    <a:lstStyle/>
                    <a:p>
                      <a:pPr algn="l" rtl="0" fontAlgn="ctr"/>
                      <a:r>
                        <a:rPr lang="sv-SE" sz="1400" b="0" i="1" u="none" strike="noStrike" dirty="0">
                          <a:solidFill>
                            <a:srgbClr val="000000"/>
                          </a:solidFill>
                          <a:effectLst/>
                          <a:latin typeface="Roboto" panose="02000000000000000000" pitchFamily="2" charset="0"/>
                        </a:rPr>
                        <a:t>därav </a:t>
                      </a:r>
                      <a:r>
                        <a:rPr lang="sv-SE" sz="1400" b="0" i="1" u="none" strike="noStrike" dirty="0" err="1">
                          <a:solidFill>
                            <a:srgbClr val="000000"/>
                          </a:solidFill>
                          <a:effectLst/>
                          <a:latin typeface="Roboto" panose="02000000000000000000" pitchFamily="2" charset="0"/>
                        </a:rPr>
                        <a:t>Hälso</a:t>
                      </a:r>
                      <a:r>
                        <a:rPr lang="sv-SE" sz="1400" b="0" i="1" u="none" strike="noStrike" dirty="0">
                          <a:solidFill>
                            <a:srgbClr val="000000"/>
                          </a:solidFill>
                          <a:effectLst/>
                          <a:latin typeface="Roboto" panose="02000000000000000000" pitchFamily="2" charset="0"/>
                        </a:rPr>
                        <a:t> och sjukvård</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-27,1</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-26,2</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-27,8</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3768185465"/>
                  </a:ext>
                </a:extLst>
              </a:tr>
              <a:tr h="214620">
                <a:tc>
                  <a:txBody>
                    <a:bodyPr/>
                    <a:lstStyle/>
                    <a:p>
                      <a:pPr algn="l" rtl="0" fontAlgn="ctr"/>
                      <a:r>
                        <a:rPr lang="sv-SE" sz="1400" b="0" i="1" u="none" strike="noStrike">
                          <a:solidFill>
                            <a:srgbClr val="000000"/>
                          </a:solidFill>
                          <a:effectLst/>
                          <a:latin typeface="Roboto" panose="02000000000000000000" pitchFamily="2" charset="0"/>
                        </a:rPr>
                        <a:t>därav Särskilt boende</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-90,6</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-98,7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-95,3</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1990612778"/>
                  </a:ext>
                </a:extLst>
              </a:tr>
              <a:tr h="204400">
                <a:tc>
                  <a:txBody>
                    <a:bodyPr/>
                    <a:lstStyle/>
                    <a:p>
                      <a:pPr algn="l" rtl="0" fontAlgn="ctr"/>
                      <a:r>
                        <a:rPr lang="sv-SE" sz="1400" b="0" i="1" u="none" strike="noStrike">
                          <a:solidFill>
                            <a:srgbClr val="000000"/>
                          </a:solidFill>
                          <a:effectLst/>
                          <a:latin typeface="Roboto" panose="02000000000000000000" pitchFamily="2" charset="0"/>
                        </a:rPr>
                        <a:t>därav Övriga insatser inom ÄO</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-4,7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a:solidFill>
                            <a:srgbClr val="000000"/>
                          </a:solidFill>
                          <a:effectLst/>
                          <a:latin typeface="Roboto" panose="02000000000000000000" pitchFamily="2" charset="0"/>
                        </a:rPr>
                        <a:t>-6,7</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r" rtl="0" fontAlgn="ctr"/>
                      <a:r>
                        <a:rPr lang="sv-SE" sz="1400" b="0" i="1" u="none" strike="noStrike" dirty="0">
                          <a:solidFill>
                            <a:srgbClr val="000000"/>
                          </a:solidFill>
                          <a:effectLst/>
                          <a:latin typeface="Roboto" panose="02000000000000000000" pitchFamily="2" charset="0"/>
                        </a:rPr>
                        <a:t>-5,4</a:t>
                      </a:r>
                    </a:p>
                  </a:txBody>
                  <a:tcPr marL="0" marR="0" marT="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7CD"/>
                    </a:solidFill>
                  </a:tcPr>
                </a:tc>
                <a:extLst>
                  <a:ext uri="{0D108BD9-81ED-4DB2-BD59-A6C34878D82A}">
                    <a16:rowId xmlns:a16="http://schemas.microsoft.com/office/drawing/2014/main" val="917059671"/>
                  </a:ext>
                </a:extLst>
              </a:tr>
            </a:tbl>
          </a:graphicData>
        </a:graphic>
      </p:graphicFrame>
    </p:spTree>
    <p:extLst>
      <p:ext uri="{BB962C8B-B14F-4D97-AF65-F5344CB8AC3E}">
        <p14:creationId xmlns:p14="http://schemas.microsoft.com/office/powerpoint/2010/main" val="1076259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DB7C7-2381-3035-6F9A-2E2C1E7FDD15}"/>
            </a:ext>
          </a:extLst>
        </p:cNvPr>
        <p:cNvGrpSpPr/>
        <p:nvPr/>
      </p:nvGrpSpPr>
      <p:grpSpPr>
        <a:xfrm>
          <a:off x="0" y="0"/>
          <a:ext cx="0" cy="0"/>
          <a:chOff x="0" y="0"/>
          <a:chExt cx="0" cy="0"/>
        </a:xfrm>
      </p:grpSpPr>
      <p:graphicFrame>
        <p:nvGraphicFramePr>
          <p:cNvPr id="6" name="Tabell 5">
            <a:extLst>
              <a:ext uri="{FF2B5EF4-FFF2-40B4-BE49-F238E27FC236}">
                <a16:creationId xmlns:a16="http://schemas.microsoft.com/office/drawing/2014/main" id="{00090B1B-7430-E9DF-B80F-2541D713870D}"/>
              </a:ext>
            </a:extLst>
          </p:cNvPr>
          <p:cNvGraphicFramePr>
            <a:graphicFrameLocks noGrp="1"/>
          </p:cNvGraphicFramePr>
          <p:nvPr>
            <p:extLst>
              <p:ext uri="{D42A27DB-BD31-4B8C-83A1-F6EECF244321}">
                <p14:modId xmlns:p14="http://schemas.microsoft.com/office/powerpoint/2010/main" val="4293576507"/>
              </p:ext>
            </p:extLst>
          </p:nvPr>
        </p:nvGraphicFramePr>
        <p:xfrm>
          <a:off x="568035" y="1468582"/>
          <a:ext cx="8007929" cy="2068945"/>
        </p:xfrm>
        <a:graphic>
          <a:graphicData uri="http://schemas.openxmlformats.org/drawingml/2006/table">
            <a:tbl>
              <a:tblPr firstRow="1" firstCol="1" bandRow="1"/>
              <a:tblGrid>
                <a:gridCol w="2994729">
                  <a:extLst>
                    <a:ext uri="{9D8B030D-6E8A-4147-A177-3AD203B41FA5}">
                      <a16:colId xmlns:a16="http://schemas.microsoft.com/office/drawing/2014/main" val="1331498622"/>
                    </a:ext>
                  </a:extLst>
                </a:gridCol>
                <a:gridCol w="1002640">
                  <a:extLst>
                    <a:ext uri="{9D8B030D-6E8A-4147-A177-3AD203B41FA5}">
                      <a16:colId xmlns:a16="http://schemas.microsoft.com/office/drawing/2014/main" val="2059103733"/>
                    </a:ext>
                  </a:extLst>
                </a:gridCol>
                <a:gridCol w="1002640">
                  <a:extLst>
                    <a:ext uri="{9D8B030D-6E8A-4147-A177-3AD203B41FA5}">
                      <a16:colId xmlns:a16="http://schemas.microsoft.com/office/drawing/2014/main" val="2351655941"/>
                    </a:ext>
                  </a:extLst>
                </a:gridCol>
                <a:gridCol w="1002640">
                  <a:extLst>
                    <a:ext uri="{9D8B030D-6E8A-4147-A177-3AD203B41FA5}">
                      <a16:colId xmlns:a16="http://schemas.microsoft.com/office/drawing/2014/main" val="1338077729"/>
                    </a:ext>
                  </a:extLst>
                </a:gridCol>
                <a:gridCol w="1002640">
                  <a:extLst>
                    <a:ext uri="{9D8B030D-6E8A-4147-A177-3AD203B41FA5}">
                      <a16:colId xmlns:a16="http://schemas.microsoft.com/office/drawing/2014/main" val="1782874632"/>
                    </a:ext>
                  </a:extLst>
                </a:gridCol>
                <a:gridCol w="1002640">
                  <a:extLst>
                    <a:ext uri="{9D8B030D-6E8A-4147-A177-3AD203B41FA5}">
                      <a16:colId xmlns:a16="http://schemas.microsoft.com/office/drawing/2014/main" val="3699885813"/>
                    </a:ext>
                  </a:extLst>
                </a:gridCol>
              </a:tblGrid>
              <a:tr h="827578">
                <a:tc>
                  <a:txBody>
                    <a:bodyPr/>
                    <a:lstStyle/>
                    <a:p>
                      <a:r>
                        <a:rPr lang="sv-SE" sz="16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Miljoner kronor</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3BF1F"/>
                    </a:solidFill>
                  </a:tcPr>
                </a:tc>
                <a:tc>
                  <a:txBody>
                    <a:bodyPr/>
                    <a:lstStyle/>
                    <a:p>
                      <a:pPr algn="r"/>
                      <a:r>
                        <a:rPr lang="sv-SE" sz="16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Budget 2025</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3BF1F"/>
                    </a:solidFill>
                  </a:tcPr>
                </a:tc>
                <a:tc>
                  <a:txBody>
                    <a:bodyPr/>
                    <a:lstStyle/>
                    <a:p>
                      <a:pPr algn="r"/>
                      <a:r>
                        <a:rPr lang="sv-SE" sz="16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Budget Plan 2026</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3BF1F"/>
                    </a:solidFill>
                  </a:tcPr>
                </a:tc>
                <a:tc>
                  <a:txBody>
                    <a:bodyPr/>
                    <a:lstStyle/>
                    <a:p>
                      <a:pPr algn="r"/>
                      <a:r>
                        <a:rPr lang="sv-SE" sz="16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Budget Plan 2027</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3BF1F"/>
                    </a:solidFill>
                  </a:tcPr>
                </a:tc>
                <a:tc>
                  <a:txBody>
                    <a:bodyPr/>
                    <a:lstStyle/>
                    <a:p>
                      <a:pPr algn="r"/>
                      <a:r>
                        <a:rPr lang="sv-SE" sz="16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Budget Plan 2028</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3BF1F"/>
                    </a:solidFill>
                  </a:tcPr>
                </a:tc>
                <a:tc>
                  <a:txBody>
                    <a:bodyPr/>
                    <a:lstStyle/>
                    <a:p>
                      <a:pPr algn="r"/>
                      <a:r>
                        <a:rPr lang="sv-SE" sz="16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Budget Plan 2029</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3BF1F"/>
                    </a:solidFill>
                  </a:tcPr>
                </a:tc>
                <a:extLst>
                  <a:ext uri="{0D108BD9-81ED-4DB2-BD59-A6C34878D82A}">
                    <a16:rowId xmlns:a16="http://schemas.microsoft.com/office/drawing/2014/main" val="2887966720"/>
                  </a:ext>
                </a:extLst>
              </a:tr>
              <a:tr h="413789">
                <a:tc>
                  <a:txBody>
                    <a:bodyPr/>
                    <a:lstStyle/>
                    <a:p>
                      <a:r>
                        <a:rPr lang="sv-SE" sz="16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Inventarier</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sv-SE" sz="16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0,2</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sv-SE" sz="16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0,2</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sv-SE" sz="16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0,2</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sv-SE" sz="16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0,2</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sv-SE" sz="16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0,2</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07364857"/>
                  </a:ext>
                </a:extLst>
              </a:tr>
              <a:tr h="413789">
                <a:tc>
                  <a:txBody>
                    <a:bodyPr/>
                    <a:lstStyle/>
                    <a:p>
                      <a:r>
                        <a:rPr lang="sv-SE" sz="16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Gruppbostäder</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algn="r"/>
                      <a:r>
                        <a:rPr lang="sv-SE" sz="16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10,0</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algn="r"/>
                      <a:r>
                        <a:rPr lang="sv-SE" sz="16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19,0</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r>
                        <a:rPr lang="sv-SE" sz="1600">
                          <a:effectLst/>
                          <a:latin typeface="Times New Roman" panose="02020603050405020304" pitchFamily="18" charset="0"/>
                          <a:ea typeface="Times New Roman" panose="02020603050405020304" pitchFamily="18" charset="0"/>
                          <a:cs typeface="Arial" panose="020B0604020202020204" pitchFamily="34"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r>
                        <a:rPr lang="sv-SE" sz="1600">
                          <a:effectLst/>
                          <a:latin typeface="Times New Roman" panose="02020603050405020304" pitchFamily="18" charset="0"/>
                          <a:ea typeface="Times New Roman" panose="02020603050405020304" pitchFamily="18" charset="0"/>
                          <a:cs typeface="Arial" panose="020B0604020202020204" pitchFamily="34"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r>
                        <a:rPr lang="sv-SE" sz="1600">
                          <a:effectLst/>
                          <a:latin typeface="Times New Roman" panose="02020603050405020304" pitchFamily="18" charset="0"/>
                          <a:ea typeface="Times New Roman" panose="02020603050405020304" pitchFamily="18" charset="0"/>
                          <a:cs typeface="Arial" panose="020B0604020202020204" pitchFamily="34"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42927479"/>
                  </a:ext>
                </a:extLst>
              </a:tr>
              <a:tr h="413789">
                <a:tc>
                  <a:txBody>
                    <a:bodyPr/>
                    <a:lstStyle/>
                    <a:p>
                      <a:r>
                        <a:rPr lang="sv-SE" sz="16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Summa Socialnämnd</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3F7CD"/>
                    </a:solidFill>
                  </a:tcPr>
                </a:tc>
                <a:tc>
                  <a:txBody>
                    <a:bodyPr/>
                    <a:lstStyle/>
                    <a:p>
                      <a:pPr algn="r"/>
                      <a:r>
                        <a:rPr lang="sv-SE" sz="16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10,2</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3F7CD"/>
                    </a:solidFill>
                  </a:tcPr>
                </a:tc>
                <a:tc>
                  <a:txBody>
                    <a:bodyPr/>
                    <a:lstStyle/>
                    <a:p>
                      <a:pPr algn="r"/>
                      <a:r>
                        <a:rPr lang="sv-SE" sz="16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19,0</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3F7CD"/>
                    </a:solidFill>
                  </a:tcPr>
                </a:tc>
                <a:tc>
                  <a:txBody>
                    <a:bodyPr/>
                    <a:lstStyle/>
                    <a:p>
                      <a:pPr algn="r"/>
                      <a:r>
                        <a:rPr lang="sv-SE" sz="16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0,2</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3F7CD"/>
                    </a:solidFill>
                  </a:tcPr>
                </a:tc>
                <a:tc>
                  <a:txBody>
                    <a:bodyPr/>
                    <a:lstStyle/>
                    <a:p>
                      <a:pPr algn="r"/>
                      <a:r>
                        <a:rPr lang="sv-SE" sz="16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0,2</a:t>
                      </a:r>
                      <a:endParaRPr lang="sv-SE" sz="16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3F7CD"/>
                    </a:solidFill>
                  </a:tcPr>
                </a:tc>
                <a:tc>
                  <a:txBody>
                    <a:bodyPr/>
                    <a:lstStyle/>
                    <a:p>
                      <a:pPr algn="r"/>
                      <a:r>
                        <a:rPr lang="sv-SE" sz="16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0,2</a:t>
                      </a:r>
                      <a:endParaRPr lang="sv-SE"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3F7CD"/>
                    </a:solidFill>
                  </a:tcPr>
                </a:tc>
                <a:extLst>
                  <a:ext uri="{0D108BD9-81ED-4DB2-BD59-A6C34878D82A}">
                    <a16:rowId xmlns:a16="http://schemas.microsoft.com/office/drawing/2014/main" val="908088436"/>
                  </a:ext>
                </a:extLst>
              </a:tr>
            </a:tbl>
          </a:graphicData>
        </a:graphic>
      </p:graphicFrame>
      <p:sp>
        <p:nvSpPr>
          <p:cNvPr id="7" name="Rubrik 2">
            <a:extLst>
              <a:ext uri="{FF2B5EF4-FFF2-40B4-BE49-F238E27FC236}">
                <a16:creationId xmlns:a16="http://schemas.microsoft.com/office/drawing/2014/main" id="{0CC1614E-9420-9289-B87E-720E06FEE044}"/>
              </a:ext>
            </a:extLst>
          </p:cNvPr>
          <p:cNvSpPr>
            <a:spLocks noGrp="1"/>
          </p:cNvSpPr>
          <p:nvPr>
            <p:ph type="title"/>
          </p:nvPr>
        </p:nvSpPr>
        <p:spPr>
          <a:xfrm>
            <a:off x="568035" y="424492"/>
            <a:ext cx="6865957" cy="821365"/>
          </a:xfrm>
        </p:spPr>
        <p:txBody>
          <a:bodyPr>
            <a:normAutofit/>
          </a:bodyPr>
          <a:lstStyle/>
          <a:p>
            <a:r>
              <a:rPr lang="sv-SE" sz="3600" dirty="0"/>
              <a:t>Investeringsbudget</a:t>
            </a:r>
          </a:p>
        </p:txBody>
      </p:sp>
    </p:spTree>
    <p:extLst>
      <p:ext uri="{BB962C8B-B14F-4D97-AF65-F5344CB8AC3E}">
        <p14:creationId xmlns:p14="http://schemas.microsoft.com/office/powerpoint/2010/main" val="2934241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7533" y="4198103"/>
            <a:ext cx="659646" cy="659646"/>
          </a:xfrm>
          <a:prstGeom prst="rect">
            <a:avLst/>
          </a:prstGeom>
        </p:spPr>
      </p:pic>
      <p:pic>
        <p:nvPicPr>
          <p:cNvPr id="5" name="Bildobjekt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77533" y="3446100"/>
            <a:ext cx="659646" cy="659646"/>
          </a:xfrm>
          <a:prstGeom prst="rect">
            <a:avLst/>
          </a:prstGeom>
        </p:spPr>
      </p:pic>
      <p:pic>
        <p:nvPicPr>
          <p:cNvPr id="6" name="Bildobjekt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82854" y="2717297"/>
            <a:ext cx="659646" cy="659646"/>
          </a:xfrm>
          <a:prstGeom prst="rect">
            <a:avLst/>
          </a:prstGeom>
        </p:spPr>
      </p:pic>
      <p:pic>
        <p:nvPicPr>
          <p:cNvPr id="7" name="Bildobjekt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33010" y="4198103"/>
            <a:ext cx="659646" cy="659646"/>
          </a:xfrm>
          <a:prstGeom prst="rect">
            <a:avLst/>
          </a:prstGeom>
        </p:spPr>
      </p:pic>
      <p:pic>
        <p:nvPicPr>
          <p:cNvPr id="8" name="Bildobjekt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020299" y="3446100"/>
            <a:ext cx="659646" cy="659646"/>
          </a:xfrm>
          <a:prstGeom prst="rect">
            <a:avLst/>
          </a:prstGeom>
        </p:spPr>
      </p:pic>
      <p:pic>
        <p:nvPicPr>
          <p:cNvPr id="9" name="Bildobjekt 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33010" y="2718774"/>
            <a:ext cx="659646" cy="659646"/>
          </a:xfrm>
          <a:prstGeom prst="rect">
            <a:avLst/>
          </a:prstGeom>
        </p:spPr>
      </p:pic>
      <p:pic>
        <p:nvPicPr>
          <p:cNvPr id="10" name="Bildobjekt 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277756" y="1988494"/>
            <a:ext cx="659646" cy="659646"/>
          </a:xfrm>
          <a:prstGeom prst="rect">
            <a:avLst/>
          </a:prstGeom>
        </p:spPr>
      </p:pic>
      <p:pic>
        <p:nvPicPr>
          <p:cNvPr id="11" name="Bildobjekt 1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040839" y="1988494"/>
            <a:ext cx="659646" cy="659646"/>
          </a:xfrm>
          <a:prstGeom prst="rect">
            <a:avLst/>
          </a:prstGeom>
        </p:spPr>
      </p:pic>
      <p:pic>
        <p:nvPicPr>
          <p:cNvPr id="12" name="Bildobjekt 11"/>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277533" y="1210040"/>
            <a:ext cx="659646" cy="659646"/>
          </a:xfrm>
          <a:prstGeom prst="rect">
            <a:avLst/>
          </a:prstGeom>
        </p:spPr>
      </p:pic>
      <p:pic>
        <p:nvPicPr>
          <p:cNvPr id="13" name="Bildobjekt 12"/>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040839" y="1211074"/>
            <a:ext cx="659646" cy="659646"/>
          </a:xfrm>
          <a:prstGeom prst="rect">
            <a:avLst/>
          </a:prstGeom>
        </p:spPr>
      </p:pic>
      <p:pic>
        <p:nvPicPr>
          <p:cNvPr id="14" name="Bildobjekt 13"/>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844562" y="4221450"/>
            <a:ext cx="659646" cy="659646"/>
          </a:xfrm>
          <a:prstGeom prst="rect">
            <a:avLst/>
          </a:prstGeom>
        </p:spPr>
      </p:pic>
      <p:pic>
        <p:nvPicPr>
          <p:cNvPr id="15" name="Bildobjekt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827716" y="3446100"/>
            <a:ext cx="659646" cy="659646"/>
          </a:xfrm>
          <a:prstGeom prst="rect">
            <a:avLst/>
          </a:prstGeom>
        </p:spPr>
      </p:pic>
      <p:pic>
        <p:nvPicPr>
          <p:cNvPr id="16" name="Bildobjekt 15"/>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827716" y="2717297"/>
            <a:ext cx="659646" cy="659646"/>
          </a:xfrm>
          <a:prstGeom prst="rect">
            <a:avLst/>
          </a:prstGeom>
        </p:spPr>
      </p:pic>
      <p:pic>
        <p:nvPicPr>
          <p:cNvPr id="17" name="Bildobjekt 16"/>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827716" y="1988494"/>
            <a:ext cx="659646" cy="659646"/>
          </a:xfrm>
          <a:prstGeom prst="rect">
            <a:avLst/>
          </a:prstGeom>
        </p:spPr>
      </p:pic>
      <p:pic>
        <p:nvPicPr>
          <p:cNvPr id="18" name="Bildobjekt 17"/>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3827716" y="1211074"/>
            <a:ext cx="659646" cy="659646"/>
          </a:xfrm>
          <a:prstGeom prst="rect">
            <a:avLst/>
          </a:prstGeom>
        </p:spPr>
      </p:pic>
      <p:pic>
        <p:nvPicPr>
          <p:cNvPr id="19" name="Bildobjekt 18"/>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4610454" y="4221450"/>
            <a:ext cx="659646" cy="659646"/>
          </a:xfrm>
          <a:prstGeom prst="rect">
            <a:avLst/>
          </a:prstGeom>
        </p:spPr>
      </p:pic>
      <p:pic>
        <p:nvPicPr>
          <p:cNvPr id="20" name="Bildobjekt 19"/>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610454" y="3435017"/>
            <a:ext cx="659646" cy="659646"/>
          </a:xfrm>
          <a:prstGeom prst="rect">
            <a:avLst/>
          </a:prstGeom>
        </p:spPr>
      </p:pic>
      <p:pic>
        <p:nvPicPr>
          <p:cNvPr id="21" name="Bildobjekt 20"/>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4610454" y="2717297"/>
            <a:ext cx="659646" cy="659646"/>
          </a:xfrm>
          <a:prstGeom prst="rect">
            <a:avLst/>
          </a:prstGeom>
        </p:spPr>
      </p:pic>
      <p:pic>
        <p:nvPicPr>
          <p:cNvPr id="22" name="Bildobjekt 21"/>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4614593" y="1988494"/>
            <a:ext cx="659646" cy="659646"/>
          </a:xfrm>
          <a:prstGeom prst="rect">
            <a:avLst/>
          </a:prstGeom>
        </p:spPr>
      </p:pic>
      <p:pic>
        <p:nvPicPr>
          <p:cNvPr id="23" name="Bildobjekt 22"/>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4614593" y="1213143"/>
            <a:ext cx="659646" cy="659646"/>
          </a:xfrm>
          <a:prstGeom prst="rect">
            <a:avLst/>
          </a:prstGeom>
        </p:spPr>
      </p:pic>
      <p:pic>
        <p:nvPicPr>
          <p:cNvPr id="24" name="Bildobjekt 23"/>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5417871" y="4221894"/>
            <a:ext cx="659646" cy="659646"/>
          </a:xfrm>
          <a:prstGeom prst="rect">
            <a:avLst/>
          </a:prstGeom>
        </p:spPr>
      </p:pic>
      <p:pic>
        <p:nvPicPr>
          <p:cNvPr id="25" name="Bildobjekt 24"/>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5417871" y="3435017"/>
            <a:ext cx="659646" cy="659646"/>
          </a:xfrm>
          <a:prstGeom prst="rect">
            <a:avLst/>
          </a:prstGeom>
        </p:spPr>
      </p:pic>
      <p:pic>
        <p:nvPicPr>
          <p:cNvPr id="26" name="Bildobjekt 25"/>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5403094" y="2717297"/>
            <a:ext cx="659646" cy="659646"/>
          </a:xfrm>
          <a:prstGeom prst="rect">
            <a:avLst/>
          </a:prstGeom>
        </p:spPr>
      </p:pic>
      <p:pic>
        <p:nvPicPr>
          <p:cNvPr id="27" name="Bildobjekt 26"/>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5399400" y="1994257"/>
            <a:ext cx="659646" cy="659646"/>
          </a:xfrm>
          <a:prstGeom prst="rect">
            <a:avLst/>
          </a:prstGeom>
        </p:spPr>
      </p:pic>
      <p:pic>
        <p:nvPicPr>
          <p:cNvPr id="28" name="Bildobjekt 27"/>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5399400" y="1211074"/>
            <a:ext cx="659646" cy="659646"/>
          </a:xfrm>
          <a:prstGeom prst="rect">
            <a:avLst/>
          </a:prstGeom>
        </p:spPr>
      </p:pic>
      <p:pic>
        <p:nvPicPr>
          <p:cNvPr id="29" name="Bildobjekt 28"/>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6158792" y="4221894"/>
            <a:ext cx="659646" cy="659646"/>
          </a:xfrm>
          <a:prstGeom prst="rect">
            <a:avLst/>
          </a:prstGeom>
        </p:spPr>
      </p:pic>
      <p:pic>
        <p:nvPicPr>
          <p:cNvPr id="30" name="Bildobjekt 29"/>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6158792" y="3435017"/>
            <a:ext cx="659646" cy="659646"/>
          </a:xfrm>
          <a:prstGeom prst="rect">
            <a:avLst/>
          </a:prstGeom>
        </p:spPr>
      </p:pic>
      <p:pic>
        <p:nvPicPr>
          <p:cNvPr id="31" name="Bildobjekt 30"/>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6158792" y="2717297"/>
            <a:ext cx="659646" cy="659646"/>
          </a:xfrm>
          <a:prstGeom prst="rect">
            <a:avLst/>
          </a:prstGeom>
        </p:spPr>
      </p:pic>
      <p:pic>
        <p:nvPicPr>
          <p:cNvPr id="32" name="Bildobjekt 31"/>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6158792" y="1994257"/>
            <a:ext cx="659646" cy="659646"/>
          </a:xfrm>
          <a:prstGeom prst="rect">
            <a:avLst/>
          </a:prstGeom>
        </p:spPr>
      </p:pic>
      <p:pic>
        <p:nvPicPr>
          <p:cNvPr id="33" name="Bildobjekt 32"/>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6158792" y="1211074"/>
            <a:ext cx="659646" cy="659646"/>
          </a:xfrm>
          <a:prstGeom prst="rect">
            <a:avLst/>
          </a:prstGeom>
        </p:spPr>
      </p:pic>
    </p:spTree>
    <p:extLst>
      <p:ext uri="{BB962C8B-B14F-4D97-AF65-F5344CB8AC3E}">
        <p14:creationId xmlns:p14="http://schemas.microsoft.com/office/powerpoint/2010/main" val="1490015275"/>
      </p:ext>
    </p:extLst>
  </p:cSld>
  <p:clrMapOvr>
    <a:masterClrMapping/>
  </p:clrMapOvr>
</p:sld>
</file>

<file path=ppt/theme/theme1.xml><?xml version="1.0" encoding="utf-8"?>
<a:theme xmlns:a="http://schemas.openxmlformats.org/drawingml/2006/main" name="Götene Kommun 4x3">
  <a:themeElements>
    <a:clrScheme name="Götene 1">
      <a:dk1>
        <a:srgbClr val="000000"/>
      </a:dk1>
      <a:lt1>
        <a:srgbClr val="FFFFFF"/>
      </a:lt1>
      <a:dk2>
        <a:srgbClr val="006A5C"/>
      </a:dk2>
      <a:lt2>
        <a:srgbClr val="E3DED1"/>
      </a:lt2>
      <a:accent1>
        <a:srgbClr val="73BF1F"/>
      </a:accent1>
      <a:accent2>
        <a:srgbClr val="4FB3D3"/>
      </a:accent2>
      <a:accent3>
        <a:srgbClr val="005587"/>
      </a:accent3>
      <a:accent4>
        <a:srgbClr val="4E8542"/>
      </a:accent4>
      <a:accent5>
        <a:srgbClr val="D53F77"/>
      </a:accent5>
      <a:accent6>
        <a:srgbClr val="F2A900"/>
      </a:accent6>
      <a:hlink>
        <a:srgbClr val="4FB3D3"/>
      </a:hlink>
      <a:folHlink>
        <a:srgbClr val="A61900"/>
      </a:folHlink>
    </a:clrScheme>
    <a:fontScheme name="Office-t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5035F84-643E-479E-A1BF-1E56A8616C67}" vid="{D6ADE476-9F3D-42B1-A45F-3BC46E1CE2A7}"/>
    </a:ext>
  </a:extLst>
</a:theme>
</file>

<file path=ppt/theme/theme2.xml><?xml version="1.0" encoding="utf-8"?>
<a:theme xmlns:a="http://schemas.openxmlformats.org/drawingml/2006/main" name="Götene Kommun">
  <a:themeElements>
    <a:clrScheme name="Götene 1">
      <a:dk1>
        <a:srgbClr val="000000"/>
      </a:dk1>
      <a:lt1>
        <a:srgbClr val="FFFFFF"/>
      </a:lt1>
      <a:dk2>
        <a:srgbClr val="006A5C"/>
      </a:dk2>
      <a:lt2>
        <a:srgbClr val="E3DED1"/>
      </a:lt2>
      <a:accent1>
        <a:srgbClr val="73BF1F"/>
      </a:accent1>
      <a:accent2>
        <a:srgbClr val="4FB3D3"/>
      </a:accent2>
      <a:accent3>
        <a:srgbClr val="005587"/>
      </a:accent3>
      <a:accent4>
        <a:srgbClr val="4E8542"/>
      </a:accent4>
      <a:accent5>
        <a:srgbClr val="D53F77"/>
      </a:accent5>
      <a:accent6>
        <a:srgbClr val="F2A900"/>
      </a:accent6>
      <a:hlink>
        <a:srgbClr val="4FB3D3"/>
      </a:hlink>
      <a:folHlink>
        <a:srgbClr val="A61900"/>
      </a:folHlink>
    </a:clrScheme>
    <a:fontScheme name="Office-t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5035F84-643E-479E-A1BF-1E56A8616C67}" vid="{968A08BE-39BE-4C74-ABAA-9783D6ED5850}"/>
    </a:ext>
  </a:extLst>
</a:theme>
</file>

<file path=ppt/theme/theme3.xml><?xml version="1.0" encoding="utf-8"?>
<a:theme xmlns:a="http://schemas.openxmlformats.org/drawingml/2006/main" name="Götene Kommun - Kapitelsida bild">
  <a:themeElements>
    <a:clrScheme name="Götene 1">
      <a:dk1>
        <a:srgbClr val="000000"/>
      </a:dk1>
      <a:lt1>
        <a:srgbClr val="FFFFFF"/>
      </a:lt1>
      <a:dk2>
        <a:srgbClr val="006A5C"/>
      </a:dk2>
      <a:lt2>
        <a:srgbClr val="E3DED1"/>
      </a:lt2>
      <a:accent1>
        <a:srgbClr val="73BF1F"/>
      </a:accent1>
      <a:accent2>
        <a:srgbClr val="4FB3D3"/>
      </a:accent2>
      <a:accent3>
        <a:srgbClr val="005587"/>
      </a:accent3>
      <a:accent4>
        <a:srgbClr val="4E8542"/>
      </a:accent4>
      <a:accent5>
        <a:srgbClr val="D53F77"/>
      </a:accent5>
      <a:accent6>
        <a:srgbClr val="F2A900"/>
      </a:accent6>
      <a:hlink>
        <a:srgbClr val="4FB3D3"/>
      </a:hlink>
      <a:folHlink>
        <a:srgbClr val="A61900"/>
      </a:folHlink>
    </a:clrScheme>
    <a:fontScheme name="Office-t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5035F84-643E-479E-A1BF-1E56A8616C67}" vid="{D5E27E40-F3B2-45C3-9536-CCF40B885824}"/>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 standardbredd 4x3</Template>
  <TotalTime>3776</TotalTime>
  <Words>1168</Words>
  <Application>Microsoft Office PowerPoint</Application>
  <PresentationFormat>Bildspel på skärmen (4:3)</PresentationFormat>
  <Paragraphs>373</Paragraphs>
  <Slides>10</Slides>
  <Notes>10</Notes>
  <HiddenSlides>0</HiddenSlides>
  <MMClips>0</MMClips>
  <ScaleCrop>false</ScaleCrop>
  <HeadingPairs>
    <vt:vector size="6" baseType="variant">
      <vt:variant>
        <vt:lpstr>Använt teckensnitt</vt:lpstr>
      </vt:variant>
      <vt:variant>
        <vt:i4>5</vt:i4>
      </vt:variant>
      <vt:variant>
        <vt:lpstr>Tema</vt:lpstr>
      </vt:variant>
      <vt:variant>
        <vt:i4>3</vt:i4>
      </vt:variant>
      <vt:variant>
        <vt:lpstr>Bildrubriker</vt:lpstr>
      </vt:variant>
      <vt:variant>
        <vt:i4>10</vt:i4>
      </vt:variant>
    </vt:vector>
  </HeadingPairs>
  <TitlesOfParts>
    <vt:vector size="18" baseType="lpstr">
      <vt:lpstr>Arial</vt:lpstr>
      <vt:lpstr>Calibri</vt:lpstr>
      <vt:lpstr>Roboto</vt:lpstr>
      <vt:lpstr>Times New Roman</vt:lpstr>
      <vt:lpstr>Trebuchet MS</vt:lpstr>
      <vt:lpstr>Götene Kommun 4x3</vt:lpstr>
      <vt:lpstr>Götene Kommun</vt:lpstr>
      <vt:lpstr>Götene Kommun - Kapitelsida bild</vt:lpstr>
      <vt:lpstr>Budget 2025  plan 2026-2027 samt investeringsbudget 2025-2029</vt:lpstr>
      <vt:lpstr>PowerPoint-presentation</vt:lpstr>
      <vt:lpstr>Sektor Omsorg (verksamhet)</vt:lpstr>
      <vt:lpstr>PowerPoint-presentation</vt:lpstr>
      <vt:lpstr>Hyreskostnader</vt:lpstr>
      <vt:lpstr>Leasingavgifter</vt:lpstr>
      <vt:lpstr>PowerPoint-presentation</vt:lpstr>
      <vt:lpstr>Investeringsbudget</vt:lpstr>
      <vt:lpstr>PowerPoint-presentation</vt:lpstr>
      <vt:lpstr>PowerPoint-presentation</vt:lpstr>
    </vt:vector>
  </TitlesOfParts>
  <Company>Goliska IT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Kommunstyrelsens verksamhetsbudget 2021</dc:title>
  <dc:creator>Amanda Mezher</dc:creator>
  <cp:lastModifiedBy>Maria Arvidsson</cp:lastModifiedBy>
  <cp:revision>155</cp:revision>
  <cp:lastPrinted>2025-03-11T07:04:28Z</cp:lastPrinted>
  <dcterms:created xsi:type="dcterms:W3CDTF">2021-01-19T07:37:27Z</dcterms:created>
  <dcterms:modified xsi:type="dcterms:W3CDTF">2025-03-11T09:11:37Z</dcterms:modified>
</cp:coreProperties>
</file>