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60" r:id="rId2"/>
    <p:sldMasterId id="2147483680" r:id="rId3"/>
  </p:sldMasterIdLst>
  <p:notesMasterIdLst>
    <p:notesMasterId r:id="rId19"/>
  </p:notesMasterIdLst>
  <p:sldIdLst>
    <p:sldId id="311" r:id="rId4"/>
    <p:sldId id="312" r:id="rId5"/>
    <p:sldId id="267" r:id="rId6"/>
    <p:sldId id="264" r:id="rId7"/>
    <p:sldId id="308" r:id="rId8"/>
    <p:sldId id="314" r:id="rId9"/>
    <p:sldId id="310" r:id="rId10"/>
    <p:sldId id="260" r:id="rId11"/>
    <p:sldId id="261" r:id="rId12"/>
    <p:sldId id="266" r:id="rId13"/>
    <p:sldId id="315" r:id="rId14"/>
    <p:sldId id="316" r:id="rId15"/>
    <p:sldId id="265" r:id="rId16"/>
    <p:sldId id="263" r:id="rId17"/>
    <p:sldId id="257" r:id="rId18"/>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6251" autoAdjust="0"/>
  </p:normalViewPr>
  <p:slideViewPr>
    <p:cSldViewPr snapToGrid="0" snapToObjects="1">
      <p:cViewPr varScale="1">
        <p:scale>
          <a:sx n="137" d="100"/>
          <a:sy n="137" d="100"/>
        </p:scale>
        <p:origin x="242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FC400A8A-94E2-4E59-8BCE-FC88E2B389F6}" type="datetimeFigureOut">
              <a:rPr lang="sv-SE" smtClean="0"/>
              <a:t>2025-03-11</a:t>
            </a:fld>
            <a:endParaRPr lang="sv-SE"/>
          </a:p>
        </p:txBody>
      </p:sp>
      <p:sp>
        <p:nvSpPr>
          <p:cNvPr id="4" name="Platshållare för bildobjekt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840DC8C3-9E7F-4D88-945F-E954E8764C71}" type="slidenum">
              <a:rPr lang="sv-SE" smtClean="0"/>
              <a:t>‹#›</a:t>
            </a:fld>
            <a:endParaRPr lang="sv-SE"/>
          </a:p>
        </p:txBody>
      </p:sp>
    </p:spTree>
    <p:extLst>
      <p:ext uri="{BB962C8B-B14F-4D97-AF65-F5344CB8AC3E}">
        <p14:creationId xmlns:p14="http://schemas.microsoft.com/office/powerpoint/2010/main" val="356738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DE95-44A8-5854-3E64-ADF93FBEF1D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917782C-A5C7-536F-D34E-6F0FF514433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0F308BC-BD86-EBC8-9FEA-2B4FCBF2D9D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1646382-EB1B-966C-A61F-18E41A56A196}"/>
              </a:ext>
            </a:extLst>
          </p:cNvPr>
          <p:cNvSpPr>
            <a:spLocks noGrp="1"/>
          </p:cNvSpPr>
          <p:nvPr>
            <p:ph type="sldNum" sz="quarter" idx="5"/>
          </p:nvPr>
        </p:nvSpPr>
        <p:spPr/>
        <p:txBody>
          <a:bodyPr/>
          <a:lstStyle/>
          <a:p>
            <a:fld id="{840DC8C3-9E7F-4D88-945F-E954E8764C71}" type="slidenum">
              <a:rPr lang="sv-SE" smtClean="0"/>
              <a:t>1</a:t>
            </a:fld>
            <a:endParaRPr lang="sv-SE"/>
          </a:p>
        </p:txBody>
      </p:sp>
    </p:spTree>
    <p:extLst>
      <p:ext uri="{BB962C8B-B14F-4D97-AF65-F5344CB8AC3E}">
        <p14:creationId xmlns:p14="http://schemas.microsoft.com/office/powerpoint/2010/main" val="80787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0BE30-2A48-36B6-9BCF-EAA0C48E550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ACB0628-ED42-97DD-6533-EE11AEAD556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DFE84C4-9BC8-60BE-8F13-3409CE178B88}"/>
              </a:ext>
            </a:extLst>
          </p:cNvPr>
          <p:cNvSpPr>
            <a:spLocks noGrp="1"/>
          </p:cNvSpPr>
          <p:nvPr>
            <p:ph type="body" idx="1"/>
          </p:nvPr>
        </p:nvSpPr>
        <p:spPr/>
        <p:txBody>
          <a:bodyPr/>
          <a:lstStyle/>
          <a:p>
            <a:r>
              <a:rPr lang="sv-SE" dirty="0"/>
              <a:t>Nämndövergripande visar ett överskott på 6,5 mnkr</a:t>
            </a:r>
          </a:p>
          <a:p>
            <a:r>
              <a:rPr lang="sv-SE" dirty="0"/>
              <a:t>Äldreomsorgen visar ett underskott på 7,6 mnkr</a:t>
            </a:r>
          </a:p>
          <a:p>
            <a:r>
              <a:rPr lang="sv-SE" dirty="0"/>
              <a:t>Funktionshinder visar ett överskott på 0,7 mnkr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Individ- och familjeomsorgen visar ett underskott på 8,2 mnkr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Arbetsmarknadsenheten visar ett underskott på 1,0 mnkr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Integration visar ett överskott på 1,8 mnkr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Politiken visar ett överskott på 0,2 mnkr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a:extLst>
              <a:ext uri="{FF2B5EF4-FFF2-40B4-BE49-F238E27FC236}">
                <a16:creationId xmlns:a16="http://schemas.microsoft.com/office/drawing/2014/main" id="{23AF6E8D-47A5-CD79-D625-625860FCC3D1}"/>
              </a:ext>
            </a:extLst>
          </p:cNvPr>
          <p:cNvSpPr>
            <a:spLocks noGrp="1"/>
          </p:cNvSpPr>
          <p:nvPr>
            <p:ph type="sldNum" sz="quarter" idx="5"/>
          </p:nvPr>
        </p:nvSpPr>
        <p:spPr/>
        <p:txBody>
          <a:bodyPr/>
          <a:lstStyle/>
          <a:p>
            <a:fld id="{5ECE336D-B44D-4325-9D26-7676B539ED74}" type="slidenum">
              <a:rPr lang="sv-SE" smtClean="0"/>
              <a:t>2</a:t>
            </a:fld>
            <a:endParaRPr lang="sv-SE"/>
          </a:p>
        </p:txBody>
      </p:sp>
    </p:spTree>
    <p:extLst>
      <p:ext uri="{BB962C8B-B14F-4D97-AF65-F5344CB8AC3E}">
        <p14:creationId xmlns:p14="http://schemas.microsoft.com/office/powerpoint/2010/main" val="82191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Statsbidrag äldreomsorgslyftet 2,0 mnkr (ordinärt + särskilt boende)</a:t>
            </a:r>
          </a:p>
          <a:p>
            <a:r>
              <a:rPr lang="sv-SE" dirty="0"/>
              <a:t>+ Prestationsbaserat statsbidrag 1,9 mnkr för sjuksköterskor</a:t>
            </a:r>
          </a:p>
          <a:p>
            <a:r>
              <a:rPr lang="sv-SE" dirty="0"/>
              <a:t>+ Statsbidrag för VFU 0,7 mnkr (+0,7 mnkr sen oktoberprognosen)</a:t>
            </a:r>
          </a:p>
          <a:p>
            <a:r>
              <a:rPr lang="sv-SE" dirty="0"/>
              <a:t>+ Oöppnad våning 6,1 mnkr (övergripande)</a:t>
            </a:r>
          </a:p>
          <a:p>
            <a:endParaRPr lang="sv-SE" dirty="0"/>
          </a:p>
          <a:p>
            <a:pPr marL="171450" indent="-171450">
              <a:buFontTx/>
              <a:buChar char="-"/>
            </a:pPr>
            <a:r>
              <a:rPr lang="sv-SE" dirty="0"/>
              <a:t>Personalkostnader -9,9 mnkr (+0,6 mnkr för SSK sen oktoberprognosen, -0,4 mnkr för SÄBO)</a:t>
            </a:r>
          </a:p>
          <a:p>
            <a:pPr marL="171450" indent="-171450">
              <a:buFontTx/>
              <a:buChar char="-"/>
            </a:pPr>
            <a:r>
              <a:rPr lang="sv-SE" dirty="0"/>
              <a:t>Hyreskostnader -0,5 mnkr</a:t>
            </a:r>
          </a:p>
          <a:p>
            <a:pPr marL="171450" indent="-171450">
              <a:buFontTx/>
              <a:buChar char="-"/>
            </a:pPr>
            <a:r>
              <a:rPr lang="sv-SE" dirty="0"/>
              <a:t>Hyresintäkter -0,1 mnkr (-0,6 mnkr sen oktoberprognosen)</a:t>
            </a:r>
          </a:p>
          <a:p>
            <a:pPr marL="171450" indent="-171450">
              <a:buFontTx/>
              <a:buChar char="-"/>
            </a:pPr>
            <a:r>
              <a:rPr lang="sv-SE" dirty="0"/>
              <a:t>Korttidsplatser -0,5 mnkr (-0,3 mnkr sen oktoberprognosen)</a:t>
            </a:r>
          </a:p>
          <a:p>
            <a:pPr marL="171450" indent="-171450">
              <a:buFontTx/>
              <a:buChar char="-"/>
            </a:pPr>
            <a:endParaRPr lang="sv-SE" dirty="0"/>
          </a:p>
          <a:p>
            <a:pPr marL="0" indent="0">
              <a:buFontTx/>
              <a:buNone/>
            </a:pPr>
            <a:r>
              <a:rPr lang="sv-SE" dirty="0"/>
              <a:t>7461+6441 totalt 0,7 mnkr (ej inräknat kostnad för kock på Kastanjen)</a:t>
            </a:r>
          </a:p>
        </p:txBody>
      </p:sp>
      <p:sp>
        <p:nvSpPr>
          <p:cNvPr id="4" name="Platshållare för bildnummer 3"/>
          <p:cNvSpPr>
            <a:spLocks noGrp="1"/>
          </p:cNvSpPr>
          <p:nvPr>
            <p:ph type="sldNum" sz="quarter" idx="10"/>
          </p:nvPr>
        </p:nvSpPr>
        <p:spPr/>
        <p:txBody>
          <a:bodyPr/>
          <a:lstStyle/>
          <a:p>
            <a:fld id="{F8306554-3312-4129-82DF-45555238B160}" type="slidenum">
              <a:rPr lang="sv-SE" smtClean="0"/>
              <a:t>3</a:t>
            </a:fld>
            <a:endParaRPr lang="sv-SE"/>
          </a:p>
        </p:txBody>
      </p:sp>
    </p:spTree>
    <p:extLst>
      <p:ext uri="{BB962C8B-B14F-4D97-AF65-F5344CB8AC3E}">
        <p14:creationId xmlns:p14="http://schemas.microsoft.com/office/powerpoint/2010/main" val="412898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40DC8C3-9E7F-4D88-945F-E954E8764C71}" type="slidenum">
              <a:rPr lang="sv-SE" smtClean="0"/>
              <a:t>4</a:t>
            </a:fld>
            <a:endParaRPr lang="sv-SE"/>
          </a:p>
        </p:txBody>
      </p:sp>
    </p:spTree>
    <p:extLst>
      <p:ext uri="{BB962C8B-B14F-4D97-AF65-F5344CB8AC3E}">
        <p14:creationId xmlns:p14="http://schemas.microsoft.com/office/powerpoint/2010/main" val="395354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D7394-F320-34C5-6994-CC0AA729399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AAD10E4-0A2C-17F9-1632-32B02F9C1C5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DCD132-C09C-B2BF-997B-64795E21EE9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8956EB0-9F99-56B1-A2B9-6EE875577B9C}"/>
              </a:ext>
            </a:extLst>
          </p:cNvPr>
          <p:cNvSpPr>
            <a:spLocks noGrp="1"/>
          </p:cNvSpPr>
          <p:nvPr>
            <p:ph type="sldNum" sz="quarter" idx="5"/>
          </p:nvPr>
        </p:nvSpPr>
        <p:spPr/>
        <p:txBody>
          <a:bodyPr/>
          <a:lstStyle/>
          <a:p>
            <a:fld id="{5ECE336D-B44D-4325-9D26-7676B539ED74}" type="slidenum">
              <a:rPr lang="sv-SE" smtClean="0"/>
              <a:t>5</a:t>
            </a:fld>
            <a:endParaRPr lang="sv-SE"/>
          </a:p>
        </p:txBody>
      </p:sp>
    </p:spTree>
    <p:extLst>
      <p:ext uri="{BB962C8B-B14F-4D97-AF65-F5344CB8AC3E}">
        <p14:creationId xmlns:p14="http://schemas.microsoft.com/office/powerpoint/2010/main" val="189280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D125F-B1E2-1649-1640-64FBA12EA76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3D35A3C-6DB0-2736-3702-949E291445C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3745A1B-5D1C-CDD8-96E8-B83801C10648}"/>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431DA29-3880-AB4C-3FCA-9E5A1BA3C11E}"/>
              </a:ext>
            </a:extLst>
          </p:cNvPr>
          <p:cNvSpPr>
            <a:spLocks noGrp="1"/>
          </p:cNvSpPr>
          <p:nvPr>
            <p:ph type="sldNum" sz="quarter" idx="5"/>
          </p:nvPr>
        </p:nvSpPr>
        <p:spPr/>
        <p:txBody>
          <a:bodyPr/>
          <a:lstStyle/>
          <a:p>
            <a:fld id="{840DC8C3-9E7F-4D88-945F-E954E8764C71}" type="slidenum">
              <a:rPr lang="sv-SE" smtClean="0"/>
              <a:t>6</a:t>
            </a:fld>
            <a:endParaRPr lang="sv-SE"/>
          </a:p>
        </p:txBody>
      </p:sp>
    </p:spTree>
    <p:extLst>
      <p:ext uri="{BB962C8B-B14F-4D97-AF65-F5344CB8AC3E}">
        <p14:creationId xmlns:p14="http://schemas.microsoft.com/office/powerpoint/2010/main" val="3830454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F0C04-66FE-5F95-F711-AF57D0AC5AB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F6F27B2-9918-0CF6-6D44-FE7BB960E13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5E149C9-1703-BBA2-8925-03DA742D55DB}"/>
              </a:ext>
            </a:extLst>
          </p:cNvPr>
          <p:cNvSpPr>
            <a:spLocks noGrp="1"/>
          </p:cNvSpPr>
          <p:nvPr>
            <p:ph type="body" idx="1"/>
          </p:nvPr>
        </p:nvSpPr>
        <p:spPr/>
        <p:txBody>
          <a:bodyPr/>
          <a:lstStyle/>
          <a:p>
            <a:pPr algn="l"/>
            <a:r>
              <a:rPr lang="sv-SE" b="0" i="0" dirty="0">
                <a:solidFill>
                  <a:srgbClr val="000000"/>
                </a:solidFill>
                <a:effectLst/>
                <a:latin typeface="Roboto" panose="02000000000000000000" pitchFamily="2" charset="0"/>
              </a:rPr>
              <a:t>Antalet tillsvidareanställda och andelen heltidstjänster har ökat sedan 2023 som ett positivt resultat på arbetet med heltid som norm. Minskningen av antal anställda beror på ett arbete med schemaplaneringen och utnyttjandet av resurspass.</a:t>
            </a:r>
          </a:p>
          <a:p>
            <a:pPr algn="l"/>
            <a:r>
              <a:rPr lang="sv-SE" b="0" i="0" dirty="0">
                <a:solidFill>
                  <a:srgbClr val="000000"/>
                </a:solidFill>
                <a:effectLst/>
                <a:latin typeface="Roboto" panose="02000000000000000000" pitchFamily="2" charset="0"/>
              </a:rPr>
              <a:t>Sjukfrånvaron har minskat under 2024 i jämförelse med 2023. Minskningen av sjukfrånvaro avser både lång- och korttidsfrånvaro.</a:t>
            </a:r>
          </a:p>
          <a:p>
            <a:pPr marL="0" indent="0">
              <a:buFontTx/>
              <a:buNone/>
            </a:pPr>
            <a:endParaRPr lang="sv-SE" dirty="0"/>
          </a:p>
        </p:txBody>
      </p:sp>
      <p:sp>
        <p:nvSpPr>
          <p:cNvPr id="4" name="Platshållare för bildnummer 3">
            <a:extLst>
              <a:ext uri="{FF2B5EF4-FFF2-40B4-BE49-F238E27FC236}">
                <a16:creationId xmlns:a16="http://schemas.microsoft.com/office/drawing/2014/main" id="{3A1FB796-2949-52B9-6122-6691C0E270FA}"/>
              </a:ext>
            </a:extLst>
          </p:cNvPr>
          <p:cNvSpPr>
            <a:spLocks noGrp="1"/>
          </p:cNvSpPr>
          <p:nvPr>
            <p:ph type="sldNum" sz="quarter" idx="10"/>
          </p:nvPr>
        </p:nvSpPr>
        <p:spPr/>
        <p:txBody>
          <a:bodyPr/>
          <a:lstStyle/>
          <a:p>
            <a:fld id="{F8306554-3312-4129-82DF-45555238B160}" type="slidenum">
              <a:rPr lang="sv-SE" smtClean="0"/>
              <a:t>7</a:t>
            </a:fld>
            <a:endParaRPr lang="sv-SE"/>
          </a:p>
        </p:txBody>
      </p:sp>
    </p:spTree>
    <p:extLst>
      <p:ext uri="{BB962C8B-B14F-4D97-AF65-F5344CB8AC3E}">
        <p14:creationId xmlns:p14="http://schemas.microsoft.com/office/powerpoint/2010/main" val="1824326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40DC8C3-9E7F-4D88-945F-E954E8764C71}" type="slidenum">
              <a:rPr lang="sv-SE" smtClean="0"/>
              <a:t>14</a:t>
            </a:fld>
            <a:endParaRPr lang="sv-SE"/>
          </a:p>
        </p:txBody>
      </p:sp>
    </p:spTree>
    <p:extLst>
      <p:ext uri="{BB962C8B-B14F-4D97-AF65-F5344CB8AC3E}">
        <p14:creationId xmlns:p14="http://schemas.microsoft.com/office/powerpoint/2010/main" val="358578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40DC8C3-9E7F-4D88-945F-E954E8764C71}" type="slidenum">
              <a:rPr lang="sv-SE" smtClean="0"/>
              <a:t>15</a:t>
            </a:fld>
            <a:endParaRPr lang="sv-SE"/>
          </a:p>
        </p:txBody>
      </p:sp>
    </p:spTree>
    <p:extLst>
      <p:ext uri="{BB962C8B-B14F-4D97-AF65-F5344CB8AC3E}">
        <p14:creationId xmlns:p14="http://schemas.microsoft.com/office/powerpoint/2010/main" val="85316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Manuella indata 8"/>
          <p:cNvSpPr/>
          <p:nvPr userDrawn="1"/>
        </p:nvSpPr>
        <p:spPr>
          <a:xfrm rot="10800000">
            <a:off x="-2" y="-1"/>
            <a:ext cx="9144915" cy="59351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497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497 h 10000"/>
              <a:gd name="connsiteX0" fmla="*/ 1 w 10001"/>
              <a:gd name="connsiteY0" fmla="*/ 440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44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1" y="440"/>
                </a:moveTo>
                <a:lnTo>
                  <a:pt x="10001" y="0"/>
                </a:lnTo>
                <a:lnTo>
                  <a:pt x="10001" y="10000"/>
                </a:lnTo>
                <a:lnTo>
                  <a:pt x="1" y="10000"/>
                </a:lnTo>
                <a:cubicBezTo>
                  <a:pt x="-2" y="6832"/>
                  <a:pt x="4" y="3608"/>
                  <a:pt x="1" y="44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320802" y="927628"/>
            <a:ext cx="6858000" cy="2387600"/>
          </a:xfrm>
          <a:prstGeom prst="rect">
            <a:avLst/>
          </a:prstGeom>
        </p:spPr>
        <p:txBody>
          <a:bodyPr anchor="b"/>
          <a:lstStyle>
            <a:lvl1pPr algn="l">
              <a:lnSpc>
                <a:spcPct val="100000"/>
              </a:lnSpc>
              <a:defRPr sz="4500" b="0" i="0">
                <a:latin typeface="Arial" panose="020B0604020202020204" pitchFamily="34" charset="0"/>
                <a:ea typeface="Arial" panose="020B0604020202020204" pitchFamily="34" charset="0"/>
                <a:cs typeface="Arial" panose="020B0604020202020204" pitchFamily="34" charset="0"/>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320802" y="3602038"/>
            <a:ext cx="6858000" cy="1655762"/>
          </a:xfrm>
          <a:prstGeom prst="rect">
            <a:avLst/>
          </a:prstGeom>
        </p:spPr>
        <p:txBody>
          <a:bodyPr/>
          <a:lstStyle>
            <a:lvl1pPr marL="0" indent="0" algn="l">
              <a:buNone/>
              <a:defRPr sz="1800"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a:xfrm>
            <a:off x="467783" y="6356351"/>
            <a:ext cx="1267884" cy="365125"/>
          </a:xfrm>
        </p:spPr>
        <p:txBody>
          <a:bodyPr/>
          <a:lstStyle>
            <a:lvl1pPr>
              <a:defRPr b="0" i="0">
                <a:solidFill>
                  <a:schemeClr val="bg1"/>
                </a:solidFill>
                <a:latin typeface="Trebuchet MS" charset="0"/>
                <a:ea typeface="Trebuchet MS" charset="0"/>
                <a:cs typeface="Trebuchet MS" charset="0"/>
              </a:defRPr>
            </a:lvl1pPr>
          </a:lstStyle>
          <a:p>
            <a:fld id="{E691E663-F9DE-0044-86E6-42A30695B7D5}" type="datetimeFigureOut">
              <a:rPr lang="sv-SE" smtClean="0"/>
              <a:pPr/>
              <a:t>2025-03-11</a:t>
            </a:fld>
            <a:endParaRPr lang="sv-SE" dirty="0"/>
          </a:p>
        </p:txBody>
      </p:sp>
      <p:sp>
        <p:nvSpPr>
          <p:cNvPr id="5" name="Footer Placeholder 4"/>
          <p:cNvSpPr>
            <a:spLocks noGrp="1"/>
          </p:cNvSpPr>
          <p:nvPr>
            <p:ph type="ftr" sz="quarter" idx="11"/>
          </p:nvPr>
        </p:nvSpPr>
        <p:spPr>
          <a:xfrm>
            <a:off x="1928283" y="6356351"/>
            <a:ext cx="3086100" cy="365125"/>
          </a:xfrm>
        </p:spPr>
        <p:txBody>
          <a:bodyPr/>
          <a:lstStyle>
            <a:lvl1pPr>
              <a:defRPr b="0" i="0">
                <a:solidFill>
                  <a:schemeClr val="bg1"/>
                </a:solidFill>
                <a:latin typeface="Trebuchet MS" charset="0"/>
                <a:ea typeface="Trebuchet MS" charset="0"/>
                <a:cs typeface="Trebuchet MS" charset="0"/>
              </a:defRPr>
            </a:lvl1pPr>
          </a:lstStyle>
          <a:p>
            <a:endParaRPr lang="sv-SE"/>
          </a:p>
        </p:txBody>
      </p:sp>
      <p:sp>
        <p:nvSpPr>
          <p:cNvPr id="6" name="Slide Number Placeholder 5"/>
          <p:cNvSpPr>
            <a:spLocks noGrp="1"/>
          </p:cNvSpPr>
          <p:nvPr>
            <p:ph type="sldNum" sz="quarter" idx="12"/>
          </p:nvPr>
        </p:nvSpPr>
        <p:spPr>
          <a:xfrm>
            <a:off x="5206999" y="6356351"/>
            <a:ext cx="1708150" cy="365125"/>
          </a:xfrm>
        </p:spPr>
        <p:txBody>
          <a:bodyPr/>
          <a:lstStyle>
            <a:lvl1pPr>
              <a:defRPr b="0" i="0">
                <a:solidFill>
                  <a:schemeClr val="bg1"/>
                </a:solidFill>
                <a:latin typeface="Trebuchet MS" charset="0"/>
                <a:ea typeface="Trebuchet MS" charset="0"/>
                <a:cs typeface="Trebuchet MS" charset="0"/>
              </a:defRPr>
            </a:lvl1pPr>
          </a:lstStyle>
          <a:p>
            <a:fld id="{96B0A95A-0F51-4249-82A1-FB3A0CC60B4C}" type="slidenum">
              <a:rPr lang="sv-SE" smtClean="0"/>
              <a:pPr/>
              <a:t>‹#›</a:t>
            </a:fld>
            <a:endParaRPr lang="sv-SE" dirty="0"/>
          </a:p>
        </p:txBody>
      </p:sp>
    </p:spTree>
    <p:extLst>
      <p:ext uri="{BB962C8B-B14F-4D97-AF65-F5344CB8AC3E}">
        <p14:creationId xmlns:p14="http://schemas.microsoft.com/office/powerpoint/2010/main" val="16437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dirty="0"/>
              <a:t>Klicka här för att ändra format</a:t>
            </a:r>
            <a:endParaRPr lang="en-US" dirty="0"/>
          </a:p>
        </p:txBody>
      </p:sp>
      <p:sp>
        <p:nvSpPr>
          <p:cNvPr id="3" name="Picture Placeholder 2"/>
          <p:cNvSpPr>
            <a:spLocks noGrp="1" noChangeAspect="1"/>
          </p:cNvSpPr>
          <p:nvPr>
            <p:ph type="pic" idx="1"/>
          </p:nvPr>
        </p:nvSpPr>
        <p:spPr>
          <a:xfrm>
            <a:off x="3887391" y="987426"/>
            <a:ext cx="4629150" cy="459210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Dra bilden till platshållaren eller klicka på ikonen för att lägga till den</a:t>
            </a:r>
            <a:endParaRPr lang="en-US" dirty="0"/>
          </a:p>
        </p:txBody>
      </p:sp>
      <p:sp>
        <p:nvSpPr>
          <p:cNvPr id="4" name="Text Placeholder 3"/>
          <p:cNvSpPr>
            <a:spLocks noGrp="1"/>
          </p:cNvSpPr>
          <p:nvPr>
            <p:ph type="body" sz="half" idx="2"/>
          </p:nvPr>
        </p:nvSpPr>
        <p:spPr>
          <a:xfrm>
            <a:off x="629841" y="2057400"/>
            <a:ext cx="2949178" cy="35221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691E663-F9DE-0044-86E6-42A30695B7D5}" type="datetimeFigureOut">
              <a:rPr lang="sv-SE" smtClean="0"/>
              <a:t>2025-03-11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137259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1E663-F9DE-0044-86E6-42A30695B7D5}" type="datetimeFigureOut">
              <a:rPr lang="sv-SE" smtClean="0"/>
              <a:t>2025-03-11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105580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Manuella indata 8"/>
          <p:cNvSpPr/>
          <p:nvPr userDrawn="1"/>
        </p:nvSpPr>
        <p:spPr>
          <a:xfrm rot="10800000">
            <a:off x="-2" y="-1"/>
            <a:ext cx="9144915" cy="59351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497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497 h 10000"/>
              <a:gd name="connsiteX0" fmla="*/ 1 w 10001"/>
              <a:gd name="connsiteY0" fmla="*/ 440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44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1" y="440"/>
                </a:moveTo>
                <a:lnTo>
                  <a:pt x="10001" y="0"/>
                </a:lnTo>
                <a:lnTo>
                  <a:pt x="10001" y="10000"/>
                </a:lnTo>
                <a:lnTo>
                  <a:pt x="1" y="10000"/>
                </a:lnTo>
                <a:cubicBezTo>
                  <a:pt x="-2" y="6832"/>
                  <a:pt x="4" y="3608"/>
                  <a:pt x="1" y="44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Date Placeholder 1"/>
          <p:cNvSpPr>
            <a:spLocks noGrp="1"/>
          </p:cNvSpPr>
          <p:nvPr>
            <p:ph type="dt" sz="half" idx="10"/>
          </p:nvPr>
        </p:nvSpPr>
        <p:spPr/>
        <p:txBody>
          <a:bodyPr/>
          <a:lstStyle/>
          <a:p>
            <a:fld id="{E691E663-F9DE-0044-86E6-42A30695B7D5}" type="datetimeFigureOut">
              <a:rPr lang="sv-SE" smtClean="0"/>
              <a:t>2025-03-11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56994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67783" y="6356351"/>
            <a:ext cx="1267884" cy="365125"/>
          </a:xfrm>
        </p:spPr>
        <p:txBody>
          <a:bodyPr/>
          <a:lstStyle>
            <a:lvl1pPr>
              <a:defRPr b="0" i="0">
                <a:solidFill>
                  <a:schemeClr val="bg1"/>
                </a:solidFill>
                <a:latin typeface="Trebuchet MS" charset="0"/>
                <a:ea typeface="Trebuchet MS" charset="0"/>
                <a:cs typeface="Trebuchet MS" charset="0"/>
              </a:defRPr>
            </a:lvl1pPr>
          </a:lstStyle>
          <a:p>
            <a:fld id="{E691E663-F9DE-0044-86E6-42A30695B7D5}" type="datetimeFigureOut">
              <a:rPr lang="sv-SE" smtClean="0"/>
              <a:pPr/>
              <a:t>2025-03-11</a:t>
            </a:fld>
            <a:endParaRPr lang="sv-SE" dirty="0"/>
          </a:p>
        </p:txBody>
      </p:sp>
      <p:sp>
        <p:nvSpPr>
          <p:cNvPr id="5" name="Footer Placeholder 4"/>
          <p:cNvSpPr>
            <a:spLocks noGrp="1"/>
          </p:cNvSpPr>
          <p:nvPr>
            <p:ph type="ftr" sz="quarter" idx="11"/>
          </p:nvPr>
        </p:nvSpPr>
        <p:spPr>
          <a:xfrm>
            <a:off x="1928283" y="6356351"/>
            <a:ext cx="3086100" cy="365125"/>
          </a:xfrm>
        </p:spPr>
        <p:txBody>
          <a:bodyPr/>
          <a:lstStyle>
            <a:lvl1pPr>
              <a:defRPr b="0" i="0">
                <a:solidFill>
                  <a:schemeClr val="bg1"/>
                </a:solidFill>
                <a:latin typeface="Trebuchet MS" charset="0"/>
                <a:ea typeface="Trebuchet MS" charset="0"/>
                <a:cs typeface="Trebuchet MS" charset="0"/>
              </a:defRPr>
            </a:lvl1pPr>
          </a:lstStyle>
          <a:p>
            <a:endParaRPr lang="sv-SE"/>
          </a:p>
        </p:txBody>
      </p:sp>
      <p:sp>
        <p:nvSpPr>
          <p:cNvPr id="6" name="Slide Number Placeholder 5"/>
          <p:cNvSpPr>
            <a:spLocks noGrp="1"/>
          </p:cNvSpPr>
          <p:nvPr>
            <p:ph type="sldNum" sz="quarter" idx="12"/>
          </p:nvPr>
        </p:nvSpPr>
        <p:spPr>
          <a:xfrm>
            <a:off x="5206999" y="6356351"/>
            <a:ext cx="1708150" cy="365125"/>
          </a:xfrm>
        </p:spPr>
        <p:txBody>
          <a:bodyPr/>
          <a:lstStyle>
            <a:lvl1pPr>
              <a:defRPr b="0" i="0">
                <a:solidFill>
                  <a:schemeClr val="bg1"/>
                </a:solidFill>
                <a:latin typeface="Trebuchet MS" charset="0"/>
                <a:ea typeface="Trebuchet MS" charset="0"/>
                <a:cs typeface="Trebuchet MS" charset="0"/>
              </a:defRPr>
            </a:lvl1pPr>
          </a:lstStyle>
          <a:p>
            <a:fld id="{96B0A95A-0F51-4249-82A1-FB3A0CC60B4C}" type="slidenum">
              <a:rPr lang="sv-SE" smtClean="0"/>
              <a:pPr/>
              <a:t>‹#›</a:t>
            </a:fld>
            <a:endParaRPr lang="sv-SE" dirty="0"/>
          </a:p>
        </p:txBody>
      </p:sp>
      <p:sp>
        <p:nvSpPr>
          <p:cNvPr id="7" name="Title 1"/>
          <p:cNvSpPr>
            <a:spLocks noGrp="1"/>
          </p:cNvSpPr>
          <p:nvPr>
            <p:ph type="ctrTitle"/>
          </p:nvPr>
        </p:nvSpPr>
        <p:spPr>
          <a:xfrm>
            <a:off x="1320802" y="927628"/>
            <a:ext cx="6858000" cy="2387600"/>
          </a:xfrm>
          <a:prstGeom prst="rect">
            <a:avLst/>
          </a:prstGeom>
        </p:spPr>
        <p:txBody>
          <a:bodyPr anchor="b"/>
          <a:lstStyle>
            <a:lvl1pPr algn="l">
              <a:lnSpc>
                <a:spcPct val="100000"/>
              </a:lnSpc>
              <a:defRPr sz="4500" b="0" i="0">
                <a:latin typeface="Arial" panose="020B0604020202020204" pitchFamily="34" charset="0"/>
                <a:ea typeface="Arial" panose="020B0604020202020204" pitchFamily="34" charset="0"/>
                <a:cs typeface="Arial" panose="020B0604020202020204" pitchFamily="34" charset="0"/>
              </a:defRPr>
            </a:lvl1pPr>
          </a:lstStyle>
          <a:p>
            <a:r>
              <a:rPr lang="sv-SE" dirty="0"/>
              <a:t>Klicka här för att ändra format</a:t>
            </a:r>
            <a:endParaRPr lang="en-US" dirty="0"/>
          </a:p>
        </p:txBody>
      </p:sp>
      <p:sp>
        <p:nvSpPr>
          <p:cNvPr id="8" name="Subtitle 2"/>
          <p:cNvSpPr>
            <a:spLocks noGrp="1"/>
          </p:cNvSpPr>
          <p:nvPr>
            <p:ph type="subTitle" idx="1"/>
          </p:nvPr>
        </p:nvSpPr>
        <p:spPr>
          <a:xfrm>
            <a:off x="1320802" y="3602038"/>
            <a:ext cx="6858000" cy="1655762"/>
          </a:xfrm>
          <a:prstGeom prst="rect">
            <a:avLst/>
          </a:prstGeom>
        </p:spPr>
        <p:txBody>
          <a:bodyPr/>
          <a:lstStyle>
            <a:lvl1pPr marL="0" indent="0" algn="l">
              <a:buNone/>
              <a:defRPr sz="1800"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endParaRPr lang="en-US" dirty="0"/>
          </a:p>
        </p:txBody>
      </p:sp>
    </p:spTree>
    <p:extLst>
      <p:ext uri="{BB962C8B-B14F-4D97-AF65-F5344CB8AC3E}">
        <p14:creationId xmlns:p14="http://schemas.microsoft.com/office/powerpoint/2010/main" val="19606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format</a:t>
            </a:r>
            <a:endParaRPr lang="en-US" dirty="0"/>
          </a:p>
        </p:txBody>
      </p:sp>
      <p:sp>
        <p:nvSpPr>
          <p:cNvPr id="3" name="Content Placeholder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10"/>
          </p:nvPr>
        </p:nvSpPr>
        <p:spPr/>
        <p:txBody>
          <a:bodyPr/>
          <a:lstStyle/>
          <a:p>
            <a:fld id="{E691E663-F9DE-0044-86E6-42A30695B7D5}" type="datetimeFigureOut">
              <a:rPr lang="sv-SE" smtClean="0"/>
              <a:t>2025-03-11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97529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108604"/>
            <a:ext cx="7886700" cy="2852737"/>
          </a:xfrm>
        </p:spPr>
        <p:txBody>
          <a:bodyPr anchor="b"/>
          <a:lstStyle>
            <a:lvl1pPr>
              <a:defRPr sz="6000"/>
            </a:lvl1pPr>
          </a:lstStyle>
          <a:p>
            <a:r>
              <a:rPr lang="sv-SE" dirty="0"/>
              <a:t>Klicka här för att ändra format</a:t>
            </a:r>
            <a:endParaRPr lang="en-US" dirty="0"/>
          </a:p>
        </p:txBody>
      </p:sp>
      <p:sp>
        <p:nvSpPr>
          <p:cNvPr id="3" name="Text Placeholder 2"/>
          <p:cNvSpPr>
            <a:spLocks noGrp="1"/>
          </p:cNvSpPr>
          <p:nvPr>
            <p:ph type="body" idx="1"/>
          </p:nvPr>
        </p:nvSpPr>
        <p:spPr>
          <a:xfrm>
            <a:off x="623888" y="3988329"/>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691E663-F9DE-0044-86E6-42A30695B7D5}" type="datetimeFigureOut">
              <a:rPr lang="sv-SE" smtClean="0"/>
              <a:t>2025-03-11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5705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format</a:t>
            </a:r>
            <a:endParaRPr lang="en-US" dirty="0"/>
          </a:p>
        </p:txBody>
      </p:sp>
      <p:sp>
        <p:nvSpPr>
          <p:cNvPr id="3" name="Content Placeholder 2"/>
          <p:cNvSpPr>
            <a:spLocks noGrp="1"/>
          </p:cNvSpPr>
          <p:nvPr>
            <p:ph sz="half" idx="1"/>
          </p:nvPr>
        </p:nvSpPr>
        <p:spPr>
          <a:xfrm>
            <a:off x="628650" y="1825625"/>
            <a:ext cx="3886200" cy="3804708"/>
          </a:xfrm>
        </p:spPr>
        <p:txBody>
          <a:bodyPr/>
          <a:lstStyle>
            <a:lvl1pPr>
              <a:defRPr sz="2400"/>
            </a:lvl1pPr>
            <a:lvl2pPr>
              <a:defRPr sz="2000"/>
            </a:lvl2pPr>
            <a:lvl3pPr>
              <a:defRPr sz="1800"/>
            </a:lvl3pPr>
            <a:lvl4pPr>
              <a:defRPr sz="16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629150" y="1825625"/>
            <a:ext cx="3886200" cy="3804708"/>
          </a:xfrm>
        </p:spPr>
        <p:txBody>
          <a:bodyPr/>
          <a:lstStyle>
            <a:lvl1pPr>
              <a:defRPr sz="2400"/>
            </a:lvl1pPr>
            <a:lvl2pPr>
              <a:defRPr sz="2000"/>
            </a:lvl2pPr>
            <a:lvl3pPr>
              <a:defRPr sz="1800"/>
            </a:lvl3pPr>
            <a:lvl4pPr>
              <a:defRPr sz="16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Date Placeholder 4"/>
          <p:cNvSpPr>
            <a:spLocks noGrp="1"/>
          </p:cNvSpPr>
          <p:nvPr>
            <p:ph type="dt" sz="half" idx="10"/>
          </p:nvPr>
        </p:nvSpPr>
        <p:spPr/>
        <p:txBody>
          <a:bodyPr/>
          <a:lstStyle/>
          <a:p>
            <a:fld id="{E691E663-F9DE-0044-86E6-42A30695B7D5}" type="datetimeFigureOut">
              <a:rPr lang="sv-SE" smtClean="0"/>
              <a:t>2025-03-11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122959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format</a:t>
            </a:r>
            <a:endParaRPr lang="en-US" dirty="0"/>
          </a:p>
        </p:txBody>
      </p:sp>
      <p:sp>
        <p:nvSpPr>
          <p:cNvPr id="3" name="Date Placeholder 2"/>
          <p:cNvSpPr>
            <a:spLocks noGrp="1"/>
          </p:cNvSpPr>
          <p:nvPr>
            <p:ph type="dt" sz="half" idx="10"/>
          </p:nvPr>
        </p:nvSpPr>
        <p:spPr/>
        <p:txBody>
          <a:bodyPr/>
          <a:lstStyle/>
          <a:p>
            <a:fld id="{E691E663-F9DE-0044-86E6-42A30695B7D5}" type="datetimeFigureOut">
              <a:rPr lang="sv-SE" smtClean="0"/>
              <a:t>2025-03-11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84870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1E663-F9DE-0044-86E6-42A30695B7D5}" type="datetimeFigureOut">
              <a:rPr lang="sv-SE" smtClean="0"/>
              <a:t>2025-03-11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68075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dirty="0"/>
              <a:t>Klicka här för att ändra format</a:t>
            </a:r>
            <a:endParaRPr lang="en-US" dirty="0"/>
          </a:p>
        </p:txBody>
      </p:sp>
      <p:sp>
        <p:nvSpPr>
          <p:cNvPr id="3" name="Content Placeholder 2"/>
          <p:cNvSpPr>
            <a:spLocks noGrp="1"/>
          </p:cNvSpPr>
          <p:nvPr>
            <p:ph idx="1"/>
          </p:nvPr>
        </p:nvSpPr>
        <p:spPr>
          <a:xfrm>
            <a:off x="3887391" y="987427"/>
            <a:ext cx="4629150" cy="4611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Text Placeholder 3"/>
          <p:cNvSpPr>
            <a:spLocks noGrp="1"/>
          </p:cNvSpPr>
          <p:nvPr>
            <p:ph type="body" sz="half" idx="2"/>
          </p:nvPr>
        </p:nvSpPr>
        <p:spPr>
          <a:xfrm>
            <a:off x="629841" y="2057400"/>
            <a:ext cx="2949178" cy="360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Date Placeholder 4"/>
          <p:cNvSpPr>
            <a:spLocks noGrp="1"/>
          </p:cNvSpPr>
          <p:nvPr>
            <p:ph type="dt" sz="half" idx="10"/>
          </p:nvPr>
        </p:nvSpPr>
        <p:spPr/>
        <p:txBody>
          <a:bodyPr/>
          <a:lstStyle/>
          <a:p>
            <a:fld id="{E691E663-F9DE-0044-86E6-42A30695B7D5}" type="datetimeFigureOut">
              <a:rPr lang="sv-SE" smtClean="0"/>
              <a:t>2025-03-11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1798233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1.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99" y="6066854"/>
            <a:ext cx="1258824" cy="719328"/>
          </a:xfrm>
          <a:prstGeom prst="rect">
            <a:avLst/>
          </a:prstGeom>
        </p:spPr>
      </p:pic>
      <p:sp>
        <p:nvSpPr>
          <p:cNvPr id="7" name="Manuella indata 6"/>
          <p:cNvSpPr/>
          <p:nvPr/>
        </p:nvSpPr>
        <p:spPr>
          <a:xfrm>
            <a:off x="0" y="5864087"/>
            <a:ext cx="7222068" cy="993913"/>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Date Placeholder 3"/>
          <p:cNvSpPr>
            <a:spLocks noGrp="1"/>
          </p:cNvSpPr>
          <p:nvPr>
            <p:ph type="dt" sz="half" idx="2"/>
          </p:nvPr>
        </p:nvSpPr>
        <p:spPr>
          <a:xfrm>
            <a:off x="628650" y="6356351"/>
            <a:ext cx="1488017" cy="365125"/>
          </a:xfrm>
          <a:prstGeom prst="rect">
            <a:avLst/>
          </a:prstGeom>
        </p:spPr>
        <p:txBody>
          <a:bodyPr vert="horz" lIns="91440" tIns="45720" rIns="91440" bIns="45720" rtlCol="0" anchor="ctr"/>
          <a:lstStyle>
            <a:lvl1pPr algn="l">
              <a:defRPr sz="1200">
                <a:solidFill>
                  <a:schemeClr val="bg1"/>
                </a:solidFill>
              </a:defRPr>
            </a:lvl1pPr>
          </a:lstStyle>
          <a:p>
            <a:fld id="{E691E663-F9DE-0044-86E6-42A30695B7D5}" type="datetimeFigureOut">
              <a:rPr lang="sv-SE" smtClean="0"/>
              <a:pPr/>
              <a:t>2025-03-11</a:t>
            </a:fld>
            <a:endParaRPr lang="sv-SE" dirty="0"/>
          </a:p>
        </p:txBody>
      </p:sp>
      <p:sp>
        <p:nvSpPr>
          <p:cNvPr id="5" name="Footer Placeholder 4"/>
          <p:cNvSpPr>
            <a:spLocks noGrp="1"/>
          </p:cNvSpPr>
          <p:nvPr>
            <p:ph type="ftr" sz="quarter" idx="3"/>
          </p:nvPr>
        </p:nvSpPr>
        <p:spPr>
          <a:xfrm>
            <a:off x="2283884"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Slide Number Placeholder 5"/>
          <p:cNvSpPr>
            <a:spLocks noGrp="1"/>
          </p:cNvSpPr>
          <p:nvPr>
            <p:ph type="sldNum" sz="quarter" idx="4"/>
          </p:nvPr>
        </p:nvSpPr>
        <p:spPr>
          <a:xfrm>
            <a:off x="5520266" y="6356351"/>
            <a:ext cx="1508125" cy="365125"/>
          </a:xfrm>
          <a:prstGeom prst="rect">
            <a:avLst/>
          </a:prstGeom>
        </p:spPr>
        <p:txBody>
          <a:bodyPr vert="horz" lIns="91440" tIns="45720" rIns="91440" bIns="45720" rtlCol="0" anchor="ctr"/>
          <a:lstStyle>
            <a:lvl1pPr algn="r">
              <a:defRPr sz="1200">
                <a:solidFill>
                  <a:schemeClr val="bg1"/>
                </a:solidFill>
              </a:defRPr>
            </a:lvl1pPr>
          </a:lstStyle>
          <a:p>
            <a:fld id="{96B0A95A-0F51-4249-82A1-FB3A0CC60B4C}" type="slidenum">
              <a:rPr lang="sv-SE" smtClean="0"/>
              <a:pPr/>
              <a:t>‹#›</a:t>
            </a:fld>
            <a:endParaRPr lang="sv-SE" dirty="0"/>
          </a:p>
        </p:txBody>
      </p:sp>
    </p:spTree>
    <p:extLst>
      <p:ext uri="{BB962C8B-B14F-4D97-AF65-F5344CB8AC3E}">
        <p14:creationId xmlns:p14="http://schemas.microsoft.com/office/powerpoint/2010/main" val="1001245824"/>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ctr" defTabSz="914400" rtl="0" eaLnBrk="1" latinLnBrk="0" hangingPunct="1">
        <a:lnSpc>
          <a:spcPct val="90000"/>
        </a:lnSpc>
        <a:spcBef>
          <a:spcPct val="0"/>
        </a:spcBef>
        <a:buNone/>
        <a:defRPr sz="4400" b="0" i="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Bildobjekt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37550" y="6066854"/>
            <a:ext cx="1258824" cy="719328"/>
          </a:xfrm>
          <a:prstGeom prst="rect">
            <a:avLst/>
          </a:prstGeom>
        </p:spPr>
      </p:pic>
      <p:sp>
        <p:nvSpPr>
          <p:cNvPr id="7" name="Manuella indata 6"/>
          <p:cNvSpPr/>
          <p:nvPr/>
        </p:nvSpPr>
        <p:spPr>
          <a:xfrm flipH="1">
            <a:off x="-1" y="5864087"/>
            <a:ext cx="7222068" cy="993913"/>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Placeholder 1"/>
          <p:cNvSpPr>
            <a:spLocks noGrp="1"/>
          </p:cNvSpPr>
          <p:nvPr>
            <p:ph type="title"/>
          </p:nvPr>
        </p:nvSpPr>
        <p:spPr>
          <a:xfrm>
            <a:off x="628650" y="382059"/>
            <a:ext cx="7886700" cy="1325563"/>
          </a:xfrm>
          <a:prstGeom prst="rect">
            <a:avLst/>
          </a:prstGeom>
        </p:spPr>
        <p:txBody>
          <a:bodyPr vert="horz" lIns="91440" tIns="45720" rIns="91440" bIns="45720" rtlCol="0" anchor="ctr">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628650" y="1842558"/>
            <a:ext cx="7886700" cy="377930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6356351"/>
            <a:ext cx="1488017" cy="365125"/>
          </a:xfrm>
          <a:prstGeom prst="rect">
            <a:avLst/>
          </a:prstGeom>
        </p:spPr>
        <p:txBody>
          <a:bodyPr vert="horz" lIns="91440" tIns="45720" rIns="91440" bIns="45720" rtlCol="0" anchor="ctr"/>
          <a:lstStyle>
            <a:lvl1pPr algn="l">
              <a:defRPr sz="1200">
                <a:solidFill>
                  <a:schemeClr val="bg1"/>
                </a:solidFill>
              </a:defRPr>
            </a:lvl1pPr>
          </a:lstStyle>
          <a:p>
            <a:fld id="{E691E663-F9DE-0044-86E6-42A30695B7D5}" type="datetimeFigureOut">
              <a:rPr lang="sv-SE" smtClean="0"/>
              <a:pPr/>
              <a:t>2025-03-11</a:t>
            </a:fld>
            <a:endParaRPr lang="sv-SE" dirty="0"/>
          </a:p>
        </p:txBody>
      </p:sp>
      <p:sp>
        <p:nvSpPr>
          <p:cNvPr id="5" name="Footer Placeholder 4"/>
          <p:cNvSpPr>
            <a:spLocks noGrp="1"/>
          </p:cNvSpPr>
          <p:nvPr>
            <p:ph type="ftr" sz="quarter" idx="3"/>
          </p:nvPr>
        </p:nvSpPr>
        <p:spPr>
          <a:xfrm>
            <a:off x="2283884"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Slide Number Placeholder 5"/>
          <p:cNvSpPr>
            <a:spLocks noGrp="1"/>
          </p:cNvSpPr>
          <p:nvPr>
            <p:ph type="sldNum" sz="quarter" idx="4"/>
          </p:nvPr>
        </p:nvSpPr>
        <p:spPr>
          <a:xfrm>
            <a:off x="5520266" y="6356351"/>
            <a:ext cx="1508125" cy="365125"/>
          </a:xfrm>
          <a:prstGeom prst="rect">
            <a:avLst/>
          </a:prstGeom>
        </p:spPr>
        <p:txBody>
          <a:bodyPr vert="horz" lIns="91440" tIns="45720" rIns="91440" bIns="45720" rtlCol="0" anchor="ctr"/>
          <a:lstStyle>
            <a:lvl1pPr algn="r">
              <a:defRPr sz="1200">
                <a:solidFill>
                  <a:schemeClr val="bg1"/>
                </a:solidFill>
              </a:defRPr>
            </a:lvl1pPr>
          </a:lstStyle>
          <a:p>
            <a:fld id="{96B0A95A-0F51-4249-82A1-FB3A0CC60B4C}" type="slidenum">
              <a:rPr lang="sv-SE" smtClean="0"/>
              <a:pPr/>
              <a:t>‹#›</a:t>
            </a:fld>
            <a:endParaRPr lang="sv-SE" dirty="0"/>
          </a:p>
        </p:txBody>
      </p:sp>
    </p:spTree>
    <p:extLst>
      <p:ext uri="{BB962C8B-B14F-4D97-AF65-F5344CB8AC3E}">
        <p14:creationId xmlns:p14="http://schemas.microsoft.com/office/powerpoint/2010/main" val="82169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4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550" y="6066854"/>
            <a:ext cx="1258824" cy="719328"/>
          </a:xfrm>
          <a:prstGeom prst="rect">
            <a:avLst/>
          </a:prstGeom>
        </p:spPr>
      </p:pic>
      <p:sp>
        <p:nvSpPr>
          <p:cNvPr id="7" name="Manuella indata 6"/>
          <p:cNvSpPr/>
          <p:nvPr/>
        </p:nvSpPr>
        <p:spPr>
          <a:xfrm>
            <a:off x="0" y="5864087"/>
            <a:ext cx="7222068" cy="993913"/>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Date Placeholder 3"/>
          <p:cNvSpPr>
            <a:spLocks noGrp="1"/>
          </p:cNvSpPr>
          <p:nvPr>
            <p:ph type="dt" sz="half" idx="2"/>
          </p:nvPr>
        </p:nvSpPr>
        <p:spPr>
          <a:xfrm>
            <a:off x="628650" y="6356351"/>
            <a:ext cx="1488017" cy="365125"/>
          </a:xfrm>
          <a:prstGeom prst="rect">
            <a:avLst/>
          </a:prstGeom>
        </p:spPr>
        <p:txBody>
          <a:bodyPr vert="horz" lIns="91440" tIns="45720" rIns="91440" bIns="45720" rtlCol="0" anchor="ctr"/>
          <a:lstStyle>
            <a:lvl1pPr algn="l">
              <a:defRPr sz="1200">
                <a:solidFill>
                  <a:schemeClr val="bg1"/>
                </a:solidFill>
              </a:defRPr>
            </a:lvl1pPr>
          </a:lstStyle>
          <a:p>
            <a:fld id="{E691E663-F9DE-0044-86E6-42A30695B7D5}" type="datetimeFigureOut">
              <a:rPr lang="sv-SE" smtClean="0"/>
              <a:pPr/>
              <a:t>2025-03-11</a:t>
            </a:fld>
            <a:endParaRPr lang="sv-SE" dirty="0"/>
          </a:p>
        </p:txBody>
      </p:sp>
      <p:sp>
        <p:nvSpPr>
          <p:cNvPr id="5" name="Footer Placeholder 4"/>
          <p:cNvSpPr>
            <a:spLocks noGrp="1"/>
          </p:cNvSpPr>
          <p:nvPr>
            <p:ph type="ftr" sz="quarter" idx="3"/>
          </p:nvPr>
        </p:nvSpPr>
        <p:spPr>
          <a:xfrm>
            <a:off x="2283884"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Slide Number Placeholder 5"/>
          <p:cNvSpPr>
            <a:spLocks noGrp="1"/>
          </p:cNvSpPr>
          <p:nvPr>
            <p:ph type="sldNum" sz="quarter" idx="4"/>
          </p:nvPr>
        </p:nvSpPr>
        <p:spPr>
          <a:xfrm>
            <a:off x="5520266" y="6356351"/>
            <a:ext cx="1508125" cy="365125"/>
          </a:xfrm>
          <a:prstGeom prst="rect">
            <a:avLst/>
          </a:prstGeom>
        </p:spPr>
        <p:txBody>
          <a:bodyPr vert="horz" lIns="91440" tIns="45720" rIns="91440" bIns="45720" rtlCol="0" anchor="ctr"/>
          <a:lstStyle>
            <a:lvl1pPr algn="r">
              <a:defRPr sz="1200">
                <a:solidFill>
                  <a:schemeClr val="bg1"/>
                </a:solidFill>
              </a:defRPr>
            </a:lvl1pPr>
          </a:lstStyle>
          <a:p>
            <a:fld id="{96B0A95A-0F51-4249-82A1-FB3A0CC60B4C}" type="slidenum">
              <a:rPr lang="sv-SE" smtClean="0"/>
              <a:pPr/>
              <a:t>‹#›</a:t>
            </a:fld>
            <a:endParaRPr lang="sv-SE" dirty="0"/>
          </a:p>
        </p:txBody>
      </p:sp>
    </p:spTree>
    <p:extLst>
      <p:ext uri="{BB962C8B-B14F-4D97-AF65-F5344CB8AC3E}">
        <p14:creationId xmlns:p14="http://schemas.microsoft.com/office/powerpoint/2010/main" val="1595880787"/>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lnSpc>
          <a:spcPct val="90000"/>
        </a:lnSpc>
        <a:spcBef>
          <a:spcPct val="0"/>
        </a:spcBef>
        <a:buNone/>
        <a:defRPr sz="4400" b="0" i="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182C3-F087-5EEB-6CB1-A4668485993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BD4B4C2-482D-F85F-E8A8-0B020B518281}"/>
              </a:ext>
            </a:extLst>
          </p:cNvPr>
          <p:cNvSpPr>
            <a:spLocks noGrp="1"/>
          </p:cNvSpPr>
          <p:nvPr>
            <p:ph type="ctrTitle"/>
          </p:nvPr>
        </p:nvSpPr>
        <p:spPr/>
        <p:txBody>
          <a:bodyPr/>
          <a:lstStyle/>
          <a:p>
            <a:r>
              <a:rPr lang="sv-SE" dirty="0"/>
              <a:t>Årsredovisning 2024</a:t>
            </a:r>
          </a:p>
        </p:txBody>
      </p:sp>
    </p:spTree>
    <p:extLst>
      <p:ext uri="{BB962C8B-B14F-4D97-AF65-F5344CB8AC3E}">
        <p14:creationId xmlns:p14="http://schemas.microsoft.com/office/powerpoint/2010/main" val="2866452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F660BF-D206-6A2B-4DEA-EE9E3890959D}"/>
              </a:ext>
            </a:extLst>
          </p:cNvPr>
          <p:cNvSpPr>
            <a:spLocks noGrp="1"/>
          </p:cNvSpPr>
          <p:nvPr>
            <p:ph type="title"/>
          </p:nvPr>
        </p:nvSpPr>
        <p:spPr/>
        <p:txBody>
          <a:bodyPr/>
          <a:lstStyle/>
          <a:p>
            <a:r>
              <a:rPr lang="sv-SE" dirty="0"/>
              <a:t>Till större del uppfyllt</a:t>
            </a:r>
          </a:p>
        </p:txBody>
      </p:sp>
      <p:sp>
        <p:nvSpPr>
          <p:cNvPr id="3" name="Platshållare för innehåll 2">
            <a:extLst>
              <a:ext uri="{FF2B5EF4-FFF2-40B4-BE49-F238E27FC236}">
                <a16:creationId xmlns:a16="http://schemas.microsoft.com/office/drawing/2014/main" id="{83C1EC00-BA6E-5C98-69A4-2B7749BA0E7B}"/>
              </a:ext>
            </a:extLst>
          </p:cNvPr>
          <p:cNvSpPr>
            <a:spLocks noGrp="1"/>
          </p:cNvSpPr>
          <p:nvPr>
            <p:ph idx="1"/>
          </p:nvPr>
        </p:nvSpPr>
        <p:spPr/>
        <p:txBody>
          <a:bodyPr>
            <a:normAutofit fontScale="92500" lnSpcReduction="20000"/>
          </a:bodyPr>
          <a:lstStyle/>
          <a:p>
            <a:r>
              <a:rPr lang="sv-SE" sz="1600" i="0" dirty="0">
                <a:solidFill>
                  <a:srgbClr val="1F3D5F"/>
                </a:solidFill>
                <a:effectLst/>
                <a:latin typeface="Roboto" panose="02000000000000000000" pitchFamily="2" charset="0"/>
              </a:rPr>
              <a:t>Alla brukare/patienter/klienter erbjuds en meningsfull vardag genom att: Brukare och klienter ges ett </a:t>
            </a:r>
            <a:r>
              <a:rPr lang="sv-SE" sz="1600" b="1" i="0" dirty="0">
                <a:solidFill>
                  <a:srgbClr val="1F3D5F"/>
                </a:solidFill>
                <a:effectLst/>
                <a:latin typeface="Roboto" panose="02000000000000000000" pitchFamily="2" charset="0"/>
              </a:rPr>
              <a:t>ökat inflytande </a:t>
            </a:r>
            <a:r>
              <a:rPr lang="sv-SE" sz="1600" i="0" dirty="0">
                <a:solidFill>
                  <a:srgbClr val="1F3D5F"/>
                </a:solidFill>
                <a:effectLst/>
                <a:latin typeface="Roboto" panose="02000000000000000000" pitchFamily="2" charset="0"/>
              </a:rPr>
              <a:t>över de </a:t>
            </a:r>
            <a:r>
              <a:rPr lang="sv-SE" sz="1600" b="1" i="0" dirty="0">
                <a:solidFill>
                  <a:srgbClr val="1F3D5F"/>
                </a:solidFill>
                <a:effectLst/>
                <a:latin typeface="Roboto" panose="02000000000000000000" pitchFamily="2" charset="0"/>
              </a:rPr>
              <a:t>aktiviteter</a:t>
            </a:r>
            <a:r>
              <a:rPr lang="sv-SE" sz="1600" i="0" dirty="0">
                <a:solidFill>
                  <a:srgbClr val="1F3D5F"/>
                </a:solidFill>
                <a:effectLst/>
                <a:latin typeface="Roboto" panose="02000000000000000000" pitchFamily="2" charset="0"/>
              </a:rPr>
              <a:t> som planeras och genomförs i sektor omsorgs verksamheter.</a:t>
            </a:r>
          </a:p>
          <a:p>
            <a:r>
              <a:rPr lang="sv-SE" sz="1600" i="0" dirty="0">
                <a:solidFill>
                  <a:srgbClr val="1F3D5F"/>
                </a:solidFill>
                <a:effectLst/>
                <a:latin typeface="Roboto" panose="02000000000000000000" pitchFamily="2" charset="0"/>
              </a:rPr>
              <a:t>Alla brukare/patienter/klienter erbjuds en meningsfull vardag genom att: Sektor omsorg </a:t>
            </a:r>
            <a:r>
              <a:rPr lang="sv-SE" sz="1600" b="1" i="0" dirty="0">
                <a:solidFill>
                  <a:srgbClr val="1F3D5F"/>
                </a:solidFill>
                <a:effectLst/>
                <a:latin typeface="Roboto" panose="02000000000000000000" pitchFamily="2" charset="0"/>
              </a:rPr>
              <a:t>nyttjar våra grönområden </a:t>
            </a:r>
            <a:r>
              <a:rPr lang="sv-SE" sz="1600" i="0" dirty="0">
                <a:solidFill>
                  <a:srgbClr val="1F3D5F"/>
                </a:solidFill>
                <a:effectLst/>
                <a:latin typeface="Roboto" panose="02000000000000000000" pitchFamily="2" charset="0"/>
              </a:rPr>
              <a:t>tillsammans med brukare, patienter och klienter för att de ska få ökat välmående och nya intryck.</a:t>
            </a:r>
          </a:p>
          <a:p>
            <a:r>
              <a:rPr lang="sv-SE" sz="1600" i="0" dirty="0">
                <a:solidFill>
                  <a:srgbClr val="1F3D5F"/>
                </a:solidFill>
                <a:effectLst/>
                <a:latin typeface="Roboto" panose="02000000000000000000" pitchFamily="2" charset="0"/>
              </a:rPr>
              <a:t>Sektor omsorg har ett </a:t>
            </a:r>
            <a:r>
              <a:rPr lang="sv-SE" sz="1600" b="1" i="0" dirty="0">
                <a:solidFill>
                  <a:srgbClr val="1F3D5F"/>
                </a:solidFill>
                <a:effectLst/>
                <a:latin typeface="Roboto" panose="02000000000000000000" pitchFamily="2" charset="0"/>
              </a:rPr>
              <a:t>gott samarbete med lokala aktörer</a:t>
            </a:r>
            <a:r>
              <a:rPr lang="sv-SE" sz="1600" i="0" dirty="0">
                <a:solidFill>
                  <a:srgbClr val="1F3D5F"/>
                </a:solidFill>
                <a:effectLst/>
                <a:latin typeface="Roboto" panose="02000000000000000000" pitchFamily="2" charset="0"/>
              </a:rPr>
              <a:t>. Ett ökat samarbete inom kommunen, med andra myndigheter och lokala aktörer höjer kvaliteten på vård , omsorg och stöd.</a:t>
            </a:r>
          </a:p>
          <a:p>
            <a:r>
              <a:rPr lang="sv-SE" sz="1600" i="0" dirty="0">
                <a:solidFill>
                  <a:srgbClr val="1F3D5F"/>
                </a:solidFill>
                <a:effectLst/>
                <a:latin typeface="Roboto" panose="02000000000000000000" pitchFamily="2" charset="0"/>
              </a:rPr>
              <a:t>Sektor omsorg använder sina resurser på ett </a:t>
            </a:r>
            <a:r>
              <a:rPr lang="sv-SE" sz="1600" b="1" i="0" dirty="0">
                <a:solidFill>
                  <a:srgbClr val="1F3D5F"/>
                </a:solidFill>
                <a:effectLst/>
                <a:latin typeface="Roboto" panose="02000000000000000000" pitchFamily="2" charset="0"/>
              </a:rPr>
              <a:t>klimat- och miljösmart </a:t>
            </a:r>
            <a:r>
              <a:rPr lang="sv-SE" sz="1600" i="0" dirty="0">
                <a:solidFill>
                  <a:srgbClr val="1F3D5F"/>
                </a:solidFill>
                <a:effectLst/>
                <a:latin typeface="Roboto" panose="02000000000000000000" pitchFamily="2" charset="0"/>
              </a:rPr>
              <a:t>sätt genom att arbeta aktivt med att minska koldioxidutsläppen.</a:t>
            </a:r>
          </a:p>
          <a:p>
            <a:r>
              <a:rPr lang="sv-SE" sz="1600" i="0" dirty="0">
                <a:solidFill>
                  <a:srgbClr val="1F3D5F"/>
                </a:solidFill>
                <a:effectLst/>
                <a:latin typeface="Roboto" panose="02000000000000000000" pitchFamily="2" charset="0"/>
              </a:rPr>
              <a:t>I Götene kommun finns förutsättningar för </a:t>
            </a:r>
            <a:r>
              <a:rPr lang="sv-SE" sz="1600" b="1" i="0" dirty="0">
                <a:solidFill>
                  <a:srgbClr val="1F3D5F"/>
                </a:solidFill>
                <a:effectLst/>
                <a:latin typeface="Roboto" panose="02000000000000000000" pitchFamily="2" charset="0"/>
              </a:rPr>
              <a:t>trygghet och lärande </a:t>
            </a:r>
            <a:r>
              <a:rPr lang="sv-SE" sz="1600" i="0" dirty="0">
                <a:solidFill>
                  <a:srgbClr val="1F3D5F"/>
                </a:solidFill>
                <a:effectLst/>
                <a:latin typeface="Roboto" panose="02000000000000000000" pitchFamily="2" charset="0"/>
              </a:rPr>
              <a:t>genom hela livet genom att alla i sektor omsorg bidrar till att utveckla verksamhetens kvalitet genom att sprida kunskap och goda exempel för att skapa ett organisatoriskt lärande inom sektorn.</a:t>
            </a:r>
          </a:p>
          <a:p>
            <a:r>
              <a:rPr lang="sv-SE" sz="1700" i="0" dirty="0">
                <a:solidFill>
                  <a:srgbClr val="1F3D5F"/>
                </a:solidFill>
                <a:effectLst/>
                <a:latin typeface="Roboto" panose="02000000000000000000" pitchFamily="2" charset="0"/>
              </a:rPr>
              <a:t>Sektor omsorg kännetecknas av ett lyhört, engagerat arbetssätt som gör att medarbetare i högre grad vill </a:t>
            </a:r>
            <a:r>
              <a:rPr lang="sv-SE" sz="1700" b="1" i="0" dirty="0">
                <a:solidFill>
                  <a:srgbClr val="1F3D5F"/>
                </a:solidFill>
                <a:effectLst/>
                <a:latin typeface="Roboto" panose="02000000000000000000" pitchFamily="2" charset="0"/>
              </a:rPr>
              <a:t>rekommendera </a:t>
            </a:r>
            <a:r>
              <a:rPr lang="sv-SE" sz="1700" i="0" dirty="0">
                <a:solidFill>
                  <a:srgbClr val="1F3D5F"/>
                </a:solidFill>
                <a:effectLst/>
                <a:latin typeface="Roboto" panose="02000000000000000000" pitchFamily="2" charset="0"/>
              </a:rPr>
              <a:t>sektor omsorg i Götene kommun som arbetsgivare.</a:t>
            </a:r>
          </a:p>
          <a:p>
            <a:endParaRPr lang="sv-SE" sz="1600" i="0" dirty="0">
              <a:solidFill>
                <a:srgbClr val="1F3D5F"/>
              </a:solidFill>
              <a:effectLst/>
              <a:latin typeface="Roboto" panose="02000000000000000000" pitchFamily="2" charset="0"/>
            </a:endParaRPr>
          </a:p>
        </p:txBody>
      </p:sp>
      <p:sp>
        <p:nvSpPr>
          <p:cNvPr id="4" name="Rectangle 1">
            <a:extLst>
              <a:ext uri="{FF2B5EF4-FFF2-40B4-BE49-F238E27FC236}">
                <a16:creationId xmlns:a16="http://schemas.microsoft.com/office/drawing/2014/main" id="{CA3BFE56-3856-2A38-AE26-3C91E8C981B4}"/>
              </a:ext>
            </a:extLst>
          </p:cNvPr>
          <p:cNvSpPr>
            <a:spLocks noChangeArrowheads="1"/>
          </p:cNvSpPr>
          <p:nvPr/>
        </p:nvSpPr>
        <p:spPr bwMode="auto">
          <a:xfrm>
            <a:off x="0" y="-115416"/>
            <a:ext cx="32893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900" b="0" i="0" u="none" strike="noStrike" kern="1200" cap="none" spc="0" normalizeH="0" baseline="0" noProof="0" dirty="0">
                <a:ln>
                  <a:noFill/>
                </a:ln>
                <a:solidFill>
                  <a:srgbClr val="1F3D5F"/>
                </a:solidFill>
                <a:effectLst/>
                <a:uLnTx/>
                <a:uFillTx/>
                <a:latin typeface="Roboto" panose="02000000000000000000" pitchFamily="2" charset="0"/>
                <a:ea typeface="+mn-ea"/>
                <a:cs typeface="+mn-cs"/>
              </a:rPr>
              <a:t>     </a:t>
            </a:r>
            <a:endParaRPr kumimoji="0" lang="sv-SE" altLang="sv-S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028" name="Picture 4" descr="Till större del uppfyllt">
            <a:extLst>
              <a:ext uri="{FF2B5EF4-FFF2-40B4-BE49-F238E27FC236}">
                <a16:creationId xmlns:a16="http://schemas.microsoft.com/office/drawing/2014/main" id="{E8B40A9E-4B19-96A3-61DD-714F8C379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993" y="469760"/>
            <a:ext cx="870220" cy="87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53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217E6B-5326-9910-8814-23E7366BC747}"/>
              </a:ext>
            </a:extLst>
          </p:cNvPr>
          <p:cNvSpPr>
            <a:spLocks noGrp="1"/>
          </p:cNvSpPr>
          <p:nvPr>
            <p:ph type="title"/>
          </p:nvPr>
        </p:nvSpPr>
        <p:spPr/>
        <p:txBody>
          <a:bodyPr>
            <a:normAutofit/>
          </a:bodyPr>
          <a:lstStyle/>
          <a:p>
            <a:r>
              <a:rPr lang="sv-SE" sz="3600" dirty="0"/>
              <a:t>Vad har vi arbetet med</a:t>
            </a:r>
            <a:br>
              <a:rPr lang="sv-SE" sz="3600" dirty="0"/>
            </a:br>
            <a:r>
              <a:rPr lang="sv-SE" sz="2000" dirty="0"/>
              <a:t>Till större del uppfyllt</a:t>
            </a:r>
            <a:endParaRPr lang="sv-SE" dirty="0"/>
          </a:p>
        </p:txBody>
      </p:sp>
      <p:sp>
        <p:nvSpPr>
          <p:cNvPr id="3" name="Platshållare för innehåll 2">
            <a:extLst>
              <a:ext uri="{FF2B5EF4-FFF2-40B4-BE49-F238E27FC236}">
                <a16:creationId xmlns:a16="http://schemas.microsoft.com/office/drawing/2014/main" id="{87ABB360-1615-3733-183E-5B63D7D4336E}"/>
              </a:ext>
            </a:extLst>
          </p:cNvPr>
          <p:cNvSpPr>
            <a:spLocks noGrp="1"/>
          </p:cNvSpPr>
          <p:nvPr>
            <p:ph idx="1"/>
          </p:nvPr>
        </p:nvSpPr>
        <p:spPr>
          <a:xfrm>
            <a:off x="794020" y="1842558"/>
            <a:ext cx="7886700" cy="3779309"/>
          </a:xfrm>
        </p:spPr>
        <p:txBody>
          <a:bodyPr>
            <a:normAutofit/>
          </a:bodyPr>
          <a:lstStyle/>
          <a:p>
            <a:pPr marL="0" indent="0">
              <a:buNone/>
            </a:pPr>
            <a:r>
              <a:rPr lang="sv-SE" sz="1800" b="1" dirty="0"/>
              <a:t>Några exempel</a:t>
            </a:r>
          </a:p>
          <a:p>
            <a:pPr marL="0" indent="0">
              <a:buNone/>
            </a:pPr>
            <a:r>
              <a:rPr lang="sv-SE" sz="1600" dirty="0"/>
              <a:t>-  Genomförandeplaner och dokumentation</a:t>
            </a:r>
          </a:p>
          <a:p>
            <a:pPr>
              <a:buFontTx/>
              <a:buChar char="-"/>
            </a:pPr>
            <a:r>
              <a:rPr lang="sv-SE" sz="1600" dirty="0"/>
              <a:t>Delaktighet och nöjdhet med aktiviteter</a:t>
            </a:r>
          </a:p>
          <a:p>
            <a:pPr>
              <a:buFontTx/>
              <a:buChar char="-"/>
            </a:pPr>
            <a:r>
              <a:rPr lang="sv-SE" sz="1600" dirty="0"/>
              <a:t>Fungerande avfallshantering</a:t>
            </a:r>
          </a:p>
          <a:p>
            <a:pPr>
              <a:buFontTx/>
              <a:buChar char="-"/>
            </a:pPr>
            <a:r>
              <a:rPr lang="sv-SE" sz="1600" dirty="0"/>
              <a:t>Upprättande av </a:t>
            </a:r>
            <a:r>
              <a:rPr lang="sv-SE" sz="1600" dirty="0" err="1"/>
              <a:t>bilpool</a:t>
            </a:r>
            <a:r>
              <a:rPr lang="sv-SE" sz="1600" dirty="0"/>
              <a:t>, effektivitet av att minska antalet bilar som inte används.</a:t>
            </a:r>
          </a:p>
          <a:p>
            <a:pPr>
              <a:buFontTx/>
              <a:buChar char="-"/>
            </a:pPr>
            <a:r>
              <a:rPr lang="sv-SE" sz="1600" dirty="0"/>
              <a:t>Medarbetarenkäten bättre resultat men ej nöjda</a:t>
            </a:r>
          </a:p>
          <a:p>
            <a:pPr>
              <a:buFontTx/>
              <a:buChar char="-"/>
            </a:pPr>
            <a:r>
              <a:rPr lang="sv-SE" sz="1600" dirty="0"/>
              <a:t>Samverkan intern och externt, AME- Målgruppen</a:t>
            </a:r>
          </a:p>
          <a:p>
            <a:pPr>
              <a:buFontTx/>
              <a:buChar char="-"/>
            </a:pPr>
            <a:r>
              <a:rPr lang="sv-SE" sz="1600" dirty="0"/>
              <a:t>Det goda exemplet</a:t>
            </a:r>
          </a:p>
          <a:p>
            <a:pPr>
              <a:buFontTx/>
              <a:buChar char="-"/>
            </a:pPr>
            <a:endParaRPr lang="sv-SE" sz="1600" dirty="0"/>
          </a:p>
          <a:p>
            <a:pPr>
              <a:buFontTx/>
              <a:buChar char="-"/>
            </a:pPr>
            <a:endParaRPr lang="sv-SE" sz="1600" dirty="0"/>
          </a:p>
          <a:p>
            <a:pPr>
              <a:buFontTx/>
              <a:buChar char="-"/>
            </a:pPr>
            <a:endParaRPr lang="sv-SE" sz="1600" dirty="0"/>
          </a:p>
          <a:p>
            <a:pPr>
              <a:buFontTx/>
              <a:buChar char="-"/>
            </a:pPr>
            <a:endParaRPr lang="sv-SE" sz="1600" dirty="0"/>
          </a:p>
          <a:p>
            <a:pPr>
              <a:buFontTx/>
              <a:buChar char="-"/>
            </a:pPr>
            <a:endParaRPr lang="sv-SE" sz="1600" dirty="0"/>
          </a:p>
          <a:p>
            <a:pPr>
              <a:buFontTx/>
              <a:buChar char="-"/>
            </a:pPr>
            <a:endParaRPr lang="sv-SE" dirty="0"/>
          </a:p>
          <a:p>
            <a:pPr marL="0" indent="0">
              <a:buNone/>
            </a:pPr>
            <a:endParaRPr lang="sv-SE" dirty="0"/>
          </a:p>
          <a:p>
            <a:endParaRPr lang="sv-SE" dirty="0"/>
          </a:p>
          <a:p>
            <a:endParaRPr lang="sv-SE" dirty="0"/>
          </a:p>
          <a:p>
            <a:endParaRPr lang="sv-SE" dirty="0"/>
          </a:p>
        </p:txBody>
      </p:sp>
      <p:pic>
        <p:nvPicPr>
          <p:cNvPr id="4" name="Bildobjekt 3">
            <a:extLst>
              <a:ext uri="{FF2B5EF4-FFF2-40B4-BE49-F238E27FC236}">
                <a16:creationId xmlns:a16="http://schemas.microsoft.com/office/drawing/2014/main" id="{A68347C9-2CD0-AE10-129F-6FCE3247F552}"/>
              </a:ext>
            </a:extLst>
          </p:cNvPr>
          <p:cNvPicPr>
            <a:picLocks noChangeAspect="1"/>
          </p:cNvPicPr>
          <p:nvPr/>
        </p:nvPicPr>
        <p:blipFill>
          <a:blip r:embed="rId2"/>
          <a:stretch>
            <a:fillRect/>
          </a:stretch>
        </p:blipFill>
        <p:spPr>
          <a:xfrm>
            <a:off x="7239221" y="608938"/>
            <a:ext cx="871804" cy="871804"/>
          </a:xfrm>
          <a:prstGeom prst="rect">
            <a:avLst/>
          </a:prstGeom>
        </p:spPr>
      </p:pic>
    </p:spTree>
    <p:extLst>
      <p:ext uri="{BB962C8B-B14F-4D97-AF65-F5344CB8AC3E}">
        <p14:creationId xmlns:p14="http://schemas.microsoft.com/office/powerpoint/2010/main" val="241335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E67B97-D777-04D4-3205-5FC694440631}"/>
              </a:ext>
            </a:extLst>
          </p:cNvPr>
          <p:cNvSpPr>
            <a:spLocks noGrp="1"/>
          </p:cNvSpPr>
          <p:nvPr>
            <p:ph type="title"/>
          </p:nvPr>
        </p:nvSpPr>
        <p:spPr/>
        <p:txBody>
          <a:bodyPr/>
          <a:lstStyle/>
          <a:p>
            <a:r>
              <a:rPr lang="sv-SE" dirty="0"/>
              <a:t>Till mindre del uppfyllt</a:t>
            </a:r>
          </a:p>
        </p:txBody>
      </p:sp>
      <p:sp>
        <p:nvSpPr>
          <p:cNvPr id="3" name="Platshållare för innehåll 2">
            <a:extLst>
              <a:ext uri="{FF2B5EF4-FFF2-40B4-BE49-F238E27FC236}">
                <a16:creationId xmlns:a16="http://schemas.microsoft.com/office/drawing/2014/main" id="{B4466581-0C53-75FF-104B-10A26E87E347}"/>
              </a:ext>
            </a:extLst>
          </p:cNvPr>
          <p:cNvSpPr>
            <a:spLocks noGrp="1"/>
          </p:cNvSpPr>
          <p:nvPr>
            <p:ph idx="1"/>
          </p:nvPr>
        </p:nvSpPr>
        <p:spPr/>
        <p:txBody>
          <a:bodyPr>
            <a:normAutofit/>
          </a:bodyPr>
          <a:lstStyle/>
          <a:p>
            <a:r>
              <a:rPr lang="sv-SE" sz="1600" i="0" dirty="0">
                <a:solidFill>
                  <a:srgbClr val="1F3D5F"/>
                </a:solidFill>
                <a:effectLst/>
                <a:latin typeface="Roboto" panose="02000000000000000000" pitchFamily="2" charset="0"/>
              </a:rPr>
              <a:t>Sektor omsorg utvecklar nya arbetssätt för att möta framtida utmaningar genom att bidra med </a:t>
            </a:r>
            <a:r>
              <a:rPr lang="sv-SE" sz="1600" b="1" i="0" dirty="0">
                <a:solidFill>
                  <a:srgbClr val="1F3D5F"/>
                </a:solidFill>
                <a:effectLst/>
                <a:latin typeface="Roboto" panose="02000000000000000000" pitchFamily="2" charset="0"/>
              </a:rPr>
              <a:t>nya digitala lösningar och välfärdsteknik</a:t>
            </a:r>
            <a:r>
              <a:rPr lang="sv-SE" sz="1600" i="0" dirty="0">
                <a:solidFill>
                  <a:srgbClr val="1F3D5F"/>
                </a:solidFill>
                <a:effectLst/>
                <a:latin typeface="Roboto" panose="02000000000000000000" pitchFamily="2" charset="0"/>
              </a:rPr>
              <a:t> samtidigt som det frigör arbetstid till att arbeta nära personerna verksamheten är till för.</a:t>
            </a:r>
          </a:p>
          <a:p>
            <a:r>
              <a:rPr lang="sv-SE" sz="1600" i="0" dirty="0">
                <a:solidFill>
                  <a:srgbClr val="1F3D5F"/>
                </a:solidFill>
                <a:effectLst/>
                <a:latin typeface="Roboto" panose="02000000000000000000" pitchFamily="2" charset="0"/>
              </a:rPr>
              <a:t>Sektor omsorg utvecklar nya arbetssätt för att möta framtida utmaningar genom ett </a:t>
            </a:r>
            <a:r>
              <a:rPr lang="sv-SE" sz="1600" b="1" i="0" dirty="0">
                <a:solidFill>
                  <a:srgbClr val="1F3D5F"/>
                </a:solidFill>
                <a:effectLst/>
                <a:latin typeface="Roboto" panose="02000000000000000000" pitchFamily="2" charset="0"/>
              </a:rPr>
              <a:t>verksamhetsnära kvalitetsarbete </a:t>
            </a:r>
            <a:r>
              <a:rPr lang="sv-SE" sz="1600" i="0" dirty="0">
                <a:solidFill>
                  <a:srgbClr val="1F3D5F"/>
                </a:solidFill>
                <a:effectLst/>
                <a:latin typeface="Roboto" panose="02000000000000000000" pitchFamily="2" charset="0"/>
              </a:rPr>
              <a:t>som kontinuerligt förbättrar kvaliteten på vård, omsorg och stöd för den enskilde.</a:t>
            </a:r>
          </a:p>
          <a:p>
            <a:r>
              <a:rPr lang="sv-SE" sz="1600" i="0" dirty="0">
                <a:solidFill>
                  <a:srgbClr val="1F3D5F"/>
                </a:solidFill>
                <a:effectLst/>
                <a:latin typeface="Roboto" panose="02000000000000000000" pitchFamily="2" charset="0"/>
              </a:rPr>
              <a:t>Sektor omsorg utvecklar </a:t>
            </a:r>
            <a:r>
              <a:rPr lang="sv-SE" sz="1600" b="1" i="0" dirty="0">
                <a:solidFill>
                  <a:srgbClr val="1F3D5F"/>
                </a:solidFill>
                <a:effectLst/>
                <a:latin typeface="Roboto" panose="02000000000000000000" pitchFamily="2" charset="0"/>
              </a:rPr>
              <a:t>nya arbetssätt </a:t>
            </a:r>
            <a:r>
              <a:rPr lang="sv-SE" sz="1600" i="0" dirty="0">
                <a:solidFill>
                  <a:srgbClr val="1F3D5F"/>
                </a:solidFill>
                <a:effectLst/>
                <a:latin typeface="Roboto" panose="02000000000000000000" pitchFamily="2" charset="0"/>
              </a:rPr>
              <a:t>för att möta framtida utmaningar genom att ge medarbetare möjlighet att utvecklas och växa i Götene kommun</a:t>
            </a:r>
            <a:r>
              <a:rPr lang="sv-SE" sz="1100" b="1" i="0" dirty="0">
                <a:solidFill>
                  <a:srgbClr val="1F3D5F"/>
                </a:solidFill>
                <a:effectLst/>
                <a:latin typeface="Roboto" panose="02000000000000000000" pitchFamily="2" charset="0"/>
              </a:rPr>
              <a:t>.</a:t>
            </a:r>
          </a:p>
          <a:p>
            <a:r>
              <a:rPr lang="sv-SE" sz="1600" i="0" dirty="0">
                <a:solidFill>
                  <a:srgbClr val="1F3D5F"/>
                </a:solidFill>
                <a:effectLst/>
                <a:latin typeface="Roboto" panose="02000000000000000000" pitchFamily="2" charset="0"/>
              </a:rPr>
              <a:t>Sektor omsorg ger stöd, vård och omsorg med ett </a:t>
            </a:r>
            <a:r>
              <a:rPr lang="sv-SE" sz="1600" b="1" i="0" dirty="0">
                <a:solidFill>
                  <a:srgbClr val="1F3D5F"/>
                </a:solidFill>
                <a:effectLst/>
                <a:latin typeface="Roboto" panose="02000000000000000000" pitchFamily="2" charset="0"/>
              </a:rPr>
              <a:t>professionellt bemötande </a:t>
            </a:r>
            <a:r>
              <a:rPr lang="sv-SE" sz="1600" i="0" dirty="0">
                <a:solidFill>
                  <a:srgbClr val="1F3D5F"/>
                </a:solidFill>
                <a:effectLst/>
                <a:latin typeface="Roboto" panose="02000000000000000000" pitchFamily="2" charset="0"/>
              </a:rPr>
              <a:t>och möjlighet till </a:t>
            </a:r>
            <a:r>
              <a:rPr lang="sv-SE" sz="1600" b="1" i="0" dirty="0">
                <a:solidFill>
                  <a:srgbClr val="1F3D5F"/>
                </a:solidFill>
                <a:effectLst/>
                <a:latin typeface="Roboto" panose="02000000000000000000" pitchFamily="2" charset="0"/>
              </a:rPr>
              <a:t>delaktighet</a:t>
            </a:r>
            <a:r>
              <a:rPr lang="sv-SE" sz="1600" i="0" dirty="0">
                <a:solidFill>
                  <a:srgbClr val="1F3D5F"/>
                </a:solidFill>
                <a:effectLst/>
                <a:latin typeface="Roboto" panose="02000000000000000000" pitchFamily="2" charset="0"/>
              </a:rPr>
              <a:t> som </a:t>
            </a:r>
            <a:r>
              <a:rPr lang="sv-SE" sz="1600" b="1" i="0" dirty="0">
                <a:solidFill>
                  <a:srgbClr val="1F3D5F"/>
                </a:solidFill>
                <a:effectLst/>
                <a:latin typeface="Roboto" panose="02000000000000000000" pitchFamily="2" charset="0"/>
              </a:rPr>
              <a:t>skapar trygghet.</a:t>
            </a:r>
          </a:p>
          <a:p>
            <a:r>
              <a:rPr lang="sv-SE" sz="1600" i="0" dirty="0">
                <a:solidFill>
                  <a:srgbClr val="1F3D5F"/>
                </a:solidFill>
                <a:effectLst/>
                <a:latin typeface="Roboto" panose="02000000000000000000" pitchFamily="2" charset="0"/>
              </a:rPr>
              <a:t>Sektor omsorg utvecklar nya arbetssätt för att </a:t>
            </a:r>
            <a:r>
              <a:rPr lang="sv-SE" sz="1600" b="1" i="0" dirty="0">
                <a:solidFill>
                  <a:srgbClr val="1F3D5F"/>
                </a:solidFill>
                <a:effectLst/>
                <a:latin typeface="Roboto" panose="02000000000000000000" pitchFamily="2" charset="0"/>
              </a:rPr>
              <a:t>möta framtida utmaningar</a:t>
            </a:r>
            <a:r>
              <a:rPr lang="sv-SE" sz="1600" i="0" dirty="0">
                <a:solidFill>
                  <a:srgbClr val="1F3D5F"/>
                </a:solidFill>
                <a:effectLst/>
                <a:latin typeface="Roboto" panose="02000000000000000000" pitchFamily="2" charset="0"/>
              </a:rPr>
              <a:t>.</a:t>
            </a:r>
          </a:p>
          <a:p>
            <a:r>
              <a:rPr lang="sv-SE" sz="1600" i="0" dirty="0">
                <a:solidFill>
                  <a:srgbClr val="1F3D5F"/>
                </a:solidFill>
                <a:effectLst/>
                <a:latin typeface="Roboto" panose="02000000000000000000" pitchFamily="2" charset="0"/>
              </a:rPr>
              <a:t>Sektor omsorg har ett gott och ökat </a:t>
            </a:r>
            <a:r>
              <a:rPr lang="sv-SE" sz="1600" b="1" i="0" dirty="0">
                <a:solidFill>
                  <a:srgbClr val="1F3D5F"/>
                </a:solidFill>
                <a:effectLst/>
                <a:latin typeface="Roboto" panose="02000000000000000000" pitchFamily="2" charset="0"/>
              </a:rPr>
              <a:t>samarbete</a:t>
            </a:r>
            <a:r>
              <a:rPr lang="sv-SE" sz="1600" i="0" dirty="0">
                <a:solidFill>
                  <a:srgbClr val="1F3D5F"/>
                </a:solidFill>
                <a:effectLst/>
                <a:latin typeface="Roboto" panose="02000000000000000000" pitchFamily="2" charset="0"/>
              </a:rPr>
              <a:t> med det lokala näringslivet som berikar verksamheten och brukarnas/klienternas vardag.</a:t>
            </a:r>
            <a:endParaRPr lang="sv-SE" sz="1600" dirty="0"/>
          </a:p>
        </p:txBody>
      </p:sp>
      <p:sp>
        <p:nvSpPr>
          <p:cNvPr id="4" name="Rectangle 1">
            <a:extLst>
              <a:ext uri="{FF2B5EF4-FFF2-40B4-BE49-F238E27FC236}">
                <a16:creationId xmlns:a16="http://schemas.microsoft.com/office/drawing/2014/main" id="{FA694AA4-90DC-40E4-144C-B61E06ED608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900" b="1" i="0" u="none" strike="noStrike" kern="1200" cap="none" spc="0" normalizeH="0" baseline="0" noProof="0">
                <a:ln>
                  <a:noFill/>
                </a:ln>
                <a:solidFill>
                  <a:srgbClr val="1F3D5F"/>
                </a:solidFill>
                <a:effectLst/>
                <a:uLnTx/>
                <a:uFillTx/>
                <a:latin typeface="Roboto" panose="02000000000000000000" pitchFamily="2" charset="0"/>
                <a:ea typeface="+mn-ea"/>
                <a:cs typeface="+mn-cs"/>
              </a:rPr>
              <a:t>Sektor omsorg ger stöd, vård och omsorg med ett professionellt bemötande och möjlighet till delaktighet som skapar trygghet.</a:t>
            </a:r>
            <a:br>
              <a:rPr kumimoji="0" lang="sv-SE" altLang="sv-SE"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endParaRPr kumimoji="0" lang="sv-SE" altLang="sv-S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900" b="0" i="0" u="none" strike="noStrike" kern="1200" cap="none" spc="0" normalizeH="0" baseline="0" noProof="0">
                <a:ln>
                  <a:noFill/>
                </a:ln>
                <a:solidFill>
                  <a:srgbClr val="1F3D5F"/>
                </a:solidFill>
                <a:effectLst/>
                <a:uLnTx/>
                <a:uFillTx/>
                <a:latin typeface="Roboto" panose="02000000000000000000" pitchFamily="2" charset="0"/>
                <a:ea typeface="+mn-ea"/>
                <a:cs typeface="+mn-cs"/>
              </a:rPr>
              <a:t>  </a:t>
            </a:r>
            <a:r>
              <a:rPr kumimoji="0" lang="sv-SE" altLang="sv-SE" sz="800" b="0" i="0" u="none" strike="noStrike" kern="1200" cap="none" spc="0" normalizeH="0" baseline="0" noProof="0">
                <a:ln>
                  <a:noFill/>
                </a:ln>
                <a:solidFill>
                  <a:srgbClr val="1F3D5F"/>
                </a:solidFill>
                <a:effectLst/>
                <a:uLnTx/>
                <a:uFillTx/>
                <a:latin typeface="Roboto" panose="02000000000000000000" pitchFamily="2" charset="0"/>
                <a:ea typeface="+mn-ea"/>
                <a:cs typeface="+mn-cs"/>
              </a:rPr>
              <a:t>      </a:t>
            </a:r>
            <a:endParaRPr kumimoji="0" lang="sv-SE" altLang="sv-SE"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Likbent triangel 4">
            <a:extLst>
              <a:ext uri="{FF2B5EF4-FFF2-40B4-BE49-F238E27FC236}">
                <a16:creationId xmlns:a16="http://schemas.microsoft.com/office/drawing/2014/main" id="{CE675D41-BBA9-AC8D-5419-32AB61BA1522}"/>
              </a:ext>
            </a:extLst>
          </p:cNvPr>
          <p:cNvSpPr/>
          <p:nvPr/>
        </p:nvSpPr>
        <p:spPr>
          <a:xfrm>
            <a:off x="6731540" y="247123"/>
            <a:ext cx="1381328" cy="1125727"/>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4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A5E47C-F4E8-AA02-11B9-3FDA1DDC9840}"/>
              </a:ext>
            </a:extLst>
          </p:cNvPr>
          <p:cNvSpPr>
            <a:spLocks noGrp="1"/>
          </p:cNvSpPr>
          <p:nvPr>
            <p:ph type="title"/>
          </p:nvPr>
        </p:nvSpPr>
        <p:spPr/>
        <p:txBody>
          <a:bodyPr/>
          <a:lstStyle/>
          <a:p>
            <a:r>
              <a:rPr lang="sv-SE" dirty="0"/>
              <a:t>Vad har vi arbetat med</a:t>
            </a:r>
          </a:p>
        </p:txBody>
      </p:sp>
      <p:sp>
        <p:nvSpPr>
          <p:cNvPr id="3" name="Platshållare för innehåll 2">
            <a:extLst>
              <a:ext uri="{FF2B5EF4-FFF2-40B4-BE49-F238E27FC236}">
                <a16:creationId xmlns:a16="http://schemas.microsoft.com/office/drawing/2014/main" id="{0B969C0E-BB47-31B7-19A9-CBBFCCB3AF6A}"/>
              </a:ext>
            </a:extLst>
          </p:cNvPr>
          <p:cNvSpPr>
            <a:spLocks noGrp="1"/>
          </p:cNvSpPr>
          <p:nvPr>
            <p:ph idx="1"/>
          </p:nvPr>
        </p:nvSpPr>
        <p:spPr>
          <a:xfrm>
            <a:off x="628650" y="1452905"/>
            <a:ext cx="7886700" cy="3607983"/>
          </a:xfrm>
        </p:spPr>
        <p:txBody>
          <a:bodyPr>
            <a:normAutofit fontScale="77500" lnSpcReduction="20000"/>
          </a:bodyPr>
          <a:lstStyle/>
          <a:p>
            <a:pPr marL="0" indent="0">
              <a:buNone/>
            </a:pPr>
            <a:r>
              <a:rPr lang="sv-SE" dirty="0"/>
              <a:t>Till mindre del uppfyllt</a:t>
            </a:r>
          </a:p>
          <a:p>
            <a:pPr marL="0" indent="0">
              <a:buNone/>
            </a:pPr>
            <a:r>
              <a:rPr lang="sv-SE" sz="1800" b="1" dirty="0"/>
              <a:t>Några exempel:</a:t>
            </a:r>
          </a:p>
          <a:p>
            <a:pPr marL="0" indent="0">
              <a:buNone/>
            </a:pPr>
            <a:r>
              <a:rPr lang="sv-SE" sz="1400" dirty="0"/>
              <a:t>-   En framtida IT och digitaliseringsorganisation</a:t>
            </a:r>
          </a:p>
          <a:p>
            <a:pPr marL="0" indent="0">
              <a:buNone/>
            </a:pPr>
            <a:r>
              <a:rPr lang="sv-SE" sz="1400" dirty="0"/>
              <a:t>-    Aktivitetsplaneringen i Life Care</a:t>
            </a:r>
          </a:p>
          <a:p>
            <a:pPr>
              <a:buFontTx/>
              <a:buChar char="-"/>
            </a:pPr>
            <a:r>
              <a:rPr lang="sv-SE" sz="1400" dirty="0" err="1"/>
              <a:t>Taklyftar</a:t>
            </a:r>
            <a:r>
              <a:rPr lang="sv-SE" sz="1400" dirty="0"/>
              <a:t>, tillsynskameror, VR -utbildning</a:t>
            </a:r>
          </a:p>
          <a:p>
            <a:pPr>
              <a:buFontTx/>
              <a:buChar char="-"/>
            </a:pPr>
            <a:r>
              <a:rPr lang="sv-SE" sz="1400" dirty="0"/>
              <a:t>Digitaliserat e-tjänster</a:t>
            </a:r>
          </a:p>
          <a:p>
            <a:pPr>
              <a:buFontTx/>
              <a:buChar char="-"/>
            </a:pPr>
            <a:r>
              <a:rPr lang="sv-SE" sz="1400" dirty="0"/>
              <a:t>Avvikelser</a:t>
            </a:r>
          </a:p>
          <a:p>
            <a:pPr>
              <a:buFontTx/>
              <a:buChar char="-"/>
            </a:pPr>
            <a:r>
              <a:rPr lang="sv-SE" sz="1400" dirty="0"/>
              <a:t>Riskbedömningar av processer</a:t>
            </a:r>
          </a:p>
          <a:p>
            <a:pPr>
              <a:buFontTx/>
              <a:buChar char="-"/>
            </a:pPr>
            <a:r>
              <a:rPr lang="sv-SE" sz="1400" dirty="0"/>
              <a:t>Ökat utomhusaktiviteter, samtal</a:t>
            </a:r>
          </a:p>
          <a:p>
            <a:pPr>
              <a:buFontTx/>
              <a:buChar char="-"/>
            </a:pPr>
            <a:r>
              <a:rPr lang="sv-SE" sz="1400" dirty="0"/>
              <a:t>Kompetensförsörjningsimplementering</a:t>
            </a:r>
          </a:p>
          <a:p>
            <a:pPr>
              <a:buFontTx/>
              <a:buChar char="-"/>
            </a:pPr>
            <a:r>
              <a:rPr lang="sv-SE" sz="1400" dirty="0"/>
              <a:t>25% bästa trygghet, bemötande och respekt</a:t>
            </a:r>
          </a:p>
          <a:p>
            <a:pPr>
              <a:buFontTx/>
              <a:buChar char="-"/>
            </a:pPr>
            <a:r>
              <a:rPr lang="sv-SE" sz="1400" dirty="0"/>
              <a:t>Visionsarbetet</a:t>
            </a:r>
          </a:p>
          <a:p>
            <a:pPr>
              <a:buFontTx/>
              <a:buChar char="-"/>
            </a:pPr>
            <a:r>
              <a:rPr lang="sv-SE" sz="1400" dirty="0"/>
              <a:t>Ny socialtjänstlag</a:t>
            </a:r>
          </a:p>
          <a:p>
            <a:pPr>
              <a:buFontTx/>
              <a:buChar char="-"/>
            </a:pPr>
            <a:r>
              <a:rPr lang="sv-SE" sz="1400" dirty="0"/>
              <a:t>Sysselsättning </a:t>
            </a:r>
          </a:p>
          <a:p>
            <a:pPr>
              <a:buFontTx/>
              <a:buChar char="-"/>
            </a:pPr>
            <a:endParaRPr lang="sv-SE" sz="1400" dirty="0"/>
          </a:p>
          <a:p>
            <a:pPr>
              <a:buFontTx/>
              <a:buChar char="-"/>
            </a:pPr>
            <a:endParaRPr lang="sv-SE" sz="1400" dirty="0"/>
          </a:p>
          <a:p>
            <a:pPr>
              <a:buFontTx/>
              <a:buChar char="-"/>
            </a:pPr>
            <a:endParaRPr lang="sv-SE" sz="1400" dirty="0"/>
          </a:p>
          <a:p>
            <a:pPr marL="0" indent="0">
              <a:buNone/>
            </a:pPr>
            <a:endParaRPr lang="sv-SE" dirty="0"/>
          </a:p>
          <a:p>
            <a:pPr marL="0" indent="0">
              <a:buNone/>
            </a:pPr>
            <a:endParaRPr lang="sv-SE" dirty="0"/>
          </a:p>
        </p:txBody>
      </p:sp>
      <p:pic>
        <p:nvPicPr>
          <p:cNvPr id="4" name="Bildobjekt 3">
            <a:extLst>
              <a:ext uri="{FF2B5EF4-FFF2-40B4-BE49-F238E27FC236}">
                <a16:creationId xmlns:a16="http://schemas.microsoft.com/office/drawing/2014/main" id="{B587BD27-6F13-5CBE-0669-3F813B84EF92}"/>
              </a:ext>
            </a:extLst>
          </p:cNvPr>
          <p:cNvPicPr>
            <a:picLocks noChangeAspect="1"/>
          </p:cNvPicPr>
          <p:nvPr/>
        </p:nvPicPr>
        <p:blipFill>
          <a:blip r:embed="rId2"/>
          <a:stretch>
            <a:fillRect/>
          </a:stretch>
        </p:blipFill>
        <p:spPr>
          <a:xfrm>
            <a:off x="7087597" y="382059"/>
            <a:ext cx="1408298" cy="1140051"/>
          </a:xfrm>
          <a:prstGeom prst="rect">
            <a:avLst/>
          </a:prstGeom>
        </p:spPr>
      </p:pic>
    </p:spTree>
    <p:extLst>
      <p:ext uri="{BB962C8B-B14F-4D97-AF65-F5344CB8AC3E}">
        <p14:creationId xmlns:p14="http://schemas.microsoft.com/office/powerpoint/2010/main" val="129166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533" y="4198103"/>
            <a:ext cx="659646" cy="659646"/>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7533" y="3446100"/>
            <a:ext cx="659646" cy="659646"/>
          </a:xfrm>
          <a:prstGeom prst="rect">
            <a:avLst/>
          </a:prstGeom>
        </p:spPr>
      </p:pic>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2854" y="2717297"/>
            <a:ext cx="659646" cy="659646"/>
          </a:xfrm>
          <a:prstGeom prst="rect">
            <a:avLst/>
          </a:prstGeom>
        </p:spPr>
      </p:pic>
      <p:pic>
        <p:nvPicPr>
          <p:cNvPr id="7" name="Bildobjekt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3010" y="4198103"/>
            <a:ext cx="659646" cy="659646"/>
          </a:xfrm>
          <a:prstGeom prst="rect">
            <a:avLst/>
          </a:prstGeom>
        </p:spPr>
      </p:pic>
      <p:pic>
        <p:nvPicPr>
          <p:cNvPr id="8" name="Bildobjekt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0299" y="3446100"/>
            <a:ext cx="659646" cy="659646"/>
          </a:xfrm>
          <a:prstGeom prst="rect">
            <a:avLst/>
          </a:prstGeom>
        </p:spPr>
      </p:pic>
      <p:pic>
        <p:nvPicPr>
          <p:cNvPr id="9" name="Bildobjekt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3010" y="2718774"/>
            <a:ext cx="659646" cy="659646"/>
          </a:xfrm>
          <a:prstGeom prst="rect">
            <a:avLst/>
          </a:prstGeom>
        </p:spPr>
      </p:pic>
      <p:pic>
        <p:nvPicPr>
          <p:cNvPr id="10" name="Bildobjekt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7756" y="1988494"/>
            <a:ext cx="659646" cy="659646"/>
          </a:xfrm>
          <a:prstGeom prst="rect">
            <a:avLst/>
          </a:prstGeom>
        </p:spPr>
      </p:pic>
      <p:pic>
        <p:nvPicPr>
          <p:cNvPr id="11" name="Bildobjekt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0839" y="1988494"/>
            <a:ext cx="659646" cy="659646"/>
          </a:xfrm>
          <a:prstGeom prst="rect">
            <a:avLst/>
          </a:prstGeom>
        </p:spPr>
      </p:pic>
      <p:pic>
        <p:nvPicPr>
          <p:cNvPr id="12" name="Bildobjekt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77533" y="1210040"/>
            <a:ext cx="659646" cy="659646"/>
          </a:xfrm>
          <a:prstGeom prst="rect">
            <a:avLst/>
          </a:prstGeom>
        </p:spPr>
      </p:pic>
      <p:pic>
        <p:nvPicPr>
          <p:cNvPr id="13" name="Bildobjekt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40839" y="1211074"/>
            <a:ext cx="659646" cy="659646"/>
          </a:xfrm>
          <a:prstGeom prst="rect">
            <a:avLst/>
          </a:prstGeom>
        </p:spPr>
      </p:pic>
      <p:pic>
        <p:nvPicPr>
          <p:cNvPr id="14" name="Bildobjekt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44562" y="4221450"/>
            <a:ext cx="659646" cy="659646"/>
          </a:xfrm>
          <a:prstGeom prst="rect">
            <a:avLst/>
          </a:prstGeom>
        </p:spPr>
      </p:pic>
      <p:pic>
        <p:nvPicPr>
          <p:cNvPr id="15" name="Bildobjekt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27716" y="3446100"/>
            <a:ext cx="659646" cy="659646"/>
          </a:xfrm>
          <a:prstGeom prst="rect">
            <a:avLst/>
          </a:prstGeom>
        </p:spPr>
      </p:pic>
      <p:pic>
        <p:nvPicPr>
          <p:cNvPr id="16" name="Bildobjekt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27716" y="2717297"/>
            <a:ext cx="659646" cy="659646"/>
          </a:xfrm>
          <a:prstGeom prst="rect">
            <a:avLst/>
          </a:prstGeom>
        </p:spPr>
      </p:pic>
      <p:pic>
        <p:nvPicPr>
          <p:cNvPr id="17" name="Bildobjekt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27716" y="1988494"/>
            <a:ext cx="659646" cy="659646"/>
          </a:xfrm>
          <a:prstGeom prst="rect">
            <a:avLst/>
          </a:prstGeom>
        </p:spPr>
      </p:pic>
      <p:pic>
        <p:nvPicPr>
          <p:cNvPr id="18" name="Bildobjekt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27716" y="1211074"/>
            <a:ext cx="659646" cy="659646"/>
          </a:xfrm>
          <a:prstGeom prst="rect">
            <a:avLst/>
          </a:prstGeom>
        </p:spPr>
      </p:pic>
      <p:pic>
        <p:nvPicPr>
          <p:cNvPr id="19" name="Bildobjekt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610454" y="4221450"/>
            <a:ext cx="659646" cy="659646"/>
          </a:xfrm>
          <a:prstGeom prst="rect">
            <a:avLst/>
          </a:prstGeom>
        </p:spPr>
      </p:pic>
      <p:pic>
        <p:nvPicPr>
          <p:cNvPr id="20" name="Bildobjekt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610454" y="3435017"/>
            <a:ext cx="659646" cy="659646"/>
          </a:xfrm>
          <a:prstGeom prst="rect">
            <a:avLst/>
          </a:prstGeom>
        </p:spPr>
      </p:pic>
      <p:pic>
        <p:nvPicPr>
          <p:cNvPr id="21" name="Bildobjekt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610454" y="2717297"/>
            <a:ext cx="659646" cy="659646"/>
          </a:xfrm>
          <a:prstGeom prst="rect">
            <a:avLst/>
          </a:prstGeom>
        </p:spPr>
      </p:pic>
      <p:pic>
        <p:nvPicPr>
          <p:cNvPr id="22" name="Bildobjekt 2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14593" y="1988494"/>
            <a:ext cx="659646" cy="659646"/>
          </a:xfrm>
          <a:prstGeom prst="rect">
            <a:avLst/>
          </a:prstGeom>
        </p:spPr>
      </p:pic>
      <p:pic>
        <p:nvPicPr>
          <p:cNvPr id="23" name="Bildobjekt 2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14593" y="1213143"/>
            <a:ext cx="659646" cy="659646"/>
          </a:xfrm>
          <a:prstGeom prst="rect">
            <a:avLst/>
          </a:prstGeom>
        </p:spPr>
      </p:pic>
      <p:pic>
        <p:nvPicPr>
          <p:cNvPr id="24" name="Bildobjekt 2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17871" y="4221894"/>
            <a:ext cx="659646" cy="659646"/>
          </a:xfrm>
          <a:prstGeom prst="rect">
            <a:avLst/>
          </a:prstGeom>
        </p:spPr>
      </p:pic>
      <p:pic>
        <p:nvPicPr>
          <p:cNvPr id="25" name="Bildobjekt 2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417871" y="3435017"/>
            <a:ext cx="659646" cy="659646"/>
          </a:xfrm>
          <a:prstGeom prst="rect">
            <a:avLst/>
          </a:prstGeom>
        </p:spPr>
      </p:pic>
      <p:pic>
        <p:nvPicPr>
          <p:cNvPr id="26" name="Bildobjekt 2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403094" y="2717297"/>
            <a:ext cx="659646" cy="659646"/>
          </a:xfrm>
          <a:prstGeom prst="rect">
            <a:avLst/>
          </a:prstGeom>
        </p:spPr>
      </p:pic>
      <p:pic>
        <p:nvPicPr>
          <p:cNvPr id="27" name="Bildobjekt 2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99400" y="1994257"/>
            <a:ext cx="659646" cy="659646"/>
          </a:xfrm>
          <a:prstGeom prst="rect">
            <a:avLst/>
          </a:prstGeom>
        </p:spPr>
      </p:pic>
      <p:pic>
        <p:nvPicPr>
          <p:cNvPr id="28" name="Bildobjekt 2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399400" y="1211074"/>
            <a:ext cx="659646" cy="659646"/>
          </a:xfrm>
          <a:prstGeom prst="rect">
            <a:avLst/>
          </a:prstGeom>
        </p:spPr>
      </p:pic>
      <p:pic>
        <p:nvPicPr>
          <p:cNvPr id="29" name="Bildobjekt 28"/>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158792" y="4221894"/>
            <a:ext cx="659646" cy="659646"/>
          </a:xfrm>
          <a:prstGeom prst="rect">
            <a:avLst/>
          </a:prstGeom>
        </p:spPr>
      </p:pic>
      <p:pic>
        <p:nvPicPr>
          <p:cNvPr id="30" name="Bildobjekt 29"/>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158792" y="3435017"/>
            <a:ext cx="659646" cy="659646"/>
          </a:xfrm>
          <a:prstGeom prst="rect">
            <a:avLst/>
          </a:prstGeom>
        </p:spPr>
      </p:pic>
      <p:pic>
        <p:nvPicPr>
          <p:cNvPr id="31" name="Bildobjekt 30"/>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158792" y="2717297"/>
            <a:ext cx="659646" cy="659646"/>
          </a:xfrm>
          <a:prstGeom prst="rect">
            <a:avLst/>
          </a:prstGeom>
        </p:spPr>
      </p:pic>
      <p:pic>
        <p:nvPicPr>
          <p:cNvPr id="32" name="Bildobjekt 31"/>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158792" y="1994257"/>
            <a:ext cx="659646" cy="659646"/>
          </a:xfrm>
          <a:prstGeom prst="rect">
            <a:avLst/>
          </a:prstGeom>
        </p:spPr>
      </p:pic>
      <p:pic>
        <p:nvPicPr>
          <p:cNvPr id="33" name="Bildobjekt 32"/>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158792" y="1211074"/>
            <a:ext cx="659646" cy="659646"/>
          </a:xfrm>
          <a:prstGeom prst="rect">
            <a:avLst/>
          </a:prstGeom>
        </p:spPr>
      </p:pic>
    </p:spTree>
    <p:extLst>
      <p:ext uri="{BB962C8B-B14F-4D97-AF65-F5344CB8AC3E}">
        <p14:creationId xmlns:p14="http://schemas.microsoft.com/office/powerpoint/2010/main" val="1490015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nuella indata 8"/>
          <p:cNvSpPr/>
          <p:nvPr/>
        </p:nvSpPr>
        <p:spPr>
          <a:xfrm rot="10800000">
            <a:off x="-2" y="-1"/>
            <a:ext cx="9144915" cy="59351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497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497 h 10000"/>
              <a:gd name="connsiteX0" fmla="*/ 1 w 10001"/>
              <a:gd name="connsiteY0" fmla="*/ 440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44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1" y="440"/>
                </a:moveTo>
                <a:lnTo>
                  <a:pt x="10001" y="0"/>
                </a:lnTo>
                <a:lnTo>
                  <a:pt x="10001" y="10000"/>
                </a:lnTo>
                <a:lnTo>
                  <a:pt x="1" y="10000"/>
                </a:lnTo>
                <a:cubicBezTo>
                  <a:pt x="-2" y="6832"/>
                  <a:pt x="4" y="3608"/>
                  <a:pt x="1" y="440"/>
                </a:cubicBez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0860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DFD6C-9F50-FDAC-7A7F-E67B7512721B}"/>
            </a:ext>
          </a:extLst>
        </p:cNvPr>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797EDEFF-2501-BB1C-F091-809A169A7429}"/>
              </a:ext>
            </a:extLst>
          </p:cNvPr>
          <p:cNvGraphicFramePr>
            <a:graphicFrameLocks noGrp="1"/>
          </p:cNvGraphicFramePr>
          <p:nvPr/>
        </p:nvGraphicFramePr>
        <p:xfrm>
          <a:off x="332999" y="161366"/>
          <a:ext cx="8477998" cy="5630408"/>
        </p:xfrm>
        <a:graphic>
          <a:graphicData uri="http://schemas.openxmlformats.org/drawingml/2006/table">
            <a:tbl>
              <a:tblPr/>
              <a:tblGrid>
                <a:gridCol w="4095188">
                  <a:extLst>
                    <a:ext uri="{9D8B030D-6E8A-4147-A177-3AD203B41FA5}">
                      <a16:colId xmlns:a16="http://schemas.microsoft.com/office/drawing/2014/main" val="2303538592"/>
                    </a:ext>
                  </a:extLst>
                </a:gridCol>
                <a:gridCol w="876562">
                  <a:extLst>
                    <a:ext uri="{9D8B030D-6E8A-4147-A177-3AD203B41FA5}">
                      <a16:colId xmlns:a16="http://schemas.microsoft.com/office/drawing/2014/main" val="3278505383"/>
                    </a:ext>
                  </a:extLst>
                </a:gridCol>
                <a:gridCol w="876562">
                  <a:extLst>
                    <a:ext uri="{9D8B030D-6E8A-4147-A177-3AD203B41FA5}">
                      <a16:colId xmlns:a16="http://schemas.microsoft.com/office/drawing/2014/main" val="2538492340"/>
                    </a:ext>
                  </a:extLst>
                </a:gridCol>
                <a:gridCol w="876562">
                  <a:extLst>
                    <a:ext uri="{9D8B030D-6E8A-4147-A177-3AD203B41FA5}">
                      <a16:colId xmlns:a16="http://schemas.microsoft.com/office/drawing/2014/main" val="1737827815"/>
                    </a:ext>
                  </a:extLst>
                </a:gridCol>
                <a:gridCol w="876562">
                  <a:extLst>
                    <a:ext uri="{9D8B030D-6E8A-4147-A177-3AD203B41FA5}">
                      <a16:colId xmlns:a16="http://schemas.microsoft.com/office/drawing/2014/main" val="3634926614"/>
                    </a:ext>
                  </a:extLst>
                </a:gridCol>
                <a:gridCol w="876562">
                  <a:extLst>
                    <a:ext uri="{9D8B030D-6E8A-4147-A177-3AD203B41FA5}">
                      <a16:colId xmlns:a16="http://schemas.microsoft.com/office/drawing/2014/main" val="2392427564"/>
                    </a:ext>
                  </a:extLst>
                </a:gridCol>
              </a:tblGrid>
              <a:tr h="576183">
                <a:tc>
                  <a:txBody>
                    <a:bodyPr/>
                    <a:lstStyle/>
                    <a:p>
                      <a:pPr algn="l" rtl="0" fontAlgn="ctr"/>
                      <a:r>
                        <a:rPr lang="sv-SE" sz="1050" b="1" i="0" u="none" strike="noStrike" dirty="0">
                          <a:solidFill>
                            <a:srgbClr val="000000"/>
                          </a:solidFill>
                          <a:effectLst/>
                          <a:latin typeface="Roboto" panose="02000000000000000000" pitchFamily="2" charset="0"/>
                        </a:rPr>
                        <a:t>Miljoner kronor</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3BF1F"/>
                    </a:solidFill>
                  </a:tcPr>
                </a:tc>
                <a:tc>
                  <a:txBody>
                    <a:bodyPr/>
                    <a:lstStyle/>
                    <a:p>
                      <a:pPr algn="r" rtl="0" fontAlgn="ctr"/>
                      <a:r>
                        <a:rPr lang="sv-SE" sz="1050" b="1" i="0" u="none" strike="noStrike" dirty="0">
                          <a:solidFill>
                            <a:srgbClr val="000000"/>
                          </a:solidFill>
                          <a:effectLst/>
                          <a:latin typeface="Roboto" panose="02000000000000000000" pitchFamily="2" charset="0"/>
                        </a:rPr>
                        <a:t>Prognos 2024-10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3BF1F"/>
                    </a:solidFill>
                  </a:tcPr>
                </a:tc>
                <a:tc>
                  <a:txBody>
                    <a:bodyPr/>
                    <a:lstStyle/>
                    <a:p>
                      <a:pPr algn="r" rtl="0" fontAlgn="ctr"/>
                      <a:r>
                        <a:rPr lang="sv-SE" sz="1050" b="1" i="0" u="none" strike="noStrike">
                          <a:solidFill>
                            <a:srgbClr val="000000"/>
                          </a:solidFill>
                          <a:effectLst/>
                          <a:latin typeface="Roboto" panose="02000000000000000000" pitchFamily="2" charset="0"/>
                        </a:rPr>
                        <a:t>Utfall 2024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3BF1F"/>
                    </a:solidFill>
                  </a:tcPr>
                </a:tc>
                <a:tc>
                  <a:txBody>
                    <a:bodyPr/>
                    <a:lstStyle/>
                    <a:p>
                      <a:pPr algn="r" rtl="0" fontAlgn="ctr"/>
                      <a:r>
                        <a:rPr lang="sv-SE" sz="1050" b="1" i="0" u="none" strike="noStrike">
                          <a:solidFill>
                            <a:srgbClr val="000000"/>
                          </a:solidFill>
                          <a:effectLst/>
                          <a:latin typeface="Roboto" panose="02000000000000000000" pitchFamily="2" charset="0"/>
                        </a:rPr>
                        <a:t>Budget 2024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3BF1F"/>
                    </a:solidFill>
                  </a:tcPr>
                </a:tc>
                <a:tc>
                  <a:txBody>
                    <a:bodyPr/>
                    <a:lstStyle/>
                    <a:p>
                      <a:pPr algn="r" rtl="0" fontAlgn="ctr"/>
                      <a:r>
                        <a:rPr lang="sv-SE" sz="1050" b="1" i="0" u="none" strike="noStrike">
                          <a:solidFill>
                            <a:srgbClr val="000000"/>
                          </a:solidFill>
                          <a:effectLst/>
                          <a:latin typeface="Roboto" panose="02000000000000000000" pitchFamily="2" charset="0"/>
                        </a:rPr>
                        <a:t>Avvikelse prognos</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3BF1F"/>
                    </a:solidFill>
                  </a:tcPr>
                </a:tc>
                <a:tc>
                  <a:txBody>
                    <a:bodyPr/>
                    <a:lstStyle/>
                    <a:p>
                      <a:pPr algn="r" rtl="0" fontAlgn="ctr"/>
                      <a:r>
                        <a:rPr lang="sv-SE" sz="1050" b="1" i="0" u="none" strike="noStrike">
                          <a:solidFill>
                            <a:srgbClr val="000000"/>
                          </a:solidFill>
                          <a:effectLst/>
                          <a:latin typeface="Roboto" panose="02000000000000000000" pitchFamily="2" charset="0"/>
                        </a:rPr>
                        <a:t>Avvikelse utfall</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3BF1F"/>
                    </a:solidFill>
                  </a:tcPr>
                </a:tc>
                <a:extLst>
                  <a:ext uri="{0D108BD9-81ED-4DB2-BD59-A6C34878D82A}">
                    <a16:rowId xmlns:a16="http://schemas.microsoft.com/office/drawing/2014/main" val="134691306"/>
                  </a:ext>
                </a:extLst>
              </a:tr>
              <a:tr h="202169">
                <a:tc>
                  <a:txBody>
                    <a:bodyPr/>
                    <a:lstStyle/>
                    <a:p>
                      <a:pPr algn="l" rtl="0" fontAlgn="ctr"/>
                      <a:r>
                        <a:rPr lang="sv-SE" sz="1050" b="1" i="0" u="none" strike="noStrike">
                          <a:solidFill>
                            <a:srgbClr val="000000"/>
                          </a:solidFill>
                          <a:effectLst/>
                          <a:latin typeface="Roboto" panose="02000000000000000000" pitchFamily="2" charset="0"/>
                        </a:rPr>
                        <a:t>Nämndövergripande</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-23,1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-22,9</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-29,4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6,3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6,5</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177262074"/>
                  </a:ext>
                </a:extLst>
              </a:tr>
              <a:tr h="202169">
                <a:tc>
                  <a:txBody>
                    <a:bodyPr/>
                    <a:lstStyle/>
                    <a:p>
                      <a:pPr algn="l" rtl="0" fontAlgn="ctr"/>
                      <a:r>
                        <a:rPr lang="sv-SE" sz="1050" b="0" i="1" u="none" strike="noStrike">
                          <a:solidFill>
                            <a:srgbClr val="000000"/>
                          </a:solidFill>
                          <a:effectLst/>
                          <a:latin typeface="Roboto" panose="02000000000000000000" pitchFamily="2" charset="0"/>
                        </a:rPr>
                        <a:t>därav nämndövergripande</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-23,1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-22,9</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-29,4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6,3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6,5</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2073938528"/>
                  </a:ext>
                </a:extLst>
              </a:tr>
              <a:tr h="202169">
                <a:tc>
                  <a:txBody>
                    <a:bodyPr/>
                    <a:lstStyle/>
                    <a:p>
                      <a:pPr algn="l" rtl="0" fontAlgn="ctr"/>
                      <a:r>
                        <a:rPr lang="sv-SE" sz="1050" b="1" i="0" u="none" strike="noStrike">
                          <a:solidFill>
                            <a:srgbClr val="000000"/>
                          </a:solidFill>
                          <a:effectLst/>
                          <a:latin typeface="Roboto" panose="02000000000000000000" pitchFamily="2" charset="0"/>
                        </a:rPr>
                        <a:t>Äldreomsorg</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-205,0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-205,6</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-198,1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-6,9</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-7,6</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2900070346"/>
                  </a:ext>
                </a:extLst>
              </a:tr>
              <a:tr h="202169">
                <a:tc>
                  <a:txBody>
                    <a:bodyPr/>
                    <a:lstStyle/>
                    <a:p>
                      <a:pPr algn="l" rtl="0" fontAlgn="ctr"/>
                      <a:r>
                        <a:rPr lang="sv-SE" sz="1050" b="0" i="1" u="none" strike="noStrike">
                          <a:solidFill>
                            <a:srgbClr val="000000"/>
                          </a:solidFill>
                          <a:effectLst/>
                          <a:latin typeface="Roboto" panose="02000000000000000000" pitchFamily="2" charset="0"/>
                        </a:rPr>
                        <a:t>därav Övergripande ÄO och öppen verksamhet</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-10,4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-10,6</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-17,0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6,7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6,4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3328476561"/>
                  </a:ext>
                </a:extLst>
              </a:tr>
              <a:tr h="202169">
                <a:tc>
                  <a:txBody>
                    <a:bodyPr/>
                    <a:lstStyle/>
                    <a:p>
                      <a:pPr algn="l" rtl="0" fontAlgn="ctr"/>
                      <a:r>
                        <a:rPr lang="sv-SE" sz="1050" b="0" i="1" u="none" strike="noStrike">
                          <a:solidFill>
                            <a:srgbClr val="000000"/>
                          </a:solidFill>
                          <a:effectLst/>
                          <a:latin typeface="Roboto" panose="02000000000000000000" pitchFamily="2" charset="0"/>
                        </a:rPr>
                        <a:t>därav Ordinärt boende</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-59,0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-59,1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-54,6</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-4,4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-4,5</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2818950496"/>
                  </a:ext>
                </a:extLst>
              </a:tr>
              <a:tr h="202169">
                <a:tc>
                  <a:txBody>
                    <a:bodyPr/>
                    <a:lstStyle/>
                    <a:p>
                      <a:pPr algn="l" rtl="0" fontAlgn="ctr"/>
                      <a:r>
                        <a:rPr lang="sv-SE" sz="1050" b="0" i="1" u="none" strike="noStrike">
                          <a:solidFill>
                            <a:srgbClr val="000000"/>
                          </a:solidFill>
                          <a:effectLst/>
                          <a:latin typeface="Roboto" panose="02000000000000000000" pitchFamily="2" charset="0"/>
                        </a:rPr>
                        <a:t>därav Legitimerad personal</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-26,2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-25,2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-27,1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0,9</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1,9</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3780991863"/>
                  </a:ext>
                </a:extLst>
              </a:tr>
              <a:tr h="202169">
                <a:tc>
                  <a:txBody>
                    <a:bodyPr/>
                    <a:lstStyle/>
                    <a:p>
                      <a:pPr algn="l" rtl="0" fontAlgn="ctr"/>
                      <a:r>
                        <a:rPr lang="sv-SE" sz="1050" b="0" i="1" u="none" strike="noStrike">
                          <a:solidFill>
                            <a:srgbClr val="000000"/>
                          </a:solidFill>
                          <a:effectLst/>
                          <a:latin typeface="Roboto" panose="02000000000000000000" pitchFamily="2" charset="0"/>
                        </a:rPr>
                        <a:t>därav ÄO Nattlag</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-23,3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-23,1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-20,0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-3,3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-3,2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1696936389"/>
                  </a:ext>
                </a:extLst>
              </a:tr>
              <a:tr h="202169">
                <a:tc>
                  <a:txBody>
                    <a:bodyPr/>
                    <a:lstStyle/>
                    <a:p>
                      <a:pPr algn="l" rtl="0" fontAlgn="ctr"/>
                      <a:r>
                        <a:rPr lang="sv-SE" sz="1050" b="0" i="1" u="none" strike="noStrike">
                          <a:solidFill>
                            <a:srgbClr val="000000"/>
                          </a:solidFill>
                          <a:effectLst/>
                          <a:latin typeface="Roboto" panose="02000000000000000000" pitchFamily="2" charset="0"/>
                        </a:rPr>
                        <a:t>därav Särskilt boende</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-86,1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-87,7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-79,4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-6,7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-8,3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2083763885"/>
                  </a:ext>
                </a:extLst>
              </a:tr>
              <a:tr h="202169">
                <a:tc>
                  <a:txBody>
                    <a:bodyPr/>
                    <a:lstStyle/>
                    <a:p>
                      <a:pPr algn="l" rtl="0" fontAlgn="ctr"/>
                      <a:r>
                        <a:rPr lang="sv-SE" sz="1050" b="1" i="0" u="none" strike="noStrike">
                          <a:solidFill>
                            <a:srgbClr val="000000"/>
                          </a:solidFill>
                          <a:effectLst/>
                          <a:latin typeface="Roboto" panose="02000000000000000000" pitchFamily="2" charset="0"/>
                        </a:rPr>
                        <a:t>Funktionshinder</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-84,3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-83,4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-84,1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-0,2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0,7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2354395415"/>
                  </a:ext>
                </a:extLst>
              </a:tr>
              <a:tr h="202169">
                <a:tc>
                  <a:txBody>
                    <a:bodyPr/>
                    <a:lstStyle/>
                    <a:p>
                      <a:pPr algn="l" rtl="0" fontAlgn="ctr"/>
                      <a:r>
                        <a:rPr lang="sv-SE" sz="1050" b="0" i="1" u="none" strike="noStrike">
                          <a:solidFill>
                            <a:srgbClr val="000000"/>
                          </a:solidFill>
                          <a:effectLst/>
                          <a:latin typeface="Roboto" panose="02000000000000000000" pitchFamily="2" charset="0"/>
                        </a:rPr>
                        <a:t>därav Övergripande funktionshinder</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-4,7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-4,7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-6,7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1342545061"/>
                  </a:ext>
                </a:extLst>
              </a:tr>
              <a:tr h="202169">
                <a:tc>
                  <a:txBody>
                    <a:bodyPr/>
                    <a:lstStyle/>
                    <a:p>
                      <a:pPr algn="l" rtl="0" fontAlgn="ctr"/>
                      <a:r>
                        <a:rPr lang="sv-SE" sz="1050" b="0" i="1" u="none" strike="noStrike" dirty="0">
                          <a:solidFill>
                            <a:srgbClr val="000000"/>
                          </a:solidFill>
                          <a:effectLst/>
                          <a:latin typeface="Roboto" panose="02000000000000000000" pitchFamily="2" charset="0"/>
                        </a:rPr>
                        <a:t>därav LSS-boenden</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-40,3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-40,6</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-39,4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-0,8</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885352640"/>
                  </a:ext>
                </a:extLst>
              </a:tr>
              <a:tr h="202169">
                <a:tc>
                  <a:txBody>
                    <a:bodyPr/>
                    <a:lstStyle/>
                    <a:p>
                      <a:pPr algn="l" rtl="0" fontAlgn="ctr"/>
                      <a:r>
                        <a:rPr lang="sv-SE" sz="1050" b="0" i="1" u="none" strike="noStrike">
                          <a:solidFill>
                            <a:srgbClr val="000000"/>
                          </a:solidFill>
                          <a:effectLst/>
                          <a:latin typeface="Roboto" panose="02000000000000000000" pitchFamily="2" charset="0"/>
                        </a:rPr>
                        <a:t>därav Personlig assistans</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-9,5</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-8,9</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-7,4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-1,6</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1711941286"/>
                  </a:ext>
                </a:extLst>
              </a:tr>
              <a:tr h="202169">
                <a:tc>
                  <a:txBody>
                    <a:bodyPr/>
                    <a:lstStyle/>
                    <a:p>
                      <a:pPr algn="l" rtl="0" fontAlgn="ctr"/>
                      <a:r>
                        <a:rPr lang="sv-SE" sz="1050" b="0" i="1" u="none" strike="noStrike">
                          <a:solidFill>
                            <a:srgbClr val="000000"/>
                          </a:solidFill>
                          <a:effectLst/>
                          <a:latin typeface="Roboto" panose="02000000000000000000" pitchFamily="2" charset="0"/>
                        </a:rPr>
                        <a:t>därav Övriga insatser inom funktionshinder</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-29,9</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-29,2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-30,6</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0,7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850282543"/>
                  </a:ext>
                </a:extLst>
              </a:tr>
              <a:tr h="202169">
                <a:tc>
                  <a:txBody>
                    <a:bodyPr/>
                    <a:lstStyle/>
                    <a:p>
                      <a:pPr algn="l" rtl="0" fontAlgn="ctr"/>
                      <a:r>
                        <a:rPr lang="sv-SE" sz="1050" b="1" i="0" u="none" strike="noStrike">
                          <a:solidFill>
                            <a:srgbClr val="000000"/>
                          </a:solidFill>
                          <a:effectLst/>
                          <a:latin typeface="Roboto" panose="02000000000000000000" pitchFamily="2" charset="0"/>
                        </a:rPr>
                        <a:t>Individ- och familjeomsorg</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-70,2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-70,2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-62,1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-8,1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-8,2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3554505704"/>
                  </a:ext>
                </a:extLst>
              </a:tr>
              <a:tr h="202169">
                <a:tc>
                  <a:txBody>
                    <a:bodyPr/>
                    <a:lstStyle/>
                    <a:p>
                      <a:pPr algn="l" rtl="0" fontAlgn="ctr"/>
                      <a:r>
                        <a:rPr lang="sv-SE" sz="1050" b="0" i="1" u="none" strike="noStrike">
                          <a:solidFill>
                            <a:srgbClr val="000000"/>
                          </a:solidFill>
                          <a:effectLst/>
                          <a:latin typeface="Roboto" panose="02000000000000000000" pitchFamily="2" charset="0"/>
                        </a:rPr>
                        <a:t>därav IFE Övergripande</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-4,2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-4,1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-4,4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0,2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0,4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1190796276"/>
                  </a:ext>
                </a:extLst>
              </a:tr>
              <a:tr h="202169">
                <a:tc>
                  <a:txBody>
                    <a:bodyPr/>
                    <a:lstStyle/>
                    <a:p>
                      <a:pPr algn="l" rtl="0" fontAlgn="ctr"/>
                      <a:r>
                        <a:rPr lang="sv-SE" sz="1050" b="0" i="1" u="none" strike="noStrike">
                          <a:solidFill>
                            <a:srgbClr val="000000"/>
                          </a:solidFill>
                          <a:effectLst/>
                          <a:latin typeface="Roboto" panose="02000000000000000000" pitchFamily="2" charset="0"/>
                        </a:rPr>
                        <a:t>därav IFE Barn och familj</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-37,4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-37,3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-28,1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-9,3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-9,2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1937469133"/>
                  </a:ext>
                </a:extLst>
              </a:tr>
              <a:tr h="202169">
                <a:tc>
                  <a:txBody>
                    <a:bodyPr/>
                    <a:lstStyle/>
                    <a:p>
                      <a:pPr algn="l" rtl="0" fontAlgn="ctr"/>
                      <a:r>
                        <a:rPr lang="sv-SE" sz="1050" b="0" i="1" u="none" strike="noStrike">
                          <a:solidFill>
                            <a:srgbClr val="000000"/>
                          </a:solidFill>
                          <a:effectLst/>
                          <a:latin typeface="Roboto" panose="02000000000000000000" pitchFamily="2" charset="0"/>
                        </a:rPr>
                        <a:t>därav IFE vuxen</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-20,4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-20,4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-21,1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0,7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0,7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3143884938"/>
                  </a:ext>
                </a:extLst>
              </a:tr>
              <a:tr h="202169">
                <a:tc>
                  <a:txBody>
                    <a:bodyPr/>
                    <a:lstStyle/>
                    <a:p>
                      <a:pPr algn="l" rtl="0" fontAlgn="ctr"/>
                      <a:r>
                        <a:rPr lang="sv-SE" sz="1050" b="0" i="1" u="none" strike="noStrike">
                          <a:solidFill>
                            <a:srgbClr val="000000"/>
                          </a:solidFill>
                          <a:effectLst/>
                          <a:latin typeface="Roboto" panose="02000000000000000000" pitchFamily="2" charset="0"/>
                        </a:rPr>
                        <a:t>därav boendelösningar</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-8,2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-8,6</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-8,5</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0,3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0,0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765487717"/>
                  </a:ext>
                </a:extLst>
              </a:tr>
              <a:tr h="202169">
                <a:tc>
                  <a:txBody>
                    <a:bodyPr/>
                    <a:lstStyle/>
                    <a:p>
                      <a:pPr algn="l" rtl="0" fontAlgn="ctr"/>
                      <a:r>
                        <a:rPr lang="sv-SE" sz="1050" b="1" i="0" u="none" strike="noStrike">
                          <a:solidFill>
                            <a:srgbClr val="000000"/>
                          </a:solidFill>
                          <a:effectLst/>
                          <a:latin typeface="Roboto" panose="02000000000000000000" pitchFamily="2" charset="0"/>
                        </a:rPr>
                        <a:t>Arbetsmarknadsenheten</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-8,5</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-8,4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-7,4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-1,1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-1,0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824268472"/>
                  </a:ext>
                </a:extLst>
              </a:tr>
              <a:tr h="202169">
                <a:tc>
                  <a:txBody>
                    <a:bodyPr/>
                    <a:lstStyle/>
                    <a:p>
                      <a:pPr algn="l" rtl="0" fontAlgn="ctr"/>
                      <a:r>
                        <a:rPr lang="sv-SE" sz="1050" b="0" i="1" u="none" strike="noStrike">
                          <a:solidFill>
                            <a:srgbClr val="000000"/>
                          </a:solidFill>
                          <a:effectLst/>
                          <a:latin typeface="Roboto" panose="02000000000000000000" pitchFamily="2" charset="0"/>
                        </a:rPr>
                        <a:t>därav Arbetsmarknadsenheten</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-8,5</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-8,4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-7,4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2504894549"/>
                  </a:ext>
                </a:extLst>
              </a:tr>
              <a:tr h="202169">
                <a:tc>
                  <a:txBody>
                    <a:bodyPr/>
                    <a:lstStyle/>
                    <a:p>
                      <a:pPr algn="l" rtl="0" fontAlgn="ctr"/>
                      <a:r>
                        <a:rPr lang="sv-SE" sz="1050" b="1" i="0" u="none" strike="noStrike">
                          <a:solidFill>
                            <a:srgbClr val="000000"/>
                          </a:solidFill>
                          <a:effectLst/>
                          <a:latin typeface="Roboto" panose="02000000000000000000" pitchFamily="2" charset="0"/>
                        </a:rPr>
                        <a:t>Integration</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1,7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1,8</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0,0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1,7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1,8</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2073659734"/>
                  </a:ext>
                </a:extLst>
              </a:tr>
              <a:tr h="202169">
                <a:tc>
                  <a:txBody>
                    <a:bodyPr/>
                    <a:lstStyle/>
                    <a:p>
                      <a:pPr algn="l" rtl="0" fontAlgn="ctr"/>
                      <a:r>
                        <a:rPr lang="sv-SE" sz="1050" b="0" i="1" u="none" strike="noStrike">
                          <a:solidFill>
                            <a:srgbClr val="000000"/>
                          </a:solidFill>
                          <a:effectLst/>
                          <a:latin typeface="Roboto" panose="02000000000000000000" pitchFamily="2" charset="0"/>
                        </a:rPr>
                        <a:t>därav Integration</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1,8</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0,0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1,8</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2841129712"/>
                  </a:ext>
                </a:extLst>
              </a:tr>
              <a:tr h="202169">
                <a:tc>
                  <a:txBody>
                    <a:bodyPr/>
                    <a:lstStyle/>
                    <a:p>
                      <a:pPr algn="l" rtl="0" fontAlgn="ctr"/>
                      <a:r>
                        <a:rPr lang="sv-SE" sz="1050" b="1" i="0" u="none" strike="noStrike">
                          <a:solidFill>
                            <a:srgbClr val="000000"/>
                          </a:solidFill>
                          <a:effectLst/>
                          <a:latin typeface="Roboto" panose="02000000000000000000" pitchFamily="2" charset="0"/>
                        </a:rPr>
                        <a:t>Politik</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-1,1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-1,0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-1,1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0,0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0,2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1961284543"/>
                  </a:ext>
                </a:extLst>
              </a:tr>
              <a:tr h="202169">
                <a:tc>
                  <a:txBody>
                    <a:bodyPr/>
                    <a:lstStyle/>
                    <a:p>
                      <a:pPr algn="l" rtl="0" fontAlgn="ctr"/>
                      <a:r>
                        <a:rPr lang="sv-SE" sz="1050" b="0" i="1" u="none" strike="noStrike">
                          <a:solidFill>
                            <a:srgbClr val="000000"/>
                          </a:solidFill>
                          <a:effectLst/>
                          <a:latin typeface="Roboto" panose="02000000000000000000" pitchFamily="2" charset="0"/>
                        </a:rPr>
                        <a:t>därav Socialnämnden</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-1,1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0,0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0,2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1828143514"/>
                  </a:ext>
                </a:extLst>
              </a:tr>
              <a:tr h="202169">
                <a:tc>
                  <a:txBody>
                    <a:bodyPr/>
                    <a:lstStyle/>
                    <a:p>
                      <a:pPr algn="l" rtl="0" fontAlgn="ctr"/>
                      <a:r>
                        <a:rPr lang="sv-SE" sz="1050" b="1" i="0" u="none" strike="noStrike">
                          <a:solidFill>
                            <a:srgbClr val="000000"/>
                          </a:solidFill>
                          <a:effectLst/>
                          <a:latin typeface="Roboto" panose="02000000000000000000" pitchFamily="2" charset="0"/>
                        </a:rPr>
                        <a:t>Summa Socialnämnden</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-390,4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-389,7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-382,2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-8,3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dirty="0">
                          <a:solidFill>
                            <a:srgbClr val="000000"/>
                          </a:solidFill>
                          <a:effectLst/>
                          <a:latin typeface="Roboto" panose="02000000000000000000" pitchFamily="2" charset="0"/>
                        </a:rPr>
                        <a:t>-7,5</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33430999"/>
                  </a:ext>
                </a:extLst>
              </a:tr>
            </a:tbl>
          </a:graphicData>
        </a:graphic>
      </p:graphicFrame>
    </p:spTree>
    <p:extLst>
      <p:ext uri="{BB962C8B-B14F-4D97-AF65-F5344CB8AC3E}">
        <p14:creationId xmlns:p14="http://schemas.microsoft.com/office/powerpoint/2010/main" val="393611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B403DED2-745F-E5E0-A4FC-EC423E4E304B}"/>
              </a:ext>
            </a:extLst>
          </p:cNvPr>
          <p:cNvGraphicFramePr>
            <a:graphicFrameLocks noGrp="1"/>
          </p:cNvGraphicFramePr>
          <p:nvPr>
            <p:extLst>
              <p:ext uri="{D42A27DB-BD31-4B8C-83A1-F6EECF244321}">
                <p14:modId xmlns:p14="http://schemas.microsoft.com/office/powerpoint/2010/main" val="1523795270"/>
              </p:ext>
            </p:extLst>
          </p:nvPr>
        </p:nvGraphicFramePr>
        <p:xfrm>
          <a:off x="332999" y="161366"/>
          <a:ext cx="8477998" cy="1789197"/>
        </p:xfrm>
        <a:graphic>
          <a:graphicData uri="http://schemas.openxmlformats.org/drawingml/2006/table">
            <a:tbl>
              <a:tblPr/>
              <a:tblGrid>
                <a:gridCol w="4095188">
                  <a:extLst>
                    <a:ext uri="{9D8B030D-6E8A-4147-A177-3AD203B41FA5}">
                      <a16:colId xmlns:a16="http://schemas.microsoft.com/office/drawing/2014/main" val="2303538592"/>
                    </a:ext>
                  </a:extLst>
                </a:gridCol>
                <a:gridCol w="876562">
                  <a:extLst>
                    <a:ext uri="{9D8B030D-6E8A-4147-A177-3AD203B41FA5}">
                      <a16:colId xmlns:a16="http://schemas.microsoft.com/office/drawing/2014/main" val="3278505383"/>
                    </a:ext>
                  </a:extLst>
                </a:gridCol>
                <a:gridCol w="876562">
                  <a:extLst>
                    <a:ext uri="{9D8B030D-6E8A-4147-A177-3AD203B41FA5}">
                      <a16:colId xmlns:a16="http://schemas.microsoft.com/office/drawing/2014/main" val="2538492340"/>
                    </a:ext>
                  </a:extLst>
                </a:gridCol>
                <a:gridCol w="876562">
                  <a:extLst>
                    <a:ext uri="{9D8B030D-6E8A-4147-A177-3AD203B41FA5}">
                      <a16:colId xmlns:a16="http://schemas.microsoft.com/office/drawing/2014/main" val="1737827815"/>
                    </a:ext>
                  </a:extLst>
                </a:gridCol>
                <a:gridCol w="876562">
                  <a:extLst>
                    <a:ext uri="{9D8B030D-6E8A-4147-A177-3AD203B41FA5}">
                      <a16:colId xmlns:a16="http://schemas.microsoft.com/office/drawing/2014/main" val="3634926614"/>
                    </a:ext>
                  </a:extLst>
                </a:gridCol>
                <a:gridCol w="876562">
                  <a:extLst>
                    <a:ext uri="{9D8B030D-6E8A-4147-A177-3AD203B41FA5}">
                      <a16:colId xmlns:a16="http://schemas.microsoft.com/office/drawing/2014/main" val="2392427564"/>
                    </a:ext>
                  </a:extLst>
                </a:gridCol>
              </a:tblGrid>
              <a:tr h="576183">
                <a:tc>
                  <a:txBody>
                    <a:bodyPr/>
                    <a:lstStyle/>
                    <a:p>
                      <a:pPr algn="l" rtl="0" fontAlgn="ctr"/>
                      <a:r>
                        <a:rPr lang="sv-SE" sz="1050" b="1" i="0" u="none" strike="noStrike" dirty="0">
                          <a:solidFill>
                            <a:srgbClr val="000000"/>
                          </a:solidFill>
                          <a:effectLst/>
                          <a:latin typeface="Roboto" panose="02000000000000000000" pitchFamily="2" charset="0"/>
                        </a:rPr>
                        <a:t>Miljoner kronor</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3BF1F"/>
                    </a:solidFill>
                  </a:tcPr>
                </a:tc>
                <a:tc>
                  <a:txBody>
                    <a:bodyPr/>
                    <a:lstStyle/>
                    <a:p>
                      <a:pPr algn="r" rtl="0" fontAlgn="ctr"/>
                      <a:r>
                        <a:rPr lang="sv-SE" sz="1050" b="1" i="0" u="none" strike="noStrike" dirty="0">
                          <a:solidFill>
                            <a:srgbClr val="000000"/>
                          </a:solidFill>
                          <a:effectLst/>
                          <a:latin typeface="Roboto" panose="02000000000000000000" pitchFamily="2" charset="0"/>
                        </a:rPr>
                        <a:t>Prognos 2024-10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3BF1F"/>
                    </a:solidFill>
                  </a:tcPr>
                </a:tc>
                <a:tc>
                  <a:txBody>
                    <a:bodyPr/>
                    <a:lstStyle/>
                    <a:p>
                      <a:pPr algn="r" rtl="0" fontAlgn="ctr"/>
                      <a:r>
                        <a:rPr lang="sv-SE" sz="1050" b="1" i="0" u="none" strike="noStrike">
                          <a:solidFill>
                            <a:srgbClr val="000000"/>
                          </a:solidFill>
                          <a:effectLst/>
                          <a:latin typeface="Roboto" panose="02000000000000000000" pitchFamily="2" charset="0"/>
                        </a:rPr>
                        <a:t>Utfall 2024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3BF1F"/>
                    </a:solidFill>
                  </a:tcPr>
                </a:tc>
                <a:tc>
                  <a:txBody>
                    <a:bodyPr/>
                    <a:lstStyle/>
                    <a:p>
                      <a:pPr algn="r" rtl="0" fontAlgn="ctr"/>
                      <a:r>
                        <a:rPr lang="sv-SE" sz="1050" b="1" i="0" u="none" strike="noStrike">
                          <a:solidFill>
                            <a:srgbClr val="000000"/>
                          </a:solidFill>
                          <a:effectLst/>
                          <a:latin typeface="Roboto" panose="02000000000000000000" pitchFamily="2" charset="0"/>
                        </a:rPr>
                        <a:t>Budget 2024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3BF1F"/>
                    </a:solidFill>
                  </a:tcPr>
                </a:tc>
                <a:tc>
                  <a:txBody>
                    <a:bodyPr/>
                    <a:lstStyle/>
                    <a:p>
                      <a:pPr algn="r" rtl="0" fontAlgn="ctr"/>
                      <a:r>
                        <a:rPr lang="sv-SE" sz="1050" b="1" i="0" u="none" strike="noStrike">
                          <a:solidFill>
                            <a:srgbClr val="000000"/>
                          </a:solidFill>
                          <a:effectLst/>
                          <a:latin typeface="Roboto" panose="02000000000000000000" pitchFamily="2" charset="0"/>
                        </a:rPr>
                        <a:t>Avvikelse prognos</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3BF1F"/>
                    </a:solidFill>
                  </a:tcPr>
                </a:tc>
                <a:tc>
                  <a:txBody>
                    <a:bodyPr/>
                    <a:lstStyle/>
                    <a:p>
                      <a:pPr algn="r" rtl="0" fontAlgn="ctr"/>
                      <a:r>
                        <a:rPr lang="sv-SE" sz="1050" b="1" i="0" u="none" strike="noStrike">
                          <a:solidFill>
                            <a:srgbClr val="000000"/>
                          </a:solidFill>
                          <a:effectLst/>
                          <a:latin typeface="Roboto" panose="02000000000000000000" pitchFamily="2" charset="0"/>
                        </a:rPr>
                        <a:t>Avvikelse utfall</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3BF1F"/>
                    </a:solidFill>
                  </a:tcPr>
                </a:tc>
                <a:extLst>
                  <a:ext uri="{0D108BD9-81ED-4DB2-BD59-A6C34878D82A}">
                    <a16:rowId xmlns:a16="http://schemas.microsoft.com/office/drawing/2014/main" val="134691306"/>
                  </a:ext>
                </a:extLst>
              </a:tr>
              <a:tr h="202169">
                <a:tc>
                  <a:txBody>
                    <a:bodyPr/>
                    <a:lstStyle/>
                    <a:p>
                      <a:pPr algn="l" rtl="0" fontAlgn="ctr"/>
                      <a:r>
                        <a:rPr lang="sv-SE" sz="1050" b="1" i="0" u="none" strike="noStrike">
                          <a:solidFill>
                            <a:srgbClr val="000000"/>
                          </a:solidFill>
                          <a:effectLst/>
                          <a:latin typeface="Roboto" panose="02000000000000000000" pitchFamily="2" charset="0"/>
                        </a:rPr>
                        <a:t>Äldreomsorg</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-205,0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-205,6</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-198,1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a:solidFill>
                            <a:srgbClr val="000000"/>
                          </a:solidFill>
                          <a:effectLst/>
                          <a:latin typeface="Roboto" panose="02000000000000000000" pitchFamily="2" charset="0"/>
                        </a:rPr>
                        <a:t>-6,9</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1" i="0" u="none" strike="noStrike" dirty="0">
                          <a:solidFill>
                            <a:srgbClr val="000000"/>
                          </a:solidFill>
                          <a:effectLst/>
                          <a:latin typeface="Roboto" panose="02000000000000000000" pitchFamily="2" charset="0"/>
                        </a:rPr>
                        <a:t>-7,6</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2900070346"/>
                  </a:ext>
                </a:extLst>
              </a:tr>
              <a:tr h="202169">
                <a:tc>
                  <a:txBody>
                    <a:bodyPr/>
                    <a:lstStyle/>
                    <a:p>
                      <a:pPr algn="l" rtl="0" fontAlgn="ctr"/>
                      <a:r>
                        <a:rPr lang="sv-SE" sz="1050" b="0" i="1" u="none" strike="noStrike" dirty="0">
                          <a:solidFill>
                            <a:srgbClr val="000000"/>
                          </a:solidFill>
                          <a:effectLst/>
                          <a:latin typeface="Roboto" panose="02000000000000000000" pitchFamily="2" charset="0"/>
                        </a:rPr>
                        <a:t>därav Övergripande ÄO och öppen verksamhet</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-10,4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-10,6</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-17,0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6,7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6,4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3328476561"/>
                  </a:ext>
                </a:extLst>
              </a:tr>
              <a:tr h="202169">
                <a:tc>
                  <a:txBody>
                    <a:bodyPr/>
                    <a:lstStyle/>
                    <a:p>
                      <a:pPr algn="l" rtl="0" fontAlgn="ctr"/>
                      <a:r>
                        <a:rPr lang="sv-SE" sz="1050" b="0" i="1" u="none" strike="noStrike">
                          <a:solidFill>
                            <a:srgbClr val="000000"/>
                          </a:solidFill>
                          <a:effectLst/>
                          <a:latin typeface="Roboto" panose="02000000000000000000" pitchFamily="2" charset="0"/>
                        </a:rPr>
                        <a:t>därav Ordinärt boende</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-59,0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-59,1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-54,6</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-4,4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-4,5</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2818950496"/>
                  </a:ext>
                </a:extLst>
              </a:tr>
              <a:tr h="202169">
                <a:tc>
                  <a:txBody>
                    <a:bodyPr/>
                    <a:lstStyle/>
                    <a:p>
                      <a:pPr algn="l" rtl="0" fontAlgn="ctr"/>
                      <a:r>
                        <a:rPr lang="sv-SE" sz="1050" b="0" i="1" u="none" strike="noStrike">
                          <a:solidFill>
                            <a:srgbClr val="000000"/>
                          </a:solidFill>
                          <a:effectLst/>
                          <a:latin typeface="Roboto" panose="02000000000000000000" pitchFamily="2" charset="0"/>
                        </a:rPr>
                        <a:t>därav Legitimerad personal</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-26,2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-25,2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-27,1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0,9</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1,9</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3780991863"/>
                  </a:ext>
                </a:extLst>
              </a:tr>
              <a:tr h="202169">
                <a:tc>
                  <a:txBody>
                    <a:bodyPr/>
                    <a:lstStyle/>
                    <a:p>
                      <a:pPr algn="l" rtl="0" fontAlgn="ctr"/>
                      <a:r>
                        <a:rPr lang="sv-SE" sz="1050" b="0" i="1" u="none" strike="noStrike">
                          <a:solidFill>
                            <a:srgbClr val="000000"/>
                          </a:solidFill>
                          <a:effectLst/>
                          <a:latin typeface="Roboto" panose="02000000000000000000" pitchFamily="2" charset="0"/>
                        </a:rPr>
                        <a:t>därav ÄO Nattlag</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-23,3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-23,1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-20,0</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-3,3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-3,2</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1696936389"/>
                  </a:ext>
                </a:extLst>
              </a:tr>
              <a:tr h="202169">
                <a:tc>
                  <a:txBody>
                    <a:bodyPr/>
                    <a:lstStyle/>
                    <a:p>
                      <a:pPr algn="l" rtl="0" fontAlgn="ctr"/>
                      <a:r>
                        <a:rPr lang="sv-SE" sz="1050" b="0" i="1" u="none" strike="noStrike">
                          <a:solidFill>
                            <a:srgbClr val="000000"/>
                          </a:solidFill>
                          <a:effectLst/>
                          <a:latin typeface="Roboto" panose="02000000000000000000" pitchFamily="2" charset="0"/>
                        </a:rPr>
                        <a:t>därav Särskilt boende</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-86,1</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-87,7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tc>
                  <a:txBody>
                    <a:bodyPr/>
                    <a:lstStyle/>
                    <a:p>
                      <a:pPr algn="r" rtl="0" fontAlgn="ctr"/>
                      <a:r>
                        <a:rPr lang="sv-SE" sz="1050" b="0" i="1" u="none" strike="noStrike">
                          <a:solidFill>
                            <a:srgbClr val="000000"/>
                          </a:solidFill>
                          <a:effectLst/>
                          <a:latin typeface="Roboto" panose="02000000000000000000" pitchFamily="2" charset="0"/>
                        </a:rPr>
                        <a:t>-79,4</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a:solidFill>
                            <a:srgbClr val="000000"/>
                          </a:solidFill>
                          <a:effectLst/>
                          <a:latin typeface="Roboto" panose="02000000000000000000" pitchFamily="2" charset="0"/>
                        </a:rPr>
                        <a:t>-6,7</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rtl="0" fontAlgn="ctr"/>
                      <a:r>
                        <a:rPr lang="sv-SE" sz="1050" b="0" i="1" u="none" strike="noStrike" dirty="0">
                          <a:solidFill>
                            <a:srgbClr val="000000"/>
                          </a:solidFill>
                          <a:effectLst/>
                          <a:latin typeface="Roboto" panose="02000000000000000000" pitchFamily="2" charset="0"/>
                        </a:rPr>
                        <a:t>-8,3</a:t>
                      </a:r>
                    </a:p>
                  </a:txBody>
                  <a:tcPr marL="6783" marR="6783" marT="678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3F7CD"/>
                    </a:solidFill>
                  </a:tcPr>
                </a:tc>
                <a:extLst>
                  <a:ext uri="{0D108BD9-81ED-4DB2-BD59-A6C34878D82A}">
                    <a16:rowId xmlns:a16="http://schemas.microsoft.com/office/drawing/2014/main" val="2083763885"/>
                  </a:ext>
                </a:extLst>
              </a:tr>
            </a:tbl>
          </a:graphicData>
        </a:graphic>
      </p:graphicFrame>
      <p:sp>
        <p:nvSpPr>
          <p:cNvPr id="3" name="textruta 2">
            <a:extLst>
              <a:ext uri="{FF2B5EF4-FFF2-40B4-BE49-F238E27FC236}">
                <a16:creationId xmlns:a16="http://schemas.microsoft.com/office/drawing/2014/main" id="{095D1179-AC75-4B78-2F57-0F4015BC4846}"/>
              </a:ext>
            </a:extLst>
          </p:cNvPr>
          <p:cNvSpPr txBox="1"/>
          <p:nvPr/>
        </p:nvSpPr>
        <p:spPr>
          <a:xfrm>
            <a:off x="332508" y="2534504"/>
            <a:ext cx="8478981" cy="1384995"/>
          </a:xfrm>
          <a:prstGeom prst="rect">
            <a:avLst/>
          </a:prstGeom>
          <a:noFill/>
        </p:spPr>
        <p:txBody>
          <a:bodyPr wrap="square" rtlCol="0">
            <a:spAutoFit/>
          </a:bodyPr>
          <a:lstStyle/>
          <a:p>
            <a:pPr marL="457200" indent="-457200">
              <a:buFont typeface="Calibri" panose="020F0502020204030204" pitchFamily="34" charset="0"/>
              <a:buChar char="+"/>
            </a:pPr>
            <a:r>
              <a:rPr lang="sv-SE" sz="2800" dirty="0"/>
              <a:t>Statsbidrag äldreomsorgslyftet (2,0 mnkr)</a:t>
            </a:r>
          </a:p>
          <a:p>
            <a:pPr marL="457200" indent="-457200">
              <a:buFont typeface="Calibri" panose="020F0502020204030204" pitchFamily="34" charset="0"/>
              <a:buChar char="+"/>
            </a:pPr>
            <a:r>
              <a:rPr lang="sv-SE" sz="2800" dirty="0"/>
              <a:t>Prestationsbaserat stadsbidrag (1,9 mnkr)</a:t>
            </a:r>
          </a:p>
          <a:p>
            <a:pPr marL="457200" indent="-457200">
              <a:buFont typeface="Calibri" panose="020F0502020204030204" pitchFamily="34" charset="0"/>
              <a:buChar char="+"/>
            </a:pPr>
            <a:r>
              <a:rPr lang="sv-SE" sz="2800" dirty="0"/>
              <a:t>Oöppnad våning på Kastanjen (6,1 mnkr)</a:t>
            </a:r>
          </a:p>
        </p:txBody>
      </p:sp>
      <p:sp>
        <p:nvSpPr>
          <p:cNvPr id="5" name="textruta 4">
            <a:extLst>
              <a:ext uri="{FF2B5EF4-FFF2-40B4-BE49-F238E27FC236}">
                <a16:creationId xmlns:a16="http://schemas.microsoft.com/office/drawing/2014/main" id="{38E74370-8D14-976B-99CB-654CDAC6423C}"/>
              </a:ext>
            </a:extLst>
          </p:cNvPr>
          <p:cNvSpPr txBox="1"/>
          <p:nvPr/>
        </p:nvSpPr>
        <p:spPr>
          <a:xfrm>
            <a:off x="332508" y="4126277"/>
            <a:ext cx="8811492" cy="954107"/>
          </a:xfrm>
          <a:prstGeom prst="rect">
            <a:avLst/>
          </a:prstGeom>
          <a:noFill/>
        </p:spPr>
        <p:txBody>
          <a:bodyPr wrap="square" rtlCol="0">
            <a:spAutoFit/>
          </a:bodyPr>
          <a:lstStyle/>
          <a:p>
            <a:pPr marL="457200" indent="-457200">
              <a:buFont typeface="Calibri" panose="020F0502020204030204" pitchFamily="34" charset="0"/>
              <a:buChar char="-"/>
            </a:pPr>
            <a:r>
              <a:rPr lang="sv-SE" sz="2800" dirty="0"/>
              <a:t>Personalkostnader (-9,9 mnkr)</a:t>
            </a:r>
          </a:p>
          <a:p>
            <a:pPr marL="457200" indent="-457200">
              <a:buFont typeface="Calibri" panose="020F0502020204030204" pitchFamily="34" charset="0"/>
              <a:buChar char="-"/>
            </a:pPr>
            <a:r>
              <a:rPr lang="sv-SE" sz="2800" dirty="0"/>
              <a:t>Hyreskostnader (-0,5 mnkr)</a:t>
            </a:r>
          </a:p>
        </p:txBody>
      </p:sp>
    </p:spTree>
    <p:extLst>
      <p:ext uri="{BB962C8B-B14F-4D97-AF65-F5344CB8AC3E}">
        <p14:creationId xmlns:p14="http://schemas.microsoft.com/office/powerpoint/2010/main" val="107625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Statsbidrag</a:t>
            </a:r>
          </a:p>
        </p:txBody>
      </p:sp>
    </p:spTree>
    <p:extLst>
      <p:ext uri="{BB962C8B-B14F-4D97-AF65-F5344CB8AC3E}">
        <p14:creationId xmlns:p14="http://schemas.microsoft.com/office/powerpoint/2010/main" val="136634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91BCE-99ED-4561-0342-37F1B22364A6}"/>
            </a:ext>
          </a:extLst>
        </p:cNvPr>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733195B5-BA58-A6F0-BC91-DFFB1FF4A08C}"/>
              </a:ext>
            </a:extLst>
          </p:cNvPr>
          <p:cNvGraphicFramePr>
            <a:graphicFrameLocks noGrp="1"/>
          </p:cNvGraphicFramePr>
          <p:nvPr>
            <p:extLst>
              <p:ext uri="{D42A27DB-BD31-4B8C-83A1-F6EECF244321}">
                <p14:modId xmlns:p14="http://schemas.microsoft.com/office/powerpoint/2010/main" val="2082105928"/>
              </p:ext>
            </p:extLst>
          </p:nvPr>
        </p:nvGraphicFramePr>
        <p:xfrm>
          <a:off x="207818" y="228600"/>
          <a:ext cx="8728363" cy="5472048"/>
        </p:xfrm>
        <a:graphic>
          <a:graphicData uri="http://schemas.openxmlformats.org/drawingml/2006/table">
            <a:tbl>
              <a:tblPr/>
              <a:tblGrid>
                <a:gridCol w="5568298">
                  <a:extLst>
                    <a:ext uri="{9D8B030D-6E8A-4147-A177-3AD203B41FA5}">
                      <a16:colId xmlns:a16="http://schemas.microsoft.com/office/drawing/2014/main" val="3837514892"/>
                    </a:ext>
                  </a:extLst>
                </a:gridCol>
                <a:gridCol w="1053355">
                  <a:extLst>
                    <a:ext uri="{9D8B030D-6E8A-4147-A177-3AD203B41FA5}">
                      <a16:colId xmlns:a16="http://schemas.microsoft.com/office/drawing/2014/main" val="4278452905"/>
                    </a:ext>
                  </a:extLst>
                </a:gridCol>
                <a:gridCol w="1053355">
                  <a:extLst>
                    <a:ext uri="{9D8B030D-6E8A-4147-A177-3AD203B41FA5}">
                      <a16:colId xmlns:a16="http://schemas.microsoft.com/office/drawing/2014/main" val="3539138769"/>
                    </a:ext>
                  </a:extLst>
                </a:gridCol>
                <a:gridCol w="1053355">
                  <a:extLst>
                    <a:ext uri="{9D8B030D-6E8A-4147-A177-3AD203B41FA5}">
                      <a16:colId xmlns:a16="http://schemas.microsoft.com/office/drawing/2014/main" val="3932019731"/>
                    </a:ext>
                  </a:extLst>
                </a:gridCol>
              </a:tblGrid>
              <a:tr h="565904">
                <a:tc>
                  <a:txBody>
                    <a:bodyPr/>
                    <a:lstStyle/>
                    <a:p>
                      <a:r>
                        <a:rPr lang="sv-SE" sz="1050" b="1" dirty="0">
                          <a:solidFill>
                            <a:srgbClr val="000000"/>
                          </a:solidFill>
                          <a:effectLst/>
                          <a:latin typeface="Roboto" panose="02000000000000000000" pitchFamily="2" charset="0"/>
                        </a:rPr>
                        <a:t>Statsbidrag</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73BF1F"/>
                    </a:solidFill>
                  </a:tcPr>
                </a:tc>
                <a:tc>
                  <a:txBody>
                    <a:bodyPr/>
                    <a:lstStyle/>
                    <a:p>
                      <a:pPr algn="r"/>
                      <a:r>
                        <a:rPr lang="sv-SE" sz="1050" b="1">
                          <a:solidFill>
                            <a:srgbClr val="000000"/>
                          </a:solidFill>
                          <a:effectLst/>
                          <a:latin typeface="Roboto" panose="02000000000000000000" pitchFamily="2" charset="0"/>
                        </a:rPr>
                        <a:t>Sökt belopp</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73BF1F"/>
                    </a:solidFill>
                  </a:tcPr>
                </a:tc>
                <a:tc>
                  <a:txBody>
                    <a:bodyPr/>
                    <a:lstStyle/>
                    <a:p>
                      <a:pPr algn="r"/>
                      <a:r>
                        <a:rPr lang="sv-SE" sz="1050" b="1">
                          <a:solidFill>
                            <a:srgbClr val="000000"/>
                          </a:solidFill>
                          <a:effectLst/>
                          <a:latin typeface="Roboto" panose="02000000000000000000" pitchFamily="2" charset="0"/>
                        </a:rPr>
                        <a:t>Beviljat belopp</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73BF1F"/>
                    </a:solidFill>
                  </a:tcPr>
                </a:tc>
                <a:tc>
                  <a:txBody>
                    <a:bodyPr/>
                    <a:lstStyle/>
                    <a:p>
                      <a:pPr algn="r"/>
                      <a:r>
                        <a:rPr lang="sv-SE" sz="1050" b="1">
                          <a:solidFill>
                            <a:srgbClr val="000000"/>
                          </a:solidFill>
                          <a:effectLst/>
                          <a:latin typeface="Roboto" panose="02000000000000000000" pitchFamily="2" charset="0"/>
                        </a:rPr>
                        <a:t>Använda medel per 20241231</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73BF1F"/>
                    </a:solidFill>
                  </a:tcPr>
                </a:tc>
                <a:extLst>
                  <a:ext uri="{0D108BD9-81ED-4DB2-BD59-A6C34878D82A}">
                    <a16:rowId xmlns:a16="http://schemas.microsoft.com/office/drawing/2014/main" val="2845437282"/>
                  </a:ext>
                </a:extLst>
              </a:tr>
              <a:tr h="197170">
                <a:tc>
                  <a:txBody>
                    <a:bodyPr/>
                    <a:lstStyle/>
                    <a:p>
                      <a:r>
                        <a:rPr lang="sv-SE" sz="1050">
                          <a:solidFill>
                            <a:srgbClr val="000000"/>
                          </a:solidFill>
                          <a:effectLst/>
                          <a:latin typeface="Roboto" panose="02000000000000000000" pitchFamily="2" charset="0"/>
                        </a:rPr>
                        <a:t>Kvarstående medel för prestationsbaserade statsbidrag</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 </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4 383 586</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4 383 586</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192648882"/>
                  </a:ext>
                </a:extLst>
              </a:tr>
              <a:tr h="473722">
                <a:tc>
                  <a:txBody>
                    <a:bodyPr/>
                    <a:lstStyle/>
                    <a:p>
                      <a:r>
                        <a:rPr lang="sv-SE" sz="1050">
                          <a:solidFill>
                            <a:srgbClr val="000000"/>
                          </a:solidFill>
                          <a:effectLst/>
                          <a:latin typeface="Roboto" panose="02000000000000000000" pitchFamily="2" charset="0"/>
                        </a:rPr>
                        <a:t>Prestationsbaserade medel till kommuner som utökat bemanningen av sjuksköterskor på särskilda boenden (period jul 2024 - dec 2025)*</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 </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1 843 834</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614 611</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795372293"/>
                  </a:ext>
                </a:extLst>
              </a:tr>
              <a:tr h="473722">
                <a:tc>
                  <a:txBody>
                    <a:bodyPr/>
                    <a:lstStyle/>
                    <a:p>
                      <a:r>
                        <a:rPr lang="sv-SE" sz="1050">
                          <a:solidFill>
                            <a:srgbClr val="000000"/>
                          </a:solidFill>
                          <a:effectLst/>
                          <a:latin typeface="Roboto" panose="02000000000000000000" pitchFamily="2" charset="0"/>
                        </a:rPr>
                        <a:t>Prestationsbaserade medel i syfte att minska andelen timanställningar inom kommunalt finansierad vård och omsorg om äldre (period jul 2024 - dec 2025)*</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 </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4 208 613</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1 402 871</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117880691"/>
                  </a:ext>
                </a:extLst>
              </a:tr>
              <a:tr h="197170">
                <a:tc>
                  <a:txBody>
                    <a:bodyPr/>
                    <a:lstStyle/>
                    <a:p>
                      <a:r>
                        <a:rPr lang="sv-SE" sz="1050">
                          <a:solidFill>
                            <a:srgbClr val="000000"/>
                          </a:solidFill>
                          <a:effectLst/>
                          <a:latin typeface="Roboto" panose="02000000000000000000" pitchFamily="2" charset="0"/>
                        </a:rPr>
                        <a:t>Statsbidrag till kommuner för Äldreomsorgslyftet 2024</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2 576 966</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2 576 966</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2 180 303</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731581552"/>
                  </a:ext>
                </a:extLst>
              </a:tr>
              <a:tr h="289354">
                <a:tc>
                  <a:txBody>
                    <a:bodyPr/>
                    <a:lstStyle/>
                    <a:p>
                      <a:r>
                        <a:rPr lang="sv-SE" sz="1050">
                          <a:solidFill>
                            <a:srgbClr val="000000"/>
                          </a:solidFill>
                          <a:effectLst/>
                          <a:latin typeface="Roboto" panose="02000000000000000000" pitchFamily="2" charset="0"/>
                        </a:rPr>
                        <a:t>Statsbidrag för att säkerställa en god vård för omsorg av äldre</a:t>
                      </a:r>
                      <a:br>
                        <a:rPr lang="sv-SE" sz="1050">
                          <a:solidFill>
                            <a:srgbClr val="000000"/>
                          </a:solidFill>
                          <a:effectLst/>
                          <a:latin typeface="Roboto" panose="02000000000000000000" pitchFamily="2" charset="0"/>
                        </a:rPr>
                      </a:br>
                      <a:r>
                        <a:rPr lang="sv-SE" sz="1050">
                          <a:solidFill>
                            <a:srgbClr val="000000"/>
                          </a:solidFill>
                          <a:effectLst/>
                          <a:latin typeface="Roboto" panose="02000000000000000000" pitchFamily="2" charset="0"/>
                        </a:rPr>
                        <a:t>personer (Äldreomsorgssatsning)</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6 066 528</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6 066 528</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6 066 528</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850649994"/>
                  </a:ext>
                </a:extLst>
              </a:tr>
              <a:tr h="289354">
                <a:tc>
                  <a:txBody>
                    <a:bodyPr/>
                    <a:lstStyle/>
                    <a:p>
                      <a:r>
                        <a:rPr lang="sv-SE" sz="1050" dirty="0">
                          <a:solidFill>
                            <a:srgbClr val="000000"/>
                          </a:solidFill>
                          <a:effectLst/>
                          <a:latin typeface="Roboto" panose="02000000000000000000" pitchFamily="2" charset="0"/>
                        </a:rPr>
                        <a:t>Statsbidrag för utökad verksamhetsförlagd utbildning 2024 (VFU)</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631 389</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631 389</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631 389</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384562766"/>
                  </a:ext>
                </a:extLst>
              </a:tr>
              <a:tr h="197170">
                <a:tc>
                  <a:txBody>
                    <a:bodyPr/>
                    <a:lstStyle/>
                    <a:p>
                      <a:r>
                        <a:rPr lang="sv-SE" sz="1050">
                          <a:solidFill>
                            <a:srgbClr val="000000"/>
                          </a:solidFill>
                          <a:effectLst/>
                          <a:latin typeface="Roboto" panose="02000000000000000000" pitchFamily="2" charset="0"/>
                        </a:rPr>
                        <a:t>God och nära vård 2024</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802 037</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802 037</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802 037</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637220492"/>
                  </a:ext>
                </a:extLst>
              </a:tr>
              <a:tr h="381537">
                <a:tc>
                  <a:txBody>
                    <a:bodyPr/>
                    <a:lstStyle/>
                    <a:p>
                      <a:r>
                        <a:rPr lang="sv-SE" sz="1050">
                          <a:solidFill>
                            <a:srgbClr val="000000"/>
                          </a:solidFill>
                          <a:effectLst/>
                          <a:latin typeface="Roboto" panose="02000000000000000000" pitchFamily="2" charset="0"/>
                        </a:rPr>
                        <a:t>Statsbidrag till kommuner för att starta, utöka eller förbättra</a:t>
                      </a:r>
                      <a:br>
                        <a:rPr lang="sv-SE" sz="1050">
                          <a:solidFill>
                            <a:srgbClr val="000000"/>
                          </a:solidFill>
                          <a:effectLst/>
                          <a:latin typeface="Roboto" panose="02000000000000000000" pitchFamily="2" charset="0"/>
                        </a:rPr>
                      </a:br>
                      <a:r>
                        <a:rPr lang="sv-SE" sz="1050">
                          <a:solidFill>
                            <a:srgbClr val="000000"/>
                          </a:solidFill>
                          <a:effectLst/>
                          <a:latin typeface="Roboto" panose="02000000000000000000" pitchFamily="2" charset="0"/>
                        </a:rPr>
                        <a:t>verksamhet enligt metoden Bostad först</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1 340 000</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635 000</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635 000</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294556383"/>
                  </a:ext>
                </a:extLst>
              </a:tr>
              <a:tr h="197170">
                <a:tc>
                  <a:txBody>
                    <a:bodyPr/>
                    <a:lstStyle/>
                    <a:p>
                      <a:r>
                        <a:rPr lang="sv-SE" sz="1050">
                          <a:solidFill>
                            <a:srgbClr val="000000"/>
                          </a:solidFill>
                          <a:effectLst/>
                          <a:latin typeface="Roboto" panose="02000000000000000000" pitchFamily="2" charset="0"/>
                        </a:rPr>
                        <a:t>Statsbidrag för habiliteringsersättning</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424 767</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424 767</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424 767</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011373682"/>
                  </a:ext>
                </a:extLst>
              </a:tr>
              <a:tr h="289354">
                <a:tc>
                  <a:txBody>
                    <a:bodyPr/>
                    <a:lstStyle/>
                    <a:p>
                      <a:r>
                        <a:rPr lang="sv-SE" sz="1050">
                          <a:solidFill>
                            <a:srgbClr val="000000"/>
                          </a:solidFill>
                          <a:effectLst/>
                          <a:latin typeface="Roboto" panose="02000000000000000000" pitchFamily="2" charset="0"/>
                        </a:rPr>
                        <a:t>Bidrag för insatser inom området psykisk hälsa och suicidprevention 2024</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125 226</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125 226</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125 226</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143986225"/>
                  </a:ext>
                </a:extLst>
              </a:tr>
              <a:tr h="289354">
                <a:tc>
                  <a:txBody>
                    <a:bodyPr/>
                    <a:lstStyle/>
                    <a:p>
                      <a:r>
                        <a:rPr lang="sv-SE" sz="1050">
                          <a:solidFill>
                            <a:srgbClr val="000000"/>
                          </a:solidFill>
                          <a:effectLst/>
                          <a:latin typeface="Roboto" panose="02000000000000000000" pitchFamily="2" charset="0"/>
                        </a:rPr>
                        <a:t>Statsbidrag för projekt med syfte att motverka ofrivillig ensamhet</a:t>
                      </a:r>
                      <a:br>
                        <a:rPr lang="sv-SE" sz="1050">
                          <a:solidFill>
                            <a:srgbClr val="000000"/>
                          </a:solidFill>
                          <a:effectLst/>
                          <a:latin typeface="Roboto" panose="02000000000000000000" pitchFamily="2" charset="0"/>
                        </a:rPr>
                      </a:br>
                      <a:r>
                        <a:rPr lang="sv-SE" sz="1050">
                          <a:solidFill>
                            <a:srgbClr val="000000"/>
                          </a:solidFill>
                          <a:effectLst/>
                          <a:latin typeface="Roboto" panose="02000000000000000000" pitchFamily="2" charset="0"/>
                        </a:rPr>
                        <a:t>bland äldre</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569 000</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125 000</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125 000</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73509775"/>
                  </a:ext>
                </a:extLst>
              </a:tr>
              <a:tr h="381537">
                <a:tc>
                  <a:txBody>
                    <a:bodyPr/>
                    <a:lstStyle/>
                    <a:p>
                      <a:r>
                        <a:rPr lang="sv-SE" sz="1050">
                          <a:solidFill>
                            <a:srgbClr val="000000"/>
                          </a:solidFill>
                          <a:effectLst/>
                          <a:latin typeface="Roboto" panose="02000000000000000000" pitchFamily="2" charset="0"/>
                        </a:rPr>
                        <a:t>Statsbidrag till kommunernas arbete med att stärka det civila försvaret inom socialtjänst och kommunal hälso- och sjukvård</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282 800</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195 083</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195 083</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194701660"/>
                  </a:ext>
                </a:extLst>
              </a:tr>
              <a:tr h="197170">
                <a:tc>
                  <a:txBody>
                    <a:bodyPr/>
                    <a:lstStyle/>
                    <a:p>
                      <a:r>
                        <a:rPr lang="sv-SE" sz="1050">
                          <a:solidFill>
                            <a:srgbClr val="000000"/>
                          </a:solidFill>
                          <a:effectLst/>
                          <a:latin typeface="Roboto" panose="02000000000000000000" pitchFamily="2" charset="0"/>
                        </a:rPr>
                        <a:t>Statsbidrag till kommunerna för arbete med hälsosamtal för äldre</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142 713</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142 713</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138 332</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78555863"/>
                  </a:ext>
                </a:extLst>
              </a:tr>
              <a:tr h="197170">
                <a:tc>
                  <a:txBody>
                    <a:bodyPr/>
                    <a:lstStyle/>
                    <a:p>
                      <a:r>
                        <a:rPr lang="sv-SE" sz="1050">
                          <a:solidFill>
                            <a:srgbClr val="000000"/>
                          </a:solidFill>
                          <a:effectLst/>
                          <a:latin typeface="Roboto" panose="02000000000000000000" pitchFamily="2" charset="0"/>
                        </a:rPr>
                        <a:t>Statsbidrag till kommuner för föräldraskapsstödjande insatser</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117 684</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117 684</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108 704</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45201036"/>
                  </a:ext>
                </a:extLst>
              </a:tr>
              <a:tr h="197170">
                <a:tc>
                  <a:txBody>
                    <a:bodyPr/>
                    <a:lstStyle/>
                    <a:p>
                      <a:r>
                        <a:rPr lang="sv-SE" sz="1050">
                          <a:solidFill>
                            <a:srgbClr val="000000"/>
                          </a:solidFill>
                          <a:effectLst/>
                          <a:latin typeface="Roboto" panose="02000000000000000000" pitchFamily="2" charset="0"/>
                        </a:rPr>
                        <a:t>Statsbidrag för att förebygga kriminalitet bland barn och unga</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264 716</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264 716</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170 749</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781082651"/>
                  </a:ext>
                </a:extLst>
              </a:tr>
              <a:tr h="289354">
                <a:tc>
                  <a:txBody>
                    <a:bodyPr/>
                    <a:lstStyle/>
                    <a:p>
                      <a:r>
                        <a:rPr lang="sv-SE" sz="1050">
                          <a:solidFill>
                            <a:srgbClr val="000000"/>
                          </a:solidFill>
                          <a:effectLst/>
                          <a:latin typeface="Roboto" panose="02000000000000000000" pitchFamily="2" charset="0"/>
                        </a:rPr>
                        <a:t>Statsbidrag för att stödja kommunerna i införandet av en ny socialtjänstlag</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650 000</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650 000</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r"/>
                      <a:r>
                        <a:rPr lang="sv-SE" sz="1050">
                          <a:solidFill>
                            <a:srgbClr val="000000"/>
                          </a:solidFill>
                          <a:effectLst/>
                          <a:latin typeface="Roboto" panose="02000000000000000000" pitchFamily="2" charset="0"/>
                        </a:rPr>
                        <a:t>468 767</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564825174"/>
                  </a:ext>
                </a:extLst>
              </a:tr>
              <a:tr h="289354">
                <a:tc>
                  <a:txBody>
                    <a:bodyPr/>
                    <a:lstStyle/>
                    <a:p>
                      <a:r>
                        <a:rPr lang="sv-SE" sz="1050" b="1">
                          <a:solidFill>
                            <a:srgbClr val="000000"/>
                          </a:solidFill>
                          <a:effectLst/>
                          <a:latin typeface="Roboto" panose="02000000000000000000" pitchFamily="2" charset="0"/>
                        </a:rPr>
                        <a:t>Summa</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E3F7CD"/>
                    </a:solidFill>
                  </a:tcPr>
                </a:tc>
                <a:tc>
                  <a:txBody>
                    <a:bodyPr/>
                    <a:lstStyle/>
                    <a:p>
                      <a:pPr algn="r"/>
                      <a:r>
                        <a:rPr lang="sv-SE" sz="1050" b="1">
                          <a:solidFill>
                            <a:srgbClr val="000000"/>
                          </a:solidFill>
                          <a:effectLst/>
                          <a:latin typeface="Roboto" panose="02000000000000000000" pitchFamily="2" charset="0"/>
                        </a:rPr>
                        <a:t>13 993 826</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D4EFCD"/>
                    </a:solidFill>
                  </a:tcPr>
                </a:tc>
                <a:tc>
                  <a:txBody>
                    <a:bodyPr/>
                    <a:lstStyle/>
                    <a:p>
                      <a:pPr algn="r"/>
                      <a:r>
                        <a:rPr lang="sv-SE" sz="1050" b="1">
                          <a:solidFill>
                            <a:srgbClr val="000000"/>
                          </a:solidFill>
                          <a:effectLst/>
                          <a:latin typeface="Roboto" panose="02000000000000000000" pitchFamily="2" charset="0"/>
                        </a:rPr>
                        <a:t>23 193 142</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D4EFCD"/>
                    </a:solidFill>
                  </a:tcPr>
                </a:tc>
                <a:tc>
                  <a:txBody>
                    <a:bodyPr/>
                    <a:lstStyle/>
                    <a:p>
                      <a:pPr algn="r"/>
                      <a:r>
                        <a:rPr lang="sv-SE" sz="1050" b="1" dirty="0">
                          <a:solidFill>
                            <a:srgbClr val="000000"/>
                          </a:solidFill>
                          <a:effectLst/>
                          <a:latin typeface="Roboto" panose="02000000000000000000" pitchFamily="2" charset="0"/>
                        </a:rPr>
                        <a:t>18 472 953</a:t>
                      </a:r>
                    </a:p>
                  </a:txBody>
                  <a:tcPr marL="4485" marR="4485" marT="4485" marB="4485"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D4EFCD"/>
                    </a:solidFill>
                  </a:tcPr>
                </a:tc>
                <a:extLst>
                  <a:ext uri="{0D108BD9-81ED-4DB2-BD59-A6C34878D82A}">
                    <a16:rowId xmlns:a16="http://schemas.microsoft.com/office/drawing/2014/main" val="1887640351"/>
                  </a:ext>
                </a:extLst>
              </a:tr>
            </a:tbl>
          </a:graphicData>
        </a:graphic>
      </p:graphicFrame>
    </p:spTree>
    <p:extLst>
      <p:ext uri="{BB962C8B-B14F-4D97-AF65-F5344CB8AC3E}">
        <p14:creationId xmlns:p14="http://schemas.microsoft.com/office/powerpoint/2010/main" val="122000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07196-AF61-6017-54C1-865112AEB44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BD76360-4F8C-0FCE-F33D-949AFFE0E1E3}"/>
              </a:ext>
            </a:extLst>
          </p:cNvPr>
          <p:cNvSpPr>
            <a:spLocks noGrp="1"/>
          </p:cNvSpPr>
          <p:nvPr>
            <p:ph type="ctrTitle"/>
          </p:nvPr>
        </p:nvSpPr>
        <p:spPr/>
        <p:txBody>
          <a:bodyPr/>
          <a:lstStyle/>
          <a:p>
            <a:r>
              <a:rPr lang="sv-SE" dirty="0"/>
              <a:t>Medarbetare</a:t>
            </a:r>
          </a:p>
        </p:txBody>
      </p:sp>
    </p:spTree>
    <p:extLst>
      <p:ext uri="{BB962C8B-B14F-4D97-AF65-F5344CB8AC3E}">
        <p14:creationId xmlns:p14="http://schemas.microsoft.com/office/powerpoint/2010/main" val="235885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EFF5C-33EF-BF73-C9B8-EE10422E7079}"/>
            </a:ext>
          </a:extLst>
        </p:cNvPr>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389C1DE4-610F-79B9-D02A-5A39481B95FC}"/>
              </a:ext>
            </a:extLst>
          </p:cNvPr>
          <p:cNvGraphicFramePr>
            <a:graphicFrameLocks noGrp="1"/>
          </p:cNvGraphicFramePr>
          <p:nvPr>
            <p:extLst>
              <p:ext uri="{D42A27DB-BD31-4B8C-83A1-F6EECF244321}">
                <p14:modId xmlns:p14="http://schemas.microsoft.com/office/powerpoint/2010/main" val="3481150022"/>
              </p:ext>
            </p:extLst>
          </p:nvPr>
        </p:nvGraphicFramePr>
        <p:xfrm>
          <a:off x="259773" y="1278084"/>
          <a:ext cx="8624453" cy="3138054"/>
        </p:xfrm>
        <a:graphic>
          <a:graphicData uri="http://schemas.openxmlformats.org/drawingml/2006/table">
            <a:tbl>
              <a:tblPr/>
              <a:tblGrid>
                <a:gridCol w="4665548">
                  <a:extLst>
                    <a:ext uri="{9D8B030D-6E8A-4147-A177-3AD203B41FA5}">
                      <a16:colId xmlns:a16="http://schemas.microsoft.com/office/drawing/2014/main" val="578823272"/>
                    </a:ext>
                  </a:extLst>
                </a:gridCol>
                <a:gridCol w="1319635">
                  <a:extLst>
                    <a:ext uri="{9D8B030D-6E8A-4147-A177-3AD203B41FA5}">
                      <a16:colId xmlns:a16="http://schemas.microsoft.com/office/drawing/2014/main" val="2994219169"/>
                    </a:ext>
                  </a:extLst>
                </a:gridCol>
                <a:gridCol w="1319635">
                  <a:extLst>
                    <a:ext uri="{9D8B030D-6E8A-4147-A177-3AD203B41FA5}">
                      <a16:colId xmlns:a16="http://schemas.microsoft.com/office/drawing/2014/main" val="1841608042"/>
                    </a:ext>
                  </a:extLst>
                </a:gridCol>
                <a:gridCol w="1319635">
                  <a:extLst>
                    <a:ext uri="{9D8B030D-6E8A-4147-A177-3AD203B41FA5}">
                      <a16:colId xmlns:a16="http://schemas.microsoft.com/office/drawing/2014/main" val="1781291438"/>
                    </a:ext>
                  </a:extLst>
                </a:gridCol>
              </a:tblGrid>
              <a:tr h="325722">
                <a:tc>
                  <a:txBody>
                    <a:bodyPr/>
                    <a:lstStyle/>
                    <a:p>
                      <a:r>
                        <a:rPr lang="sv-SE" sz="1600" b="1" dirty="0">
                          <a:solidFill>
                            <a:srgbClr val="000000"/>
                          </a:solidFill>
                          <a:effectLst/>
                          <a:latin typeface="Roboto" panose="02000000000000000000" pitchFamily="2" charset="0"/>
                        </a:rPr>
                        <a:t>Medarbetare</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73BF1F"/>
                    </a:solidFill>
                  </a:tcPr>
                </a:tc>
                <a:tc>
                  <a:txBody>
                    <a:bodyPr/>
                    <a:lstStyle/>
                    <a:p>
                      <a:pPr algn="ctr"/>
                      <a:r>
                        <a:rPr lang="sv-SE" sz="1600" b="1">
                          <a:solidFill>
                            <a:srgbClr val="000000"/>
                          </a:solidFill>
                          <a:effectLst/>
                          <a:latin typeface="Roboto" panose="02000000000000000000" pitchFamily="2" charset="0"/>
                        </a:rPr>
                        <a:t>2024</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73BF1F"/>
                    </a:solidFill>
                  </a:tcPr>
                </a:tc>
                <a:tc>
                  <a:txBody>
                    <a:bodyPr/>
                    <a:lstStyle/>
                    <a:p>
                      <a:pPr algn="ctr"/>
                      <a:r>
                        <a:rPr lang="sv-SE" sz="1600" b="1">
                          <a:solidFill>
                            <a:srgbClr val="000000"/>
                          </a:solidFill>
                          <a:effectLst/>
                          <a:latin typeface="Roboto" panose="02000000000000000000" pitchFamily="2" charset="0"/>
                        </a:rPr>
                        <a:t>2023</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73BF1F"/>
                    </a:solidFill>
                  </a:tcPr>
                </a:tc>
                <a:tc>
                  <a:txBody>
                    <a:bodyPr/>
                    <a:lstStyle/>
                    <a:p>
                      <a:pPr algn="ctr"/>
                      <a:r>
                        <a:rPr lang="sv-SE" sz="1600" b="1">
                          <a:solidFill>
                            <a:srgbClr val="000000"/>
                          </a:solidFill>
                          <a:effectLst/>
                          <a:latin typeface="Roboto" panose="02000000000000000000" pitchFamily="2" charset="0"/>
                        </a:rPr>
                        <a:t>2022</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73BF1F"/>
                    </a:solidFill>
                  </a:tcPr>
                </a:tc>
                <a:extLst>
                  <a:ext uri="{0D108BD9-81ED-4DB2-BD59-A6C34878D82A}">
                    <a16:rowId xmlns:a16="http://schemas.microsoft.com/office/drawing/2014/main" val="584909701"/>
                  </a:ext>
                </a:extLst>
              </a:tr>
              <a:tr h="325722">
                <a:tc>
                  <a:txBody>
                    <a:bodyPr/>
                    <a:lstStyle/>
                    <a:p>
                      <a:r>
                        <a:rPr lang="sv-SE" sz="1600">
                          <a:solidFill>
                            <a:srgbClr val="000000"/>
                          </a:solidFill>
                          <a:effectLst/>
                          <a:latin typeface="Roboto" panose="02000000000000000000" pitchFamily="2" charset="0"/>
                        </a:rPr>
                        <a:t>Årsarbetare per 31 december</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dirty="0">
                          <a:solidFill>
                            <a:srgbClr val="000000"/>
                          </a:solidFill>
                          <a:effectLst/>
                          <a:latin typeface="Roboto" panose="02000000000000000000" pitchFamily="2" charset="0"/>
                        </a:rPr>
                        <a:t>505</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a:solidFill>
                            <a:srgbClr val="000000"/>
                          </a:solidFill>
                          <a:effectLst/>
                          <a:latin typeface="Roboto" panose="02000000000000000000" pitchFamily="2" charset="0"/>
                        </a:rPr>
                        <a:t>509</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a:solidFill>
                            <a:srgbClr val="000000"/>
                          </a:solidFill>
                          <a:effectLst/>
                          <a:latin typeface="Roboto" panose="02000000000000000000" pitchFamily="2" charset="0"/>
                        </a:rPr>
                        <a:t>500</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424881148"/>
                  </a:ext>
                </a:extLst>
              </a:tr>
              <a:tr h="611722">
                <a:tc>
                  <a:txBody>
                    <a:bodyPr/>
                    <a:lstStyle/>
                    <a:p>
                      <a:r>
                        <a:rPr lang="sv-SE" sz="1600">
                          <a:solidFill>
                            <a:srgbClr val="000000"/>
                          </a:solidFill>
                          <a:effectLst/>
                          <a:latin typeface="Roboto" panose="02000000000000000000" pitchFamily="2" charset="0"/>
                        </a:rPr>
                        <a:t>Tillsvidareanställda per 31 december (antal personer)</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a:solidFill>
                            <a:srgbClr val="000000"/>
                          </a:solidFill>
                          <a:effectLst/>
                          <a:latin typeface="Roboto" panose="02000000000000000000" pitchFamily="2" charset="0"/>
                        </a:rPr>
                        <a:t>524</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a:solidFill>
                            <a:srgbClr val="000000"/>
                          </a:solidFill>
                          <a:effectLst/>
                          <a:latin typeface="Roboto" panose="02000000000000000000" pitchFamily="2" charset="0"/>
                        </a:rPr>
                        <a:t>534</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a:solidFill>
                            <a:srgbClr val="000000"/>
                          </a:solidFill>
                          <a:effectLst/>
                          <a:latin typeface="Roboto" panose="02000000000000000000" pitchFamily="2" charset="0"/>
                        </a:rPr>
                        <a:t>530</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453626022"/>
                  </a:ext>
                </a:extLst>
              </a:tr>
              <a:tr h="611722">
                <a:tc>
                  <a:txBody>
                    <a:bodyPr/>
                    <a:lstStyle/>
                    <a:p>
                      <a:r>
                        <a:rPr lang="sv-SE" sz="1600">
                          <a:solidFill>
                            <a:srgbClr val="000000"/>
                          </a:solidFill>
                          <a:effectLst/>
                          <a:latin typeface="Roboto" panose="02000000000000000000" pitchFamily="2" charset="0"/>
                        </a:rPr>
                        <a:t>Antal anställda totalt 31 december</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a:solidFill>
                            <a:srgbClr val="000000"/>
                          </a:solidFill>
                          <a:effectLst/>
                          <a:latin typeface="Roboto" panose="02000000000000000000" pitchFamily="2" charset="0"/>
                        </a:rPr>
                        <a:t>560</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a:solidFill>
                            <a:srgbClr val="000000"/>
                          </a:solidFill>
                          <a:effectLst/>
                          <a:latin typeface="Roboto" panose="02000000000000000000" pitchFamily="2" charset="0"/>
                        </a:rPr>
                        <a:t>596</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dirty="0">
                          <a:solidFill>
                            <a:srgbClr val="000000"/>
                          </a:solidFill>
                          <a:effectLst/>
                          <a:latin typeface="Roboto" panose="02000000000000000000" pitchFamily="2" charset="0"/>
                        </a:rPr>
                        <a:t>584</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376482060"/>
                  </a:ext>
                </a:extLst>
              </a:tr>
              <a:tr h="325722">
                <a:tc>
                  <a:txBody>
                    <a:bodyPr/>
                    <a:lstStyle/>
                    <a:p>
                      <a:r>
                        <a:rPr lang="sv-SE" sz="1600" i="1">
                          <a:solidFill>
                            <a:srgbClr val="000000"/>
                          </a:solidFill>
                          <a:effectLst/>
                          <a:latin typeface="Roboto" panose="02000000000000000000" pitchFamily="2" charset="0"/>
                        </a:rPr>
                        <a:t>Varav heltid (%)</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i="1">
                          <a:solidFill>
                            <a:srgbClr val="000000"/>
                          </a:solidFill>
                          <a:effectLst/>
                          <a:latin typeface="Roboto" panose="02000000000000000000" pitchFamily="2" charset="0"/>
                        </a:rPr>
                        <a:t>85 %</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i="1">
                          <a:solidFill>
                            <a:srgbClr val="000000"/>
                          </a:solidFill>
                          <a:effectLst/>
                          <a:latin typeface="Roboto" panose="02000000000000000000" pitchFamily="2" charset="0"/>
                        </a:rPr>
                        <a:t>83 %</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i="1" dirty="0">
                          <a:solidFill>
                            <a:srgbClr val="000000"/>
                          </a:solidFill>
                          <a:effectLst/>
                          <a:latin typeface="Roboto" panose="02000000000000000000" pitchFamily="2" charset="0"/>
                        </a:rPr>
                        <a:t>78 %</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210510510"/>
                  </a:ext>
                </a:extLst>
              </a:tr>
              <a:tr h="325722">
                <a:tc>
                  <a:txBody>
                    <a:bodyPr/>
                    <a:lstStyle/>
                    <a:p>
                      <a:r>
                        <a:rPr lang="sv-SE" sz="1600" i="1">
                          <a:solidFill>
                            <a:srgbClr val="000000"/>
                          </a:solidFill>
                          <a:effectLst/>
                          <a:latin typeface="Roboto" panose="02000000000000000000" pitchFamily="2" charset="0"/>
                        </a:rPr>
                        <a:t>Varav deltid (%)</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i="1">
                          <a:solidFill>
                            <a:srgbClr val="000000"/>
                          </a:solidFill>
                          <a:effectLst/>
                          <a:latin typeface="Roboto" panose="02000000000000000000" pitchFamily="2" charset="0"/>
                        </a:rPr>
                        <a:t>15 %</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i="1">
                          <a:solidFill>
                            <a:srgbClr val="000000"/>
                          </a:solidFill>
                          <a:effectLst/>
                          <a:latin typeface="Roboto" panose="02000000000000000000" pitchFamily="2" charset="0"/>
                        </a:rPr>
                        <a:t>17 %</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i="1" dirty="0">
                          <a:solidFill>
                            <a:srgbClr val="000000"/>
                          </a:solidFill>
                          <a:effectLst/>
                          <a:latin typeface="Roboto" panose="02000000000000000000" pitchFamily="2" charset="0"/>
                        </a:rPr>
                        <a:t>22 %</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154301294"/>
                  </a:ext>
                </a:extLst>
              </a:tr>
              <a:tr h="611722">
                <a:tc>
                  <a:txBody>
                    <a:bodyPr/>
                    <a:lstStyle/>
                    <a:p>
                      <a:r>
                        <a:rPr lang="sv-SE" sz="1600">
                          <a:solidFill>
                            <a:srgbClr val="000000"/>
                          </a:solidFill>
                          <a:effectLst/>
                          <a:latin typeface="Roboto" panose="02000000000000000000" pitchFamily="2" charset="0"/>
                        </a:rPr>
                        <a:t>Total sjukfrånvaro (%) under året</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a:solidFill>
                            <a:srgbClr val="000000"/>
                          </a:solidFill>
                          <a:effectLst/>
                          <a:latin typeface="Roboto" panose="02000000000000000000" pitchFamily="2" charset="0"/>
                        </a:rPr>
                        <a:t>8,5 %</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a:solidFill>
                            <a:srgbClr val="000000"/>
                          </a:solidFill>
                          <a:effectLst/>
                          <a:latin typeface="Roboto" panose="02000000000000000000" pitchFamily="2" charset="0"/>
                        </a:rPr>
                        <a:t>9,1 %</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algn="ctr"/>
                      <a:r>
                        <a:rPr lang="sv-SE" sz="1600" dirty="0">
                          <a:solidFill>
                            <a:srgbClr val="000000"/>
                          </a:solidFill>
                          <a:effectLst/>
                          <a:latin typeface="Roboto" panose="02000000000000000000" pitchFamily="2" charset="0"/>
                        </a:rPr>
                        <a:t>10,1 %</a:t>
                      </a:r>
                    </a:p>
                  </a:txBody>
                  <a:tcPr marL="19050" marR="19050" marT="19050" marB="19050"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890330538"/>
                  </a:ext>
                </a:extLst>
              </a:tr>
            </a:tbl>
          </a:graphicData>
        </a:graphic>
      </p:graphicFrame>
    </p:spTree>
    <p:extLst>
      <p:ext uri="{BB962C8B-B14F-4D97-AF65-F5344CB8AC3E}">
        <p14:creationId xmlns:p14="http://schemas.microsoft.com/office/powerpoint/2010/main" val="124791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249084" y="784193"/>
            <a:ext cx="6858000" cy="2387600"/>
          </a:xfrm>
        </p:spPr>
        <p:txBody>
          <a:bodyPr/>
          <a:lstStyle/>
          <a:p>
            <a:pPr algn="ctr"/>
            <a:r>
              <a:rPr lang="sv-SE" dirty="0"/>
              <a:t>Årsredovisning-</a:t>
            </a:r>
            <a:br>
              <a:rPr lang="sv-SE" dirty="0"/>
            </a:br>
            <a:br>
              <a:rPr lang="sv-SE" dirty="0"/>
            </a:br>
            <a:r>
              <a:rPr lang="sv-SE" dirty="0"/>
              <a:t>Måluppfyllnad</a:t>
            </a:r>
          </a:p>
        </p:txBody>
      </p:sp>
      <p:sp>
        <p:nvSpPr>
          <p:cNvPr id="3" name="Underrubrik 2"/>
          <p:cNvSpPr>
            <a:spLocks noGrp="1"/>
          </p:cNvSpPr>
          <p:nvPr>
            <p:ph type="subTitle" idx="1"/>
          </p:nvPr>
        </p:nvSpPr>
        <p:spPr>
          <a:xfrm>
            <a:off x="917391" y="4695732"/>
            <a:ext cx="6858000" cy="1655762"/>
          </a:xfrm>
        </p:spPr>
        <p:txBody>
          <a:bodyPr/>
          <a:lstStyle/>
          <a:p>
            <a:r>
              <a:rPr lang="sv-SE" dirty="0"/>
              <a:t>2025-02-18</a:t>
            </a:r>
          </a:p>
        </p:txBody>
      </p:sp>
    </p:spTree>
    <p:extLst>
      <p:ext uri="{BB962C8B-B14F-4D97-AF65-F5344CB8AC3E}">
        <p14:creationId xmlns:p14="http://schemas.microsoft.com/office/powerpoint/2010/main" val="117859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82059"/>
            <a:ext cx="7886700" cy="1325563"/>
          </a:xfrm>
        </p:spPr>
        <p:txBody>
          <a:bodyPr anchor="ctr">
            <a:normAutofit/>
          </a:bodyPr>
          <a:lstStyle/>
          <a:p>
            <a:pPr algn="ctr"/>
            <a:r>
              <a:rPr lang="sv-SE" dirty="0" err="1"/>
              <a:t>Målarbetete</a:t>
            </a:r>
            <a:endParaRPr lang="sv-SE" dirty="0"/>
          </a:p>
        </p:txBody>
      </p:sp>
      <p:sp>
        <p:nvSpPr>
          <p:cNvPr id="3" name="Platshållare för innehåll 2"/>
          <p:cNvSpPr>
            <a:spLocks noGrp="1"/>
          </p:cNvSpPr>
          <p:nvPr>
            <p:ph sz="half" idx="1"/>
          </p:nvPr>
        </p:nvSpPr>
        <p:spPr>
          <a:xfrm>
            <a:off x="628650" y="1825625"/>
            <a:ext cx="7493374" cy="3804708"/>
          </a:xfrm>
        </p:spPr>
        <p:txBody>
          <a:bodyPr>
            <a:normAutofit/>
          </a:bodyPr>
          <a:lstStyle/>
          <a:p>
            <a:r>
              <a:rPr lang="sv-SE" dirty="0"/>
              <a:t>6 </a:t>
            </a:r>
            <a:r>
              <a:rPr lang="sv-SE" dirty="0" err="1"/>
              <a:t>Stategiska</a:t>
            </a:r>
            <a:r>
              <a:rPr lang="sv-SE" dirty="0"/>
              <a:t> mål</a:t>
            </a:r>
          </a:p>
          <a:p>
            <a:r>
              <a:rPr lang="sv-SE" dirty="0"/>
              <a:t>12 </a:t>
            </a:r>
            <a:r>
              <a:rPr lang="sv-SE" dirty="0" err="1"/>
              <a:t>Nämndsmål</a:t>
            </a:r>
            <a:endParaRPr lang="sv-SE" dirty="0"/>
          </a:p>
          <a:p>
            <a:r>
              <a:rPr lang="sv-SE" dirty="0"/>
              <a:t>18 Indikatorer</a:t>
            </a:r>
          </a:p>
          <a:p>
            <a:r>
              <a:rPr lang="sv-SE" dirty="0"/>
              <a:t>15 Aktiviteter</a:t>
            </a:r>
          </a:p>
          <a:p>
            <a:pPr marL="0" indent="0">
              <a:buNone/>
            </a:pPr>
            <a:r>
              <a:rPr lang="sv-SE" dirty="0"/>
              <a:t>Total bedömning är att just nu 2024</a:t>
            </a:r>
          </a:p>
          <a:p>
            <a:r>
              <a:rPr lang="sv-SE" dirty="0"/>
              <a:t>6 mål är till större del uppfyllda</a:t>
            </a:r>
          </a:p>
          <a:p>
            <a:r>
              <a:rPr lang="sv-SE" dirty="0"/>
              <a:t>6 mål är till mindre del uppfyllda </a:t>
            </a:r>
          </a:p>
        </p:txBody>
      </p:sp>
      <p:pic>
        <p:nvPicPr>
          <p:cNvPr id="4" name="Bildobjekt 3">
            <a:extLst>
              <a:ext uri="{FF2B5EF4-FFF2-40B4-BE49-F238E27FC236}">
                <a16:creationId xmlns:a16="http://schemas.microsoft.com/office/drawing/2014/main" id="{DACF4E31-D893-042F-FF84-6712E4D9035F}"/>
              </a:ext>
            </a:extLst>
          </p:cNvPr>
          <p:cNvPicPr>
            <a:picLocks noChangeAspect="1"/>
          </p:cNvPicPr>
          <p:nvPr/>
        </p:nvPicPr>
        <p:blipFill>
          <a:blip r:embed="rId2"/>
          <a:stretch>
            <a:fillRect/>
          </a:stretch>
        </p:blipFill>
        <p:spPr>
          <a:xfrm>
            <a:off x="5651128" y="1438979"/>
            <a:ext cx="3214968" cy="2113841"/>
          </a:xfrm>
          <a:prstGeom prst="rect">
            <a:avLst/>
          </a:prstGeom>
          <a:noFill/>
        </p:spPr>
      </p:pic>
    </p:spTree>
    <p:extLst>
      <p:ext uri="{BB962C8B-B14F-4D97-AF65-F5344CB8AC3E}">
        <p14:creationId xmlns:p14="http://schemas.microsoft.com/office/powerpoint/2010/main" val="374909767"/>
      </p:ext>
    </p:extLst>
  </p:cSld>
  <p:clrMapOvr>
    <a:masterClrMapping/>
  </p:clrMapOvr>
</p:sld>
</file>

<file path=ppt/theme/theme1.xml><?xml version="1.0" encoding="utf-8"?>
<a:theme xmlns:a="http://schemas.openxmlformats.org/drawingml/2006/main" name="Götene Kommun 4x3">
  <a:themeElements>
    <a:clrScheme name="Götene 1">
      <a:dk1>
        <a:srgbClr val="000000"/>
      </a:dk1>
      <a:lt1>
        <a:srgbClr val="FFFFFF"/>
      </a:lt1>
      <a:dk2>
        <a:srgbClr val="006A5C"/>
      </a:dk2>
      <a:lt2>
        <a:srgbClr val="E3DED1"/>
      </a:lt2>
      <a:accent1>
        <a:srgbClr val="73BF1F"/>
      </a:accent1>
      <a:accent2>
        <a:srgbClr val="4FB3D3"/>
      </a:accent2>
      <a:accent3>
        <a:srgbClr val="005587"/>
      </a:accent3>
      <a:accent4>
        <a:srgbClr val="4E8542"/>
      </a:accent4>
      <a:accent5>
        <a:srgbClr val="D53F77"/>
      </a:accent5>
      <a:accent6>
        <a:srgbClr val="F2A900"/>
      </a:accent6>
      <a:hlink>
        <a:srgbClr val="4FB3D3"/>
      </a:hlink>
      <a:folHlink>
        <a:srgbClr val="A61900"/>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5035F84-643E-479E-A1BF-1E56A8616C67}" vid="{D6ADE476-9F3D-42B1-A45F-3BC46E1CE2A7}"/>
    </a:ext>
  </a:extLst>
</a:theme>
</file>

<file path=ppt/theme/theme2.xml><?xml version="1.0" encoding="utf-8"?>
<a:theme xmlns:a="http://schemas.openxmlformats.org/drawingml/2006/main" name="Götene Kommun">
  <a:themeElements>
    <a:clrScheme name="Götene 1">
      <a:dk1>
        <a:srgbClr val="000000"/>
      </a:dk1>
      <a:lt1>
        <a:srgbClr val="FFFFFF"/>
      </a:lt1>
      <a:dk2>
        <a:srgbClr val="006A5C"/>
      </a:dk2>
      <a:lt2>
        <a:srgbClr val="E3DED1"/>
      </a:lt2>
      <a:accent1>
        <a:srgbClr val="73BF1F"/>
      </a:accent1>
      <a:accent2>
        <a:srgbClr val="4FB3D3"/>
      </a:accent2>
      <a:accent3>
        <a:srgbClr val="005587"/>
      </a:accent3>
      <a:accent4>
        <a:srgbClr val="4E8542"/>
      </a:accent4>
      <a:accent5>
        <a:srgbClr val="D53F77"/>
      </a:accent5>
      <a:accent6>
        <a:srgbClr val="F2A900"/>
      </a:accent6>
      <a:hlink>
        <a:srgbClr val="4FB3D3"/>
      </a:hlink>
      <a:folHlink>
        <a:srgbClr val="A61900"/>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5035F84-643E-479E-A1BF-1E56A8616C67}" vid="{968A08BE-39BE-4C74-ABAA-9783D6ED5850}"/>
    </a:ext>
  </a:extLst>
</a:theme>
</file>

<file path=ppt/theme/theme3.xml><?xml version="1.0" encoding="utf-8"?>
<a:theme xmlns:a="http://schemas.openxmlformats.org/drawingml/2006/main" name="Götene Kommun - Kapitelsida bild">
  <a:themeElements>
    <a:clrScheme name="Götene 1">
      <a:dk1>
        <a:srgbClr val="000000"/>
      </a:dk1>
      <a:lt1>
        <a:srgbClr val="FFFFFF"/>
      </a:lt1>
      <a:dk2>
        <a:srgbClr val="006A5C"/>
      </a:dk2>
      <a:lt2>
        <a:srgbClr val="E3DED1"/>
      </a:lt2>
      <a:accent1>
        <a:srgbClr val="73BF1F"/>
      </a:accent1>
      <a:accent2>
        <a:srgbClr val="4FB3D3"/>
      </a:accent2>
      <a:accent3>
        <a:srgbClr val="005587"/>
      </a:accent3>
      <a:accent4>
        <a:srgbClr val="4E8542"/>
      </a:accent4>
      <a:accent5>
        <a:srgbClr val="D53F77"/>
      </a:accent5>
      <a:accent6>
        <a:srgbClr val="F2A900"/>
      </a:accent6>
      <a:hlink>
        <a:srgbClr val="4FB3D3"/>
      </a:hlink>
      <a:folHlink>
        <a:srgbClr val="A61900"/>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5035F84-643E-479E-A1BF-1E56A8616C67}" vid="{D5E27E40-F3B2-45C3-9536-CCF40B885824}"/>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standardbredd 4x3</Template>
  <TotalTime>11987</TotalTime>
  <Words>1476</Words>
  <Application>Microsoft Office PowerPoint</Application>
  <PresentationFormat>Bildspel på skärmen (4:3)</PresentationFormat>
  <Paragraphs>397</Paragraphs>
  <Slides>15</Slides>
  <Notes>9</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15</vt:i4>
      </vt:variant>
    </vt:vector>
  </HeadingPairs>
  <TitlesOfParts>
    <vt:vector size="22" baseType="lpstr">
      <vt:lpstr>Arial</vt:lpstr>
      <vt:lpstr>Calibri</vt:lpstr>
      <vt:lpstr>Roboto</vt:lpstr>
      <vt:lpstr>Trebuchet MS</vt:lpstr>
      <vt:lpstr>Götene Kommun 4x3</vt:lpstr>
      <vt:lpstr>Götene Kommun</vt:lpstr>
      <vt:lpstr>Götene Kommun - Kapitelsida bild</vt:lpstr>
      <vt:lpstr>Årsredovisning 2024</vt:lpstr>
      <vt:lpstr>PowerPoint-presentation</vt:lpstr>
      <vt:lpstr>PowerPoint-presentation</vt:lpstr>
      <vt:lpstr>Statsbidrag</vt:lpstr>
      <vt:lpstr>PowerPoint-presentation</vt:lpstr>
      <vt:lpstr>Medarbetare</vt:lpstr>
      <vt:lpstr>PowerPoint-presentation</vt:lpstr>
      <vt:lpstr>Årsredovisning-  Måluppfyllnad</vt:lpstr>
      <vt:lpstr>Målarbetete</vt:lpstr>
      <vt:lpstr>Till större del uppfyllt</vt:lpstr>
      <vt:lpstr>Vad har vi arbetet med Till större del uppfyllt</vt:lpstr>
      <vt:lpstr>Till mindre del uppfyllt</vt:lpstr>
      <vt:lpstr>Vad har vi arbetat med</vt:lpstr>
      <vt:lpstr>PowerPoint-presentation</vt:lpstr>
      <vt:lpstr>PowerPoint-presentation</vt:lpstr>
    </vt:vector>
  </TitlesOfParts>
  <Company>Goliska IT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Tjänsteskrivelse konsekvensbeskrivning för Socialnämndens budget 2024 samt plan 2025-2026</dc:title>
  <dc:creator>Anton Karlsson</dc:creator>
  <cp:lastModifiedBy>Maria Arvidsson</cp:lastModifiedBy>
  <cp:revision>127</cp:revision>
  <cp:lastPrinted>2025-03-11T09:18:10Z</cp:lastPrinted>
  <dcterms:created xsi:type="dcterms:W3CDTF">2023-08-03T14:36:27Z</dcterms:created>
  <dcterms:modified xsi:type="dcterms:W3CDTF">2025-03-11T09:23:34Z</dcterms:modified>
</cp:coreProperties>
</file>