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3" r:id="rId7"/>
    <p:sldId id="262" r:id="rId8"/>
    <p:sldId id="265" r:id="rId9"/>
    <p:sldId id="267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7254BD-A41A-5793-61B5-4033A3B16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023E24E-4406-6A27-31DA-A9BF22D29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244108-35AA-B29A-ED55-6AC08B34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31C-5898-499C-96FE-17237000F799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4B883D-3E27-5770-F5A9-0508493B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3D9A97-345C-D4FC-33BC-0FE12FC7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3D73-2E11-4120-9B86-AA60B304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71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C25922-F9B7-9D3A-84D9-396DD3CF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E594BC-4474-5E11-587B-FE4B7B933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DE0090-D64E-6B08-ADF8-5E5DC374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31C-5898-499C-96FE-17237000F799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9418E8-E805-B568-A8D1-3634F3DD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AE4CB1-24E9-E3CE-4871-BCF03F14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3D73-2E11-4120-9B86-AA60B304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85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361D66B-0F17-B90B-261A-D3D39BD65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8137BE7-BDC2-22A3-742F-DFCD9FA2B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C0FFC7-48C4-D3CF-93DC-E2CA8A74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31C-5898-499C-96FE-17237000F799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FAFCDC-1139-48B4-6543-ED4AD5E9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D73591-726A-3EE7-6DD5-43087D30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3D73-2E11-4120-9B86-AA60B304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47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0A98A6-0318-581A-8999-CB948E63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D8812C-D40A-4E43-4D9A-CAE31C226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89FB86-8477-DED2-D060-41BB2D5A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31C-5898-499C-96FE-17237000F799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B1CF98-C41B-85D9-58EC-177C0280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404316-8352-A196-6E13-6190E862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3D73-2E11-4120-9B86-AA60B304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03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C40AD1-A9D7-A81E-0EF5-160AF170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BE51E3-1890-68A8-3BE5-D3C40B49C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595424-C48F-4632-D443-B509D430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31C-5898-499C-96FE-17237000F799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FDE52C-FD37-8A73-D5DF-12A82BA2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CF0D1-E359-72F3-0779-46E5FF37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3D73-2E11-4120-9B86-AA60B304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48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2B57A0-235C-B398-0FA3-5CE42341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BB14E6-A332-D238-25C3-139F20CC3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7DAECE-AE0D-24B6-A84B-E9F479DB1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71659A8-015E-5C17-8665-48DD3457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31C-5898-499C-96FE-17237000F799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88460CD-B45B-9054-0FC5-72BDE445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AB97E0-2998-AE64-DACC-7A6EE551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3D73-2E11-4120-9B86-AA60B304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223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58673E-5CAF-1BE6-C19D-0503C68B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39DA8B-AAFE-BB2F-9257-3D431C0E2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0745BC-0866-CE12-72B1-7B807CC25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BB1664D-0521-3057-836F-5B8C3A130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8513613-EF60-BBBA-793E-48D92D5EC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EB1D7F0-B0D0-AF37-9D34-3B4A3468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31C-5898-499C-96FE-17237000F799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C262390-A896-174D-535E-A4A29C03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BA05FDB-D3FA-798A-ABC7-C98F2691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3D73-2E11-4120-9B86-AA60B304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36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D45781-356C-7367-957A-B1CC95EE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88F70E7-91CE-1F7B-15DB-538BDC61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31C-5898-499C-96FE-17237000F799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D083909-E518-D9E3-81FB-BDB5FE25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1FD8BA4-A2AD-643D-B457-7A2487D2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3D73-2E11-4120-9B86-AA60B304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62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0199C24-A109-B676-D6F4-A59068D7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31C-5898-499C-96FE-17237000F799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66C5DF6-C546-6737-A724-8DF0A364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27F61F4-98AF-0D0C-EE6D-2ADFCB22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3D73-2E11-4120-9B86-AA60B304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37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A6245-8B9C-ED02-4EE3-7F4144D7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54D78F-757D-5D76-80AF-6578C1F39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289DDE-B459-06EC-DA27-76B16D6F6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195F96-DB69-D107-DEDA-4DAFE990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31C-5898-499C-96FE-17237000F799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23F10A-3BDE-45D3-2AD5-A72B6495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75ACBA-176D-C1E8-E558-6292675C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3D73-2E11-4120-9B86-AA60B304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49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24D64F-D4D6-8E8B-E365-4AAD985F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B81780-039D-74D7-5C3D-50F069792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986F36-5764-367C-4458-CBB4E7488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A2A2A91-61EA-5D1F-8BD0-B9CA00E1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31C-5898-499C-96FE-17237000F799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E8B55C-BF0F-5076-6905-8DD5E124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1460B9-F21D-3EFA-79E3-CDBB7D5B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3D73-2E11-4120-9B86-AA60B304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99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C3740D6-184A-68C8-ED69-D561E9A6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0BE217-2CEA-0695-F4D9-E29B6C38E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F92611-8F0D-2A42-29C9-0D1C0B741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B231C-5898-499C-96FE-17237000F799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B8AA76-63DE-E396-3F37-2289F4725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14F64C-960B-4C6A-432F-1434B079F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C3D73-2E11-4120-9B86-AA60B304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23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2C86E8-EF69-E877-28FD-23C0313BA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sv-SE" sz="5800" dirty="0"/>
              <a:t>Föreningsliv och aktiviteter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E0C80ED-1C89-FBF2-44BC-CEB446DCA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accent1">
                    <a:lumMod val="60000"/>
                    <a:lumOff val="40000"/>
                  </a:schemeClr>
                </a:solidFill>
              </a:rPr>
              <a:t>Vad gör kommunen och vad gör föreningarna själva?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02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EDA1BF-BD0E-AE15-0E98-168C2D96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921823"/>
            <a:ext cx="4937937" cy="1147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 först, vem är då jag? </a:t>
            </a:r>
          </a:p>
        </p:txBody>
      </p:sp>
      <p:sp>
        <p:nvSpPr>
          <p:cNvPr id="42" name="Freeform: Shape 3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 descr="En bild som visar text, inomhus&#10;&#10;Automatiskt genererad beskrivning">
            <a:extLst>
              <a:ext uri="{FF2B5EF4-FFF2-40B4-BE49-F238E27FC236}">
                <a16:creationId xmlns:a16="http://schemas.microsoft.com/office/drawing/2014/main" id="{37C4C1FF-E1B6-97D3-3D82-DC7D4E679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" r="-1" b="36656"/>
          <a:stretch/>
        </p:blipFill>
        <p:spPr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7" name="Bildobjekt 16" descr="En bild som visar träd, utomhus, mark, byggnad&#10;&#10;Automatiskt genererad beskrivning">
            <a:extLst>
              <a:ext uri="{FF2B5EF4-FFF2-40B4-BE49-F238E27FC236}">
                <a16:creationId xmlns:a16="http://schemas.microsoft.com/office/drawing/2014/main" id="{49D8FB50-BAFB-332B-4573-988861B027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6" r="20368" b="-1"/>
          <a:stretch/>
        </p:blipFill>
        <p:spPr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objekt 8" descr="En bild som visar himmel, utomhus, person, person&#10;&#10;Automatiskt genererad beskrivning">
            <a:extLst>
              <a:ext uri="{FF2B5EF4-FFF2-40B4-BE49-F238E27FC236}">
                <a16:creationId xmlns:a16="http://schemas.microsoft.com/office/drawing/2014/main" id="{666D1EF1-9684-8140-6371-0330506B3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6"/>
          <a:stretch/>
        </p:blipFill>
        <p:spPr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15" name="Bildobjekt 14" descr="En bild som visar växthus, utomhus, växt, byggnad&#10;&#10;Automatiskt genererad beskrivning">
            <a:extLst>
              <a:ext uri="{FF2B5EF4-FFF2-40B4-BE49-F238E27FC236}">
                <a16:creationId xmlns:a16="http://schemas.microsoft.com/office/drawing/2014/main" id="{97EDD1B8-E2A1-6465-2F95-25000F56D2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dobjekt 10" descr="En bild som visar person, konferensrum&#10;&#10;Automatiskt genererad beskrivning">
            <a:extLst>
              <a:ext uri="{FF2B5EF4-FFF2-40B4-BE49-F238E27FC236}">
                <a16:creationId xmlns:a16="http://schemas.microsoft.com/office/drawing/2014/main" id="{C3905446-341B-0F92-1B50-A917C9DBCA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" b="2"/>
          <a:stretch/>
        </p:blipFill>
        <p:spPr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latshållare för innehåll 28" descr="En bild som visar utomhus, träd, person, personer&#10;&#10;Automatiskt genererad beskrivning">
            <a:extLst>
              <a:ext uri="{FF2B5EF4-FFF2-40B4-BE49-F238E27FC236}">
                <a16:creationId xmlns:a16="http://schemas.microsoft.com/office/drawing/2014/main" id="{5D23D780-1A35-57F2-5169-1D9E8E5AE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17792" b="1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694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C1442D-7B2D-DD76-23BB-95C94ED4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Hur ser föreningslivet i Finspång 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DA2EFE-4B4F-2280-D531-7B58CFA12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sv-SE" sz="2400">
                <a:solidFill>
                  <a:schemeClr val="bg1"/>
                </a:solidFill>
              </a:rPr>
              <a:t>Relativt välmående</a:t>
            </a:r>
          </a:p>
          <a:p>
            <a:r>
              <a:rPr lang="sv-SE" sz="2400">
                <a:solidFill>
                  <a:schemeClr val="bg1"/>
                </a:solidFill>
              </a:rPr>
              <a:t>Minskning bland barn och unga – pandemin satte spår</a:t>
            </a:r>
          </a:p>
          <a:p>
            <a:r>
              <a:rPr lang="sv-SE" sz="2400">
                <a:solidFill>
                  <a:schemeClr val="bg1"/>
                </a:solidFill>
              </a:rPr>
              <a:t>Stor variation – idrott, kultur, område, intresse, väg mfl. </a:t>
            </a:r>
          </a:p>
          <a:p>
            <a:endParaRPr lang="sv-SE" sz="2400">
              <a:solidFill>
                <a:schemeClr val="bg1"/>
              </a:solidFill>
            </a:endParaRPr>
          </a:p>
          <a:p>
            <a:endParaRPr lang="sv-SE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A6FF55E-19EF-59C7-950D-4BDB6E0A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Varför behövs ett starkt föreningsliv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068F62-B4C2-E498-038C-D5DC9FA09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sv-SE" sz="2400">
                <a:solidFill>
                  <a:schemeClr val="bg1"/>
                </a:solidFill>
              </a:rPr>
              <a:t>Demokratisk skola </a:t>
            </a:r>
          </a:p>
          <a:p>
            <a:r>
              <a:rPr lang="sv-SE" sz="2400">
                <a:solidFill>
                  <a:schemeClr val="bg1"/>
                </a:solidFill>
              </a:rPr>
              <a:t>Folkbildning</a:t>
            </a:r>
          </a:p>
          <a:p>
            <a:r>
              <a:rPr lang="sv-SE" sz="2400">
                <a:solidFill>
                  <a:schemeClr val="bg1"/>
                </a:solidFill>
              </a:rPr>
              <a:t>Människors nyfikenhet och intresse</a:t>
            </a:r>
          </a:p>
          <a:p>
            <a:r>
              <a:rPr lang="sv-SE" sz="2400">
                <a:solidFill>
                  <a:schemeClr val="bg1"/>
                </a:solidFill>
              </a:rPr>
              <a:t>Folkhälsa</a:t>
            </a:r>
          </a:p>
          <a:p>
            <a:r>
              <a:rPr lang="sv-SE" sz="2400">
                <a:solidFill>
                  <a:schemeClr val="bg1"/>
                </a:solidFill>
              </a:rPr>
              <a:t>Erfarenheter</a:t>
            </a:r>
          </a:p>
          <a:p>
            <a:r>
              <a:rPr lang="sv-SE" sz="2400">
                <a:solidFill>
                  <a:schemeClr val="bg1"/>
                </a:solidFill>
              </a:rPr>
              <a:t>Kompenserar för socioekonomiska skillnader  - i alla fall i kommuner som Finspång</a:t>
            </a:r>
          </a:p>
          <a:p>
            <a:r>
              <a:rPr lang="sv-SE" sz="2400">
                <a:solidFill>
                  <a:schemeClr val="bg1"/>
                </a:solidFill>
              </a:rPr>
              <a:t>Ensamhet</a:t>
            </a:r>
          </a:p>
          <a:p>
            <a:endParaRPr lang="sv-SE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9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7D0F561-F205-B4E3-45D9-1531715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Vad gör kommunen för att förstärka/kompensera?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AE8CB3-6751-0681-40C9-85C00B50A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sv-SE" sz="2400">
                <a:solidFill>
                  <a:schemeClr val="bg1"/>
                </a:solidFill>
              </a:rPr>
              <a:t>Föreningsbidrag</a:t>
            </a:r>
          </a:p>
          <a:p>
            <a:r>
              <a:rPr lang="sv-SE" sz="2400">
                <a:solidFill>
                  <a:schemeClr val="bg1"/>
                </a:solidFill>
              </a:rPr>
              <a:t>Stöd till föreningar </a:t>
            </a:r>
          </a:p>
          <a:p>
            <a:r>
              <a:rPr lang="sv-SE" sz="2400">
                <a:solidFill>
                  <a:schemeClr val="bg1"/>
                </a:solidFill>
              </a:rPr>
              <a:t>Verksamhet där efterfrågan finns – inom den kommunala kompetensen  </a:t>
            </a:r>
          </a:p>
          <a:p>
            <a:r>
              <a:rPr lang="sv-SE" sz="2400">
                <a:solidFill>
                  <a:schemeClr val="bg1"/>
                </a:solidFill>
              </a:rPr>
              <a:t>Träffpunkter, frivilligverksamhet och anhörigstöd </a:t>
            </a:r>
          </a:p>
          <a:p>
            <a:endParaRPr lang="sv-SE" sz="2400">
              <a:solidFill>
                <a:schemeClr val="bg1"/>
              </a:solidFill>
            </a:endParaRPr>
          </a:p>
          <a:p>
            <a:endParaRPr lang="sv-SE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6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8E5D12E-19E4-2676-7D9F-F35314F3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Hur ser det ut för vuxenföreningar?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F3C419-5622-B7A0-EEFE-E62E3623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sv-SE" sz="2400">
                <a:solidFill>
                  <a:schemeClr val="bg1"/>
                </a:solidFill>
              </a:rPr>
              <a:t>Nya bidragsregler sedan nyåret </a:t>
            </a:r>
          </a:p>
          <a:p>
            <a:r>
              <a:rPr lang="sv-SE" sz="2400">
                <a:solidFill>
                  <a:schemeClr val="bg1"/>
                </a:solidFill>
              </a:rPr>
              <a:t>Pensionärsföreningarna oförändrat</a:t>
            </a:r>
          </a:p>
          <a:p>
            <a:r>
              <a:rPr lang="sv-SE" sz="2400">
                <a:solidFill>
                  <a:schemeClr val="bg1"/>
                </a:solidFill>
              </a:rPr>
              <a:t>Vuxenföreningar av särskild vikt (kultur)</a:t>
            </a:r>
          </a:p>
          <a:p>
            <a:r>
              <a:rPr lang="sv-SE" sz="2400">
                <a:solidFill>
                  <a:schemeClr val="bg1"/>
                </a:solidFill>
              </a:rPr>
              <a:t>Möjligt att söka för folkhälsa</a:t>
            </a:r>
          </a:p>
          <a:p>
            <a:endParaRPr lang="sv-SE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0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4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FC224A2-10D0-2B3D-41C5-3FC75639F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468" y="4741948"/>
            <a:ext cx="6829520" cy="862031"/>
          </a:xfrm>
        </p:spPr>
        <p:txBody>
          <a:bodyPr>
            <a:normAutofit/>
          </a:bodyPr>
          <a:lstStyle/>
          <a:p>
            <a:pPr algn="l"/>
            <a:r>
              <a:rPr lang="sv-SE" sz="4000">
                <a:solidFill>
                  <a:srgbClr val="FFFFFF"/>
                </a:solidFill>
              </a:rPr>
              <a:t>BIBLIOTEKET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58DFBA-79F8-FC0B-8DB0-E536727A6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3468" y="5839017"/>
            <a:ext cx="6829520" cy="403749"/>
          </a:xfrm>
        </p:spPr>
        <p:txBody>
          <a:bodyPr>
            <a:normAutofit/>
          </a:bodyPr>
          <a:lstStyle/>
          <a:p>
            <a:pPr algn="l"/>
            <a:endParaRPr lang="sv-SE" sz="1800">
              <a:solidFill>
                <a:srgbClr val="E7E6E6"/>
              </a:solidFill>
            </a:endParaRPr>
          </a:p>
        </p:txBody>
      </p:sp>
      <p:pic>
        <p:nvPicPr>
          <p:cNvPr id="8" name="Bildobjekt 7" descr="En bild som visar person, inomhus, står&#10;&#10;Automatiskt genererad beskrivning">
            <a:extLst>
              <a:ext uri="{FF2B5EF4-FFF2-40B4-BE49-F238E27FC236}">
                <a16:creationId xmlns:a16="http://schemas.microsoft.com/office/drawing/2014/main" id="{BA49C7B1-CDBE-7DF4-6430-40742B292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0" y="321732"/>
            <a:ext cx="3083492" cy="411132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8E0A620-CD8D-E9F6-58BA-D8BBA67AB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959" y="458316"/>
            <a:ext cx="3797570" cy="173738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916C449-99E7-894E-56AD-6E7B343C9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509" y="2422097"/>
            <a:ext cx="2590101" cy="201380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89FA6A3-1771-966B-1599-051C6F614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176" y="786988"/>
            <a:ext cx="3797984" cy="3180811"/>
          </a:xfrm>
          <a:prstGeom prst="rect">
            <a:avLst/>
          </a:prstGeom>
        </p:spPr>
      </p:pic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46B03D5A-EB34-B610-724A-75357C514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00" y="4525715"/>
            <a:ext cx="3436839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5158AD-F81D-DDA4-91C6-EF33D136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br>
              <a:rPr lang="sv-SE" sz="2800">
                <a:solidFill>
                  <a:schemeClr val="bg1"/>
                </a:solidFill>
              </a:rPr>
            </a:br>
            <a:r>
              <a:rPr lang="sv-SE" sz="2800" b="1">
                <a:solidFill>
                  <a:schemeClr val="bg1"/>
                </a:solidFill>
              </a:rPr>
              <a:t>TRÄFFPUNKTER </a:t>
            </a:r>
            <a:br>
              <a:rPr lang="sv-SE" sz="2800">
                <a:solidFill>
                  <a:schemeClr val="bg1"/>
                </a:solidFill>
              </a:rPr>
            </a:br>
            <a:endParaRPr lang="sv-SE" sz="28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3078BA-DE4E-5D17-FD40-42AF8B9F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>
                <a:solidFill>
                  <a:schemeClr val="bg1"/>
                </a:solidFill>
              </a:rPr>
              <a:t>Träffpunkt Finspång har  två träffpunkter som riktar sig till seniorer över 65 år.</a:t>
            </a:r>
          </a:p>
          <a:p>
            <a:r>
              <a:rPr lang="sv-SE" sz="2400">
                <a:solidFill>
                  <a:schemeClr val="bg1"/>
                </a:solidFill>
              </a:rPr>
              <a:t>Träffpunkten Ankaret, Högby Seniorboende</a:t>
            </a:r>
          </a:p>
          <a:p>
            <a:r>
              <a:rPr lang="sv-SE" sz="2400">
                <a:solidFill>
                  <a:schemeClr val="bg1"/>
                </a:solidFill>
              </a:rPr>
              <a:t>Östermalmsträffen, Östermalmsvägen 57</a:t>
            </a:r>
          </a:p>
          <a:p>
            <a:r>
              <a:rPr lang="sv-SE" sz="2400">
                <a:solidFill>
                  <a:schemeClr val="bg1"/>
                </a:solidFill>
              </a:rPr>
              <a:t>Hällestad (lokal saknas i dagsläget)</a:t>
            </a:r>
          </a:p>
          <a:p>
            <a:pPr marL="0" indent="0">
              <a:buNone/>
            </a:pPr>
            <a:endParaRPr lang="sv-SE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2400" b="1">
                <a:solidFill>
                  <a:schemeClr val="bg1"/>
                </a:solidFill>
              </a:rPr>
              <a:t>Digital lots</a:t>
            </a:r>
          </a:p>
          <a:p>
            <a:endParaRPr lang="sv-SE" sz="2400">
              <a:solidFill>
                <a:schemeClr val="bg1"/>
              </a:solidFill>
            </a:endParaRPr>
          </a:p>
          <a:p>
            <a:endParaRPr lang="sv-SE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3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2336B32-EEA6-D92C-AA9A-5F6C7D3D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FRIVILLIGINSATSER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6B8A3F-3E80-3C39-D26B-482402BE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>
                <a:solidFill>
                  <a:schemeClr val="bg1"/>
                </a:solidFill>
              </a:rPr>
              <a:t>Exempel på insatser som görs:</a:t>
            </a:r>
          </a:p>
          <a:p>
            <a:r>
              <a:rPr lang="sv-SE" sz="2400">
                <a:solidFill>
                  <a:schemeClr val="bg1"/>
                </a:solidFill>
              </a:rPr>
              <a:t>Några håller i promenadgrupp på träffpunkten Ankaret</a:t>
            </a:r>
          </a:p>
          <a:p>
            <a:r>
              <a:rPr lang="sv-SE" sz="2400">
                <a:solidFill>
                  <a:schemeClr val="bg1"/>
                </a:solidFill>
              </a:rPr>
              <a:t>Några hjälper till med  ledsagning till t ex sjukvård</a:t>
            </a:r>
          </a:p>
          <a:p>
            <a:r>
              <a:rPr lang="sv-SE" sz="2400">
                <a:solidFill>
                  <a:schemeClr val="bg1"/>
                </a:solidFill>
              </a:rPr>
              <a:t>Några har kontakt med ensamma äldre som bor hemma</a:t>
            </a:r>
          </a:p>
          <a:p>
            <a:r>
              <a:rPr lang="sv-SE" sz="2400">
                <a:solidFill>
                  <a:schemeClr val="bg1"/>
                </a:solidFill>
              </a:rPr>
              <a:t>Några gör sociala insatser på äldreboende</a:t>
            </a:r>
          </a:p>
          <a:p>
            <a:r>
              <a:rPr lang="sv-SE" sz="2400">
                <a:solidFill>
                  <a:schemeClr val="bg1"/>
                </a:solidFill>
              </a:rPr>
              <a:t>Två träffpunkter drivs ideellt av fyra eldsjälar, Vibergaladan och Risingsväg.</a:t>
            </a:r>
          </a:p>
          <a:p>
            <a:pPr marL="0" indent="0">
              <a:buNone/>
            </a:pPr>
            <a:endParaRPr lang="sv-SE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9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216</Words>
  <Application>Microsoft Office PowerPoint</Application>
  <PresentationFormat>Bredbild</PresentationFormat>
  <Paragraphs>40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Föreningsliv och aktiviteter </vt:lpstr>
      <vt:lpstr>Men först, vem är då jag? </vt:lpstr>
      <vt:lpstr>Hur ser föreningslivet i Finspång ? </vt:lpstr>
      <vt:lpstr>Varför behövs ett starkt föreningsliv </vt:lpstr>
      <vt:lpstr>Vad gör kommunen för att förstärka/kompensera? </vt:lpstr>
      <vt:lpstr>Hur ser det ut för vuxenföreningar? </vt:lpstr>
      <vt:lpstr>BIBLIOTEKET </vt:lpstr>
      <vt:lpstr> TRÄFFPUNKTER  </vt:lpstr>
      <vt:lpstr>FRIVILLIGINSATSER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Föreningsliv och aktiviteter</dc:title>
  <dc:creator>Ulrika Jeansson</dc:creator>
  <cp:lastModifiedBy>Ulrika Jeansson</cp:lastModifiedBy>
  <cp:revision>2</cp:revision>
  <dcterms:created xsi:type="dcterms:W3CDTF">2023-02-07T14:14:45Z</dcterms:created>
  <dcterms:modified xsi:type="dcterms:W3CDTF">2023-02-07T19:17:40Z</dcterms:modified>
</cp:coreProperties>
</file>