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media/image20.jpg" ContentType="image/jpeg"/>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910" r:id="rId5"/>
    <p:sldMasterId id="2147483792" r:id="rId6"/>
  </p:sldMasterIdLst>
  <p:notesMasterIdLst>
    <p:notesMasterId r:id="rId17"/>
  </p:notesMasterIdLst>
  <p:handoutMasterIdLst>
    <p:handoutMasterId r:id="rId18"/>
  </p:handoutMasterIdLst>
  <p:sldIdLst>
    <p:sldId id="261" r:id="rId7"/>
    <p:sldId id="259" r:id="rId8"/>
    <p:sldId id="280" r:id="rId9"/>
    <p:sldId id="265" r:id="rId10"/>
    <p:sldId id="266" r:id="rId11"/>
    <p:sldId id="269" r:id="rId12"/>
    <p:sldId id="277" r:id="rId13"/>
    <p:sldId id="271" r:id="rId14"/>
    <p:sldId id="275" r:id="rId15"/>
    <p:sldId id="276"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CE0"/>
    <a:srgbClr val="E94491"/>
    <a:srgbClr val="4A4A49"/>
    <a:srgbClr val="E50051"/>
    <a:srgbClr val="00964F"/>
    <a:srgbClr val="00A3B4"/>
    <a:srgbClr val="604696"/>
    <a:srgbClr val="831F82"/>
    <a:srgbClr val="810051"/>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C5563-ADDD-4F3E-8A90-C780AEA98966}" v="38" dt="2024-02-19T09:18:29.86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80595" autoAdjust="0"/>
  </p:normalViewPr>
  <p:slideViewPr>
    <p:cSldViewPr snapToGrid="0" snapToObjects="1" showGuides="1">
      <p:cViewPr>
        <p:scale>
          <a:sx n="60" d="100"/>
          <a:sy n="60" d="100"/>
        </p:scale>
        <p:origin x="2400" y="15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4A48A-15DB-486B-8EDF-071EF888C9FA}" type="slidenum">
              <a:rPr lang="sv-SE" smtClean="0"/>
              <a:t>‹#›</a:t>
            </a:fld>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922" y="171821"/>
            <a:ext cx="497342" cy="573933"/>
          </a:xfrm>
          <a:prstGeom prst="rect">
            <a:avLst/>
          </a:prstGeom>
        </p:spPr>
      </p:pic>
      <p:sp>
        <p:nvSpPr>
          <p:cNvPr id="7" name="Platshållare för datum 6"/>
          <p:cNvSpPr>
            <a:spLocks noGrp="1"/>
          </p:cNvSpPr>
          <p:nvPr>
            <p:ph type="dt" sz="quarter" idx="1"/>
          </p:nvPr>
        </p:nvSpPr>
        <p:spPr>
          <a:xfrm>
            <a:off x="155643" y="171821"/>
            <a:ext cx="3171218" cy="371239"/>
          </a:xfrm>
          <a:prstGeom prst="rect">
            <a:avLst/>
          </a:prstGeom>
        </p:spPr>
        <p:txBody>
          <a:bodyPr vert="horz" lIns="91440" tIns="45720" rIns="91440" bIns="45720" rtlCol="0"/>
          <a:lstStyle>
            <a:lvl1pPr algn="r">
              <a:defRPr sz="1200"/>
            </a:lvl1pPr>
          </a:lstStyle>
          <a:p>
            <a:pPr algn="l"/>
            <a:fld id="{C5EFC694-610F-4EBB-A7A1-F373CBB5F4F0}" type="datetimeFigureOut">
              <a:rPr lang="sv-SE" sz="1050" smtClean="0">
                <a:latin typeface="Source Sans Pro Semibold" panose="020B0603030403020204" pitchFamily="34" charset="0"/>
              </a:rPr>
              <a:pPr algn="l"/>
              <a:t>2024-02-19</a:t>
            </a:fld>
            <a:endParaRPr lang="sv-SE" dirty="0">
              <a:latin typeface="Source Sans Pro Semibold" panose="020B0603030403020204" pitchFamily="34" charset="0"/>
            </a:endParaRPr>
          </a:p>
        </p:txBody>
      </p:sp>
    </p:spTree>
    <p:extLst>
      <p:ext uri="{BB962C8B-B14F-4D97-AF65-F5344CB8AC3E}">
        <p14:creationId xmlns:p14="http://schemas.microsoft.com/office/powerpoint/2010/main" val="9660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246B2-8DA9-434C-B6FD-F8DEA6040EC3}" type="slidenum">
              <a:rPr lang="sv-SE" smtClean="0"/>
              <a:t>‹#›</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922" y="171821"/>
            <a:ext cx="497342" cy="573933"/>
          </a:xfrm>
          <a:prstGeom prst="rect">
            <a:avLst/>
          </a:prstGeom>
        </p:spPr>
      </p:pic>
    </p:spTree>
    <p:extLst>
      <p:ext uri="{BB962C8B-B14F-4D97-AF65-F5344CB8AC3E}">
        <p14:creationId xmlns:p14="http://schemas.microsoft.com/office/powerpoint/2010/main" val="38261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16.svg"/><Relationship Id="rId5" Type="http://schemas.openxmlformats.org/officeDocument/2006/relationships/image" Target="../media/image11.sv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wdp"/><Relationship Id="rId3" Type="http://schemas.openxmlformats.org/officeDocument/2006/relationships/image" Target="../media/image19.svg"/><Relationship Id="rId7" Type="http://schemas.openxmlformats.org/officeDocument/2006/relationships/image" Target="../media/image11.svg"/><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20.jpg"/><Relationship Id="rId5" Type="http://schemas.openxmlformats.org/officeDocument/2006/relationships/image" Target="../media/image16.svg"/><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9.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ga: Titelsida - Skiffer">
    <p:bg>
      <p:bgPr>
        <a:solidFill>
          <a:srgbClr val="4A4A49"/>
        </a:solidFill>
        <a:effectLst/>
      </p:bgPr>
    </p:bg>
    <p:spTree>
      <p:nvGrpSpPr>
        <p:cNvPr id="1" name=""/>
        <p:cNvGrpSpPr/>
        <p:nvPr/>
      </p:nvGrpSpPr>
      <p:grpSpPr>
        <a:xfrm>
          <a:off x="0" y="0"/>
          <a:ext cx="0" cy="0"/>
          <a:chOff x="0" y="0"/>
          <a:chExt cx="0" cy="0"/>
        </a:xfrm>
      </p:grpSpPr>
      <p:sp>
        <p:nvSpPr>
          <p:cNvPr id="6"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2">
                    <a:lumMod val="40000"/>
                    <a:lumOff val="60000"/>
                  </a:schemeClr>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dirty="0"/>
              <a:t>EVENTUELL UNDERRUBRIK 20XX-XX-XX</a:t>
            </a:r>
          </a:p>
        </p:txBody>
      </p:sp>
      <p:sp>
        <p:nvSpPr>
          <p:cNvPr id="4" name="Rubrik 1">
            <a:extLst>
              <a:ext uri="{FF2B5EF4-FFF2-40B4-BE49-F238E27FC236}">
                <a16:creationId xmlns:a16="http://schemas.microsoft.com/office/drawing/2014/main" id="{72ADCF35-36EE-4091-85D2-02F56DF773E8}"/>
              </a:ext>
            </a:extLst>
          </p:cNvPr>
          <p:cNvSpPr>
            <a:spLocks noGrp="1"/>
          </p:cNvSpPr>
          <p:nvPr>
            <p:ph type="ctrTitle" hasCustomPrompt="1"/>
          </p:nvPr>
        </p:nvSpPr>
        <p:spPr>
          <a:xfrm>
            <a:off x="587375" y="439939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dirty="0"/>
              <a:t>Rubrik till förstasidan (max 2 rader)</a:t>
            </a:r>
            <a:br>
              <a:rPr lang="sv-SE" dirty="0"/>
            </a:br>
            <a:endParaRPr lang="sv-SE" dirty="0"/>
          </a:p>
        </p:txBody>
      </p:sp>
    </p:spTree>
    <p:extLst>
      <p:ext uri="{BB962C8B-B14F-4D97-AF65-F5344CB8AC3E}">
        <p14:creationId xmlns:p14="http://schemas.microsoft.com/office/powerpoint/2010/main" val="418472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ga: Titelsida - Vit">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tx1"/>
                </a:solidFill>
                <a:latin typeface="Source Sans Pro Semibold" panose="020B0603030403020204" pitchFamily="34" charset="0"/>
              </a:defRPr>
            </a:lvl1pPr>
          </a:lstStyle>
          <a:p>
            <a:r>
              <a:rPr lang="sv-SE" dirty="0"/>
              <a:t>Rubrik till förstasidan (max 2 rader)</a:t>
            </a:r>
            <a:br>
              <a:rPr lang="sv-SE" dirty="0"/>
            </a:br>
            <a:endParaRPr lang="sv-SE" dirty="0"/>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dirty="0"/>
              <a:t>EVENTUELL UNDERRUBRIK 20XX-XX-XX</a:t>
            </a:r>
          </a:p>
        </p:txBody>
      </p:sp>
    </p:spTree>
    <p:extLst>
      <p:ext uri="{BB962C8B-B14F-4D97-AF65-F5344CB8AC3E}">
        <p14:creationId xmlns:p14="http://schemas.microsoft.com/office/powerpoint/2010/main" val="1668744746"/>
      </p:ext>
    </p:extLst>
  </p:cSld>
  <p:clrMapOvr>
    <a:masterClrMapping/>
  </p:clrMapOvr>
  <p:extLst>
    <p:ext uri="{DCECCB84-F9BA-43D5-87BE-67443E8EF086}">
      <p15:sldGuideLst xmlns:p15="http://schemas.microsoft.com/office/powerpoint/2012/main">
        <p15:guide id="1" pos="7469" userDrawn="1">
          <p15:clr>
            <a:srgbClr val="FBAE40"/>
          </p15:clr>
        </p15:guide>
        <p15:guide id="2" orient="horz" pos="21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ga: Bildsid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sp>
        <p:nvSpPr>
          <p:cNvPr id="5" name="Platshållare för bild 4"/>
          <p:cNvSpPr>
            <a:spLocks noGrp="1"/>
          </p:cNvSpPr>
          <p:nvPr>
            <p:ph type="pic" sz="quarter" idx="10" hasCustomPrompt="1"/>
          </p:nvPr>
        </p:nvSpPr>
        <p:spPr>
          <a:xfrm>
            <a:off x="0" y="1784188"/>
            <a:ext cx="12192000" cy="5073812"/>
          </a:xfrm>
          <a:prstGeom prst="rect">
            <a:avLst/>
          </a:prstGeom>
        </p:spPr>
        <p:txBody>
          <a:bodyPr/>
          <a:lstStyle/>
          <a:p>
            <a:r>
              <a:rPr lang="sv-SE" dirty="0"/>
              <a:t>Klicka på ikonen för att lägga till en bild. Tänk på att välja bilder som förmedlar en känsla. Det gör att mottagaren lättare kommer ihåg ditt budskap!</a:t>
            </a:r>
          </a:p>
        </p:txBody>
      </p:sp>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9" name="Rubrik 1">
            <a:extLst>
              <a:ext uri="{FF2B5EF4-FFF2-40B4-BE49-F238E27FC236}">
                <a16:creationId xmlns:a16="http://schemas.microsoft.com/office/drawing/2014/main" id="{D4256BCE-B9B2-4A09-B339-0A9C16534BD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19955660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ga: Ett budskap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3"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tx2"/>
                </a:solidFill>
                <a:latin typeface="Source Sans Pro Black" panose="020B0803030403020204" pitchFamily="34" charset="0"/>
                <a:ea typeface="Source Sans Pro Black" panose="020B0803030403020204" pitchFamily="34" charset="0"/>
              </a:defRPr>
            </a:lvl1pPr>
          </a:lstStyle>
          <a:p>
            <a:r>
              <a:rPr lang="sv-SE" dirty="0"/>
              <a:t>Ett budskap per bild!</a:t>
            </a:r>
          </a:p>
        </p:txBody>
      </p:sp>
    </p:spTree>
    <p:extLst>
      <p:ext uri="{BB962C8B-B14F-4D97-AF65-F5344CB8AC3E}">
        <p14:creationId xmlns:p14="http://schemas.microsoft.com/office/powerpoint/2010/main" val="365906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9" name="Platshållare för innehåll 2">
            <a:extLst>
              <a:ext uri="{FF2B5EF4-FFF2-40B4-BE49-F238E27FC236}">
                <a16:creationId xmlns:a16="http://schemas.microsoft.com/office/drawing/2014/main" id="{190E378E-8D8F-4F67-87D0-855EC258690C}"/>
              </a:ext>
            </a:extLst>
          </p:cNvPr>
          <p:cNvSpPr>
            <a:spLocks noGrp="1"/>
          </p:cNvSpPr>
          <p:nvPr>
            <p:ph idx="13" hasCustomPrompt="1"/>
          </p:nvPr>
        </p:nvSpPr>
        <p:spPr>
          <a:xfrm>
            <a:off x="6708773" y="3106994"/>
            <a:ext cx="4880700" cy="3491660"/>
          </a:xfrm>
          <a:prstGeom prst="rect">
            <a:avLst/>
          </a:prstGeom>
        </p:spPr>
        <p:txBody>
          <a:bodyPr/>
          <a:lstStyle>
            <a:lvl1pPr>
              <a:spcAft>
                <a:spcPts val="600"/>
              </a:spcAft>
              <a:defRPr sz="2200" b="0" baseline="0">
                <a:solidFill>
                  <a:schemeClr val="tx1"/>
                </a:solidFill>
                <a:latin typeface="Source Sans Pro" panose="020B0503030403020204" pitchFamily="34" charset="0"/>
                <a:ea typeface="Source Sans Pro" panose="020B0503030403020204" pitchFamily="34" charset="0"/>
              </a:defRPr>
            </a:lvl1pPr>
            <a:lvl2pPr>
              <a:spcAft>
                <a:spcPts val="600"/>
              </a:spcAft>
              <a:defRPr sz="2000" baseline="0">
                <a:solidFill>
                  <a:schemeClr val="tx1"/>
                </a:solidFill>
                <a:latin typeface="Source Sans Pro" panose="020B0503030403020204" pitchFamily="34" charset="0"/>
                <a:ea typeface="Source Sans Pro" panose="020B0503030403020204" pitchFamily="34" charset="0"/>
              </a:defRPr>
            </a:lvl2pPr>
            <a:lvl3pPr>
              <a:spcAft>
                <a:spcPts val="600"/>
              </a:spcAft>
              <a:defRPr sz="2000" baseline="0">
                <a:solidFill>
                  <a:schemeClr val="tx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10" name="Rubrik 1">
            <a:extLst>
              <a:ext uri="{FF2B5EF4-FFF2-40B4-BE49-F238E27FC236}">
                <a16:creationId xmlns:a16="http://schemas.microsoft.com/office/drawing/2014/main" id="{BE3A7E62-B8A5-4A22-AB3F-88E090949F95}"/>
              </a:ext>
            </a:extLst>
          </p:cNvPr>
          <p:cNvSpPr>
            <a:spLocks noGrp="1"/>
          </p:cNvSpPr>
          <p:nvPr>
            <p:ph type="ctrTitle" hasCustomPrompt="1"/>
          </p:nvPr>
        </p:nvSpPr>
        <p:spPr>
          <a:xfrm>
            <a:off x="6708773" y="2401998"/>
            <a:ext cx="4865547" cy="614047"/>
          </a:xfrm>
          <a:prstGeom prst="rect">
            <a:avLst/>
          </a:prstGeom>
        </p:spPr>
        <p:txBody>
          <a:bodyPr lIns="0" tIns="0" rIns="0" bIns="0" anchor="t" anchorCtr="0">
            <a:noAutofit/>
          </a:bodyPr>
          <a:lstStyle>
            <a:lvl1pPr algn="l">
              <a:lnSpc>
                <a:spcPct val="120000"/>
              </a:lnSpc>
              <a:defRPr sz="3200" baseline="0">
                <a:solidFill>
                  <a:schemeClr val="tx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13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81817F"/>
                      </p:to>
                    </p:animClr>
                  </p:sub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ga: Bild &amp; punktlista -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413858"/>
            <a:ext cx="4865547" cy="761821"/>
          </a:xfrm>
          <a:prstGeom prst="rect">
            <a:avLst/>
          </a:prstGeom>
        </p:spPr>
        <p:txBody>
          <a:bodyPr lIns="0" tIns="0" rIns="0" bIns="0" anchor="t" anchorCtr="0">
            <a:noAutofit/>
          </a:bodyPr>
          <a:lstStyle>
            <a:lvl1pPr algn="l">
              <a:lnSpc>
                <a:spcPct val="120000"/>
              </a:lnSpc>
              <a:defRPr sz="32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
        <p:nvSpPr>
          <p:cNvPr id="8" name="Platshållare för innehåll 2"/>
          <p:cNvSpPr>
            <a:spLocks noGrp="1"/>
          </p:cNvSpPr>
          <p:nvPr>
            <p:ph idx="12" hasCustomPrompt="1"/>
          </p:nvPr>
        </p:nvSpPr>
        <p:spPr>
          <a:xfrm>
            <a:off x="6708773" y="3175680"/>
            <a:ext cx="4859339" cy="3422974"/>
          </a:xfrm>
          <a:prstGeom prst="rect">
            <a:avLst/>
          </a:prstGeom>
        </p:spPr>
        <p:txBody>
          <a:bodyPr/>
          <a:lstStyle>
            <a:lvl1pPr>
              <a:spcAft>
                <a:spcPts val="600"/>
              </a:spcAft>
              <a:defRPr sz="2200" b="0" baseline="0">
                <a:solidFill>
                  <a:schemeClr val="tx1"/>
                </a:solidFill>
                <a:latin typeface="Source Sans Pro" panose="020B0503030403020204" pitchFamily="34" charset="0"/>
                <a:ea typeface="Source Sans Pro" panose="020B0503030403020204" pitchFamily="34" charset="0"/>
              </a:defRPr>
            </a:lvl1pPr>
            <a:lvl2pPr>
              <a:spcAft>
                <a:spcPts val="600"/>
              </a:spcAft>
              <a:defRPr sz="2000" baseline="0">
                <a:solidFill>
                  <a:schemeClr val="tx1"/>
                </a:solidFill>
                <a:latin typeface="Source Sans Pro" panose="020B0503030403020204" pitchFamily="34" charset="0"/>
                <a:ea typeface="Source Sans Pro" panose="020B0503030403020204" pitchFamily="34" charset="0"/>
              </a:defRPr>
            </a:lvl2pPr>
            <a:lvl3pPr>
              <a:spcAft>
                <a:spcPts val="600"/>
              </a:spcAft>
              <a:defRPr sz="2000" baseline="0">
                <a:solidFill>
                  <a:schemeClr val="tx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Tree>
    <p:extLst>
      <p:ext uri="{BB962C8B-B14F-4D97-AF65-F5344CB8AC3E}">
        <p14:creationId xmlns:p14="http://schemas.microsoft.com/office/powerpoint/2010/main" val="108370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ga: Punktlista - animering-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699407" y="2338388"/>
            <a:ext cx="7956550"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ea typeface="Source Sans Pro Semibold" panose="020B0603030403020204" pitchFamily="34" charset="0"/>
              </a:defRPr>
            </a:lvl1pPr>
            <a:lvl2pPr>
              <a:spcAft>
                <a:spcPts val="600"/>
              </a:spcAft>
              <a:defRPr sz="20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
        <p:nvSpPr>
          <p:cNvPr id="8" name="Rubrik 1">
            <a:extLst>
              <a:ext uri="{FF2B5EF4-FFF2-40B4-BE49-F238E27FC236}">
                <a16:creationId xmlns:a16="http://schemas.microsoft.com/office/drawing/2014/main" id="{3DD56B81-DDCE-486A-97C8-E9EB85E935B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2991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ga: Punktlis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8" name="Rubrik 1">
            <a:extLst>
              <a:ext uri="{FF2B5EF4-FFF2-40B4-BE49-F238E27FC236}">
                <a16:creationId xmlns:a16="http://schemas.microsoft.com/office/drawing/2014/main" id="{CFFAE8E8-325A-4EE9-9F6B-23F743B36A1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dirty="0"/>
              <a:t>En kort rubrik (max en rad)</a:t>
            </a:r>
          </a:p>
        </p:txBody>
      </p:sp>
      <p:sp>
        <p:nvSpPr>
          <p:cNvPr id="9" name="Platshållare för innehåll 2">
            <a:extLst>
              <a:ext uri="{FF2B5EF4-FFF2-40B4-BE49-F238E27FC236}">
                <a16:creationId xmlns:a16="http://schemas.microsoft.com/office/drawing/2014/main" id="{C4ABC4AA-BF82-4F1E-8BB0-BC297AC37AE1}"/>
              </a:ext>
            </a:extLst>
          </p:cNvPr>
          <p:cNvSpPr>
            <a:spLocks noGrp="1"/>
          </p:cNvSpPr>
          <p:nvPr>
            <p:ph idx="10" hasCustomPrompt="1"/>
          </p:nvPr>
        </p:nvSpPr>
        <p:spPr>
          <a:xfrm>
            <a:off x="661930" y="2334986"/>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2861261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ga: Valbara objekt - animering-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dirty="0"/>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dirty="0"/>
              <a:t>Rubriknivå 2 (1 rad)</a:t>
            </a:r>
          </a:p>
        </p:txBody>
      </p:sp>
      <p:sp>
        <p:nvSpPr>
          <p:cNvPr id="7" name="Platshållare för innehåll 2">
            <a:extLst>
              <a:ext uri="{FF2B5EF4-FFF2-40B4-BE49-F238E27FC236}">
                <a16:creationId xmlns:a16="http://schemas.microsoft.com/office/drawing/2014/main" id="{9BBAE407-CAA2-412B-ACD0-A1B2325634CD}"/>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000" b="0" baseline="0">
                <a:solidFill>
                  <a:schemeClr val="tx1"/>
                </a:solidFill>
                <a:latin typeface="Source Sans Pro" panose="020B0503030403020204" pitchFamily="34" charset="0"/>
                <a:ea typeface="Source Sans Pro" panose="020B0503030403020204" pitchFamily="34" charset="0"/>
              </a:defRPr>
            </a:lvl1pPr>
            <a:lvl2pPr>
              <a:spcAft>
                <a:spcPts val="600"/>
              </a:spcAft>
              <a:defRPr sz="2000" baseline="0">
                <a:solidFill>
                  <a:schemeClr val="tx1"/>
                </a:solidFill>
                <a:latin typeface="Source Sans Pro" panose="020B0503030403020204" pitchFamily="34" charset="0"/>
                <a:ea typeface="Source Sans Pro" panose="020B0503030403020204" pitchFamily="34" charset="0"/>
              </a:defRPr>
            </a:lvl2pPr>
            <a:lvl3pPr>
              <a:spcAft>
                <a:spcPts val="600"/>
              </a:spcAft>
              <a:defRPr sz="2000" baseline="0">
                <a:solidFill>
                  <a:schemeClr val="tx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Tree>
    <p:extLst>
      <p:ext uri="{BB962C8B-B14F-4D97-AF65-F5344CB8AC3E}">
        <p14:creationId xmlns:p14="http://schemas.microsoft.com/office/powerpoint/2010/main" val="9827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1817F"/>
                      </p:to>
                    </p:animClr>
                  </p:sub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ga: Valbara objekt - 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dirty="0"/>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dirty="0"/>
              <a:t>Rubriknivå 2 (1 rad)</a:t>
            </a:r>
          </a:p>
        </p:txBody>
      </p:sp>
      <p:sp>
        <p:nvSpPr>
          <p:cNvPr id="7" name="Platshållare för innehåll 2">
            <a:extLst>
              <a:ext uri="{FF2B5EF4-FFF2-40B4-BE49-F238E27FC236}">
                <a16:creationId xmlns:a16="http://schemas.microsoft.com/office/drawing/2014/main" id="{AAE32072-6D7E-4DDD-8667-B690A430CBE0}"/>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000" b="0" baseline="0">
                <a:solidFill>
                  <a:schemeClr val="tx1"/>
                </a:solidFill>
                <a:latin typeface="+mn-lt"/>
              </a:defRPr>
            </a:lvl1pPr>
            <a:lvl2pPr>
              <a:spcAft>
                <a:spcPts val="600"/>
              </a:spcAft>
              <a:defRPr sz="2000" baseline="0">
                <a:solidFill>
                  <a:schemeClr val="tx1"/>
                </a:solidFill>
                <a:latin typeface="+mn-lt"/>
                <a:ea typeface="Source Sans Pro Light" panose="020B0403030403020204" pitchFamily="34" charset="0"/>
              </a:defRPr>
            </a:lvl2pPr>
            <a:lvl3pPr>
              <a:spcAft>
                <a:spcPts val="600"/>
              </a:spcAft>
              <a:defRPr sz="2000" baseline="0">
                <a:solidFill>
                  <a:schemeClr val="tx1"/>
                </a:solidFill>
                <a:latin typeface="+mn-lt"/>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Tree>
    <p:extLst>
      <p:ext uri="{BB962C8B-B14F-4D97-AF65-F5344CB8AC3E}">
        <p14:creationId xmlns:p14="http://schemas.microsoft.com/office/powerpoint/2010/main" val="116090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ga: Tom färgad plat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Tree>
    <p:extLst>
      <p:ext uri="{BB962C8B-B14F-4D97-AF65-F5344CB8AC3E}">
        <p14:creationId xmlns:p14="http://schemas.microsoft.com/office/powerpoint/2010/main" val="40497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ga: Bildsida - Skiffer">
    <p:spTree>
      <p:nvGrpSpPr>
        <p:cNvPr id="1" name=""/>
        <p:cNvGrpSpPr/>
        <p:nvPr/>
      </p:nvGrpSpPr>
      <p:grpSpPr>
        <a:xfrm>
          <a:off x="0" y="0"/>
          <a:ext cx="0" cy="0"/>
          <a:chOff x="0" y="0"/>
          <a:chExt cx="0" cy="0"/>
        </a:xfrm>
      </p:grpSpPr>
      <p:sp>
        <p:nvSpPr>
          <p:cNvPr id="4" name="Rektangel 3"/>
          <p:cNvSpPr/>
          <p:nvPr userDrawn="1"/>
        </p:nvSpPr>
        <p:spPr>
          <a:xfrm>
            <a:off x="0" y="-206828"/>
            <a:ext cx="12192000" cy="1970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lvl1pPr>
              <a:defRPr baseline="0"/>
            </a:lvl1pPr>
          </a:lstStyle>
          <a:p>
            <a:r>
              <a:rPr lang="sv-SE" dirty="0"/>
              <a:t>Klicka på ikonen för att lägga till en bild. Tänk på att välja bilder som förmedlar en känsla. Det gör att mottagaren lättare kommer ihåg ditt budskap!</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0DF4464E-5CFD-4FE7-980A-75A457D33B8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1069601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10" userDrawn="1">
          <p15:clr>
            <a:srgbClr val="FBAE40"/>
          </p15:clr>
        </p15:guide>
        <p15:guide id="3" orient="horz" pos="913" userDrawn="1">
          <p15:clr>
            <a:srgbClr val="FBAE40"/>
          </p15:clr>
        </p15:guide>
        <p15:guide id="5" pos="74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ga: Titelsida - Ärta">
    <p:bg>
      <p:bgPr>
        <a:solidFill>
          <a:srgbClr val="00964F"/>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dirty="0"/>
              <a:t>Rubrik till förstasidan (max 2 rader)</a:t>
            </a:r>
            <a:br>
              <a:rPr lang="sv-SE" dirty="0"/>
            </a:br>
            <a:endParaRPr lang="sv-SE" dirty="0"/>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dirty="0"/>
              <a:t>EVENTUELL UNDERRUBRIK 20XX-XX-XX</a:t>
            </a:r>
          </a:p>
        </p:txBody>
      </p:sp>
    </p:spTree>
    <p:extLst>
      <p:ext uri="{BB962C8B-B14F-4D97-AF65-F5344CB8AC3E}">
        <p14:creationId xmlns:p14="http://schemas.microsoft.com/office/powerpoint/2010/main" val="1297412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ga: Bildsida - Ärta">
    <p:bg>
      <p:bgPr>
        <a:solidFill>
          <a:schemeClr val="bg1">
            <a:alpha val="99000"/>
          </a:schemeClr>
        </a:solidFill>
        <a:effectLst/>
      </p:bgPr>
    </p:bg>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rgbClr val="009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dirty="0"/>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39996034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ogga: Bild &amp; punktlista -animering- Ärta">
    <p:bg>
      <p:bgPr>
        <a:solidFill>
          <a:srgbClr val="00964F"/>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26658"/>
            <a:ext cx="4880700" cy="3471996"/>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08773" y="2401998"/>
            <a:ext cx="4865547" cy="614047"/>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37418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ogga: Bild &amp; punktlista - Ärta">
    <p:bg>
      <p:bgPr>
        <a:solidFill>
          <a:srgbClr val="00964F"/>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75679"/>
            <a:ext cx="4880700" cy="3422975"/>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23926" y="2413858"/>
            <a:ext cx="4865547" cy="761821"/>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3182589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ga: Ett budskap - Ärta">
    <p:bg>
      <p:bgPr>
        <a:solidFill>
          <a:srgbClr val="00964F">
            <a:alpha val="99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dirty="0"/>
              <a:t>Ett budskap per bild!</a:t>
            </a:r>
          </a:p>
        </p:txBody>
      </p:sp>
    </p:spTree>
    <p:extLst>
      <p:ext uri="{BB962C8B-B14F-4D97-AF65-F5344CB8AC3E}">
        <p14:creationId xmlns:p14="http://schemas.microsoft.com/office/powerpoint/2010/main" val="2913366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ogga: Punktlista - animering- Ärta">
    <p:bg>
      <p:bgPr>
        <a:solidFill>
          <a:schemeClr val="bg1">
            <a:alpha val="99000"/>
          </a:schemeClr>
        </a:solidFill>
        <a:effectLst/>
      </p:bgPr>
    </p:bg>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9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6" name="Platshållare för innehåll 2">
            <a:extLst>
              <a:ext uri="{FF2B5EF4-FFF2-40B4-BE49-F238E27FC236}">
                <a16:creationId xmlns:a16="http://schemas.microsoft.com/office/drawing/2014/main" id="{59B0FD98-A24D-409A-8049-84673DBE923D}"/>
              </a:ext>
            </a:extLst>
          </p:cNvPr>
          <p:cNvSpPr>
            <a:spLocks noGrp="1"/>
          </p:cNvSpPr>
          <p:nvPr>
            <p:ph idx="10" hasCustomPrompt="1"/>
          </p:nvPr>
        </p:nvSpPr>
        <p:spPr>
          <a:xfrm>
            <a:off x="661930" y="2344438"/>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ea typeface="Source Sans Pro Semibold" panose="020B0603030403020204" pitchFamily="34" charset="0"/>
              </a:defRPr>
            </a:lvl1pPr>
            <a:lvl2pPr>
              <a:spcAft>
                <a:spcPts val="600"/>
              </a:spcAft>
              <a:defRPr sz="2000" baseline="0">
                <a:solidFill>
                  <a:schemeClr val="tx1"/>
                </a:solidFill>
                <a:latin typeface="+mn-lt"/>
                <a:ea typeface="Source Sans Pro Light" panose="020B0403030403020204" pitchFamily="34" charset="0"/>
              </a:defRPr>
            </a:lvl2pPr>
            <a:lvl3pPr>
              <a:spcAft>
                <a:spcPts val="600"/>
              </a:spcAft>
              <a:defRPr sz="2000" baseline="0">
                <a:solidFill>
                  <a:schemeClr val="tx1"/>
                </a:solidFill>
                <a:latin typeface="+mn-lt"/>
                <a:ea typeface="Source Sans Pro Light" panose="020B0403030403020204" pitchFamily="34" charset="0"/>
              </a:defRPr>
            </a:lvl3pPr>
            <a:lvl4pPr>
              <a:spcAft>
                <a:spcPts val="600"/>
              </a:spcAft>
              <a:defRPr sz="2000" baseline="0">
                <a:solidFill>
                  <a:schemeClr val="tx1"/>
                </a:solidFill>
                <a:latin typeface="+mn-lt"/>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 av punkter i denna mall.)</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1157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ga: Punktlista - Ärta">
    <p:bg>
      <p:bgPr>
        <a:solidFill>
          <a:schemeClr val="bg1">
            <a:alpha val="99000"/>
          </a:schemeClr>
        </a:solidFill>
        <a:effectLst/>
      </p:bgPr>
    </p:bg>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9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7" name="Platshållare för innehåll 2">
            <a:extLst>
              <a:ext uri="{FF2B5EF4-FFF2-40B4-BE49-F238E27FC236}">
                <a16:creationId xmlns:a16="http://schemas.microsoft.com/office/drawing/2014/main" id="{1E4C28A2-0F7A-4217-8733-A85C48CE721A}"/>
              </a:ext>
            </a:extLst>
          </p:cNvPr>
          <p:cNvSpPr>
            <a:spLocks noGrp="1"/>
          </p:cNvSpPr>
          <p:nvPr>
            <p:ph idx="10" hasCustomPrompt="1"/>
          </p:nvPr>
        </p:nvSpPr>
        <p:spPr>
          <a:xfrm>
            <a:off x="661930" y="2334986"/>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3943421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ogga: Titelsida - Aqua">
    <p:bg>
      <p:bgPr>
        <a:solidFill>
          <a:srgbClr val="00A3B4"/>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dirty="0"/>
              <a:t>Rubrik till förstasidan (max 2 rader)</a:t>
            </a:r>
            <a:br>
              <a:rPr lang="sv-SE" dirty="0"/>
            </a:br>
            <a:endParaRPr lang="sv-SE" dirty="0"/>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dirty="0"/>
              <a:t>EVENTUELL UNDERRUBRIK 20XX-XX-XX</a:t>
            </a:r>
          </a:p>
        </p:txBody>
      </p:sp>
    </p:spTree>
    <p:extLst>
      <p:ext uri="{BB962C8B-B14F-4D97-AF65-F5344CB8AC3E}">
        <p14:creationId xmlns:p14="http://schemas.microsoft.com/office/powerpoint/2010/main" val="3098961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ogga: Bildsida - Aqua">
    <p:bg>
      <p:bgPr>
        <a:solidFill>
          <a:schemeClr val="bg1">
            <a:alpha val="99000"/>
          </a:schemeClr>
        </a:solidFill>
        <a:effectLst/>
      </p:bgPr>
    </p:bg>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dirty="0"/>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14910232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Logga: Bild &amp; punktlista -animering- Skiffer">
    <p:bg>
      <p:bgPr>
        <a:solidFill>
          <a:srgbClr val="00A3B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26658"/>
            <a:ext cx="4880700" cy="3471996"/>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08773" y="2401998"/>
            <a:ext cx="4865547" cy="614047"/>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21752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Ett budskap - Skiff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dirty="0"/>
              <a:t>Ett budskap per bild!</a:t>
            </a:r>
          </a:p>
        </p:txBody>
      </p:sp>
    </p:spTree>
    <p:extLst>
      <p:ext uri="{BB962C8B-B14F-4D97-AF65-F5344CB8AC3E}">
        <p14:creationId xmlns:p14="http://schemas.microsoft.com/office/powerpoint/2010/main" val="304388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ogga: Bild &amp; punktlista - Skiffer">
    <p:bg>
      <p:bgPr>
        <a:solidFill>
          <a:srgbClr val="00A3B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75679"/>
            <a:ext cx="4880700" cy="3422975"/>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23926" y="2413858"/>
            <a:ext cx="4865547" cy="761821"/>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7240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ga: Ett budskap - Aqua">
    <p:bg>
      <p:bgPr>
        <a:solidFill>
          <a:srgbClr val="00A3B4">
            <a:alpha val="99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dirty="0"/>
              <a:t>Ett budskap per bild!</a:t>
            </a:r>
          </a:p>
        </p:txBody>
      </p:sp>
    </p:spTree>
    <p:extLst>
      <p:ext uri="{BB962C8B-B14F-4D97-AF65-F5344CB8AC3E}">
        <p14:creationId xmlns:p14="http://schemas.microsoft.com/office/powerpoint/2010/main" val="3985910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ga: Punktlista - animering- Aqua">
    <p:bg>
      <p:bgPr>
        <a:solidFill>
          <a:schemeClr val="bg1">
            <a:alpha val="99000"/>
          </a:schemeClr>
        </a:solidFill>
        <a:effectLst/>
      </p:bgPr>
    </p:bg>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6" name="Platshållare för innehåll 2">
            <a:extLst>
              <a:ext uri="{FF2B5EF4-FFF2-40B4-BE49-F238E27FC236}">
                <a16:creationId xmlns:a16="http://schemas.microsoft.com/office/drawing/2014/main" id="{59B0FD98-A24D-409A-8049-84673DBE923D}"/>
              </a:ext>
            </a:extLst>
          </p:cNvPr>
          <p:cNvSpPr>
            <a:spLocks noGrp="1"/>
          </p:cNvSpPr>
          <p:nvPr>
            <p:ph idx="10" hasCustomPrompt="1"/>
          </p:nvPr>
        </p:nvSpPr>
        <p:spPr>
          <a:xfrm>
            <a:off x="661930" y="2344438"/>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ea typeface="Source Sans Pro Semibold" panose="020B0603030403020204" pitchFamily="34" charset="0"/>
              </a:defRPr>
            </a:lvl1pPr>
            <a:lvl2pPr>
              <a:spcAft>
                <a:spcPts val="600"/>
              </a:spcAft>
              <a:defRPr sz="2000" baseline="0">
                <a:solidFill>
                  <a:schemeClr val="tx1"/>
                </a:solidFill>
                <a:latin typeface="+mn-lt"/>
                <a:ea typeface="Source Sans Pro Light" panose="020B0403030403020204" pitchFamily="34" charset="0"/>
              </a:defRPr>
            </a:lvl2pPr>
            <a:lvl3pPr>
              <a:spcAft>
                <a:spcPts val="600"/>
              </a:spcAft>
              <a:defRPr sz="2000" baseline="0">
                <a:solidFill>
                  <a:schemeClr val="tx1"/>
                </a:solidFill>
                <a:latin typeface="+mn-lt"/>
                <a:ea typeface="Source Sans Pro Light" panose="020B0403030403020204" pitchFamily="34" charset="0"/>
              </a:defRPr>
            </a:lvl3pPr>
            <a:lvl4pPr>
              <a:spcAft>
                <a:spcPts val="600"/>
              </a:spcAft>
              <a:defRPr sz="2000" baseline="0">
                <a:solidFill>
                  <a:schemeClr val="tx1"/>
                </a:solidFill>
                <a:latin typeface="+mn-lt"/>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 av punkter i denna mall.)</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26761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ogga: Punktlista - Aqua">
    <p:bg>
      <p:bgPr>
        <a:solidFill>
          <a:schemeClr val="bg1">
            <a:alpha val="99000"/>
          </a:schemeClr>
        </a:solidFill>
        <a:effectLst/>
      </p:bgPr>
    </p:bg>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7" name="Platshållare för innehåll 2">
            <a:extLst>
              <a:ext uri="{FF2B5EF4-FFF2-40B4-BE49-F238E27FC236}">
                <a16:creationId xmlns:a16="http://schemas.microsoft.com/office/drawing/2014/main" id="{1E4C28A2-0F7A-4217-8733-A85C48CE721A}"/>
              </a:ext>
            </a:extLst>
          </p:cNvPr>
          <p:cNvSpPr>
            <a:spLocks noGrp="1"/>
          </p:cNvSpPr>
          <p:nvPr>
            <p:ph idx="10" hasCustomPrompt="1"/>
          </p:nvPr>
        </p:nvSpPr>
        <p:spPr>
          <a:xfrm>
            <a:off x="661930" y="2334986"/>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20265417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Logga: Titelsida - Plommon">
    <p:bg>
      <p:bgPr>
        <a:solidFill>
          <a:srgbClr val="604696">
            <a:alpha val="99000"/>
          </a:srgbClr>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dirty="0"/>
              <a:t>Rubrik till förstasidan (max 2 rader)</a:t>
            </a:r>
            <a:br>
              <a:rPr lang="sv-SE" dirty="0"/>
            </a:br>
            <a:endParaRPr lang="sv-SE" dirty="0"/>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dirty="0"/>
              <a:t>EVENTUELL UNDERRUBRIK 20XX-XX-XX</a:t>
            </a:r>
          </a:p>
        </p:txBody>
      </p:sp>
    </p:spTree>
    <p:extLst>
      <p:ext uri="{BB962C8B-B14F-4D97-AF65-F5344CB8AC3E}">
        <p14:creationId xmlns:p14="http://schemas.microsoft.com/office/powerpoint/2010/main" val="2819514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Logga: Bildsida - Plommon">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dirty="0"/>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30786735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Logga: Bild &amp; punktlista -animering-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26658"/>
            <a:ext cx="4880700" cy="3471996"/>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08773" y="2401998"/>
            <a:ext cx="4865547" cy="614047"/>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16121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Logga: Bild &amp; punktlista -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75679"/>
            <a:ext cx="4880700" cy="3422975"/>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23926" y="2413858"/>
            <a:ext cx="4865547" cy="761821"/>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4132947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ogga: Ett budskap - Plommon">
    <p:bg>
      <p:bgPr>
        <a:solidFill>
          <a:srgbClr val="604696">
            <a:alpha val="99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dirty="0"/>
              <a:t>Ett budskap per bild!</a:t>
            </a:r>
          </a:p>
        </p:txBody>
      </p:sp>
    </p:spTree>
    <p:extLst>
      <p:ext uri="{BB962C8B-B14F-4D97-AF65-F5344CB8AC3E}">
        <p14:creationId xmlns:p14="http://schemas.microsoft.com/office/powerpoint/2010/main" val="1836462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Logga: Punktlista - animering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6" name="Platshållare för innehåll 2">
            <a:extLst>
              <a:ext uri="{FF2B5EF4-FFF2-40B4-BE49-F238E27FC236}">
                <a16:creationId xmlns:a16="http://schemas.microsoft.com/office/drawing/2014/main" id="{B585FD7E-0BEF-4D3E-8D5C-AE0E5323670D}"/>
              </a:ext>
            </a:extLst>
          </p:cNvPr>
          <p:cNvSpPr>
            <a:spLocks noGrp="1"/>
          </p:cNvSpPr>
          <p:nvPr>
            <p:ph idx="10" hasCustomPrompt="1"/>
          </p:nvPr>
        </p:nvSpPr>
        <p:spPr>
          <a:xfrm>
            <a:off x="661930" y="2344438"/>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ea typeface="Source Sans Pro Semibold" panose="020B0603030403020204" pitchFamily="34" charset="0"/>
              </a:defRPr>
            </a:lvl1pPr>
            <a:lvl2pPr>
              <a:spcAft>
                <a:spcPts val="600"/>
              </a:spcAft>
              <a:defRPr sz="2000" baseline="0">
                <a:solidFill>
                  <a:schemeClr val="tx1"/>
                </a:solidFill>
                <a:latin typeface="+mn-lt"/>
                <a:ea typeface="Source Sans Pro Light" panose="020B0403030403020204" pitchFamily="34" charset="0"/>
              </a:defRPr>
            </a:lvl2pPr>
            <a:lvl3pPr>
              <a:spcAft>
                <a:spcPts val="600"/>
              </a:spcAft>
              <a:defRPr sz="2000" baseline="0">
                <a:solidFill>
                  <a:schemeClr val="tx1"/>
                </a:solidFill>
                <a:latin typeface="+mn-lt"/>
                <a:ea typeface="Source Sans Pro Light" panose="020B0403030403020204" pitchFamily="34" charset="0"/>
              </a:defRPr>
            </a:lvl3pPr>
            <a:lvl4pPr>
              <a:spcAft>
                <a:spcPts val="600"/>
              </a:spcAft>
              <a:defRPr sz="2000" baseline="0">
                <a:solidFill>
                  <a:schemeClr val="tx1"/>
                </a:solidFill>
                <a:latin typeface="+mn-lt"/>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 av punkter i denna mall.)</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14404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26658"/>
            <a:ext cx="4880700" cy="3471996"/>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08773" y="2401998"/>
            <a:ext cx="4865547" cy="614047"/>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15578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ogga: Punktlista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7" name="Platshållare för innehåll 2">
            <a:extLst>
              <a:ext uri="{FF2B5EF4-FFF2-40B4-BE49-F238E27FC236}">
                <a16:creationId xmlns:a16="http://schemas.microsoft.com/office/drawing/2014/main" id="{B95210AA-CEBC-4C0E-8EE7-980183F79776}"/>
              </a:ext>
            </a:extLst>
          </p:cNvPr>
          <p:cNvSpPr>
            <a:spLocks noGrp="1"/>
          </p:cNvSpPr>
          <p:nvPr>
            <p:ph idx="10" hasCustomPrompt="1"/>
          </p:nvPr>
        </p:nvSpPr>
        <p:spPr>
          <a:xfrm>
            <a:off x="661930" y="2334986"/>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104721714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ga: Titelsida - Hallon">
    <p:bg>
      <p:bgPr>
        <a:solidFill>
          <a:srgbClr val="E50051"/>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dirty="0"/>
              <a:t>Rubrik till förstasidan (max 2 rader)</a:t>
            </a:r>
            <a:br>
              <a:rPr lang="sv-SE" dirty="0"/>
            </a:br>
            <a:endParaRPr lang="sv-SE" dirty="0"/>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dirty="0"/>
              <a:t>EVENTUELL UNDERRUBRIK 20XX-XX-XX</a:t>
            </a:r>
          </a:p>
        </p:txBody>
      </p:sp>
    </p:spTree>
    <p:extLst>
      <p:ext uri="{BB962C8B-B14F-4D97-AF65-F5344CB8AC3E}">
        <p14:creationId xmlns:p14="http://schemas.microsoft.com/office/powerpoint/2010/main" val="143130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ga: Bildsid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dirty="0"/>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C3F2F9E-3CF5-43BA-82C2-89DDA08D608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1455769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Logga: Bild &amp; punktlista -animering- Skiffer">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26658"/>
            <a:ext cx="4880700" cy="3471996"/>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 ANIMERING)</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08773" y="2401998"/>
            <a:ext cx="4865547" cy="614047"/>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19743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Logga: Bild &amp; punktlista - Skiffer">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75679"/>
            <a:ext cx="4880700" cy="3422975"/>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23926" y="2413858"/>
            <a:ext cx="4865547" cy="761821"/>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2185208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ga: Ett budskap - Hallon">
    <p:bg>
      <p:bgPr>
        <a:solidFill>
          <a:srgbClr val="E5005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dirty="0"/>
              <a:t>Ett budskap per bild!</a:t>
            </a:r>
          </a:p>
        </p:txBody>
      </p:sp>
    </p:spTree>
    <p:extLst>
      <p:ext uri="{BB962C8B-B14F-4D97-AF65-F5344CB8AC3E}">
        <p14:creationId xmlns:p14="http://schemas.microsoft.com/office/powerpoint/2010/main" val="2414911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Logga: Punktlista - animering-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0" y="2344438"/>
            <a:ext cx="9490879"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ea typeface="Source Sans Pro Semibold" panose="020B0603030403020204" pitchFamily="34" charset="0"/>
              </a:defRPr>
            </a:lvl1pPr>
            <a:lvl2pPr>
              <a:spcAft>
                <a:spcPts val="600"/>
              </a:spcAft>
              <a:defRPr sz="2000" baseline="0">
                <a:solidFill>
                  <a:schemeClr val="tx1"/>
                </a:solidFill>
                <a:latin typeface="+mn-lt"/>
                <a:ea typeface="Source Sans Pro Light" panose="020B0403030403020204" pitchFamily="34" charset="0"/>
              </a:defRPr>
            </a:lvl2pPr>
            <a:lvl3pPr>
              <a:spcAft>
                <a:spcPts val="600"/>
              </a:spcAft>
              <a:defRPr sz="2000" baseline="0">
                <a:solidFill>
                  <a:schemeClr val="tx1"/>
                </a:solidFill>
                <a:latin typeface="+mn-lt"/>
                <a:ea typeface="Source Sans Pro Light" panose="020B0403030403020204" pitchFamily="34" charset="0"/>
              </a:defRPr>
            </a:lvl3pPr>
            <a:lvl4pPr>
              <a:spcAft>
                <a:spcPts val="600"/>
              </a:spcAft>
              <a:defRPr sz="2000" baseline="0">
                <a:solidFill>
                  <a:schemeClr val="tx1"/>
                </a:solidFill>
                <a:latin typeface="+mn-lt"/>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 av punkter i denna mall.)</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
        <p:nvSpPr>
          <p:cNvPr id="6" name="Rubrik 1">
            <a:extLst>
              <a:ext uri="{FF2B5EF4-FFF2-40B4-BE49-F238E27FC236}">
                <a16:creationId xmlns:a16="http://schemas.microsoft.com/office/drawing/2014/main" id="{9253550E-9BB1-46B4-941B-39C422C0FAF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13609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ga: Punktlist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0" y="2334986"/>
            <a:ext cx="9490879" cy="2562226"/>
          </a:xfrm>
          <a:prstGeom prst="rect">
            <a:avLst/>
          </a:prstGeom>
        </p:spPr>
        <p:txBody>
          <a:bodyPr/>
          <a:lstStyle>
            <a:lvl1pPr>
              <a:spcAft>
                <a:spcPts val="0"/>
              </a:spcAft>
              <a:defRPr sz="1800" b="0" baseline="0">
                <a:solidFill>
                  <a:schemeClr val="tx1"/>
                </a:solidFill>
                <a:latin typeface="Source Sans Pro Semibold" panose="020B0603030403020204" pitchFamily="34" charset="0"/>
              </a:defRPr>
            </a:lvl1pPr>
            <a:lvl2pPr marL="216000" indent="0">
              <a:spcAft>
                <a:spcPts val="0"/>
              </a:spcAft>
              <a:buNone/>
              <a:defRPr sz="18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(Rubrik)</a:t>
            </a:r>
          </a:p>
          <a:p>
            <a:pPr lvl="1"/>
            <a:r>
              <a:rPr lang="sv-SE" dirty="0"/>
              <a:t>Nivå 2 (Brödtext)</a:t>
            </a:r>
          </a:p>
        </p:txBody>
      </p:sp>
      <p:sp>
        <p:nvSpPr>
          <p:cNvPr id="7" name="Rubrik 1">
            <a:extLst>
              <a:ext uri="{FF2B5EF4-FFF2-40B4-BE49-F238E27FC236}">
                <a16:creationId xmlns:a16="http://schemas.microsoft.com/office/drawing/2014/main" id="{AEF2AACE-EF3E-4FC5-9BB5-78B45E8B61B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37524284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C7ED5-A2B3-584D-6976-9C6CBBF0BE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0239F9F-668D-B766-BBCF-863B9A689DB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3BBE01F-A99F-C7D0-B16B-9F9F39F60C6C}"/>
              </a:ext>
            </a:extLst>
          </p:cNvPr>
          <p:cNvSpPr>
            <a:spLocks noGrp="1"/>
          </p:cNvSpPr>
          <p:nvPr>
            <p:ph type="dt" sz="half" idx="10"/>
          </p:nvPr>
        </p:nvSpPr>
        <p:spPr/>
        <p:txBody>
          <a:bodyPr/>
          <a:lstStyle/>
          <a:p>
            <a:fld id="{9941762B-4458-40CD-862E-E4EC8CA47D46}" type="datetimeFigureOut">
              <a:rPr lang="sv-SE" smtClean="0"/>
              <a:t>2024-02-19</a:t>
            </a:fld>
            <a:endParaRPr lang="sv-SE"/>
          </a:p>
        </p:txBody>
      </p:sp>
      <p:sp>
        <p:nvSpPr>
          <p:cNvPr id="5" name="Platshållare för sidfot 4">
            <a:extLst>
              <a:ext uri="{FF2B5EF4-FFF2-40B4-BE49-F238E27FC236}">
                <a16:creationId xmlns:a16="http://schemas.microsoft.com/office/drawing/2014/main" id="{534781F8-5062-1CFB-2D0A-E7A8111193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16364B-4FAE-8BE4-7C72-E16B7BC0F849}"/>
              </a:ext>
            </a:extLst>
          </p:cNvPr>
          <p:cNvSpPr>
            <a:spLocks noGrp="1"/>
          </p:cNvSpPr>
          <p:nvPr>
            <p:ph type="sldNum" sz="quarter" idx="12"/>
          </p:nvPr>
        </p:nvSpPr>
        <p:spPr/>
        <p:txBody>
          <a:bodyPr/>
          <a:lstStyle/>
          <a:p>
            <a:fld id="{AD8B66CE-C835-4C77-935D-E2A7665399CD}" type="slidenum">
              <a:rPr lang="sv-SE" smtClean="0"/>
              <a:t>‹#›</a:t>
            </a:fld>
            <a:endParaRPr lang="sv-SE"/>
          </a:p>
        </p:txBody>
      </p:sp>
    </p:spTree>
    <p:extLst>
      <p:ext uri="{BB962C8B-B14F-4D97-AF65-F5344CB8AC3E}">
        <p14:creationId xmlns:p14="http://schemas.microsoft.com/office/powerpoint/2010/main" val="3732865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sion Skövde 2040_visionsfras">
    <p:spTree>
      <p:nvGrpSpPr>
        <p:cNvPr id="1" name=""/>
        <p:cNvGrpSpPr/>
        <p:nvPr/>
      </p:nvGrpSpPr>
      <p:grpSpPr>
        <a:xfrm>
          <a:off x="0" y="0"/>
          <a:ext cx="0" cy="0"/>
          <a:chOff x="0" y="0"/>
          <a:chExt cx="0" cy="0"/>
        </a:xfrm>
      </p:grpSpPr>
      <p:sp>
        <p:nvSpPr>
          <p:cNvPr id="56" name="object 2">
            <a:extLst>
              <a:ext uri="{FF2B5EF4-FFF2-40B4-BE49-F238E27FC236}">
                <a16:creationId xmlns:a16="http://schemas.microsoft.com/office/drawing/2014/main" id="{5CCECBC1-53EB-4FBD-A209-A5A1A0DDEDE3}"/>
              </a:ext>
            </a:extLst>
          </p:cNvPr>
          <p:cNvSpPr/>
          <p:nvPr userDrawn="1"/>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50150"/>
          </a:solidFill>
        </p:spPr>
        <p:txBody>
          <a:bodyPr wrap="square" lIns="0" tIns="0" rIns="0" bIns="0" rtlCol="0"/>
          <a:lstStyle/>
          <a:p>
            <a:endParaRPr sz="1092" dirty="0"/>
          </a:p>
        </p:txBody>
      </p:sp>
      <p:grpSp>
        <p:nvGrpSpPr>
          <p:cNvPr id="58" name="object 6">
            <a:extLst>
              <a:ext uri="{FF2B5EF4-FFF2-40B4-BE49-F238E27FC236}">
                <a16:creationId xmlns:a16="http://schemas.microsoft.com/office/drawing/2014/main" id="{47FF1D9A-9398-4B5E-8A7B-96A94832FDBF}"/>
              </a:ext>
            </a:extLst>
          </p:cNvPr>
          <p:cNvGrpSpPr/>
          <p:nvPr userDrawn="1"/>
        </p:nvGrpSpPr>
        <p:grpSpPr>
          <a:xfrm>
            <a:off x="10763310" y="394386"/>
            <a:ext cx="970431" cy="1118642"/>
            <a:chOff x="2611025" y="1286114"/>
            <a:chExt cx="893444" cy="1029969"/>
          </a:xfrm>
        </p:grpSpPr>
        <p:pic>
          <p:nvPicPr>
            <p:cNvPr id="60" name="object 7">
              <a:extLst>
                <a:ext uri="{FF2B5EF4-FFF2-40B4-BE49-F238E27FC236}">
                  <a16:creationId xmlns:a16="http://schemas.microsoft.com/office/drawing/2014/main" id="{95F85288-8A0E-4E9F-9082-4C39355BF95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611025" y="2139599"/>
              <a:ext cx="115022" cy="176277"/>
            </a:xfrm>
            <a:prstGeom prst="rect">
              <a:avLst/>
            </a:prstGeom>
          </p:spPr>
        </p:pic>
        <p:sp>
          <p:nvSpPr>
            <p:cNvPr id="61" name="object 8">
              <a:extLst>
                <a:ext uri="{FF2B5EF4-FFF2-40B4-BE49-F238E27FC236}">
                  <a16:creationId xmlns:a16="http://schemas.microsoft.com/office/drawing/2014/main" id="{AE72414F-D87A-42C6-9A10-40006DEB9B15}"/>
                </a:ext>
              </a:extLst>
            </p:cNvPr>
            <p:cNvSpPr/>
            <p:nvPr/>
          </p:nvSpPr>
          <p:spPr>
            <a:xfrm>
              <a:off x="2750832" y="2139613"/>
              <a:ext cx="622300" cy="176530"/>
            </a:xfrm>
            <a:custGeom>
              <a:avLst/>
              <a:gdLst/>
              <a:ahLst/>
              <a:cxnLst/>
              <a:rect l="l" t="t" r="r" b="b"/>
              <a:pathLst>
                <a:path w="622300" h="176530">
                  <a:moveTo>
                    <a:pt x="126796" y="168338"/>
                  </a:moveTo>
                  <a:lnTo>
                    <a:pt x="122720" y="161378"/>
                  </a:lnTo>
                  <a:lnTo>
                    <a:pt x="69735" y="84531"/>
                  </a:lnTo>
                  <a:lnTo>
                    <a:pt x="69735" y="84048"/>
                  </a:lnTo>
                  <a:lnTo>
                    <a:pt x="119595" y="14884"/>
                  </a:lnTo>
                  <a:lnTo>
                    <a:pt x="123444" y="8153"/>
                  </a:lnTo>
                  <a:lnTo>
                    <a:pt x="120561" y="2870"/>
                  </a:lnTo>
                  <a:lnTo>
                    <a:pt x="95338" y="2870"/>
                  </a:lnTo>
                  <a:lnTo>
                    <a:pt x="91732" y="5041"/>
                  </a:lnTo>
                  <a:lnTo>
                    <a:pt x="89090" y="9829"/>
                  </a:lnTo>
                  <a:lnTo>
                    <a:pt x="44526" y="72275"/>
                  </a:lnTo>
                  <a:lnTo>
                    <a:pt x="30746" y="72275"/>
                  </a:lnTo>
                  <a:lnTo>
                    <a:pt x="30746" y="6477"/>
                  </a:lnTo>
                  <a:lnTo>
                    <a:pt x="27381" y="2870"/>
                  </a:lnTo>
                  <a:lnTo>
                    <a:pt x="3365" y="2870"/>
                  </a:lnTo>
                  <a:lnTo>
                    <a:pt x="0" y="6477"/>
                  </a:lnTo>
                  <a:lnTo>
                    <a:pt x="0" y="12966"/>
                  </a:lnTo>
                  <a:lnTo>
                    <a:pt x="0" y="170014"/>
                  </a:lnTo>
                  <a:lnTo>
                    <a:pt x="3365" y="173380"/>
                  </a:lnTo>
                  <a:lnTo>
                    <a:pt x="27381" y="173380"/>
                  </a:lnTo>
                  <a:lnTo>
                    <a:pt x="30746" y="170014"/>
                  </a:lnTo>
                  <a:lnTo>
                    <a:pt x="30746" y="98945"/>
                  </a:lnTo>
                  <a:lnTo>
                    <a:pt x="44526" y="98945"/>
                  </a:lnTo>
                  <a:lnTo>
                    <a:pt x="90766" y="166433"/>
                  </a:lnTo>
                  <a:lnTo>
                    <a:pt x="93421" y="171221"/>
                  </a:lnTo>
                  <a:lnTo>
                    <a:pt x="97028" y="173380"/>
                  </a:lnTo>
                  <a:lnTo>
                    <a:pt x="123685" y="173380"/>
                  </a:lnTo>
                  <a:lnTo>
                    <a:pt x="126796" y="168338"/>
                  </a:lnTo>
                  <a:close/>
                </a:path>
                <a:path w="622300" h="176530">
                  <a:moveTo>
                    <a:pt x="304368" y="86931"/>
                  </a:moveTo>
                  <a:lnTo>
                    <a:pt x="297865" y="52781"/>
                  </a:lnTo>
                  <a:lnTo>
                    <a:pt x="281749" y="28333"/>
                  </a:lnTo>
                  <a:lnTo>
                    <a:pt x="279666" y="25184"/>
                  </a:lnTo>
                  <a:lnTo>
                    <a:pt x="272440" y="20408"/>
                  </a:lnTo>
                  <a:lnTo>
                    <a:pt x="272440" y="86931"/>
                  </a:lnTo>
                  <a:lnTo>
                    <a:pt x="268249" y="111048"/>
                  </a:lnTo>
                  <a:lnTo>
                    <a:pt x="256590" y="130403"/>
                  </a:lnTo>
                  <a:lnTo>
                    <a:pt x="238798" y="143268"/>
                  </a:lnTo>
                  <a:lnTo>
                    <a:pt x="216242" y="147929"/>
                  </a:lnTo>
                  <a:lnTo>
                    <a:pt x="193675" y="143268"/>
                  </a:lnTo>
                  <a:lnTo>
                    <a:pt x="175895" y="130403"/>
                  </a:lnTo>
                  <a:lnTo>
                    <a:pt x="164236" y="111048"/>
                  </a:lnTo>
                  <a:lnTo>
                    <a:pt x="160045" y="86931"/>
                  </a:lnTo>
                  <a:lnTo>
                    <a:pt x="164236" y="63792"/>
                  </a:lnTo>
                  <a:lnTo>
                    <a:pt x="175895" y="45199"/>
                  </a:lnTo>
                  <a:lnTo>
                    <a:pt x="193675" y="32829"/>
                  </a:lnTo>
                  <a:lnTo>
                    <a:pt x="216242" y="28333"/>
                  </a:lnTo>
                  <a:lnTo>
                    <a:pt x="238798" y="32829"/>
                  </a:lnTo>
                  <a:lnTo>
                    <a:pt x="256590" y="45199"/>
                  </a:lnTo>
                  <a:lnTo>
                    <a:pt x="268249" y="63792"/>
                  </a:lnTo>
                  <a:lnTo>
                    <a:pt x="272440" y="86931"/>
                  </a:lnTo>
                  <a:lnTo>
                    <a:pt x="272440" y="20408"/>
                  </a:lnTo>
                  <a:lnTo>
                    <a:pt x="251790" y="6731"/>
                  </a:lnTo>
                  <a:lnTo>
                    <a:pt x="216242" y="0"/>
                  </a:lnTo>
                  <a:lnTo>
                    <a:pt x="180682" y="6731"/>
                  </a:lnTo>
                  <a:lnTo>
                    <a:pt x="152806" y="25184"/>
                  </a:lnTo>
                  <a:lnTo>
                    <a:pt x="134620" y="52781"/>
                  </a:lnTo>
                  <a:lnTo>
                    <a:pt x="128104" y="86931"/>
                  </a:lnTo>
                  <a:lnTo>
                    <a:pt x="134620" y="122059"/>
                  </a:lnTo>
                  <a:lnTo>
                    <a:pt x="152806" y="150418"/>
                  </a:lnTo>
                  <a:lnTo>
                    <a:pt x="180682" y="169367"/>
                  </a:lnTo>
                  <a:lnTo>
                    <a:pt x="216242" y="176263"/>
                  </a:lnTo>
                  <a:lnTo>
                    <a:pt x="251790" y="169367"/>
                  </a:lnTo>
                  <a:lnTo>
                    <a:pt x="279666" y="150418"/>
                  </a:lnTo>
                  <a:lnTo>
                    <a:pt x="281266" y="147929"/>
                  </a:lnTo>
                  <a:lnTo>
                    <a:pt x="297865" y="122059"/>
                  </a:lnTo>
                  <a:lnTo>
                    <a:pt x="304368" y="86931"/>
                  </a:lnTo>
                  <a:close/>
                </a:path>
                <a:path w="622300" h="176530">
                  <a:moveTo>
                    <a:pt x="460527" y="7429"/>
                  </a:moveTo>
                  <a:lnTo>
                    <a:pt x="457415" y="2870"/>
                  </a:lnTo>
                  <a:lnTo>
                    <a:pt x="431952" y="2870"/>
                  </a:lnTo>
                  <a:lnTo>
                    <a:pt x="428104" y="5511"/>
                  </a:lnTo>
                  <a:lnTo>
                    <a:pt x="426669" y="11290"/>
                  </a:lnTo>
                  <a:lnTo>
                    <a:pt x="389369" y="120002"/>
                  </a:lnTo>
                  <a:lnTo>
                    <a:pt x="388035" y="124574"/>
                  </a:lnTo>
                  <a:lnTo>
                    <a:pt x="384886" y="139039"/>
                  </a:lnTo>
                  <a:lnTo>
                    <a:pt x="384403" y="139039"/>
                  </a:lnTo>
                  <a:lnTo>
                    <a:pt x="380250" y="122123"/>
                  </a:lnTo>
                  <a:lnTo>
                    <a:pt x="377913" y="114071"/>
                  </a:lnTo>
                  <a:lnTo>
                    <a:pt x="343090" y="11290"/>
                  </a:lnTo>
                  <a:lnTo>
                    <a:pt x="341414" y="5511"/>
                  </a:lnTo>
                  <a:lnTo>
                    <a:pt x="337578" y="2870"/>
                  </a:lnTo>
                  <a:lnTo>
                    <a:pt x="311632" y="2870"/>
                  </a:lnTo>
                  <a:lnTo>
                    <a:pt x="308521" y="7429"/>
                  </a:lnTo>
                  <a:lnTo>
                    <a:pt x="310908" y="14401"/>
                  </a:lnTo>
                  <a:lnTo>
                    <a:pt x="367588" y="170980"/>
                  </a:lnTo>
                  <a:lnTo>
                    <a:pt x="371182" y="173380"/>
                  </a:lnTo>
                  <a:lnTo>
                    <a:pt x="398081" y="173380"/>
                  </a:lnTo>
                  <a:lnTo>
                    <a:pt x="401688" y="170980"/>
                  </a:lnTo>
                  <a:lnTo>
                    <a:pt x="458139" y="14401"/>
                  </a:lnTo>
                  <a:lnTo>
                    <a:pt x="460527" y="7429"/>
                  </a:lnTo>
                  <a:close/>
                </a:path>
                <a:path w="622300" h="176530">
                  <a:moveTo>
                    <a:pt x="621728" y="87896"/>
                  </a:moveTo>
                  <a:lnTo>
                    <a:pt x="615543" y="51917"/>
                  </a:lnTo>
                  <a:lnTo>
                    <a:pt x="600824" y="29527"/>
                  </a:lnTo>
                  <a:lnTo>
                    <a:pt x="597979" y="25209"/>
                  </a:lnTo>
                  <a:lnTo>
                    <a:pt x="589775" y="20243"/>
                  </a:lnTo>
                  <a:lnTo>
                    <a:pt x="589775" y="87896"/>
                  </a:lnTo>
                  <a:lnTo>
                    <a:pt x="585787" y="113296"/>
                  </a:lnTo>
                  <a:lnTo>
                    <a:pt x="574408" y="131724"/>
                  </a:lnTo>
                  <a:lnTo>
                    <a:pt x="556552" y="142938"/>
                  </a:lnTo>
                  <a:lnTo>
                    <a:pt x="533107" y="146735"/>
                  </a:lnTo>
                  <a:lnTo>
                    <a:pt x="507415" y="146735"/>
                  </a:lnTo>
                  <a:lnTo>
                    <a:pt x="507415" y="29527"/>
                  </a:lnTo>
                  <a:lnTo>
                    <a:pt x="533107" y="29527"/>
                  </a:lnTo>
                  <a:lnTo>
                    <a:pt x="556348" y="33312"/>
                  </a:lnTo>
                  <a:lnTo>
                    <a:pt x="574230" y="44488"/>
                  </a:lnTo>
                  <a:lnTo>
                    <a:pt x="585724" y="62763"/>
                  </a:lnTo>
                  <a:lnTo>
                    <a:pt x="589775" y="87896"/>
                  </a:lnTo>
                  <a:lnTo>
                    <a:pt x="589775" y="20243"/>
                  </a:lnTo>
                  <a:lnTo>
                    <a:pt x="570560" y="8597"/>
                  </a:lnTo>
                  <a:lnTo>
                    <a:pt x="534784" y="2870"/>
                  </a:lnTo>
                  <a:lnTo>
                    <a:pt x="480021" y="2870"/>
                  </a:lnTo>
                  <a:lnTo>
                    <a:pt x="476669" y="6477"/>
                  </a:lnTo>
                  <a:lnTo>
                    <a:pt x="476669" y="170014"/>
                  </a:lnTo>
                  <a:lnTo>
                    <a:pt x="480021" y="173380"/>
                  </a:lnTo>
                  <a:lnTo>
                    <a:pt x="534784" y="173380"/>
                  </a:lnTo>
                  <a:lnTo>
                    <a:pt x="570560" y="167589"/>
                  </a:lnTo>
                  <a:lnTo>
                    <a:pt x="597979" y="150812"/>
                  </a:lnTo>
                  <a:lnTo>
                    <a:pt x="600646" y="146735"/>
                  </a:lnTo>
                  <a:lnTo>
                    <a:pt x="615543" y="123939"/>
                  </a:lnTo>
                  <a:lnTo>
                    <a:pt x="621728" y="87896"/>
                  </a:lnTo>
                  <a:close/>
                </a:path>
              </a:pathLst>
            </a:custGeom>
            <a:solidFill>
              <a:srgbClr val="FFFFFF"/>
            </a:solidFill>
          </p:spPr>
          <p:txBody>
            <a:bodyPr wrap="square" lIns="0" tIns="0" rIns="0" bIns="0" rtlCol="0"/>
            <a:lstStyle/>
            <a:p>
              <a:endParaRPr sz="1092"/>
            </a:p>
          </p:txBody>
        </p:sp>
        <p:pic>
          <p:nvPicPr>
            <p:cNvPr id="62" name="object 9">
              <a:extLst>
                <a:ext uri="{FF2B5EF4-FFF2-40B4-BE49-F238E27FC236}">
                  <a16:creationId xmlns:a16="http://schemas.microsoft.com/office/drawing/2014/main" id="{3AB5034A-7BDA-4DD2-B11D-66773FD050D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98072" y="2142479"/>
              <a:ext cx="105902" cy="170507"/>
            </a:xfrm>
            <a:prstGeom prst="rect">
              <a:avLst/>
            </a:prstGeom>
          </p:spPr>
        </p:pic>
        <p:pic>
          <p:nvPicPr>
            <p:cNvPr id="63" name="object 10">
              <a:extLst>
                <a:ext uri="{FF2B5EF4-FFF2-40B4-BE49-F238E27FC236}">
                  <a16:creationId xmlns:a16="http://schemas.microsoft.com/office/drawing/2014/main" id="{0D52822A-0796-49AF-864D-8769F8DFED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49198" y="1286114"/>
              <a:ext cx="618845" cy="844220"/>
            </a:xfrm>
            <a:prstGeom prst="rect">
              <a:avLst/>
            </a:prstGeom>
          </p:spPr>
        </p:pic>
      </p:grpSp>
      <p:sp>
        <p:nvSpPr>
          <p:cNvPr id="66" name="textruta 65">
            <a:extLst>
              <a:ext uri="{FF2B5EF4-FFF2-40B4-BE49-F238E27FC236}">
                <a16:creationId xmlns:a16="http://schemas.microsoft.com/office/drawing/2014/main" id="{5F660FD5-9F5B-47D3-81AD-6E79959C2C9B}"/>
              </a:ext>
            </a:extLst>
          </p:cNvPr>
          <p:cNvSpPr txBox="1"/>
          <p:nvPr userDrawn="1"/>
        </p:nvSpPr>
        <p:spPr>
          <a:xfrm>
            <a:off x="540492" y="573267"/>
            <a:ext cx="2381111" cy="335028"/>
          </a:xfrm>
          <a:prstGeom prst="rect">
            <a:avLst/>
          </a:prstGeom>
          <a:noFill/>
        </p:spPr>
        <p:txBody>
          <a:bodyPr wrap="square" rtlCol="0">
            <a:spAutoFit/>
          </a:bodyPr>
          <a:lstStyle/>
          <a:p>
            <a:r>
              <a:rPr lang="sv-SE" sz="1455" dirty="0">
                <a:solidFill>
                  <a:schemeClr val="bg1"/>
                </a:solidFill>
                <a:latin typeface="Source Sans Pro Black" panose="020B0803030403020204" pitchFamily="34" charset="0"/>
                <a:ea typeface="Source Sans Pro Black" panose="020B0803030403020204" pitchFamily="34" charset="0"/>
              </a:rPr>
              <a:t>VISION SKÖVDE </a:t>
            </a:r>
            <a:r>
              <a:rPr lang="sv-SE" sz="1577" dirty="0">
                <a:solidFill>
                  <a:schemeClr val="bg1"/>
                </a:solidFill>
                <a:latin typeface="Source Sans Pro Black" panose="020B0803030403020204" pitchFamily="34" charset="0"/>
                <a:ea typeface="Source Sans Pro Black" panose="020B0803030403020204" pitchFamily="34" charset="0"/>
              </a:rPr>
              <a:t>2040</a:t>
            </a:r>
            <a:r>
              <a:rPr lang="sv-SE" sz="1455" dirty="0">
                <a:solidFill>
                  <a:schemeClr val="bg1"/>
                </a:solidFill>
                <a:latin typeface="Source Sans Pro Black" panose="020B0803030403020204" pitchFamily="34" charset="0"/>
                <a:ea typeface="Source Sans Pro Black" panose="020B0803030403020204" pitchFamily="34" charset="0"/>
              </a:rPr>
              <a:t> </a:t>
            </a:r>
          </a:p>
        </p:txBody>
      </p:sp>
      <p:pic>
        <p:nvPicPr>
          <p:cNvPr id="10" name="Bild 9">
            <a:extLst>
              <a:ext uri="{FF2B5EF4-FFF2-40B4-BE49-F238E27FC236}">
                <a16:creationId xmlns:a16="http://schemas.microsoft.com/office/drawing/2014/main" id="{13897B2C-9DBB-4667-ACB9-3A915D9D972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7192" y="0"/>
            <a:ext cx="6857615" cy="6857615"/>
          </a:xfrm>
          <a:prstGeom prst="rect">
            <a:avLst/>
          </a:prstGeom>
        </p:spPr>
      </p:pic>
    </p:spTree>
    <p:extLst>
      <p:ext uri="{BB962C8B-B14F-4D97-AF65-F5344CB8AC3E}">
        <p14:creationId xmlns:p14="http://schemas.microsoft.com/office/powerpoint/2010/main" val="163380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ga: Bild &amp; punktlista -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dirty="0"/>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175679"/>
            <a:ext cx="4880700" cy="3422975"/>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panose="020B0503030403020204" pitchFamily="34" charset="0"/>
              </a:defRPr>
            </a:lvl2pPr>
            <a:lvl3pPr>
              <a:spcAft>
                <a:spcPts val="600"/>
              </a:spcAft>
              <a:defRPr sz="2000" baseline="0">
                <a:solidFill>
                  <a:schemeClr val="bg1"/>
                </a:solidFill>
                <a:latin typeface="Source Sans Pro" panose="020B0503030403020204" pitchFamily="34" charset="0"/>
                <a:ea typeface="Source Sans Pro" panose="020B05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tre punkter i listan)</a:t>
            </a:r>
          </a:p>
        </p:txBody>
      </p:sp>
      <p:sp>
        <p:nvSpPr>
          <p:cNvPr id="6" name="Rubrik 1"/>
          <p:cNvSpPr>
            <a:spLocks noGrp="1"/>
          </p:cNvSpPr>
          <p:nvPr>
            <p:ph type="ctrTitle" hasCustomPrompt="1"/>
          </p:nvPr>
        </p:nvSpPr>
        <p:spPr>
          <a:xfrm>
            <a:off x="6723926" y="2413858"/>
            <a:ext cx="4865547" cy="761821"/>
          </a:xfrm>
          <a:prstGeom prst="rect">
            <a:avLst/>
          </a:prstGeom>
        </p:spPr>
        <p:txBody>
          <a:bodyPr lIns="0" tIns="0" rIns="0" bIns="0" anchor="t" anchorCtr="0">
            <a:noAutofit/>
          </a:bodyPr>
          <a:lstStyle>
            <a:lvl1pPr algn="l">
              <a:lnSpc>
                <a:spcPct val="120000"/>
              </a:lnSpc>
              <a:defRPr sz="3200" baseline="0">
                <a:solidFill>
                  <a:schemeClr val="bg1"/>
                </a:solidFill>
                <a:latin typeface="Source Sans Pro Semibold" panose="020B0603030403020204" pitchFamily="34" charset="0"/>
                <a:ea typeface="Source Sans Pro Black" panose="020B0803030403020204" pitchFamily="34" charset="0"/>
              </a:defRPr>
            </a:lvl1pPr>
          </a:lstStyle>
          <a:p>
            <a:r>
              <a:rPr lang="sv-SE" dirty="0"/>
              <a:t>Kort rubrik (en rad)</a:t>
            </a:r>
          </a:p>
        </p:txBody>
      </p:sp>
    </p:spTree>
    <p:extLst>
      <p:ext uri="{BB962C8B-B14F-4D97-AF65-F5344CB8AC3E}">
        <p14:creationId xmlns:p14="http://schemas.microsoft.com/office/powerpoint/2010/main" val="493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sion Skövde 2040_1">
    <p:spTree>
      <p:nvGrpSpPr>
        <p:cNvPr id="1" name=""/>
        <p:cNvGrpSpPr/>
        <p:nvPr/>
      </p:nvGrpSpPr>
      <p:grpSpPr>
        <a:xfrm>
          <a:off x="0" y="0"/>
          <a:ext cx="0" cy="0"/>
          <a:chOff x="0" y="0"/>
          <a:chExt cx="0" cy="0"/>
        </a:xfrm>
      </p:grpSpPr>
      <p:sp>
        <p:nvSpPr>
          <p:cNvPr id="55" name="object 5">
            <a:extLst>
              <a:ext uri="{FF2B5EF4-FFF2-40B4-BE49-F238E27FC236}">
                <a16:creationId xmlns:a16="http://schemas.microsoft.com/office/drawing/2014/main" id="{33B7587A-0A0D-4587-A194-91968776738F}"/>
              </a:ext>
            </a:extLst>
          </p:cNvPr>
          <p:cNvSpPr/>
          <p:nvPr/>
        </p:nvSpPr>
        <p:spPr>
          <a:xfrm>
            <a:off x="10670118" y="4580063"/>
            <a:ext cx="759978" cy="733921"/>
          </a:xfrm>
          <a:custGeom>
            <a:avLst/>
            <a:gdLst/>
            <a:ahLst/>
            <a:cxnLst/>
            <a:rect l="l" t="t" r="r" b="b"/>
            <a:pathLst>
              <a:path w="1256665" h="1256665">
                <a:moveTo>
                  <a:pt x="1256506" y="0"/>
                </a:moveTo>
                <a:lnTo>
                  <a:pt x="0" y="0"/>
                </a:lnTo>
                <a:lnTo>
                  <a:pt x="0" y="1256506"/>
                </a:lnTo>
                <a:lnTo>
                  <a:pt x="1256506" y="1256506"/>
                </a:lnTo>
                <a:lnTo>
                  <a:pt x="1256506" y="0"/>
                </a:lnTo>
                <a:close/>
              </a:path>
            </a:pathLst>
          </a:custGeom>
          <a:solidFill>
            <a:srgbClr val="00A8B5"/>
          </a:solidFill>
          <a:ln>
            <a:noFill/>
          </a:ln>
        </p:spPr>
        <p:txBody>
          <a:bodyPr wrap="square" lIns="0" tIns="0" rIns="0" bIns="0" rtlCol="0"/>
          <a:lstStyle/>
          <a:p>
            <a:endParaRPr sz="1092" dirty="0"/>
          </a:p>
        </p:txBody>
      </p:sp>
      <p:sp>
        <p:nvSpPr>
          <p:cNvPr id="47" name="object 22">
            <a:extLst>
              <a:ext uri="{FF2B5EF4-FFF2-40B4-BE49-F238E27FC236}">
                <a16:creationId xmlns:a16="http://schemas.microsoft.com/office/drawing/2014/main" id="{9583A541-204E-4A17-BE3F-E990668CEB8A}"/>
              </a:ext>
            </a:extLst>
          </p:cNvPr>
          <p:cNvSpPr/>
          <p:nvPr/>
        </p:nvSpPr>
        <p:spPr>
          <a:xfrm>
            <a:off x="11429975" y="3033294"/>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noFill/>
          </a:ln>
        </p:spPr>
        <p:txBody>
          <a:bodyPr wrap="square" lIns="0" tIns="0" rIns="0" bIns="0" rtlCol="0"/>
          <a:lstStyle/>
          <a:p>
            <a:endParaRPr sz="1092"/>
          </a:p>
        </p:txBody>
      </p:sp>
      <p:sp>
        <p:nvSpPr>
          <p:cNvPr id="37" name="object 30">
            <a:extLst>
              <a:ext uri="{FF2B5EF4-FFF2-40B4-BE49-F238E27FC236}">
                <a16:creationId xmlns:a16="http://schemas.microsoft.com/office/drawing/2014/main" id="{F680A927-ADF1-4BAE-9134-589152C00789}"/>
              </a:ext>
            </a:extLst>
          </p:cNvPr>
          <p:cNvSpPr/>
          <p:nvPr/>
        </p:nvSpPr>
        <p:spPr>
          <a:xfrm>
            <a:off x="8382000" y="0"/>
            <a:ext cx="762096" cy="762043"/>
          </a:xfrm>
          <a:custGeom>
            <a:avLst/>
            <a:gdLst/>
            <a:ahLst/>
            <a:cxnLst/>
            <a:rect l="l" t="t" r="r" b="b"/>
            <a:pathLst>
              <a:path w="1256665" h="1256665">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64" name="object 30">
            <a:extLst>
              <a:ext uri="{FF2B5EF4-FFF2-40B4-BE49-F238E27FC236}">
                <a16:creationId xmlns:a16="http://schemas.microsoft.com/office/drawing/2014/main" id="{6C67A423-A4D1-42D4-9E9F-95F40382A815}"/>
              </a:ext>
            </a:extLst>
          </p:cNvPr>
          <p:cNvSpPr/>
          <p:nvPr/>
        </p:nvSpPr>
        <p:spPr>
          <a:xfrm>
            <a:off x="7528992" y="0"/>
            <a:ext cx="762096" cy="762043"/>
          </a:xfrm>
          <a:custGeom>
            <a:avLst/>
            <a:gdLst/>
            <a:ahLst/>
            <a:cxnLst/>
            <a:rect l="l" t="t" r="r" b="b"/>
            <a:pathLst>
              <a:path w="1256665" h="1256665">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5" name="object 20">
            <a:extLst>
              <a:ext uri="{FF2B5EF4-FFF2-40B4-BE49-F238E27FC236}">
                <a16:creationId xmlns:a16="http://schemas.microsoft.com/office/drawing/2014/main" id="{E900A6AE-C4AD-4A73-97D6-83C634DB7BF2}"/>
              </a:ext>
            </a:extLst>
          </p:cNvPr>
          <p:cNvSpPr/>
          <p:nvPr/>
        </p:nvSpPr>
        <p:spPr>
          <a:xfrm>
            <a:off x="9906000" y="4543296"/>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pic>
        <p:nvPicPr>
          <p:cNvPr id="69" name="Bild 68">
            <a:extLst>
              <a:ext uri="{FF2B5EF4-FFF2-40B4-BE49-F238E27FC236}">
                <a16:creationId xmlns:a16="http://schemas.microsoft.com/office/drawing/2014/main" id="{39A59E2E-3511-4D84-87B4-E093DD7B80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5864" y="4738910"/>
            <a:ext cx="406272" cy="361105"/>
          </a:xfrm>
          <a:prstGeom prst="rect">
            <a:avLst/>
          </a:prstGeom>
        </p:spPr>
      </p:pic>
      <p:sp>
        <p:nvSpPr>
          <p:cNvPr id="33" name="object 34">
            <a:extLst>
              <a:ext uri="{FF2B5EF4-FFF2-40B4-BE49-F238E27FC236}">
                <a16:creationId xmlns:a16="http://schemas.microsoft.com/office/drawing/2014/main" id="{273A0587-AB91-4B13-9A65-2F23BD82CBF6}"/>
              </a:ext>
            </a:extLst>
          </p:cNvPr>
          <p:cNvSpPr/>
          <p:nvPr/>
        </p:nvSpPr>
        <p:spPr>
          <a:xfrm>
            <a:off x="11446275" y="5323698"/>
            <a:ext cx="749283" cy="783367"/>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noFill/>
          </a:ln>
        </p:spPr>
        <p:txBody>
          <a:bodyPr wrap="square" lIns="0" tIns="0" rIns="0" bIns="0" rtlCol="0"/>
          <a:lstStyle/>
          <a:p>
            <a:endParaRPr sz="1092"/>
          </a:p>
        </p:txBody>
      </p:sp>
      <p:grpSp>
        <p:nvGrpSpPr>
          <p:cNvPr id="81" name="Grupp 80">
            <a:extLst>
              <a:ext uri="{FF2B5EF4-FFF2-40B4-BE49-F238E27FC236}">
                <a16:creationId xmlns:a16="http://schemas.microsoft.com/office/drawing/2014/main" id="{05908D28-CD15-47E5-9412-6DEA446065EB}"/>
              </a:ext>
            </a:extLst>
          </p:cNvPr>
          <p:cNvGrpSpPr/>
          <p:nvPr userDrawn="1"/>
        </p:nvGrpSpPr>
        <p:grpSpPr>
          <a:xfrm>
            <a:off x="11446275" y="5356180"/>
            <a:ext cx="745795" cy="725013"/>
            <a:chOff x="18847552" y="2513012"/>
            <a:chExt cx="1256665" cy="1256665"/>
          </a:xfrm>
        </p:grpSpPr>
        <p:sp>
          <p:nvSpPr>
            <p:cNvPr id="48" name="object 23">
              <a:extLst>
                <a:ext uri="{FF2B5EF4-FFF2-40B4-BE49-F238E27FC236}">
                  <a16:creationId xmlns:a16="http://schemas.microsoft.com/office/drawing/2014/main" id="{7520C644-AC47-4672-9F7A-7E2AE6C3A9F9}"/>
                </a:ext>
              </a:extLst>
            </p:cNvPr>
            <p:cNvSpPr/>
            <p:nvPr/>
          </p:nvSpPr>
          <p:spPr>
            <a:xfrm>
              <a:off x="18847552" y="2513012"/>
              <a:ext cx="1256665" cy="1256665"/>
            </a:xfrm>
            <a:custGeom>
              <a:avLst/>
              <a:gdLst/>
              <a:ahLst/>
              <a:cxnLst/>
              <a:rect l="l" t="t" r="r" b="b"/>
              <a:pathLst>
                <a:path w="1256665" h="1256664">
                  <a:moveTo>
                    <a:pt x="1256506" y="0"/>
                  </a:moveTo>
                  <a:lnTo>
                    <a:pt x="0" y="0"/>
                  </a:lnTo>
                  <a:lnTo>
                    <a:pt x="0" y="1256506"/>
                  </a:lnTo>
                  <a:lnTo>
                    <a:pt x="1256506" y="1256506"/>
                  </a:lnTo>
                  <a:lnTo>
                    <a:pt x="1256506" y="0"/>
                  </a:lnTo>
                  <a:close/>
                </a:path>
              </a:pathLst>
            </a:custGeom>
            <a:solidFill>
              <a:srgbClr val="F5821F"/>
            </a:solidFill>
          </p:spPr>
          <p:txBody>
            <a:bodyPr wrap="square" lIns="0" tIns="0" rIns="0" bIns="0" rtlCol="0"/>
            <a:lstStyle/>
            <a:p>
              <a:endParaRPr sz="1092"/>
            </a:p>
          </p:txBody>
        </p:sp>
        <p:sp>
          <p:nvSpPr>
            <p:cNvPr id="49" name="object 24">
              <a:extLst>
                <a:ext uri="{FF2B5EF4-FFF2-40B4-BE49-F238E27FC236}">
                  <a16:creationId xmlns:a16="http://schemas.microsoft.com/office/drawing/2014/main" id="{213373EB-77D5-4F1B-B750-747FFF02CB1F}"/>
                </a:ext>
              </a:extLst>
            </p:cNvPr>
            <p:cNvSpPr/>
            <p:nvPr/>
          </p:nvSpPr>
          <p:spPr>
            <a:xfrm>
              <a:off x="19153489" y="2868390"/>
              <a:ext cx="645160" cy="563880"/>
            </a:xfrm>
            <a:custGeom>
              <a:avLst/>
              <a:gdLst/>
              <a:ahLst/>
              <a:cxnLst/>
              <a:rect l="l" t="t" r="r" b="b"/>
              <a:pathLst>
                <a:path w="645159" h="563879">
                  <a:moveTo>
                    <a:pt x="462536" y="0"/>
                  </a:moveTo>
                  <a:lnTo>
                    <a:pt x="420895" y="8570"/>
                  </a:lnTo>
                  <a:lnTo>
                    <a:pt x="381752" y="27086"/>
                  </a:lnTo>
                  <a:lnTo>
                    <a:pt x="347130" y="55142"/>
                  </a:lnTo>
                  <a:lnTo>
                    <a:pt x="322314" y="80712"/>
                  </a:lnTo>
                  <a:lnTo>
                    <a:pt x="297498" y="55142"/>
                  </a:lnTo>
                  <a:lnTo>
                    <a:pt x="262924" y="27086"/>
                  </a:lnTo>
                  <a:lnTo>
                    <a:pt x="223794" y="8570"/>
                  </a:lnTo>
                  <a:lnTo>
                    <a:pt x="182144" y="0"/>
                  </a:lnTo>
                  <a:lnTo>
                    <a:pt x="140012" y="1779"/>
                  </a:lnTo>
                  <a:lnTo>
                    <a:pt x="99434" y="14315"/>
                  </a:lnTo>
                  <a:lnTo>
                    <a:pt x="62448" y="38011"/>
                  </a:lnTo>
                  <a:lnTo>
                    <a:pt x="29140" y="75772"/>
                  </a:lnTo>
                  <a:lnTo>
                    <a:pt x="8324" y="119653"/>
                  </a:lnTo>
                  <a:lnTo>
                    <a:pt x="0" y="166831"/>
                  </a:lnTo>
                  <a:lnTo>
                    <a:pt x="4167" y="214481"/>
                  </a:lnTo>
                  <a:lnTo>
                    <a:pt x="20826" y="259778"/>
                  </a:lnTo>
                  <a:lnTo>
                    <a:pt x="49977" y="299899"/>
                  </a:lnTo>
                  <a:lnTo>
                    <a:pt x="293718" y="551587"/>
                  </a:lnTo>
                  <a:lnTo>
                    <a:pt x="322251" y="563776"/>
                  </a:lnTo>
                  <a:lnTo>
                    <a:pt x="337439" y="560728"/>
                  </a:lnTo>
                  <a:lnTo>
                    <a:pt x="594536" y="299899"/>
                  </a:lnTo>
                  <a:lnTo>
                    <a:pt x="623740" y="259778"/>
                  </a:lnTo>
                  <a:lnTo>
                    <a:pt x="640435" y="214481"/>
                  </a:lnTo>
                  <a:lnTo>
                    <a:pt x="644624" y="166831"/>
                  </a:lnTo>
                  <a:lnTo>
                    <a:pt x="636311" y="119653"/>
                  </a:lnTo>
                  <a:lnTo>
                    <a:pt x="615499" y="75772"/>
                  </a:lnTo>
                  <a:lnTo>
                    <a:pt x="582191" y="38011"/>
                  </a:lnTo>
                  <a:lnTo>
                    <a:pt x="545210" y="14315"/>
                  </a:lnTo>
                  <a:lnTo>
                    <a:pt x="504650" y="1779"/>
                  </a:lnTo>
                  <a:lnTo>
                    <a:pt x="462536" y="0"/>
                  </a:lnTo>
                  <a:close/>
                </a:path>
              </a:pathLst>
            </a:custGeom>
            <a:solidFill>
              <a:srgbClr val="FFFFFF"/>
            </a:solidFill>
          </p:spPr>
          <p:txBody>
            <a:bodyPr wrap="square" lIns="0" tIns="0" rIns="0" bIns="0" rtlCol="0"/>
            <a:lstStyle/>
            <a:p>
              <a:endParaRPr sz="1092"/>
            </a:p>
          </p:txBody>
        </p:sp>
      </p:grpSp>
      <p:sp>
        <p:nvSpPr>
          <p:cNvPr id="27" name="object 40">
            <a:extLst>
              <a:ext uri="{FF2B5EF4-FFF2-40B4-BE49-F238E27FC236}">
                <a16:creationId xmlns:a16="http://schemas.microsoft.com/office/drawing/2014/main" id="{D58FFFDE-01D8-460C-9BC5-634207777DF2}"/>
              </a:ext>
            </a:extLst>
          </p:cNvPr>
          <p:cNvSpPr/>
          <p:nvPr userDrawn="1"/>
        </p:nvSpPr>
        <p:spPr>
          <a:xfrm>
            <a:off x="10658790" y="3772608"/>
            <a:ext cx="780970" cy="762043"/>
          </a:xfrm>
          <a:custGeom>
            <a:avLst/>
            <a:gdLst/>
            <a:ahLst/>
            <a:cxnLst/>
            <a:rect l="l" t="t" r="r" b="b"/>
            <a:pathLst>
              <a:path w="1256665" h="1256664">
                <a:moveTo>
                  <a:pt x="0" y="1256464"/>
                </a:moveTo>
                <a:lnTo>
                  <a:pt x="1256453" y="1256464"/>
                </a:lnTo>
                <a:lnTo>
                  <a:pt x="1256453" y="0"/>
                </a:lnTo>
                <a:lnTo>
                  <a:pt x="0" y="0"/>
                </a:lnTo>
                <a:lnTo>
                  <a:pt x="0" y="1256464"/>
                </a:lnTo>
                <a:close/>
              </a:path>
            </a:pathLst>
          </a:custGeom>
          <a:ln w="20941">
            <a:solidFill>
              <a:srgbClr val="FFFFFF"/>
            </a:solidFill>
          </a:ln>
        </p:spPr>
        <p:txBody>
          <a:bodyPr wrap="square" lIns="0" tIns="0" rIns="0" bIns="0" rtlCol="0"/>
          <a:lstStyle/>
          <a:p>
            <a:endParaRPr sz="1092"/>
          </a:p>
        </p:txBody>
      </p:sp>
      <p:grpSp>
        <p:nvGrpSpPr>
          <p:cNvPr id="80" name="Grupp 79">
            <a:extLst>
              <a:ext uri="{FF2B5EF4-FFF2-40B4-BE49-F238E27FC236}">
                <a16:creationId xmlns:a16="http://schemas.microsoft.com/office/drawing/2014/main" id="{00A59E2A-9455-430D-9822-171CC0F3F3A2}"/>
              </a:ext>
            </a:extLst>
          </p:cNvPr>
          <p:cNvGrpSpPr/>
          <p:nvPr userDrawn="1"/>
        </p:nvGrpSpPr>
        <p:grpSpPr>
          <a:xfrm>
            <a:off x="9915236" y="5328382"/>
            <a:ext cx="746283" cy="762043"/>
            <a:chOff x="16334581" y="3770174"/>
            <a:chExt cx="1256665" cy="1256665"/>
          </a:xfrm>
        </p:grpSpPr>
        <p:sp>
          <p:nvSpPr>
            <p:cNvPr id="43" name="object 18">
              <a:extLst>
                <a:ext uri="{FF2B5EF4-FFF2-40B4-BE49-F238E27FC236}">
                  <a16:creationId xmlns:a16="http://schemas.microsoft.com/office/drawing/2014/main" id="{4DC691C4-05A8-475C-8ABA-45762C439F84}"/>
                </a:ext>
              </a:extLst>
            </p:cNvPr>
            <p:cNvSpPr/>
            <p:nvPr/>
          </p:nvSpPr>
          <p:spPr>
            <a:xfrm>
              <a:off x="16334581" y="3770174"/>
              <a:ext cx="1256665" cy="1256665"/>
            </a:xfrm>
            <a:custGeom>
              <a:avLst/>
              <a:gdLst/>
              <a:ahLst/>
              <a:cxnLst/>
              <a:rect l="l" t="t" r="r" b="b"/>
              <a:pathLst>
                <a:path w="1256665" h="1256664">
                  <a:moveTo>
                    <a:pt x="1256506" y="0"/>
                  </a:moveTo>
                  <a:lnTo>
                    <a:pt x="0" y="0"/>
                  </a:lnTo>
                  <a:lnTo>
                    <a:pt x="0" y="1256506"/>
                  </a:lnTo>
                  <a:lnTo>
                    <a:pt x="1256506" y="1256506"/>
                  </a:lnTo>
                  <a:lnTo>
                    <a:pt x="1256506" y="0"/>
                  </a:lnTo>
                  <a:close/>
                </a:path>
              </a:pathLst>
            </a:custGeom>
            <a:solidFill>
              <a:srgbClr val="FFCC00"/>
            </a:solidFill>
          </p:spPr>
          <p:txBody>
            <a:bodyPr wrap="square" lIns="0" tIns="0" rIns="0" bIns="0" rtlCol="0"/>
            <a:lstStyle/>
            <a:p>
              <a:endParaRPr sz="1092"/>
            </a:p>
          </p:txBody>
        </p:sp>
        <p:pic>
          <p:nvPicPr>
            <p:cNvPr id="65" name="Bild 64">
              <a:extLst>
                <a:ext uri="{FF2B5EF4-FFF2-40B4-BE49-F238E27FC236}">
                  <a16:creationId xmlns:a16="http://schemas.microsoft.com/office/drawing/2014/main" id="{7BDF0916-75F8-427B-B51D-DF5176DB0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25003" y="4039468"/>
              <a:ext cx="444301" cy="646256"/>
            </a:xfrm>
            <a:prstGeom prst="rect">
              <a:avLst/>
            </a:prstGeom>
          </p:spPr>
        </p:pic>
      </p:grpSp>
      <p:sp>
        <p:nvSpPr>
          <p:cNvPr id="56" name="Platshållare för innehåll 2">
            <a:extLst>
              <a:ext uri="{FF2B5EF4-FFF2-40B4-BE49-F238E27FC236}">
                <a16:creationId xmlns:a16="http://schemas.microsoft.com/office/drawing/2014/main" id="{B6267C20-1990-4ADB-B7EA-33F6DC9B5AA7}"/>
              </a:ext>
            </a:extLst>
          </p:cNvPr>
          <p:cNvSpPr>
            <a:spLocks noGrp="1"/>
          </p:cNvSpPr>
          <p:nvPr userDrawn="1">
            <p:ph idx="10" hasCustomPrompt="1"/>
          </p:nvPr>
        </p:nvSpPr>
        <p:spPr>
          <a:xfrm>
            <a:off x="661929" y="2175735"/>
            <a:ext cx="8306579" cy="2477159"/>
          </a:xfrm>
          <a:prstGeom prst="rect">
            <a:avLst/>
          </a:prstGeom>
        </p:spPr>
        <p:txBody>
          <a:bodyPr/>
          <a:lstStyle>
            <a:lvl1pPr>
              <a:spcAft>
                <a:spcPts val="0"/>
              </a:spcAft>
              <a:defRPr sz="1800" b="0" baseline="0">
                <a:solidFill>
                  <a:schemeClr val="tx1"/>
                </a:solidFill>
                <a:latin typeface="Source Sans Pro Semibold" panose="020B0603030403020204" pitchFamily="34" charset="0"/>
              </a:defRPr>
            </a:lvl1pPr>
            <a:lvl2pPr marL="216000" indent="0">
              <a:spcAft>
                <a:spcPts val="0"/>
              </a:spcAft>
              <a:buNone/>
              <a:defRPr sz="18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(Rubrik)</a:t>
            </a:r>
          </a:p>
          <a:p>
            <a:pPr lvl="1"/>
            <a:r>
              <a:rPr lang="sv-SE" dirty="0"/>
              <a:t>Nivå 2 (Brödtext)</a:t>
            </a:r>
          </a:p>
        </p:txBody>
      </p:sp>
      <p:sp>
        <p:nvSpPr>
          <p:cNvPr id="60" name="Rubrik 1">
            <a:extLst>
              <a:ext uri="{FF2B5EF4-FFF2-40B4-BE49-F238E27FC236}">
                <a16:creationId xmlns:a16="http://schemas.microsoft.com/office/drawing/2014/main" id="{45ACA3C0-19E6-4700-A016-474FC7085E18}"/>
              </a:ext>
            </a:extLst>
          </p:cNvPr>
          <p:cNvSpPr>
            <a:spLocks noGrp="1"/>
          </p:cNvSpPr>
          <p:nvPr userDrawn="1">
            <p:ph type="ctrTitle" hasCustomPrompt="1"/>
          </p:nvPr>
        </p:nvSpPr>
        <p:spPr>
          <a:xfrm>
            <a:off x="661930" y="381021"/>
            <a:ext cx="7327526"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dirty="0"/>
              <a:t>En kort rubrik (max en rad)</a:t>
            </a:r>
          </a:p>
        </p:txBody>
      </p:sp>
      <p:sp>
        <p:nvSpPr>
          <p:cNvPr id="61" name="textruta 60">
            <a:extLst>
              <a:ext uri="{FF2B5EF4-FFF2-40B4-BE49-F238E27FC236}">
                <a16:creationId xmlns:a16="http://schemas.microsoft.com/office/drawing/2014/main" id="{99CE1EEF-2067-43EC-8562-3A124ED7B4CF}"/>
              </a:ext>
            </a:extLst>
          </p:cNvPr>
          <p:cNvSpPr txBox="1"/>
          <p:nvPr userDrawn="1"/>
        </p:nvSpPr>
        <p:spPr>
          <a:xfrm>
            <a:off x="351988" y="6309464"/>
            <a:ext cx="2381111" cy="276999"/>
          </a:xfrm>
          <a:prstGeom prst="rect">
            <a:avLst/>
          </a:prstGeom>
          <a:noFill/>
        </p:spPr>
        <p:txBody>
          <a:bodyPr wrap="square" rtlCol="0">
            <a:spAutoFit/>
          </a:bodyPr>
          <a:lstStyle/>
          <a:p>
            <a:r>
              <a:rPr lang="sv-SE" sz="1200" dirty="0">
                <a:solidFill>
                  <a:srgbClr val="4A4A49"/>
                </a:solidFill>
                <a:latin typeface="Source Sans Pro Semibold" panose="020B0603030403020204" pitchFamily="34" charset="0"/>
                <a:ea typeface="Source Sans Pro Semibold" panose="020B0603030403020204" pitchFamily="34" charset="0"/>
              </a:rPr>
              <a:t>VISION SKÖVDE 2040 </a:t>
            </a:r>
          </a:p>
        </p:txBody>
      </p:sp>
      <p:pic>
        <p:nvPicPr>
          <p:cNvPr id="62" name="Bildobjekt 61">
            <a:extLst>
              <a:ext uri="{FF2B5EF4-FFF2-40B4-BE49-F238E27FC236}">
                <a16:creationId xmlns:a16="http://schemas.microsoft.com/office/drawing/2014/main" id="{5958C192-9AFA-4150-BB24-314CC06818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grpSp>
        <p:nvGrpSpPr>
          <p:cNvPr id="63" name="Grupp 62">
            <a:extLst>
              <a:ext uri="{FF2B5EF4-FFF2-40B4-BE49-F238E27FC236}">
                <a16:creationId xmlns:a16="http://schemas.microsoft.com/office/drawing/2014/main" id="{D95103C5-FBFE-49E1-BD98-8D815E5CE659}"/>
              </a:ext>
            </a:extLst>
          </p:cNvPr>
          <p:cNvGrpSpPr/>
          <p:nvPr userDrawn="1"/>
        </p:nvGrpSpPr>
        <p:grpSpPr>
          <a:xfrm>
            <a:off x="10652245" y="6101032"/>
            <a:ext cx="762096" cy="803924"/>
            <a:chOff x="13821568" y="0"/>
            <a:chExt cx="1256665" cy="1325730"/>
          </a:xfrm>
        </p:grpSpPr>
        <p:grpSp>
          <p:nvGrpSpPr>
            <p:cNvPr id="66" name="Grupp 65">
              <a:extLst>
                <a:ext uri="{FF2B5EF4-FFF2-40B4-BE49-F238E27FC236}">
                  <a16:creationId xmlns:a16="http://schemas.microsoft.com/office/drawing/2014/main" id="{06EC9B5B-41FF-41A0-B0F0-D944E5255B84}"/>
                </a:ext>
              </a:extLst>
            </p:cNvPr>
            <p:cNvGrpSpPr/>
            <p:nvPr userDrawn="1"/>
          </p:nvGrpSpPr>
          <p:grpSpPr>
            <a:xfrm>
              <a:off x="13821568" y="0"/>
              <a:ext cx="1256665" cy="1325730"/>
              <a:chOff x="13821568" y="0"/>
              <a:chExt cx="1256665" cy="1325730"/>
            </a:xfrm>
          </p:grpSpPr>
          <p:sp>
            <p:nvSpPr>
              <p:cNvPr id="71" name="object 27">
                <a:extLst>
                  <a:ext uri="{FF2B5EF4-FFF2-40B4-BE49-F238E27FC236}">
                    <a16:creationId xmlns:a16="http://schemas.microsoft.com/office/drawing/2014/main" id="{EBC4C939-65A8-4950-B8E1-712D821F799E}"/>
                  </a:ext>
                </a:extLst>
              </p:cNvPr>
              <p:cNvSpPr/>
              <p:nvPr/>
            </p:nvSpPr>
            <p:spPr>
              <a:xfrm>
                <a:off x="13821568" y="0"/>
                <a:ext cx="1256665" cy="1256665"/>
              </a:xfrm>
              <a:custGeom>
                <a:avLst/>
                <a:gdLst/>
                <a:ahLst/>
                <a:cxnLst/>
                <a:rect l="l" t="t" r="r" b="b"/>
                <a:pathLst>
                  <a:path w="1256665" h="1256665">
                    <a:moveTo>
                      <a:pt x="1256506" y="0"/>
                    </a:moveTo>
                    <a:lnTo>
                      <a:pt x="0" y="0"/>
                    </a:lnTo>
                    <a:lnTo>
                      <a:pt x="0" y="1256485"/>
                    </a:lnTo>
                    <a:lnTo>
                      <a:pt x="1256506" y="1256485"/>
                    </a:lnTo>
                    <a:lnTo>
                      <a:pt x="1256506" y="0"/>
                    </a:lnTo>
                    <a:close/>
                  </a:path>
                </a:pathLst>
              </a:custGeom>
              <a:solidFill>
                <a:srgbClr val="EB155A"/>
              </a:solidFill>
            </p:spPr>
            <p:txBody>
              <a:bodyPr wrap="square" lIns="0" tIns="0" rIns="0" bIns="0" rtlCol="0"/>
              <a:lstStyle/>
              <a:p>
                <a:endParaRPr sz="1092" dirty="0"/>
              </a:p>
            </p:txBody>
          </p:sp>
          <p:pic>
            <p:nvPicPr>
              <p:cNvPr id="72" name="Bild 71">
                <a:extLst>
                  <a:ext uri="{FF2B5EF4-FFF2-40B4-BE49-F238E27FC236}">
                    <a16:creationId xmlns:a16="http://schemas.microsoft.com/office/drawing/2014/main" id="{F8F0E9C7-7FE6-462F-A56C-55FD9A3ADB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55247" y="357968"/>
                <a:ext cx="846792" cy="967762"/>
              </a:xfrm>
              <a:prstGeom prst="rect">
                <a:avLst/>
              </a:prstGeom>
            </p:spPr>
          </p:pic>
        </p:grpSp>
        <p:pic>
          <p:nvPicPr>
            <p:cNvPr id="70" name="object 29">
              <a:extLst>
                <a:ext uri="{FF2B5EF4-FFF2-40B4-BE49-F238E27FC236}">
                  <a16:creationId xmlns:a16="http://schemas.microsoft.com/office/drawing/2014/main" id="{A4D6595C-BDC6-4BFF-A730-6485800B39D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4320973" y="391291"/>
              <a:ext cx="92686" cy="182811"/>
            </a:xfrm>
            <a:prstGeom prst="rect">
              <a:avLst/>
            </a:prstGeom>
          </p:spPr>
        </p:pic>
      </p:grpSp>
      <p:sp>
        <p:nvSpPr>
          <p:cNvPr id="42" name="object 56">
            <a:extLst>
              <a:ext uri="{FF2B5EF4-FFF2-40B4-BE49-F238E27FC236}">
                <a16:creationId xmlns:a16="http://schemas.microsoft.com/office/drawing/2014/main" id="{9A7B45E5-2E91-4295-B746-4191068C0511}"/>
              </a:ext>
            </a:extLst>
          </p:cNvPr>
          <p:cNvSpPr/>
          <p:nvPr/>
        </p:nvSpPr>
        <p:spPr>
          <a:xfrm>
            <a:off x="9131097" y="6107203"/>
            <a:ext cx="776050" cy="757818"/>
          </a:xfrm>
          <a:custGeom>
            <a:avLst/>
            <a:gdLst/>
            <a:ahLst/>
            <a:cxnLst/>
            <a:rect l="l" t="t" r="r" b="b"/>
            <a:pathLst>
              <a:path w="1256665" h="1256664">
                <a:moveTo>
                  <a:pt x="1256506" y="0"/>
                </a:moveTo>
                <a:lnTo>
                  <a:pt x="0" y="0"/>
                </a:lnTo>
                <a:lnTo>
                  <a:pt x="0" y="1256506"/>
                </a:lnTo>
                <a:lnTo>
                  <a:pt x="1256506" y="1256506"/>
                </a:lnTo>
                <a:lnTo>
                  <a:pt x="1256506" y="0"/>
                </a:lnTo>
                <a:close/>
              </a:path>
            </a:pathLst>
          </a:custGeom>
          <a:solidFill>
            <a:srgbClr val="00A65D"/>
          </a:solidFill>
        </p:spPr>
        <p:txBody>
          <a:bodyPr wrap="square" lIns="0" tIns="0" rIns="0" bIns="0" rtlCol="0"/>
          <a:lstStyle/>
          <a:p>
            <a:endParaRPr sz="1092" dirty="0"/>
          </a:p>
        </p:txBody>
      </p:sp>
      <p:pic>
        <p:nvPicPr>
          <p:cNvPr id="44" name="Bild 43">
            <a:extLst>
              <a:ext uri="{FF2B5EF4-FFF2-40B4-BE49-F238E27FC236}">
                <a16:creationId xmlns:a16="http://schemas.microsoft.com/office/drawing/2014/main" id="{DE283DF1-30E9-4703-889F-4363B310632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15532" y="6284413"/>
            <a:ext cx="405902" cy="398519"/>
          </a:xfrm>
          <a:prstGeom prst="rect">
            <a:avLst/>
          </a:prstGeom>
        </p:spPr>
      </p:pic>
      <p:pic>
        <p:nvPicPr>
          <p:cNvPr id="46" name="object 20">
            <a:extLst>
              <a:ext uri="{FF2B5EF4-FFF2-40B4-BE49-F238E27FC236}">
                <a16:creationId xmlns:a16="http://schemas.microsoft.com/office/drawing/2014/main" id="{232315B9-EEF1-4171-99E6-A1F47F23247E}"/>
              </a:ext>
            </a:extLst>
          </p:cNvPr>
          <p:cNvPicPr/>
          <p:nvPr userDrawn="1"/>
        </p:nvPicPr>
        <p:blipFill>
          <a:blip r:embed="rId12" cstate="print"/>
          <a:stretch>
            <a:fillRect/>
          </a:stretch>
        </p:blipFill>
        <p:spPr>
          <a:xfrm>
            <a:off x="11449814" y="6107203"/>
            <a:ext cx="749283" cy="762043"/>
          </a:xfrm>
          <a:prstGeom prst="rect">
            <a:avLst/>
          </a:prstGeom>
        </p:spPr>
      </p:pic>
    </p:spTree>
    <p:extLst>
      <p:ext uri="{BB962C8B-B14F-4D97-AF65-F5344CB8AC3E}">
        <p14:creationId xmlns:p14="http://schemas.microsoft.com/office/powerpoint/2010/main" val="3007929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sion Skövde 2040_2">
    <p:spTree>
      <p:nvGrpSpPr>
        <p:cNvPr id="1" name=""/>
        <p:cNvGrpSpPr/>
        <p:nvPr/>
      </p:nvGrpSpPr>
      <p:grpSpPr>
        <a:xfrm>
          <a:off x="0" y="0"/>
          <a:ext cx="0" cy="0"/>
          <a:chOff x="0" y="0"/>
          <a:chExt cx="0" cy="0"/>
        </a:xfrm>
      </p:grpSpPr>
      <p:sp>
        <p:nvSpPr>
          <p:cNvPr id="15" name="object 19">
            <a:extLst>
              <a:ext uri="{FF2B5EF4-FFF2-40B4-BE49-F238E27FC236}">
                <a16:creationId xmlns:a16="http://schemas.microsoft.com/office/drawing/2014/main" id="{248A4F9E-4873-4889-A9C1-12F818922C72}"/>
              </a:ext>
            </a:extLst>
          </p:cNvPr>
          <p:cNvSpPr/>
          <p:nvPr/>
        </p:nvSpPr>
        <p:spPr>
          <a:xfrm>
            <a:off x="5334000" y="761947"/>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22" name="object 34">
            <a:extLst>
              <a:ext uri="{FF2B5EF4-FFF2-40B4-BE49-F238E27FC236}">
                <a16:creationId xmlns:a16="http://schemas.microsoft.com/office/drawing/2014/main" id="{120316A3-24D1-41B9-AC83-C150C4FDA3F1}"/>
              </a:ext>
            </a:extLst>
          </p:cNvPr>
          <p:cNvSpPr/>
          <p:nvPr userDrawn="1"/>
        </p:nvSpPr>
        <p:spPr>
          <a:xfrm>
            <a:off x="9144000" y="761947"/>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37" name="object 51">
            <a:extLst>
              <a:ext uri="{FF2B5EF4-FFF2-40B4-BE49-F238E27FC236}">
                <a16:creationId xmlns:a16="http://schemas.microsoft.com/office/drawing/2014/main" id="{BA50810A-4045-402A-A28B-C6BBFDA71BF6}"/>
              </a:ext>
            </a:extLst>
          </p:cNvPr>
          <p:cNvSpPr/>
          <p:nvPr userDrawn="1"/>
        </p:nvSpPr>
        <p:spPr>
          <a:xfrm>
            <a:off x="4572000" y="761947"/>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0" name="object 54">
            <a:extLst>
              <a:ext uri="{FF2B5EF4-FFF2-40B4-BE49-F238E27FC236}">
                <a16:creationId xmlns:a16="http://schemas.microsoft.com/office/drawing/2014/main" id="{11B10692-BF6F-4293-92B1-E67C2855E7F2}"/>
              </a:ext>
            </a:extLst>
          </p:cNvPr>
          <p:cNvSpPr/>
          <p:nvPr userDrawn="1"/>
        </p:nvSpPr>
        <p:spPr>
          <a:xfrm>
            <a:off x="3810000" y="0"/>
            <a:ext cx="762096" cy="762043"/>
          </a:xfrm>
          <a:custGeom>
            <a:avLst/>
            <a:gdLst/>
            <a:ahLst/>
            <a:cxnLst/>
            <a:rect l="l" t="t" r="r" b="b"/>
            <a:pathLst>
              <a:path w="1256665" h="1256665">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4" name="object 58">
            <a:extLst>
              <a:ext uri="{FF2B5EF4-FFF2-40B4-BE49-F238E27FC236}">
                <a16:creationId xmlns:a16="http://schemas.microsoft.com/office/drawing/2014/main" id="{E027267F-C40D-40C0-AAC3-15A7CE0C7010}"/>
              </a:ext>
            </a:extLst>
          </p:cNvPr>
          <p:cNvSpPr/>
          <p:nvPr/>
        </p:nvSpPr>
        <p:spPr>
          <a:xfrm>
            <a:off x="6858000" y="761972"/>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6" name="object 60">
            <a:extLst>
              <a:ext uri="{FF2B5EF4-FFF2-40B4-BE49-F238E27FC236}">
                <a16:creationId xmlns:a16="http://schemas.microsoft.com/office/drawing/2014/main" id="{C8E7D49F-844D-4536-831B-66C4D55771E2}"/>
              </a:ext>
            </a:extLst>
          </p:cNvPr>
          <p:cNvSpPr/>
          <p:nvPr/>
        </p:nvSpPr>
        <p:spPr>
          <a:xfrm>
            <a:off x="6099175" y="3175"/>
            <a:ext cx="759016" cy="758962"/>
          </a:xfrm>
          <a:custGeom>
            <a:avLst/>
            <a:gdLst/>
            <a:ahLst/>
            <a:cxnLst/>
            <a:rect l="l" t="t" r="r" b="b"/>
            <a:pathLst>
              <a:path w="1251584" h="1251585">
                <a:moveTo>
                  <a:pt x="0" y="1251270"/>
                </a:moveTo>
                <a:lnTo>
                  <a:pt x="1251270" y="1251270"/>
                </a:lnTo>
                <a:lnTo>
                  <a:pt x="1251270" y="0"/>
                </a:lnTo>
                <a:lnTo>
                  <a:pt x="0" y="0"/>
                </a:lnTo>
                <a:lnTo>
                  <a:pt x="0" y="1251270"/>
                </a:lnTo>
                <a:close/>
              </a:path>
            </a:pathLst>
          </a:custGeom>
          <a:ln w="20941">
            <a:solidFill>
              <a:srgbClr val="FFFFFF"/>
            </a:solidFill>
          </a:ln>
        </p:spPr>
        <p:txBody>
          <a:bodyPr wrap="square" lIns="0" tIns="0" rIns="0" bIns="0" rtlCol="0"/>
          <a:lstStyle/>
          <a:p>
            <a:endParaRPr sz="1092"/>
          </a:p>
        </p:txBody>
      </p:sp>
      <p:sp>
        <p:nvSpPr>
          <p:cNvPr id="48" name="object 62">
            <a:extLst>
              <a:ext uri="{FF2B5EF4-FFF2-40B4-BE49-F238E27FC236}">
                <a16:creationId xmlns:a16="http://schemas.microsoft.com/office/drawing/2014/main" id="{2F16266D-662F-48B5-A55A-CF042B8EB6D1}"/>
              </a:ext>
            </a:extLst>
          </p:cNvPr>
          <p:cNvSpPr/>
          <p:nvPr/>
        </p:nvSpPr>
        <p:spPr>
          <a:xfrm>
            <a:off x="7620000" y="0"/>
            <a:ext cx="762096" cy="762043"/>
          </a:xfrm>
          <a:custGeom>
            <a:avLst/>
            <a:gdLst/>
            <a:ahLst/>
            <a:cxnLst/>
            <a:rect l="l" t="t" r="r" b="b"/>
            <a:pathLst>
              <a:path w="1256665" h="1256665">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69" name="object 47">
            <a:extLst>
              <a:ext uri="{FF2B5EF4-FFF2-40B4-BE49-F238E27FC236}">
                <a16:creationId xmlns:a16="http://schemas.microsoft.com/office/drawing/2014/main" id="{A3691779-E526-4B00-8F5E-0E1D5B3EEC13}"/>
              </a:ext>
            </a:extLst>
          </p:cNvPr>
          <p:cNvSpPr/>
          <p:nvPr/>
        </p:nvSpPr>
        <p:spPr>
          <a:xfrm>
            <a:off x="735730" y="3799039"/>
            <a:ext cx="391638" cy="348098"/>
          </a:xfrm>
          <a:custGeom>
            <a:avLst/>
            <a:gdLst/>
            <a:ahLst/>
            <a:cxnLst/>
            <a:rect l="l" t="t" r="r" b="b"/>
            <a:pathLst>
              <a:path w="645794" h="574039">
                <a:moveTo>
                  <a:pt x="596754" y="0"/>
                </a:moveTo>
                <a:lnTo>
                  <a:pt x="587673" y="2202"/>
                </a:lnTo>
                <a:lnTo>
                  <a:pt x="580432" y="9546"/>
                </a:lnTo>
                <a:lnTo>
                  <a:pt x="549510" y="50354"/>
                </a:lnTo>
                <a:lnTo>
                  <a:pt x="510036" y="81234"/>
                </a:lnTo>
                <a:lnTo>
                  <a:pt x="463754" y="100788"/>
                </a:lnTo>
                <a:lnTo>
                  <a:pt x="412406" y="107617"/>
                </a:lnTo>
                <a:lnTo>
                  <a:pt x="322744" y="107617"/>
                </a:lnTo>
                <a:lnTo>
                  <a:pt x="273412" y="113303"/>
                </a:lnTo>
                <a:lnTo>
                  <a:pt x="228119" y="129498"/>
                </a:lnTo>
                <a:lnTo>
                  <a:pt x="188160" y="154909"/>
                </a:lnTo>
                <a:lnTo>
                  <a:pt x="154828" y="188241"/>
                </a:lnTo>
                <a:lnTo>
                  <a:pt x="129417" y="228200"/>
                </a:lnTo>
                <a:lnTo>
                  <a:pt x="113222" y="273493"/>
                </a:lnTo>
                <a:lnTo>
                  <a:pt x="107535" y="322825"/>
                </a:lnTo>
                <a:lnTo>
                  <a:pt x="107535" y="330667"/>
                </a:lnTo>
                <a:lnTo>
                  <a:pt x="109221" y="345798"/>
                </a:lnTo>
                <a:lnTo>
                  <a:pt x="141842" y="324423"/>
                </a:lnTo>
                <a:lnTo>
                  <a:pt x="178548" y="304621"/>
                </a:lnTo>
                <a:lnTo>
                  <a:pt x="219539" y="287017"/>
                </a:lnTo>
                <a:lnTo>
                  <a:pt x="265013" y="272236"/>
                </a:lnTo>
                <a:lnTo>
                  <a:pt x="315172" y="260904"/>
                </a:lnTo>
                <a:lnTo>
                  <a:pt x="370215" y="253647"/>
                </a:lnTo>
                <a:lnTo>
                  <a:pt x="430342" y="251089"/>
                </a:lnTo>
                <a:lnTo>
                  <a:pt x="440206" y="251089"/>
                </a:lnTo>
                <a:lnTo>
                  <a:pt x="448279" y="259162"/>
                </a:lnTo>
                <a:lnTo>
                  <a:pt x="448279" y="278889"/>
                </a:lnTo>
                <a:lnTo>
                  <a:pt x="440206" y="286951"/>
                </a:lnTo>
                <a:lnTo>
                  <a:pt x="430342" y="286951"/>
                </a:lnTo>
                <a:lnTo>
                  <a:pt x="357465" y="291023"/>
                </a:lnTo>
                <a:lnTo>
                  <a:pt x="292323" y="302395"/>
                </a:lnTo>
                <a:lnTo>
                  <a:pt x="234604" y="319803"/>
                </a:lnTo>
                <a:lnTo>
                  <a:pt x="183996" y="341981"/>
                </a:lnTo>
                <a:lnTo>
                  <a:pt x="140188" y="367666"/>
                </a:lnTo>
                <a:lnTo>
                  <a:pt x="102866" y="395592"/>
                </a:lnTo>
                <a:lnTo>
                  <a:pt x="71718" y="424494"/>
                </a:lnTo>
                <a:lnTo>
                  <a:pt x="46433" y="453109"/>
                </a:lnTo>
                <a:lnTo>
                  <a:pt x="12200" y="504416"/>
                </a:lnTo>
                <a:lnTo>
                  <a:pt x="0" y="538516"/>
                </a:lnTo>
                <a:lnTo>
                  <a:pt x="2806" y="551928"/>
                </a:lnTo>
                <a:lnTo>
                  <a:pt x="10426" y="563321"/>
                </a:lnTo>
                <a:lnTo>
                  <a:pt x="22240" y="571205"/>
                </a:lnTo>
                <a:lnTo>
                  <a:pt x="36240" y="573944"/>
                </a:lnTo>
                <a:lnTo>
                  <a:pt x="49696" y="571176"/>
                </a:lnTo>
                <a:lnTo>
                  <a:pt x="61135" y="563574"/>
                </a:lnTo>
                <a:lnTo>
                  <a:pt x="69086" y="551813"/>
                </a:lnTo>
                <a:lnTo>
                  <a:pt x="74352" y="540976"/>
                </a:lnTo>
                <a:lnTo>
                  <a:pt x="88581" y="517476"/>
                </a:lnTo>
                <a:lnTo>
                  <a:pt x="113210" y="485758"/>
                </a:lnTo>
                <a:lnTo>
                  <a:pt x="149681" y="450266"/>
                </a:lnTo>
                <a:lnTo>
                  <a:pt x="175308" y="479084"/>
                </a:lnTo>
                <a:lnTo>
                  <a:pt x="208257" y="504755"/>
                </a:lnTo>
                <a:lnTo>
                  <a:pt x="247997" y="524670"/>
                </a:lnTo>
                <a:lnTo>
                  <a:pt x="293995" y="536221"/>
                </a:lnTo>
                <a:lnTo>
                  <a:pt x="345717" y="536797"/>
                </a:lnTo>
                <a:lnTo>
                  <a:pt x="392364" y="529797"/>
                </a:lnTo>
                <a:lnTo>
                  <a:pt x="436103" y="516099"/>
                </a:lnTo>
                <a:lnTo>
                  <a:pt x="476611" y="496198"/>
                </a:lnTo>
                <a:lnTo>
                  <a:pt x="513565" y="470588"/>
                </a:lnTo>
                <a:lnTo>
                  <a:pt x="546641" y="439762"/>
                </a:lnTo>
                <a:lnTo>
                  <a:pt x="575516" y="404216"/>
                </a:lnTo>
                <a:lnTo>
                  <a:pt x="599866" y="364443"/>
                </a:lnTo>
                <a:lnTo>
                  <a:pt x="619368" y="320937"/>
                </a:lnTo>
                <a:lnTo>
                  <a:pt x="633698" y="274193"/>
                </a:lnTo>
                <a:lnTo>
                  <a:pt x="642534" y="224704"/>
                </a:lnTo>
                <a:lnTo>
                  <a:pt x="645551" y="172965"/>
                </a:lnTo>
                <a:lnTo>
                  <a:pt x="643326" y="130585"/>
                </a:lnTo>
                <a:lnTo>
                  <a:pt x="636836" y="88647"/>
                </a:lnTo>
                <a:lnTo>
                  <a:pt x="626352" y="48349"/>
                </a:lnTo>
                <a:lnTo>
                  <a:pt x="612148" y="10887"/>
                </a:lnTo>
                <a:lnTo>
                  <a:pt x="605602" y="2905"/>
                </a:lnTo>
                <a:lnTo>
                  <a:pt x="596754" y="0"/>
                </a:lnTo>
                <a:close/>
              </a:path>
            </a:pathLst>
          </a:custGeom>
          <a:solidFill>
            <a:srgbClr val="FFFFFF"/>
          </a:solidFill>
        </p:spPr>
        <p:txBody>
          <a:bodyPr wrap="square" lIns="0" tIns="0" rIns="0" bIns="0" rtlCol="0"/>
          <a:lstStyle/>
          <a:p>
            <a:endParaRPr sz="1092"/>
          </a:p>
        </p:txBody>
      </p:sp>
      <p:sp>
        <p:nvSpPr>
          <p:cNvPr id="70" name="object 48">
            <a:extLst>
              <a:ext uri="{FF2B5EF4-FFF2-40B4-BE49-F238E27FC236}">
                <a16:creationId xmlns:a16="http://schemas.microsoft.com/office/drawing/2014/main" id="{35C98FEC-AC87-4348-A11F-D3749453509B}"/>
              </a:ext>
            </a:extLst>
          </p:cNvPr>
          <p:cNvSpPr/>
          <p:nvPr/>
        </p:nvSpPr>
        <p:spPr>
          <a:xfrm>
            <a:off x="550681" y="3613831"/>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29" name="Platshållare för innehåll 2">
            <a:extLst>
              <a:ext uri="{FF2B5EF4-FFF2-40B4-BE49-F238E27FC236}">
                <a16:creationId xmlns:a16="http://schemas.microsoft.com/office/drawing/2014/main" id="{9BC39BE8-D2B8-40F9-9CC3-8ACBC952C021}"/>
              </a:ext>
            </a:extLst>
          </p:cNvPr>
          <p:cNvSpPr>
            <a:spLocks noGrp="1"/>
          </p:cNvSpPr>
          <p:nvPr userDrawn="1">
            <p:ph idx="10" hasCustomPrompt="1"/>
          </p:nvPr>
        </p:nvSpPr>
        <p:spPr>
          <a:xfrm>
            <a:off x="661769" y="2161738"/>
            <a:ext cx="8306740" cy="2562100"/>
          </a:xfrm>
          <a:prstGeom prst="rect">
            <a:avLst/>
          </a:prstGeom>
        </p:spPr>
        <p:txBody>
          <a:bodyPr/>
          <a:lstStyle>
            <a:lvl1pPr>
              <a:spcAft>
                <a:spcPts val="0"/>
              </a:spcAft>
              <a:defRPr sz="1800" b="0" baseline="0">
                <a:solidFill>
                  <a:schemeClr val="tx1"/>
                </a:solidFill>
                <a:latin typeface="Source Sans Pro Semibold" panose="020B0603030403020204" pitchFamily="34" charset="0"/>
              </a:defRPr>
            </a:lvl1pPr>
            <a:lvl2pPr marL="216000" indent="0">
              <a:spcAft>
                <a:spcPts val="0"/>
              </a:spcAft>
              <a:buNone/>
              <a:defRPr sz="18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(Rubrik)</a:t>
            </a:r>
          </a:p>
          <a:p>
            <a:pPr lvl="1"/>
            <a:r>
              <a:rPr lang="sv-SE" dirty="0"/>
              <a:t>Nivå 2 (Brödtext)</a:t>
            </a:r>
          </a:p>
        </p:txBody>
      </p:sp>
      <p:sp>
        <p:nvSpPr>
          <p:cNvPr id="30" name="Rubrik 1">
            <a:extLst>
              <a:ext uri="{FF2B5EF4-FFF2-40B4-BE49-F238E27FC236}">
                <a16:creationId xmlns:a16="http://schemas.microsoft.com/office/drawing/2014/main" id="{D0C84647-AC5E-46F6-B73B-2C82F3352778}"/>
              </a:ext>
            </a:extLst>
          </p:cNvPr>
          <p:cNvSpPr>
            <a:spLocks noGrp="1"/>
          </p:cNvSpPr>
          <p:nvPr userDrawn="1">
            <p:ph type="ctrTitle" hasCustomPrompt="1"/>
          </p:nvPr>
        </p:nvSpPr>
        <p:spPr>
          <a:xfrm>
            <a:off x="661769" y="381021"/>
            <a:ext cx="7327526"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dirty="0"/>
              <a:t>En kort rubrik (max en rad)</a:t>
            </a:r>
          </a:p>
        </p:txBody>
      </p:sp>
      <p:sp>
        <p:nvSpPr>
          <p:cNvPr id="47" name="textruta 46">
            <a:extLst>
              <a:ext uri="{FF2B5EF4-FFF2-40B4-BE49-F238E27FC236}">
                <a16:creationId xmlns:a16="http://schemas.microsoft.com/office/drawing/2014/main" id="{6B884E90-14C8-42B5-A435-DE7990918DF2}"/>
              </a:ext>
            </a:extLst>
          </p:cNvPr>
          <p:cNvSpPr txBox="1"/>
          <p:nvPr userDrawn="1"/>
        </p:nvSpPr>
        <p:spPr>
          <a:xfrm>
            <a:off x="9530158" y="6278895"/>
            <a:ext cx="2381111" cy="276999"/>
          </a:xfrm>
          <a:prstGeom prst="rect">
            <a:avLst/>
          </a:prstGeom>
          <a:noFill/>
        </p:spPr>
        <p:txBody>
          <a:bodyPr wrap="square" rtlCol="0">
            <a:spAutoFit/>
          </a:bodyPr>
          <a:lstStyle/>
          <a:p>
            <a:pPr algn="r"/>
            <a:r>
              <a:rPr lang="sv-SE" sz="1200" dirty="0">
                <a:solidFill>
                  <a:srgbClr val="4A4A49"/>
                </a:solidFill>
                <a:latin typeface="Source Sans Pro Semibold" panose="020B0603030403020204" pitchFamily="34" charset="0"/>
                <a:ea typeface="Source Sans Pro Semibold" panose="020B0603030403020204" pitchFamily="34" charset="0"/>
              </a:rPr>
              <a:t>VISION SKÖVDE 2040 </a:t>
            </a:r>
          </a:p>
        </p:txBody>
      </p:sp>
      <p:sp>
        <p:nvSpPr>
          <p:cNvPr id="55" name="object 13">
            <a:extLst>
              <a:ext uri="{FF2B5EF4-FFF2-40B4-BE49-F238E27FC236}">
                <a16:creationId xmlns:a16="http://schemas.microsoft.com/office/drawing/2014/main" id="{39387A2E-5C67-4AE8-AA18-ACD5F71251BE}"/>
              </a:ext>
            </a:extLst>
          </p:cNvPr>
          <p:cNvSpPr txBox="1"/>
          <p:nvPr userDrawn="1"/>
        </p:nvSpPr>
        <p:spPr>
          <a:xfrm>
            <a:off x="664903" y="6511851"/>
            <a:ext cx="462471"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Source Sans Pro Semibold"/>
                <a:cs typeface="Source Sans Pro Semibold"/>
              </a:rPr>
              <a:t>40</a:t>
            </a:r>
            <a:endParaRPr sz="2800" dirty="0">
              <a:latin typeface="Source Sans Pro Semibold"/>
              <a:cs typeface="Source Sans Pro Semibold"/>
            </a:endParaRPr>
          </a:p>
        </p:txBody>
      </p:sp>
      <p:grpSp>
        <p:nvGrpSpPr>
          <p:cNvPr id="4" name="Grupp 3">
            <a:extLst>
              <a:ext uri="{FF2B5EF4-FFF2-40B4-BE49-F238E27FC236}">
                <a16:creationId xmlns:a16="http://schemas.microsoft.com/office/drawing/2014/main" id="{27466C3E-06EA-4E7E-B84C-A3D149B0F187}"/>
              </a:ext>
            </a:extLst>
          </p:cNvPr>
          <p:cNvGrpSpPr/>
          <p:nvPr userDrawn="1"/>
        </p:nvGrpSpPr>
        <p:grpSpPr>
          <a:xfrm>
            <a:off x="3982306" y="5350102"/>
            <a:ext cx="783315" cy="751987"/>
            <a:chOff x="6130512" y="1307181"/>
            <a:chExt cx="533733" cy="511759"/>
          </a:xfrm>
        </p:grpSpPr>
        <p:sp>
          <p:nvSpPr>
            <p:cNvPr id="107" name="object 3">
              <a:extLst>
                <a:ext uri="{FF2B5EF4-FFF2-40B4-BE49-F238E27FC236}">
                  <a16:creationId xmlns:a16="http://schemas.microsoft.com/office/drawing/2014/main" id="{C27B8D80-C708-46BE-AF24-6D7F1D90C0DE}"/>
                </a:ext>
              </a:extLst>
            </p:cNvPr>
            <p:cNvSpPr/>
            <p:nvPr/>
          </p:nvSpPr>
          <p:spPr>
            <a:xfrm>
              <a:off x="6130512" y="1307181"/>
              <a:ext cx="533733" cy="511759"/>
            </a:xfrm>
            <a:custGeom>
              <a:avLst/>
              <a:gdLst/>
              <a:ahLst/>
              <a:cxnLst/>
              <a:rect l="l" t="t" r="r" b="b"/>
              <a:pathLst>
                <a:path w="1256665" h="1251585">
                  <a:moveTo>
                    <a:pt x="1256506" y="0"/>
                  </a:moveTo>
                  <a:lnTo>
                    <a:pt x="0" y="0"/>
                  </a:lnTo>
                  <a:lnTo>
                    <a:pt x="0" y="1251145"/>
                  </a:lnTo>
                  <a:lnTo>
                    <a:pt x="1256506" y="1251145"/>
                  </a:lnTo>
                  <a:lnTo>
                    <a:pt x="1256506" y="0"/>
                  </a:lnTo>
                  <a:close/>
                </a:path>
              </a:pathLst>
            </a:custGeom>
            <a:solidFill>
              <a:srgbClr val="ED145B"/>
            </a:solidFill>
          </p:spPr>
          <p:txBody>
            <a:bodyPr wrap="square" lIns="0" tIns="0" rIns="0" bIns="0" rtlCol="0"/>
            <a:lstStyle/>
            <a:p>
              <a:endParaRPr sz="1092"/>
            </a:p>
          </p:txBody>
        </p:sp>
        <p:sp>
          <p:nvSpPr>
            <p:cNvPr id="105" name="object 57">
              <a:extLst>
                <a:ext uri="{FF2B5EF4-FFF2-40B4-BE49-F238E27FC236}">
                  <a16:creationId xmlns:a16="http://schemas.microsoft.com/office/drawing/2014/main" id="{5B9D550D-E460-4BE7-A8A2-1E40547A4D0D}"/>
                </a:ext>
              </a:extLst>
            </p:cNvPr>
            <p:cNvSpPr/>
            <p:nvPr/>
          </p:nvSpPr>
          <p:spPr>
            <a:xfrm>
              <a:off x="6267024" y="1464294"/>
              <a:ext cx="260710" cy="222293"/>
            </a:xfrm>
            <a:custGeom>
              <a:avLst/>
              <a:gdLst/>
              <a:ahLst/>
              <a:cxnLst/>
              <a:rect l="l" t="t" r="r" b="b"/>
              <a:pathLst>
                <a:path w="645159" h="563880">
                  <a:moveTo>
                    <a:pt x="462536" y="0"/>
                  </a:moveTo>
                  <a:lnTo>
                    <a:pt x="420895" y="8570"/>
                  </a:lnTo>
                  <a:lnTo>
                    <a:pt x="381752" y="27086"/>
                  </a:lnTo>
                  <a:lnTo>
                    <a:pt x="347130" y="55142"/>
                  </a:lnTo>
                  <a:lnTo>
                    <a:pt x="322314" y="80712"/>
                  </a:lnTo>
                  <a:lnTo>
                    <a:pt x="297498" y="55142"/>
                  </a:lnTo>
                  <a:lnTo>
                    <a:pt x="262924" y="27086"/>
                  </a:lnTo>
                  <a:lnTo>
                    <a:pt x="223794" y="8570"/>
                  </a:lnTo>
                  <a:lnTo>
                    <a:pt x="182144" y="0"/>
                  </a:lnTo>
                  <a:lnTo>
                    <a:pt x="140012" y="1779"/>
                  </a:lnTo>
                  <a:lnTo>
                    <a:pt x="99434" y="14315"/>
                  </a:lnTo>
                  <a:lnTo>
                    <a:pt x="62448" y="38011"/>
                  </a:lnTo>
                  <a:lnTo>
                    <a:pt x="29140" y="75772"/>
                  </a:lnTo>
                  <a:lnTo>
                    <a:pt x="8324" y="119653"/>
                  </a:lnTo>
                  <a:lnTo>
                    <a:pt x="0" y="166831"/>
                  </a:lnTo>
                  <a:lnTo>
                    <a:pt x="4167" y="214481"/>
                  </a:lnTo>
                  <a:lnTo>
                    <a:pt x="20826" y="259778"/>
                  </a:lnTo>
                  <a:lnTo>
                    <a:pt x="49977" y="299899"/>
                  </a:lnTo>
                  <a:lnTo>
                    <a:pt x="293718" y="551587"/>
                  </a:lnTo>
                  <a:lnTo>
                    <a:pt x="322251" y="563776"/>
                  </a:lnTo>
                  <a:lnTo>
                    <a:pt x="337439" y="560728"/>
                  </a:lnTo>
                  <a:lnTo>
                    <a:pt x="594536" y="299899"/>
                  </a:lnTo>
                  <a:lnTo>
                    <a:pt x="623740" y="259778"/>
                  </a:lnTo>
                  <a:lnTo>
                    <a:pt x="640435" y="214481"/>
                  </a:lnTo>
                  <a:lnTo>
                    <a:pt x="644624" y="166831"/>
                  </a:lnTo>
                  <a:lnTo>
                    <a:pt x="636311" y="119653"/>
                  </a:lnTo>
                  <a:lnTo>
                    <a:pt x="615499" y="75772"/>
                  </a:lnTo>
                  <a:lnTo>
                    <a:pt x="582191" y="38011"/>
                  </a:lnTo>
                  <a:lnTo>
                    <a:pt x="545210" y="14315"/>
                  </a:lnTo>
                  <a:lnTo>
                    <a:pt x="504650" y="1779"/>
                  </a:lnTo>
                  <a:lnTo>
                    <a:pt x="462536" y="0"/>
                  </a:lnTo>
                  <a:close/>
                </a:path>
              </a:pathLst>
            </a:custGeom>
            <a:solidFill>
              <a:srgbClr val="FFFFFF"/>
            </a:solidFill>
          </p:spPr>
          <p:txBody>
            <a:bodyPr wrap="square" lIns="0" tIns="0" rIns="0" bIns="0" rtlCol="0"/>
            <a:lstStyle/>
            <a:p>
              <a:endParaRPr sz="1092" dirty="0"/>
            </a:p>
          </p:txBody>
        </p:sp>
      </p:grpSp>
      <p:grpSp>
        <p:nvGrpSpPr>
          <p:cNvPr id="96" name="Grupp 95">
            <a:extLst>
              <a:ext uri="{FF2B5EF4-FFF2-40B4-BE49-F238E27FC236}">
                <a16:creationId xmlns:a16="http://schemas.microsoft.com/office/drawing/2014/main" id="{992320AA-4F5D-49A7-89C5-9094E6C970B1}"/>
              </a:ext>
            </a:extLst>
          </p:cNvPr>
          <p:cNvGrpSpPr/>
          <p:nvPr/>
        </p:nvGrpSpPr>
        <p:grpSpPr>
          <a:xfrm>
            <a:off x="2404386" y="6117415"/>
            <a:ext cx="771185" cy="741448"/>
            <a:chOff x="2505018" y="10116839"/>
            <a:chExt cx="1214899" cy="1192511"/>
          </a:xfrm>
        </p:grpSpPr>
        <p:sp>
          <p:nvSpPr>
            <p:cNvPr id="100" name="object 32">
              <a:extLst>
                <a:ext uri="{FF2B5EF4-FFF2-40B4-BE49-F238E27FC236}">
                  <a16:creationId xmlns:a16="http://schemas.microsoft.com/office/drawing/2014/main" id="{D96D4064-50D9-4A73-B0D6-A18BB4283616}"/>
                </a:ext>
              </a:extLst>
            </p:cNvPr>
            <p:cNvSpPr/>
            <p:nvPr userDrawn="1"/>
          </p:nvSpPr>
          <p:spPr>
            <a:xfrm>
              <a:off x="2505018" y="10116839"/>
              <a:ext cx="1214899" cy="1192511"/>
            </a:xfrm>
            <a:custGeom>
              <a:avLst/>
              <a:gdLst/>
              <a:ahLst/>
              <a:cxnLst/>
              <a:rect l="l" t="t" r="r" b="b"/>
              <a:pathLst>
                <a:path w="1256665" h="1256664">
                  <a:moveTo>
                    <a:pt x="1256506" y="0"/>
                  </a:moveTo>
                  <a:lnTo>
                    <a:pt x="0" y="0"/>
                  </a:lnTo>
                  <a:lnTo>
                    <a:pt x="0" y="1256506"/>
                  </a:lnTo>
                  <a:lnTo>
                    <a:pt x="1256506" y="1256506"/>
                  </a:lnTo>
                  <a:lnTo>
                    <a:pt x="1256506" y="0"/>
                  </a:lnTo>
                  <a:close/>
                </a:path>
              </a:pathLst>
            </a:custGeom>
            <a:solidFill>
              <a:srgbClr val="00A8B5"/>
            </a:solidFill>
          </p:spPr>
          <p:txBody>
            <a:bodyPr wrap="square" lIns="0" tIns="0" rIns="0" bIns="0" rtlCol="0"/>
            <a:lstStyle/>
            <a:p>
              <a:endParaRPr sz="1092" dirty="0"/>
            </a:p>
          </p:txBody>
        </p:sp>
        <p:pic>
          <p:nvPicPr>
            <p:cNvPr id="101" name="Bild 100">
              <a:extLst>
                <a:ext uri="{FF2B5EF4-FFF2-40B4-BE49-F238E27FC236}">
                  <a16:creationId xmlns:a16="http://schemas.microsoft.com/office/drawing/2014/main" id="{379E7BD0-3589-4BE4-A7E8-4811AA2D1F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0450" y="10338117"/>
              <a:ext cx="685800" cy="685800"/>
            </a:xfrm>
            <a:prstGeom prst="rect">
              <a:avLst/>
            </a:prstGeom>
          </p:spPr>
        </p:pic>
      </p:grpSp>
      <p:grpSp>
        <p:nvGrpSpPr>
          <p:cNvPr id="97" name="Grupp 96">
            <a:extLst>
              <a:ext uri="{FF2B5EF4-FFF2-40B4-BE49-F238E27FC236}">
                <a16:creationId xmlns:a16="http://schemas.microsoft.com/office/drawing/2014/main" id="{7F6BB741-4207-4001-A38B-7C0535D33387}"/>
              </a:ext>
            </a:extLst>
          </p:cNvPr>
          <p:cNvGrpSpPr/>
          <p:nvPr/>
        </p:nvGrpSpPr>
        <p:grpSpPr>
          <a:xfrm>
            <a:off x="3197434" y="6117412"/>
            <a:ext cx="779267" cy="741451"/>
            <a:chOff x="5142593" y="10156232"/>
            <a:chExt cx="1235587" cy="1165827"/>
          </a:xfrm>
        </p:grpSpPr>
        <p:sp>
          <p:nvSpPr>
            <p:cNvPr id="98" name="object 56">
              <a:extLst>
                <a:ext uri="{FF2B5EF4-FFF2-40B4-BE49-F238E27FC236}">
                  <a16:creationId xmlns:a16="http://schemas.microsoft.com/office/drawing/2014/main" id="{7740CAB3-D3B1-43BE-8623-51DA563843CB}"/>
                </a:ext>
              </a:extLst>
            </p:cNvPr>
            <p:cNvSpPr/>
            <p:nvPr/>
          </p:nvSpPr>
          <p:spPr>
            <a:xfrm>
              <a:off x="5142593" y="10156232"/>
              <a:ext cx="1235587" cy="1165827"/>
            </a:xfrm>
            <a:custGeom>
              <a:avLst/>
              <a:gdLst/>
              <a:ahLst/>
              <a:cxnLst/>
              <a:rect l="l" t="t" r="r" b="b"/>
              <a:pathLst>
                <a:path w="1256665" h="1256664">
                  <a:moveTo>
                    <a:pt x="1256506" y="0"/>
                  </a:moveTo>
                  <a:lnTo>
                    <a:pt x="0" y="0"/>
                  </a:lnTo>
                  <a:lnTo>
                    <a:pt x="0" y="1256506"/>
                  </a:lnTo>
                  <a:lnTo>
                    <a:pt x="1256506" y="1256506"/>
                  </a:lnTo>
                  <a:lnTo>
                    <a:pt x="1256506" y="0"/>
                  </a:lnTo>
                  <a:close/>
                </a:path>
              </a:pathLst>
            </a:custGeom>
            <a:solidFill>
              <a:srgbClr val="00A65D"/>
            </a:solidFill>
          </p:spPr>
          <p:txBody>
            <a:bodyPr wrap="square" lIns="0" tIns="0" rIns="0" bIns="0" rtlCol="0"/>
            <a:lstStyle/>
            <a:p>
              <a:endParaRPr sz="1092" dirty="0"/>
            </a:p>
          </p:txBody>
        </p:sp>
        <p:pic>
          <p:nvPicPr>
            <p:cNvPr id="99" name="Bild 98">
              <a:extLst>
                <a:ext uri="{FF2B5EF4-FFF2-40B4-BE49-F238E27FC236}">
                  <a16:creationId xmlns:a16="http://schemas.microsoft.com/office/drawing/2014/main" id="{56F70264-C852-469A-A5DA-AC95582B9F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6241" y="10380520"/>
              <a:ext cx="646257" cy="646257"/>
            </a:xfrm>
            <a:prstGeom prst="rect">
              <a:avLst/>
            </a:prstGeom>
          </p:spPr>
        </p:pic>
      </p:grpSp>
      <p:sp>
        <p:nvSpPr>
          <p:cNvPr id="50" name="object 27">
            <a:extLst>
              <a:ext uri="{FF2B5EF4-FFF2-40B4-BE49-F238E27FC236}">
                <a16:creationId xmlns:a16="http://schemas.microsoft.com/office/drawing/2014/main" id="{B89012DF-273C-420A-A281-013490A9D3EB}"/>
              </a:ext>
            </a:extLst>
          </p:cNvPr>
          <p:cNvSpPr/>
          <p:nvPr/>
        </p:nvSpPr>
        <p:spPr>
          <a:xfrm>
            <a:off x="792495" y="6115583"/>
            <a:ext cx="793756" cy="743279"/>
          </a:xfrm>
          <a:custGeom>
            <a:avLst/>
            <a:gdLst/>
            <a:ahLst/>
            <a:cxnLst/>
            <a:rect l="l" t="t" r="r" b="b"/>
            <a:pathLst>
              <a:path w="775970" h="775970">
                <a:moveTo>
                  <a:pt x="775614" y="0"/>
                </a:moveTo>
                <a:lnTo>
                  <a:pt x="0" y="0"/>
                </a:lnTo>
                <a:lnTo>
                  <a:pt x="0" y="775614"/>
                </a:lnTo>
                <a:lnTo>
                  <a:pt x="775614" y="775614"/>
                </a:lnTo>
                <a:lnTo>
                  <a:pt x="775614" y="0"/>
                </a:lnTo>
                <a:close/>
              </a:path>
            </a:pathLst>
          </a:custGeom>
          <a:solidFill>
            <a:srgbClr val="FFCD00"/>
          </a:solidFill>
        </p:spPr>
        <p:txBody>
          <a:bodyPr wrap="square" lIns="0" tIns="0" rIns="0" bIns="0" rtlCol="0"/>
          <a:lstStyle/>
          <a:p>
            <a:endParaRPr/>
          </a:p>
        </p:txBody>
      </p:sp>
      <p:sp>
        <p:nvSpPr>
          <p:cNvPr id="53" name="object 55">
            <a:extLst>
              <a:ext uri="{FF2B5EF4-FFF2-40B4-BE49-F238E27FC236}">
                <a16:creationId xmlns:a16="http://schemas.microsoft.com/office/drawing/2014/main" id="{4F180FB9-243E-417B-935E-E9BDA16A0376}"/>
              </a:ext>
            </a:extLst>
          </p:cNvPr>
          <p:cNvSpPr/>
          <p:nvPr/>
        </p:nvSpPr>
        <p:spPr>
          <a:xfrm>
            <a:off x="2403716" y="5339908"/>
            <a:ext cx="771185" cy="753293"/>
          </a:xfrm>
          <a:custGeom>
            <a:avLst/>
            <a:gdLst/>
            <a:ahLst/>
            <a:cxnLst/>
            <a:rect l="l" t="t" r="r" b="b"/>
            <a:pathLst>
              <a:path w="789304" h="789305">
                <a:moveTo>
                  <a:pt x="788924" y="0"/>
                </a:moveTo>
                <a:lnTo>
                  <a:pt x="0" y="0"/>
                </a:lnTo>
                <a:lnTo>
                  <a:pt x="0" y="788924"/>
                </a:lnTo>
                <a:lnTo>
                  <a:pt x="788924" y="788924"/>
                </a:lnTo>
                <a:lnTo>
                  <a:pt x="788924" y="0"/>
                </a:lnTo>
                <a:close/>
              </a:path>
            </a:pathLst>
          </a:custGeom>
          <a:solidFill>
            <a:srgbClr val="11509F"/>
          </a:solidFill>
        </p:spPr>
        <p:txBody>
          <a:bodyPr wrap="square" lIns="0" tIns="0" rIns="0" bIns="0" rtlCol="0"/>
          <a:lstStyle/>
          <a:p>
            <a:endParaRPr dirty="0"/>
          </a:p>
        </p:txBody>
      </p:sp>
      <p:pic>
        <p:nvPicPr>
          <p:cNvPr id="49" name="Bild 48">
            <a:extLst>
              <a:ext uri="{FF2B5EF4-FFF2-40B4-BE49-F238E27FC236}">
                <a16:creationId xmlns:a16="http://schemas.microsoft.com/office/drawing/2014/main" id="{C58BDD61-FCC4-4F8F-BAB6-FFC9210FE4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39902" y="5492947"/>
            <a:ext cx="254965" cy="389333"/>
          </a:xfrm>
          <a:prstGeom prst="rect">
            <a:avLst/>
          </a:prstGeom>
        </p:spPr>
      </p:pic>
      <p:sp>
        <p:nvSpPr>
          <p:cNvPr id="61" name="object 9">
            <a:extLst>
              <a:ext uri="{FF2B5EF4-FFF2-40B4-BE49-F238E27FC236}">
                <a16:creationId xmlns:a16="http://schemas.microsoft.com/office/drawing/2014/main" id="{30B5EB96-6355-439B-A900-DD59E35101AA}"/>
              </a:ext>
            </a:extLst>
          </p:cNvPr>
          <p:cNvSpPr/>
          <p:nvPr userDrawn="1"/>
        </p:nvSpPr>
        <p:spPr>
          <a:xfrm>
            <a:off x="171" y="5338920"/>
            <a:ext cx="771184" cy="755276"/>
          </a:xfrm>
          <a:custGeom>
            <a:avLst/>
            <a:gdLst/>
            <a:ahLst/>
            <a:cxnLst/>
            <a:rect l="l" t="t" r="r" b="b"/>
            <a:pathLst>
              <a:path w="1256665" h="1256664">
                <a:moveTo>
                  <a:pt x="1256506" y="0"/>
                </a:moveTo>
                <a:lnTo>
                  <a:pt x="0" y="0"/>
                </a:lnTo>
                <a:lnTo>
                  <a:pt x="0" y="1256548"/>
                </a:lnTo>
                <a:lnTo>
                  <a:pt x="1256506" y="1256548"/>
                </a:lnTo>
                <a:lnTo>
                  <a:pt x="1256506" y="0"/>
                </a:lnTo>
                <a:close/>
              </a:path>
            </a:pathLst>
          </a:custGeom>
          <a:solidFill>
            <a:srgbClr val="EE4D9B"/>
          </a:solidFill>
          <a:ln>
            <a:noFill/>
          </a:ln>
        </p:spPr>
        <p:txBody>
          <a:bodyPr wrap="square" lIns="0" tIns="0" rIns="0" bIns="0" rtlCol="0"/>
          <a:lstStyle/>
          <a:p>
            <a:endParaRPr sz="1092" dirty="0"/>
          </a:p>
        </p:txBody>
      </p:sp>
      <p:pic>
        <p:nvPicPr>
          <p:cNvPr id="64" name="Bild 63">
            <a:extLst>
              <a:ext uri="{FF2B5EF4-FFF2-40B4-BE49-F238E27FC236}">
                <a16:creationId xmlns:a16="http://schemas.microsoft.com/office/drawing/2014/main" id="{8014BE33-9A36-4F58-B04C-49306A9B45E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039" y="5546504"/>
            <a:ext cx="406272" cy="361105"/>
          </a:xfrm>
          <a:prstGeom prst="rect">
            <a:avLst/>
          </a:prstGeom>
        </p:spPr>
      </p:pic>
      <p:sp>
        <p:nvSpPr>
          <p:cNvPr id="65" name="object 44">
            <a:extLst>
              <a:ext uri="{FF2B5EF4-FFF2-40B4-BE49-F238E27FC236}">
                <a16:creationId xmlns:a16="http://schemas.microsoft.com/office/drawing/2014/main" id="{E5AE01A4-1600-43EE-B8CC-48598F70F3AD}"/>
              </a:ext>
            </a:extLst>
          </p:cNvPr>
          <p:cNvSpPr/>
          <p:nvPr userDrawn="1"/>
        </p:nvSpPr>
        <p:spPr>
          <a:xfrm>
            <a:off x="1018248" y="6342873"/>
            <a:ext cx="301142" cy="312287"/>
          </a:xfrm>
          <a:custGeom>
            <a:avLst/>
            <a:gdLst/>
            <a:ahLst/>
            <a:cxnLst/>
            <a:rect l="l" t="t" r="r" b="b"/>
            <a:pathLst>
              <a:path w="496569" h="514984">
                <a:moveTo>
                  <a:pt x="249468" y="0"/>
                </a:moveTo>
                <a:lnTo>
                  <a:pt x="247269" y="0"/>
                </a:lnTo>
                <a:lnTo>
                  <a:pt x="245793" y="732"/>
                </a:lnTo>
                <a:lnTo>
                  <a:pt x="2209" y="185449"/>
                </a:lnTo>
                <a:lnTo>
                  <a:pt x="732" y="186915"/>
                </a:lnTo>
                <a:lnTo>
                  <a:pt x="0" y="188392"/>
                </a:lnTo>
                <a:lnTo>
                  <a:pt x="732" y="512926"/>
                </a:lnTo>
                <a:lnTo>
                  <a:pt x="2209" y="514403"/>
                </a:lnTo>
                <a:lnTo>
                  <a:pt x="181774" y="514403"/>
                </a:lnTo>
                <a:lnTo>
                  <a:pt x="183240" y="512926"/>
                </a:lnTo>
                <a:lnTo>
                  <a:pt x="183240" y="334837"/>
                </a:lnTo>
                <a:lnTo>
                  <a:pt x="183973" y="334105"/>
                </a:lnTo>
                <a:lnTo>
                  <a:pt x="310555" y="334105"/>
                </a:lnTo>
                <a:lnTo>
                  <a:pt x="313498" y="334837"/>
                </a:lnTo>
                <a:lnTo>
                  <a:pt x="313498" y="512926"/>
                </a:lnTo>
                <a:lnTo>
                  <a:pt x="314974" y="514403"/>
                </a:lnTo>
                <a:lnTo>
                  <a:pt x="493796" y="514403"/>
                </a:lnTo>
                <a:lnTo>
                  <a:pt x="496005" y="512926"/>
                </a:lnTo>
                <a:lnTo>
                  <a:pt x="496005" y="188392"/>
                </a:lnTo>
                <a:lnTo>
                  <a:pt x="494529" y="186915"/>
                </a:lnTo>
                <a:lnTo>
                  <a:pt x="493796" y="185449"/>
                </a:lnTo>
                <a:lnTo>
                  <a:pt x="250945" y="732"/>
                </a:lnTo>
                <a:lnTo>
                  <a:pt x="249468" y="0"/>
                </a:lnTo>
                <a:close/>
              </a:path>
            </a:pathLst>
          </a:custGeom>
          <a:solidFill>
            <a:srgbClr val="FFFFFF"/>
          </a:solidFill>
        </p:spPr>
        <p:txBody>
          <a:bodyPr wrap="square" lIns="0" tIns="0" rIns="0" bIns="0" rtlCol="0"/>
          <a:lstStyle/>
          <a:p>
            <a:endParaRPr sz="1092"/>
          </a:p>
        </p:txBody>
      </p:sp>
      <p:pic>
        <p:nvPicPr>
          <p:cNvPr id="33" name="Bildobjekt 32">
            <a:extLst>
              <a:ext uri="{FF2B5EF4-FFF2-40B4-BE49-F238E27FC236}">
                <a16:creationId xmlns:a16="http://schemas.microsoft.com/office/drawing/2014/main" id="{146AC4AB-072C-4CF7-A9F0-4DB2DF0CCE4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pic>
        <p:nvPicPr>
          <p:cNvPr id="41" name="Bildobjekt 40" descr="En bild som visar vägg, person, kvinna, inomhus&#10;&#10;Automatiskt genererad beskrivning">
            <a:extLst>
              <a:ext uri="{FF2B5EF4-FFF2-40B4-BE49-F238E27FC236}">
                <a16:creationId xmlns:a16="http://schemas.microsoft.com/office/drawing/2014/main" id="{E45719D1-5E28-449D-8FBC-E08976E40E8E}"/>
              </a:ext>
            </a:extLst>
          </p:cNvPr>
          <p:cNvPicPr>
            <a:picLocks noChangeAspect="1"/>
          </p:cNvPicPr>
          <p:nvPr userDrawn="1"/>
        </p:nvPicPr>
        <p:blipFill rotWithShape="1">
          <a:blip r:embed="rId11"/>
          <a:srcRect b="5152"/>
          <a:stretch/>
        </p:blipFill>
        <p:spPr>
          <a:xfrm>
            <a:off x="1591892" y="5338920"/>
            <a:ext cx="793756" cy="752863"/>
          </a:xfrm>
          <a:prstGeom prst="rect">
            <a:avLst/>
          </a:prstGeom>
        </p:spPr>
      </p:pic>
      <p:pic>
        <p:nvPicPr>
          <p:cNvPr id="42" name="Bildobjekt 41" descr="En bild som visar person, person, glasögon, utomhus&#10;&#10;Automatiskt genererad beskrivning">
            <a:extLst>
              <a:ext uri="{FF2B5EF4-FFF2-40B4-BE49-F238E27FC236}">
                <a16:creationId xmlns:a16="http://schemas.microsoft.com/office/drawing/2014/main" id="{A2F49259-5675-4E3C-A324-02A234A1376B}"/>
              </a:ext>
            </a:extLst>
          </p:cNvPr>
          <p:cNvPicPr>
            <a:picLocks noChangeAspect="1"/>
          </p:cNvPicPr>
          <p:nvPr userDrawn="1"/>
        </p:nvPicPr>
        <p:blipFill rotWithShape="1">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val="0"/>
              </a:ext>
            </a:extLst>
          </a:blip>
          <a:srcRect b="4126"/>
          <a:stretch/>
        </p:blipFill>
        <p:spPr>
          <a:xfrm>
            <a:off x="251" y="6119557"/>
            <a:ext cx="770381" cy="738444"/>
          </a:xfrm>
          <a:prstGeom prst="rect">
            <a:avLst/>
          </a:prstGeom>
        </p:spPr>
      </p:pic>
    </p:spTree>
    <p:extLst>
      <p:ext uri="{BB962C8B-B14F-4D97-AF65-F5344CB8AC3E}">
        <p14:creationId xmlns:p14="http://schemas.microsoft.com/office/powerpoint/2010/main" val="2245870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sion Skövde 2040_biblioteket">
    <p:spTree>
      <p:nvGrpSpPr>
        <p:cNvPr id="1" name=""/>
        <p:cNvGrpSpPr/>
        <p:nvPr/>
      </p:nvGrpSpPr>
      <p:grpSpPr>
        <a:xfrm>
          <a:off x="0" y="0"/>
          <a:ext cx="0" cy="0"/>
          <a:chOff x="0" y="0"/>
          <a:chExt cx="0" cy="0"/>
        </a:xfrm>
      </p:grpSpPr>
      <p:sp>
        <p:nvSpPr>
          <p:cNvPr id="15" name="object 19">
            <a:extLst>
              <a:ext uri="{FF2B5EF4-FFF2-40B4-BE49-F238E27FC236}">
                <a16:creationId xmlns:a16="http://schemas.microsoft.com/office/drawing/2014/main" id="{248A4F9E-4873-4889-A9C1-12F818922C72}"/>
              </a:ext>
            </a:extLst>
          </p:cNvPr>
          <p:cNvSpPr/>
          <p:nvPr/>
        </p:nvSpPr>
        <p:spPr>
          <a:xfrm>
            <a:off x="5334000" y="761947"/>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22" name="object 34">
            <a:extLst>
              <a:ext uri="{FF2B5EF4-FFF2-40B4-BE49-F238E27FC236}">
                <a16:creationId xmlns:a16="http://schemas.microsoft.com/office/drawing/2014/main" id="{120316A3-24D1-41B9-AC83-C150C4FDA3F1}"/>
              </a:ext>
            </a:extLst>
          </p:cNvPr>
          <p:cNvSpPr/>
          <p:nvPr userDrawn="1"/>
        </p:nvSpPr>
        <p:spPr>
          <a:xfrm>
            <a:off x="9144000" y="761947"/>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37" name="object 51">
            <a:extLst>
              <a:ext uri="{FF2B5EF4-FFF2-40B4-BE49-F238E27FC236}">
                <a16:creationId xmlns:a16="http://schemas.microsoft.com/office/drawing/2014/main" id="{BA50810A-4045-402A-A28B-C6BBFDA71BF6}"/>
              </a:ext>
            </a:extLst>
          </p:cNvPr>
          <p:cNvSpPr/>
          <p:nvPr userDrawn="1"/>
        </p:nvSpPr>
        <p:spPr>
          <a:xfrm>
            <a:off x="4572000" y="761947"/>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0" name="object 54">
            <a:extLst>
              <a:ext uri="{FF2B5EF4-FFF2-40B4-BE49-F238E27FC236}">
                <a16:creationId xmlns:a16="http://schemas.microsoft.com/office/drawing/2014/main" id="{11B10692-BF6F-4293-92B1-E67C2855E7F2}"/>
              </a:ext>
            </a:extLst>
          </p:cNvPr>
          <p:cNvSpPr/>
          <p:nvPr userDrawn="1"/>
        </p:nvSpPr>
        <p:spPr>
          <a:xfrm>
            <a:off x="3810000" y="0"/>
            <a:ext cx="762096" cy="762043"/>
          </a:xfrm>
          <a:custGeom>
            <a:avLst/>
            <a:gdLst/>
            <a:ahLst/>
            <a:cxnLst/>
            <a:rect l="l" t="t" r="r" b="b"/>
            <a:pathLst>
              <a:path w="1256665" h="1256665">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4" name="object 58">
            <a:extLst>
              <a:ext uri="{FF2B5EF4-FFF2-40B4-BE49-F238E27FC236}">
                <a16:creationId xmlns:a16="http://schemas.microsoft.com/office/drawing/2014/main" id="{E027267F-C40D-40C0-AAC3-15A7CE0C7010}"/>
              </a:ext>
            </a:extLst>
          </p:cNvPr>
          <p:cNvSpPr/>
          <p:nvPr/>
        </p:nvSpPr>
        <p:spPr>
          <a:xfrm>
            <a:off x="6858000" y="761972"/>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6" name="object 60">
            <a:extLst>
              <a:ext uri="{FF2B5EF4-FFF2-40B4-BE49-F238E27FC236}">
                <a16:creationId xmlns:a16="http://schemas.microsoft.com/office/drawing/2014/main" id="{C8E7D49F-844D-4536-831B-66C4D55771E2}"/>
              </a:ext>
            </a:extLst>
          </p:cNvPr>
          <p:cNvSpPr/>
          <p:nvPr/>
        </p:nvSpPr>
        <p:spPr>
          <a:xfrm>
            <a:off x="6099175" y="3175"/>
            <a:ext cx="759016" cy="758962"/>
          </a:xfrm>
          <a:custGeom>
            <a:avLst/>
            <a:gdLst/>
            <a:ahLst/>
            <a:cxnLst/>
            <a:rect l="l" t="t" r="r" b="b"/>
            <a:pathLst>
              <a:path w="1251584" h="1251585">
                <a:moveTo>
                  <a:pt x="0" y="1251270"/>
                </a:moveTo>
                <a:lnTo>
                  <a:pt x="1251270" y="1251270"/>
                </a:lnTo>
                <a:lnTo>
                  <a:pt x="1251270" y="0"/>
                </a:lnTo>
                <a:lnTo>
                  <a:pt x="0" y="0"/>
                </a:lnTo>
                <a:lnTo>
                  <a:pt x="0" y="1251270"/>
                </a:lnTo>
                <a:close/>
              </a:path>
            </a:pathLst>
          </a:custGeom>
          <a:ln w="20941">
            <a:solidFill>
              <a:srgbClr val="FFFFFF"/>
            </a:solidFill>
          </a:ln>
        </p:spPr>
        <p:txBody>
          <a:bodyPr wrap="square" lIns="0" tIns="0" rIns="0" bIns="0" rtlCol="0"/>
          <a:lstStyle/>
          <a:p>
            <a:endParaRPr sz="1092"/>
          </a:p>
        </p:txBody>
      </p:sp>
      <p:sp>
        <p:nvSpPr>
          <p:cNvPr id="48" name="object 62">
            <a:extLst>
              <a:ext uri="{FF2B5EF4-FFF2-40B4-BE49-F238E27FC236}">
                <a16:creationId xmlns:a16="http://schemas.microsoft.com/office/drawing/2014/main" id="{2F16266D-662F-48B5-A55A-CF042B8EB6D1}"/>
              </a:ext>
            </a:extLst>
          </p:cNvPr>
          <p:cNvSpPr/>
          <p:nvPr/>
        </p:nvSpPr>
        <p:spPr>
          <a:xfrm>
            <a:off x="7620000" y="0"/>
            <a:ext cx="762096" cy="762043"/>
          </a:xfrm>
          <a:custGeom>
            <a:avLst/>
            <a:gdLst/>
            <a:ahLst/>
            <a:cxnLst/>
            <a:rect l="l" t="t" r="r" b="b"/>
            <a:pathLst>
              <a:path w="1256665" h="1256665">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69" name="object 47">
            <a:extLst>
              <a:ext uri="{FF2B5EF4-FFF2-40B4-BE49-F238E27FC236}">
                <a16:creationId xmlns:a16="http://schemas.microsoft.com/office/drawing/2014/main" id="{A3691779-E526-4B00-8F5E-0E1D5B3EEC13}"/>
              </a:ext>
            </a:extLst>
          </p:cNvPr>
          <p:cNvSpPr/>
          <p:nvPr/>
        </p:nvSpPr>
        <p:spPr>
          <a:xfrm>
            <a:off x="735730" y="3799039"/>
            <a:ext cx="391638" cy="348098"/>
          </a:xfrm>
          <a:custGeom>
            <a:avLst/>
            <a:gdLst/>
            <a:ahLst/>
            <a:cxnLst/>
            <a:rect l="l" t="t" r="r" b="b"/>
            <a:pathLst>
              <a:path w="645794" h="574039">
                <a:moveTo>
                  <a:pt x="596754" y="0"/>
                </a:moveTo>
                <a:lnTo>
                  <a:pt x="587673" y="2202"/>
                </a:lnTo>
                <a:lnTo>
                  <a:pt x="580432" y="9546"/>
                </a:lnTo>
                <a:lnTo>
                  <a:pt x="549510" y="50354"/>
                </a:lnTo>
                <a:lnTo>
                  <a:pt x="510036" y="81234"/>
                </a:lnTo>
                <a:lnTo>
                  <a:pt x="463754" y="100788"/>
                </a:lnTo>
                <a:lnTo>
                  <a:pt x="412406" y="107617"/>
                </a:lnTo>
                <a:lnTo>
                  <a:pt x="322744" y="107617"/>
                </a:lnTo>
                <a:lnTo>
                  <a:pt x="273412" y="113303"/>
                </a:lnTo>
                <a:lnTo>
                  <a:pt x="228119" y="129498"/>
                </a:lnTo>
                <a:lnTo>
                  <a:pt x="188160" y="154909"/>
                </a:lnTo>
                <a:lnTo>
                  <a:pt x="154828" y="188241"/>
                </a:lnTo>
                <a:lnTo>
                  <a:pt x="129417" y="228200"/>
                </a:lnTo>
                <a:lnTo>
                  <a:pt x="113222" y="273493"/>
                </a:lnTo>
                <a:lnTo>
                  <a:pt x="107535" y="322825"/>
                </a:lnTo>
                <a:lnTo>
                  <a:pt x="107535" y="330667"/>
                </a:lnTo>
                <a:lnTo>
                  <a:pt x="109221" y="345798"/>
                </a:lnTo>
                <a:lnTo>
                  <a:pt x="141842" y="324423"/>
                </a:lnTo>
                <a:lnTo>
                  <a:pt x="178548" y="304621"/>
                </a:lnTo>
                <a:lnTo>
                  <a:pt x="219539" y="287017"/>
                </a:lnTo>
                <a:lnTo>
                  <a:pt x="265013" y="272236"/>
                </a:lnTo>
                <a:lnTo>
                  <a:pt x="315172" y="260904"/>
                </a:lnTo>
                <a:lnTo>
                  <a:pt x="370215" y="253647"/>
                </a:lnTo>
                <a:lnTo>
                  <a:pt x="430342" y="251089"/>
                </a:lnTo>
                <a:lnTo>
                  <a:pt x="440206" y="251089"/>
                </a:lnTo>
                <a:lnTo>
                  <a:pt x="448279" y="259162"/>
                </a:lnTo>
                <a:lnTo>
                  <a:pt x="448279" y="278889"/>
                </a:lnTo>
                <a:lnTo>
                  <a:pt x="440206" y="286951"/>
                </a:lnTo>
                <a:lnTo>
                  <a:pt x="430342" y="286951"/>
                </a:lnTo>
                <a:lnTo>
                  <a:pt x="357465" y="291023"/>
                </a:lnTo>
                <a:lnTo>
                  <a:pt x="292323" y="302395"/>
                </a:lnTo>
                <a:lnTo>
                  <a:pt x="234604" y="319803"/>
                </a:lnTo>
                <a:lnTo>
                  <a:pt x="183996" y="341981"/>
                </a:lnTo>
                <a:lnTo>
                  <a:pt x="140188" y="367666"/>
                </a:lnTo>
                <a:lnTo>
                  <a:pt x="102866" y="395592"/>
                </a:lnTo>
                <a:lnTo>
                  <a:pt x="71718" y="424494"/>
                </a:lnTo>
                <a:lnTo>
                  <a:pt x="46433" y="453109"/>
                </a:lnTo>
                <a:lnTo>
                  <a:pt x="12200" y="504416"/>
                </a:lnTo>
                <a:lnTo>
                  <a:pt x="0" y="538516"/>
                </a:lnTo>
                <a:lnTo>
                  <a:pt x="2806" y="551928"/>
                </a:lnTo>
                <a:lnTo>
                  <a:pt x="10426" y="563321"/>
                </a:lnTo>
                <a:lnTo>
                  <a:pt x="22240" y="571205"/>
                </a:lnTo>
                <a:lnTo>
                  <a:pt x="36240" y="573944"/>
                </a:lnTo>
                <a:lnTo>
                  <a:pt x="49696" y="571176"/>
                </a:lnTo>
                <a:lnTo>
                  <a:pt x="61135" y="563574"/>
                </a:lnTo>
                <a:lnTo>
                  <a:pt x="69086" y="551813"/>
                </a:lnTo>
                <a:lnTo>
                  <a:pt x="74352" y="540976"/>
                </a:lnTo>
                <a:lnTo>
                  <a:pt x="88581" y="517476"/>
                </a:lnTo>
                <a:lnTo>
                  <a:pt x="113210" y="485758"/>
                </a:lnTo>
                <a:lnTo>
                  <a:pt x="149681" y="450266"/>
                </a:lnTo>
                <a:lnTo>
                  <a:pt x="175308" y="479084"/>
                </a:lnTo>
                <a:lnTo>
                  <a:pt x="208257" y="504755"/>
                </a:lnTo>
                <a:lnTo>
                  <a:pt x="247997" y="524670"/>
                </a:lnTo>
                <a:lnTo>
                  <a:pt x="293995" y="536221"/>
                </a:lnTo>
                <a:lnTo>
                  <a:pt x="345717" y="536797"/>
                </a:lnTo>
                <a:lnTo>
                  <a:pt x="392364" y="529797"/>
                </a:lnTo>
                <a:lnTo>
                  <a:pt x="436103" y="516099"/>
                </a:lnTo>
                <a:lnTo>
                  <a:pt x="476611" y="496198"/>
                </a:lnTo>
                <a:lnTo>
                  <a:pt x="513565" y="470588"/>
                </a:lnTo>
                <a:lnTo>
                  <a:pt x="546641" y="439762"/>
                </a:lnTo>
                <a:lnTo>
                  <a:pt x="575516" y="404216"/>
                </a:lnTo>
                <a:lnTo>
                  <a:pt x="599866" y="364443"/>
                </a:lnTo>
                <a:lnTo>
                  <a:pt x="619368" y="320937"/>
                </a:lnTo>
                <a:lnTo>
                  <a:pt x="633698" y="274193"/>
                </a:lnTo>
                <a:lnTo>
                  <a:pt x="642534" y="224704"/>
                </a:lnTo>
                <a:lnTo>
                  <a:pt x="645551" y="172965"/>
                </a:lnTo>
                <a:lnTo>
                  <a:pt x="643326" y="130585"/>
                </a:lnTo>
                <a:lnTo>
                  <a:pt x="636836" y="88647"/>
                </a:lnTo>
                <a:lnTo>
                  <a:pt x="626352" y="48349"/>
                </a:lnTo>
                <a:lnTo>
                  <a:pt x="612148" y="10887"/>
                </a:lnTo>
                <a:lnTo>
                  <a:pt x="605602" y="2905"/>
                </a:lnTo>
                <a:lnTo>
                  <a:pt x="596754" y="0"/>
                </a:lnTo>
                <a:close/>
              </a:path>
            </a:pathLst>
          </a:custGeom>
          <a:solidFill>
            <a:srgbClr val="FFFFFF"/>
          </a:solidFill>
        </p:spPr>
        <p:txBody>
          <a:bodyPr wrap="square" lIns="0" tIns="0" rIns="0" bIns="0" rtlCol="0"/>
          <a:lstStyle/>
          <a:p>
            <a:endParaRPr sz="1092"/>
          </a:p>
        </p:txBody>
      </p:sp>
      <p:sp>
        <p:nvSpPr>
          <p:cNvPr id="70" name="object 48">
            <a:extLst>
              <a:ext uri="{FF2B5EF4-FFF2-40B4-BE49-F238E27FC236}">
                <a16:creationId xmlns:a16="http://schemas.microsoft.com/office/drawing/2014/main" id="{35C98FEC-AC87-4348-A11F-D3749453509B}"/>
              </a:ext>
            </a:extLst>
          </p:cNvPr>
          <p:cNvSpPr/>
          <p:nvPr/>
        </p:nvSpPr>
        <p:spPr>
          <a:xfrm>
            <a:off x="550681" y="3613831"/>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43" name="object 15">
            <a:extLst>
              <a:ext uri="{FF2B5EF4-FFF2-40B4-BE49-F238E27FC236}">
                <a16:creationId xmlns:a16="http://schemas.microsoft.com/office/drawing/2014/main" id="{4341530D-60CB-4035-BDF0-7D1EEA444AF3}"/>
              </a:ext>
            </a:extLst>
          </p:cNvPr>
          <p:cNvSpPr/>
          <p:nvPr userDrawn="1"/>
        </p:nvSpPr>
        <p:spPr>
          <a:xfrm>
            <a:off x="10668000" y="4543283"/>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62" name="object 20">
            <a:extLst>
              <a:ext uri="{FF2B5EF4-FFF2-40B4-BE49-F238E27FC236}">
                <a16:creationId xmlns:a16="http://schemas.microsoft.com/office/drawing/2014/main" id="{30E4D8C4-E11C-4B30-9A79-7F93DB240225}"/>
              </a:ext>
            </a:extLst>
          </p:cNvPr>
          <p:cNvSpPr/>
          <p:nvPr userDrawn="1"/>
        </p:nvSpPr>
        <p:spPr>
          <a:xfrm>
            <a:off x="9906000" y="4543296"/>
            <a:ext cx="762096" cy="762043"/>
          </a:xfrm>
          <a:custGeom>
            <a:avLst/>
            <a:gdLst/>
            <a:ahLst/>
            <a:cxnLst/>
            <a:rect l="l" t="t" r="r" b="b"/>
            <a:pathLst>
              <a:path w="1256665" h="1256664">
                <a:moveTo>
                  <a:pt x="0" y="1256506"/>
                </a:moveTo>
                <a:lnTo>
                  <a:pt x="1256506" y="1256506"/>
                </a:lnTo>
                <a:lnTo>
                  <a:pt x="1256506" y="0"/>
                </a:lnTo>
                <a:lnTo>
                  <a:pt x="0" y="0"/>
                </a:lnTo>
                <a:lnTo>
                  <a:pt x="0" y="1256506"/>
                </a:lnTo>
                <a:close/>
              </a:path>
            </a:pathLst>
          </a:custGeom>
          <a:ln w="20941">
            <a:solidFill>
              <a:srgbClr val="FFFFFF"/>
            </a:solidFill>
          </a:ln>
        </p:spPr>
        <p:txBody>
          <a:bodyPr wrap="square" lIns="0" tIns="0" rIns="0" bIns="0" rtlCol="0"/>
          <a:lstStyle/>
          <a:p>
            <a:endParaRPr sz="1092"/>
          </a:p>
        </p:txBody>
      </p:sp>
      <p:sp>
        <p:nvSpPr>
          <p:cNvPr id="66" name="object 33">
            <a:extLst>
              <a:ext uri="{FF2B5EF4-FFF2-40B4-BE49-F238E27FC236}">
                <a16:creationId xmlns:a16="http://schemas.microsoft.com/office/drawing/2014/main" id="{D03C34FD-3BAE-49BD-BF38-D1D1BD5DD23E}"/>
              </a:ext>
            </a:extLst>
          </p:cNvPr>
          <p:cNvSpPr/>
          <p:nvPr userDrawn="1"/>
        </p:nvSpPr>
        <p:spPr>
          <a:xfrm>
            <a:off x="11608062" y="5503069"/>
            <a:ext cx="413588" cy="361961"/>
          </a:xfrm>
          <a:custGeom>
            <a:avLst/>
            <a:gdLst/>
            <a:ahLst/>
            <a:cxnLst/>
            <a:rect l="l" t="t" r="r" b="b"/>
            <a:pathLst>
              <a:path w="681990" h="596900">
                <a:moveTo>
                  <a:pt x="85233" y="85233"/>
                </a:moveTo>
                <a:lnTo>
                  <a:pt x="0" y="85233"/>
                </a:lnTo>
                <a:lnTo>
                  <a:pt x="3905" y="133620"/>
                </a:lnTo>
                <a:lnTo>
                  <a:pt x="15211" y="179523"/>
                </a:lnTo>
                <a:lnTo>
                  <a:pt x="33303" y="222327"/>
                </a:lnTo>
                <a:lnTo>
                  <a:pt x="57566" y="261418"/>
                </a:lnTo>
                <a:lnTo>
                  <a:pt x="87387" y="296182"/>
                </a:lnTo>
                <a:lnTo>
                  <a:pt x="122150" y="326002"/>
                </a:lnTo>
                <a:lnTo>
                  <a:pt x="161241" y="350266"/>
                </a:lnTo>
                <a:lnTo>
                  <a:pt x="204045" y="368358"/>
                </a:lnTo>
                <a:lnTo>
                  <a:pt x="249949" y="379664"/>
                </a:lnTo>
                <a:lnTo>
                  <a:pt x="298336" y="383569"/>
                </a:lnTo>
                <a:lnTo>
                  <a:pt x="298336" y="575354"/>
                </a:lnTo>
                <a:lnTo>
                  <a:pt x="300016" y="583626"/>
                </a:lnTo>
                <a:lnTo>
                  <a:pt x="304592" y="590402"/>
                </a:lnTo>
                <a:lnTo>
                  <a:pt x="311367" y="594980"/>
                </a:lnTo>
                <a:lnTo>
                  <a:pt x="319644" y="596662"/>
                </a:lnTo>
                <a:lnTo>
                  <a:pt x="362261" y="596662"/>
                </a:lnTo>
                <a:lnTo>
                  <a:pt x="370533" y="594980"/>
                </a:lnTo>
                <a:lnTo>
                  <a:pt x="377309" y="590402"/>
                </a:lnTo>
                <a:lnTo>
                  <a:pt x="381887" y="583626"/>
                </a:lnTo>
                <a:lnTo>
                  <a:pt x="383569" y="575354"/>
                </a:lnTo>
                <a:lnTo>
                  <a:pt x="383569" y="383569"/>
                </a:lnTo>
                <a:lnTo>
                  <a:pt x="379664" y="335182"/>
                </a:lnTo>
                <a:lnTo>
                  <a:pt x="368358" y="289278"/>
                </a:lnTo>
                <a:lnTo>
                  <a:pt x="350266" y="246474"/>
                </a:lnTo>
                <a:lnTo>
                  <a:pt x="326002" y="207383"/>
                </a:lnTo>
                <a:lnTo>
                  <a:pt x="296182" y="172620"/>
                </a:lnTo>
                <a:lnTo>
                  <a:pt x="261418" y="142799"/>
                </a:lnTo>
                <a:lnTo>
                  <a:pt x="222327" y="118536"/>
                </a:lnTo>
                <a:lnTo>
                  <a:pt x="179523" y="100444"/>
                </a:lnTo>
                <a:lnTo>
                  <a:pt x="133620" y="89138"/>
                </a:lnTo>
                <a:lnTo>
                  <a:pt x="85233" y="85233"/>
                </a:lnTo>
                <a:close/>
              </a:path>
              <a:path w="681990" h="596900">
                <a:moveTo>
                  <a:pt x="681895" y="0"/>
                </a:moveTo>
                <a:lnTo>
                  <a:pt x="596662" y="0"/>
                </a:lnTo>
                <a:lnTo>
                  <a:pt x="549591" y="3697"/>
                </a:lnTo>
                <a:lnTo>
                  <a:pt x="504871" y="14412"/>
                </a:lnTo>
                <a:lnTo>
                  <a:pt x="463059" y="31579"/>
                </a:lnTo>
                <a:lnTo>
                  <a:pt x="424712" y="54630"/>
                </a:lnTo>
                <a:lnTo>
                  <a:pt x="390386" y="83000"/>
                </a:lnTo>
                <a:lnTo>
                  <a:pt x="360636" y="116122"/>
                </a:lnTo>
                <a:lnTo>
                  <a:pt x="336021" y="153429"/>
                </a:lnTo>
                <a:lnTo>
                  <a:pt x="361839" y="185165"/>
                </a:lnTo>
                <a:lnTo>
                  <a:pt x="383751" y="219836"/>
                </a:lnTo>
                <a:lnTo>
                  <a:pt x="401444" y="257129"/>
                </a:lnTo>
                <a:lnTo>
                  <a:pt x="414605" y="296734"/>
                </a:lnTo>
                <a:lnTo>
                  <a:pt x="463301" y="287536"/>
                </a:lnTo>
                <a:lnTo>
                  <a:pt x="508867" y="270789"/>
                </a:lnTo>
                <a:lnTo>
                  <a:pt x="550609" y="247181"/>
                </a:lnTo>
                <a:lnTo>
                  <a:pt x="587833" y="217400"/>
                </a:lnTo>
                <a:lnTo>
                  <a:pt x="619845" y="182135"/>
                </a:lnTo>
                <a:lnTo>
                  <a:pt x="645951" y="142074"/>
                </a:lnTo>
                <a:lnTo>
                  <a:pt x="665457" y="97905"/>
                </a:lnTo>
                <a:lnTo>
                  <a:pt x="677670" y="50318"/>
                </a:lnTo>
                <a:lnTo>
                  <a:pt x="681895" y="0"/>
                </a:lnTo>
                <a:close/>
              </a:path>
            </a:pathLst>
          </a:custGeom>
          <a:solidFill>
            <a:srgbClr val="FFFFFF"/>
          </a:solidFill>
        </p:spPr>
        <p:txBody>
          <a:bodyPr wrap="square" lIns="0" tIns="0" rIns="0" bIns="0" rtlCol="0"/>
          <a:lstStyle/>
          <a:p>
            <a:endParaRPr sz="1092"/>
          </a:p>
        </p:txBody>
      </p:sp>
      <p:sp>
        <p:nvSpPr>
          <p:cNvPr id="72" name="object 44">
            <a:extLst>
              <a:ext uri="{FF2B5EF4-FFF2-40B4-BE49-F238E27FC236}">
                <a16:creationId xmlns:a16="http://schemas.microsoft.com/office/drawing/2014/main" id="{82870B8B-484E-42F0-A395-85C8AE8C90B5}"/>
              </a:ext>
            </a:extLst>
          </p:cNvPr>
          <p:cNvSpPr/>
          <p:nvPr userDrawn="1"/>
        </p:nvSpPr>
        <p:spPr>
          <a:xfrm>
            <a:off x="11660600" y="6336474"/>
            <a:ext cx="301142" cy="312287"/>
          </a:xfrm>
          <a:custGeom>
            <a:avLst/>
            <a:gdLst/>
            <a:ahLst/>
            <a:cxnLst/>
            <a:rect l="l" t="t" r="r" b="b"/>
            <a:pathLst>
              <a:path w="496569" h="514984">
                <a:moveTo>
                  <a:pt x="249468" y="0"/>
                </a:moveTo>
                <a:lnTo>
                  <a:pt x="247269" y="0"/>
                </a:lnTo>
                <a:lnTo>
                  <a:pt x="245793" y="732"/>
                </a:lnTo>
                <a:lnTo>
                  <a:pt x="2209" y="185449"/>
                </a:lnTo>
                <a:lnTo>
                  <a:pt x="732" y="186915"/>
                </a:lnTo>
                <a:lnTo>
                  <a:pt x="0" y="188392"/>
                </a:lnTo>
                <a:lnTo>
                  <a:pt x="732" y="512926"/>
                </a:lnTo>
                <a:lnTo>
                  <a:pt x="2209" y="514403"/>
                </a:lnTo>
                <a:lnTo>
                  <a:pt x="181774" y="514403"/>
                </a:lnTo>
                <a:lnTo>
                  <a:pt x="183240" y="512926"/>
                </a:lnTo>
                <a:lnTo>
                  <a:pt x="183240" y="334837"/>
                </a:lnTo>
                <a:lnTo>
                  <a:pt x="183973" y="334105"/>
                </a:lnTo>
                <a:lnTo>
                  <a:pt x="310555" y="334105"/>
                </a:lnTo>
                <a:lnTo>
                  <a:pt x="313498" y="334837"/>
                </a:lnTo>
                <a:lnTo>
                  <a:pt x="313498" y="512926"/>
                </a:lnTo>
                <a:lnTo>
                  <a:pt x="314974" y="514403"/>
                </a:lnTo>
                <a:lnTo>
                  <a:pt x="493796" y="514403"/>
                </a:lnTo>
                <a:lnTo>
                  <a:pt x="496005" y="512926"/>
                </a:lnTo>
                <a:lnTo>
                  <a:pt x="496005" y="188392"/>
                </a:lnTo>
                <a:lnTo>
                  <a:pt x="494529" y="186915"/>
                </a:lnTo>
                <a:lnTo>
                  <a:pt x="493796" y="185449"/>
                </a:lnTo>
                <a:lnTo>
                  <a:pt x="250945" y="732"/>
                </a:lnTo>
                <a:lnTo>
                  <a:pt x="249468" y="0"/>
                </a:lnTo>
                <a:close/>
              </a:path>
            </a:pathLst>
          </a:custGeom>
          <a:solidFill>
            <a:srgbClr val="FFFFFF"/>
          </a:solidFill>
        </p:spPr>
        <p:txBody>
          <a:bodyPr wrap="square" lIns="0" tIns="0" rIns="0" bIns="0" rtlCol="0"/>
          <a:lstStyle/>
          <a:p>
            <a:endParaRPr sz="1092"/>
          </a:p>
        </p:txBody>
      </p:sp>
      <p:sp>
        <p:nvSpPr>
          <p:cNvPr id="78" name="object 40">
            <a:extLst>
              <a:ext uri="{FF2B5EF4-FFF2-40B4-BE49-F238E27FC236}">
                <a16:creationId xmlns:a16="http://schemas.microsoft.com/office/drawing/2014/main" id="{A669481F-6A9F-4FC3-9AC4-6BA343C1AB30}"/>
              </a:ext>
            </a:extLst>
          </p:cNvPr>
          <p:cNvSpPr/>
          <p:nvPr/>
        </p:nvSpPr>
        <p:spPr>
          <a:xfrm>
            <a:off x="10658790" y="3772608"/>
            <a:ext cx="780970" cy="762043"/>
          </a:xfrm>
          <a:custGeom>
            <a:avLst/>
            <a:gdLst/>
            <a:ahLst/>
            <a:cxnLst/>
            <a:rect l="l" t="t" r="r" b="b"/>
            <a:pathLst>
              <a:path w="1256665" h="1256664">
                <a:moveTo>
                  <a:pt x="0" y="1256464"/>
                </a:moveTo>
                <a:lnTo>
                  <a:pt x="1256453" y="1256464"/>
                </a:lnTo>
                <a:lnTo>
                  <a:pt x="1256453" y="0"/>
                </a:lnTo>
                <a:lnTo>
                  <a:pt x="0" y="0"/>
                </a:lnTo>
                <a:lnTo>
                  <a:pt x="0" y="1256464"/>
                </a:lnTo>
                <a:close/>
              </a:path>
            </a:pathLst>
          </a:custGeom>
          <a:ln w="20941">
            <a:solidFill>
              <a:srgbClr val="FFFFFF"/>
            </a:solidFill>
          </a:ln>
        </p:spPr>
        <p:txBody>
          <a:bodyPr wrap="square" lIns="0" tIns="0" rIns="0" bIns="0" rtlCol="0"/>
          <a:lstStyle/>
          <a:p>
            <a:endParaRPr sz="1092"/>
          </a:p>
        </p:txBody>
      </p:sp>
      <p:pic>
        <p:nvPicPr>
          <p:cNvPr id="90" name="Picture 2">
            <a:extLst>
              <a:ext uri="{FF2B5EF4-FFF2-40B4-BE49-F238E27FC236}">
                <a16:creationId xmlns:a16="http://schemas.microsoft.com/office/drawing/2014/main" id="{7C7FCB32-7CCE-4A56-9B8C-FF909AA610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122" y="1360343"/>
            <a:ext cx="10345744" cy="4667057"/>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upp 90">
            <a:extLst>
              <a:ext uri="{FF2B5EF4-FFF2-40B4-BE49-F238E27FC236}">
                <a16:creationId xmlns:a16="http://schemas.microsoft.com/office/drawing/2014/main" id="{AFF29C49-7B16-4EA9-95CF-3AC01369CDE5}"/>
              </a:ext>
            </a:extLst>
          </p:cNvPr>
          <p:cNvGrpSpPr/>
          <p:nvPr userDrawn="1"/>
        </p:nvGrpSpPr>
        <p:grpSpPr>
          <a:xfrm>
            <a:off x="11075662" y="472965"/>
            <a:ext cx="1189910" cy="840123"/>
            <a:chOff x="11920902" y="3711828"/>
            <a:chExt cx="974054" cy="720025"/>
          </a:xfrm>
        </p:grpSpPr>
        <p:sp>
          <p:nvSpPr>
            <p:cNvPr id="92" name="object 11">
              <a:extLst>
                <a:ext uri="{FF2B5EF4-FFF2-40B4-BE49-F238E27FC236}">
                  <a16:creationId xmlns:a16="http://schemas.microsoft.com/office/drawing/2014/main" id="{9B192243-F604-43D3-8602-1DEA180B33E2}"/>
                </a:ext>
              </a:extLst>
            </p:cNvPr>
            <p:cNvSpPr/>
            <p:nvPr/>
          </p:nvSpPr>
          <p:spPr>
            <a:xfrm>
              <a:off x="11920902" y="3711828"/>
              <a:ext cx="676253" cy="720025"/>
            </a:xfrm>
            <a:custGeom>
              <a:avLst/>
              <a:gdLst/>
              <a:ahLst/>
              <a:cxnLst/>
              <a:rect l="l" t="t" r="r" b="b"/>
              <a:pathLst>
                <a:path w="1126490" h="1126490">
                  <a:moveTo>
                    <a:pt x="1126159" y="0"/>
                  </a:moveTo>
                  <a:lnTo>
                    <a:pt x="0" y="0"/>
                  </a:lnTo>
                  <a:lnTo>
                    <a:pt x="0" y="1126159"/>
                  </a:lnTo>
                  <a:lnTo>
                    <a:pt x="1126159" y="1126159"/>
                  </a:lnTo>
                  <a:lnTo>
                    <a:pt x="1126159" y="0"/>
                  </a:lnTo>
                  <a:close/>
                </a:path>
              </a:pathLst>
            </a:custGeom>
            <a:solidFill>
              <a:srgbClr val="FFCD00"/>
            </a:solidFill>
          </p:spPr>
          <p:txBody>
            <a:bodyPr wrap="square" lIns="0" tIns="0" rIns="0" bIns="0" rtlCol="0"/>
            <a:lstStyle/>
            <a:p>
              <a:endParaRPr/>
            </a:p>
          </p:txBody>
        </p:sp>
        <p:sp>
          <p:nvSpPr>
            <p:cNvPr id="93" name="object 12">
              <a:extLst>
                <a:ext uri="{FF2B5EF4-FFF2-40B4-BE49-F238E27FC236}">
                  <a16:creationId xmlns:a16="http://schemas.microsoft.com/office/drawing/2014/main" id="{B6C91B09-4EE6-4AD4-9929-DEC824BF8D71}"/>
                </a:ext>
              </a:extLst>
            </p:cNvPr>
            <p:cNvSpPr txBox="1"/>
            <p:nvPr/>
          </p:nvSpPr>
          <p:spPr>
            <a:xfrm>
              <a:off x="12014200" y="3770309"/>
              <a:ext cx="775970" cy="433587"/>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Source Sans Pro Semibold"/>
                  <a:cs typeface="Source Sans Pro Semibold"/>
                </a:rPr>
                <a:t>20</a:t>
              </a:r>
              <a:endParaRPr sz="3200" dirty="0">
                <a:latin typeface="Source Sans Pro Semibold"/>
                <a:cs typeface="Source Sans Pro Semibold"/>
              </a:endParaRPr>
            </a:p>
          </p:txBody>
        </p:sp>
        <p:sp>
          <p:nvSpPr>
            <p:cNvPr id="94" name="object 13">
              <a:extLst>
                <a:ext uri="{FF2B5EF4-FFF2-40B4-BE49-F238E27FC236}">
                  <a16:creationId xmlns:a16="http://schemas.microsoft.com/office/drawing/2014/main" id="{3AAAE147-BA16-4F12-8AB0-C38CA47831F4}"/>
                </a:ext>
              </a:extLst>
            </p:cNvPr>
            <p:cNvSpPr txBox="1"/>
            <p:nvPr/>
          </p:nvSpPr>
          <p:spPr>
            <a:xfrm>
              <a:off x="12118986" y="3937460"/>
              <a:ext cx="775970" cy="433587"/>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Source Sans Pro Semibold"/>
                  <a:cs typeface="Source Sans Pro Semibold"/>
                </a:rPr>
                <a:t>40</a:t>
              </a:r>
              <a:endParaRPr sz="3200" dirty="0">
                <a:latin typeface="Source Sans Pro Semibold"/>
                <a:cs typeface="Source Sans Pro Semibold"/>
              </a:endParaRPr>
            </a:p>
          </p:txBody>
        </p:sp>
      </p:grpSp>
      <p:sp>
        <p:nvSpPr>
          <p:cNvPr id="96" name="Rubrik 1">
            <a:extLst>
              <a:ext uri="{FF2B5EF4-FFF2-40B4-BE49-F238E27FC236}">
                <a16:creationId xmlns:a16="http://schemas.microsoft.com/office/drawing/2014/main" id="{B548A6A5-62EE-474C-AE31-45D97C8D07D0}"/>
              </a:ext>
            </a:extLst>
          </p:cNvPr>
          <p:cNvSpPr>
            <a:spLocks noGrp="1"/>
          </p:cNvSpPr>
          <p:nvPr>
            <p:ph type="ctrTitle" hasCustomPrompt="1"/>
          </p:nvPr>
        </p:nvSpPr>
        <p:spPr>
          <a:xfrm>
            <a:off x="661769" y="381021"/>
            <a:ext cx="7327526"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dirty="0"/>
              <a:t>Vision Skövde 2040</a:t>
            </a:r>
          </a:p>
        </p:txBody>
      </p:sp>
    </p:spTree>
    <p:extLst>
      <p:ext uri="{BB962C8B-B14F-4D97-AF65-F5344CB8AC3E}">
        <p14:creationId xmlns:p14="http://schemas.microsoft.com/office/powerpoint/2010/main" val="489043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an logga: StorBild - Vit">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0" y="0"/>
            <a:ext cx="12191999" cy="6858000"/>
          </a:xfrm>
          <a:prstGeom prst="rect">
            <a:avLst/>
          </a:prstGeom>
        </p:spPr>
        <p:txBody>
          <a:bodyPr/>
          <a:lstStyle>
            <a:lvl1pPr marL="0" indent="0">
              <a:buNone/>
              <a:defRPr baseline="0">
                <a:solidFill>
                  <a:schemeClr val="tx1"/>
                </a:solidFill>
              </a:defRPr>
            </a:lvl1pPr>
          </a:lstStyle>
          <a:p>
            <a:r>
              <a:rPr lang="sv-SE" dirty="0"/>
              <a:t>Klicka här för att lägga till en utfallande bild. </a:t>
            </a:r>
            <a:br>
              <a:rPr lang="sv-SE" dirty="0"/>
            </a:br>
            <a:r>
              <a:rPr lang="sv-SE" dirty="0"/>
              <a:t>På den här typen av presentationsbild behöver inte loggan vara med.</a:t>
            </a:r>
          </a:p>
        </p:txBody>
      </p:sp>
    </p:spTree>
    <p:extLst>
      <p:ext uri="{BB962C8B-B14F-4D97-AF65-F5344CB8AC3E}">
        <p14:creationId xmlns:p14="http://schemas.microsoft.com/office/powerpoint/2010/main" val="4080058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tan logga: Citat - Skiffer">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dirty="0">
                <a:latin typeface="Source Sans Pro Semibold" panose="020B0603030403020204" pitchFamily="34" charset="0"/>
              </a:rPr>
              <a:t>(Använd denna mallsida för citat)</a:t>
            </a:r>
            <a:br>
              <a:rPr lang="sv-SE" sz="3600" i="1" dirty="0">
                <a:latin typeface="Source Sans Pro Semibold" panose="020B0603030403020204" pitchFamily="34" charset="0"/>
              </a:rPr>
            </a:br>
            <a:r>
              <a:rPr lang="sv-SE" sz="3600" dirty="0">
                <a:latin typeface="Source Sans Pro Semibold" panose="020B0603030403020204" pitchFamily="34" charset="0"/>
              </a:rPr>
              <a:t>” Vår förmåga att beröra, inspirera och påverka beror på hur vi uttrycker oss. Ord är makt. Därför är retorik en demokratifråga. ”</a:t>
            </a:r>
            <a:br>
              <a:rPr lang="sv-SE" sz="3600" dirty="0"/>
            </a:br>
            <a:br>
              <a:rPr lang="sv-SE" sz="3600" dirty="0"/>
            </a:br>
            <a:r>
              <a:rPr lang="sv-SE" sz="2800" i="1" dirty="0">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589643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tan logga: LitenBild - Skiffer">
    <p:bg>
      <p:bgPr>
        <a:solidFill>
          <a:schemeClr val="tx2"/>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434177F8-075C-4039-82A1-5D27C5D3E8A8}"/>
              </a:ext>
            </a:extLst>
          </p:cNvPr>
          <p:cNvSpPr>
            <a:spLocks noGrp="1"/>
          </p:cNvSpPr>
          <p:nvPr>
            <p:ph type="pic" sz="quarter" idx="10" hasCustomPrompt="1"/>
          </p:nvPr>
        </p:nvSpPr>
        <p:spPr>
          <a:xfrm>
            <a:off x="2540000" y="1209678"/>
            <a:ext cx="7158181" cy="4538562"/>
          </a:xfrm>
          <a:prstGeom prst="rect">
            <a:avLst/>
          </a:prstGeom>
        </p:spPr>
        <p:txBody>
          <a:bodyPr/>
          <a:lstStyle>
            <a:lvl1pPr marL="0" indent="0">
              <a:buNone/>
              <a:defRPr baseline="0">
                <a:solidFill>
                  <a:schemeClr val="bg1"/>
                </a:solidFill>
                <a:latin typeface="Source Sans Pro" panose="020B0503030403020204" pitchFamily="34" charset="0"/>
                <a:ea typeface="Source Sans Pro" panose="020B0503030403020204" pitchFamily="34" charset="0"/>
              </a:defRPr>
            </a:lvl1pPr>
          </a:lstStyle>
          <a:p>
            <a:r>
              <a:rPr lang="sv-SE" dirty="0"/>
              <a:t>Klicka här för att lägga till en bild.</a:t>
            </a:r>
          </a:p>
        </p:txBody>
      </p:sp>
    </p:spTree>
    <p:extLst>
      <p:ext uri="{BB962C8B-B14F-4D97-AF65-F5344CB8AC3E}">
        <p14:creationId xmlns:p14="http://schemas.microsoft.com/office/powerpoint/2010/main" val="650076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tan logga: Citat - Vit">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38A1C00-2CB5-4368-A318-404D8A54B4CA}"/>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tx1"/>
                </a:solidFill>
                <a:effectLst/>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dirty="0">
                <a:latin typeface="Source Sans Pro Semibold" panose="020B0603030403020204" pitchFamily="34" charset="0"/>
              </a:rPr>
              <a:t>(Använd denna mallsida för citat)</a:t>
            </a:r>
            <a:br>
              <a:rPr lang="sv-SE" sz="3600" i="1" dirty="0">
                <a:latin typeface="Source Sans Pro Semibold" panose="020B0603030403020204" pitchFamily="34" charset="0"/>
              </a:rPr>
            </a:br>
            <a:r>
              <a:rPr lang="sv-SE" sz="3600" dirty="0">
                <a:latin typeface="Source Sans Pro Semibold" panose="020B0603030403020204" pitchFamily="34" charset="0"/>
              </a:rPr>
              <a:t>” Vår förmåga att beröra, inspirera och påverka beror på hur vi uttrycker oss. Ord är makt. Därför är retorik en demokratifråga. ”</a:t>
            </a:r>
            <a:br>
              <a:rPr lang="sv-SE" sz="3600" dirty="0"/>
            </a:br>
            <a:br>
              <a:rPr lang="sv-SE" sz="3600" dirty="0"/>
            </a:br>
            <a:r>
              <a:rPr lang="sv-SE" sz="2800" i="1" dirty="0">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66770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tan logga: LitenBild - vi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C6BDC232-61F9-4C86-BBAC-D6755C662EF1}"/>
              </a:ext>
            </a:extLst>
          </p:cNvPr>
          <p:cNvSpPr>
            <a:spLocks noGrp="1"/>
          </p:cNvSpPr>
          <p:nvPr>
            <p:ph type="pic" sz="quarter" idx="10" hasCustomPrompt="1"/>
          </p:nvPr>
        </p:nvSpPr>
        <p:spPr>
          <a:xfrm>
            <a:off x="2540000" y="1209678"/>
            <a:ext cx="7158181" cy="4538562"/>
          </a:xfrm>
          <a:prstGeom prst="rect">
            <a:avLst/>
          </a:prstGeom>
        </p:spPr>
        <p:txBody>
          <a:bodyPr/>
          <a:lstStyle>
            <a:lvl1pPr marL="0" indent="0">
              <a:buNone/>
              <a:defRPr baseline="0">
                <a:solidFill>
                  <a:schemeClr val="tx1"/>
                </a:solidFill>
                <a:latin typeface="Source Sans Pro" panose="020B0503030403020204" pitchFamily="34" charset="0"/>
                <a:ea typeface="Source Sans Pro" panose="020B0503030403020204" pitchFamily="34" charset="0"/>
              </a:defRPr>
            </a:lvl1pPr>
          </a:lstStyle>
          <a:p>
            <a:r>
              <a:rPr lang="sv-SE" dirty="0"/>
              <a:t>Klicka här för att lägga till en bild.</a:t>
            </a:r>
          </a:p>
        </p:txBody>
      </p:sp>
    </p:spTree>
    <p:extLst>
      <p:ext uri="{BB962C8B-B14F-4D97-AF65-F5344CB8AC3E}">
        <p14:creationId xmlns:p14="http://schemas.microsoft.com/office/powerpoint/2010/main" val="4169476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tan logga: Citat - Ärta">
    <p:bg>
      <p:bgPr>
        <a:solidFill>
          <a:srgbClr val="00964F"/>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dirty="0">
                <a:latin typeface="Source Sans Pro Semibold" panose="020B0603030403020204" pitchFamily="34" charset="0"/>
              </a:rPr>
              <a:t>(Använd denna mallsida för citat)</a:t>
            </a:r>
            <a:br>
              <a:rPr lang="sv-SE" sz="3600" i="1" dirty="0">
                <a:latin typeface="Source Sans Pro Semibold" panose="020B0603030403020204" pitchFamily="34" charset="0"/>
              </a:rPr>
            </a:br>
            <a:r>
              <a:rPr lang="sv-SE" sz="3600" dirty="0">
                <a:latin typeface="Source Sans Pro Semibold" panose="020B0603030403020204" pitchFamily="34" charset="0"/>
              </a:rPr>
              <a:t>” Vår förmåga att beröra, inspirera och påverka beror på hur vi uttrycker oss. Ord är makt. Därför är retorik en demokratifråga. ”</a:t>
            </a:r>
            <a:br>
              <a:rPr lang="sv-SE" sz="3600" dirty="0"/>
            </a:br>
            <a:br>
              <a:rPr lang="sv-SE" sz="3600" dirty="0"/>
            </a:br>
            <a:r>
              <a:rPr lang="sv-SE" sz="2800" i="1" dirty="0">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4427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tan logga: LitenBild - Ärta">
    <p:bg>
      <p:bgPr>
        <a:solidFill>
          <a:srgbClr val="00964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2A6EF64-40AC-48EF-88A9-A8CE8AD7FB12}"/>
              </a:ext>
            </a:extLst>
          </p:cNvPr>
          <p:cNvSpPr>
            <a:spLocks noGrp="1"/>
          </p:cNvSpPr>
          <p:nvPr>
            <p:ph type="pic" sz="quarter" idx="10" hasCustomPrompt="1"/>
          </p:nvPr>
        </p:nvSpPr>
        <p:spPr>
          <a:xfrm>
            <a:off x="2540000" y="1209678"/>
            <a:ext cx="7158181" cy="4538562"/>
          </a:xfrm>
          <a:prstGeom prst="rect">
            <a:avLst/>
          </a:prstGeom>
        </p:spPr>
        <p:txBody>
          <a:bodyPr/>
          <a:lstStyle>
            <a:lvl1pPr marL="0" indent="0">
              <a:buNone/>
              <a:defRPr baseline="0">
                <a:solidFill>
                  <a:schemeClr val="bg1"/>
                </a:solidFill>
              </a:defRPr>
            </a:lvl1pPr>
          </a:lstStyle>
          <a:p>
            <a:r>
              <a:rPr lang="sv-SE" dirty="0"/>
              <a:t>Klicka här för att lägga till en bild.</a:t>
            </a:r>
          </a:p>
        </p:txBody>
      </p:sp>
    </p:spTree>
    <p:extLst>
      <p:ext uri="{BB962C8B-B14F-4D97-AF65-F5344CB8AC3E}">
        <p14:creationId xmlns:p14="http://schemas.microsoft.com/office/powerpoint/2010/main" val="166404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Punktlista - animering-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92280153-2B00-4787-AF57-A4EE83830F76}"/>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
        <p:nvSpPr>
          <p:cNvPr id="7" name="Platshållare för innehåll 2">
            <a:extLst>
              <a:ext uri="{FF2B5EF4-FFF2-40B4-BE49-F238E27FC236}">
                <a16:creationId xmlns:a16="http://schemas.microsoft.com/office/drawing/2014/main" id="{D480ED39-F9D3-47F5-BE0F-B6C0A04DFDA6}"/>
              </a:ext>
            </a:extLst>
          </p:cNvPr>
          <p:cNvSpPr>
            <a:spLocks noGrp="1"/>
          </p:cNvSpPr>
          <p:nvPr>
            <p:ph idx="10" hasCustomPrompt="1"/>
          </p:nvPr>
        </p:nvSpPr>
        <p:spPr>
          <a:xfrm>
            <a:off x="661930" y="2344438"/>
            <a:ext cx="7992213"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ea typeface="Source Sans Pro Semibold" panose="020B0603030403020204" pitchFamily="34" charset="0"/>
              </a:defRPr>
            </a:lvl1pPr>
            <a:lvl2pPr>
              <a:spcAft>
                <a:spcPts val="600"/>
              </a:spcAft>
              <a:defRPr sz="2000" baseline="0">
                <a:solidFill>
                  <a:schemeClr val="tx1"/>
                </a:solidFill>
                <a:latin typeface="+mn-lt"/>
                <a:ea typeface="Source Sans Pro Light" panose="020B0403030403020204" pitchFamily="34" charset="0"/>
              </a:defRPr>
            </a:lvl2pPr>
            <a:lvl3pPr>
              <a:spcAft>
                <a:spcPts val="600"/>
              </a:spcAft>
              <a:defRPr sz="2000" baseline="0">
                <a:solidFill>
                  <a:schemeClr val="tx1"/>
                </a:solidFill>
                <a:latin typeface="+mn-lt"/>
                <a:ea typeface="Source Sans Pro Light" panose="020B0403030403020204" pitchFamily="34" charset="0"/>
              </a:defRPr>
            </a:lvl3pPr>
            <a:lvl4pPr>
              <a:spcAft>
                <a:spcPts val="600"/>
              </a:spcAft>
              <a:defRPr sz="2000" baseline="0">
                <a:solidFill>
                  <a:schemeClr val="tx1"/>
                </a:solidFill>
                <a:latin typeface="+mn-lt"/>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 av punkter i denna mall.)</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1410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Utan logga: Citat - Plommon">
    <p:bg>
      <p:bgPr>
        <a:solidFill>
          <a:srgbClr val="604696"/>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dirty="0">
                <a:latin typeface="Source Sans Pro Semibold" panose="020B0603030403020204" pitchFamily="34" charset="0"/>
              </a:rPr>
              <a:t>(Använd denna mallsida för citat)</a:t>
            </a:r>
            <a:br>
              <a:rPr lang="sv-SE" sz="3600" i="1" dirty="0">
                <a:latin typeface="Source Sans Pro Semibold" panose="020B0603030403020204" pitchFamily="34" charset="0"/>
              </a:rPr>
            </a:br>
            <a:r>
              <a:rPr lang="sv-SE" sz="3600" dirty="0">
                <a:latin typeface="Source Sans Pro Semibold" panose="020B0603030403020204" pitchFamily="34" charset="0"/>
              </a:rPr>
              <a:t>” Vår förmåga att beröra, inspirera och påverka beror på hur vi uttrycker oss. Ord är makt. Därför är retorik en demokratifråga. ”</a:t>
            </a:r>
            <a:br>
              <a:rPr lang="sv-SE" sz="3600" dirty="0"/>
            </a:br>
            <a:br>
              <a:rPr lang="sv-SE" sz="3600" dirty="0"/>
            </a:br>
            <a:r>
              <a:rPr lang="sv-SE" sz="2800" i="1" dirty="0">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988843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Utan logga: LitenBild - Plommon">
    <p:bg>
      <p:bgPr>
        <a:solidFill>
          <a:srgbClr val="604696"/>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2A6EF64-40AC-48EF-88A9-A8CE8AD7FB12}"/>
              </a:ext>
            </a:extLst>
          </p:cNvPr>
          <p:cNvSpPr>
            <a:spLocks noGrp="1"/>
          </p:cNvSpPr>
          <p:nvPr>
            <p:ph type="pic" sz="quarter" idx="10" hasCustomPrompt="1"/>
          </p:nvPr>
        </p:nvSpPr>
        <p:spPr>
          <a:xfrm>
            <a:off x="2540000" y="1209678"/>
            <a:ext cx="7158181" cy="4538562"/>
          </a:xfrm>
          <a:prstGeom prst="rect">
            <a:avLst/>
          </a:prstGeom>
        </p:spPr>
        <p:txBody>
          <a:bodyPr/>
          <a:lstStyle>
            <a:lvl1pPr marL="0" indent="0">
              <a:buNone/>
              <a:defRPr baseline="0">
                <a:solidFill>
                  <a:schemeClr val="bg1"/>
                </a:solidFill>
              </a:defRPr>
            </a:lvl1pPr>
          </a:lstStyle>
          <a:p>
            <a:r>
              <a:rPr lang="sv-SE" dirty="0"/>
              <a:t>Klicka här för att lägga till en bild.</a:t>
            </a:r>
          </a:p>
        </p:txBody>
      </p:sp>
    </p:spTree>
    <p:extLst>
      <p:ext uri="{BB962C8B-B14F-4D97-AF65-F5344CB8AC3E}">
        <p14:creationId xmlns:p14="http://schemas.microsoft.com/office/powerpoint/2010/main" val="2616109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Utan logga: Citat - Hallon">
    <p:bg>
      <p:bgPr>
        <a:solidFill>
          <a:srgbClr val="E5005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84A8B6-23FB-4E35-AFEB-A9920B1D9B82}"/>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dirty="0">
                <a:latin typeface="Source Sans Pro Semibold" panose="020B0603030403020204" pitchFamily="34" charset="0"/>
              </a:rPr>
              <a:t>(Använd denna mallsida för citat)</a:t>
            </a:r>
            <a:br>
              <a:rPr lang="sv-SE" sz="3600" i="1" dirty="0">
                <a:latin typeface="Source Sans Pro Semibold" panose="020B0603030403020204" pitchFamily="34" charset="0"/>
              </a:rPr>
            </a:br>
            <a:r>
              <a:rPr lang="sv-SE" sz="3600" dirty="0">
                <a:latin typeface="Source Sans Pro Semibold" panose="020B0603030403020204" pitchFamily="34" charset="0"/>
              </a:rPr>
              <a:t>” Vår förmåga att beröra, inspirera och påverka beror på hur vi uttrycker oss. Ord är makt. Därför är retorik en demokratifråga. ”</a:t>
            </a:r>
            <a:br>
              <a:rPr lang="sv-SE" sz="3600" dirty="0"/>
            </a:br>
            <a:br>
              <a:rPr lang="sv-SE" sz="3600" dirty="0"/>
            </a:br>
            <a:r>
              <a:rPr lang="sv-SE" sz="2800" i="1" dirty="0">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983064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Utan logga: LitenBild - Hallon">
    <p:bg>
      <p:bgPr>
        <a:solidFill>
          <a:srgbClr val="E5005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14984F9-76AF-4209-AE0C-4A6E3C68D315}"/>
              </a:ext>
            </a:extLst>
          </p:cNvPr>
          <p:cNvSpPr>
            <a:spLocks noGrp="1"/>
          </p:cNvSpPr>
          <p:nvPr>
            <p:ph type="pic" sz="quarter" idx="10" hasCustomPrompt="1"/>
          </p:nvPr>
        </p:nvSpPr>
        <p:spPr>
          <a:xfrm>
            <a:off x="2540000" y="1209678"/>
            <a:ext cx="7158181" cy="4538562"/>
          </a:xfrm>
          <a:prstGeom prst="rect">
            <a:avLst/>
          </a:prstGeom>
        </p:spPr>
        <p:txBody>
          <a:bodyPr/>
          <a:lstStyle>
            <a:lvl1pPr marL="0" indent="0">
              <a:buNone/>
              <a:defRPr baseline="0">
                <a:solidFill>
                  <a:schemeClr val="bg1"/>
                </a:solidFill>
                <a:latin typeface="Source Sans Pro" panose="020B0503030403020204" pitchFamily="34" charset="0"/>
                <a:ea typeface="Source Sans Pro" panose="020B0503030403020204" pitchFamily="34" charset="0"/>
              </a:defRPr>
            </a:lvl1pPr>
          </a:lstStyle>
          <a:p>
            <a:r>
              <a:rPr lang="sv-SE" dirty="0"/>
              <a:t>Klicka här för att lägga till en bild.</a:t>
            </a:r>
          </a:p>
        </p:txBody>
      </p:sp>
    </p:spTree>
    <p:extLst>
      <p:ext uri="{BB962C8B-B14F-4D97-AF65-F5344CB8AC3E}">
        <p14:creationId xmlns:p14="http://schemas.microsoft.com/office/powerpoint/2010/main" val="312477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7" name="Platshållare för innehåll 2"/>
          <p:cNvSpPr>
            <a:spLocks noGrp="1"/>
          </p:cNvSpPr>
          <p:nvPr>
            <p:ph idx="10" hasCustomPrompt="1"/>
          </p:nvPr>
        </p:nvSpPr>
        <p:spPr>
          <a:xfrm>
            <a:off x="738131" y="2348414"/>
            <a:ext cx="7956550" cy="2562226"/>
          </a:xfrm>
          <a:prstGeom prst="rect">
            <a:avLst/>
          </a:prstGeom>
        </p:spPr>
        <p:txBody>
          <a:bodyPr/>
          <a:lstStyle>
            <a:lvl1pPr>
              <a:spcAft>
                <a:spcPts val="600"/>
              </a:spcAft>
              <a:defRPr sz="24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
        <p:nvSpPr>
          <p:cNvPr id="10" name="Rubrik 1">
            <a:extLst>
              <a:ext uri="{FF2B5EF4-FFF2-40B4-BE49-F238E27FC236}">
                <a16:creationId xmlns:a16="http://schemas.microsoft.com/office/drawing/2014/main" id="{7E7E4B87-609C-4E0B-B921-072014C74F0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1408144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ga: Punktlista 2 -animering-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38131" y="2340706"/>
            <a:ext cx="7956550" cy="2818449"/>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 Animering av punkter i denna mall.)</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a:p>
            <a:pPr lvl="3"/>
            <a:endParaRPr lang="sv-SE" dirty="0"/>
          </a:p>
          <a:p>
            <a:pPr lvl="3"/>
            <a:endParaRPr lang="sv-SE" dirty="0"/>
          </a:p>
        </p:txBody>
      </p:sp>
      <p:sp>
        <p:nvSpPr>
          <p:cNvPr id="4" name="Rubrik 1">
            <a:extLst>
              <a:ext uri="{FF2B5EF4-FFF2-40B4-BE49-F238E27FC236}">
                <a16:creationId xmlns:a16="http://schemas.microsoft.com/office/drawing/2014/main" id="{D595CF5C-3672-49C1-965F-A64BFFBA9C2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40670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Punktlista 2 -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42951" y="2345873"/>
            <a:ext cx="7956550" cy="2562226"/>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0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0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
        <p:nvSpPr>
          <p:cNvPr id="4" name="Rubrik 1">
            <a:extLst>
              <a:ext uri="{FF2B5EF4-FFF2-40B4-BE49-F238E27FC236}">
                <a16:creationId xmlns:a16="http://schemas.microsoft.com/office/drawing/2014/main" id="{94D6BD5A-4054-4C4C-ADFD-83AD6DE2E93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dirty="0"/>
              <a:t>En kort rubrik (max en rad)</a:t>
            </a:r>
          </a:p>
        </p:txBody>
      </p:sp>
    </p:spTree>
    <p:extLst>
      <p:ext uri="{BB962C8B-B14F-4D97-AF65-F5344CB8AC3E}">
        <p14:creationId xmlns:p14="http://schemas.microsoft.com/office/powerpoint/2010/main" val="3224018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2.xml"/><Relationship Id="rId4"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3.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Tree>
    <p:extLst>
      <p:ext uri="{BB962C8B-B14F-4D97-AF65-F5344CB8AC3E}">
        <p14:creationId xmlns:p14="http://schemas.microsoft.com/office/powerpoint/2010/main" val="123771604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3" r:id="rId3"/>
    <p:sldLayoutId id="2147483864" r:id="rId4"/>
    <p:sldLayoutId id="2147483682" r:id="rId5"/>
    <p:sldLayoutId id="2147483867" r:id="rId6"/>
    <p:sldLayoutId id="2147483783" r:id="rId7"/>
    <p:sldLayoutId id="2147483866" r:id="rId8"/>
    <p:sldLayoutId id="2147483709" r:id="rId9"/>
    <p:sldLayoutId id="2147483661" r:id="rId10"/>
    <p:sldLayoutId id="2147483781" r:id="rId11"/>
    <p:sldLayoutId id="2147483791" r:id="rId12"/>
    <p:sldLayoutId id="2147483872" r:id="rId13"/>
    <p:sldLayoutId id="2147483663" r:id="rId14"/>
    <p:sldLayoutId id="2147483873" r:id="rId15"/>
    <p:sldLayoutId id="2147483789" r:id="rId16"/>
    <p:sldLayoutId id="2147483874" r:id="rId17"/>
    <p:sldLayoutId id="2147483685" r:id="rId18"/>
    <p:sldLayoutId id="2147483699" r:id="rId19"/>
    <p:sldLayoutId id="2147483674" r:id="rId20"/>
    <p:sldLayoutId id="2147483780" r:id="rId21"/>
    <p:sldLayoutId id="2147483902" r:id="rId22"/>
    <p:sldLayoutId id="2147483903" r:id="rId23"/>
    <p:sldLayoutId id="2147483704" r:id="rId24"/>
    <p:sldLayoutId id="2147483870" r:id="rId25"/>
    <p:sldLayoutId id="2147483788" r:id="rId26"/>
    <p:sldLayoutId id="2147483897" r:id="rId27"/>
    <p:sldLayoutId id="2147483898" r:id="rId28"/>
    <p:sldLayoutId id="2147483904" r:id="rId29"/>
    <p:sldLayoutId id="2147483905" r:id="rId30"/>
    <p:sldLayoutId id="2147483899" r:id="rId31"/>
    <p:sldLayoutId id="2147483900" r:id="rId32"/>
    <p:sldLayoutId id="2147483901" r:id="rId33"/>
    <p:sldLayoutId id="2147483887" r:id="rId34"/>
    <p:sldLayoutId id="2147483888" r:id="rId35"/>
    <p:sldLayoutId id="2147483906" r:id="rId36"/>
    <p:sldLayoutId id="2147483907" r:id="rId37"/>
    <p:sldLayoutId id="2147483889" r:id="rId38"/>
    <p:sldLayoutId id="2147483892" r:id="rId39"/>
    <p:sldLayoutId id="2147483893" r:id="rId40"/>
    <p:sldLayoutId id="2147483670" r:id="rId41"/>
    <p:sldLayoutId id="2147483776" r:id="rId42"/>
    <p:sldLayoutId id="2147483908" r:id="rId43"/>
    <p:sldLayoutId id="2147483909" r:id="rId44"/>
    <p:sldLayoutId id="2147483700" r:id="rId45"/>
    <p:sldLayoutId id="2147483876" r:id="rId46"/>
    <p:sldLayoutId id="2147483784" r:id="rId47"/>
    <p:sldLayoutId id="2147483927"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3" pos="756" userDrawn="1">
          <p15:clr>
            <a:srgbClr val="F26B43"/>
          </p15:clr>
        </p15:guide>
        <p15:guide id="4" pos="1141" userDrawn="1">
          <p15:clr>
            <a:srgbClr val="F26B43"/>
          </p15:clr>
        </p15:guide>
        <p15:guide id="5" pos="1527" userDrawn="1">
          <p15:clr>
            <a:srgbClr val="F26B43"/>
          </p15:clr>
        </p15:guide>
        <p15:guide id="6" pos="1912" userDrawn="1">
          <p15:clr>
            <a:srgbClr val="F26B43"/>
          </p15:clr>
        </p15:guide>
        <p15:guide id="7" pos="2298" userDrawn="1">
          <p15:clr>
            <a:srgbClr val="F26B43"/>
          </p15:clr>
        </p15:guide>
        <p15:guide id="8" pos="2683" userDrawn="1">
          <p15:clr>
            <a:srgbClr val="F26B43"/>
          </p15:clr>
        </p15:guide>
        <p15:guide id="9" pos="3069" userDrawn="1">
          <p15:clr>
            <a:srgbClr val="F26B43"/>
          </p15:clr>
        </p15:guide>
        <p15:guide id="10" pos="3454" userDrawn="1">
          <p15:clr>
            <a:srgbClr val="F26B43"/>
          </p15:clr>
        </p15:guide>
        <p15:guide id="11" pos="3840" userDrawn="1">
          <p15:clr>
            <a:srgbClr val="F26B43"/>
          </p15:clr>
        </p15:guide>
        <p15:guide id="12" pos="4226" userDrawn="1">
          <p15:clr>
            <a:srgbClr val="F26B43"/>
          </p15:clr>
        </p15:guide>
        <p15:guide id="13" pos="4611" userDrawn="1">
          <p15:clr>
            <a:srgbClr val="F26B43"/>
          </p15:clr>
        </p15:guide>
        <p15:guide id="14" pos="4997" userDrawn="1">
          <p15:clr>
            <a:srgbClr val="F26B43"/>
          </p15:clr>
        </p15:guide>
        <p15:guide id="15" pos="5382" userDrawn="1">
          <p15:clr>
            <a:srgbClr val="F26B43"/>
          </p15:clr>
        </p15:guide>
        <p15:guide id="16" pos="5768" userDrawn="1">
          <p15:clr>
            <a:srgbClr val="F26B43"/>
          </p15:clr>
        </p15:guide>
        <p15:guide id="17" pos="6153" userDrawn="1">
          <p15:clr>
            <a:srgbClr val="F26B43"/>
          </p15:clr>
        </p15:guide>
        <p15:guide id="18" pos="6539" userDrawn="1">
          <p15:clr>
            <a:srgbClr val="F26B43"/>
          </p15:clr>
        </p15:guide>
        <p15:guide id="19" pos="6902" userDrawn="1">
          <p15:clr>
            <a:srgbClr val="F26B43"/>
          </p15:clr>
        </p15:guide>
        <p15:guide id="20" pos="7287" userDrawn="1">
          <p15:clr>
            <a:srgbClr val="F26B43"/>
          </p15:clr>
        </p15:guide>
        <p15:guide id="21" orient="horz" pos="1570" userDrawn="1">
          <p15:clr>
            <a:srgbClr val="F26B43"/>
          </p15:clr>
        </p15:guide>
        <p15:guide id="22" orient="horz" pos="2750" userDrawn="1">
          <p15:clr>
            <a:srgbClr val="F26B43"/>
          </p15:clr>
        </p15:guide>
        <p15:guide id="23" orient="horz" pos="3929" userDrawn="1">
          <p15:clr>
            <a:srgbClr val="F26B43"/>
          </p15:clr>
        </p15:guide>
        <p15:guide id="24" orient="horz" pos="981" userDrawn="1">
          <p15:clr>
            <a:srgbClr val="F26B43"/>
          </p15:clr>
        </p15:guide>
        <p15:guide id="25" pos="7469" userDrawn="1">
          <p15:clr>
            <a:srgbClr val="F26B43"/>
          </p15:clr>
        </p15:guide>
        <p15:guide id="26" orient="horz" pos="210" userDrawn="1">
          <p15:clr>
            <a:srgbClr val="F26B43"/>
          </p15:clr>
        </p15:guide>
        <p15:guide id="27" orient="horz" pos="2160" userDrawn="1">
          <p15:clr>
            <a:srgbClr val="F26B43"/>
          </p15:clr>
        </p15:guide>
        <p15:guide id="28" orient="horz" pos="3339" userDrawn="1">
          <p15:clr>
            <a:srgbClr val="F26B43"/>
          </p15:clr>
        </p15:guide>
        <p15:guide id="29"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2389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5" r:id="rId3"/>
    <p:sldLayoutId id="21474839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902132"/>
      </p:ext>
    </p:extLst>
  </p:cSld>
  <p:clrMap bg1="lt1" tx1="dk1" bg2="lt2" tx2="dk2" accent1="accent1" accent2="accent2" accent3="accent3" accent4="accent4" accent5="accent5" accent6="accent6" hlink="hlink" folHlink="folHlink"/>
  <p:sldLayoutIdLst>
    <p:sldLayoutId id="2147483863" r:id="rId1"/>
    <p:sldLayoutId id="2147483835" r:id="rId2"/>
    <p:sldLayoutId id="2147483844" r:id="rId3"/>
    <p:sldLayoutId id="2147483841" r:id="rId4"/>
    <p:sldLayoutId id="2147483850" r:id="rId5"/>
    <p:sldLayoutId id="2147483840" r:id="rId6"/>
    <p:sldLayoutId id="2147483849" r:id="rId7"/>
    <p:sldLayoutId id="2147483894" r:id="rId8"/>
    <p:sldLayoutId id="2147483895" r:id="rId9"/>
    <p:sldLayoutId id="2147483896"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5" Type="http://schemas.openxmlformats.org/officeDocument/2006/relationships/image" Target="../media/image35.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8.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09EDDD36-D3D1-4234-AD50-E76722BF3118}"/>
              </a:ext>
            </a:extLst>
          </p:cNvPr>
          <p:cNvSpPr>
            <a:spLocks noGrp="1"/>
          </p:cNvSpPr>
          <p:nvPr>
            <p:ph type="ctrTitle"/>
          </p:nvPr>
        </p:nvSpPr>
        <p:spPr/>
        <p:txBody>
          <a:bodyPr/>
          <a:lstStyle/>
          <a:p>
            <a:r>
              <a:rPr lang="sv-SE" dirty="0"/>
              <a:t>Seniorkort 70+</a:t>
            </a:r>
          </a:p>
        </p:txBody>
      </p:sp>
      <p:sp>
        <p:nvSpPr>
          <p:cNvPr id="12" name="Platshållare för text 11">
            <a:extLst>
              <a:ext uri="{FF2B5EF4-FFF2-40B4-BE49-F238E27FC236}">
                <a16:creationId xmlns:a16="http://schemas.microsoft.com/office/drawing/2014/main" id="{D5F3C4F1-A466-4409-BF7A-811E74C67330}"/>
              </a:ext>
            </a:extLst>
          </p:cNvPr>
          <p:cNvSpPr>
            <a:spLocks noGrp="1"/>
          </p:cNvSpPr>
          <p:nvPr>
            <p:ph type="body" sz="quarter" idx="10"/>
          </p:nvPr>
        </p:nvSpPr>
        <p:spPr/>
        <p:txBody>
          <a:bodyPr/>
          <a:lstStyle/>
          <a:p>
            <a:r>
              <a:rPr lang="sv-SE" dirty="0"/>
              <a:t>KPR 2024-02-19, RFF 2024-02-23</a:t>
            </a:r>
          </a:p>
        </p:txBody>
      </p:sp>
    </p:spTree>
    <p:extLst>
      <p:ext uri="{BB962C8B-B14F-4D97-AF65-F5344CB8AC3E}">
        <p14:creationId xmlns:p14="http://schemas.microsoft.com/office/powerpoint/2010/main" val="20792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C67E-4F79-2E22-910A-38B3EC3D609E}"/>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60F68933-2887-E567-BE6D-402A8CF576F6}"/>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pic>
        <p:nvPicPr>
          <p:cNvPr id="3" name="Platshållare för innehåll 4">
            <a:extLst>
              <a:ext uri="{FF2B5EF4-FFF2-40B4-BE49-F238E27FC236}">
                <a16:creationId xmlns:a16="http://schemas.microsoft.com/office/drawing/2014/main" id="{BBCCFC07-7E07-26E9-2AB4-713EA0FBA4C6}"/>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BC793E4E-6068-DD15-27F2-8813DD4B55C2}"/>
              </a:ext>
            </a:extLst>
          </p:cNvPr>
          <p:cNvPicPr>
            <a:picLocks noChangeAspect="1"/>
          </p:cNvPicPr>
          <p:nvPr/>
        </p:nvPicPr>
        <p:blipFill>
          <a:blip r:embed="rId3"/>
          <a:stretch>
            <a:fillRect/>
          </a:stretch>
        </p:blipFill>
        <p:spPr>
          <a:xfrm>
            <a:off x="0" y="0"/>
            <a:ext cx="12192000" cy="1754182"/>
          </a:xfrm>
          <a:prstGeom prst="rect">
            <a:avLst/>
          </a:prstGeom>
        </p:spPr>
      </p:pic>
      <p:sp>
        <p:nvSpPr>
          <p:cNvPr id="2" name="Rubrik 1">
            <a:extLst>
              <a:ext uri="{FF2B5EF4-FFF2-40B4-BE49-F238E27FC236}">
                <a16:creationId xmlns:a16="http://schemas.microsoft.com/office/drawing/2014/main" id="{3705C5F8-DC5A-AED2-82F4-1A792D42A3F1}"/>
              </a:ext>
            </a:extLst>
          </p:cNvPr>
          <p:cNvSpPr>
            <a:spLocks noGrp="1"/>
          </p:cNvSpPr>
          <p:nvPr>
            <p:ph type="title"/>
          </p:nvPr>
        </p:nvSpPr>
        <p:spPr>
          <a:xfrm>
            <a:off x="471367" y="536057"/>
            <a:ext cx="6468291" cy="837484"/>
          </a:xfrm>
        </p:spPr>
        <p:txBody>
          <a:bodyPr/>
          <a:lstStyle/>
          <a:p>
            <a:r>
              <a:rPr lang="sv-SE" dirty="0">
                <a:solidFill>
                  <a:schemeClr val="bg1"/>
                </a:solidFill>
              </a:rPr>
              <a:t>Västtrafiks hemsida</a:t>
            </a:r>
          </a:p>
        </p:txBody>
      </p:sp>
      <p:pic>
        <p:nvPicPr>
          <p:cNvPr id="11" name="Bildobjekt 10">
            <a:extLst>
              <a:ext uri="{FF2B5EF4-FFF2-40B4-BE49-F238E27FC236}">
                <a16:creationId xmlns:a16="http://schemas.microsoft.com/office/drawing/2014/main" id="{52DB4BCD-45F6-5CD5-8A25-C6F0BF1EA73C}"/>
              </a:ext>
            </a:extLst>
          </p:cNvPr>
          <p:cNvPicPr>
            <a:picLocks noChangeAspect="1"/>
          </p:cNvPicPr>
          <p:nvPr/>
        </p:nvPicPr>
        <p:blipFill>
          <a:blip r:embed="rId4"/>
          <a:stretch>
            <a:fillRect/>
          </a:stretch>
        </p:blipFill>
        <p:spPr>
          <a:xfrm>
            <a:off x="0" y="-1"/>
            <a:ext cx="7946470" cy="3753854"/>
          </a:xfrm>
          <a:prstGeom prst="rect">
            <a:avLst/>
          </a:prstGeom>
        </p:spPr>
      </p:pic>
      <p:pic>
        <p:nvPicPr>
          <p:cNvPr id="6" name="Bildobjekt 5">
            <a:extLst>
              <a:ext uri="{FF2B5EF4-FFF2-40B4-BE49-F238E27FC236}">
                <a16:creationId xmlns:a16="http://schemas.microsoft.com/office/drawing/2014/main" id="{63C8538A-0F62-DCDE-F8F5-054579ED3457}"/>
              </a:ext>
            </a:extLst>
          </p:cNvPr>
          <p:cNvPicPr>
            <a:picLocks noChangeAspect="1"/>
          </p:cNvPicPr>
          <p:nvPr/>
        </p:nvPicPr>
        <p:blipFill>
          <a:blip r:embed="rId5"/>
          <a:stretch>
            <a:fillRect/>
          </a:stretch>
        </p:blipFill>
        <p:spPr>
          <a:xfrm>
            <a:off x="1578597" y="3642154"/>
            <a:ext cx="6351217" cy="2598225"/>
          </a:xfrm>
          <a:prstGeom prst="rect">
            <a:avLst/>
          </a:prstGeom>
        </p:spPr>
      </p:pic>
      <p:sp>
        <p:nvSpPr>
          <p:cNvPr id="4" name="Rektangel 3">
            <a:extLst>
              <a:ext uri="{FF2B5EF4-FFF2-40B4-BE49-F238E27FC236}">
                <a16:creationId xmlns:a16="http://schemas.microsoft.com/office/drawing/2014/main" id="{B461914F-9DB0-DDD2-0248-AFA1935B6C5E}"/>
              </a:ext>
            </a:extLst>
          </p:cNvPr>
          <p:cNvSpPr/>
          <p:nvPr/>
        </p:nvSpPr>
        <p:spPr>
          <a:xfrm>
            <a:off x="6334125" y="3700463"/>
            <a:ext cx="152400" cy="73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9727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51CD1-FB63-719C-18DC-1FE3F13729FA}"/>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F869EC22-DCA6-8F9A-10D4-BA5CDDE86071}"/>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pic>
        <p:nvPicPr>
          <p:cNvPr id="3" name="Platshållare för innehåll 4">
            <a:extLst>
              <a:ext uri="{FF2B5EF4-FFF2-40B4-BE49-F238E27FC236}">
                <a16:creationId xmlns:a16="http://schemas.microsoft.com/office/drawing/2014/main" id="{8D27BCAF-5FC2-C15F-92F1-B3B0F98C02A3}"/>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82998770-6127-D559-50E3-125505A913FC}"/>
              </a:ext>
            </a:extLst>
          </p:cNvPr>
          <p:cNvPicPr>
            <a:picLocks noChangeAspect="1"/>
          </p:cNvPicPr>
          <p:nvPr/>
        </p:nvPicPr>
        <p:blipFill>
          <a:blip r:embed="rId3"/>
          <a:stretch>
            <a:fillRect/>
          </a:stretch>
        </p:blipFill>
        <p:spPr>
          <a:xfrm>
            <a:off x="0" y="0"/>
            <a:ext cx="12192000" cy="1754182"/>
          </a:xfrm>
          <a:prstGeom prst="rect">
            <a:avLst/>
          </a:prstGeom>
        </p:spPr>
      </p:pic>
      <p:pic>
        <p:nvPicPr>
          <p:cNvPr id="7" name="Bildobjekt 6">
            <a:extLst>
              <a:ext uri="{FF2B5EF4-FFF2-40B4-BE49-F238E27FC236}">
                <a16:creationId xmlns:a16="http://schemas.microsoft.com/office/drawing/2014/main" id="{5ED17C95-B846-FB2D-C154-5092876F9E56}"/>
              </a:ext>
            </a:extLst>
          </p:cNvPr>
          <p:cNvPicPr>
            <a:picLocks noChangeAspect="1"/>
          </p:cNvPicPr>
          <p:nvPr/>
        </p:nvPicPr>
        <p:blipFill>
          <a:blip r:embed="rId4"/>
          <a:stretch>
            <a:fillRect/>
          </a:stretch>
        </p:blipFill>
        <p:spPr>
          <a:xfrm>
            <a:off x="3683116" y="726"/>
            <a:ext cx="4695825" cy="6857274"/>
          </a:xfrm>
          <a:prstGeom prst="rect">
            <a:avLst/>
          </a:prstGeom>
          <a:ln>
            <a:solidFill>
              <a:schemeClr val="tx1"/>
            </a:solidFill>
          </a:ln>
        </p:spPr>
      </p:pic>
      <p:sp>
        <p:nvSpPr>
          <p:cNvPr id="8" name="Rubrik 7">
            <a:extLst>
              <a:ext uri="{FF2B5EF4-FFF2-40B4-BE49-F238E27FC236}">
                <a16:creationId xmlns:a16="http://schemas.microsoft.com/office/drawing/2014/main" id="{A61B2047-4C36-A71C-D452-31338063E1CD}"/>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87487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BD93-3CA8-2EF0-5EED-4F039AD7D20C}"/>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1F1D02B-A80C-B707-E6F6-9495E300264A}"/>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pic>
        <p:nvPicPr>
          <p:cNvPr id="3" name="Platshållare för innehåll 4">
            <a:extLst>
              <a:ext uri="{FF2B5EF4-FFF2-40B4-BE49-F238E27FC236}">
                <a16:creationId xmlns:a16="http://schemas.microsoft.com/office/drawing/2014/main" id="{EA1EC2A7-12B6-FA58-1052-D51799922099}"/>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1BDA93ED-0C77-0034-3599-A62AB2E4DBD9}"/>
              </a:ext>
            </a:extLst>
          </p:cNvPr>
          <p:cNvPicPr>
            <a:picLocks noChangeAspect="1"/>
          </p:cNvPicPr>
          <p:nvPr/>
        </p:nvPicPr>
        <p:blipFill>
          <a:blip r:embed="rId3"/>
          <a:stretch>
            <a:fillRect/>
          </a:stretch>
        </p:blipFill>
        <p:spPr>
          <a:xfrm>
            <a:off x="0" y="0"/>
            <a:ext cx="12192000" cy="1754182"/>
          </a:xfrm>
          <a:prstGeom prst="rect">
            <a:avLst/>
          </a:prstGeom>
        </p:spPr>
      </p:pic>
      <p:pic>
        <p:nvPicPr>
          <p:cNvPr id="7" name="Bildobjekt 6">
            <a:extLst>
              <a:ext uri="{FF2B5EF4-FFF2-40B4-BE49-F238E27FC236}">
                <a16:creationId xmlns:a16="http://schemas.microsoft.com/office/drawing/2014/main" id="{6EBCAE27-C52C-C297-C54A-CD12EB3D2DB6}"/>
              </a:ext>
            </a:extLst>
          </p:cNvPr>
          <p:cNvPicPr>
            <a:picLocks noChangeAspect="1"/>
          </p:cNvPicPr>
          <p:nvPr/>
        </p:nvPicPr>
        <p:blipFill>
          <a:blip r:embed="rId4"/>
          <a:stretch>
            <a:fillRect/>
          </a:stretch>
        </p:blipFill>
        <p:spPr>
          <a:xfrm rot="20724099">
            <a:off x="372616" y="1766828"/>
            <a:ext cx="3355368" cy="4899817"/>
          </a:xfrm>
          <a:prstGeom prst="rect">
            <a:avLst/>
          </a:prstGeom>
          <a:ln>
            <a:solidFill>
              <a:schemeClr val="tx1"/>
            </a:solidFill>
          </a:ln>
        </p:spPr>
      </p:pic>
      <p:sp>
        <p:nvSpPr>
          <p:cNvPr id="8" name="Rubrik 7">
            <a:extLst>
              <a:ext uri="{FF2B5EF4-FFF2-40B4-BE49-F238E27FC236}">
                <a16:creationId xmlns:a16="http://schemas.microsoft.com/office/drawing/2014/main" id="{E8CF0C17-B417-5483-7A12-A1836692802A}"/>
              </a:ext>
            </a:extLst>
          </p:cNvPr>
          <p:cNvSpPr>
            <a:spLocks noGrp="1"/>
          </p:cNvSpPr>
          <p:nvPr>
            <p:ph type="title"/>
          </p:nvPr>
        </p:nvSpPr>
        <p:spPr/>
        <p:txBody>
          <a:bodyPr/>
          <a:lstStyle/>
          <a:p>
            <a:endParaRPr lang="sv-SE"/>
          </a:p>
        </p:txBody>
      </p:sp>
      <p:sp>
        <p:nvSpPr>
          <p:cNvPr id="2" name="textruta 1">
            <a:extLst>
              <a:ext uri="{FF2B5EF4-FFF2-40B4-BE49-F238E27FC236}">
                <a16:creationId xmlns:a16="http://schemas.microsoft.com/office/drawing/2014/main" id="{F4681F19-22E3-AC21-C3C3-4B4292A46844}"/>
              </a:ext>
            </a:extLst>
          </p:cNvPr>
          <p:cNvSpPr txBox="1"/>
          <p:nvPr/>
        </p:nvSpPr>
        <p:spPr>
          <a:xfrm>
            <a:off x="4343797" y="1975930"/>
            <a:ext cx="7590811" cy="4093428"/>
          </a:xfrm>
          <a:prstGeom prst="rect">
            <a:avLst/>
          </a:prstGeom>
          <a:noFill/>
        </p:spPr>
        <p:txBody>
          <a:bodyPr wrap="square" rtlCol="0">
            <a:spAutoFit/>
          </a:bodyPr>
          <a:lstStyle/>
          <a:p>
            <a:r>
              <a:rPr lang="sv-SE" sz="2000" dirty="0"/>
              <a:t>Det kan bli en gemensam åldersgräns i Skaraborg för att som senior få åka fritt i kollektivtrafiken. Som ny gemensam åldersgräns föreslås 70 år, vilket för de flesta kommuner är en sänkning från 75 år. </a:t>
            </a:r>
          </a:p>
          <a:p>
            <a:endParaRPr lang="sv-SE" sz="2000" dirty="0"/>
          </a:p>
          <a:p>
            <a:r>
              <a:rPr lang="sv-SE" sz="2000" dirty="0"/>
              <a:t>På ett kommande möte ska direktionen för Skaraborgs kommunalförbund ta beslut om förslaget att förorda en gemensam åldersgräns. En bakgrund är att ett nytt zonsystem har införts i kollektivtrafiken. </a:t>
            </a:r>
          </a:p>
          <a:p>
            <a:endParaRPr lang="sv-SE" sz="2000" dirty="0"/>
          </a:p>
          <a:p>
            <a:r>
              <a:rPr lang="sv-SE" sz="2000" dirty="0"/>
              <a:t>– Tidigare gällde seniorkortet bara i den egna kommunen, numera gäller det i hela zon C. Det gör att det finns större anledning till en gemensam inriktning, säger Thomas Boström, infrastrukturstrateg på Skaraborgs kommunalförbund</a:t>
            </a:r>
          </a:p>
        </p:txBody>
      </p:sp>
      <p:sp>
        <p:nvSpPr>
          <p:cNvPr id="4" name="Rubrik 1">
            <a:extLst>
              <a:ext uri="{FF2B5EF4-FFF2-40B4-BE49-F238E27FC236}">
                <a16:creationId xmlns:a16="http://schemas.microsoft.com/office/drawing/2014/main" id="{687EC762-19AD-2629-5C84-17D182DEDDF6}"/>
              </a:ext>
            </a:extLst>
          </p:cNvPr>
          <p:cNvSpPr txBox="1">
            <a:spLocks/>
          </p:cNvSpPr>
          <p:nvPr/>
        </p:nvSpPr>
        <p:spPr>
          <a:xfrm>
            <a:off x="471367" y="536057"/>
            <a:ext cx="6468291" cy="83748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SLA 8 april 2023</a:t>
            </a:r>
            <a:endParaRPr lang="sv-SE" dirty="0">
              <a:solidFill>
                <a:schemeClr val="bg1"/>
              </a:solidFill>
            </a:endParaRPr>
          </a:p>
        </p:txBody>
      </p:sp>
    </p:spTree>
    <p:extLst>
      <p:ext uri="{BB962C8B-B14F-4D97-AF65-F5344CB8AC3E}">
        <p14:creationId xmlns:p14="http://schemas.microsoft.com/office/powerpoint/2010/main" val="30877653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453B-415A-9DB0-80CE-C325105D6F92}"/>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2B8442F5-532E-D694-707F-9E3E78F48C37}"/>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sp>
        <p:nvSpPr>
          <p:cNvPr id="6" name="textruta 5">
            <a:extLst>
              <a:ext uri="{FF2B5EF4-FFF2-40B4-BE49-F238E27FC236}">
                <a16:creationId xmlns:a16="http://schemas.microsoft.com/office/drawing/2014/main" id="{AB6BE028-F868-CED8-6A4B-3A83F350FADC}"/>
              </a:ext>
            </a:extLst>
          </p:cNvPr>
          <p:cNvSpPr txBox="1"/>
          <p:nvPr/>
        </p:nvSpPr>
        <p:spPr>
          <a:xfrm>
            <a:off x="4081347" y="1975930"/>
            <a:ext cx="7853261" cy="4144211"/>
          </a:xfrm>
          <a:prstGeom prst="rect">
            <a:avLst/>
          </a:prstGeom>
          <a:noFill/>
        </p:spPr>
        <p:txBody>
          <a:bodyPr wrap="square" rtlCol="0">
            <a:spAutoFit/>
          </a:bodyPr>
          <a:lstStyle/>
          <a:p>
            <a:r>
              <a:rPr lang="sv-SE" sz="2000" dirty="0"/>
              <a:t>Vi är alla 15 skaraborgskommuner eniga om att välja tillköp av avgiftsfria resor för personer som har fyllt 70 år så snart Västtrafik erbjuder det. För Skövdes räkning så finns det med extra pengar i budgeten för 2024 som antogs i juni 2023 för att kunna fullfölja den ambitionen. </a:t>
            </a:r>
          </a:p>
          <a:p>
            <a:endParaRPr lang="sv-SE" sz="2000" dirty="0"/>
          </a:p>
          <a:p>
            <a:r>
              <a:rPr lang="sv-SE" sz="2000" dirty="0"/>
              <a:t>Med stark förankring i Skövdes vision och kommunfullmäktiges mål är det vår förhoppning att det ska främja hållbart resande och öka tillgången till värdefull social gemenskap. På så vis bidrar Skövde även till att nå målen i det nationella och globala arbetet med Agenda 2030 som också det innehåller ekonomisk-, social- och miljömässig hållbarhet.</a:t>
            </a:r>
          </a:p>
          <a:p>
            <a:pPr>
              <a:lnSpc>
                <a:spcPts val="1725"/>
              </a:lnSpc>
            </a:pPr>
            <a:endParaRPr lang="sv-SE" sz="2000" dirty="0"/>
          </a:p>
          <a:p>
            <a:pPr>
              <a:lnSpc>
                <a:spcPts val="1725"/>
              </a:lnSpc>
            </a:pPr>
            <a:r>
              <a:rPr lang="sv-SE" sz="2000" b="1" dirty="0"/>
              <a:t>För Majoriteten i Skövde</a:t>
            </a:r>
            <a:br>
              <a:rPr lang="sv-SE" sz="2000" b="1" dirty="0"/>
            </a:br>
            <a:r>
              <a:rPr lang="sv-SE" sz="2000" dirty="0"/>
              <a:t>Theres Sahlström (M), Johan Ask (S) och Marianne Gustafson (KD)</a:t>
            </a:r>
          </a:p>
        </p:txBody>
      </p:sp>
      <p:pic>
        <p:nvPicPr>
          <p:cNvPr id="3" name="Platshållare för innehåll 4">
            <a:extLst>
              <a:ext uri="{FF2B5EF4-FFF2-40B4-BE49-F238E27FC236}">
                <a16:creationId xmlns:a16="http://schemas.microsoft.com/office/drawing/2014/main" id="{6DF3C87F-62C5-193A-0074-4FBD55162060}"/>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AEA6A828-8ECA-B2C2-94C3-BC9C8B4D5948}"/>
              </a:ext>
            </a:extLst>
          </p:cNvPr>
          <p:cNvPicPr>
            <a:picLocks noChangeAspect="1"/>
          </p:cNvPicPr>
          <p:nvPr/>
        </p:nvPicPr>
        <p:blipFill>
          <a:blip r:embed="rId3"/>
          <a:stretch>
            <a:fillRect/>
          </a:stretch>
        </p:blipFill>
        <p:spPr>
          <a:xfrm>
            <a:off x="0" y="0"/>
            <a:ext cx="12192000" cy="1754182"/>
          </a:xfrm>
          <a:prstGeom prst="rect">
            <a:avLst/>
          </a:prstGeom>
        </p:spPr>
      </p:pic>
      <p:sp>
        <p:nvSpPr>
          <p:cNvPr id="2" name="Rubrik 1">
            <a:extLst>
              <a:ext uri="{FF2B5EF4-FFF2-40B4-BE49-F238E27FC236}">
                <a16:creationId xmlns:a16="http://schemas.microsoft.com/office/drawing/2014/main" id="{825B4FA7-8444-B232-86EB-102DCDCDAB24}"/>
              </a:ext>
            </a:extLst>
          </p:cNvPr>
          <p:cNvSpPr>
            <a:spLocks noGrp="1"/>
          </p:cNvSpPr>
          <p:nvPr>
            <p:ph type="title"/>
          </p:nvPr>
        </p:nvSpPr>
        <p:spPr>
          <a:xfrm>
            <a:off x="471367" y="536057"/>
            <a:ext cx="6468291" cy="837484"/>
          </a:xfrm>
        </p:spPr>
        <p:txBody>
          <a:bodyPr/>
          <a:lstStyle/>
          <a:p>
            <a:r>
              <a:rPr lang="sv-SE" dirty="0">
                <a:solidFill>
                  <a:schemeClr val="bg1"/>
                </a:solidFill>
              </a:rPr>
              <a:t>SLA 13 dec 2023</a:t>
            </a:r>
          </a:p>
        </p:txBody>
      </p:sp>
      <p:pic>
        <p:nvPicPr>
          <p:cNvPr id="4" name="Bildobjekt 3" descr="En bild som visar text, fordon, Landfordon, Transportmedel&#10;&#10;Automatiskt genererad beskrivning">
            <a:extLst>
              <a:ext uri="{FF2B5EF4-FFF2-40B4-BE49-F238E27FC236}">
                <a16:creationId xmlns:a16="http://schemas.microsoft.com/office/drawing/2014/main" id="{0C879888-B875-DE28-D6E4-94FCE077F674}"/>
              </a:ext>
            </a:extLst>
          </p:cNvPr>
          <p:cNvPicPr>
            <a:picLocks noChangeAspect="1"/>
          </p:cNvPicPr>
          <p:nvPr/>
        </p:nvPicPr>
        <p:blipFill>
          <a:blip r:embed="rId4"/>
          <a:stretch>
            <a:fillRect/>
          </a:stretch>
        </p:blipFill>
        <p:spPr>
          <a:xfrm rot="21300000">
            <a:off x="224474" y="1510081"/>
            <a:ext cx="3364591" cy="5298000"/>
          </a:xfrm>
          <a:prstGeom prst="rect">
            <a:avLst/>
          </a:prstGeom>
          <a:ln>
            <a:solidFill>
              <a:schemeClr val="tx1"/>
            </a:solidFill>
          </a:ln>
        </p:spPr>
      </p:pic>
    </p:spTree>
    <p:extLst>
      <p:ext uri="{BB962C8B-B14F-4D97-AF65-F5344CB8AC3E}">
        <p14:creationId xmlns:p14="http://schemas.microsoft.com/office/powerpoint/2010/main" val="59302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4D04-4F27-4AEF-F285-A3D1E1C47C50}"/>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69963DF-5C29-9956-FC6F-0FA653FDA50F}"/>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sp>
        <p:nvSpPr>
          <p:cNvPr id="6" name="textruta 5">
            <a:extLst>
              <a:ext uri="{FF2B5EF4-FFF2-40B4-BE49-F238E27FC236}">
                <a16:creationId xmlns:a16="http://schemas.microsoft.com/office/drawing/2014/main" id="{667F7C0D-E10F-9FA0-BB17-176E7CEB342E}"/>
              </a:ext>
            </a:extLst>
          </p:cNvPr>
          <p:cNvSpPr txBox="1"/>
          <p:nvPr/>
        </p:nvSpPr>
        <p:spPr>
          <a:xfrm>
            <a:off x="5600700" y="1975930"/>
            <a:ext cx="6333908" cy="3477875"/>
          </a:xfrm>
          <a:prstGeom prst="rect">
            <a:avLst/>
          </a:prstGeom>
          <a:noFill/>
        </p:spPr>
        <p:txBody>
          <a:bodyPr wrap="square" rtlCol="0">
            <a:spAutoFit/>
          </a:bodyPr>
          <a:lstStyle/>
          <a:p>
            <a:pPr marL="0" indent="0">
              <a:buNone/>
            </a:pPr>
            <a:r>
              <a:rPr lang="sv-SE" sz="20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Nästa år blir det kostnadsfria bussresor för de som är 70 år och äldre. Tanken är att seniorkorten ska bli lika för alla kommuner i Skaraborg. – Om vi kan få upp resandet är det fantastiskt, säger Johan Ask (S).</a:t>
            </a:r>
            <a:endParaRPr lang="sv-SE" sz="2000" dirty="0">
              <a:effectLst/>
              <a:latin typeface="Source Serif Pro" panose="02040603050405020204" pitchFamily="18" charset="0"/>
              <a:ea typeface="Times New Roman" panose="02020603050405020304" pitchFamily="18" charset="0"/>
              <a:cs typeface="Times New Roman" panose="02020603050405020304" pitchFamily="18" charset="0"/>
            </a:endParaRPr>
          </a:p>
          <a:p>
            <a:pPr marL="0" indent="0">
              <a:buNone/>
            </a:pPr>
            <a:r>
              <a:rPr lang="sv-SE" sz="2000"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 Nu har man kommit överens om att det är 70 år som ska gälla i hela Skaraborg och det tycker jag är jättebra, säger kommunalrådet Johan Ask (S).</a:t>
            </a:r>
            <a:endParaRPr lang="sv-SE" sz="2000" dirty="0">
              <a:effectLst/>
              <a:latin typeface="Source Serif Pro" panose="02040603050405020204" pitchFamily="18" charset="0"/>
              <a:ea typeface="Times New Roman" panose="02020603050405020304" pitchFamily="18" charset="0"/>
              <a:cs typeface="Times New Roman" panose="02020603050405020304" pitchFamily="18" charset="0"/>
            </a:endParaRPr>
          </a:p>
          <a:p>
            <a:endParaRPr lang="sv-SE" sz="2000"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endParaRPr>
          </a:p>
          <a:p>
            <a:r>
              <a:rPr lang="sv-SE" sz="2000"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Kommunstyrelsens arbetsutskott har sagt ja till att köpa till seniorkort som gäller från 70 år med kostnadsfria resor dygnet runt inom zon C. </a:t>
            </a:r>
          </a:p>
        </p:txBody>
      </p:sp>
      <p:pic>
        <p:nvPicPr>
          <p:cNvPr id="3" name="Platshållare för innehåll 4">
            <a:extLst>
              <a:ext uri="{FF2B5EF4-FFF2-40B4-BE49-F238E27FC236}">
                <a16:creationId xmlns:a16="http://schemas.microsoft.com/office/drawing/2014/main" id="{B572329F-2C64-FC11-90C7-813B611B674E}"/>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27E27930-2E73-F979-A581-5B16E4DDAA58}"/>
              </a:ext>
            </a:extLst>
          </p:cNvPr>
          <p:cNvPicPr>
            <a:picLocks noChangeAspect="1"/>
          </p:cNvPicPr>
          <p:nvPr/>
        </p:nvPicPr>
        <p:blipFill>
          <a:blip r:embed="rId3"/>
          <a:stretch>
            <a:fillRect/>
          </a:stretch>
        </p:blipFill>
        <p:spPr>
          <a:xfrm>
            <a:off x="0" y="0"/>
            <a:ext cx="12192000" cy="1754182"/>
          </a:xfrm>
          <a:prstGeom prst="rect">
            <a:avLst/>
          </a:prstGeom>
        </p:spPr>
      </p:pic>
      <p:sp>
        <p:nvSpPr>
          <p:cNvPr id="2" name="Rubrik 1">
            <a:extLst>
              <a:ext uri="{FF2B5EF4-FFF2-40B4-BE49-F238E27FC236}">
                <a16:creationId xmlns:a16="http://schemas.microsoft.com/office/drawing/2014/main" id="{4FCB12B1-EE59-9C2E-5B7A-FD1FFD13B943}"/>
              </a:ext>
            </a:extLst>
          </p:cNvPr>
          <p:cNvSpPr>
            <a:spLocks noGrp="1"/>
          </p:cNvSpPr>
          <p:nvPr>
            <p:ph type="title"/>
          </p:nvPr>
        </p:nvSpPr>
        <p:spPr>
          <a:xfrm>
            <a:off x="471367" y="536057"/>
            <a:ext cx="6468291" cy="837484"/>
          </a:xfrm>
        </p:spPr>
        <p:txBody>
          <a:bodyPr/>
          <a:lstStyle/>
          <a:p>
            <a:r>
              <a:rPr lang="sv-SE" dirty="0">
                <a:solidFill>
                  <a:schemeClr val="bg1"/>
                </a:solidFill>
              </a:rPr>
              <a:t>SLA 15 dec 2023</a:t>
            </a:r>
          </a:p>
        </p:txBody>
      </p:sp>
      <p:pic>
        <p:nvPicPr>
          <p:cNvPr id="7" name="Bildobjekt 6" descr="En bild som visar text, fordon, Landfordon, buss&#10;&#10;Automatiskt genererad beskrivning">
            <a:extLst>
              <a:ext uri="{FF2B5EF4-FFF2-40B4-BE49-F238E27FC236}">
                <a16:creationId xmlns:a16="http://schemas.microsoft.com/office/drawing/2014/main" id="{36295981-6484-CD45-5EF6-950FE029319F}"/>
              </a:ext>
            </a:extLst>
          </p:cNvPr>
          <p:cNvPicPr>
            <a:picLocks noChangeAspect="1"/>
          </p:cNvPicPr>
          <p:nvPr/>
        </p:nvPicPr>
        <p:blipFill>
          <a:blip r:embed="rId4"/>
          <a:stretch>
            <a:fillRect/>
          </a:stretch>
        </p:blipFill>
        <p:spPr>
          <a:xfrm rot="19721466">
            <a:off x="33742" y="2550129"/>
            <a:ext cx="5264027" cy="2441111"/>
          </a:xfrm>
          <a:prstGeom prst="rect">
            <a:avLst/>
          </a:prstGeom>
          <a:ln>
            <a:solidFill>
              <a:schemeClr val="tx1"/>
            </a:solidFill>
          </a:ln>
        </p:spPr>
      </p:pic>
    </p:spTree>
    <p:extLst>
      <p:ext uri="{BB962C8B-B14F-4D97-AF65-F5344CB8AC3E}">
        <p14:creationId xmlns:p14="http://schemas.microsoft.com/office/powerpoint/2010/main" val="28345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B57E4-14C2-54C7-5213-0C0090AB51ED}"/>
            </a:ext>
          </a:extLst>
        </p:cNvPr>
        <p:cNvGrpSpPr/>
        <p:nvPr/>
      </p:nvGrpSpPr>
      <p:grpSpPr>
        <a:xfrm>
          <a:off x="0" y="0"/>
          <a:ext cx="0" cy="0"/>
          <a:chOff x="0" y="0"/>
          <a:chExt cx="0" cy="0"/>
        </a:xfrm>
      </p:grpSpPr>
      <p:pic>
        <p:nvPicPr>
          <p:cNvPr id="3" name="Bildobjekt 2" descr="En bild som visar text, skärmbild&#10;&#10;Automatiskt genererad beskrivning">
            <a:extLst>
              <a:ext uri="{FF2B5EF4-FFF2-40B4-BE49-F238E27FC236}">
                <a16:creationId xmlns:a16="http://schemas.microsoft.com/office/drawing/2014/main" id="{409EF953-6FBA-1298-371C-6FB27F6C53B8}"/>
              </a:ext>
            </a:extLst>
          </p:cNvPr>
          <p:cNvPicPr>
            <a:picLocks noChangeAspect="1"/>
          </p:cNvPicPr>
          <p:nvPr/>
        </p:nvPicPr>
        <p:blipFill rotWithShape="1">
          <a:blip r:embed="rId2"/>
          <a:srcRect t="1861" b="4511"/>
          <a:stretch/>
        </p:blipFill>
        <p:spPr bwMode="auto">
          <a:xfrm>
            <a:off x="667534" y="2126085"/>
            <a:ext cx="4767415" cy="2573325"/>
          </a:xfrm>
          <a:prstGeom prst="rect">
            <a:avLst/>
          </a:prstGeom>
          <a:ln>
            <a:solidFill>
              <a:schemeClr val="tx1"/>
            </a:solidFill>
          </a:ln>
          <a:extLst>
            <a:ext uri="{53640926-AAD7-44D8-BBD7-CCE9431645EC}">
              <a14:shadowObscured xmlns:a14="http://schemas.microsoft.com/office/drawing/2010/main"/>
            </a:ext>
          </a:extLst>
        </p:spPr>
      </p:pic>
      <p:pic>
        <p:nvPicPr>
          <p:cNvPr id="8" name="Bildobjekt 7">
            <a:extLst>
              <a:ext uri="{FF2B5EF4-FFF2-40B4-BE49-F238E27FC236}">
                <a16:creationId xmlns:a16="http://schemas.microsoft.com/office/drawing/2014/main" id="{8EDFCC96-E2BA-AC81-2FFA-B23616DA51D6}"/>
              </a:ext>
            </a:extLst>
          </p:cNvPr>
          <p:cNvPicPr>
            <a:picLocks noChangeAspect="1"/>
          </p:cNvPicPr>
          <p:nvPr/>
        </p:nvPicPr>
        <p:blipFill>
          <a:blip r:embed="rId3"/>
          <a:stretch>
            <a:fillRect/>
          </a:stretch>
        </p:blipFill>
        <p:spPr>
          <a:xfrm>
            <a:off x="6757053" y="2130559"/>
            <a:ext cx="3761751" cy="2573325"/>
          </a:xfrm>
          <a:prstGeom prst="rect">
            <a:avLst/>
          </a:prstGeom>
          <a:ln>
            <a:solidFill>
              <a:schemeClr val="tx1"/>
            </a:solidFill>
          </a:ln>
        </p:spPr>
      </p:pic>
      <p:pic>
        <p:nvPicPr>
          <p:cNvPr id="10" name="Bildobjekt 9">
            <a:extLst>
              <a:ext uri="{FF2B5EF4-FFF2-40B4-BE49-F238E27FC236}">
                <a16:creationId xmlns:a16="http://schemas.microsoft.com/office/drawing/2014/main" id="{38538F46-0462-C46F-61AC-BA828BB431AA}"/>
              </a:ext>
            </a:extLst>
          </p:cNvPr>
          <p:cNvPicPr>
            <a:picLocks noChangeAspect="1"/>
          </p:cNvPicPr>
          <p:nvPr/>
        </p:nvPicPr>
        <p:blipFill>
          <a:blip r:embed="rId4"/>
          <a:stretch>
            <a:fillRect/>
          </a:stretch>
        </p:blipFill>
        <p:spPr>
          <a:xfrm>
            <a:off x="0" y="0"/>
            <a:ext cx="12192000" cy="1755648"/>
          </a:xfrm>
          <a:prstGeom prst="rect">
            <a:avLst/>
          </a:prstGeom>
        </p:spPr>
      </p:pic>
      <p:sp>
        <p:nvSpPr>
          <p:cNvPr id="12" name="Rubrik 1">
            <a:extLst>
              <a:ext uri="{FF2B5EF4-FFF2-40B4-BE49-F238E27FC236}">
                <a16:creationId xmlns:a16="http://schemas.microsoft.com/office/drawing/2014/main" id="{A1D6DF13-8A7A-2DF7-C6E9-2CC7BE8C410F}"/>
              </a:ext>
            </a:extLst>
          </p:cNvPr>
          <p:cNvSpPr txBox="1">
            <a:spLocks/>
          </p:cNvSpPr>
          <p:nvPr/>
        </p:nvSpPr>
        <p:spPr>
          <a:xfrm>
            <a:off x="471367" y="536057"/>
            <a:ext cx="6468291" cy="83748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rPr>
              <a:t>SLA 13 &amp; 15 feb 2024</a:t>
            </a:r>
          </a:p>
        </p:txBody>
      </p:sp>
    </p:spTree>
    <p:extLst>
      <p:ext uri="{BB962C8B-B14F-4D97-AF65-F5344CB8AC3E}">
        <p14:creationId xmlns:p14="http://schemas.microsoft.com/office/powerpoint/2010/main" val="29993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C2CB-E50E-CE9F-2588-32DACDB8F1D4}"/>
            </a:ext>
          </a:extLst>
        </p:cNvPr>
        <p:cNvGrpSpPr/>
        <p:nvPr/>
      </p:nvGrpSpPr>
      <p:grpSpPr>
        <a:xfrm>
          <a:off x="0" y="0"/>
          <a:ext cx="0" cy="0"/>
          <a:chOff x="0" y="0"/>
          <a:chExt cx="0" cy="0"/>
        </a:xfrm>
      </p:grpSpPr>
      <p:pic>
        <p:nvPicPr>
          <p:cNvPr id="10" name="Bildobjekt 9">
            <a:extLst>
              <a:ext uri="{FF2B5EF4-FFF2-40B4-BE49-F238E27FC236}">
                <a16:creationId xmlns:a16="http://schemas.microsoft.com/office/drawing/2014/main" id="{5771E3DB-4F3E-8311-0EA9-8A0354487B7F}"/>
              </a:ext>
            </a:extLst>
          </p:cNvPr>
          <p:cNvPicPr>
            <a:picLocks noChangeAspect="1"/>
          </p:cNvPicPr>
          <p:nvPr/>
        </p:nvPicPr>
        <p:blipFill>
          <a:blip r:embed="rId2"/>
          <a:stretch>
            <a:fillRect/>
          </a:stretch>
        </p:blipFill>
        <p:spPr>
          <a:xfrm>
            <a:off x="0" y="0"/>
            <a:ext cx="12192000" cy="1755648"/>
          </a:xfrm>
          <a:prstGeom prst="rect">
            <a:avLst/>
          </a:prstGeom>
        </p:spPr>
      </p:pic>
      <p:sp>
        <p:nvSpPr>
          <p:cNvPr id="12" name="Rubrik 1">
            <a:extLst>
              <a:ext uri="{FF2B5EF4-FFF2-40B4-BE49-F238E27FC236}">
                <a16:creationId xmlns:a16="http://schemas.microsoft.com/office/drawing/2014/main" id="{38111512-1122-0CE8-4214-DAE12CD2A19A}"/>
              </a:ext>
            </a:extLst>
          </p:cNvPr>
          <p:cNvSpPr txBox="1">
            <a:spLocks/>
          </p:cNvSpPr>
          <p:nvPr/>
        </p:nvSpPr>
        <p:spPr>
          <a:xfrm>
            <a:off x="471367" y="536057"/>
            <a:ext cx="6468291" cy="83748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rPr>
              <a:t>SLA 17 feb 2024</a:t>
            </a:r>
          </a:p>
        </p:txBody>
      </p:sp>
      <p:pic>
        <p:nvPicPr>
          <p:cNvPr id="4" name="Bildobjekt 3">
            <a:extLst>
              <a:ext uri="{FF2B5EF4-FFF2-40B4-BE49-F238E27FC236}">
                <a16:creationId xmlns:a16="http://schemas.microsoft.com/office/drawing/2014/main" id="{67590D0F-6B41-8AC6-3585-917AFB7BEF2D}"/>
              </a:ext>
            </a:extLst>
          </p:cNvPr>
          <p:cNvPicPr>
            <a:picLocks noChangeAspect="1"/>
          </p:cNvPicPr>
          <p:nvPr/>
        </p:nvPicPr>
        <p:blipFill>
          <a:blip r:embed="rId3"/>
          <a:stretch>
            <a:fillRect/>
          </a:stretch>
        </p:blipFill>
        <p:spPr>
          <a:xfrm>
            <a:off x="4007299" y="1836486"/>
            <a:ext cx="4177401" cy="4873634"/>
          </a:xfrm>
          <a:prstGeom prst="rect">
            <a:avLst/>
          </a:prstGeom>
          <a:ln>
            <a:solidFill>
              <a:schemeClr val="tx1"/>
            </a:solidFill>
          </a:ln>
        </p:spPr>
      </p:pic>
    </p:spTree>
    <p:extLst>
      <p:ext uri="{BB962C8B-B14F-4D97-AF65-F5344CB8AC3E}">
        <p14:creationId xmlns:p14="http://schemas.microsoft.com/office/powerpoint/2010/main" val="4056763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5C18-E8F4-4879-58D0-1EA896F69DD2}"/>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6F101634-62F0-663B-FCA8-AD2190433234}"/>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sp>
        <p:nvSpPr>
          <p:cNvPr id="6" name="textruta 5">
            <a:extLst>
              <a:ext uri="{FF2B5EF4-FFF2-40B4-BE49-F238E27FC236}">
                <a16:creationId xmlns:a16="http://schemas.microsoft.com/office/drawing/2014/main" id="{2B49B852-AA61-5942-B708-1F43E890DC9F}"/>
              </a:ext>
            </a:extLst>
          </p:cNvPr>
          <p:cNvSpPr txBox="1"/>
          <p:nvPr/>
        </p:nvSpPr>
        <p:spPr>
          <a:xfrm>
            <a:off x="5211524" y="1975930"/>
            <a:ext cx="6042013" cy="3477875"/>
          </a:xfrm>
          <a:prstGeom prst="rect">
            <a:avLst/>
          </a:prstGeom>
          <a:noFill/>
        </p:spPr>
        <p:txBody>
          <a:bodyPr wrap="square" rtlCol="0">
            <a:spAutoFit/>
          </a:bodyPr>
          <a:lstStyle/>
          <a:p>
            <a:pPr algn="l"/>
            <a:r>
              <a:rPr lang="sv-SE" sz="2000" b="1" i="0" dirty="0">
                <a:solidFill>
                  <a:srgbClr val="333333"/>
                </a:solidFill>
                <a:effectLst/>
                <a:latin typeface="Source Sans Pro" panose="020B0503030403020204" pitchFamily="34" charset="0"/>
              </a:rPr>
              <a:t>Seniorbiljett</a:t>
            </a:r>
          </a:p>
          <a:p>
            <a:pPr algn="l">
              <a:spcBef>
                <a:spcPts val="600"/>
              </a:spcBef>
            </a:pPr>
            <a:r>
              <a:rPr lang="sv-SE" sz="2000" b="0" i="0" dirty="0">
                <a:solidFill>
                  <a:srgbClr val="111111"/>
                </a:solidFill>
                <a:effectLst/>
                <a:latin typeface="Source Sans Pro" panose="020B0503030403020204" pitchFamily="34" charset="0"/>
              </a:rPr>
              <a:t>Beslutet är taget att seniorer (70+) i Skövde ska få åka gratis med kollektivtrafiken. </a:t>
            </a:r>
          </a:p>
          <a:p>
            <a:pPr algn="l">
              <a:spcBef>
                <a:spcPts val="600"/>
              </a:spcBef>
            </a:pPr>
            <a:r>
              <a:rPr lang="sv-SE" sz="2000" b="0" i="0" dirty="0">
                <a:solidFill>
                  <a:srgbClr val="111111"/>
                </a:solidFill>
                <a:effectLst/>
                <a:latin typeface="Source Sans Pro" panose="020B0503030403020204" pitchFamily="34" charset="0"/>
              </a:rPr>
              <a:t>Västtrafik inväntar beslut från fler kommuner innan tidplaner kan tas fram och datum fastställas för när förändringen kan införas. Kommunerna har till och med 1 mars 2024 på sig att inkomma med beslut till Västtrafik. </a:t>
            </a:r>
          </a:p>
          <a:p>
            <a:pPr algn="l">
              <a:spcBef>
                <a:spcPts val="600"/>
              </a:spcBef>
            </a:pPr>
            <a:endParaRPr lang="sv-SE" sz="2000" dirty="0">
              <a:solidFill>
                <a:srgbClr val="111111"/>
              </a:solidFill>
              <a:latin typeface="Source Sans Pro" panose="020B0503030403020204" pitchFamily="34" charset="0"/>
            </a:endParaRPr>
          </a:p>
          <a:p>
            <a:pPr algn="l">
              <a:spcBef>
                <a:spcPts val="600"/>
              </a:spcBef>
            </a:pPr>
            <a:r>
              <a:rPr lang="sv-SE" sz="1600" b="0" i="0" u="sng" dirty="0">
                <a:solidFill>
                  <a:srgbClr val="387CE0"/>
                </a:solidFill>
                <a:effectLst/>
                <a:latin typeface="Source Sans Pro" panose="020B0503030403020204" pitchFamily="34" charset="0"/>
              </a:rPr>
              <a:t>Läs mer här om Seniorbiljett</a:t>
            </a:r>
          </a:p>
        </p:txBody>
      </p:sp>
      <p:pic>
        <p:nvPicPr>
          <p:cNvPr id="3" name="Platshållare för innehåll 4">
            <a:extLst>
              <a:ext uri="{FF2B5EF4-FFF2-40B4-BE49-F238E27FC236}">
                <a16:creationId xmlns:a16="http://schemas.microsoft.com/office/drawing/2014/main" id="{222CED51-8A80-0BAB-6595-6160E16BF8A4}"/>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4927C553-2D84-C8FA-5F60-4F3021E70400}"/>
              </a:ext>
            </a:extLst>
          </p:cNvPr>
          <p:cNvPicPr>
            <a:picLocks noChangeAspect="1"/>
          </p:cNvPicPr>
          <p:nvPr/>
        </p:nvPicPr>
        <p:blipFill>
          <a:blip r:embed="rId3"/>
          <a:stretch>
            <a:fillRect/>
          </a:stretch>
        </p:blipFill>
        <p:spPr>
          <a:xfrm>
            <a:off x="0" y="0"/>
            <a:ext cx="12192000" cy="1754182"/>
          </a:xfrm>
          <a:prstGeom prst="rect">
            <a:avLst/>
          </a:prstGeom>
        </p:spPr>
      </p:pic>
      <p:sp>
        <p:nvSpPr>
          <p:cNvPr id="2" name="Rubrik 1">
            <a:extLst>
              <a:ext uri="{FF2B5EF4-FFF2-40B4-BE49-F238E27FC236}">
                <a16:creationId xmlns:a16="http://schemas.microsoft.com/office/drawing/2014/main" id="{9F178F82-9907-0B26-746C-F9D1376A4B6F}"/>
              </a:ext>
            </a:extLst>
          </p:cNvPr>
          <p:cNvSpPr>
            <a:spLocks noGrp="1"/>
          </p:cNvSpPr>
          <p:nvPr>
            <p:ph type="title"/>
          </p:nvPr>
        </p:nvSpPr>
        <p:spPr>
          <a:xfrm>
            <a:off x="471367" y="536057"/>
            <a:ext cx="6468291" cy="837484"/>
          </a:xfrm>
        </p:spPr>
        <p:txBody>
          <a:bodyPr/>
          <a:lstStyle/>
          <a:p>
            <a:r>
              <a:rPr lang="sv-SE" dirty="0">
                <a:solidFill>
                  <a:schemeClr val="bg1"/>
                </a:solidFill>
              </a:rPr>
              <a:t>Kommunens hemsida</a:t>
            </a:r>
          </a:p>
        </p:txBody>
      </p:sp>
      <p:pic>
        <p:nvPicPr>
          <p:cNvPr id="8" name="Bildobjekt 7">
            <a:extLst>
              <a:ext uri="{FF2B5EF4-FFF2-40B4-BE49-F238E27FC236}">
                <a16:creationId xmlns:a16="http://schemas.microsoft.com/office/drawing/2014/main" id="{F1B62F90-3DC5-47F1-CA1B-526784650AEB}"/>
              </a:ext>
            </a:extLst>
          </p:cNvPr>
          <p:cNvPicPr>
            <a:picLocks noChangeAspect="1"/>
          </p:cNvPicPr>
          <p:nvPr/>
        </p:nvPicPr>
        <p:blipFill>
          <a:blip r:embed="rId4"/>
          <a:stretch>
            <a:fillRect/>
          </a:stretch>
        </p:blipFill>
        <p:spPr>
          <a:xfrm rot="21237303">
            <a:off x="121281" y="1660564"/>
            <a:ext cx="4714568" cy="3970982"/>
          </a:xfrm>
          <a:prstGeom prst="rect">
            <a:avLst/>
          </a:prstGeom>
        </p:spPr>
      </p:pic>
    </p:spTree>
    <p:extLst>
      <p:ext uri="{BB962C8B-B14F-4D97-AF65-F5344CB8AC3E}">
        <p14:creationId xmlns:p14="http://schemas.microsoft.com/office/powerpoint/2010/main" val="153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CA1B6-71E6-660E-A4AB-231041617DA8}"/>
            </a:ext>
          </a:extLst>
        </p:cNvPr>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31F3F6B6-096B-EF19-608B-167A6B9D6AB7}"/>
              </a:ext>
            </a:extLst>
          </p:cNvPr>
          <p:cNvPicPr>
            <a:picLocks noGrp="1" noChangeAspect="1"/>
          </p:cNvPicPr>
          <p:nvPr>
            <p:ph idx="1"/>
          </p:nvPr>
        </p:nvPicPr>
        <p:blipFill>
          <a:blip r:embed="rId2"/>
          <a:stretch>
            <a:fillRect/>
          </a:stretch>
        </p:blipFill>
        <p:spPr>
          <a:xfrm rot="21362550">
            <a:off x="324650" y="194773"/>
            <a:ext cx="4425691" cy="6518275"/>
          </a:xfrm>
          <a:ln>
            <a:solidFill>
              <a:schemeClr val="tx1"/>
            </a:solidFill>
          </a:ln>
        </p:spPr>
      </p:pic>
      <p:pic>
        <p:nvPicPr>
          <p:cNvPr id="3" name="Platshållare för innehåll 4">
            <a:extLst>
              <a:ext uri="{FF2B5EF4-FFF2-40B4-BE49-F238E27FC236}">
                <a16:creationId xmlns:a16="http://schemas.microsoft.com/office/drawing/2014/main" id="{7700B9BD-1199-81AA-088E-0E61CE531D40}"/>
              </a:ext>
            </a:extLst>
          </p:cNvPr>
          <p:cNvPicPr>
            <a:picLocks noChangeAspect="1"/>
          </p:cNvPicPr>
          <p:nvPr/>
        </p:nvPicPr>
        <p:blipFill>
          <a:blip r:embed="rId2"/>
          <a:stretch>
            <a:fillRect/>
          </a:stretch>
        </p:blipFill>
        <p:spPr>
          <a:xfrm rot="21362550">
            <a:off x="477050" y="347173"/>
            <a:ext cx="4425691" cy="6518275"/>
          </a:xfrm>
          <a:ln>
            <a:solidFill>
              <a:schemeClr val="tx1"/>
            </a:solidFill>
          </a:ln>
        </p:spPr>
      </p:pic>
      <p:pic>
        <p:nvPicPr>
          <p:cNvPr id="9" name="Bildobjekt 8">
            <a:extLst>
              <a:ext uri="{FF2B5EF4-FFF2-40B4-BE49-F238E27FC236}">
                <a16:creationId xmlns:a16="http://schemas.microsoft.com/office/drawing/2014/main" id="{6729EBDA-A3A7-25EB-8C1C-DF84019CBB1D}"/>
              </a:ext>
            </a:extLst>
          </p:cNvPr>
          <p:cNvPicPr>
            <a:picLocks noChangeAspect="1"/>
          </p:cNvPicPr>
          <p:nvPr/>
        </p:nvPicPr>
        <p:blipFill>
          <a:blip r:embed="rId3"/>
          <a:stretch>
            <a:fillRect/>
          </a:stretch>
        </p:blipFill>
        <p:spPr>
          <a:xfrm>
            <a:off x="0" y="0"/>
            <a:ext cx="12192000" cy="1754182"/>
          </a:xfrm>
          <a:prstGeom prst="rect">
            <a:avLst/>
          </a:prstGeom>
        </p:spPr>
      </p:pic>
      <p:sp>
        <p:nvSpPr>
          <p:cNvPr id="2" name="Rubrik 1">
            <a:extLst>
              <a:ext uri="{FF2B5EF4-FFF2-40B4-BE49-F238E27FC236}">
                <a16:creationId xmlns:a16="http://schemas.microsoft.com/office/drawing/2014/main" id="{D759D957-4A06-44CC-E568-EC82E81AFADA}"/>
              </a:ext>
            </a:extLst>
          </p:cNvPr>
          <p:cNvSpPr>
            <a:spLocks noGrp="1"/>
          </p:cNvSpPr>
          <p:nvPr>
            <p:ph type="title"/>
          </p:nvPr>
        </p:nvSpPr>
        <p:spPr>
          <a:xfrm>
            <a:off x="471367" y="536057"/>
            <a:ext cx="6468291" cy="837484"/>
          </a:xfrm>
        </p:spPr>
        <p:txBody>
          <a:bodyPr/>
          <a:lstStyle/>
          <a:p>
            <a:r>
              <a:rPr lang="sv-SE" dirty="0">
                <a:solidFill>
                  <a:schemeClr val="bg1"/>
                </a:solidFill>
              </a:rPr>
              <a:t>Västtrafiks hemsida</a:t>
            </a:r>
          </a:p>
        </p:txBody>
      </p:sp>
      <p:pic>
        <p:nvPicPr>
          <p:cNvPr id="11" name="Bildobjekt 10">
            <a:extLst>
              <a:ext uri="{FF2B5EF4-FFF2-40B4-BE49-F238E27FC236}">
                <a16:creationId xmlns:a16="http://schemas.microsoft.com/office/drawing/2014/main" id="{DED8A9DD-0286-C781-988B-73408823EE63}"/>
              </a:ext>
            </a:extLst>
          </p:cNvPr>
          <p:cNvPicPr>
            <a:picLocks noChangeAspect="1"/>
          </p:cNvPicPr>
          <p:nvPr/>
        </p:nvPicPr>
        <p:blipFill>
          <a:blip r:embed="rId4"/>
          <a:stretch>
            <a:fillRect/>
          </a:stretch>
        </p:blipFill>
        <p:spPr>
          <a:xfrm>
            <a:off x="0" y="-1"/>
            <a:ext cx="7946470" cy="3753854"/>
          </a:xfrm>
          <a:prstGeom prst="rect">
            <a:avLst/>
          </a:prstGeom>
        </p:spPr>
      </p:pic>
      <p:pic>
        <p:nvPicPr>
          <p:cNvPr id="7" name="Bildobjekt 6">
            <a:extLst>
              <a:ext uri="{FF2B5EF4-FFF2-40B4-BE49-F238E27FC236}">
                <a16:creationId xmlns:a16="http://schemas.microsoft.com/office/drawing/2014/main" id="{BF78CFCF-9CF9-99B6-70CC-62332A708E67}"/>
              </a:ext>
            </a:extLst>
          </p:cNvPr>
          <p:cNvPicPr>
            <a:picLocks noChangeAspect="1"/>
          </p:cNvPicPr>
          <p:nvPr/>
        </p:nvPicPr>
        <p:blipFill rotWithShape="1">
          <a:blip r:embed="rId5"/>
          <a:srcRect b="35606"/>
          <a:stretch/>
        </p:blipFill>
        <p:spPr>
          <a:xfrm>
            <a:off x="1649934" y="3681664"/>
            <a:ext cx="6285601" cy="1363578"/>
          </a:xfrm>
          <a:prstGeom prst="rect">
            <a:avLst/>
          </a:prstGeom>
        </p:spPr>
      </p:pic>
    </p:spTree>
    <p:extLst>
      <p:ext uri="{BB962C8B-B14F-4D97-AF65-F5344CB8AC3E}">
        <p14:creationId xmlns:p14="http://schemas.microsoft.com/office/powerpoint/2010/main" val="236083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dor med logga">
  <a:themeElements>
    <a:clrScheme name="Skövde kommun">
      <a:dk1>
        <a:sysClr val="windowText" lastClr="000000"/>
      </a:dk1>
      <a:lt1>
        <a:sysClr val="window" lastClr="FFFFFF"/>
      </a:lt1>
      <a:dk2>
        <a:srgbClr val="4A4A49"/>
      </a:dk2>
      <a:lt2>
        <a:srgbClr val="A69B92"/>
      </a:lt2>
      <a:accent1>
        <a:srgbClr val="EF7D00"/>
      </a:accent1>
      <a:accent2>
        <a:srgbClr val="E50051"/>
      </a:accent2>
      <a:accent3>
        <a:srgbClr val="1951A0"/>
      </a:accent3>
      <a:accent4>
        <a:srgbClr val="00964F"/>
      </a:accent4>
      <a:accent5>
        <a:srgbClr val="604696"/>
      </a:accent5>
      <a:accent6>
        <a:srgbClr val="A69B92"/>
      </a:accent6>
      <a:hlink>
        <a:srgbClr val="1951A0"/>
      </a:hlink>
      <a:folHlink>
        <a:srgbClr val="00A3B4"/>
      </a:folHlink>
    </a:clrScheme>
    <a:fontScheme name="Skövde">
      <a:majorFont>
        <a:latin typeface="Source Sans Pro"/>
        <a:ea typeface=""/>
        <a:cs typeface=""/>
      </a:majorFont>
      <a:minorFont>
        <a:latin typeface="Source Sans Pro"/>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221222.potx" id="{1E2CA7BA-0C74-4B2F-BAA1-46E673B18837}" vid="{1FFD5B7E-C4F1-4DC6-B865-6E372A624781}"/>
    </a:ext>
  </a:extLst>
</a:theme>
</file>

<file path=ppt/theme/theme2.xml><?xml version="1.0" encoding="utf-8"?>
<a:theme xmlns:a="http://schemas.openxmlformats.org/drawingml/2006/main" name="x">
  <a:themeElements>
    <a:clrScheme name="Skövde kommun">
      <a:dk1>
        <a:sysClr val="windowText" lastClr="000000"/>
      </a:dk1>
      <a:lt1>
        <a:sysClr val="window" lastClr="FFFFFF"/>
      </a:lt1>
      <a:dk2>
        <a:srgbClr val="4A4A49"/>
      </a:dk2>
      <a:lt2>
        <a:srgbClr val="A69B92"/>
      </a:lt2>
      <a:accent1>
        <a:srgbClr val="EF7D00"/>
      </a:accent1>
      <a:accent2>
        <a:srgbClr val="E50051"/>
      </a:accent2>
      <a:accent3>
        <a:srgbClr val="1951A0"/>
      </a:accent3>
      <a:accent4>
        <a:srgbClr val="00964F"/>
      </a:accent4>
      <a:accent5>
        <a:srgbClr val="604696"/>
      </a:accent5>
      <a:accent6>
        <a:srgbClr val="A69B92"/>
      </a:accent6>
      <a:hlink>
        <a:srgbClr val="1951A0"/>
      </a:hlink>
      <a:folHlink>
        <a:srgbClr val="00A3B4"/>
      </a:folHlink>
    </a:clrScheme>
    <a:fontScheme name="Skövd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221222.potx" id="{1E2CA7BA-0C74-4B2F-BAA1-46E673B18837}" vid="{3E2F99DD-B3D9-44E0-9BCD-5501D709CC79}"/>
    </a:ext>
  </a:extLst>
</a:theme>
</file>

<file path=ppt/theme/theme3.xml><?xml version="1.0" encoding="utf-8"?>
<a:theme xmlns:a="http://schemas.openxmlformats.org/drawingml/2006/main" name="Bilder utan logga">
  <a:themeElements>
    <a:clrScheme name="Skövde kommun">
      <a:dk1>
        <a:sysClr val="windowText" lastClr="000000"/>
      </a:dk1>
      <a:lt1>
        <a:sysClr val="window" lastClr="FFFFFF"/>
      </a:lt1>
      <a:dk2>
        <a:srgbClr val="4A4A49"/>
      </a:dk2>
      <a:lt2>
        <a:srgbClr val="A69B92"/>
      </a:lt2>
      <a:accent1>
        <a:srgbClr val="EF7D00"/>
      </a:accent1>
      <a:accent2>
        <a:srgbClr val="E50051"/>
      </a:accent2>
      <a:accent3>
        <a:srgbClr val="1951A0"/>
      </a:accent3>
      <a:accent4>
        <a:srgbClr val="00964F"/>
      </a:accent4>
      <a:accent5>
        <a:srgbClr val="604696"/>
      </a:accent5>
      <a:accent6>
        <a:srgbClr val="A69B92"/>
      </a:accent6>
      <a:hlink>
        <a:srgbClr val="1951A0"/>
      </a:hlink>
      <a:folHlink>
        <a:srgbClr val="00A3B4"/>
      </a:folHlink>
    </a:clrScheme>
    <a:fontScheme name="Skövd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221222.potx" id="{1E2CA7BA-0C74-4B2F-BAA1-46E673B18837}" vid="{255C7304-7B4B-42E6-8C14-123CEF8EFCB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e6eaae-504e-46be-a836-fca0403c90a4" xsi:nil="true"/>
    <lcf76f155ced4ddcb4097134ff3c332f xmlns="f1b4866e-b55d-4371-a8e6-a73e00ed7ad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D3EEF3191708C4DB1AB1FD6BE2DEF40" ma:contentTypeVersion="16" ma:contentTypeDescription="Skapa ett nytt dokument." ma:contentTypeScope="" ma:versionID="552096537714a05b6227f8b9b0f843c3">
  <xsd:schema xmlns:xsd="http://www.w3.org/2001/XMLSchema" xmlns:xs="http://www.w3.org/2001/XMLSchema" xmlns:p="http://schemas.microsoft.com/office/2006/metadata/properties" xmlns:ns2="f1b4866e-b55d-4371-a8e6-a73e00ed7ad7" xmlns:ns3="59e6eaae-504e-46be-a836-fca0403c90a4" targetNamespace="http://schemas.microsoft.com/office/2006/metadata/properties" ma:root="true" ma:fieldsID="751fa0c6da6e84878b5f2ec3c50f824d" ns2:_="" ns3:_="">
    <xsd:import namespace="f1b4866e-b55d-4371-a8e6-a73e00ed7ad7"/>
    <xsd:import namespace="59e6eaae-504e-46be-a836-fca0403c90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4866e-b55d-4371-a8e6-a73e00ed7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09609a2-3e2d-4b09-93d7-b748daa85e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e6eaae-504e-46be-a836-fca0403c90a4"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547ac561-5eb7-4de5-964b-1835117efc9b}" ma:internalName="TaxCatchAll" ma:showField="CatchAllData" ma:web="59e6eaae-504e-46be-a836-fca0403c90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F14A3-F34C-45F7-9040-8A8E5A5DBC12}">
  <ds:schemaRefs>
    <ds:schemaRef ds:uri="http://schemas.microsoft.com/office/2006/metadata/properties"/>
    <ds:schemaRef ds:uri="http://schemas.microsoft.com/office/infopath/2007/PartnerControls"/>
    <ds:schemaRef ds:uri="59e6eaae-504e-46be-a836-fca0403c90a4"/>
    <ds:schemaRef ds:uri="f1b4866e-b55d-4371-a8e6-a73e00ed7ad7"/>
  </ds:schemaRefs>
</ds:datastoreItem>
</file>

<file path=customXml/itemProps2.xml><?xml version="1.0" encoding="utf-8"?>
<ds:datastoreItem xmlns:ds="http://schemas.openxmlformats.org/officeDocument/2006/customXml" ds:itemID="{48FC6569-6AE2-4821-81CE-0E33A3AA3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b4866e-b55d-4371-a8e6-a73e00ed7ad7"/>
    <ds:schemaRef ds:uri="59e6eaae-504e-46be-a836-fca0403c9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2071D-7BC7-4B11-9F9A-B42E37359F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PPT-Mall-221222</Template>
  <TotalTime>331</TotalTime>
  <Words>433</Words>
  <Application>Microsoft Office PowerPoint</Application>
  <PresentationFormat>Bredbild</PresentationFormat>
  <Paragraphs>29</Paragraphs>
  <Slides>10</Slides>
  <Notes>0</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10</vt:i4>
      </vt:variant>
    </vt:vector>
  </HeadingPairs>
  <TitlesOfParts>
    <vt:vector size="21" baseType="lpstr">
      <vt:lpstr>Arial</vt:lpstr>
      <vt:lpstr>Calibri</vt:lpstr>
      <vt:lpstr>Lato</vt:lpstr>
      <vt:lpstr>Source Sans Pro</vt:lpstr>
      <vt:lpstr>Source Sans Pro Black</vt:lpstr>
      <vt:lpstr>Source Sans Pro Light</vt:lpstr>
      <vt:lpstr>Source Sans Pro Semibold</vt:lpstr>
      <vt:lpstr>Source Serif Pro</vt:lpstr>
      <vt:lpstr>Sidor med logga</vt:lpstr>
      <vt:lpstr>x</vt:lpstr>
      <vt:lpstr>Bilder utan logga</vt:lpstr>
      <vt:lpstr>Seniorkort 70+</vt:lpstr>
      <vt:lpstr>PowerPoint-presentation</vt:lpstr>
      <vt:lpstr>PowerPoint-presentation</vt:lpstr>
      <vt:lpstr>SLA 13 dec 2023</vt:lpstr>
      <vt:lpstr>SLA 15 dec 2023</vt:lpstr>
      <vt:lpstr>PowerPoint-presentation</vt:lpstr>
      <vt:lpstr>PowerPoint-presentation</vt:lpstr>
      <vt:lpstr>Kommunens hemsida</vt:lpstr>
      <vt:lpstr>Västtrafiks hemsida</vt:lpstr>
      <vt:lpstr>Västtrafiks hemsida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Seniorkort 70+</dc:title>
  <dc:creator>Jan Bremer</dc:creator>
  <cp:keywords>Presentation</cp:keywords>
  <cp:lastModifiedBy>Jan Bremer</cp:lastModifiedBy>
  <cp:revision>2</cp:revision>
  <dcterms:created xsi:type="dcterms:W3CDTF">2024-02-14T14:31:12Z</dcterms:created>
  <dcterms:modified xsi:type="dcterms:W3CDTF">2024-02-19T09:55:53Z</dcterms:modified>
  <cp:category>Presentaion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0x010100AD3EEF3191708C4DB1AB1FD6BE2DEF40</vt:lpwstr>
  </property>
</Properties>
</file>