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skovde.se/trafik-infrastruktur/gator-och-torg/stadning-av-gator-och-torg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skovde.se/trafik-infrastruktur/gator-och-torg/stadning-av-gator-och-torg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4D07AE-75D3-4DF3-85CF-CD92E4D433DA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8F23251-023A-4207-A42D-232F9EE99DB5}">
      <dgm:prSet custT="1"/>
      <dgm:spPr/>
      <dgm:t>
        <a:bodyPr/>
        <a:lstStyle/>
        <a:p>
          <a:pPr algn="l"/>
          <a:endParaRPr lang="en-US" sz="3200" dirty="0"/>
        </a:p>
        <a:p>
          <a:pPr algn="ctr"/>
          <a:r>
            <a:rPr lang="en-US" sz="3200" dirty="0" err="1"/>
            <a:t>Lokal</a:t>
          </a:r>
          <a:r>
            <a:rPr lang="en-US" sz="3200" dirty="0"/>
            <a:t> </a:t>
          </a:r>
          <a:r>
            <a:rPr lang="en-US" sz="3200" dirty="0" err="1"/>
            <a:t>föreskrift</a:t>
          </a:r>
          <a:r>
            <a:rPr lang="en-US" sz="3200" dirty="0"/>
            <a:t> för </a:t>
          </a:r>
          <a:r>
            <a:rPr lang="en-US" sz="3200" dirty="0" err="1"/>
            <a:t>gaturenhållning</a:t>
          </a:r>
          <a:endParaRPr lang="en-US" sz="3200" dirty="0"/>
        </a:p>
        <a:p>
          <a:pPr algn="ctr"/>
          <a:r>
            <a:rPr lang="en-US" sz="3200" dirty="0"/>
            <a:t>I Skövde Kommun</a:t>
          </a:r>
        </a:p>
      </dgm:t>
    </dgm:pt>
    <dgm:pt modelId="{5B8ADC0A-8CA8-4100-B123-1877CACECCA6}" type="parTrans" cxnId="{250F26C9-B4D0-4F0D-8DBC-76CAB52BD3A5}">
      <dgm:prSet/>
      <dgm:spPr/>
      <dgm:t>
        <a:bodyPr/>
        <a:lstStyle/>
        <a:p>
          <a:endParaRPr lang="en-US"/>
        </a:p>
      </dgm:t>
    </dgm:pt>
    <dgm:pt modelId="{53A3E3C5-6A0B-4DC2-8530-12FD5AC04BCA}" type="sibTrans" cxnId="{250F26C9-B4D0-4F0D-8DBC-76CAB52BD3A5}">
      <dgm:prSet/>
      <dgm:spPr/>
      <dgm:t>
        <a:bodyPr/>
        <a:lstStyle/>
        <a:p>
          <a:endParaRPr lang="en-US"/>
        </a:p>
      </dgm:t>
    </dgm:pt>
    <dgm:pt modelId="{B4472A0A-04DB-445D-8D7A-6095041C03E3}">
      <dgm:prSet custT="1"/>
      <dgm:spPr/>
      <dgm:t>
        <a:bodyPr/>
        <a:lstStyle/>
        <a:p>
          <a:pPr algn="l"/>
          <a:endParaRPr lang="en-US" sz="1400" kern="1200" dirty="0">
            <a:hlinkClick xmlns:r="http://schemas.openxmlformats.org/officeDocument/2006/relationships" r:id="rId1"/>
          </a:endParaRPr>
        </a:p>
        <a:p>
          <a:pPr algn="ctr"/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  <a:hlinkClick xmlns:r="http://schemas.openxmlformats.org/officeDocument/2006/relationships" r:id="rId1">
              <a:extLst>
                <a:ext uri="{A12FA001-AC4F-418D-AE19-62706E023703}">
                  <ahyp:hlinkClr xmlns:ahyp="http://schemas.microsoft.com/office/drawing/2018/hyperlinkcolor" val="tx"/>
                </a:ext>
              </a:extLst>
            </a:hlinkClick>
          </a:endParaRPr>
        </a:p>
        <a:p>
          <a:pPr algn="ctr"/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  <a:hlinkClick xmlns:r="http://schemas.openxmlformats.org/officeDocument/2006/relationships" r:id="rId1">
              <a:extLst>
                <a:ext uri="{A12FA001-AC4F-418D-AE19-62706E023703}">
                  <ahyp:hlinkClr xmlns:ahyp="http://schemas.microsoft.com/office/drawing/2018/hyperlinkcolor" val="tx"/>
                </a:ext>
              </a:extLst>
            </a:hlinkClick>
          </a:endParaRPr>
        </a:p>
        <a:p>
          <a:pPr algn="ctr"/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Webb:</a:t>
          </a:r>
        </a:p>
        <a:p>
          <a:pPr algn="l"/>
          <a:endParaRPr lang="en-US" sz="1400" kern="1200" dirty="0">
            <a:hlinkClick xmlns:r="http://schemas.openxmlformats.org/officeDocument/2006/relationships" r:id="rId1"/>
          </a:endParaRPr>
        </a:p>
        <a:p>
          <a:pPr algn="ctr"/>
          <a:r>
            <a:rPr lang="en-US" sz="1400" kern="1200" dirty="0">
              <a:hlinkClick xmlns:r="http://schemas.openxmlformats.org/officeDocument/2006/relationships" r:id="rId1"/>
            </a:rPr>
            <a:t>https://skovde.se/trafik-infrastruktur/gator-och-torg/stadning-av-gator-och-torg/</a:t>
          </a:r>
          <a:endParaRPr lang="en-US" sz="1400" kern="1200" dirty="0"/>
        </a:p>
      </dgm:t>
    </dgm:pt>
    <dgm:pt modelId="{B14E8A98-C041-4E15-84C2-93CB6B46DEAC}" type="sibTrans" cxnId="{BC079707-D080-4E7B-BA9C-2E4373FB3637}">
      <dgm:prSet/>
      <dgm:spPr/>
      <dgm:t>
        <a:bodyPr/>
        <a:lstStyle/>
        <a:p>
          <a:endParaRPr lang="en-US"/>
        </a:p>
      </dgm:t>
    </dgm:pt>
    <dgm:pt modelId="{51EA2FD8-FC86-4F88-A861-E06606799AF0}" type="parTrans" cxnId="{BC079707-D080-4E7B-BA9C-2E4373FB3637}">
      <dgm:prSet/>
      <dgm:spPr/>
      <dgm:t>
        <a:bodyPr/>
        <a:lstStyle/>
        <a:p>
          <a:endParaRPr lang="en-US"/>
        </a:p>
      </dgm:t>
    </dgm:pt>
    <dgm:pt modelId="{C4B48BA2-68AE-4130-8F4A-9D57B9FACF35}" type="pres">
      <dgm:prSet presAssocID="{034D07AE-75D3-4DF3-85CF-CD92E4D433DA}" presName="vert0" presStyleCnt="0">
        <dgm:presLayoutVars>
          <dgm:dir/>
          <dgm:animOne val="branch"/>
          <dgm:animLvl val="lvl"/>
        </dgm:presLayoutVars>
      </dgm:prSet>
      <dgm:spPr/>
    </dgm:pt>
    <dgm:pt modelId="{BC0C0E33-CA8F-4279-A4BD-F8A5F8AC3B81}" type="pres">
      <dgm:prSet presAssocID="{E8F23251-023A-4207-A42D-232F9EE99DB5}" presName="thickLine" presStyleLbl="alignNode1" presStyleIdx="0" presStyleCnt="2"/>
      <dgm:spPr/>
    </dgm:pt>
    <dgm:pt modelId="{B7783BC6-B837-4AC9-A9D8-3C6B1B1A53D1}" type="pres">
      <dgm:prSet presAssocID="{E8F23251-023A-4207-A42D-232F9EE99DB5}" presName="horz1" presStyleCnt="0"/>
      <dgm:spPr/>
    </dgm:pt>
    <dgm:pt modelId="{0E2E9D7D-0607-4BCF-BF68-485BEA68DF76}" type="pres">
      <dgm:prSet presAssocID="{E8F23251-023A-4207-A42D-232F9EE99DB5}" presName="tx1" presStyleLbl="revTx" presStyleIdx="0" presStyleCnt="2" custScaleY="75420"/>
      <dgm:spPr/>
    </dgm:pt>
    <dgm:pt modelId="{295AE9D6-2D9E-4133-9164-4F93B229787F}" type="pres">
      <dgm:prSet presAssocID="{E8F23251-023A-4207-A42D-232F9EE99DB5}" presName="vert1" presStyleCnt="0"/>
      <dgm:spPr/>
    </dgm:pt>
    <dgm:pt modelId="{07C23EA6-A29D-4C92-AE2B-D3685F3BAD52}" type="pres">
      <dgm:prSet presAssocID="{B4472A0A-04DB-445D-8D7A-6095041C03E3}" presName="thickLine" presStyleLbl="alignNode1" presStyleIdx="1" presStyleCnt="2" custLinFactNeighborY="12008"/>
      <dgm:spPr/>
    </dgm:pt>
    <dgm:pt modelId="{127072FA-F214-40DB-ACF8-97A2CB5A9F64}" type="pres">
      <dgm:prSet presAssocID="{B4472A0A-04DB-445D-8D7A-6095041C03E3}" presName="horz1" presStyleCnt="0"/>
      <dgm:spPr/>
    </dgm:pt>
    <dgm:pt modelId="{33A8DEC6-42EB-4716-81F5-982028F688D0}" type="pres">
      <dgm:prSet presAssocID="{B4472A0A-04DB-445D-8D7A-6095041C03E3}" presName="tx1" presStyleLbl="revTx" presStyleIdx="1" presStyleCnt="2"/>
      <dgm:spPr/>
    </dgm:pt>
    <dgm:pt modelId="{CD9AB7E8-7897-4D46-A7A6-62272E3B4B44}" type="pres">
      <dgm:prSet presAssocID="{B4472A0A-04DB-445D-8D7A-6095041C03E3}" presName="vert1" presStyleCnt="0"/>
      <dgm:spPr/>
    </dgm:pt>
  </dgm:ptLst>
  <dgm:cxnLst>
    <dgm:cxn modelId="{BC079707-D080-4E7B-BA9C-2E4373FB3637}" srcId="{034D07AE-75D3-4DF3-85CF-CD92E4D433DA}" destId="{B4472A0A-04DB-445D-8D7A-6095041C03E3}" srcOrd="1" destOrd="0" parTransId="{51EA2FD8-FC86-4F88-A861-E06606799AF0}" sibTransId="{B14E8A98-C041-4E15-84C2-93CB6B46DEAC}"/>
    <dgm:cxn modelId="{007A2CBF-D2F4-42D9-B1A9-92F2E5FB66CA}" type="presOf" srcId="{B4472A0A-04DB-445D-8D7A-6095041C03E3}" destId="{33A8DEC6-42EB-4716-81F5-982028F688D0}" srcOrd="0" destOrd="0" presId="urn:microsoft.com/office/officeart/2008/layout/LinedList"/>
    <dgm:cxn modelId="{250F26C9-B4D0-4F0D-8DBC-76CAB52BD3A5}" srcId="{034D07AE-75D3-4DF3-85CF-CD92E4D433DA}" destId="{E8F23251-023A-4207-A42D-232F9EE99DB5}" srcOrd="0" destOrd="0" parTransId="{5B8ADC0A-8CA8-4100-B123-1877CACECCA6}" sibTransId="{53A3E3C5-6A0B-4DC2-8530-12FD5AC04BCA}"/>
    <dgm:cxn modelId="{F67BD5CE-BE9F-44FF-9EAA-A020AA338CF2}" type="presOf" srcId="{E8F23251-023A-4207-A42D-232F9EE99DB5}" destId="{0E2E9D7D-0607-4BCF-BF68-485BEA68DF76}" srcOrd="0" destOrd="0" presId="urn:microsoft.com/office/officeart/2008/layout/LinedList"/>
    <dgm:cxn modelId="{902D4CE3-7EAF-4972-AB0D-82E988D79147}" type="presOf" srcId="{034D07AE-75D3-4DF3-85CF-CD92E4D433DA}" destId="{C4B48BA2-68AE-4130-8F4A-9D57B9FACF35}" srcOrd="0" destOrd="0" presId="urn:microsoft.com/office/officeart/2008/layout/LinedList"/>
    <dgm:cxn modelId="{CCBFBF2D-FA45-4E10-86BC-295197899349}" type="presParOf" srcId="{C4B48BA2-68AE-4130-8F4A-9D57B9FACF35}" destId="{BC0C0E33-CA8F-4279-A4BD-F8A5F8AC3B81}" srcOrd="0" destOrd="0" presId="urn:microsoft.com/office/officeart/2008/layout/LinedList"/>
    <dgm:cxn modelId="{2645720E-0B18-44C0-BCAE-4A0FC01C1DF3}" type="presParOf" srcId="{C4B48BA2-68AE-4130-8F4A-9D57B9FACF35}" destId="{B7783BC6-B837-4AC9-A9D8-3C6B1B1A53D1}" srcOrd="1" destOrd="0" presId="urn:microsoft.com/office/officeart/2008/layout/LinedList"/>
    <dgm:cxn modelId="{6E449EBA-AF59-4185-8646-C10D9FAC578F}" type="presParOf" srcId="{B7783BC6-B837-4AC9-A9D8-3C6B1B1A53D1}" destId="{0E2E9D7D-0607-4BCF-BF68-485BEA68DF76}" srcOrd="0" destOrd="0" presId="urn:microsoft.com/office/officeart/2008/layout/LinedList"/>
    <dgm:cxn modelId="{0158479B-AA86-4781-AB79-82CAB75C2B7F}" type="presParOf" srcId="{B7783BC6-B837-4AC9-A9D8-3C6B1B1A53D1}" destId="{295AE9D6-2D9E-4133-9164-4F93B229787F}" srcOrd="1" destOrd="0" presId="urn:microsoft.com/office/officeart/2008/layout/LinedList"/>
    <dgm:cxn modelId="{4CC3E407-9FF5-4130-80D0-65C22F40C8ED}" type="presParOf" srcId="{C4B48BA2-68AE-4130-8F4A-9D57B9FACF35}" destId="{07C23EA6-A29D-4C92-AE2B-D3685F3BAD52}" srcOrd="2" destOrd="0" presId="urn:microsoft.com/office/officeart/2008/layout/LinedList"/>
    <dgm:cxn modelId="{02BE29AF-E1D5-4456-861E-E90059360B1F}" type="presParOf" srcId="{C4B48BA2-68AE-4130-8F4A-9D57B9FACF35}" destId="{127072FA-F214-40DB-ACF8-97A2CB5A9F64}" srcOrd="3" destOrd="0" presId="urn:microsoft.com/office/officeart/2008/layout/LinedList"/>
    <dgm:cxn modelId="{2942A61B-ADF3-4F79-8ABE-A839B952701C}" type="presParOf" srcId="{127072FA-F214-40DB-ACF8-97A2CB5A9F64}" destId="{33A8DEC6-42EB-4716-81F5-982028F688D0}" srcOrd="0" destOrd="0" presId="urn:microsoft.com/office/officeart/2008/layout/LinedList"/>
    <dgm:cxn modelId="{6328DC61-A538-4DB3-8842-1B4CD64D426F}" type="presParOf" srcId="{127072FA-F214-40DB-ACF8-97A2CB5A9F64}" destId="{CD9AB7E8-7897-4D46-A7A6-62272E3B4B4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0C0E33-CA8F-4279-A4BD-F8A5F8AC3B81}">
      <dsp:nvSpPr>
        <dsp:cNvPr id="0" name=""/>
        <dsp:cNvSpPr/>
      </dsp:nvSpPr>
      <dsp:spPr>
        <a:xfrm>
          <a:off x="0" y="3220"/>
          <a:ext cx="66665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2E9D7D-0607-4BCF-BF68-485BEA68DF76}">
      <dsp:nvSpPr>
        <dsp:cNvPr id="0" name=""/>
        <dsp:cNvSpPr/>
      </dsp:nvSpPr>
      <dsp:spPr>
        <a:xfrm>
          <a:off x="0" y="3220"/>
          <a:ext cx="6666559" cy="2176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Lokal</a:t>
          </a:r>
          <a:r>
            <a:rPr lang="en-US" sz="3200" kern="1200" dirty="0"/>
            <a:t> </a:t>
          </a:r>
          <a:r>
            <a:rPr lang="en-US" sz="3200" kern="1200" dirty="0" err="1"/>
            <a:t>föreskrift</a:t>
          </a:r>
          <a:r>
            <a:rPr lang="en-US" sz="3200" kern="1200" dirty="0"/>
            <a:t> för </a:t>
          </a:r>
          <a:r>
            <a:rPr lang="en-US" sz="3200" kern="1200" dirty="0" err="1"/>
            <a:t>gaturenhållning</a:t>
          </a:r>
          <a:endParaRPr lang="en-US" sz="32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 Skövde Kommun</a:t>
          </a:r>
        </a:p>
      </dsp:txBody>
      <dsp:txXfrm>
        <a:off x="0" y="3220"/>
        <a:ext cx="6666559" cy="2176049"/>
      </dsp:txXfrm>
    </dsp:sp>
    <dsp:sp modelId="{07C23EA6-A29D-4C92-AE2B-D3685F3BAD52}">
      <dsp:nvSpPr>
        <dsp:cNvPr id="0" name=""/>
        <dsp:cNvSpPr/>
      </dsp:nvSpPr>
      <dsp:spPr>
        <a:xfrm>
          <a:off x="0" y="2525730"/>
          <a:ext cx="66665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A8DEC6-42EB-4716-81F5-982028F688D0}">
      <dsp:nvSpPr>
        <dsp:cNvPr id="0" name=""/>
        <dsp:cNvSpPr/>
      </dsp:nvSpPr>
      <dsp:spPr>
        <a:xfrm>
          <a:off x="0" y="2179270"/>
          <a:ext cx="6666559" cy="2885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hlinkClick xmlns:r="http://schemas.openxmlformats.org/officeDocument/2006/relationships" r:id="rId1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  <a:hlinkClick xmlns:r="http://schemas.openxmlformats.org/officeDocument/2006/relationships" r:id="rId1">
              <a:extLst>
                <a:ext uri="{A12FA001-AC4F-418D-AE19-62706E023703}">
                  <ahyp:hlinkClr xmlns:ahyp="http://schemas.microsoft.com/office/drawing/2018/hyperlinkcolor" val="tx"/>
                </a:ext>
              </a:extLst>
            </a:hlinkClick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  <a:hlinkClick xmlns:r="http://schemas.openxmlformats.org/officeDocument/2006/relationships" r:id="rId1">
              <a:extLst>
                <a:ext uri="{A12FA001-AC4F-418D-AE19-62706E023703}">
                  <ahyp:hlinkClr xmlns:ahyp="http://schemas.microsoft.com/office/drawing/2018/hyperlinkcolor" val="tx"/>
                </a:ext>
              </a:extLst>
            </a:hlinkClick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Webb: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hlinkClick xmlns:r="http://schemas.openxmlformats.org/officeDocument/2006/relationships" r:id="rId1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hlinkClick xmlns:r="http://schemas.openxmlformats.org/officeDocument/2006/relationships" r:id="rId1"/>
            </a:rPr>
            <a:t>https://skovde.se/trafik-infrastruktur/gator-och-torg/stadning-av-gator-och-torg/</a:t>
          </a:r>
          <a:endParaRPr lang="en-US" sz="1400" kern="1200" dirty="0"/>
        </a:p>
      </dsp:txBody>
      <dsp:txXfrm>
        <a:off x="0" y="2179270"/>
        <a:ext cx="6666559" cy="2885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C78500-09CE-C7F9-2F42-36C4956E8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0BAAAA1-5402-9D9A-78DE-714AC14BE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F37E88-6785-674E-D79D-5971F941F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E036-DBE1-4F8D-B7B2-2AA149C27590}" type="datetimeFigureOut">
              <a:rPr lang="sv-SE" smtClean="0"/>
              <a:t>2023-09-05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3E0CBE-2768-3D70-DFF8-D7EEC7337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70D2AF-4645-556C-4E01-F124CA862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D262-4D0C-4596-A365-A6126834B7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95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F0B498-E4AB-A061-ED00-E5A89DE3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6D1AEF9-6DF0-7613-8E4F-43A4E983E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D67348-3E9C-D6E9-2264-30824B824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E036-DBE1-4F8D-B7B2-2AA149C27590}" type="datetimeFigureOut">
              <a:rPr lang="sv-SE" smtClean="0"/>
              <a:t>2023-09-05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CB48379-14DB-1048-D65E-61C36BA68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B3E47DE-97BD-DFA7-547D-1D5B645BC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D262-4D0C-4596-A365-A6126834B7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88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F74F492-50E9-2B68-B21C-F94307ADDC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3DF723B-BE1D-323E-46A5-26CFE1924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BA4F281-69C9-0BBE-4AD2-914E5A288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E036-DBE1-4F8D-B7B2-2AA149C27590}" type="datetimeFigureOut">
              <a:rPr lang="sv-SE" smtClean="0"/>
              <a:t>2023-09-05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D4C57C-D9BF-3F4A-4AE2-B27EE5933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AAABCB-A6FF-9D39-821F-6F07338AC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D262-4D0C-4596-A365-A6126834B7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298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37723-FF03-B519-5342-0937ECEF2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C4EA3F4-64A5-481A-6A53-1A66B220B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0C5BC1C-BFCF-ECB6-5AB6-B1D8056F5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E036-DBE1-4F8D-B7B2-2AA149C27590}" type="datetimeFigureOut">
              <a:rPr lang="sv-SE" smtClean="0"/>
              <a:t>2023-09-05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785276-CF26-EF8A-ED4F-CA084C93A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86E16C-C31B-EE4D-8C97-4F45CD20E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D262-4D0C-4596-A365-A6126834B7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835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71E398-3689-D64B-1F38-2C6B0309B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10EEC38-123E-EB66-FFEB-B165194F0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FFE1A4-694B-E6F2-21D1-222AFC52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E036-DBE1-4F8D-B7B2-2AA149C27590}" type="datetimeFigureOut">
              <a:rPr lang="sv-SE" smtClean="0"/>
              <a:t>2023-09-05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921D27-5F35-61A0-66C8-CB2E8B735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3D2D93-2990-F0F1-CE98-D00ABC55A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D262-4D0C-4596-A365-A6126834B7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913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F70EB6-612B-5507-D007-25B343D58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A4C36C-C83B-CAF8-450A-70C0899ED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697F5E4-62EF-F8A4-3B98-2C670F125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6E59AD8-F63D-FB52-FD73-941E068EC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E036-DBE1-4F8D-B7B2-2AA149C27590}" type="datetimeFigureOut">
              <a:rPr lang="sv-SE" smtClean="0"/>
              <a:t>2023-09-05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95708D7-BF84-9CFA-1C4D-628E6D1CA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F482EE7-3F7A-D30B-0944-966434BFE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D262-4D0C-4596-A365-A6126834B7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562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2B07EA-6866-3615-8534-5CF56AE59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4077ABE-EC0D-F8FA-DA84-5FC5463D3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C84ECDB-7636-5C0C-A926-EC32E28AD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A8B9F5B-6C04-51CC-3FCD-9849A1C631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E84F377-A3E3-E213-5DA6-C0D78473AB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84CCF7E-9ADB-0745-7F62-7F7D1B710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E036-DBE1-4F8D-B7B2-2AA149C27590}" type="datetimeFigureOut">
              <a:rPr lang="sv-SE" smtClean="0"/>
              <a:t>2023-09-05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513D731-A285-85DA-8B35-2AAF54246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CB61C8D-B829-EEB3-6A05-FA70932A0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D262-4D0C-4596-A365-A6126834B7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290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A5BDC8-B281-8250-19F4-08C4E203C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1A674A6-A5B3-AFF7-8556-1A5D65C47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E036-DBE1-4F8D-B7B2-2AA149C27590}" type="datetimeFigureOut">
              <a:rPr lang="sv-SE" smtClean="0"/>
              <a:t>2023-09-05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593EE0D-5441-0949-9D22-1664FF407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3E94A57-C3FB-AC2E-1248-DDA70E1EF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D262-4D0C-4596-A365-A6126834B7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978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3ED2D89-C727-9885-9AFC-A7278753E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E036-DBE1-4F8D-B7B2-2AA149C27590}" type="datetimeFigureOut">
              <a:rPr lang="sv-SE" smtClean="0"/>
              <a:t>2023-09-05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F84F4FC-8A2D-EB0D-5775-E43CC0F66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7E8A4BD-DC54-C5AD-27D2-E346962C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D262-4D0C-4596-A365-A6126834B7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821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7480A2-9812-C6BF-A22F-D2EA04C1F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B47E56-E865-BD95-2FB3-E924EE4AF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4F807E2-9BF4-7620-9550-A0E5C7A5D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6C72E3D-ACC0-7163-B15A-4BBE33921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E036-DBE1-4F8D-B7B2-2AA149C27590}" type="datetimeFigureOut">
              <a:rPr lang="sv-SE" smtClean="0"/>
              <a:t>2023-09-05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B310CE7-4219-4E08-DDBB-99972FC38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2048A8-E8CA-14D6-10D7-C6E46939F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D262-4D0C-4596-A365-A6126834B7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3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CE9E56-C0E0-15E2-4C3D-BDFF14BC0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CB2BDB1-B2B9-0248-8990-D6C375EAF9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4A24CC7-B78B-4CB2-C3F4-B5F7647F9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52F2AC-8851-02E4-FC43-EBA1199B3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E036-DBE1-4F8D-B7B2-2AA149C27590}" type="datetimeFigureOut">
              <a:rPr lang="sv-SE" smtClean="0"/>
              <a:t>2023-09-05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B14FF0A-8673-D85B-2F1E-0623DC94B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857D8F-1F34-90C8-F81E-A25555E6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D262-4D0C-4596-A365-A6126834B7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868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951E579-C2DD-28BB-C9BA-CB5265410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880080E-6CD4-02CA-827E-6FE93D6D4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4DAA52-13C5-09CE-C0C9-067B0B2D8C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E036-DBE1-4F8D-B7B2-2AA149C27590}" type="datetimeFigureOut">
              <a:rPr lang="sv-SE" smtClean="0"/>
              <a:t>2023-09-05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4E900D-828B-BBE1-7E56-E6588E0E3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ACAB80-5FA0-F9C5-546C-D14FA7D6D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3D262-4D0C-4596-A365-A6126834B7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639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4E37431-20F0-4DD6-84A9-ED2B64494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E98B72-66C6-4AB4-AF0D-BA830DE86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7EAFC6-733F-403D-BB4D-05A3A2874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A36730-4CB0-4F61-AD11-A44C97658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9C79E1-F916-4929-A4F3-DE763D4BF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67334AB-16BD-4EC7-8C6B-4B5171600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F84ABF8-2C73-47E3-3729-E6C6D2C35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042" y="891652"/>
            <a:ext cx="4412021" cy="3030724"/>
          </a:xfrm>
        </p:spPr>
        <p:txBody>
          <a:bodyPr anchor="b"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Snöröjning/Skövde Kommun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5F67A4A-6BAF-7B89-6516-CD1801DB6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5791" y="4745317"/>
            <a:ext cx="4126272" cy="1375145"/>
          </a:xfrm>
        </p:spPr>
        <p:txBody>
          <a:bodyPr>
            <a:normAutofit/>
          </a:bodyPr>
          <a:lstStyle/>
          <a:p>
            <a:pPr algn="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5" name="Bildobjekt 4" descr="En bild som visar snö, däck, hjul, utomhus">
            <a:extLst>
              <a:ext uri="{FF2B5EF4-FFF2-40B4-BE49-F238E27FC236}">
                <a16:creationId xmlns:a16="http://schemas.microsoft.com/office/drawing/2014/main" id="{D51D946B-A775-B8AF-30BE-F1A2FD99C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85926"/>
            <a:ext cx="5608320" cy="384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90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4F906AF-5383-360C-3487-C102D9B88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81" y="250853"/>
            <a:ext cx="3779592" cy="2251131"/>
          </a:xfrm>
        </p:spPr>
        <p:txBody>
          <a:bodyPr anchor="b">
            <a:normAutofit/>
          </a:bodyPr>
          <a:lstStyle/>
          <a:p>
            <a:pPr algn="ctr"/>
            <a:r>
              <a:rPr lang="sv-SE" sz="3200" dirty="0">
                <a:solidFill>
                  <a:srgbClr val="FFFFFF"/>
                </a:solidFill>
              </a:rPr>
              <a:t>Kommunen är uppdelad i olika områden  </a:t>
            </a:r>
            <a:br>
              <a:rPr lang="sv-SE" sz="4000" dirty="0">
                <a:solidFill>
                  <a:srgbClr val="FFFFFF"/>
                </a:solidFill>
              </a:rPr>
            </a:br>
            <a:endParaRPr lang="sv-SE" sz="4000" dirty="0">
              <a:solidFill>
                <a:srgbClr val="FFFFFF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F3426E-79BE-E168-9F78-5854243BC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2415" y="642834"/>
            <a:ext cx="3716860" cy="558421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sv-SE" sz="1900" dirty="0">
              <a:latin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sz="1900" dirty="0">
                <a:latin typeface="Arial" panose="020B0604020202020204" pitchFamily="34" charset="0"/>
              </a:rPr>
              <a:t>Norrmalm, Trädgårdsstaden och </a:t>
            </a:r>
            <a:r>
              <a:rPr lang="sv-SE" sz="1900" dirty="0" err="1">
                <a:latin typeface="Arial" panose="020B0604020202020204" pitchFamily="34" charset="0"/>
              </a:rPr>
              <a:t>Mariesjö</a:t>
            </a:r>
            <a:r>
              <a:rPr lang="sv-SE" sz="1900" dirty="0">
                <a:latin typeface="Arial" panose="020B0604020202020204" pitchFamily="34" charset="0"/>
              </a:rPr>
              <a:t>/(Science city)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900" b="0" i="0" u="none" strike="noStrike" baseline="0" dirty="0">
                <a:latin typeface="Arial" panose="020B0604020202020204" pitchFamily="34" charset="0"/>
              </a:rPr>
              <a:t>Ryd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900" dirty="0" err="1">
                <a:latin typeface="Arial" panose="020B0604020202020204" pitchFamily="34" charset="0"/>
              </a:rPr>
              <a:t>Hentorp</a:t>
            </a:r>
            <a:r>
              <a:rPr lang="sv-SE" sz="1900" dirty="0">
                <a:latin typeface="Arial" panose="020B0604020202020204" pitchFamily="34" charset="0"/>
              </a:rPr>
              <a:t> och Skultorp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900" dirty="0">
                <a:latin typeface="Arial" panose="020B0604020202020204" pitchFamily="34" charset="0"/>
              </a:rPr>
              <a:t>Billingesluttningen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900" dirty="0">
                <a:latin typeface="Arial" panose="020B0604020202020204" pitchFamily="34" charset="0"/>
              </a:rPr>
              <a:t>Östermalm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900" dirty="0" err="1">
                <a:latin typeface="Arial" panose="020B0604020202020204" pitchFamily="34" charset="0"/>
              </a:rPr>
              <a:t>Stöpen</a:t>
            </a:r>
            <a:endParaRPr lang="sv-SE" sz="1900" dirty="0">
              <a:latin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sz="1900" dirty="0">
                <a:latin typeface="Arial" panose="020B0604020202020204" pitchFamily="34" charset="0"/>
              </a:rPr>
              <a:t>Fjället och Igelstorp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900" dirty="0">
                <a:latin typeface="Arial" panose="020B0604020202020204" pitchFamily="34" charset="0"/>
              </a:rPr>
              <a:t>Väring och Tidan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900" dirty="0">
                <a:latin typeface="Arial" panose="020B0604020202020204" pitchFamily="34" charset="0"/>
              </a:rPr>
              <a:t>Värsås och </a:t>
            </a:r>
            <a:r>
              <a:rPr lang="sv-SE" sz="1900" dirty="0" err="1">
                <a:latin typeface="Arial" panose="020B0604020202020204" pitchFamily="34" charset="0"/>
              </a:rPr>
              <a:t>Varola</a:t>
            </a:r>
            <a:endParaRPr lang="sv-SE" sz="1900" dirty="0">
              <a:latin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sv-SE" sz="1900" dirty="0">
                <a:latin typeface="Arial" panose="020B0604020202020204" pitchFamily="34" charset="0"/>
              </a:rPr>
              <a:t>Lerdala och Timmersdala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900" dirty="0">
                <a:latin typeface="Arial" panose="020B0604020202020204" pitchFamily="34" charset="0"/>
              </a:rPr>
              <a:t> Centrum (Egen regi)</a:t>
            </a:r>
          </a:p>
        </p:txBody>
      </p:sp>
      <p:pic>
        <p:nvPicPr>
          <p:cNvPr id="5" name="Bildobjekt 4" descr="En bild som visar karta, text, kartbok&#10;&#10;Automatiskt genererad beskrivning">
            <a:extLst>
              <a:ext uri="{FF2B5EF4-FFF2-40B4-BE49-F238E27FC236}">
                <a16:creationId xmlns:a16="http://schemas.microsoft.com/office/drawing/2014/main" id="{ECB02A57-7FFA-32BE-36CA-707F413A9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502" y="642834"/>
            <a:ext cx="3615776" cy="558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71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D11764D-7330-38FD-BCBF-31B5C7E83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rgbClr val="FFFFFF"/>
                </a:solidFill>
              </a:rPr>
              <a:t>Kommunens åtagande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6CCE906-030C-94E4-F1EA-9D8EA7537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000"/>
              <a:t>Vägnätet delas upp i:</a:t>
            </a:r>
          </a:p>
          <a:p>
            <a:r>
              <a:rPr lang="sv-SE" sz="2000"/>
              <a:t>Huvudvägnät</a:t>
            </a:r>
          </a:p>
          <a:p>
            <a:r>
              <a:rPr lang="sv-SE" sz="2000"/>
              <a:t>GC-väg/Hållplatsytor</a:t>
            </a:r>
          </a:p>
          <a:p>
            <a:r>
              <a:rPr lang="sv-SE" sz="2000"/>
              <a:t>Lokalgator/Parkeringsytor</a:t>
            </a:r>
          </a:p>
          <a:p>
            <a:r>
              <a:rPr lang="sv-SE" sz="2000"/>
              <a:t>Kommunala Fastigheter</a:t>
            </a:r>
          </a:p>
          <a:p>
            <a:pPr marL="0" indent="0">
              <a:buNone/>
            </a:pPr>
            <a:endParaRPr lang="sv-SE" sz="2000"/>
          </a:p>
        </p:txBody>
      </p:sp>
    </p:spTree>
    <p:extLst>
      <p:ext uri="{BB962C8B-B14F-4D97-AF65-F5344CB8AC3E}">
        <p14:creationId xmlns:p14="http://schemas.microsoft.com/office/powerpoint/2010/main" val="132191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E6B1787-06FE-A306-CE87-89A600BEC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rgbClr val="FFFFFF"/>
                </a:solidFill>
              </a:rPr>
              <a:t>Kommunen i siffror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756620-69A4-DB42-F5C5-B730BC704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 lnSpcReduction="10000"/>
          </a:bodyPr>
          <a:lstStyle/>
          <a:p>
            <a:pPr rtl="0"/>
            <a:r>
              <a:rPr lang="sv-SE" sz="2000" dirty="0">
                <a:effectLst/>
              </a:rPr>
              <a:t>27 mil gator</a:t>
            </a:r>
          </a:p>
          <a:p>
            <a:pPr rtl="0"/>
            <a:r>
              <a:rPr lang="sv-SE" sz="2000" dirty="0">
                <a:effectLst/>
              </a:rPr>
              <a:t>13.5 mil GC</a:t>
            </a:r>
          </a:p>
          <a:p>
            <a:pPr rtl="0"/>
            <a:r>
              <a:rPr lang="sv-SE" sz="2000" dirty="0">
                <a:effectLst/>
              </a:rPr>
              <a:t>92 fastigheter</a:t>
            </a:r>
          </a:p>
          <a:p>
            <a:pPr rtl="0"/>
            <a:r>
              <a:rPr lang="sv-SE" sz="2000" dirty="0">
                <a:effectLst/>
              </a:rPr>
              <a:t>51 maskiner 9 egna (42 externa upphandlade)</a:t>
            </a:r>
          </a:p>
          <a:p>
            <a:pPr rtl="0"/>
            <a:r>
              <a:rPr lang="sv-SE" sz="2000" dirty="0">
                <a:effectLst/>
              </a:rPr>
              <a:t>40-50 </a:t>
            </a:r>
            <a:r>
              <a:rPr lang="sv-SE" sz="2000" dirty="0" err="1">
                <a:effectLst/>
              </a:rPr>
              <a:t>st</a:t>
            </a:r>
            <a:r>
              <a:rPr lang="sv-SE" sz="2000" dirty="0">
                <a:effectLst/>
              </a:rPr>
              <a:t> Handskottningspersonal</a:t>
            </a:r>
          </a:p>
          <a:p>
            <a:pPr rtl="0"/>
            <a:r>
              <a:rPr lang="sv-SE" sz="2000" dirty="0">
                <a:effectLst/>
              </a:rPr>
              <a:t>Saltlake på Huvudvägnät och busstråk </a:t>
            </a:r>
            <a:br>
              <a:rPr lang="sv-SE" sz="2000" dirty="0">
                <a:effectLst/>
              </a:rPr>
            </a:br>
            <a:r>
              <a:rPr lang="sv-SE" sz="2000" dirty="0">
                <a:effectLst/>
              </a:rPr>
              <a:t>587 Ton</a:t>
            </a:r>
            <a:br>
              <a:rPr lang="sv-SE" sz="2000" dirty="0">
                <a:effectLst/>
              </a:rPr>
            </a:br>
            <a:r>
              <a:rPr lang="sv-SE" sz="2000" dirty="0">
                <a:effectLst/>
              </a:rPr>
              <a:t>-Salt 704 Ton</a:t>
            </a:r>
          </a:p>
          <a:p>
            <a:pPr rtl="0"/>
            <a:r>
              <a:rPr lang="sv-SE" sz="2000" dirty="0">
                <a:effectLst/>
              </a:rPr>
              <a:t>Grus på Lokalgator </a:t>
            </a:r>
            <a:br>
              <a:rPr lang="sv-SE" sz="2000" dirty="0">
                <a:effectLst/>
              </a:rPr>
            </a:br>
            <a:r>
              <a:rPr lang="sv-SE" sz="2000" dirty="0">
                <a:effectLst/>
              </a:rPr>
              <a:t>2877 Ton</a:t>
            </a:r>
            <a:br>
              <a:rPr lang="sv-SE" sz="2000" dirty="0">
                <a:effectLst/>
              </a:rPr>
            </a:br>
            <a:r>
              <a:rPr lang="sv-SE" sz="2000" dirty="0">
                <a:effectLst/>
              </a:rPr>
              <a:t>-Fastighet 806 Ton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443154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26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57708C-2B0F-8521-F81C-11A636462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3425" y="4004754"/>
            <a:ext cx="3821575" cy="17119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000" dirty="0"/>
              <a:t>Allmänplats gata 4,5 miljoner</a:t>
            </a:r>
            <a:br>
              <a:rPr lang="sv-SE" sz="2000" dirty="0"/>
            </a:br>
            <a:r>
              <a:rPr lang="sv-SE" sz="2000" dirty="0"/>
              <a:t>-Fastighet 3,3 miljoner</a:t>
            </a:r>
            <a:br>
              <a:rPr lang="sv-SE" sz="2000" dirty="0"/>
            </a:br>
            <a:br>
              <a:rPr lang="sv-SE" sz="2000" dirty="0"/>
            </a:br>
            <a:endParaRPr lang="sv-SE" sz="200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EC52D98E-24BE-D9E5-C1C9-9C49E3D8883A}"/>
              </a:ext>
            </a:extLst>
          </p:cNvPr>
          <p:cNvSpPr txBox="1"/>
          <p:nvPr/>
        </p:nvSpPr>
        <p:spPr>
          <a:xfrm>
            <a:off x="4043593" y="1729044"/>
            <a:ext cx="141922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sv-SE" sz="1800" dirty="0">
                <a:solidFill>
                  <a:srgbClr val="FFFFFF"/>
                </a:solidFill>
              </a:rPr>
            </a:br>
            <a:r>
              <a:rPr lang="sv-SE" sz="2000" dirty="0">
                <a:solidFill>
                  <a:srgbClr val="FFFFFF"/>
                </a:solidFill>
              </a:rPr>
              <a:t>2022-2023</a:t>
            </a:r>
            <a:br>
              <a:rPr lang="sv-SE" sz="1800" dirty="0">
                <a:solidFill>
                  <a:srgbClr val="FFFFFF"/>
                </a:solidFill>
              </a:rPr>
            </a:br>
            <a:br>
              <a:rPr lang="sv-SE" sz="1800" dirty="0">
                <a:solidFill>
                  <a:srgbClr val="FFFFFF"/>
                </a:solidFill>
              </a:rPr>
            </a:br>
            <a:br>
              <a:rPr lang="sv-SE" sz="1800" dirty="0">
                <a:solidFill>
                  <a:srgbClr val="FFFFFF"/>
                </a:solidFill>
              </a:rPr>
            </a:br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B1C479E-76AB-BD8F-A136-0E1C8A1D8DC2}"/>
              </a:ext>
            </a:extLst>
          </p:cNvPr>
          <p:cNvSpPr txBox="1"/>
          <p:nvPr/>
        </p:nvSpPr>
        <p:spPr>
          <a:xfrm>
            <a:off x="1028930" y="505761"/>
            <a:ext cx="3724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>
                <a:solidFill>
                  <a:srgbClr val="FFFFFF"/>
                </a:solidFill>
              </a:rPr>
              <a:t>Kostnader snöröjning</a:t>
            </a:r>
            <a:endParaRPr lang="sv-SE" sz="3200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9DF4662E-EF4D-483F-F701-297776270544}"/>
              </a:ext>
            </a:extLst>
          </p:cNvPr>
          <p:cNvSpPr txBox="1"/>
          <p:nvPr/>
        </p:nvSpPr>
        <p:spPr>
          <a:xfrm>
            <a:off x="1898710" y="3136611"/>
            <a:ext cx="198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FFFFFF"/>
                </a:solidFill>
              </a:rPr>
              <a:t>I relation till säsongen</a:t>
            </a:r>
          </a:p>
          <a:p>
            <a:endParaRPr lang="sv-SE" sz="1800" dirty="0">
              <a:solidFill>
                <a:srgbClr val="FFFFFF"/>
              </a:solidFill>
            </a:endParaRP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1484EE08-5F5C-5130-7BF6-F16753B0A624}"/>
              </a:ext>
            </a:extLst>
          </p:cNvPr>
          <p:cNvSpPr txBox="1"/>
          <p:nvPr/>
        </p:nvSpPr>
        <p:spPr>
          <a:xfrm>
            <a:off x="4043593" y="4349452"/>
            <a:ext cx="1295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FFFFFF"/>
                </a:solidFill>
              </a:rPr>
              <a:t>2018-2019</a:t>
            </a:r>
            <a:endParaRPr lang="sv-SE" sz="2000" dirty="0"/>
          </a:p>
          <a:p>
            <a:endParaRPr lang="sv-SE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E68D989-4869-86E5-3F54-ADC58C3B7A0E}"/>
              </a:ext>
            </a:extLst>
          </p:cNvPr>
          <p:cNvSpPr txBox="1"/>
          <p:nvPr/>
        </p:nvSpPr>
        <p:spPr>
          <a:xfrm>
            <a:off x="5691159" y="1878543"/>
            <a:ext cx="365012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Allmänplats gata 14 miljoner</a:t>
            </a:r>
            <a:br>
              <a:rPr lang="sv-SE" sz="2000" dirty="0"/>
            </a:br>
            <a:r>
              <a:rPr lang="sv-SE" sz="2000" dirty="0"/>
              <a:t>-Fastighet 11,5 miljoner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6630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961BF44-DD25-8496-BC6E-720545B30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6"/>
            <a:ext cx="3207062" cy="3281138"/>
          </a:xfrm>
        </p:spPr>
        <p:txBody>
          <a:bodyPr anchor="b">
            <a:normAutofit/>
          </a:bodyPr>
          <a:lstStyle/>
          <a:p>
            <a:pPr algn="ctr"/>
            <a:r>
              <a:rPr lang="sv-SE" sz="3200" dirty="0">
                <a:solidFill>
                  <a:srgbClr val="FFFFFF"/>
                </a:solidFill>
              </a:rPr>
              <a:t>Ny upphandling 2023-2027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CD5B04B-9930-40E1-9D62-A5D928984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r>
              <a:rPr lang="sv-SE" sz="2000" dirty="0"/>
              <a:t>Ökning av maskinpark</a:t>
            </a:r>
            <a:br>
              <a:rPr lang="sv-SE" sz="2000" dirty="0"/>
            </a:br>
            <a:r>
              <a:rPr lang="sv-SE" sz="2000" dirty="0"/>
              <a:t>11 egna 45 externa-ökning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Hårdare krav på åtgärdstider 10h</a:t>
            </a:r>
            <a:br>
              <a:rPr lang="sv-SE" sz="2000" dirty="0"/>
            </a:br>
            <a:r>
              <a:rPr lang="sv-SE" sz="2000" dirty="0"/>
              <a:t>-Digitalt uppföljningssystem.</a:t>
            </a:r>
          </a:p>
          <a:p>
            <a:pPr marL="0" indent="0">
              <a:buNone/>
            </a:pPr>
            <a:br>
              <a:rPr lang="sv-SE" sz="2000" dirty="0"/>
            </a:br>
            <a:br>
              <a:rPr lang="sv-SE" sz="2000" dirty="0"/>
            </a:br>
            <a:br>
              <a:rPr lang="sv-SE" sz="2000" dirty="0"/>
            </a:b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016394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1A03683-60DC-EB10-B420-6D3B54147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658" y="1950181"/>
            <a:ext cx="3314495" cy="1709916"/>
          </a:xfrm>
        </p:spPr>
        <p:txBody>
          <a:bodyPr anchor="b">
            <a:normAutofit/>
          </a:bodyPr>
          <a:lstStyle/>
          <a:p>
            <a:pPr algn="ctr"/>
            <a:r>
              <a:rPr lang="sv-SE" sz="3200" dirty="0">
                <a:solidFill>
                  <a:srgbClr val="FFFFFF"/>
                </a:solidFill>
              </a:rPr>
              <a:t>Kommunalt beslutad föreskrift 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D393886B-F023-1F12-D7FA-DE54D7AF7D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074202"/>
              </p:ext>
            </p:extLst>
          </p:nvPr>
        </p:nvGraphicFramePr>
        <p:xfrm>
          <a:off x="4905052" y="750440"/>
          <a:ext cx="6666559" cy="5067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6675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188</Words>
  <Application>Microsoft Office PowerPoint</Application>
  <PresentationFormat>Bredbild</PresentationFormat>
  <Paragraphs>53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Snöröjning/Skövde Kommun</vt:lpstr>
      <vt:lpstr>Kommunen är uppdelad i olika områden   </vt:lpstr>
      <vt:lpstr>Kommunens åtagande</vt:lpstr>
      <vt:lpstr>Kommunen i siffror</vt:lpstr>
      <vt:lpstr>PowerPoint-presentation</vt:lpstr>
      <vt:lpstr>Ny upphandling 2023-2027</vt:lpstr>
      <vt:lpstr>Kommunalt beslutad föreskrift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Snöröjning/Skövde Kommun</dc:title>
  <dc:creator>Simon Rimstedt</dc:creator>
  <cp:lastModifiedBy>Simon Rimstedt</cp:lastModifiedBy>
  <cp:revision>11</cp:revision>
  <dcterms:created xsi:type="dcterms:W3CDTF">2023-09-04T06:34:02Z</dcterms:created>
  <dcterms:modified xsi:type="dcterms:W3CDTF">2023-09-05T12:19:05Z</dcterms:modified>
</cp:coreProperties>
</file>